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0"/>
  </p:notesMasterIdLst>
  <p:sldIdLst>
    <p:sldId id="303" r:id="rId5"/>
    <p:sldId id="304" r:id="rId6"/>
    <p:sldId id="305" r:id="rId7"/>
    <p:sldId id="306" r:id="rId8"/>
    <p:sldId id="308" r:id="rId9"/>
    <p:sldId id="309" r:id="rId10"/>
    <p:sldId id="307" r:id="rId11"/>
    <p:sldId id="310" r:id="rId12"/>
    <p:sldId id="311" r:id="rId13"/>
    <p:sldId id="312" r:id="rId14"/>
    <p:sldId id="326" r:id="rId15"/>
    <p:sldId id="327" r:id="rId16"/>
    <p:sldId id="315" r:id="rId17"/>
    <p:sldId id="328" r:id="rId18"/>
    <p:sldId id="316" r:id="rId19"/>
    <p:sldId id="329" r:id="rId20"/>
    <p:sldId id="317" r:id="rId21"/>
    <p:sldId id="319" r:id="rId22"/>
    <p:sldId id="320" r:id="rId23"/>
    <p:sldId id="321" r:id="rId24"/>
    <p:sldId id="322" r:id="rId25"/>
    <p:sldId id="323" r:id="rId26"/>
    <p:sldId id="325" r:id="rId27"/>
    <p:sldId id="330" r:id="rId28"/>
    <p:sldId id="333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8" autoAdjust="0"/>
    <p:restoredTop sz="80499" autoAdjust="0"/>
  </p:normalViewPr>
  <p:slideViewPr>
    <p:cSldViewPr snapToGrid="0">
      <p:cViewPr varScale="1">
        <p:scale>
          <a:sx n="89" d="100"/>
          <a:sy n="89" d="100"/>
        </p:scale>
        <p:origin x="2250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topher Rogers" userId="d7ca8381-d6ee-4f07-b146-dfbab520f2a9" providerId="ADAL" clId="{D7F4EFC0-626B-46D4-8133-745BDAA4EBDD}"/>
    <pc:docChg chg="custSel delSld modSld">
      <pc:chgData name="Christopher Rogers" userId="d7ca8381-d6ee-4f07-b146-dfbab520f2a9" providerId="ADAL" clId="{D7F4EFC0-626B-46D4-8133-745BDAA4EBDD}" dt="2025-04-28T14:34:43.155" v="320" actId="20577"/>
      <pc:docMkLst>
        <pc:docMk/>
      </pc:docMkLst>
      <pc:sldChg chg="modSp mod">
        <pc:chgData name="Christopher Rogers" userId="d7ca8381-d6ee-4f07-b146-dfbab520f2a9" providerId="ADAL" clId="{D7F4EFC0-626B-46D4-8133-745BDAA4EBDD}" dt="2025-04-28T14:29:03.099" v="107" actId="20577"/>
        <pc:sldMkLst>
          <pc:docMk/>
          <pc:sldMk cId="3408955283" sldId="303"/>
        </pc:sldMkLst>
        <pc:spChg chg="mod">
          <ac:chgData name="Christopher Rogers" userId="d7ca8381-d6ee-4f07-b146-dfbab520f2a9" providerId="ADAL" clId="{D7F4EFC0-626B-46D4-8133-745BDAA4EBDD}" dt="2025-04-28T14:29:03.099" v="107" actId="20577"/>
          <ac:spMkLst>
            <pc:docMk/>
            <pc:sldMk cId="3408955283" sldId="303"/>
            <ac:spMk id="2" creationId="{00000000-0000-0000-0000-000000000000}"/>
          </ac:spMkLst>
        </pc:spChg>
      </pc:sldChg>
      <pc:sldChg chg="modSp">
        <pc:chgData name="Christopher Rogers" userId="d7ca8381-d6ee-4f07-b146-dfbab520f2a9" providerId="ADAL" clId="{D7F4EFC0-626B-46D4-8133-745BDAA4EBDD}" dt="2025-04-28T14:31:38.828" v="133" actId="20577"/>
        <pc:sldMkLst>
          <pc:docMk/>
          <pc:sldMk cId="4113894366" sldId="305"/>
        </pc:sldMkLst>
        <pc:spChg chg="mod">
          <ac:chgData name="Christopher Rogers" userId="d7ca8381-d6ee-4f07-b146-dfbab520f2a9" providerId="ADAL" clId="{D7F4EFC0-626B-46D4-8133-745BDAA4EBDD}" dt="2025-04-28T14:31:38.828" v="133" actId="20577"/>
          <ac:spMkLst>
            <pc:docMk/>
            <pc:sldMk cId="4113894366" sldId="305"/>
            <ac:spMk id="6" creationId="{00000000-0000-0000-0000-000000000000}"/>
          </ac:spMkLst>
        </pc:spChg>
      </pc:sldChg>
      <pc:sldChg chg="del">
        <pc:chgData name="Christopher Rogers" userId="d7ca8381-d6ee-4f07-b146-dfbab520f2a9" providerId="ADAL" clId="{D7F4EFC0-626B-46D4-8133-745BDAA4EBDD}" dt="2025-04-28T14:32:25.787" v="134" actId="2696"/>
        <pc:sldMkLst>
          <pc:docMk/>
          <pc:sldMk cId="1156163496" sldId="324"/>
        </pc:sldMkLst>
      </pc:sldChg>
      <pc:sldChg chg="modSp mod modAnim">
        <pc:chgData name="Christopher Rogers" userId="d7ca8381-d6ee-4f07-b146-dfbab520f2a9" providerId="ADAL" clId="{D7F4EFC0-626B-46D4-8133-745BDAA4EBDD}" dt="2025-04-28T14:34:43.155" v="320" actId="20577"/>
        <pc:sldMkLst>
          <pc:docMk/>
          <pc:sldMk cId="3621166919" sldId="325"/>
        </pc:sldMkLst>
        <pc:spChg chg="mod">
          <ac:chgData name="Christopher Rogers" userId="d7ca8381-d6ee-4f07-b146-dfbab520f2a9" providerId="ADAL" clId="{D7F4EFC0-626B-46D4-8133-745BDAA4EBDD}" dt="2025-04-28T14:34:43.155" v="320" actId="20577"/>
          <ac:spMkLst>
            <pc:docMk/>
            <pc:sldMk cId="3621166919" sldId="325"/>
            <ac:spMk id="6" creationId="{66590A3A-5B3B-8ACA-A73A-2783C7B9C469}"/>
          </ac:spMkLst>
        </pc:spChg>
      </pc:sldChg>
      <pc:sldChg chg="del">
        <pc:chgData name="Christopher Rogers" userId="d7ca8381-d6ee-4f07-b146-dfbab520f2a9" providerId="ADAL" clId="{D7F4EFC0-626B-46D4-8133-745BDAA4EBDD}" dt="2025-04-28T14:32:50.710" v="135" actId="2696"/>
        <pc:sldMkLst>
          <pc:docMk/>
          <pc:sldMk cId="329526367" sldId="331"/>
        </pc:sldMkLst>
      </pc:sldChg>
      <pc:sldChg chg="del">
        <pc:chgData name="Christopher Rogers" userId="d7ca8381-d6ee-4f07-b146-dfbab520f2a9" providerId="ADAL" clId="{D7F4EFC0-626B-46D4-8133-745BDAA4EBDD}" dt="2025-04-28T14:33:04.658" v="136" actId="2696"/>
        <pc:sldMkLst>
          <pc:docMk/>
          <pc:sldMk cId="2201139117" sldId="332"/>
        </pc:sldMkLst>
      </pc:sldChg>
      <pc:sldChg chg="modSp mod">
        <pc:chgData name="Christopher Rogers" userId="d7ca8381-d6ee-4f07-b146-dfbab520f2a9" providerId="ADAL" clId="{D7F4EFC0-626B-46D4-8133-745BDAA4EBDD}" dt="2025-04-28T14:33:25.627" v="146" actId="27636"/>
        <pc:sldMkLst>
          <pc:docMk/>
          <pc:sldMk cId="1033936494" sldId="333"/>
        </pc:sldMkLst>
        <pc:spChg chg="mod">
          <ac:chgData name="Christopher Rogers" userId="d7ca8381-d6ee-4f07-b146-dfbab520f2a9" providerId="ADAL" clId="{D7F4EFC0-626B-46D4-8133-745BDAA4EBDD}" dt="2025-04-28T14:33:25.627" v="146" actId="27636"/>
          <ac:spMkLst>
            <pc:docMk/>
            <pc:sldMk cId="1033936494" sldId="333"/>
            <ac:spMk id="3" creationId="{6D1AF3FB-615A-6F51-2FF6-C262E913701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75C69D-D747-4B1B-AC44-F46B697B24BE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FB50B6-F1B6-43E7-9F13-F7A06A05F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1521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ictionary.cambridge.org/dictionary/english/problem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matthewedgar.net/problem/" TargetMode="Externa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3783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 groups to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7088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1473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BDDFA6-66F8-4F99-B8F6-C4B18DC6700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9267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AI discussion – what is it? Give some examples of unacceptable use. Must be all own work.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338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Acting with integrity – being honest, trustworthy, be responsible for your actions.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4575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C288BB-888D-35B0-C170-52A9571527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C686C5B-7D8A-0672-9751-E6B9EBF083D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89C1D1-8F32-406C-EFD2-83ABDDA79E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7DE1A9-C234-7310-C907-C3DFAB2325B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22964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BC52EB-81D5-53AF-A3F9-EFBB4C9150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366B85C-657D-EAD4-D4D5-7F37A709A83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4706A45-C5C3-4078-5130-B41D4C0559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Cambridge Dictionary (2024) Meaning of problem in English. Available at: </a:t>
            </a:r>
            <a:r>
              <a:rPr lang="en-GB">
                <a:hlinkClick r:id="rId3"/>
              </a:rPr>
              <a:t>PROBLEM | English meaning - Cambridge Dictionary</a:t>
            </a:r>
            <a:r>
              <a:rPr lang="en-GB"/>
              <a:t> (Accessed: 11 April 2024)</a:t>
            </a:r>
          </a:p>
          <a:p>
            <a:endParaRPr lang="en-GB"/>
          </a:p>
          <a:p>
            <a:r>
              <a:rPr lang="en-GB"/>
              <a:t>Edgar (2021) What is a problem? Available at: </a:t>
            </a:r>
            <a:r>
              <a:rPr lang="en-GB">
                <a:hlinkClick r:id="rId4"/>
              </a:rPr>
              <a:t>What Is A Problem? - Matthew Edgar</a:t>
            </a:r>
            <a:r>
              <a:rPr lang="en-GB"/>
              <a:t> (Accessed: 11 April 2024)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C83EF0-6486-740A-8556-D659356B87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7727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5691B9-0024-C2D4-D6CB-DC406628F9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82C49CA-5183-3B16-3A95-77798520ED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D5D34A-5AD6-0309-E39F-3B239DB8E4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Problems in the workplace will largely depend on the organisation and the type of role. 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Lecturer to give example of own problem for context. A difference of opinion with a colleague, can often be solved through </a:t>
            </a:r>
            <a:r>
              <a:rPr lang="en-GB" dirty="0" err="1"/>
              <a:t>communicat</a:t>
            </a:r>
            <a:endParaRPr lang="en-GB" dirty="0"/>
          </a:p>
          <a:p>
            <a:endParaRPr lang="en-GB" dirty="0"/>
          </a:p>
          <a:p>
            <a:r>
              <a:rPr lang="en-GB" dirty="0"/>
              <a:t>These questions can be considered as a whole group or in pairs. 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FA16F4-EFF2-7BC8-2C4E-739218CA75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9626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5138E6-496D-4781-3DD0-16A0057D4D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8FD71E6-29DA-E421-8F98-8707CF2B1F4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42CFA3D-7884-9E0B-6EDC-6BA1EAD198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6477E0-A929-CD91-C444-DDBA06F5514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4262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843816-0280-ACE1-BFA8-8C2CC46234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4777D9-568C-1432-FADC-1F2CBF9F2C7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EA22F3A-6431-FE12-280A-CCEE03BFC6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D33BBC-7C41-6EA0-885B-D7C5E6D4B4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22435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655900-DFDC-7F98-5C63-B0065A2C68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3BF1781-4248-9FC2-A4E1-6398FD08E8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BDE6AC8-A7A4-5C61-3EE0-ED5A0C29E4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64CF6D-6488-053D-14F9-8C618931C2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4876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D3F0F6-6B4B-1117-0216-CC0B6C0423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9FEB4D-E59B-36DE-EA71-44F1C2B7AB3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02EB455-5290-9EA7-47B3-371D063B53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3EB3D6-D6C9-CDD0-3108-1E4CB178B8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74984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4A700C-5FCF-D7D4-BB7C-44CA94DB56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95E7BD9-4707-FF53-6B24-7A7D687D751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4C8675D-89AC-3E94-AB90-B1EE888C5D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Could be considered best performed by teams.  </a:t>
            </a:r>
          </a:p>
          <a:p>
            <a:r>
              <a:rPr lang="en-GB" b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doesn’t mean individuals cannot solve problems, but it lends itself to teams because…</a:t>
            </a:r>
          </a:p>
          <a:p>
            <a:r>
              <a:rPr lang="en-GB" b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skills, more knowledge, different experiences, different perspectives, mix of natural team roles, split the tasks according to skills set/experience, etc., ensure problem is within scope of team responsibilities, and more. </a:t>
            </a:r>
          </a:p>
          <a:p>
            <a:r>
              <a:rPr lang="en-GB"/>
              <a:t>In your Team Working module you will explore various theories of team work.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94FE10-1E45-DA1A-344C-CCFC64D30E5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51622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F2209D-ECA8-5C83-B7CD-36265843C1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28F1063-2C84-99EC-0D87-20289E77BD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EC20007-4380-50EE-E03F-F62165BF26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444039-A16E-C84D-A18C-48192F0DF3E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08719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Proctor, T. (2019) </a:t>
            </a:r>
            <a:r>
              <a:rPr lang="en-GB" b="0" i="1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Creative problem solving for managers : developing skills for decision making and innovation</a:t>
            </a:r>
            <a:r>
              <a:rPr lang="en-GB" b="0" i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. Fifth edition. New York: Routledge.</a:t>
            </a:r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25621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i="0">
              <a:solidFill>
                <a:srgbClr val="1F1F1F"/>
              </a:solidFill>
              <a:effectLst/>
              <a:latin typeface="Google Sans"/>
            </a:endParaRPr>
          </a:p>
          <a:p>
            <a:r>
              <a:rPr lang="en-GB" b="0" i="0">
                <a:solidFill>
                  <a:srgbClr val="1F1F1F"/>
                </a:solidFill>
                <a:effectLst/>
                <a:latin typeface="Google Sans"/>
              </a:rPr>
              <a:t>A mind map is </a:t>
            </a:r>
            <a:r>
              <a:rPr lang="en-GB" b="0" i="0">
                <a:solidFill>
                  <a:srgbClr val="1F1F1F"/>
                </a:solidFill>
                <a:effectLst/>
                <a:latin typeface="arial" panose="020B0604020202020204" pitchFamily="34" charset="0"/>
              </a:rPr>
              <a:t>a diagram in which information is represented visually, usually with a central idea placed in the middle and associated ideas arranged around it.</a:t>
            </a:r>
            <a:endParaRPr lang="en-GB" b="0" i="0">
              <a:solidFill>
                <a:srgbClr val="1F1F1F"/>
              </a:solidFill>
              <a:effectLst/>
              <a:latin typeface="Google Sans"/>
            </a:endParaRPr>
          </a:p>
          <a:p>
            <a:endParaRPr lang="en-GB" b="0" i="0">
              <a:solidFill>
                <a:srgbClr val="1F1F1F"/>
              </a:solidFill>
              <a:effectLst/>
              <a:latin typeface="Google Sans"/>
            </a:endParaRPr>
          </a:p>
          <a:p>
            <a:r>
              <a:rPr lang="en-GB" b="0" i="0">
                <a:solidFill>
                  <a:srgbClr val="1F1F1F"/>
                </a:solidFill>
                <a:effectLst/>
                <a:latin typeface="Google Sans"/>
              </a:rPr>
              <a:t>A Venn diagram </a:t>
            </a:r>
            <a:r>
              <a:rPr lang="en-GB" b="0" i="0">
                <a:solidFill>
                  <a:srgbClr val="040C28"/>
                </a:solidFill>
                <a:effectLst/>
                <a:latin typeface="Google Sans"/>
              </a:rPr>
              <a:t>uses overlapping circles or other shapes to illustrate the logical relationships between two or more sets of items</a:t>
            </a:r>
            <a:r>
              <a:rPr lang="en-GB" b="0" i="0">
                <a:solidFill>
                  <a:srgbClr val="1F1F1F"/>
                </a:solidFill>
                <a:effectLst/>
                <a:latin typeface="Google Sans"/>
              </a:rPr>
              <a:t>. Often, they serve to graphically organise things, highlighting how the items are similar and different.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3692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Why is reflection so important?</a:t>
            </a:r>
          </a:p>
          <a:p>
            <a:r>
              <a:rPr lang="en-GB"/>
              <a:t>Think back to Gibbs model from your last module. </a:t>
            </a:r>
          </a:p>
          <a:p>
            <a:r>
              <a:rPr lang="en-GB"/>
              <a:t>What are the 6 stages?</a:t>
            </a:r>
          </a:p>
          <a:p>
            <a:r>
              <a:rPr lang="en-GB"/>
              <a:t>Description</a:t>
            </a:r>
          </a:p>
          <a:p>
            <a:r>
              <a:rPr lang="en-GB"/>
              <a:t>Feelings</a:t>
            </a:r>
          </a:p>
          <a:p>
            <a:r>
              <a:rPr lang="en-GB"/>
              <a:t>Evaluation</a:t>
            </a:r>
          </a:p>
          <a:p>
            <a:r>
              <a:rPr lang="en-GB"/>
              <a:t>Analysis</a:t>
            </a:r>
          </a:p>
          <a:p>
            <a:r>
              <a:rPr lang="en-GB"/>
              <a:t>Conclusion</a:t>
            </a:r>
          </a:p>
          <a:p>
            <a:r>
              <a:rPr lang="en-GB"/>
              <a:t>Actions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67122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374028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89444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FAC779-93AD-F3E7-4EAF-1EDDED7FE5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9A3D5F3-0F8D-D16C-DFC4-F8C1B34A36A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C1C7E75-88AD-3AF2-260E-A79B977C53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649FCF-B9E5-FCCD-A11C-CA9CCA266D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FB50B6-F1B6-43E7-9F13-F7A06A05F4FC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43444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28/04/2025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49" r:id="rId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studentcharter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youtube.com/watch?v=gtePFvYP7A0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36512" y="1505855"/>
            <a:ext cx="9180512" cy="3846289"/>
          </a:xfrm>
        </p:spPr>
        <p:txBody>
          <a:bodyPr>
            <a:normAutofit fontScale="90000"/>
          </a:bodyPr>
          <a:lstStyle/>
          <a:p>
            <a:r>
              <a:rPr lang="en-GB" sz="3600" i="1" dirty="0">
                <a:solidFill>
                  <a:schemeClr val="bg1"/>
                </a:solidFill>
              </a:rPr>
              <a:t>Certificate of Higher Education in Employability Skills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Problem Solving and Innovation (BMSW4014)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sz="3100" i="1" dirty="0">
                <a:solidFill>
                  <a:schemeClr val="bg1"/>
                </a:solidFill>
              </a:rPr>
              <a:t>Lecturing team: Chris Rogers and Scott James  </a:t>
            </a:r>
            <a:br>
              <a:rPr lang="en-GB" sz="3100" i="1" dirty="0">
                <a:solidFill>
                  <a:schemeClr val="bg1"/>
                </a:solidFill>
              </a:rPr>
            </a:br>
            <a:r>
              <a:rPr lang="en-GB" sz="3100" i="1" dirty="0">
                <a:solidFill>
                  <a:schemeClr val="bg1"/>
                </a:solidFill>
              </a:rPr>
              <a:t>April 2025</a:t>
            </a:r>
            <a:endParaRPr lang="en-GB" sz="3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Agenda 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Introduction to the module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Overview of learning outcomes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Expectations session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Module Handbook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What is problem solving?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IDEAL problem solving model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Problem of the week</a:t>
            </a: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4429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Introduction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 little about me.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Innovation.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11 weeks of lectures up to and including week commencing 14/07/25.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9am-9.30am or 4.30pm-5pm will be reserved for 121 support/questions each week. Please book in advance with your lecturer. 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Reading week is 26/05/25-30/05/25 – no lectures.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There will be additional resources added to Moodle throughout the term for you to view in your own time.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2 assessments – first deadline is 13/06/25, second deadline is 04/07/25. </a:t>
            </a:r>
          </a:p>
        </p:txBody>
      </p:sp>
    </p:spTree>
    <p:extLst>
      <p:ext uri="{BB962C8B-B14F-4D97-AF65-F5344CB8AC3E}">
        <p14:creationId xmlns:p14="http://schemas.microsoft.com/office/powerpoint/2010/main" val="4113894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Learning outcomes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Upon the successful completion of this module, you should be able to: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Identify and evaluate contemporary issues and their impact on today’s environment. 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Gather and interpret information to understand a problem.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Demonstrate understanding of approaches to innovation and generate solutions.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Evaluate options to make a decision.</a:t>
            </a: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1300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F4872-7315-4F07-9517-0C924B0677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Student Support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F759A4-8A7E-4CC2-804A-2374CE7D5D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Support with academic writing</a:t>
            </a:r>
          </a:p>
          <a:p>
            <a:r>
              <a:rPr lang="en-GB" dirty="0"/>
              <a:t>Study skills</a:t>
            </a:r>
          </a:p>
          <a:p>
            <a:r>
              <a:rPr lang="en-GB" dirty="0"/>
              <a:t>Counselling services</a:t>
            </a:r>
          </a:p>
          <a:p>
            <a:r>
              <a:rPr lang="en-GB" dirty="0"/>
              <a:t>Extenuating Circumstances</a:t>
            </a:r>
          </a:p>
          <a:p>
            <a:r>
              <a:rPr lang="en-GB" dirty="0"/>
              <a:t>Full details on the Hwb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Any issues – you are welcome to contact me in the first instance.</a:t>
            </a:r>
          </a:p>
        </p:txBody>
      </p:sp>
    </p:spTree>
    <p:extLst>
      <p:ext uri="{BB962C8B-B14F-4D97-AF65-F5344CB8AC3E}">
        <p14:creationId xmlns:p14="http://schemas.microsoft.com/office/powerpoint/2010/main" val="3506735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663AC9-07A8-4AAA-BB3A-8DF929C7FC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Student 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BD957C-6666-4E7C-B20F-A32BF54EF3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Student Charter and Code of Conduct</a:t>
            </a:r>
          </a:p>
          <a:p>
            <a:r>
              <a:rPr lang="en-GB" dirty="0">
                <a:hlinkClick r:id="rId3"/>
              </a:rPr>
              <a:t>Student Charter | UWTSD</a:t>
            </a:r>
            <a:endParaRPr lang="en-GB" dirty="0"/>
          </a:p>
          <a:p>
            <a:r>
              <a:rPr lang="en-GB" dirty="0">
                <a:hlinkClick r:id="rId4"/>
              </a:rPr>
              <a:t>UWTSD Strategic Equality Plan Update – Sept 2021 – YouTube</a:t>
            </a:r>
            <a:endParaRPr lang="en-GB" dirty="0"/>
          </a:p>
          <a:p>
            <a:r>
              <a:rPr lang="en-GB" dirty="0"/>
              <a:t>Use of AI – Specific reference handbook. Please speak to me with any questions.</a:t>
            </a:r>
          </a:p>
        </p:txBody>
      </p:sp>
    </p:spTree>
    <p:extLst>
      <p:ext uri="{BB962C8B-B14F-4D97-AF65-F5344CB8AC3E}">
        <p14:creationId xmlns:p14="http://schemas.microsoft.com/office/powerpoint/2010/main" val="2792676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Expectations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Attend lectures on time every week. 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Notify me if you are unable to attend or running late.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Reach out for support if you need it. 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Ask questions if you are unsure (after the lecture if you would prefer).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Act with integrity. What does this mean?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Reference your work accordingly.</a:t>
            </a: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0188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5B33B7-25CF-FF85-61F8-603A8F3D8A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023907-1EDC-3359-1300-DB7C17D6C3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Expectations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83722A06-ED4B-5881-FC62-C7822AB404D1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 groups, discuss your expectations for this module?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Consider your experiences from last term, what do you expect from the lecturing team?</a:t>
            </a: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1587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1BA1BE-5297-BA3D-3C34-58F233E6A8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A7759-B368-A596-3307-184AAE0C5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What is a problem? 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9B6B156A-4DDD-7B11-53CB-11D1E6A8DEAC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1027">
            <a:extLst>
              <a:ext uri="{FF2B5EF4-FFF2-40B4-BE49-F238E27FC236}">
                <a16:creationId xmlns:a16="http://schemas.microsoft.com/office/drawing/2014/main" id="{4BEB2C4F-06DE-0EA0-FF90-084B5A29EF51}"/>
              </a:ext>
            </a:extLst>
          </p:cNvPr>
          <p:cNvSpPr txBox="1">
            <a:spLocks noChangeArrowheads="1"/>
          </p:cNvSpPr>
          <p:nvPr/>
        </p:nvSpPr>
        <p:spPr>
          <a:xfrm>
            <a:off x="731874" y="15700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“A situation, person, or thing that needs attention and needs to be dealt with or solved” (Cambridge Dictionary, 2024).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 problem can also be summarised as a circumstance where there is a gap between the situation as you perceive it and what you believe the situation should be.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 perceived gap between the existing state and a desired state, or a deviation from the norm, standard or status quo (Edgar, 2021). </a:t>
            </a: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7157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29FD1B-6BBF-2C5A-4401-6B7A0D68F1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20D90-8EA3-FCF7-51BF-6E5AF6489D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Examples of problems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47EEB69D-5994-3D74-E5CB-9CF7881E082C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1027">
            <a:extLst>
              <a:ext uri="{FF2B5EF4-FFF2-40B4-BE49-F238E27FC236}">
                <a16:creationId xmlns:a16="http://schemas.microsoft.com/office/drawing/2014/main" id="{A34F1BB3-E561-B840-4F9B-601472933456}"/>
              </a:ext>
            </a:extLst>
          </p:cNvPr>
          <p:cNvSpPr txBox="1">
            <a:spLocks noChangeArrowheads="1"/>
          </p:cNvSpPr>
          <p:nvPr/>
        </p:nvSpPr>
        <p:spPr>
          <a:xfrm>
            <a:off x="731874" y="15700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Consider your working life, what problems have you experienced?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How have you overcome these?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What did you learn?</a:t>
            </a: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4970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E43DAD-E38D-A48E-41F4-F8F4C6BA1A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AF18F-BD8D-EAED-E4AB-D3F715AE07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Problems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1F856A53-2661-F380-475F-90DE666B1F36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1027">
            <a:extLst>
              <a:ext uri="{FF2B5EF4-FFF2-40B4-BE49-F238E27FC236}">
                <a16:creationId xmlns:a16="http://schemas.microsoft.com/office/drawing/2014/main" id="{B788340D-48BB-779F-57E8-AF045270EC5A}"/>
              </a:ext>
            </a:extLst>
          </p:cNvPr>
          <p:cNvSpPr txBox="1">
            <a:spLocks noChangeArrowheads="1"/>
          </p:cNvSpPr>
          <p:nvPr/>
        </p:nvSpPr>
        <p:spPr>
          <a:xfrm>
            <a:off x="731874" y="15700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First stage is to recognise a problem exists.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Many day-to-day problems can easily be resolved by taking decisive action. 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Problems that are more complex often require lengthy deliberation. 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Workplace problems can be diagnosed through continuously monitoring performance, listening to the team and observing behaviours. </a:t>
            </a: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3237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346479-9FBB-7985-80AE-E9E65F7488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261B1-5F37-833D-52FF-697775839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What next?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95BF102D-6CDD-33A2-38EA-D716CD43B5EC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1027">
            <a:extLst>
              <a:ext uri="{FF2B5EF4-FFF2-40B4-BE49-F238E27FC236}">
                <a16:creationId xmlns:a16="http://schemas.microsoft.com/office/drawing/2014/main" id="{91FB7571-BA55-2DF8-E95A-6BFE878314E8}"/>
              </a:ext>
            </a:extLst>
          </p:cNvPr>
          <p:cNvSpPr txBox="1">
            <a:spLocks noChangeArrowheads="1"/>
          </p:cNvSpPr>
          <p:nvPr/>
        </p:nvSpPr>
        <p:spPr>
          <a:xfrm>
            <a:off x="731874" y="15700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Decide to do nothing.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Keep the problem under surveillance and review at a later date.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Contain the problem. 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Find a solution. </a:t>
            </a: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4405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F8BE5A-B72F-4D2F-1DD8-24B60F06C7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84E00E-2CDE-AAA0-D896-242B9020FA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What is problem solving?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2A675B28-03F1-B4F1-C8A0-D7F14D7265D8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1027">
            <a:extLst>
              <a:ext uri="{FF2B5EF4-FFF2-40B4-BE49-F238E27FC236}">
                <a16:creationId xmlns:a16="http://schemas.microsoft.com/office/drawing/2014/main" id="{B8AEB6E6-E0C9-C7D2-072A-B766759FBDC4}"/>
              </a:ext>
            </a:extLst>
          </p:cNvPr>
          <p:cNvSpPr txBox="1">
            <a:spLocks noChangeArrowheads="1"/>
          </p:cNvSpPr>
          <p:nvPr/>
        </p:nvSpPr>
        <p:spPr>
          <a:xfrm>
            <a:off x="731874" y="1570038"/>
            <a:ext cx="4584141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Understanding the problem.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Analysing the root cause.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Identifying suitable solutions.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Making a decision – choosing a course of action. </a:t>
            </a: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" descr="http://jpcjaipur.org/yahoo_site_admin/assets/images/Simple-Decision-Making-Model.306225022_std.jpg">
            <a:extLst>
              <a:ext uri="{FF2B5EF4-FFF2-40B4-BE49-F238E27FC236}">
                <a16:creationId xmlns:a16="http://schemas.microsoft.com/office/drawing/2014/main" id="{25CED743-F800-7FC3-49A0-931E7F077A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6015" y="1750901"/>
            <a:ext cx="3801481" cy="34482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31047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DBF441-5401-03C1-611A-FDA5C6662A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8BBD9-2C69-B85A-7051-A5902793BF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Initial analysis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11E94034-52A4-9416-6F1E-E18660A59BE6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1027">
            <a:extLst>
              <a:ext uri="{FF2B5EF4-FFF2-40B4-BE49-F238E27FC236}">
                <a16:creationId xmlns:a16="http://schemas.microsoft.com/office/drawing/2014/main" id="{D3A1A7FE-70B4-2A14-A10E-C317117B68AE}"/>
              </a:ext>
            </a:extLst>
          </p:cNvPr>
          <p:cNvSpPr txBox="1">
            <a:spLocks noChangeArrowheads="1"/>
          </p:cNvSpPr>
          <p:nvPr/>
        </p:nvSpPr>
        <p:spPr>
          <a:xfrm>
            <a:off x="731874" y="15700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Gather information.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Define the scope of the problem.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Define the impact of the problem.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Determine the consequences. </a:t>
            </a: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5844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D534AD-6FF6-94AB-DD4D-0523F45B97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A69E68-7FAA-C92B-CD95-9E68B40A11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Problem solving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5010534B-E5D5-0109-F353-D94998FCAC85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1027">
            <a:extLst>
              <a:ext uri="{FF2B5EF4-FFF2-40B4-BE49-F238E27FC236}">
                <a16:creationId xmlns:a16="http://schemas.microsoft.com/office/drawing/2014/main" id="{4B3A7931-D02F-400B-BA68-0634886BFB35}"/>
              </a:ext>
            </a:extLst>
          </p:cNvPr>
          <p:cNvSpPr txBox="1">
            <a:spLocks noChangeArrowheads="1"/>
          </p:cNvSpPr>
          <p:nvPr/>
        </p:nvSpPr>
        <p:spPr>
          <a:xfrm>
            <a:off x="731874" y="15700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Problem solving is a task best performed by teams and reliant on effective communication. 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 groups, discuss this statement. Is it true or false? Why?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Be prepared to discuss your conclusions with the rest of the class. </a:t>
            </a: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9122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877A02-DF21-D817-C55F-278FC270AC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EC0B0-D72B-F3D5-642A-7B13C9818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Problem solving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267EC9E2-B6E3-4B9D-85E4-E1C7A5BB9648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1027">
            <a:extLst>
              <a:ext uri="{FF2B5EF4-FFF2-40B4-BE49-F238E27FC236}">
                <a16:creationId xmlns:a16="http://schemas.microsoft.com/office/drawing/2014/main" id="{ADBDEFDE-2A2D-135B-0428-303520AE2562}"/>
              </a:ext>
            </a:extLst>
          </p:cNvPr>
          <p:cNvSpPr txBox="1">
            <a:spLocks noChangeArrowheads="1"/>
          </p:cNvSpPr>
          <p:nvPr/>
        </p:nvSpPr>
        <p:spPr>
          <a:xfrm>
            <a:off x="731874" y="15700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Knowledge – of people, tasks and organisational influences (policy/objectives/procedure)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Skills – in identifying, analysing and finding solutions to problems. </a:t>
            </a:r>
          </a:p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Judgement – to assist in decision making throughout the problem solving process. </a:t>
            </a: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04786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930A00-06EC-846F-D583-E888BABCB4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3E61B-E2C3-D0CB-FBD4-F849727E4B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Bransford and Stein (1993)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1AEE7B33-885E-7417-E675-A77432227155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IDEAL model proposed as an approach to improving problem-solving skills.</a:t>
            </a:r>
          </a:p>
          <a:p>
            <a:pPr marL="0" indent="0"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I 	   Identify problems and opportunities</a:t>
            </a:r>
          </a:p>
          <a:p>
            <a:pPr marL="0" indent="0">
              <a:buNone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D 	   Define goals</a:t>
            </a:r>
          </a:p>
          <a:p>
            <a:pPr marL="0" indent="0">
              <a:buNone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E 	   Explore possible strategies</a:t>
            </a:r>
          </a:p>
          <a:p>
            <a:pPr marL="0" indent="0">
              <a:buNone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A 	   Anticipate outcomes and act</a:t>
            </a:r>
          </a:p>
          <a:p>
            <a:pPr marL="0" indent="0">
              <a:buNone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	L	   Look back and learn</a:t>
            </a:r>
          </a:p>
          <a:p>
            <a:pPr lvl="1"/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657600" lvl="8" indent="0">
              <a:buNone/>
            </a:pPr>
            <a:r>
              <a:rPr lang="en-GB" altLang="en-US" sz="1200" dirty="0">
                <a:latin typeface="Arial" panose="020B0604020202020204" pitchFamily="34" charset="0"/>
                <a:cs typeface="Arial" panose="020B0604020202020204" pitchFamily="34" charset="0"/>
              </a:rPr>
              <a:t>		Proctor (2018, p71) </a:t>
            </a:r>
          </a:p>
        </p:txBody>
      </p:sp>
    </p:spTree>
    <p:extLst>
      <p:ext uri="{BB962C8B-B14F-4D97-AF65-F5344CB8AC3E}">
        <p14:creationId xmlns:p14="http://schemas.microsoft.com/office/powerpoint/2010/main" val="2345387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DB4007-F850-C847-23BA-3E8E641A2B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2F0F3-3ACF-098E-E1DC-9FC9219BCB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/>
              <a:t>Identifying problems and opportunities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039ECF4B-3797-F0DB-CE0C-4EC9D7C70010}"/>
              </a:ext>
            </a:extLst>
          </p:cNvPr>
          <p:cNvSpPr txBox="1">
            <a:spLocks noChangeArrowheads="1"/>
          </p:cNvSpPr>
          <p:nvPr/>
        </p:nvSpPr>
        <p:spPr>
          <a:xfrm>
            <a:off x="596513" y="1781126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Identify potential problems and treat them as opportunities to do something creative.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Important to actively look for problems as well as to respond when they become critical or noticed.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approach can lead to a strong competitive advantage. </a:t>
            </a: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5562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08566F-1A8B-DDEA-324B-4B339D09CC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9BAA2-A099-FD89-7D9F-88FDD5136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4638"/>
            <a:ext cx="8124529" cy="1050924"/>
          </a:xfrm>
        </p:spPr>
        <p:txBody>
          <a:bodyPr>
            <a:normAutofit/>
          </a:bodyPr>
          <a:lstStyle/>
          <a:p>
            <a:r>
              <a:rPr lang="en-GB" sz="4000" b="1"/>
              <a:t>Defining goals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5072AEE7-5995-7A36-6BA5-FE6765664B81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Different goals often reflect how people understand or perceive a problem.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Alternative goals should be considered to ensure a relevant goal is set. 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What is the desired outcome?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If goals are not specified, could lead to an inappropriate solution. </a:t>
            </a:r>
          </a:p>
          <a:p>
            <a:pPr marL="0" indent="0"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4374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E6472E-0992-6467-E51B-C1B42DB038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F382F-ECED-032A-722D-EB2FE296D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4638"/>
            <a:ext cx="8124529" cy="1050924"/>
          </a:xfrm>
        </p:spPr>
        <p:txBody>
          <a:bodyPr>
            <a:normAutofit/>
          </a:bodyPr>
          <a:lstStyle/>
          <a:p>
            <a:r>
              <a:rPr lang="en-GB" sz="4000" b="1"/>
              <a:t>Exploring possible strategies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F03A182C-9BF2-140B-BD06-15910BEAA37F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Involves re-analysing goals and considering options or strategies that can help to achieve those goals.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Many ways of recording and analysing complex problems including mind maps and Venn diagrams. </a:t>
            </a:r>
          </a:p>
          <a:p>
            <a:pPr marL="0" indent="0"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7644C9B-E638-30D3-7498-F8110CD73B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9474" y="2985474"/>
            <a:ext cx="4113834" cy="258876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32BE315-F754-A368-58C6-CC80B9ED82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6913" y="2989263"/>
            <a:ext cx="3757613" cy="2543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8264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3567BE-185B-E647-3E0C-65DD7F4870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A21CA-89BA-5CD5-34BF-9B1424EDE2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4638"/>
            <a:ext cx="8124529" cy="1050924"/>
          </a:xfrm>
        </p:spPr>
        <p:txBody>
          <a:bodyPr>
            <a:normAutofit fontScale="90000"/>
          </a:bodyPr>
          <a:lstStyle/>
          <a:p>
            <a:r>
              <a:rPr lang="en-GB" sz="4000" b="1"/>
              <a:t>Anticipating outcomes and acting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96173939-69CC-AB9E-39FB-D19FD1A0FA1B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Once a strategy has been selected, contingency plans should be drawn up and the strategy implemented. 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It is often necessary to actively test strategies before possible outcomes can be anticipated. 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An example of this is the building and testing of a prototype, which can help anticipate the outcomes of a particular strategy.</a:t>
            </a:r>
          </a:p>
          <a:p>
            <a:pPr marL="0" indent="0"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5456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056783-1F84-87EC-7F3F-B3D457A79A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6A934-5591-36AB-429C-288A9EF995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4638"/>
            <a:ext cx="8124529" cy="1050924"/>
          </a:xfrm>
        </p:spPr>
        <p:txBody>
          <a:bodyPr>
            <a:normAutofit/>
          </a:bodyPr>
          <a:lstStyle/>
          <a:p>
            <a:r>
              <a:rPr lang="en-GB" sz="4000" b="1"/>
              <a:t>Looking back and learning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DC223F46-A390-654B-467A-ED49212122DC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Review the effects and learn from the experience.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Emphasis should be on the first step to solving the problem than an immediate solution. 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It is then possible to plan subsequent steps.</a:t>
            </a:r>
          </a:p>
          <a:p>
            <a:pPr marL="0" indent="0"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8" name="Picture 4" descr="Communauté Steam :: Reflection">
            <a:extLst>
              <a:ext uri="{FF2B5EF4-FFF2-40B4-BE49-F238E27FC236}">
                <a16:creationId xmlns:a16="http://schemas.microsoft.com/office/drawing/2014/main" id="{8A425A98-5027-A328-486D-282233E76B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2278" y="3429000"/>
            <a:ext cx="3133725" cy="1457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2949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B46871-2111-6BFB-307B-9CE4DA6ADD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05347-C26A-52DD-C767-08B60468B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4638"/>
            <a:ext cx="8124529" cy="1050924"/>
          </a:xfrm>
        </p:spPr>
        <p:txBody>
          <a:bodyPr>
            <a:normAutofit/>
          </a:bodyPr>
          <a:lstStyle/>
          <a:p>
            <a:r>
              <a:rPr lang="en-GB" sz="4000" b="1"/>
              <a:t>Problem of the week 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66590A3A-5B3B-8ACA-A73A-2783C7B9C469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You run a small retail business, employing 5 people.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You have completed your weekly stock take and have identified that £500 worth of stock is missing. 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What do you do?</a:t>
            </a:r>
          </a:p>
          <a:p>
            <a:pPr marL="0" indent="0"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Individually, consider the above problem applying the approaches from today’s lecture and send your work to your lecturer by the end of the week.</a:t>
            </a:r>
          </a:p>
          <a:p>
            <a:pPr marL="0" indent="0"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will be marked as your attendance.</a:t>
            </a: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1166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0A8CE0-60C2-4A54-F7E9-0F758AB6BD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66CB2-C416-BAE9-1D9F-DC71DF438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/>
              <a:t>What have we covered today?</a:t>
            </a:r>
          </a:p>
        </p:txBody>
      </p:sp>
      <p:sp>
        <p:nvSpPr>
          <p:cNvPr id="6" name="Rectangle 1027">
            <a:extLst>
              <a:ext uri="{FF2B5EF4-FFF2-40B4-BE49-F238E27FC236}">
                <a16:creationId xmlns:a16="http://schemas.microsoft.com/office/drawing/2014/main" id="{F01DBA9A-D284-5EF6-F05D-FAC0C5C73D17}"/>
              </a:ext>
            </a:extLst>
          </p:cNvPr>
          <p:cNvSpPr txBox="1">
            <a:spLocks noChangeArrowheads="1"/>
          </p:cNvSpPr>
          <p:nvPr/>
        </p:nvSpPr>
        <p:spPr>
          <a:xfrm>
            <a:off x="579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Introduction to the module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Overview of learning outcomes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Expectations session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Module Handbook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What is problem solving?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IDEAL problem solving model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Problem of the week</a:t>
            </a: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398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B0A92A-873F-F4F3-FE20-ED7FB57874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E51EB-A469-E35C-1CF4-C67175F2A8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360785"/>
            <a:ext cx="7772400" cy="1470025"/>
          </a:xfrm>
        </p:spPr>
        <p:txBody>
          <a:bodyPr>
            <a:normAutofit/>
          </a:bodyPr>
          <a:lstStyle/>
          <a:p>
            <a:r>
              <a:rPr lang="en-GB" sz="8000" dirty="0"/>
              <a:t>Thank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1AF3FB-615A-6F51-2FF6-C262E913701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r>
              <a:rPr lang="en-GB" sz="4000" b="1" dirty="0">
                <a:solidFill>
                  <a:srgbClr val="FFC000"/>
                </a:solidFill>
              </a:rPr>
              <a:t>Next Lecture – 12/05/2025</a:t>
            </a:r>
          </a:p>
          <a:p>
            <a:r>
              <a:rPr lang="en-GB" sz="4000" b="1" dirty="0">
                <a:solidFill>
                  <a:srgbClr val="FFC000"/>
                </a:solidFill>
              </a:rPr>
              <a:t>09:30</a:t>
            </a:r>
          </a:p>
        </p:txBody>
      </p:sp>
    </p:spTree>
    <p:extLst>
      <p:ext uri="{BB962C8B-B14F-4D97-AF65-F5344CB8AC3E}">
        <p14:creationId xmlns:p14="http://schemas.microsoft.com/office/powerpoint/2010/main" val="103393649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226F38AA53BF34692610F00F53ABCA1" ma:contentTypeVersion="4" ma:contentTypeDescription="Create a new document." ma:contentTypeScope="" ma:versionID="67dcdd7e1cb85d5b89b47243bf782a24">
  <xsd:schema xmlns:xsd="http://www.w3.org/2001/XMLSchema" xmlns:xs="http://www.w3.org/2001/XMLSchema" xmlns:p="http://schemas.microsoft.com/office/2006/metadata/properties" xmlns:ns2="9530567e-498b-4713-a5ed-99175a9763e4" targetNamespace="http://schemas.microsoft.com/office/2006/metadata/properties" ma:root="true" ma:fieldsID="3d8b3c941024098456ddd1db04bbd286" ns2:_="">
    <xsd:import namespace="9530567e-498b-4713-a5ed-99175a9763e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30567e-498b-4713-a5ed-99175a9763e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F60140A-B74E-4DF6-A5E8-DE302CEFE4F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30567e-498b-4713-a5ed-99175a9763e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BB3F302-56B4-4B86-8BB4-DCE8698CEB1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73E3CF36-53EE-4EA6-8827-CF605459E00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0</TotalTime>
  <Words>1451</Words>
  <Application>Microsoft Office PowerPoint</Application>
  <PresentationFormat>On-screen Show (4:3)</PresentationFormat>
  <Paragraphs>197</Paragraphs>
  <Slides>25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Google Sans</vt:lpstr>
      <vt:lpstr>Myriad Pro</vt:lpstr>
      <vt:lpstr>Arial</vt:lpstr>
      <vt:lpstr>Arial</vt:lpstr>
      <vt:lpstr>Calibri</vt:lpstr>
      <vt:lpstr>Source Sans Pro</vt:lpstr>
      <vt:lpstr>20140311PresentationUWTSDTemplate</vt:lpstr>
      <vt:lpstr>Certificate of Higher Education in Employability Skills  Problem Solving and Innovation (BMSW4014)  Lecturing team: Chris Rogers and Scott James   April 2025</vt:lpstr>
      <vt:lpstr>Agenda </vt:lpstr>
      <vt:lpstr>Introduction</vt:lpstr>
      <vt:lpstr>Learning outcomes</vt:lpstr>
      <vt:lpstr>Student Support Services</vt:lpstr>
      <vt:lpstr>Student Conduct</vt:lpstr>
      <vt:lpstr>Expectations</vt:lpstr>
      <vt:lpstr>Expectations</vt:lpstr>
      <vt:lpstr>What is a problem? </vt:lpstr>
      <vt:lpstr>Examples of problems</vt:lpstr>
      <vt:lpstr>Problems</vt:lpstr>
      <vt:lpstr>What next?</vt:lpstr>
      <vt:lpstr>What is problem solving?</vt:lpstr>
      <vt:lpstr>Initial analysis</vt:lpstr>
      <vt:lpstr>Problem solving</vt:lpstr>
      <vt:lpstr>Problem solving</vt:lpstr>
      <vt:lpstr>Bransford and Stein (1993)</vt:lpstr>
      <vt:lpstr>Identifying problems and opportunities</vt:lpstr>
      <vt:lpstr>Defining goals</vt:lpstr>
      <vt:lpstr>Exploring possible strategies</vt:lpstr>
      <vt:lpstr>Anticipating outcomes and acting</vt:lpstr>
      <vt:lpstr>Looking back and learning</vt:lpstr>
      <vt:lpstr>Problem of the week </vt:lpstr>
      <vt:lpstr>What have we covered today?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Module: BMSK4004</dc:title>
  <dc:creator>Michaela Schriek</dc:creator>
  <cp:lastModifiedBy>Christopher Rogers</cp:lastModifiedBy>
  <cp:revision>4</cp:revision>
  <dcterms:created xsi:type="dcterms:W3CDTF">2017-12-11T18:00:04Z</dcterms:created>
  <dcterms:modified xsi:type="dcterms:W3CDTF">2025-04-28T14:34:58Z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0x0101008226F38AA53BF34692610F00F53ABCA1</vt:lpwstr>
  </property>
</Properties>
</file>