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56" r:id="rId1"/>
  </p:sldMasterIdLst>
  <p:notesMasterIdLst>
    <p:notesMasterId r:id="rId7"/>
  </p:notesMasterIdLst>
  <p:sldIdLst>
    <p:sldId id="257" r:id="rId2"/>
    <p:sldId id="256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7D8299-F420-4FE2-8708-88A12B429F8D}" v="383" dt="2023-02-17T16:11:53.987"/>
    <p1510:client id="{90DB98EE-F430-0D60-1B7C-7A977580CF9D}" v="8" dt="2023-02-17T11:33:44.169"/>
    <p1510:client id="{CAABA5D5-8CDC-48B3-93C2-AE7CF63A9C79}" v="85" dt="2023-02-17T11:30:09.555"/>
    <p1510:client id="{EE3734C8-8B66-C66E-9DA6-305C4CB472F0}" v="2" dt="2023-02-17T11:38:50.172"/>
    <p1510:client id="{F6DCF2C4-943D-B553-1C67-2065A8CF15F1}" v="34" dt="2023-02-17T14:44:53.2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0" d="100"/>
          <a:sy n="90" d="100"/>
        </p:scale>
        <p:origin x="336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72AC86-1A9B-4AEC-B1E2-205CBB4ECF0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6ADC28-80DC-4DC5-BAD7-106C977191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768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513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545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548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614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537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491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995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293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654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716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618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215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7" r:id="rId1"/>
    <p:sldLayoutId id="2147484358" r:id="rId2"/>
    <p:sldLayoutId id="2147484359" r:id="rId3"/>
    <p:sldLayoutId id="2147484360" r:id="rId4"/>
    <p:sldLayoutId id="2147484361" r:id="rId5"/>
    <p:sldLayoutId id="2147484362" r:id="rId6"/>
    <p:sldLayoutId id="2147484363" r:id="rId7"/>
    <p:sldLayoutId id="2147484364" r:id="rId8"/>
    <p:sldLayoutId id="2147484365" r:id="rId9"/>
    <p:sldLayoutId id="2147484366" r:id="rId10"/>
    <p:sldLayoutId id="21474843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239656&amp;picture=valentines-day-background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llustrations/st-valentine-s-day-hearts-1990691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hyperlink" Target="https://it.wikiquote.org/wiki/Categoria:Vegetarianismo" TargetMode="Externa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s://elgourmeturbano.blogspot.com/2019/09/recetas-cocktails-como-hacer-pina.html" TargetMode="External"/><Relationship Id="rId7" Type="http://schemas.openxmlformats.org/officeDocument/2006/relationships/hyperlink" Target="https://www.rawpixel.com/search/gluten%20free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jpeg"/><Relationship Id="rId5" Type="http://schemas.openxmlformats.org/officeDocument/2006/relationships/hyperlink" Target="https://cocteleriageminis.blogspot.com/2013/02/cocktail-margarita.html" TargetMode="External"/><Relationship Id="rId4" Type="http://schemas.openxmlformats.org/officeDocument/2006/relationships/image" Target="../media/image9.jpeg"/><Relationship Id="rId9" Type="http://schemas.openxmlformats.org/officeDocument/2006/relationships/hyperlink" Target="https://it.wikiquote.org/wiki/Categoria:Vegetarianismo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0C514A95-02E9-3E1D-7EA2-286E7201C8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26207" y="189392"/>
            <a:ext cx="6630543" cy="32396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8EDCEF-249A-3C9B-AAF7-5373EC958041}"/>
              </a:ext>
            </a:extLst>
          </p:cNvPr>
          <p:cNvSpPr txBox="1"/>
          <p:nvPr/>
        </p:nvSpPr>
        <p:spPr>
          <a:xfrm>
            <a:off x="273788" y="4792788"/>
            <a:ext cx="6097772" cy="1674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 Student Name:</a:t>
            </a:r>
            <a:r>
              <a:rPr lang="en-GB" sz="1800" b="1" kern="1200" dirty="0">
                <a:solidFill>
                  <a:srgbClr val="000000"/>
                </a:solidFill>
                <a:effectLst/>
                <a:latin typeface="Rockwell" panose="02060603020205020403" pitchFamily="18" charset="0"/>
                <a:ea typeface="Rockwell" panose="02060603020205020403" pitchFamily="18" charset="0"/>
                <a:cs typeface="Rockwell" panose="02060603020205020403" pitchFamily="18" charset="0"/>
              </a:rPr>
              <a:t> </a:t>
            </a:r>
            <a:r>
              <a:rPr lang="en-GB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Andreea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 Cristina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Rockwell" panose="02060603020205020403" pitchFamily="18" charset="0"/>
                <a:ea typeface="Rockwell" panose="02060603020205020403" pitchFamily="18" charset="0"/>
                <a:cs typeface="Rockwell" panose="02060603020205020403" pitchFamily="18" charset="0"/>
              </a:rPr>
              <a:t> 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Mirica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  </a:t>
            </a:r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Student ID:</a:t>
            </a:r>
            <a:r>
              <a:rPr lang="en-GB" sz="1800" b="1" kern="1200" dirty="0">
                <a:solidFill>
                  <a:srgbClr val="000000"/>
                </a:solidFill>
                <a:effectLst/>
                <a:latin typeface="Rockwell" panose="02060603020205020403" pitchFamily="18" charset="0"/>
                <a:ea typeface="Rockwell" panose="02060603020205020403" pitchFamily="18" charset="0"/>
                <a:cs typeface="Rockwell" panose="02060603020205020403" pitchFamily="18" charset="0"/>
              </a:rPr>
              <a:t> 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2211629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  </a:t>
            </a:r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The module title: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Rockwell" panose="02060603020205020403" pitchFamily="18" charset="0"/>
                <a:ea typeface="Rockwell" panose="02060603020205020403" pitchFamily="18" charset="0"/>
                <a:cs typeface="Rockwell" panose="02060603020205020403" pitchFamily="18" charset="0"/>
              </a:rPr>
              <a:t>  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Food &amp; Beverage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Rockwell" panose="02060603020205020403" pitchFamily="18" charset="0"/>
                <a:ea typeface="Rockwell" panose="02060603020205020403" pitchFamily="18" charset="0"/>
                <a:cs typeface="Rockwell" panose="02060603020205020403" pitchFamily="18" charset="0"/>
              </a:rPr>
              <a:t> 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Operations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  </a:t>
            </a:r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Lecturer</a:t>
            </a:r>
            <a:r>
              <a:rPr lang="en-GB" sz="1800" b="1" kern="1200" dirty="0">
                <a:solidFill>
                  <a:srgbClr val="000000"/>
                </a:solidFill>
                <a:effectLst/>
                <a:latin typeface="Rockwell" panose="02060603020205020403" pitchFamily="18" charset="0"/>
                <a:ea typeface="Rockwell" panose="02060603020205020403" pitchFamily="18" charset="0"/>
                <a:cs typeface="Rockwell" panose="02060603020205020403" pitchFamily="18" charset="0"/>
              </a:rPr>
              <a:t>’</a:t>
            </a:r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s name:</a:t>
            </a:r>
            <a:r>
              <a:rPr lang="en-GB" sz="1800" b="1" kern="1200" dirty="0">
                <a:solidFill>
                  <a:srgbClr val="000000"/>
                </a:solidFill>
                <a:effectLst/>
                <a:latin typeface="Rockwell" panose="02060603020205020403" pitchFamily="18" charset="0"/>
                <a:ea typeface="Rockwell" panose="02060603020205020403" pitchFamily="18" charset="0"/>
                <a:cs typeface="Rockwell" panose="02060603020205020403" pitchFamily="18" charset="0"/>
              </a:rPr>
              <a:t> 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Rohan </a:t>
            </a:r>
            <a:r>
              <a:rPr lang="en-GB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Rockwell" panose="02060603020205020403" pitchFamily="18" charset="0"/>
                <a:cs typeface="Rockwell" panose="02060603020205020403" pitchFamily="18" charset="0"/>
              </a:rPr>
              <a:t>Dubrey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0570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5511C6-1374-F537-5A22-6E781D32BB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301516" cy="6858000"/>
          </a:xfrm>
          <a:prstGeom prst="rect">
            <a:avLst/>
          </a:prstGeom>
        </p:spPr>
      </p:pic>
      <p:pic>
        <p:nvPicPr>
          <p:cNvPr id="4" name="Graphic 7">
            <a:extLst>
              <a:ext uri="{FF2B5EF4-FFF2-40B4-BE49-F238E27FC236}">
                <a16:creationId xmlns:a16="http://schemas.microsoft.com/office/drawing/2014/main" id="{C79BF7AB-7FA6-AAA7-07B1-FA60024A19B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23054" y="5553075"/>
            <a:ext cx="3059430" cy="13049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32C6E4C-FAA9-BA1A-5725-0F61004B8B77}"/>
              </a:ext>
            </a:extLst>
          </p:cNvPr>
          <p:cNvSpPr txBox="1"/>
          <p:nvPr/>
        </p:nvSpPr>
        <p:spPr>
          <a:xfrm>
            <a:off x="5578860" y="3973880"/>
            <a:ext cx="6184556" cy="17391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25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Baguet Script" panose="00000500000000000000" pitchFamily="2" charset="0"/>
                <a:ea typeface="Times New Roman" panose="02020603050405020304" pitchFamily="18" charset="0"/>
                <a:cs typeface="Calibri" panose="020F0502020204030204" pitchFamily="34" charset="0"/>
              </a:rPr>
              <a:t>Centrally located Hotel Trinity invites you to dinner in a romantic atmosphere with a special menu. Bookings start from 06.02-10.02.    </a:t>
            </a:r>
          </a:p>
          <a:p>
            <a:pPr>
              <a:lnSpc>
                <a:spcPts val="2250"/>
              </a:lnSpc>
              <a:spcAft>
                <a:spcPts val="800"/>
              </a:spcAft>
            </a:pPr>
            <a:r>
              <a:rPr lang="en-GB" b="1" dirty="0">
                <a:solidFill>
                  <a:srgbClr val="000000"/>
                </a:solidFill>
                <a:latin typeface="Baguet Script" panose="00000500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               </a:t>
            </a:r>
            <a:r>
              <a:rPr lang="en-GB" sz="2800" b="1" dirty="0">
                <a:solidFill>
                  <a:srgbClr val="000000"/>
                </a:solidFill>
                <a:latin typeface="Baguet Script" panose="00000500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£ 95 per couple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225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inherit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11352C-6EB5-FCB5-EABF-DE91593E3789}"/>
              </a:ext>
            </a:extLst>
          </p:cNvPr>
          <p:cNvSpPr txBox="1"/>
          <p:nvPr/>
        </p:nvSpPr>
        <p:spPr>
          <a:xfrm>
            <a:off x="7828221" y="2884120"/>
            <a:ext cx="6172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amberi Super Display" panose="02040503080505020303" pitchFamily="18" charset="0"/>
                <a:ea typeface="Rockwell" panose="02060603020205020403" pitchFamily="18" charset="0"/>
                <a:cs typeface="Aparajita" panose="020B0502040204020203" pitchFamily="18" charset="0"/>
              </a:rPr>
              <a:t>Tuesday, 14.02.2023</a:t>
            </a:r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Heart 8">
            <a:extLst>
              <a:ext uri="{FF2B5EF4-FFF2-40B4-BE49-F238E27FC236}">
                <a16:creationId xmlns:a16="http://schemas.microsoft.com/office/drawing/2014/main" id="{A650A6E5-EB0C-C352-8785-292C934211E1}"/>
              </a:ext>
            </a:extLst>
          </p:cNvPr>
          <p:cNvSpPr/>
          <p:nvPr/>
        </p:nvSpPr>
        <p:spPr>
          <a:xfrm>
            <a:off x="3885283" y="390240"/>
            <a:ext cx="3933022" cy="3290834"/>
          </a:xfrm>
          <a:prstGeom prst="hear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Valentine’s Day</a:t>
            </a:r>
          </a:p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D98FE49-5C01-527F-0B4C-EE1B27D52007}"/>
              </a:ext>
            </a:extLst>
          </p:cNvPr>
          <p:cNvSpPr txBox="1"/>
          <p:nvPr/>
        </p:nvSpPr>
        <p:spPr>
          <a:xfrm>
            <a:off x="1591979" y="3401236"/>
            <a:ext cx="7973762" cy="810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8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9861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9EC59-367B-E85E-D169-203D9C2FD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86" y="208334"/>
            <a:ext cx="7781544" cy="664966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br>
              <a:rPr lang="en-US" sz="1500" b="1" i="1">
                <a:solidFill>
                  <a:schemeClr val="bg1"/>
                </a:solidFill>
                <a:effectLst/>
              </a:rPr>
            </a:br>
            <a:r>
              <a:rPr lang="en-US" sz="1500" b="1" i="1">
                <a:solidFill>
                  <a:schemeClr val="bg1"/>
                </a:solidFill>
                <a:effectLst/>
              </a:rPr>
              <a:t>           </a:t>
            </a:r>
            <a:br>
              <a:rPr lang="en-US" sz="1500" b="1" i="1">
                <a:solidFill>
                  <a:schemeClr val="bg1"/>
                </a:solidFill>
                <a:effectLst/>
              </a:rPr>
            </a:br>
            <a:br>
              <a:rPr lang="en-US" sz="1500">
                <a:solidFill>
                  <a:schemeClr val="bg1"/>
                </a:solidFill>
                <a:effectLst/>
              </a:rPr>
            </a:br>
            <a:endParaRPr lang="en-US" sz="1500">
              <a:solidFill>
                <a:schemeClr val="bg1"/>
              </a:solidFill>
            </a:endParaRPr>
          </a:p>
        </p:txBody>
      </p:sp>
      <p:sp>
        <p:nvSpPr>
          <p:cNvPr id="12" name="TextBox 5">
            <a:extLst>
              <a:ext uri="{FF2B5EF4-FFF2-40B4-BE49-F238E27FC236}">
                <a16:creationId xmlns:a16="http://schemas.microsoft.com/office/drawing/2014/main" id="{1ACD46AA-350F-DF1D-0AC1-5D1D54FF1FD5}"/>
              </a:ext>
            </a:extLst>
          </p:cNvPr>
          <p:cNvSpPr txBox="1"/>
          <p:nvPr/>
        </p:nvSpPr>
        <p:spPr>
          <a:xfrm>
            <a:off x="5494350" y="644652"/>
            <a:ext cx="5856401" cy="55686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                                                                                                             </a:t>
            </a:r>
            <a:endParaRPr lang="en-US" sz="1400" dirty="0"/>
          </a:p>
        </p:txBody>
      </p:sp>
      <p:pic>
        <p:nvPicPr>
          <p:cNvPr id="34" name="Picture 33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727C7846-425C-06EF-0BD0-F9904C94E3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10299" y="-180493"/>
            <a:ext cx="5297753" cy="2508422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A5DDE650-44DE-2BAE-2AA1-75D0FDEE90DC}"/>
              </a:ext>
            </a:extLst>
          </p:cNvPr>
          <p:cNvSpPr txBox="1"/>
          <p:nvPr/>
        </p:nvSpPr>
        <p:spPr>
          <a:xfrm>
            <a:off x="457210" y="208334"/>
            <a:ext cx="11734790" cy="73181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250"/>
              </a:lnSpc>
              <a:spcAft>
                <a:spcPts val="800"/>
              </a:spcAft>
            </a:pPr>
            <a:r>
              <a:rPr lang="en-GB" sz="1200" b="1" i="1" kern="1200" dirty="0">
                <a:solidFill>
                  <a:srgbClr val="FF0000"/>
                </a:solidFill>
                <a:effectLst/>
                <a:latin typeface="Amasis MT Pro Black" panose="02040A04050005020304" pitchFamily="18" charset="0"/>
                <a:ea typeface="Rockwell" panose="02060603020205020403" pitchFamily="18" charset="0"/>
                <a:cs typeface="Aparajita" panose="02020603050405020304" pitchFamily="18" charset="0"/>
              </a:rPr>
              <a:t>        </a:t>
            </a:r>
            <a:r>
              <a:rPr lang="en-GB" sz="4400" b="1" i="1" kern="1200" dirty="0">
                <a:solidFill>
                  <a:srgbClr val="FF0000"/>
                </a:solidFill>
                <a:effectLst/>
                <a:latin typeface="Amasis MT Pro Black" panose="02040A04050005020304" pitchFamily="18" charset="0"/>
                <a:ea typeface="Rockwell" panose="02060603020205020403" pitchFamily="18" charset="0"/>
                <a:cs typeface="Aparajita" panose="02020603050405020304" pitchFamily="18" charset="0"/>
              </a:rPr>
              <a:t>Menu</a:t>
            </a:r>
            <a:endParaRPr lang="en-GB" sz="4400" dirty="0">
              <a:effectLst/>
              <a:latin typeface="Amasis MT Pro Black" panose="02040A040500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2250"/>
              </a:lnSpc>
              <a:spcAft>
                <a:spcPts val="800"/>
              </a:spcAft>
            </a:pPr>
            <a:br>
              <a:rPr lang="en-GB" sz="1200" b="1" i="1" kern="1200" dirty="0">
                <a:solidFill>
                  <a:srgbClr val="FF0000"/>
                </a:solidFill>
                <a:effectLst/>
                <a:latin typeface="Amasis MT Pro Black" panose="02040A04050005020304" pitchFamily="18" charset="0"/>
                <a:ea typeface="Rockwell" panose="02060603020205020403" pitchFamily="18" charset="0"/>
                <a:cs typeface="Rockwell" panose="02060603020205020403" pitchFamily="18" charset="0"/>
              </a:rPr>
            </a:br>
            <a:r>
              <a:rPr lang="en-GB" sz="1200" b="1" i="1" kern="1200" dirty="0">
                <a:solidFill>
                  <a:srgbClr val="FF0000"/>
                </a:solidFill>
                <a:effectLst/>
                <a:latin typeface="Amasis MT Pro Black" panose="02040A04050005020304" pitchFamily="18" charset="0"/>
                <a:ea typeface="Rockwell" panose="02060603020205020403" pitchFamily="18" charset="0"/>
                <a:cs typeface="Rockwell" panose="02060603020205020403" pitchFamily="18" charset="0"/>
              </a:rPr>
              <a:t>                                                                            </a:t>
            </a:r>
            <a:r>
              <a:rPr lang="en-GB" sz="2400" b="1" i="1" kern="1200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rgbClr val="FF0000"/>
                </a:solidFill>
                <a:effectLst/>
                <a:latin typeface="Amasis MT Pro Black" panose="02040A04050005020304" pitchFamily="18" charset="0"/>
                <a:ea typeface="Rockwell" panose="02060603020205020403" pitchFamily="18" charset="0"/>
                <a:cs typeface="JasmineUPC" panose="02020603050405020304" pitchFamily="18" charset="-34"/>
              </a:rPr>
              <a:t>Starter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b="1" i="1" kern="1200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rgbClr val="FF0000"/>
                </a:solidFill>
                <a:effectLst/>
                <a:latin typeface="Amasis MT Pro Black" panose="02040A04050005020304" pitchFamily="18" charset="0"/>
                <a:ea typeface="Rockwell" panose="02060603020205020403" pitchFamily="18" charset="0"/>
                <a:cs typeface="JasmineUPC" panose="02020603050405020304" pitchFamily="18" charset="-34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  </a:t>
            </a:r>
            <a:r>
              <a:rPr lang="en-GB" b="1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Brussels Sprouts Tacos with Mango Avocado Salsa</a:t>
            </a:r>
            <a:endParaRPr lang="en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 Brussels Sprouts, Mango, Lime, Onion, Coriander, Jalapeno, Avocado, Black Beans, Salt, and Pepper.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b="1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                                                      Or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b="1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Pesto prawns</a:t>
            </a:r>
            <a:endParaRPr lang="en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 Coriander, Garlic, Parmesan, Cashews, Olive Oil, Lettuce, Lemon Juice, Prawns.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 </a:t>
            </a:r>
            <a:r>
              <a:rPr lang="en-GB" sz="1200" dirty="0">
                <a:latin typeface="Calibri" panose="020F0502020204030204" pitchFamily="34" charset="0"/>
                <a:ea typeface="Rockwell" panose="02060603020205020403" pitchFamily="18" charset="0"/>
                <a:cs typeface="Times New Roman" panose="02020603050405020304" pitchFamily="18" charset="0"/>
              </a:rPr>
              <a:t>                                                                                       </a:t>
            </a:r>
            <a:r>
              <a:rPr lang="en-GB" sz="2400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 </a:t>
            </a:r>
            <a:r>
              <a:rPr lang="en-GB" sz="2400" b="1" i="1" kern="1200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rgbClr val="FF0000"/>
                </a:solidFill>
                <a:effectLst/>
                <a:latin typeface="Amasis MT Pro Black" panose="02040A04050005020304" pitchFamily="18" charset="0"/>
                <a:ea typeface="Rockwell" panose="02060603020205020403" pitchFamily="18" charset="0"/>
                <a:cs typeface="JasmineUPC" panose="02020603050405020304" pitchFamily="18" charset="-34"/>
              </a:rPr>
              <a:t>Main Course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b="1" i="1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Spicy Braised Tofu</a:t>
            </a:r>
            <a:endParaRPr lang="en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Tofu, Soy Sauce, Japanese rice wine, Sesame Oil, Garlic, Ginger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                                                         </a:t>
            </a:r>
            <a:r>
              <a:rPr lang="en-GB" sz="1200" b="1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 Or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b="1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Steak Kebabs with Spring Onion and Ginger</a:t>
            </a:r>
            <a:endParaRPr lang="en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steak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Spring onions, fresh ginger, soy sauce, Chinese five-spice </a:t>
            </a:r>
            <a:r>
              <a:rPr lang="en-GB" sz="12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vegetable oil, salted peanuts, dried chilli flakes, garlic, sea salt.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kern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Rockwell" panose="02060603020205020403" pitchFamily="18" charset="0"/>
                <a:cs typeface="Calibri" panose="020F0502020204030204" pitchFamily="34" charset="0"/>
              </a:rPr>
              <a:t> </a:t>
            </a:r>
            <a:r>
              <a:rPr lang="en-GB" sz="2400" dirty="0">
                <a:latin typeface="Calibri" panose="020F0502020204030204" pitchFamily="34" charset="0"/>
                <a:ea typeface="Rockwell" panose="02060603020205020403" pitchFamily="18" charset="0"/>
                <a:cs typeface="Times New Roman" panose="02020603050405020304" pitchFamily="18" charset="0"/>
              </a:rPr>
              <a:t>                                                </a:t>
            </a:r>
            <a:r>
              <a:rPr lang="en-GB" sz="2400" b="1" i="1" kern="1200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rgbClr val="FF0000"/>
                </a:solidFill>
                <a:effectLst/>
                <a:latin typeface="Amasis MT Pro Black" panose="02040A04050005020304" pitchFamily="18" charset="0"/>
                <a:ea typeface="Rockwell" panose="02060603020205020403" pitchFamily="18" charset="0"/>
                <a:cs typeface="JasmineUPC" panose="02020603050405020304" pitchFamily="18" charset="-34"/>
              </a:rPr>
              <a:t>Desert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b="1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Tiramisu     Chocolate Cake                                                                                                       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 you have a food allergy please inform a member of staff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endParaRPr lang="en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1" name="Picture 40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24A74DC3-D454-9CA3-4494-1A8FEDE3400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156468" y="5964175"/>
            <a:ext cx="372615" cy="397455"/>
          </a:xfrm>
          <a:prstGeom prst="rect">
            <a:avLst/>
          </a:prstGeom>
        </p:spPr>
      </p:pic>
      <p:pic>
        <p:nvPicPr>
          <p:cNvPr id="47" name="Picture 46" descr="Shape, circle&#10;&#10;Description automatically generated">
            <a:extLst>
              <a:ext uri="{FF2B5EF4-FFF2-40B4-BE49-F238E27FC236}">
                <a16:creationId xmlns:a16="http://schemas.microsoft.com/office/drawing/2014/main" id="{681CAB17-7CFF-6523-412D-F177BF74703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083" y="5430331"/>
            <a:ext cx="1643336" cy="924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950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73F09B9-E3AE-C4DC-1D99-6A65F8AC6BF1}"/>
              </a:ext>
            </a:extLst>
          </p:cNvPr>
          <p:cNvSpPr txBox="1"/>
          <p:nvPr/>
        </p:nvSpPr>
        <p:spPr>
          <a:xfrm>
            <a:off x="349478" y="3117165"/>
            <a:ext cx="4308845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effectLst/>
                <a:latin typeface="CopperPot"/>
              </a:rPr>
              <a:t>Margarita</a:t>
            </a:r>
          </a:p>
          <a:p>
            <a:pPr algn="l"/>
            <a:r>
              <a:rPr lang="en-GB" sz="1600" dirty="0">
                <a:solidFill>
                  <a:srgbClr val="202124"/>
                </a:solidFill>
                <a:latin typeface="CopperPot"/>
              </a:rPr>
              <a:t>2 B</a:t>
            </a:r>
            <a:r>
              <a:rPr lang="en-GB" sz="16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ounces banco tequila, Juice of one lime, ½bounce triple sec, Salt</a:t>
            </a:r>
            <a:r>
              <a:rPr lang="en-GB" sz="1600" dirty="0">
                <a:solidFill>
                  <a:srgbClr val="202124"/>
                </a:solidFill>
                <a:latin typeface="CopperPot"/>
              </a:rPr>
              <a:t> and lime.</a:t>
            </a:r>
            <a:endParaRPr lang="en-GB" sz="160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623912-7BBE-16A0-D84E-C5360EC21DDE}"/>
              </a:ext>
            </a:extLst>
          </p:cNvPr>
          <p:cNvSpPr txBox="1"/>
          <p:nvPr/>
        </p:nvSpPr>
        <p:spPr>
          <a:xfrm>
            <a:off x="233849" y="1802755"/>
            <a:ext cx="553872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corporate-s"/>
              </a:rPr>
              <a:t> </a:t>
            </a:r>
            <a:r>
              <a:rPr lang="en-GB" b="1" i="0" dirty="0">
                <a:solidFill>
                  <a:srgbClr val="333333"/>
                </a:solidFill>
                <a:effectLst/>
                <a:latin typeface="CopperPot"/>
              </a:rPr>
              <a:t>Manhattan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SourceSansPro"/>
              </a:rPr>
              <a:t>75ml bourbon, 15ml sweet vermouth, 15ml extra dry vermouth, 2 dashes of Angostura bitters, 5ml cherry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SourceSansPro"/>
              </a:rPr>
              <a:t>eau</a:t>
            </a:r>
            <a:r>
              <a:rPr lang="en-GB" b="0" i="0" dirty="0">
                <a:solidFill>
                  <a:srgbClr val="333333"/>
                </a:solidFill>
                <a:effectLst/>
                <a:latin typeface="SourceSansPro"/>
              </a:rPr>
              <a:t> de vie ,ice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E756525-B91B-B3EC-114E-BFA417843FEF}"/>
              </a:ext>
            </a:extLst>
          </p:cNvPr>
          <p:cNvSpPr txBox="1"/>
          <p:nvPr/>
        </p:nvSpPr>
        <p:spPr>
          <a:xfrm>
            <a:off x="233849" y="4300509"/>
            <a:ext cx="60977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effectLst/>
                <a:latin typeface="CopperPot"/>
              </a:rPr>
              <a:t>Dry Martini </a:t>
            </a:r>
          </a:p>
          <a:p>
            <a:pPr algn="l"/>
            <a:r>
              <a:rPr lang="en-GB" dirty="0">
                <a:solidFill>
                  <a:srgbClr val="333333"/>
                </a:solidFill>
                <a:latin typeface="corporate-s"/>
              </a:rPr>
              <a:t> </a:t>
            </a:r>
            <a:r>
              <a:rPr lang="en-GB" b="0" i="0" dirty="0">
                <a:solidFill>
                  <a:srgbClr val="333333"/>
                </a:solidFill>
                <a:effectLst/>
                <a:latin typeface="corporate-s"/>
              </a:rPr>
              <a:t>150ml dry gin,25ml dry vermouth, olives and ice.</a:t>
            </a:r>
            <a:endParaRPr lang="en-GB" b="1" i="0" dirty="0">
              <a:effectLst/>
              <a:latin typeface="CopperPot"/>
            </a:endParaRP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700032F1-B33B-A490-5DF4-D2416C687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164" y="118808"/>
            <a:ext cx="10218072" cy="823912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0000"/>
                </a:solidFill>
                <a:latin typeface="Amasis MT Pro Black" panose="02040A04050005020304" pitchFamily="18" charset="0"/>
              </a:rPr>
              <a:t>                   DRINKS           </a:t>
            </a:r>
            <a:r>
              <a:rPr lang="en-GB" sz="2700" dirty="0">
                <a:solidFill>
                  <a:srgbClr val="FF0000"/>
                </a:solidFill>
                <a:latin typeface="Amasis MT Pro Black" panose="02040A04050005020304" pitchFamily="18" charset="0"/>
              </a:rPr>
              <a:t>£ 12 each drink</a:t>
            </a:r>
          </a:p>
        </p:txBody>
      </p:sp>
      <p:sp>
        <p:nvSpPr>
          <p:cNvPr id="22" name="Rectangle 1">
            <a:extLst>
              <a:ext uri="{FF2B5EF4-FFF2-40B4-BE49-F238E27FC236}">
                <a16:creationId xmlns:a16="http://schemas.microsoft.com/office/drawing/2014/main" id="{450E8736-AD95-5144-8BBF-040A52AF6C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67192" y="1177155"/>
            <a:ext cx="3442161" cy="29111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5870" rIns="0" bIns="-1587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masis MT Pro Black" panose="02040A04050005020304" pitchFamily="18" charset="0"/>
              </a:rPr>
              <a:t>ALCOHOLIC BEVERAGES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Black" panose="02040A04050005020304" pitchFamily="18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masis MT Pro Black" panose="02040A04050005020304" pitchFamily="18" charset="0"/>
            </a:endParaRPr>
          </a:p>
        </p:txBody>
      </p:sp>
      <p:sp>
        <p:nvSpPr>
          <p:cNvPr id="23" name="Rectangle 2">
            <a:extLst>
              <a:ext uri="{FF2B5EF4-FFF2-40B4-BE49-F238E27FC236}">
                <a16:creationId xmlns:a16="http://schemas.microsoft.com/office/drawing/2014/main" id="{428F6725-062F-18A6-77E1-7B859B1B2FD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367023" y="1137603"/>
            <a:ext cx="4179542" cy="29111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5870" rIns="0" bIns="-1587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masis MT Pro Black" panose="02040A04050005020304" pitchFamily="18" charset="0"/>
              </a:rPr>
              <a:t>NON-ALCOHOLIC BEVERAGES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Black" panose="02040A04050005020304" pitchFamily="18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masis MT Pro Black" panose="02040A040500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27194EA-87E9-AD6F-6665-945E25C7412B}"/>
              </a:ext>
            </a:extLst>
          </p:cNvPr>
          <p:cNvSpPr txBox="1"/>
          <p:nvPr/>
        </p:nvSpPr>
        <p:spPr>
          <a:xfrm>
            <a:off x="5744750" y="4236151"/>
            <a:ext cx="609777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b="1" i="0" dirty="0">
                <a:effectLst/>
                <a:latin typeface="CopperPot"/>
              </a:rPr>
              <a:t>Blood orange mojito</a:t>
            </a:r>
          </a:p>
          <a:p>
            <a:pPr algn="l" fontAlgn="base"/>
            <a:r>
              <a:rPr lang="en-GB" dirty="0">
                <a:solidFill>
                  <a:srgbClr val="404040"/>
                </a:solidFill>
                <a:latin typeface="Tesco"/>
              </a:rPr>
              <a:t>One </a:t>
            </a:r>
            <a:r>
              <a:rPr lang="en-GB" b="0" i="0" dirty="0">
                <a:solidFill>
                  <a:srgbClr val="404040"/>
                </a:solidFill>
                <a:effectLst/>
                <a:latin typeface="Tesco"/>
              </a:rPr>
              <a:t>lime, 5g mint, 2 tsp sugar, 3 blood oranges, juiced ( 200ml )</a:t>
            </a:r>
          </a:p>
          <a:p>
            <a:pPr algn="l" fontAlgn="base"/>
            <a:r>
              <a:rPr lang="en-GB" b="0" i="0" dirty="0">
                <a:solidFill>
                  <a:srgbClr val="404040"/>
                </a:solidFill>
                <a:effectLst/>
                <a:latin typeface="Tesco"/>
              </a:rPr>
              <a:t>And sparkling water.</a:t>
            </a:r>
          </a:p>
          <a:p>
            <a:pPr algn="l" fontAlgn="base"/>
            <a:endParaRPr lang="en-GB" b="1" i="0" dirty="0">
              <a:solidFill>
                <a:srgbClr val="00539F"/>
              </a:solidFill>
              <a:effectLst/>
              <a:latin typeface="Tesco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0FE9EA7-B7DE-4468-D056-06C48E2E6D28}"/>
              </a:ext>
            </a:extLst>
          </p:cNvPr>
          <p:cNvSpPr txBox="1"/>
          <p:nvPr/>
        </p:nvSpPr>
        <p:spPr>
          <a:xfrm>
            <a:off x="5744750" y="2962784"/>
            <a:ext cx="609777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b="1" i="0" dirty="0">
                <a:effectLst/>
                <a:latin typeface="CopperPot"/>
              </a:rPr>
              <a:t>Cranberry and pomegranate punch</a:t>
            </a:r>
          </a:p>
          <a:p>
            <a:pPr algn="l" fontAlgn="base"/>
            <a:r>
              <a:rPr lang="en-GB" b="0" i="0" dirty="0">
                <a:solidFill>
                  <a:srgbClr val="404040"/>
                </a:solidFill>
                <a:effectLst/>
                <a:latin typeface="Tesco"/>
              </a:rPr>
              <a:t>500ml cranberry juice,500ml pomegranate juice,2 tbsp grenadine ,500ml sparkling water, fresh pomegranate, mint leaves.</a:t>
            </a:r>
          </a:p>
          <a:p>
            <a:pPr algn="l" fontAlgn="base"/>
            <a:endParaRPr lang="en-GB" b="1" i="0" dirty="0">
              <a:solidFill>
                <a:srgbClr val="00539F"/>
              </a:solidFill>
              <a:effectLst/>
              <a:latin typeface="Tesco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024841D-D089-CD8D-1E29-0117B96F1321}"/>
              </a:ext>
            </a:extLst>
          </p:cNvPr>
          <p:cNvSpPr txBox="1"/>
          <p:nvPr/>
        </p:nvSpPr>
        <p:spPr>
          <a:xfrm>
            <a:off x="5629121" y="1737020"/>
            <a:ext cx="632903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b="1" i="0" dirty="0">
                <a:effectLst/>
                <a:latin typeface="CopperPot"/>
              </a:rPr>
              <a:t>Piña colada mocktail</a:t>
            </a:r>
          </a:p>
          <a:p>
            <a:pPr algn="l" fontAlgn="base"/>
            <a:r>
              <a:rPr lang="en-GB" b="0" i="0" dirty="0">
                <a:solidFill>
                  <a:srgbClr val="404040"/>
                </a:solidFill>
                <a:effectLst/>
                <a:latin typeface="Tesco"/>
              </a:rPr>
              <a:t>400ml fresh pineapple juice,400ml coconut milk drink, one lime juiced</a:t>
            </a:r>
            <a:r>
              <a:rPr lang="en-GB" dirty="0">
                <a:solidFill>
                  <a:srgbClr val="404040"/>
                </a:solidFill>
                <a:latin typeface="Tesco"/>
              </a:rPr>
              <a:t>,</a:t>
            </a:r>
            <a:r>
              <a:rPr lang="en-GB" b="0" i="0" dirty="0">
                <a:solidFill>
                  <a:srgbClr val="404040"/>
                </a:solidFill>
                <a:effectLst/>
                <a:latin typeface="Tesco"/>
              </a:rPr>
              <a:t>4 tsp icing sugar, lime slices for grains.</a:t>
            </a:r>
          </a:p>
          <a:p>
            <a:pPr algn="l" fontAlgn="base"/>
            <a:endParaRPr lang="en-GB" b="1" i="0" dirty="0">
              <a:solidFill>
                <a:srgbClr val="00539F"/>
              </a:solidFill>
              <a:effectLst/>
              <a:latin typeface="Tesco"/>
            </a:endParaRPr>
          </a:p>
        </p:txBody>
      </p:sp>
      <p:pic>
        <p:nvPicPr>
          <p:cNvPr id="31" name="Picture 30" descr="Two glasses of yellow liquid next to a pineapple and a pineapple&#10;&#10;Description automatically generated with low confidence">
            <a:extLst>
              <a:ext uri="{FF2B5EF4-FFF2-40B4-BE49-F238E27FC236}">
                <a16:creationId xmlns:a16="http://schemas.microsoft.com/office/drawing/2014/main" id="{28C3D222-043C-10A0-419A-E18FF513B6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29031" y="5030596"/>
            <a:ext cx="2513291" cy="1651591"/>
          </a:xfrm>
          <a:prstGeom prst="rect">
            <a:avLst/>
          </a:prstGeom>
        </p:spPr>
      </p:pic>
      <p:pic>
        <p:nvPicPr>
          <p:cNvPr id="34" name="Picture 33" descr="A picture containing glass, alcohol, dark&#10;&#10;Description automatically generated">
            <a:extLst>
              <a:ext uri="{FF2B5EF4-FFF2-40B4-BE49-F238E27FC236}">
                <a16:creationId xmlns:a16="http://schemas.microsoft.com/office/drawing/2014/main" id="{7C5649C7-AA17-00AF-F2FB-6E181E3DDF4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68945" y="5378990"/>
            <a:ext cx="1256898" cy="1381696"/>
          </a:xfrm>
          <a:prstGeom prst="rect">
            <a:avLst/>
          </a:prstGeom>
        </p:spPr>
      </p:pic>
      <p:pic>
        <p:nvPicPr>
          <p:cNvPr id="40" name="Picture 39" descr="Logo, icon&#10;&#10;Description automatically generated">
            <a:extLst>
              <a:ext uri="{FF2B5EF4-FFF2-40B4-BE49-F238E27FC236}">
                <a16:creationId xmlns:a16="http://schemas.microsoft.com/office/drawing/2014/main" id="{F6682C2C-C1D1-BAA1-DFC4-061D0EF3862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43005" y="4853050"/>
            <a:ext cx="525940" cy="525940"/>
          </a:xfrm>
          <a:prstGeom prst="rect">
            <a:avLst/>
          </a:prstGeom>
        </p:spPr>
      </p:pic>
      <p:pic>
        <p:nvPicPr>
          <p:cNvPr id="42" name="Picture 41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D45BA4F8-1D08-9ACB-EF56-E39EDCC7934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flipH="1">
            <a:off x="988500" y="4931893"/>
            <a:ext cx="322942" cy="344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054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8F4FFF8-42C7-D053-4ADF-8C66CF46AC4F}"/>
              </a:ext>
            </a:extLst>
          </p:cNvPr>
          <p:cNvSpPr txBox="1"/>
          <p:nvPr/>
        </p:nvSpPr>
        <p:spPr>
          <a:xfrm>
            <a:off x="523805" y="330733"/>
            <a:ext cx="10825413" cy="7478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Reference:</a:t>
            </a:r>
          </a:p>
          <a:p>
            <a:endParaRPr lang="en-GB" sz="20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Bailey Fink (2021).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Top 50 Cocktail List and Recipes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[Online]. . Available at: https://www.allrecipes.com/ [Accessed 16 February 2023].</a:t>
            </a:r>
          </a:p>
          <a:p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Christina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Chaey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(2020).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Explore Bon Appétit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[Online]. . Last Updated: 18 august. Available at: https://www.bonappetit.com/ [Accessed 16 February 2023].</a:t>
            </a:r>
          </a:p>
          <a:p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Dustin Macmillan. (2022).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Good Food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[Online]. . Available at: https://www.bbcgoodfood.com/ [Accessed 16 February 2023].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Geneviève Taylor. (2022).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Ultimate Guide to Barbecuing Meat by Genevieve Taylor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[Online]. . Last Updated: august. Available at: https://www.deliciousmagazine.co.uk/ [Accessed 16 February </a:t>
            </a:r>
            <a:r>
              <a:rPr lang="en-GB" sz="20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2023].</a:t>
            </a:r>
          </a:p>
          <a:p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Miriam Nice. (2020).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Good Food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[Online]. . Available at: https://www.bbcgoodfood.com/ [Accessed 16 February 2023].</a:t>
            </a:r>
          </a:p>
          <a:p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4249784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444</TotalTime>
  <Words>533</Words>
  <Application>Microsoft Office PowerPoint</Application>
  <PresentationFormat>Widescreen</PresentationFormat>
  <Paragraphs>62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21" baseType="lpstr">
      <vt:lpstr>Aharoni</vt:lpstr>
      <vt:lpstr>Amasis MT Pro Black</vt:lpstr>
      <vt:lpstr>arial</vt:lpstr>
      <vt:lpstr>arial</vt:lpstr>
      <vt:lpstr>Baguet Script</vt:lpstr>
      <vt:lpstr>Calibri</vt:lpstr>
      <vt:lpstr>Chamberi Super Display</vt:lpstr>
      <vt:lpstr>CopperPot</vt:lpstr>
      <vt:lpstr>corporate-s</vt:lpstr>
      <vt:lpstr>inherit</vt:lpstr>
      <vt:lpstr>Rockwell</vt:lpstr>
      <vt:lpstr>SourceSansPro</vt:lpstr>
      <vt:lpstr>Tesco</vt:lpstr>
      <vt:lpstr>The Hand Bold</vt:lpstr>
      <vt:lpstr>The Serif Hand Black</vt:lpstr>
      <vt:lpstr>SketchyVTI</vt:lpstr>
      <vt:lpstr>PowerPoint Presentation</vt:lpstr>
      <vt:lpstr>PowerPoint Presentation</vt:lpstr>
      <vt:lpstr>              </vt:lpstr>
      <vt:lpstr>                   DRINKS           £ 12 each drink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valentin mirica</dc:creator>
  <cp:lastModifiedBy>Andreea-Cristina Mirica (2211629)</cp:lastModifiedBy>
  <cp:revision>106</cp:revision>
  <dcterms:created xsi:type="dcterms:W3CDTF">2023-02-17T11:09:24Z</dcterms:created>
  <dcterms:modified xsi:type="dcterms:W3CDTF">2023-02-17T22:23:45Z</dcterms:modified>
</cp:coreProperties>
</file>