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2"/>
  </p:notesMasterIdLst>
  <p:sldIdLst>
    <p:sldId id="256" r:id="rId2"/>
    <p:sldId id="27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2D5ABB26-0587-4C30-8999-92F81FD0307C}" styleName="">
    <a:wholeTbl>
      <a:tcTxStyle>
        <a:font>
          <a:latin typeface="+mn-lt"/>
          <a:ea typeface="+mn-ea"/>
          <a:cs typeface="+mn-cs"/>
        </a:font>
        <a:srgbClr val="000000"/>
      </a:tcTxStyle>
      <a:tcStyle>
        <a:tcBdr/>
      </a:tcStyle>
    </a:wholeTbl>
  </a:tblStyle>
  <a:tblStyle styleId="{5940675A-B579-460E-94D1-54222C63F5DA}"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ubstituent antet 1">
            <a:extLst>
              <a:ext uri="{FF2B5EF4-FFF2-40B4-BE49-F238E27FC236}">
                <a16:creationId xmlns:a16="http://schemas.microsoft.com/office/drawing/2014/main" id="{D46EFC22-AD1F-0545-38F5-8B51B7501D3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ro-RO" sz="1200" b="0" i="0" u="none" strike="noStrike" kern="1200" cap="none" spc="0" baseline="0">
                <a:solidFill>
                  <a:srgbClr val="000000"/>
                </a:solidFill>
                <a:uFillTx/>
                <a:latin typeface="Aptos"/>
              </a:defRPr>
            </a:lvl1pPr>
          </a:lstStyle>
          <a:p>
            <a:pPr lvl="0"/>
            <a:endParaRPr lang="ro-RO"/>
          </a:p>
        </p:txBody>
      </p:sp>
      <p:sp>
        <p:nvSpPr>
          <p:cNvPr id="3" name="Substituent dată 2">
            <a:extLst>
              <a:ext uri="{FF2B5EF4-FFF2-40B4-BE49-F238E27FC236}">
                <a16:creationId xmlns:a16="http://schemas.microsoft.com/office/drawing/2014/main" id="{5849B7BC-B827-8C83-88CD-77B6AEF44EC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ro-RO" sz="1200" b="0" i="0" u="none" strike="noStrike" kern="1200" cap="none" spc="0" baseline="0">
                <a:solidFill>
                  <a:srgbClr val="000000"/>
                </a:solidFill>
                <a:uFillTx/>
                <a:latin typeface="Aptos"/>
              </a:defRPr>
            </a:lvl1pPr>
          </a:lstStyle>
          <a:p>
            <a:pPr lvl="0"/>
            <a:fld id="{CF5E967A-9A45-4972-9819-E1C26DD40B99}" type="datetime1">
              <a:rPr lang="ro-RO"/>
              <a:pPr lvl="0"/>
              <a:t>17.07.2026</a:t>
            </a:fld>
            <a:endParaRPr lang="ro-RO"/>
          </a:p>
        </p:txBody>
      </p:sp>
      <p:sp>
        <p:nvSpPr>
          <p:cNvPr id="4" name="Substituent imagine diapozitiv 3">
            <a:extLst>
              <a:ext uri="{FF2B5EF4-FFF2-40B4-BE49-F238E27FC236}">
                <a16:creationId xmlns:a16="http://schemas.microsoft.com/office/drawing/2014/main" id="{EB0C40D6-6166-8E7A-D413-02F1B158CF4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Substituent note 4">
            <a:extLst>
              <a:ext uri="{FF2B5EF4-FFF2-40B4-BE49-F238E27FC236}">
                <a16:creationId xmlns:a16="http://schemas.microsoft.com/office/drawing/2014/main" id="{4ADD99AB-6EE2-5774-B575-54F3859901A7}"/>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a:extLst>
              <a:ext uri="{FF2B5EF4-FFF2-40B4-BE49-F238E27FC236}">
                <a16:creationId xmlns:a16="http://schemas.microsoft.com/office/drawing/2014/main" id="{F3DF08B8-434F-CA6B-001D-BB4311F3B4F2}"/>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ro-RO" sz="1200" b="0" i="0" u="none" strike="noStrike" kern="1200" cap="none" spc="0" baseline="0">
                <a:solidFill>
                  <a:srgbClr val="000000"/>
                </a:solidFill>
                <a:uFillTx/>
                <a:latin typeface="Aptos"/>
              </a:defRPr>
            </a:lvl1pPr>
          </a:lstStyle>
          <a:p>
            <a:pPr lvl="0"/>
            <a:endParaRPr lang="ro-RO"/>
          </a:p>
        </p:txBody>
      </p:sp>
      <p:sp>
        <p:nvSpPr>
          <p:cNvPr id="7" name="Substituent număr diapozitiv 6">
            <a:extLst>
              <a:ext uri="{FF2B5EF4-FFF2-40B4-BE49-F238E27FC236}">
                <a16:creationId xmlns:a16="http://schemas.microsoft.com/office/drawing/2014/main" id="{6D333E85-743E-61FD-A984-8C9700D4E6DA}"/>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ro-RO" sz="1200" b="0" i="0" u="none" strike="noStrike" kern="1200" cap="none" spc="0" baseline="0">
                <a:solidFill>
                  <a:srgbClr val="000000"/>
                </a:solidFill>
                <a:uFillTx/>
                <a:latin typeface="Aptos"/>
              </a:defRPr>
            </a:lvl1pPr>
          </a:lstStyle>
          <a:p>
            <a:pPr lvl="0"/>
            <a:fld id="{FC1CAC56-443E-4C4E-9E68-68D678351691}" type="slidenum">
              <a:t>‹#›</a:t>
            </a:fld>
            <a:endParaRPr lang="ro-RO"/>
          </a:p>
        </p:txBody>
      </p:sp>
    </p:spTree>
    <p:extLst>
      <p:ext uri="{BB962C8B-B14F-4D97-AF65-F5344CB8AC3E}">
        <p14:creationId xmlns:p14="http://schemas.microsoft.com/office/powerpoint/2010/main" val="166660489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ro-RO"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ro-RO"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ro-RO"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ro-RO"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ro-RO"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1CEE3C50-45BC-FD7D-0158-FD1D4BAF6266}"/>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CF9606D1-7E3B-7A06-759E-199F33515F95}"/>
              </a:ext>
            </a:extLst>
          </p:cNvPr>
          <p:cNvSpPr txBox="1">
            <a:spLocks noGrp="1"/>
          </p:cNvSpPr>
          <p:nvPr>
            <p:ph type="body" sz="quarter" idx="1"/>
          </p:nvPr>
        </p:nvSpPr>
        <p:spPr/>
        <p:txBody>
          <a:bodyPr/>
          <a:lstStyle/>
          <a:p>
            <a:pPr lvl="0"/>
            <a:r>
              <a:rPr lang="ro-RO"/>
              <a:t>Good morning everyone.</a:t>
            </a:r>
            <a:br>
              <a:rPr lang="ro-RO"/>
            </a:br>
            <a:r>
              <a:rPr lang="ro-RO"/>
              <a:t>The significance of cultural intelligence and emotional intelligence in modern leadership is critically examined in today's session. The conversation is based on a quote by Edith Heard, Director-General of the European Molecular Biology Laboratory (EMBL), who contends that cooperation, empathy, and listening—rather than hierarchy—are the foundations of good leadership.</a:t>
            </a:r>
            <a:br>
              <a:rPr lang="ro-RO"/>
            </a:br>
            <a:br>
              <a:rPr lang="ro-RO"/>
            </a:br>
            <a:r>
              <a:rPr lang="ro-RO"/>
              <a:t>Using well-established leadership theories, the presentation assesses emotional and cultural intelligence, investigates their real-world implementation in multicultural organisations, and critically analyses their shortcomings. The contribution of these qualities to leadership effectiveness and organisational success will be illustrated via four business case studies</a:t>
            </a:r>
          </a:p>
        </p:txBody>
      </p:sp>
      <p:sp>
        <p:nvSpPr>
          <p:cNvPr id="4" name="Substituent număr diapozitiv 3">
            <a:extLst>
              <a:ext uri="{FF2B5EF4-FFF2-40B4-BE49-F238E27FC236}">
                <a16:creationId xmlns:a16="http://schemas.microsoft.com/office/drawing/2014/main" id="{4AAC4046-2B16-AD58-CD37-49B838FA94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1787779-5CA1-4D97-AD22-D92D36AC64E0}" type="slidenum">
              <a:t>1</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77E48F-C5F5-5C87-DDF5-FB8369453828}"/>
            </a:ext>
          </a:extLst>
        </p:cNvPr>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1EA7AD8B-74F5-A6C1-A9EE-40D3F2AE768A}"/>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8A3F91A6-6FAA-678F-8EEB-2D1D7E47C98E}"/>
              </a:ext>
            </a:extLst>
          </p:cNvPr>
          <p:cNvSpPr txBox="1">
            <a:spLocks noGrp="1"/>
          </p:cNvSpPr>
          <p:nvPr>
            <p:ph type="body" sz="quarter" idx="1"/>
          </p:nvPr>
        </p:nvSpPr>
        <p:spPr/>
        <p:txBody>
          <a:bodyPr/>
          <a:lstStyle/>
          <a:p>
            <a:pPr lvl="0"/>
            <a:r>
              <a:rPr lang="ro-RO"/>
              <a:t>Edith Heard's leadership philosophy exemplifies a contemporary style of leadership that prioritises teamwork above power. She prioritises working with her colleagues rather than seeing them as individuals who work for her, which reflects inclusive leadership ideas.</a:t>
            </a:r>
            <a:br>
              <a:rPr lang="ro-RO"/>
            </a:br>
            <a:br>
              <a:rPr lang="ro-RO"/>
            </a:br>
            <a:r>
              <a:rPr lang="ro-RO"/>
              <a:t>Her emphasis on active listening and empathy is in line with emotional intelligence, and her upbringing in a bilingual and multicultural setting emphasises the significance of cultural intelligence. These skills help leaders foster a culture of trust, promote involvement, and establish psychologically secure work environments that foster creativity (Edmondson, 2019). This strategy does have several drawbacks, though. Scholars like Antonakis, Day, and Schyns (2022) contend that highly participatory leadership might impede decision-making during emergencies, when quick action may be necessary, even if cooperation frequently increases involvement and innovation. Therefore, depending on the organisational setting, effective leaders must strike a balance between cooperation, empathy, and decisiveness.</a:t>
            </a:r>
          </a:p>
          <a:p>
            <a:pPr lvl="0"/>
            <a:endParaRPr lang="ro-RO"/>
          </a:p>
        </p:txBody>
      </p:sp>
      <p:sp>
        <p:nvSpPr>
          <p:cNvPr id="4" name="Substituent număr diapozitiv 3">
            <a:extLst>
              <a:ext uri="{FF2B5EF4-FFF2-40B4-BE49-F238E27FC236}">
                <a16:creationId xmlns:a16="http://schemas.microsoft.com/office/drawing/2014/main" id="{DFB969CF-B820-666B-8A75-9B6D4BA5D12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7791A15-BD98-40ED-8B43-10C1348E2CAD}" type="slidenum">
              <a:t>2</a:t>
            </a:fld>
            <a:endParaRPr lang="ro-RO"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2322146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61408568-B9BC-55B5-E9F7-390F1C58EBD0}"/>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2F741982-8712-2A98-D548-367D058DAAF0}"/>
              </a:ext>
            </a:extLst>
          </p:cNvPr>
          <p:cNvSpPr txBox="1">
            <a:spLocks noGrp="1"/>
          </p:cNvSpPr>
          <p:nvPr>
            <p:ph type="body" sz="quarter" idx="1"/>
          </p:nvPr>
        </p:nvSpPr>
        <p:spPr/>
        <p:txBody>
          <a:bodyPr/>
          <a:lstStyle/>
          <a:p>
            <a:pPr lvl="0"/>
            <a:r>
              <a:rPr lang="ro-RO"/>
              <a:t>Edith Heard's leadership philosophy exemplifies a contemporary style of leadership that prioritises teamwork above power. She prioritises working with her colleagues rather than seeing them as individuals who work for her, which reflects inclusive leadership ideas.</a:t>
            </a:r>
            <a:br>
              <a:rPr lang="ro-RO"/>
            </a:br>
            <a:br>
              <a:rPr lang="ro-RO"/>
            </a:br>
            <a:r>
              <a:rPr lang="ro-RO"/>
              <a:t>Her emphasis on active listening and empathy is in line with emotional intelligence, and her upbringing in a bilingual and multicultural setting emphasises the significance of cultural intelligence. These skills help leaders foster a culture of trust, promote involvement, and establish psychologically secure work environments that foster creativity (Edmondson, 2019). This strategy does have several drawbacks, though. Scholars like Antonakis, Day, and Schyns (2022) contend that highly participatory leadership might impede decision-making during emergencies, when quick action may be necessary, even if cooperation frequently increases involvement and innovation. Therefore, depending on the organisational setting, effective leaders must strike a balance between cooperation, empathy, and decisiveness.</a:t>
            </a:r>
          </a:p>
          <a:p>
            <a:pPr lvl="0"/>
            <a:endParaRPr lang="ro-RO"/>
          </a:p>
        </p:txBody>
      </p:sp>
      <p:sp>
        <p:nvSpPr>
          <p:cNvPr id="4" name="Substituent număr diapozitiv 3">
            <a:extLst>
              <a:ext uri="{FF2B5EF4-FFF2-40B4-BE49-F238E27FC236}">
                <a16:creationId xmlns:a16="http://schemas.microsoft.com/office/drawing/2014/main" id="{DB0322E9-FA0C-54EF-6509-A555CFDBAAF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7791A15-BD98-40ED-8B43-10C1348E2CAD}" type="slidenum">
              <a:t>3</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CE0EE51D-F72D-8BA9-F0A7-A0B791666358}"/>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078C2C52-54AB-F2F1-09DE-AD8BDF76CCE6}"/>
              </a:ext>
            </a:extLst>
          </p:cNvPr>
          <p:cNvSpPr txBox="1">
            <a:spLocks noGrp="1"/>
          </p:cNvSpPr>
          <p:nvPr>
            <p:ph type="body" sz="quarter" idx="1"/>
          </p:nvPr>
        </p:nvSpPr>
        <p:spPr/>
        <p:txBody>
          <a:bodyPr/>
          <a:lstStyle/>
          <a:p>
            <a:pPr lvl="0"/>
            <a:r>
              <a:rPr lang="ro-RO"/>
              <a:t>Over the past 20 years, leadership has undergone significant shift.</a:t>
            </a:r>
            <a:br>
              <a:rPr lang="ro-RO"/>
            </a:br>
            <a:br>
              <a:rPr lang="ro-RO"/>
            </a:br>
            <a:r>
              <a:rPr lang="ro-RO"/>
              <a:t>Due to globalisation, workers frequently collaborate with coworkers from various origins, cultures, and languages.</a:t>
            </a:r>
            <a:br>
              <a:rPr lang="ro-RO"/>
            </a:br>
            <a:br>
              <a:rPr lang="ro-RO"/>
            </a:br>
            <a:r>
              <a:rPr lang="ro-RO"/>
              <a:t>Technical knowledge is thus no longer adequate.</a:t>
            </a:r>
            <a:br>
              <a:rPr lang="ro-RO"/>
            </a:br>
            <a:br>
              <a:rPr lang="ro-RO"/>
            </a:br>
            <a:r>
              <a:rPr lang="ro-RO"/>
              <a:t>Cultural intelligence is necessary for cross-cultural adaptation, and emotional intelligence is necessary for modern leaders to comprehend people.</a:t>
            </a:r>
            <a:br>
              <a:rPr lang="ro-RO"/>
            </a:br>
            <a:br>
              <a:rPr lang="ro-RO"/>
            </a:br>
            <a:r>
              <a:rPr lang="ro-RO"/>
              <a:t>These ideas are not without criticism, though.</a:t>
            </a:r>
            <a:br>
              <a:rPr lang="ro-RO"/>
            </a:br>
            <a:br>
              <a:rPr lang="ro-RO"/>
            </a:br>
            <a:r>
              <a:rPr lang="ro-RO"/>
              <a:t>While some scholars contend that personality characteristics and emotional intelligence are similar, others contend that cultural frameworks oversimplify complex civilisations.</a:t>
            </a:r>
            <a:br>
              <a:rPr lang="ro-RO"/>
            </a:br>
            <a:br>
              <a:rPr lang="ro-RO"/>
            </a:br>
            <a:r>
              <a:rPr lang="ro-RO"/>
              <a:t>As a result, the presentation today critically assesses its advantages and disadvantages.</a:t>
            </a:r>
          </a:p>
        </p:txBody>
      </p:sp>
      <p:sp>
        <p:nvSpPr>
          <p:cNvPr id="4" name="Substituent număr diapozitiv 3">
            <a:extLst>
              <a:ext uri="{FF2B5EF4-FFF2-40B4-BE49-F238E27FC236}">
                <a16:creationId xmlns:a16="http://schemas.microsoft.com/office/drawing/2014/main" id="{616F16D0-EDE9-EA9A-A2EC-06D760A7280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C90EEFB-F13C-42C8-9DCA-95C8F480B1D3}" type="slidenum">
              <a:t>4</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AA8A1763-7B9B-47DA-1B31-C560F46F9EF9}"/>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9C55C86C-A667-CE3D-739F-C344D7098901}"/>
              </a:ext>
            </a:extLst>
          </p:cNvPr>
          <p:cNvSpPr txBox="1">
            <a:spLocks noGrp="1"/>
          </p:cNvSpPr>
          <p:nvPr>
            <p:ph type="body" sz="quarter" idx="1"/>
          </p:nvPr>
        </p:nvSpPr>
        <p:spPr/>
        <p:txBody>
          <a:bodyPr/>
          <a:lstStyle/>
          <a:p>
            <a:pPr lvl="0"/>
            <a:r>
              <a:rPr lang="ro-RO"/>
              <a:t>Over the past 20 years, leadership has undergone significant shift.</a:t>
            </a:r>
            <a:br>
              <a:rPr lang="ro-RO"/>
            </a:br>
            <a:br>
              <a:rPr lang="ro-RO"/>
            </a:br>
            <a:r>
              <a:rPr lang="ro-RO"/>
              <a:t>Due to globalisation, workers frequently collaborate with coworkers from various origins, cultures, and languages.</a:t>
            </a:r>
            <a:br>
              <a:rPr lang="ro-RO"/>
            </a:br>
            <a:br>
              <a:rPr lang="ro-RO"/>
            </a:br>
            <a:r>
              <a:rPr lang="ro-RO"/>
              <a:t>Technical knowledge is thus no longer adequate.</a:t>
            </a:r>
            <a:br>
              <a:rPr lang="ro-RO"/>
            </a:br>
            <a:br>
              <a:rPr lang="ro-RO"/>
            </a:br>
            <a:r>
              <a:rPr lang="ro-RO"/>
              <a:t>Cultural intelligence is necessary for cross-cultural adaptation, and emotional intelligence is necessary for modern leaders to comprehend people.</a:t>
            </a:r>
            <a:br>
              <a:rPr lang="ro-RO"/>
            </a:br>
            <a:br>
              <a:rPr lang="ro-RO"/>
            </a:br>
            <a:r>
              <a:rPr lang="ro-RO"/>
              <a:t>These ideas are not without criticism, though.</a:t>
            </a:r>
            <a:br>
              <a:rPr lang="ro-RO"/>
            </a:br>
            <a:br>
              <a:rPr lang="ro-RO"/>
            </a:br>
            <a:r>
              <a:rPr lang="ro-RO"/>
              <a:t>While some scholars contend that personality characteristics and emotional intelligence are similar, others contend that cultural frameworks oversimplify complex civilisations.</a:t>
            </a:r>
            <a:br>
              <a:rPr lang="ro-RO"/>
            </a:br>
            <a:br>
              <a:rPr lang="ro-RO"/>
            </a:br>
            <a:r>
              <a:rPr lang="ro-RO"/>
              <a:t>As a result, the presentation today critically assesses its advantages and disadvantages.</a:t>
            </a:r>
          </a:p>
          <a:p>
            <a:pPr lvl="0"/>
            <a:endParaRPr lang="ro-RO"/>
          </a:p>
        </p:txBody>
      </p:sp>
      <p:sp>
        <p:nvSpPr>
          <p:cNvPr id="4" name="Substituent număr diapozitiv 3">
            <a:extLst>
              <a:ext uri="{FF2B5EF4-FFF2-40B4-BE49-F238E27FC236}">
                <a16:creationId xmlns:a16="http://schemas.microsoft.com/office/drawing/2014/main" id="{DBD8D5BA-1680-2E8F-08FA-17CF445E754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7BFBB10-542A-41EF-8C4E-659A3D57AC5F}" type="slidenum">
              <a:t>5</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3AAA2D96-33F0-DE08-07D9-A896345EED2D}"/>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050993A3-4343-3FFB-0381-23E62DD954A9}"/>
              </a:ext>
            </a:extLst>
          </p:cNvPr>
          <p:cNvSpPr txBox="1">
            <a:spLocks noGrp="1"/>
          </p:cNvSpPr>
          <p:nvPr>
            <p:ph type="body" sz="quarter" idx="1"/>
          </p:nvPr>
        </p:nvSpPr>
        <p:spPr/>
        <p:txBody>
          <a:bodyPr/>
          <a:lstStyle/>
          <a:p>
            <a:pPr lvl="0"/>
            <a:r>
              <a:rPr lang="ro-RO"/>
              <a:t>In modern businesses, emotional intelligence, or EI, is seen as one of the most important leadership skills.</a:t>
            </a:r>
            <a:br>
              <a:rPr lang="ro-RO"/>
            </a:br>
            <a:br>
              <a:rPr lang="ro-RO"/>
            </a:br>
            <a:r>
              <a:rPr lang="ro-RO"/>
              <a:t>EI is the capacity to identify, comprehend, and control our own emotions as well as those of others, according to Mayer and Salovey (1997).</a:t>
            </a:r>
            <a:br>
              <a:rPr lang="ro-RO"/>
            </a:br>
            <a:br>
              <a:rPr lang="ro-RO"/>
            </a:br>
            <a:r>
              <a:rPr lang="ro-RO"/>
              <a:t>Being empathic is only one aspect of emotional intelligence for leaders. It affects how well they encourage staff, handle conflict, communicate, and make decisions—especially in uncertain times.</a:t>
            </a:r>
            <a:br>
              <a:rPr lang="ro-RO"/>
            </a:br>
            <a:br>
              <a:rPr lang="ro-RO"/>
            </a:br>
            <a:r>
              <a:rPr lang="ro-RO"/>
              <a:t>According to research, emotionally intelligent leaders create psychologically secure workplaces where staff members are more inclined to interact, share ideas, and innovate (Edmondson, 2019).</a:t>
            </a:r>
            <a:br>
              <a:rPr lang="ro-RO"/>
            </a:br>
            <a:br>
              <a:rPr lang="ro-RO"/>
            </a:br>
            <a:r>
              <a:rPr lang="ro-RO"/>
              <a:t>Edith Heard's emphasis on empathy and listening as crucial elements of leadership is explicitly reflected in this.</a:t>
            </a:r>
          </a:p>
        </p:txBody>
      </p:sp>
      <p:sp>
        <p:nvSpPr>
          <p:cNvPr id="4" name="Substituent număr diapozitiv 3">
            <a:extLst>
              <a:ext uri="{FF2B5EF4-FFF2-40B4-BE49-F238E27FC236}">
                <a16:creationId xmlns:a16="http://schemas.microsoft.com/office/drawing/2014/main" id="{993664DB-5A3D-07E0-C73C-8B3236C1C4D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B34C489-1802-44DE-B769-98D609B091BF}" type="slidenum">
              <a:t>6</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FF21E2D7-4B3D-A975-A166-B61CB635C7F5}"/>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50C3B9BE-AE28-43CE-F8A7-1A8A12F17435}"/>
              </a:ext>
            </a:extLst>
          </p:cNvPr>
          <p:cNvSpPr txBox="1">
            <a:spLocks noGrp="1"/>
          </p:cNvSpPr>
          <p:nvPr>
            <p:ph type="body" sz="quarter" idx="1"/>
          </p:nvPr>
        </p:nvSpPr>
        <p:spPr/>
        <p:txBody>
          <a:bodyPr/>
          <a:lstStyle/>
          <a:p>
            <a:pPr lvl="0"/>
            <a:r>
              <a:rPr lang="ro-RO"/>
              <a:t>Goleman's Emotional Intelligence Model is one of the most important frameworks.</a:t>
            </a:r>
            <a:br>
              <a:rPr lang="ro-RO"/>
            </a:br>
            <a:br>
              <a:rPr lang="ro-RO"/>
            </a:br>
            <a:r>
              <a:rPr lang="ro-RO"/>
              <a:t>In contrast to previous psychological theories, Goleman contends that five interrelated competencies—self-awareness, self-regulation, motivation, empathy, and social skills—are necessary for effective leadership.</a:t>
            </a:r>
            <a:br>
              <a:rPr lang="ro-RO"/>
            </a:br>
            <a:br>
              <a:rPr lang="ro-RO"/>
            </a:br>
            <a:r>
              <a:rPr lang="ro-RO"/>
              <a:t>Among them, empathy is especially relevant to Edith Heard's leadership theory as it helps managers comprehend the viewpoints of their staff and foster trust.</a:t>
            </a:r>
            <a:br>
              <a:rPr lang="ro-RO"/>
            </a:br>
            <a:br>
              <a:rPr lang="ro-RO"/>
            </a:br>
            <a:r>
              <a:rPr lang="ro-RO"/>
              <a:t>The usefulness of Goleman's approach is one of its main advantages. Because it enhances employee engagement and communication, organisations in the healthcare, educational, and global sectors continue to utilise it in leadership development programs.</a:t>
            </a:r>
            <a:br>
              <a:rPr lang="ro-RO"/>
            </a:br>
            <a:br>
              <a:rPr lang="ro-RO"/>
            </a:br>
            <a:r>
              <a:rPr lang="ro-RO"/>
              <a:t>The model has, meanwhile, also drawn criticism.</a:t>
            </a:r>
          </a:p>
          <a:p>
            <a:pPr lvl="0"/>
            <a:endParaRPr lang="ro-RO"/>
          </a:p>
          <a:p>
            <a:pPr lvl="0"/>
            <a:r>
              <a:rPr lang="ro-RO"/>
              <a:t>It is challenging to determine if emotional intelligence (EI) is indeed a separate psychological concept since, according to researchers like Landy (2005), there is a significant overlap between EI and current personality characteristics.</a:t>
            </a:r>
            <a:br>
              <a:rPr lang="ro-RO"/>
            </a:br>
            <a:br>
              <a:rPr lang="ro-RO"/>
            </a:br>
            <a:r>
              <a:rPr lang="ro-RO"/>
              <a:t>Additionally, different emotional intelligence tests frequently yield conflicting findings, according to Joseph and Newman (2010), raising concerns about measuring reliability.</a:t>
            </a:r>
            <a:br>
              <a:rPr lang="ro-RO"/>
            </a:br>
            <a:br>
              <a:rPr lang="ro-RO"/>
            </a:br>
            <a:r>
              <a:rPr lang="ro-RO"/>
              <a:t>Therefore, rather than being seen as a universal predictor of success, Goleman's model should be interpreted in conjunction with other leadership abilities, even if it is still quite powerful.</a:t>
            </a:r>
          </a:p>
        </p:txBody>
      </p:sp>
      <p:sp>
        <p:nvSpPr>
          <p:cNvPr id="4" name="Substituent număr diapozitiv 3">
            <a:extLst>
              <a:ext uri="{FF2B5EF4-FFF2-40B4-BE49-F238E27FC236}">
                <a16:creationId xmlns:a16="http://schemas.microsoft.com/office/drawing/2014/main" id="{FE3DE35C-C2ED-ACD9-C332-674E3A0B72D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91E65D-3B75-4770-AE28-44833905AF3C}" type="slidenum">
              <a:t>7</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EF47F4BE-331E-5E0F-B587-203A1B6C4413}"/>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7A8793E6-04FB-CDE9-4BDC-8B452A394483}"/>
              </a:ext>
            </a:extLst>
          </p:cNvPr>
          <p:cNvSpPr txBox="1">
            <a:spLocks noGrp="1"/>
          </p:cNvSpPr>
          <p:nvPr>
            <p:ph type="body" sz="quarter" idx="1"/>
          </p:nvPr>
        </p:nvSpPr>
        <p:spPr/>
        <p:txBody>
          <a:bodyPr/>
          <a:lstStyle/>
          <a:p>
            <a:pPr lvl="0"/>
            <a:r>
              <a:rPr lang="ro-RO"/>
              <a:t>Satya Nadella's leadership at Microsoft is a real-world illustration of emotional intelligence.</a:t>
            </a:r>
            <a:br>
              <a:rPr lang="ro-RO"/>
            </a:br>
            <a:br>
              <a:rPr lang="ro-RO"/>
            </a:br>
            <a:r>
              <a:rPr lang="ro-RO"/>
              <a:t>When Nadella took over as CEO in 2014, Microsoft was dealing with a highly competitive internal culture and dwindling employee morale.</a:t>
            </a:r>
            <a:br>
              <a:rPr lang="ro-RO"/>
            </a:br>
            <a:br>
              <a:rPr lang="ro-RO"/>
            </a:br>
            <a:r>
              <a:rPr lang="ro-RO"/>
              <a:t>He concentrated on empathy, teamwork, and developing what he called a "learn-it-all" mentality rather than a "know-it-all" culture rather than implementing radical restructuring.</a:t>
            </a:r>
            <a:br>
              <a:rPr lang="ro-RO"/>
            </a:br>
            <a:br>
              <a:rPr lang="ro-RO"/>
            </a:br>
            <a:r>
              <a:rPr lang="ro-RO"/>
              <a:t>His management approach promoted open communication, cross-departmental cooperation, and learning from mistakes.</a:t>
            </a:r>
            <a:br>
              <a:rPr lang="ro-RO"/>
            </a:br>
            <a:br>
              <a:rPr lang="ro-RO"/>
            </a:br>
            <a:r>
              <a:rPr lang="ro-RO"/>
              <a:t>This change contributed to Microsoft's impressive financial success while also greatly enhancing innovation and employee engagement.</a:t>
            </a:r>
            <a:br>
              <a:rPr lang="ro-RO"/>
            </a:br>
            <a:br>
              <a:rPr lang="ro-RO"/>
            </a:br>
            <a:r>
              <a:rPr lang="ro-RO"/>
              <a:t>But it's crucial to refrain from blaming Microsoft's success entirely on emotional intelligence. Important roles were also played by strategic investments in artificial intelligence, cloud computing, and product innovation.</a:t>
            </a:r>
          </a:p>
        </p:txBody>
      </p:sp>
      <p:sp>
        <p:nvSpPr>
          <p:cNvPr id="4" name="Substituent număr diapozitiv 3">
            <a:extLst>
              <a:ext uri="{FF2B5EF4-FFF2-40B4-BE49-F238E27FC236}">
                <a16:creationId xmlns:a16="http://schemas.microsoft.com/office/drawing/2014/main" id="{D76275EA-2726-5383-A431-750736E140F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C565201-11C5-40AA-A1DE-227FF1220736}" type="slidenum">
              <a:t>8</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1CA29E28-E3CE-4769-47ED-CF82F541721F}"/>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F23FE3B0-1C05-A013-493A-38F309AD124B}"/>
              </a:ext>
            </a:extLst>
          </p:cNvPr>
          <p:cNvSpPr txBox="1">
            <a:spLocks noGrp="1"/>
          </p:cNvSpPr>
          <p:nvPr>
            <p:ph type="body" sz="quarter" idx="1"/>
          </p:nvPr>
        </p:nvSpPr>
        <p:spPr/>
        <p:txBody>
          <a:bodyPr/>
          <a:lstStyle/>
          <a:p>
            <a:pPr lvl="0"/>
            <a:r>
              <a:rPr lang="ro-RO"/>
              <a:t>Cultural intelligence is the capacity of a leader to collaborate well with others from diverse cultural backgrounds, whereas emotional intelligence concentrates on identifying and controlling emotions.</a:t>
            </a:r>
            <a:br>
              <a:rPr lang="ro-RO"/>
            </a:br>
            <a:br>
              <a:rPr lang="ro-RO"/>
            </a:br>
            <a:r>
              <a:rPr lang="ro-RO"/>
              <a:t>Leaders often oversee multicultural teams in several nations and time zones in today's global economy. Understanding cultural differences has so evolved from being only an interpersonal talent to a strategic leadership competence.</a:t>
            </a:r>
            <a:br>
              <a:rPr lang="ro-RO"/>
            </a:br>
            <a:br>
              <a:rPr lang="ro-RO"/>
            </a:br>
            <a:r>
              <a:rPr lang="ro-RO"/>
              <a:t>Cultural intelligence is the capacity to successfully adjust to culturally varied environments, according to Earley and Ang (2003). High CQ leaders are better able to decipher behaviour, steer clear of ethnocentric presumptions, and foster inclusive work environments.</a:t>
            </a:r>
            <a:br>
              <a:rPr lang="ro-RO"/>
            </a:br>
            <a:br>
              <a:rPr lang="ro-RO"/>
            </a:br>
            <a:r>
              <a:rPr lang="ro-RO"/>
              <a:t>However, cultural intelligence, like emotional intelligence, is not a guarantee of leadership success and has to be paired with organisational expertise, communication skills, and ethical judgement.</a:t>
            </a:r>
          </a:p>
        </p:txBody>
      </p:sp>
      <p:sp>
        <p:nvSpPr>
          <p:cNvPr id="4" name="Substituent număr diapozitiv 3">
            <a:extLst>
              <a:ext uri="{FF2B5EF4-FFF2-40B4-BE49-F238E27FC236}">
                <a16:creationId xmlns:a16="http://schemas.microsoft.com/office/drawing/2014/main" id="{D28F352C-76A7-B1B4-BA6B-5A6B3C6DCA3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CFC6AB2-040C-4731-B743-1AB6BF7D4F68}" type="slidenum">
              <a:t>9</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FB95D065-0B44-960A-BFA9-09B8E581ED98}"/>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F83230C7-FC41-CEEF-19E4-3BBEC48B3969}"/>
              </a:ext>
            </a:extLst>
          </p:cNvPr>
          <p:cNvSpPr txBox="1">
            <a:spLocks noGrp="1"/>
          </p:cNvSpPr>
          <p:nvPr>
            <p:ph type="body" sz="quarter" idx="1"/>
          </p:nvPr>
        </p:nvSpPr>
        <p:spPr/>
        <p:txBody>
          <a:bodyPr/>
          <a:lstStyle/>
          <a:p>
            <a:pPr lvl="0"/>
            <a:r>
              <a:rPr lang="ro-RO"/>
              <a:t>According to Earley and Ang, cultural intelligence is made up of four interconnected skills.</a:t>
            </a:r>
            <a:br>
              <a:rPr lang="ro-RO"/>
            </a:br>
            <a:br>
              <a:rPr lang="ro-RO"/>
            </a:br>
            <a:r>
              <a:rPr lang="ro-RO"/>
              <a:t>Before engaging with people, leaders are encouraged by metacognitive CQ to consider their presumptions.</a:t>
            </a:r>
            <a:br>
              <a:rPr lang="ro-RO"/>
            </a:br>
            <a:br>
              <a:rPr lang="ro-RO"/>
            </a:br>
            <a:r>
              <a:rPr lang="ro-RO"/>
              <a:t>Understanding cultural norms, beliefs, and business processes is related to cognitive CQ.</a:t>
            </a:r>
            <a:br>
              <a:rPr lang="ro-RO"/>
            </a:br>
            <a:br>
              <a:rPr lang="ro-RO"/>
            </a:br>
            <a:r>
              <a:rPr lang="ro-RO"/>
              <a:t>While behavioural CQ focuses on effectively modifying communication techniques, motivational CQ shows a person's eagerness to interact with people from different cultures.</a:t>
            </a:r>
            <a:br>
              <a:rPr lang="ro-RO"/>
            </a:br>
            <a:br>
              <a:rPr lang="ro-RO"/>
            </a:br>
            <a:r>
              <a:rPr lang="ro-RO"/>
              <a:t>This concept is especially useful since it emphasises how leaders actively modify their conduct rather than just identifying cultural differences.</a:t>
            </a:r>
            <a:br>
              <a:rPr lang="ro-RO"/>
            </a:br>
            <a:br>
              <a:rPr lang="ro-RO"/>
            </a:br>
            <a:r>
              <a:rPr lang="ro-RO"/>
              <a:t>However, detractors contend that effective cross-cultural leadership also depends on corporate culture, individual personality, and experience, and that it is difficult to evaluate cultural intelligence consistently.</a:t>
            </a:r>
            <a:br>
              <a:rPr lang="ro-RO"/>
            </a:br>
            <a:br>
              <a:rPr lang="ro-RO"/>
            </a:br>
            <a:r>
              <a:rPr lang="ro-RO"/>
              <a:t>As a result, even if the model offers a great foundation for global leadership, it shouldn't be seen as a general indicator of leadership efficacy.</a:t>
            </a:r>
          </a:p>
        </p:txBody>
      </p:sp>
      <p:sp>
        <p:nvSpPr>
          <p:cNvPr id="4" name="Substituent număr diapozitiv 3">
            <a:extLst>
              <a:ext uri="{FF2B5EF4-FFF2-40B4-BE49-F238E27FC236}">
                <a16:creationId xmlns:a16="http://schemas.microsoft.com/office/drawing/2014/main" id="{70BA0C44-E8D9-76BA-69EE-830BD5D773F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BCF9FA4-0678-4D5F-99CE-FA96EB9AC0C6}" type="slidenum">
              <a:t>10</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0603DE58-3926-4C00-03ED-81771707CEE9}"/>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52E100A8-35E1-1C8E-9D92-8DBEECA332F0}"/>
              </a:ext>
            </a:extLst>
          </p:cNvPr>
          <p:cNvSpPr txBox="1">
            <a:spLocks noGrp="1"/>
          </p:cNvSpPr>
          <p:nvPr>
            <p:ph type="body" sz="quarter" idx="1"/>
          </p:nvPr>
        </p:nvSpPr>
        <p:spPr/>
        <p:txBody>
          <a:bodyPr/>
          <a:lstStyle/>
          <a:p>
            <a:pPr lvl="0"/>
            <a:r>
              <a:rPr lang="en-US"/>
              <a:t>Hofstede's Cultural Dimensions Theory is another significant framework.</a:t>
            </a:r>
          </a:p>
          <a:p>
            <a:pPr lvl="0"/>
            <a:endParaRPr lang="en-US"/>
          </a:p>
          <a:p>
            <a:pPr lvl="0"/>
            <a:r>
              <a:rPr lang="en-US"/>
              <a:t>In contrast to Earley and Ang, Hofstede places more emphasis on cultural distinctions across nations than on a person's capacity for leadership.</a:t>
            </a:r>
          </a:p>
          <a:p>
            <a:pPr lvl="0"/>
            <a:endParaRPr lang="en-US"/>
          </a:p>
          <a:p>
            <a:pPr lvl="0"/>
            <a:r>
              <a:rPr lang="en-US"/>
              <a:t>His theory has made it easier for international corporations to comprehend why workers from other nations may have different perspectives on decision-making, authority, and cooperation.</a:t>
            </a:r>
          </a:p>
          <a:p>
            <a:pPr lvl="0"/>
            <a:endParaRPr lang="en-US"/>
          </a:p>
          <a:p>
            <a:pPr lvl="0"/>
            <a:r>
              <a:rPr lang="en-US"/>
              <a:t>The model has, nonetheless, drawn a lot of criticism.</a:t>
            </a:r>
          </a:p>
          <a:p>
            <a:pPr lvl="0"/>
            <a:endParaRPr lang="en-US"/>
          </a:p>
          <a:p>
            <a:pPr lvl="0"/>
            <a:r>
              <a:rPr lang="en-US"/>
              <a:t>According to McSweeney (2002), Hofstede oversimplifies national cultures by presuming that everyone in a nation behaves in the same way. This notion is frequently erroneous in light of growing globalisation and multicultural identities.</a:t>
            </a:r>
          </a:p>
          <a:p>
            <a:pPr lvl="0"/>
            <a:endParaRPr lang="en-US"/>
          </a:p>
          <a:p>
            <a:pPr lvl="0"/>
            <a:r>
              <a:rPr lang="en-US"/>
              <a:t>Because Earley and Ang's approach promotes flexibility rather than cultural stereotyping, it is thought to be more suitable for leadership than Hofstede's.</a:t>
            </a:r>
            <a:endParaRPr lang="ro-RO"/>
          </a:p>
        </p:txBody>
      </p:sp>
      <p:sp>
        <p:nvSpPr>
          <p:cNvPr id="4" name="Substituent număr diapozitiv 3">
            <a:extLst>
              <a:ext uri="{FF2B5EF4-FFF2-40B4-BE49-F238E27FC236}">
                <a16:creationId xmlns:a16="http://schemas.microsoft.com/office/drawing/2014/main" id="{3DD0540F-B031-E84F-7377-6137A1F7BAE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5983305-0917-4E4A-97FB-E8C6B6E1CFEA}" type="slidenum">
              <a:t>11</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32DCAE91-1411-24CE-47BC-E076E28AB780}"/>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7C105E0F-9CF8-0150-AF5F-AE230E254764}"/>
              </a:ext>
            </a:extLst>
          </p:cNvPr>
          <p:cNvSpPr txBox="1">
            <a:spLocks noGrp="1"/>
          </p:cNvSpPr>
          <p:nvPr>
            <p:ph type="body" sz="quarter" idx="1"/>
          </p:nvPr>
        </p:nvSpPr>
        <p:spPr/>
        <p:txBody>
          <a:bodyPr/>
          <a:lstStyle/>
          <a:p>
            <a:pPr lvl="0"/>
            <a:r>
              <a:rPr lang="ro-RO"/>
              <a:t>An outstanding illustration of cultural intelligence in action is Unilever.</a:t>
            </a:r>
            <a:br>
              <a:rPr lang="ro-RO"/>
            </a:br>
            <a:br>
              <a:rPr lang="ro-RO"/>
            </a:br>
            <a:r>
              <a:rPr lang="ro-RO"/>
              <a:t>Leaders must comprehend various cultural values, communication methods, and customer preferences in order to operate in nearly every global market.</a:t>
            </a:r>
            <a:br>
              <a:rPr lang="ro-RO"/>
            </a:br>
            <a:br>
              <a:rPr lang="ro-RO"/>
            </a:br>
            <a:r>
              <a:rPr lang="ro-RO"/>
              <a:t>Instead of using the same management techniques everywhere, Unilever cultivates leaders who can modify their style of leadership to fit different cultural circumstances.</a:t>
            </a:r>
            <a:br>
              <a:rPr lang="ro-RO"/>
            </a:br>
            <a:br>
              <a:rPr lang="ro-RO"/>
            </a:br>
            <a:r>
              <a:rPr lang="ro-RO"/>
              <a:t>This has improved the company's reputation for inclusivity while fostering innovation and employee involvement.</a:t>
            </a:r>
            <a:br>
              <a:rPr lang="ro-RO"/>
            </a:br>
            <a:br>
              <a:rPr lang="ro-RO"/>
            </a:br>
            <a:r>
              <a:rPr lang="ro-RO"/>
              <a:t>But there are drawbacks to cultural intelligence. It takes a lot of money to develop internationally competent executives, and it's still difficult to strike a balance between local responsiveness and global uniformity.</a:t>
            </a:r>
          </a:p>
        </p:txBody>
      </p:sp>
      <p:sp>
        <p:nvSpPr>
          <p:cNvPr id="4" name="Substituent număr diapozitiv 3">
            <a:extLst>
              <a:ext uri="{FF2B5EF4-FFF2-40B4-BE49-F238E27FC236}">
                <a16:creationId xmlns:a16="http://schemas.microsoft.com/office/drawing/2014/main" id="{DA306FB0-09DA-D286-9DF3-41D09129198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A72EC03-09CE-4391-8484-37266C83D7DE}" type="slidenum">
              <a:t>12</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A0011E71-4706-884B-FAA7-4578DA75D6FB}"/>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25D3BFFF-7488-247A-0B97-C0FC9B360B83}"/>
              </a:ext>
            </a:extLst>
          </p:cNvPr>
          <p:cNvSpPr txBox="1">
            <a:spLocks noGrp="1"/>
          </p:cNvSpPr>
          <p:nvPr>
            <p:ph type="body" sz="quarter" idx="1"/>
          </p:nvPr>
        </p:nvSpPr>
        <p:spPr/>
        <p:txBody>
          <a:bodyPr/>
          <a:lstStyle/>
          <a:p>
            <a:pPr lvl="0"/>
            <a:r>
              <a:rPr lang="ro-RO"/>
              <a:t>Cultural intelligence and emotional intelligence work best when together, despite the fact that they are frequently addressed individually.</a:t>
            </a:r>
            <a:br>
              <a:rPr lang="ro-RO"/>
            </a:br>
            <a:br>
              <a:rPr lang="ro-RO"/>
            </a:br>
            <a:r>
              <a:rPr lang="ro-RO"/>
              <a:t>While cultural intelligence helps leaders modify these actions in various cultural situations, emotional intelligence allows leaders to identify and control emotions.</a:t>
            </a:r>
            <a:br>
              <a:rPr lang="ro-RO"/>
            </a:br>
            <a:br>
              <a:rPr lang="ro-RO"/>
            </a:br>
            <a:r>
              <a:rPr lang="ro-RO"/>
              <a:t>For instance, various cultures may have different ways of expressing empathy, which is a fundamental component of emotional intelligence. A leader's actions that are seen favourably in one nation could not be in another.</a:t>
            </a:r>
            <a:br>
              <a:rPr lang="ro-RO"/>
            </a:br>
            <a:br>
              <a:rPr lang="ro-RO"/>
            </a:br>
            <a:r>
              <a:rPr lang="ro-RO"/>
              <a:t>According to research by Rockstuhl et al. (2011), executives who exhibit both strong emotional and cultural intelligence perform better than those who rely solely on one skill, especially in global corporations.</a:t>
            </a:r>
            <a:br>
              <a:rPr lang="ro-RO"/>
            </a:br>
            <a:br>
              <a:rPr lang="ro-RO"/>
            </a:br>
            <a:r>
              <a:rPr lang="ro-RO"/>
              <a:t>This demonstrates that rather than considering EI and CQ as separate competencies, contemporary leadership need an integrated strategy.</a:t>
            </a:r>
          </a:p>
        </p:txBody>
      </p:sp>
      <p:sp>
        <p:nvSpPr>
          <p:cNvPr id="4" name="Substituent număr diapozitiv 3">
            <a:extLst>
              <a:ext uri="{FF2B5EF4-FFF2-40B4-BE49-F238E27FC236}">
                <a16:creationId xmlns:a16="http://schemas.microsoft.com/office/drawing/2014/main" id="{CAC74FE4-342C-5CAA-9772-AAF26572F03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5D7DAE-AF81-4BFB-943B-953E1747FA35}" type="slidenum">
              <a:t>13</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89EEFE00-F150-2595-B5C9-1C4086AFA1B3}"/>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900E395A-C103-ABA3-4EB4-4522320F7CAA}"/>
              </a:ext>
            </a:extLst>
          </p:cNvPr>
          <p:cNvSpPr txBox="1">
            <a:spLocks noGrp="1"/>
          </p:cNvSpPr>
          <p:nvPr>
            <p:ph type="body" sz="quarter" idx="1"/>
          </p:nvPr>
        </p:nvSpPr>
        <p:spPr/>
        <p:txBody>
          <a:bodyPr/>
          <a:lstStyle/>
          <a:p>
            <a:pPr lvl="0"/>
            <a:r>
              <a:rPr lang="ro-RO"/>
              <a:t>During an organisational crisis, Airbnb offers a great example of integrating cultural and emotional intelligence.</a:t>
            </a:r>
            <a:br>
              <a:rPr lang="ro-RO"/>
            </a:br>
            <a:br>
              <a:rPr lang="ro-RO"/>
            </a:br>
            <a:r>
              <a:rPr lang="ro-RO"/>
              <a:t>CEO Brian Chesky was transparent and compassionate in his communication with staff members throughout the pandemic's substantial disruption of foreign travel.</a:t>
            </a:r>
            <a:br>
              <a:rPr lang="ro-RO"/>
            </a:br>
            <a:br>
              <a:rPr lang="ro-RO"/>
            </a:br>
            <a:r>
              <a:rPr lang="ro-RO"/>
              <a:t>At the same time, Airbnb continued to uphold its dedication to fostering a sense of belonging and inclusion among its diverse staff.</a:t>
            </a:r>
            <a:br>
              <a:rPr lang="ro-RO"/>
            </a:br>
            <a:br>
              <a:rPr lang="ro-RO"/>
            </a:br>
            <a:r>
              <a:rPr lang="ro-RO"/>
              <a:t>The courteous communication approach was generally acclaimed and increased employee trust, despite the fact that there were large layoffs.</a:t>
            </a:r>
            <a:br>
              <a:rPr lang="ro-RO"/>
            </a:br>
            <a:br>
              <a:rPr lang="ro-RO"/>
            </a:br>
            <a:r>
              <a:rPr lang="ro-RO"/>
              <a:t>However, leadership style is not the only factor contributing to Airbnb's turnaround. Technological advancements, strategic corporate choices, and the revival of international travel all made a substantial contribution.</a:t>
            </a:r>
            <a:br>
              <a:rPr lang="ro-RO"/>
            </a:br>
            <a:br>
              <a:rPr lang="ro-RO"/>
            </a:br>
            <a:r>
              <a:rPr lang="ro-RO"/>
              <a:t>Consequently, it is important to consider emotional and cultural intelligence as critical leadership skills that work in tandem with successful corporate strategy.</a:t>
            </a:r>
          </a:p>
        </p:txBody>
      </p:sp>
      <p:sp>
        <p:nvSpPr>
          <p:cNvPr id="4" name="Substituent număr diapozitiv 3">
            <a:extLst>
              <a:ext uri="{FF2B5EF4-FFF2-40B4-BE49-F238E27FC236}">
                <a16:creationId xmlns:a16="http://schemas.microsoft.com/office/drawing/2014/main" id="{638501B0-2E6D-2FFA-1A4F-45AE1433C0F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BD9A006-B31F-415B-B00F-BE110B778FB1}" type="slidenum">
              <a:t>14</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A5EF9333-1472-24F6-4A8B-EE08C6D4B5FB}"/>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BDB89B91-4D26-829E-2E8A-DCC396A29727}"/>
              </a:ext>
            </a:extLst>
          </p:cNvPr>
          <p:cNvSpPr txBox="1">
            <a:spLocks noGrp="1"/>
          </p:cNvSpPr>
          <p:nvPr>
            <p:ph type="body" sz="quarter" idx="1"/>
          </p:nvPr>
        </p:nvSpPr>
        <p:spPr/>
        <p:txBody>
          <a:bodyPr/>
          <a:lstStyle/>
          <a:p>
            <a:pPr lvl="0"/>
            <a:r>
              <a:rPr lang="ro-RO"/>
              <a:t>We may make the connection between theory and practice by going back to Edith Heard's initial remark.</a:t>
            </a:r>
            <a:br>
              <a:rPr lang="ro-RO"/>
            </a:br>
            <a:br>
              <a:rPr lang="ro-RO"/>
            </a:br>
            <a:r>
              <a:rPr lang="ro-RO"/>
              <a:t>Heard is in charge of one of Europe's most globally varied scientific institutions as Director-General of the European Molecular Biology Laboratory.</a:t>
            </a:r>
            <a:br>
              <a:rPr lang="ro-RO"/>
            </a:br>
            <a:br>
              <a:rPr lang="ro-RO"/>
            </a:br>
            <a:r>
              <a:rPr lang="ro-RO"/>
              <a:t>Her focus on listening, sensitivity, and teamwork demonstrates both cultural and emotional intelligence.</a:t>
            </a:r>
            <a:br>
              <a:rPr lang="ro-RO"/>
            </a:br>
            <a:br>
              <a:rPr lang="ro-RO"/>
            </a:br>
            <a:r>
              <a:rPr lang="ro-RO"/>
              <a:t>She fosters situations where academics from many fields and nations feel valued and inspired to participate instead of depending on positional authority.</a:t>
            </a:r>
            <a:br>
              <a:rPr lang="ro-RO"/>
            </a:br>
            <a:br>
              <a:rPr lang="ro-RO"/>
            </a:br>
            <a:r>
              <a:rPr lang="ro-RO"/>
              <a:t>This is in line with the philosophy of transformational leadership, which uses a common goal rather than power to inspire workers.</a:t>
            </a:r>
            <a:br>
              <a:rPr lang="ro-RO"/>
            </a:br>
            <a:br>
              <a:rPr lang="ro-RO"/>
            </a:br>
            <a:r>
              <a:rPr lang="ro-RO"/>
              <a:t>Heard's interpersonal approach is quite successful, but technical know-how, strategic planning, and evidence-based decision-making are all essential components of scientific leadership.</a:t>
            </a:r>
            <a:br>
              <a:rPr lang="ro-RO"/>
            </a:br>
            <a:br>
              <a:rPr lang="ro-RO"/>
            </a:br>
            <a:r>
              <a:rPr lang="ro-RO"/>
              <a:t>Therefore, rather than taking the place of more general leadership skills, emotional and cultural intelligence should be seen as complementing them.</a:t>
            </a:r>
          </a:p>
        </p:txBody>
      </p:sp>
      <p:sp>
        <p:nvSpPr>
          <p:cNvPr id="4" name="Substituent număr diapozitiv 3">
            <a:extLst>
              <a:ext uri="{FF2B5EF4-FFF2-40B4-BE49-F238E27FC236}">
                <a16:creationId xmlns:a16="http://schemas.microsoft.com/office/drawing/2014/main" id="{BAB8DF93-1963-5DDC-4AFC-339FAD33997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4A5FB71-87C3-46F5-891F-0783BA285B6A}" type="slidenum">
              <a:t>15</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1CE20B4F-9ADB-7925-8B8A-BAD57E5E7760}"/>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F9B93200-19F9-F709-CC4F-6BB3FAED76BD}"/>
              </a:ext>
            </a:extLst>
          </p:cNvPr>
          <p:cNvSpPr txBox="1">
            <a:spLocks noGrp="1"/>
          </p:cNvSpPr>
          <p:nvPr>
            <p:ph type="body" sz="quarter" idx="1"/>
          </p:nvPr>
        </p:nvSpPr>
        <p:spPr/>
        <p:txBody>
          <a:bodyPr/>
          <a:lstStyle/>
          <a:p>
            <a:pPr lvl="0"/>
            <a:r>
              <a:rPr lang="ro-RO"/>
              <a:t>Organisations should actively engage in the development of both emotional and cultural intelligence based on the research that has been given.</a:t>
            </a:r>
            <a:br>
              <a:rPr lang="ro-RO"/>
            </a:br>
            <a:br>
              <a:rPr lang="ro-RO"/>
            </a:br>
            <a:r>
              <a:rPr lang="ro-RO"/>
              <a:t>Beyond technical proficiency, leadership development should include coaching, mentoring, and cross-cultural experiences that enhance interpersonal competency.</a:t>
            </a:r>
            <a:br>
              <a:rPr lang="ro-RO"/>
            </a:br>
            <a:br>
              <a:rPr lang="ro-RO"/>
            </a:br>
            <a:r>
              <a:rPr lang="ro-RO"/>
              <a:t>Establishing psychologically secure work environments promotes creativity and enables a range of viewpoints to improve decision-making.</a:t>
            </a:r>
            <a:br>
              <a:rPr lang="ro-RO"/>
            </a:br>
            <a:br>
              <a:rPr lang="ro-RO"/>
            </a:br>
            <a:r>
              <a:rPr lang="ro-RO"/>
              <a:t>Crucially, as businesses continue to function in increasingly complicated global settings, future leaders will need to strike a balance between empathy and cultural knowledge and strategic thinking, adaptation, and resilience.</a:t>
            </a:r>
          </a:p>
        </p:txBody>
      </p:sp>
      <p:sp>
        <p:nvSpPr>
          <p:cNvPr id="4" name="Substituent număr diapozitiv 3">
            <a:extLst>
              <a:ext uri="{FF2B5EF4-FFF2-40B4-BE49-F238E27FC236}">
                <a16:creationId xmlns:a16="http://schemas.microsoft.com/office/drawing/2014/main" id="{8EC8562B-ECD6-5859-322F-7C5F6B722F6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906B38-B153-42DA-9059-C1143D811F40}" type="slidenum">
              <a:t>16</a:t>
            </a:fld>
            <a:endParaRPr lang="ro-RO" sz="1200" b="0" i="0" u="none" strike="noStrike" kern="1200" cap="none" spc="0" baseline="0">
              <a:solidFill>
                <a:srgbClr val="000000"/>
              </a:solidFill>
              <a:uFillTx/>
              <a:latin typeface="Apto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a:extLst>
              <a:ext uri="{FF2B5EF4-FFF2-40B4-BE49-F238E27FC236}">
                <a16:creationId xmlns:a16="http://schemas.microsoft.com/office/drawing/2014/main" id="{76A18FD9-5499-9038-CBCE-074F473B3489}"/>
              </a:ext>
            </a:extLst>
          </p:cNvPr>
          <p:cNvSpPr>
            <a:spLocks noGrp="1" noRot="1" noChangeAspect="1"/>
          </p:cNvSpPr>
          <p:nvPr>
            <p:ph type="sldImg"/>
          </p:nvPr>
        </p:nvSpPr>
        <p:spPr>
          <a:xfrm>
            <a:off x="685800" y="1143000"/>
            <a:ext cx="5486400" cy="3086100"/>
          </a:xfrm>
        </p:spPr>
      </p:sp>
      <p:sp>
        <p:nvSpPr>
          <p:cNvPr id="3" name="Substituent note 2">
            <a:extLst>
              <a:ext uri="{FF2B5EF4-FFF2-40B4-BE49-F238E27FC236}">
                <a16:creationId xmlns:a16="http://schemas.microsoft.com/office/drawing/2014/main" id="{CB09C572-784B-AFAE-E53E-431E0106E9E5}"/>
              </a:ext>
            </a:extLst>
          </p:cNvPr>
          <p:cNvSpPr txBox="1">
            <a:spLocks noGrp="1"/>
          </p:cNvSpPr>
          <p:nvPr>
            <p:ph type="body" sz="quarter" idx="1"/>
          </p:nvPr>
        </p:nvSpPr>
        <p:spPr/>
        <p:txBody>
          <a:bodyPr/>
          <a:lstStyle/>
          <a:p>
            <a:pPr lvl="0"/>
            <a:r>
              <a:rPr lang="ro-RO"/>
              <a:t>Emotional intelligence and cultural intelligence are becoming essential leadership skills in modern businesses, as this presentation has shown.</a:t>
            </a:r>
            <a:br>
              <a:rPr lang="ro-RO"/>
            </a:br>
            <a:br>
              <a:rPr lang="ro-RO"/>
            </a:br>
            <a:r>
              <a:rPr lang="ro-RO"/>
              <a:t>Research indicates that although cultural intelligence helps leaders to collaborate well with increasingly varied teams, emotional intelligence enables leaders to foster trust, inspire workers, and provide psychologically secure work environments.</a:t>
            </a:r>
            <a:br>
              <a:rPr lang="ro-RO"/>
            </a:br>
            <a:br>
              <a:rPr lang="ro-RO"/>
            </a:br>
            <a:r>
              <a:rPr lang="ro-RO"/>
              <a:t>However, significant flaws have also been brought to light by the presentation. Leadership success cannot be adequately explained by either Earley and Ang's Cultural Intelligence Framework or Goleman's Emotional Intelligence Model alone. Since many organisational, strategic, and environmental variables affect leadership, these theories should be seen as complimentary rather than conclusive. This notion is further demonstrated by the business examples. Although emotionally and culturally astute leadership was beneficial to Microsoft, Unilever, Airbnb, and EMBL, innovation, organisational strategy, and technological know-how were equally critical to their success.</a:t>
            </a:r>
            <a:br>
              <a:rPr lang="ro-RO"/>
            </a:br>
            <a:br>
              <a:rPr lang="ro-RO"/>
            </a:br>
            <a:r>
              <a:rPr lang="ro-RO"/>
              <a:t>Going back to Edith Heard's comment, her focus on listening, empathy, and teamwork matches the traits that are becoming more and more linked to effective leadership in multinational corporations. Effective leadership is ultimately characterised by the capacity to foster trust, accommodate difference, and bring people together around a common goal rather than by hierarchy.</a:t>
            </a:r>
          </a:p>
        </p:txBody>
      </p:sp>
      <p:sp>
        <p:nvSpPr>
          <p:cNvPr id="4" name="Substituent număr diapozitiv 3">
            <a:extLst>
              <a:ext uri="{FF2B5EF4-FFF2-40B4-BE49-F238E27FC236}">
                <a16:creationId xmlns:a16="http://schemas.microsoft.com/office/drawing/2014/main" id="{DD8FEDB4-3EE2-CE05-FCE8-4D69F249453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5C205FB-8FFC-4515-BFEC-A43E81484CB0}" type="slidenum">
              <a:t>17</a:t>
            </a:fld>
            <a:endParaRPr lang="ro-RO"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ro-RO"/>
              <a:t>Faceți clic pentru a edita stilul de titlu coordonator</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US" dirty="0"/>
          </a:p>
        </p:txBody>
      </p:sp>
      <p:sp>
        <p:nvSpPr>
          <p:cNvPr id="4" name="Date Placeholder 3"/>
          <p:cNvSpPr>
            <a:spLocks noGrp="1"/>
          </p:cNvSpPr>
          <p:nvPr>
            <p:ph type="dt" sz="half" idx="10"/>
          </p:nvPr>
        </p:nvSpPr>
        <p:spPr/>
        <p:txBody>
          <a:bodyPr/>
          <a:lstStyle/>
          <a:p>
            <a:pPr lvl="0"/>
            <a:fld id="{D740D124-2305-4D3C-8EF3-8ADC6BE2428D}" type="datetime1">
              <a:rPr lang="en-US" smtClean="0"/>
              <a:pPr lvl="0"/>
              <a:t>7/17/2026</a:t>
            </a:fld>
            <a:endParaRPr lang="en-US"/>
          </a:p>
        </p:txBody>
      </p:sp>
      <p:sp>
        <p:nvSpPr>
          <p:cNvPr id="5" name="Footer Placeholder 4"/>
          <p:cNvSpPr>
            <a:spLocks noGrp="1"/>
          </p:cNvSpPr>
          <p:nvPr>
            <p:ph type="ftr" sz="quarter" idx="11"/>
          </p:nvPr>
        </p:nvSpPr>
        <p:spPr>
          <a:xfrm>
            <a:off x="2416500" y="329307"/>
            <a:ext cx="4973915" cy="309201"/>
          </a:xfrm>
        </p:spPr>
        <p:txBody>
          <a:bodyPr/>
          <a:lstStyle/>
          <a:p>
            <a:pPr lvl="0"/>
            <a:endParaRPr lang="en-US"/>
          </a:p>
        </p:txBody>
      </p:sp>
      <p:sp>
        <p:nvSpPr>
          <p:cNvPr id="6" name="Slide Number Placeholder 5"/>
          <p:cNvSpPr>
            <a:spLocks noGrp="1"/>
          </p:cNvSpPr>
          <p:nvPr>
            <p:ph type="sldNum" sz="quarter" idx="12"/>
          </p:nvPr>
        </p:nvSpPr>
        <p:spPr>
          <a:xfrm>
            <a:off x="1437664" y="798973"/>
            <a:ext cx="811019" cy="503578"/>
          </a:xfrm>
        </p:spPr>
        <p:txBody>
          <a:bodyPr/>
          <a:lstStyle/>
          <a:p>
            <a:pPr lvl="0"/>
            <a:fld id="{41217001-D5AD-4D95-849E-8F59AEEFE93F}"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926441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pPr lvl="0"/>
            <a:fld id="{C2B8E1A4-5E90-47FE-ACBB-7BBC029EB78B}" type="datetime1">
              <a:rPr lang="en-US" smtClean="0"/>
              <a:pPr lvl="0"/>
              <a:t>7/17/2026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1A0411DC-261C-418F-AD23-D2CED88B5BAF}"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7461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pPr lvl="0"/>
            <a:fld id="{B55E5AF1-E140-46CE-8EC9-9B45DC7C405E}" type="datetime1">
              <a:rPr lang="en-US" smtClean="0"/>
              <a:pPr lvl="0"/>
              <a:t>7/17/2026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DD853CD3-AC4E-4417-91DB-7E433D817681}"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1192268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pPr lvl="0"/>
            <a:fld id="{D5730077-D565-4CCE-A36F-4C9227CED7A8}" type="datetime1">
              <a:rPr lang="en-US" smtClean="0"/>
              <a:pPr lvl="0"/>
              <a:t>7/17/2026</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C5C2E6C7-C386-42CA-A4B8-0C583DEA1D5A}"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8598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447191" y="2824269"/>
            <a:ext cx="4645152" cy="2644457"/>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6412362" y="2821491"/>
            <a:ext cx="4645152" cy="2637371"/>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pPr lvl="0"/>
            <a:fld id="{5431DB85-1548-41AF-BF36-FAB72E05E536}" type="datetime1">
              <a:rPr lang="en-US" smtClean="0"/>
              <a:pPr lvl="0"/>
              <a:t>7/17/2026</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2F877241-71B7-4F9F-B6C1-54B4D843EB19}"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2134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pPr lvl="0"/>
            <a:fld id="{5A8297D1-E5A2-4764-8DC6-724E02FCA462}" type="datetime1">
              <a:rPr lang="en-US" smtClean="0"/>
              <a:pPr lvl="0"/>
              <a:t>7/17/2026</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80A8705E-6AD0-4171-814F-BAFA631E83BF}"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8022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9D519944-CC2D-48E1-8880-BD25B39C2557}" type="datetime1">
              <a:rPr lang="en-US" smtClean="0"/>
              <a:pPr lvl="0"/>
              <a:t>7/17/2026</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F3A86B53-CA05-437D-85AB-55B11382ABF8}" type="slidenum">
              <a:rPr lang="en-US" smtClean="0"/>
              <a:t>‹#›</a:t>
            </a:fld>
            <a:endParaRPr lang="en-US"/>
          </a:p>
        </p:txBody>
      </p:sp>
    </p:spTree>
    <p:extLst>
      <p:ext uri="{BB962C8B-B14F-4D97-AF65-F5344CB8AC3E}">
        <p14:creationId xmlns:p14="http://schemas.microsoft.com/office/powerpoint/2010/main" val="1136475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ro-RO"/>
              <a:t>Faceți clic pentru a edita stilul de titlu coordonator</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pPr lvl="0"/>
            <a:fld id="{2C2AA54C-D0E4-4F3F-A83E-45ECFEAA218A}" type="datetime1">
              <a:rPr lang="en-US" smtClean="0"/>
              <a:pPr lvl="0"/>
              <a:t>7/17/2026</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501D56D4-B8E9-4DF9-9B19-8AB3B00668BC}"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04028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pPr lvl="0"/>
            <a:fld id="{7E48575D-577A-46E7-A388-14C74FE801ED}" type="datetime1">
              <a:rPr lang="en-US" smtClean="0"/>
              <a:pPr lvl="0"/>
              <a:t>7/17/2026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pPr lvl="0"/>
            <a:fld id="{A83A8D7A-332E-4DB4-9058-4745D9AF8E2C}"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10036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pPr lvl="0"/>
            <a:fld id="{A33A48E9-C1F7-4313-B004-A0D7B2BCA179}" type="datetime1">
              <a:rPr lang="en-US" smtClean="0"/>
              <a:pPr lvl="0"/>
              <a:t>7/17/2026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3BD2E52F-0980-4F41-888F-0711007F9AD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6646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pPr lvl="0"/>
            <a:fld id="{CA4BA7CA-E4FE-48BD-AB3D-9BDC8B39FE03}" type="datetime1">
              <a:rPr lang="en-US" smtClean="0"/>
              <a:pPr lvl="0"/>
              <a:t>7/17/2026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7F7B2882-2F69-4076-BEA5-9C3C6F57162F}"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0420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lvl="0"/>
            <a:fld id="{E762AC9A-B0F2-4668-B202-677D7E0062FF}" type="datetime1">
              <a:rPr lang="en-US" smtClean="0"/>
              <a:pPr lvl="0"/>
              <a:t>7/17/2026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lvl="0"/>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lvl="0"/>
            <a:fld id="{5B55CDC9-0EA4-43D6-A470-6E196B7A18DB}"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108024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weforum.org/" TargetMode="External"/><Relationship Id="rId2" Type="http://schemas.openxmlformats.org/officeDocument/2006/relationships/hyperlink" Target="https://www.unilever.com/files/unilever-annual-report-and-accounts-2025.pdf"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F00067E-A409-9316-38F1-36C9EA1C391C}"/>
              </a:ext>
            </a:extLst>
          </p:cNvPr>
          <p:cNvSpPr txBox="1">
            <a:spLocks noGrp="1"/>
          </p:cNvSpPr>
          <p:nvPr>
            <p:ph type="ctrTitle"/>
          </p:nvPr>
        </p:nvSpPr>
        <p:spPr/>
        <p:txBody>
          <a:bodyPr>
            <a:normAutofit fontScale="90000"/>
          </a:bodyPr>
          <a:lstStyle/>
          <a:p>
            <a:pPr lvl="0"/>
            <a:r>
              <a:rPr lang="ro-RO" sz="2800" b="1" dirty="0" err="1"/>
              <a:t>Emotional</a:t>
            </a:r>
            <a:r>
              <a:rPr lang="ro-RO" sz="2800" b="1" dirty="0"/>
              <a:t> </a:t>
            </a:r>
            <a:r>
              <a:rPr lang="ro-RO" sz="2800" b="1" dirty="0" err="1"/>
              <a:t>and</a:t>
            </a:r>
            <a:r>
              <a:rPr lang="ro-RO" sz="2800" b="1" dirty="0"/>
              <a:t> Cultural Intelligence in Leadership:</a:t>
            </a:r>
            <a:br>
              <a:rPr lang="ro-RO" sz="2400" b="1" dirty="0"/>
            </a:br>
            <a:br>
              <a:rPr lang="ro-RO" sz="2400" b="1" dirty="0"/>
            </a:br>
            <a:r>
              <a:rPr lang="ro-RO" sz="2400" b="1" dirty="0"/>
              <a:t>A </a:t>
            </a:r>
            <a:r>
              <a:rPr lang="ro-RO" sz="2400" b="1" dirty="0" err="1"/>
              <a:t>Critical</a:t>
            </a:r>
            <a:r>
              <a:rPr lang="ro-RO" sz="2400" b="1" dirty="0"/>
              <a:t> </a:t>
            </a:r>
            <a:r>
              <a:rPr lang="ro-RO" sz="2400" b="1" dirty="0" err="1"/>
              <a:t>Analysis</a:t>
            </a:r>
            <a:r>
              <a:rPr lang="ro-RO" sz="2400" b="1" dirty="0"/>
              <a:t> of </a:t>
            </a:r>
            <a:r>
              <a:rPr lang="ro-RO" sz="2400" b="1" dirty="0" err="1"/>
              <a:t>Their</a:t>
            </a:r>
            <a:r>
              <a:rPr lang="ro-RO" sz="2400" b="1" dirty="0"/>
              <a:t> </a:t>
            </a:r>
            <a:r>
              <a:rPr lang="ro-RO" sz="2400" b="1" dirty="0" err="1"/>
              <a:t>Importance</a:t>
            </a:r>
            <a:r>
              <a:rPr lang="ro-RO" sz="2400" b="1" dirty="0"/>
              <a:t> in Multicultural </a:t>
            </a:r>
            <a:r>
              <a:rPr lang="ro-RO" sz="2400" b="1" dirty="0" err="1"/>
              <a:t>and</a:t>
            </a:r>
            <a:r>
              <a:rPr lang="ro-RO" sz="2400" b="1" dirty="0"/>
              <a:t> </a:t>
            </a:r>
            <a:r>
              <a:rPr lang="ro-RO" sz="2400" b="1" dirty="0" err="1"/>
              <a:t>Collaborative</a:t>
            </a:r>
            <a:r>
              <a:rPr lang="ro-RO" sz="2400" b="1" dirty="0"/>
              <a:t> </a:t>
            </a:r>
            <a:r>
              <a:rPr lang="ro-RO" sz="2400" b="1" dirty="0" err="1"/>
              <a:t>Organisations</a:t>
            </a:r>
            <a:br>
              <a:rPr lang="ro-RO" sz="2400" b="1" dirty="0"/>
            </a:br>
            <a:br>
              <a:rPr lang="ro-RO" sz="2400" b="1" dirty="0"/>
            </a:br>
            <a:r>
              <a:rPr lang="ro-RO" sz="2400" b="1" dirty="0" err="1"/>
              <a:t>Based</a:t>
            </a:r>
            <a:r>
              <a:rPr lang="ro-RO" sz="2400" b="1" dirty="0"/>
              <a:t> on Edith </a:t>
            </a:r>
            <a:r>
              <a:rPr lang="ro-RO" sz="2400" b="1" dirty="0" err="1"/>
              <a:t>Heard's</a:t>
            </a:r>
            <a:r>
              <a:rPr lang="ro-RO" sz="2400" b="1" dirty="0"/>
              <a:t> Leadership </a:t>
            </a:r>
            <a:r>
              <a:rPr lang="ro-RO" sz="2400" b="1" dirty="0" err="1"/>
              <a:t>Philosophy</a:t>
            </a:r>
            <a:br>
              <a:rPr lang="ro-RO" dirty="0"/>
            </a:br>
            <a:endParaRPr lang="ro-RO" dirty="0"/>
          </a:p>
        </p:txBody>
      </p:sp>
      <p:sp>
        <p:nvSpPr>
          <p:cNvPr id="3" name="Subtitlu 2">
            <a:extLst>
              <a:ext uri="{FF2B5EF4-FFF2-40B4-BE49-F238E27FC236}">
                <a16:creationId xmlns:a16="http://schemas.microsoft.com/office/drawing/2014/main" id="{896592C1-D3A6-C4B5-6DAE-A13AE08E3EED}"/>
              </a:ext>
            </a:extLst>
          </p:cNvPr>
          <p:cNvSpPr txBox="1">
            <a:spLocks noGrp="1"/>
          </p:cNvSpPr>
          <p:nvPr>
            <p:ph type="subTitle" idx="1"/>
          </p:nvPr>
        </p:nvSpPr>
        <p:spPr/>
        <p:txBody>
          <a:bodyPr>
            <a:noAutofit/>
          </a:bodyPr>
          <a:lstStyle/>
          <a:p>
            <a:pPr lvl="0">
              <a:lnSpc>
                <a:spcPct val="70000"/>
              </a:lnSpc>
            </a:pPr>
            <a:r>
              <a:rPr lang="ro-RO" sz="1600" b="1" dirty="0" err="1"/>
              <a:t>Name</a:t>
            </a:r>
            <a:r>
              <a:rPr lang="ro-RO" sz="1600" b="1" dirty="0"/>
              <a:t> </a:t>
            </a:r>
            <a:r>
              <a:rPr lang="ro-RO" sz="1600" dirty="0"/>
              <a:t>Georgiana Consuela Craescu</a:t>
            </a:r>
            <a:endParaRPr lang="ro-RO" sz="1600" b="1" dirty="0"/>
          </a:p>
          <a:p>
            <a:pPr lvl="0">
              <a:lnSpc>
                <a:spcPct val="70000"/>
              </a:lnSpc>
            </a:pPr>
            <a:br>
              <a:rPr lang="ro-RO" sz="1600" dirty="0"/>
            </a:br>
            <a:r>
              <a:rPr lang="ro-RO" sz="1600" b="1" dirty="0"/>
              <a:t>Student </a:t>
            </a:r>
            <a:r>
              <a:rPr lang="ro-RO" sz="1600" b="1" dirty="0" err="1"/>
              <a:t>Number</a:t>
            </a:r>
            <a:r>
              <a:rPr lang="ro-RO" sz="1600" b="1" dirty="0"/>
              <a:t> </a:t>
            </a:r>
            <a:r>
              <a:rPr lang="ro-RO" sz="1600" dirty="0"/>
              <a:t>2525993</a:t>
            </a:r>
            <a:endParaRPr lang="ro-RO" sz="1600" b="1" dirty="0"/>
          </a:p>
          <a:p>
            <a:pPr lvl="0">
              <a:lnSpc>
                <a:spcPct val="70000"/>
              </a:lnSpc>
            </a:pPr>
            <a:br>
              <a:rPr lang="ro-RO" sz="1600" dirty="0"/>
            </a:br>
            <a:r>
              <a:rPr lang="ro-RO" sz="1600" b="1" dirty="0"/>
              <a:t>Module </a:t>
            </a:r>
            <a:r>
              <a:rPr lang="ro-RO" sz="1600" dirty="0"/>
              <a:t>LCBB6022 Leadership </a:t>
            </a:r>
            <a:r>
              <a:rPr lang="ro-RO" sz="1600" dirty="0" err="1"/>
              <a:t>and</a:t>
            </a:r>
            <a:r>
              <a:rPr lang="ro-RO" sz="1600" dirty="0"/>
              <a:t> Management </a:t>
            </a:r>
            <a:r>
              <a:rPr lang="ro-RO" sz="1600" dirty="0" err="1"/>
              <a:t>Theory</a:t>
            </a:r>
            <a:r>
              <a:rPr lang="ro-RO" sz="1600" dirty="0"/>
              <a:t> </a:t>
            </a:r>
            <a:r>
              <a:rPr lang="ro-RO" sz="1600" dirty="0" err="1"/>
              <a:t>and</a:t>
            </a:r>
            <a:r>
              <a:rPr lang="ro-RO" sz="1600" dirty="0"/>
              <a:t> Practice</a:t>
            </a:r>
            <a:br>
              <a:rPr lang="ro-RO" sz="1600" dirty="0"/>
            </a:br>
            <a:endParaRPr lang="ro-RO"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26FD8-C81D-E144-5AF8-D839186B3074}"/>
            </a:ext>
          </a:extLst>
        </p:cNvPr>
        <p:cNvGrpSpPr/>
        <p:nvPr/>
      </p:nvGrpSpPr>
      <p:grpSpPr>
        <a:xfrm>
          <a:off x="0" y="0"/>
          <a:ext cx="0" cy="0"/>
          <a:chOff x="0" y="0"/>
          <a:chExt cx="0" cy="0"/>
        </a:xfrm>
      </p:grpSpPr>
      <p:sp>
        <p:nvSpPr>
          <p:cNvPr id="2" name="Substituent text 2">
            <a:extLst>
              <a:ext uri="{FF2B5EF4-FFF2-40B4-BE49-F238E27FC236}">
                <a16:creationId xmlns:a16="http://schemas.microsoft.com/office/drawing/2014/main" id="{B047EC8E-51B4-46B8-3367-E03D92A0221A}"/>
              </a:ext>
            </a:extLst>
          </p:cNvPr>
          <p:cNvSpPr txBox="1">
            <a:spLocks noGrp="1"/>
          </p:cNvSpPr>
          <p:nvPr>
            <p:ph type="body" idx="1"/>
          </p:nvPr>
        </p:nvSpPr>
        <p:spPr>
          <a:xfrm>
            <a:off x="1395246" y="4917240"/>
            <a:ext cx="8630446" cy="1012929"/>
          </a:xfrm>
        </p:spPr>
        <p:txBody>
          <a:bodyPr>
            <a:normAutofit fontScale="70000" lnSpcReduction="20000"/>
          </a:bodyPr>
          <a:lstStyle/>
          <a:p>
            <a:pPr lvl="0"/>
            <a:r>
              <a:rPr lang="ro-RO" sz="5400" b="1" dirty="0"/>
              <a:t>Edith </a:t>
            </a:r>
            <a:r>
              <a:rPr lang="ro-RO" sz="5400" b="1" dirty="0" err="1"/>
              <a:t>Heard's</a:t>
            </a:r>
            <a:r>
              <a:rPr lang="ro-RO" sz="5400" b="1" dirty="0"/>
              <a:t> Leadership </a:t>
            </a:r>
            <a:r>
              <a:rPr lang="ro-RO" sz="5400" b="1" dirty="0" err="1"/>
              <a:t>Philosophy</a:t>
            </a:r>
            <a:endParaRPr lang="ro-RO" sz="5400" b="1" dirty="0">
              <a:latin typeface="Rockwell Condensed"/>
            </a:endParaRPr>
          </a:p>
        </p:txBody>
      </p:sp>
      <p:pic>
        <p:nvPicPr>
          <p:cNvPr id="4" name="Imagine 4">
            <a:extLst>
              <a:ext uri="{FF2B5EF4-FFF2-40B4-BE49-F238E27FC236}">
                <a16:creationId xmlns:a16="http://schemas.microsoft.com/office/drawing/2014/main" id="{D26CF290-A236-251E-04B9-D7F3F78E83A6}"/>
              </a:ext>
            </a:extLst>
          </p:cNvPr>
          <p:cNvPicPr>
            <a:picLocks noChangeAspect="1"/>
          </p:cNvPicPr>
          <p:nvPr/>
        </p:nvPicPr>
        <p:blipFill>
          <a:blip r:embed="rId3"/>
          <a:stretch>
            <a:fillRect/>
          </a:stretch>
        </p:blipFill>
        <p:spPr>
          <a:xfrm>
            <a:off x="0" y="12646"/>
            <a:ext cx="7950979" cy="1928114"/>
          </a:xfrm>
          <a:prstGeom prst="rect">
            <a:avLst/>
          </a:prstGeom>
          <a:noFill/>
          <a:ln cap="flat">
            <a:noFill/>
          </a:ln>
        </p:spPr>
      </p:pic>
      <p:sp>
        <p:nvSpPr>
          <p:cNvPr id="6" name="CasetăText 8">
            <a:extLst>
              <a:ext uri="{FF2B5EF4-FFF2-40B4-BE49-F238E27FC236}">
                <a16:creationId xmlns:a16="http://schemas.microsoft.com/office/drawing/2014/main" id="{64317B32-8BF4-A2E2-C5C2-0BEDCB884441}"/>
              </a:ext>
            </a:extLst>
          </p:cNvPr>
          <p:cNvSpPr txBox="1"/>
          <p:nvPr/>
        </p:nvSpPr>
        <p:spPr>
          <a:xfrm>
            <a:off x="-3" y="2018939"/>
            <a:ext cx="609600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800" b="0" i="1" u="none" strike="noStrike" kern="1200" cap="none" spc="0" baseline="0" dirty="0">
                <a:solidFill>
                  <a:srgbClr val="000000"/>
                </a:solidFill>
                <a:uFillTx/>
                <a:latin typeface="Rockwell"/>
              </a:rPr>
              <a:t>(</a:t>
            </a:r>
            <a:r>
              <a:rPr lang="ro-RO" sz="1800" b="0" i="1" u="none" strike="noStrike" kern="1200" cap="none" spc="0" baseline="0" dirty="0" err="1">
                <a:solidFill>
                  <a:srgbClr val="000000"/>
                </a:solidFill>
                <a:uFillTx/>
                <a:latin typeface="Rockwell"/>
              </a:rPr>
              <a:t>Goleman</a:t>
            </a:r>
            <a:r>
              <a:rPr lang="ro-RO" sz="1800" b="0" i="1" u="none" strike="noStrike" kern="1200" cap="none" spc="0" baseline="0" dirty="0">
                <a:solidFill>
                  <a:srgbClr val="000000"/>
                </a:solidFill>
                <a:uFillTx/>
                <a:latin typeface="Rockwell"/>
              </a:rPr>
              <a:t>, 1998)</a:t>
            </a:r>
          </a:p>
        </p:txBody>
      </p:sp>
      <p:sp>
        <p:nvSpPr>
          <p:cNvPr id="8" name="CasetăText 7">
            <a:extLst>
              <a:ext uri="{FF2B5EF4-FFF2-40B4-BE49-F238E27FC236}">
                <a16:creationId xmlns:a16="http://schemas.microsoft.com/office/drawing/2014/main" id="{69DC7A60-CED0-3874-29CF-BD7EB43E4D37}"/>
              </a:ext>
            </a:extLst>
          </p:cNvPr>
          <p:cNvSpPr txBox="1"/>
          <p:nvPr/>
        </p:nvSpPr>
        <p:spPr>
          <a:xfrm>
            <a:off x="7933879" y="633945"/>
            <a:ext cx="4183626" cy="3139321"/>
          </a:xfrm>
          <a:prstGeom prst="rect">
            <a:avLst/>
          </a:prstGeom>
          <a:noFill/>
        </p:spPr>
        <p:txBody>
          <a:bodyPr wrap="square">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800" b="1" i="0" u="none" strike="noStrike" kern="1200" cap="none" spc="0" baseline="0" dirty="0" err="1">
                <a:solidFill>
                  <a:srgbClr val="000000"/>
                </a:solidFill>
                <a:uFillTx/>
                <a:latin typeface="Rockwell"/>
              </a:rPr>
              <a:t>Key</a:t>
            </a:r>
            <a:r>
              <a:rPr lang="ro-RO" sz="1800" b="1" i="0" u="none" strike="noStrike" kern="1200" cap="none" spc="0" baseline="0" dirty="0">
                <a:solidFill>
                  <a:srgbClr val="000000"/>
                </a:solidFill>
                <a:uFillTx/>
                <a:latin typeface="Rockwell"/>
              </a:rPr>
              <a:t> </a:t>
            </a:r>
            <a:r>
              <a:rPr lang="ro-RO" sz="1800" b="1" i="0" u="none" strike="noStrike" kern="1200" cap="none" spc="0" baseline="0" dirty="0" err="1">
                <a:solidFill>
                  <a:srgbClr val="000000"/>
                </a:solidFill>
                <a:uFillTx/>
                <a:latin typeface="Rockwell"/>
              </a:rPr>
              <a:t>Themes</a:t>
            </a:r>
            <a:endParaRPr lang="ro-RO" sz="1800" b="1" i="0" u="none" strike="noStrike" kern="1200" cap="none" spc="0" baseline="0" dirty="0">
              <a:solidFill>
                <a:srgbClr val="000000"/>
              </a:solidFill>
              <a:uFillTx/>
              <a:latin typeface="Rockwel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Collaborative</a:t>
            </a:r>
            <a:r>
              <a:rPr lang="ro-RO" sz="1800" b="0" i="0" u="none" strike="noStrike" kern="1200" cap="none" spc="0" baseline="0" dirty="0">
                <a:solidFill>
                  <a:srgbClr val="000000"/>
                </a:solidFill>
                <a:uFillTx/>
                <a:latin typeface="Rockwell"/>
              </a:rPr>
              <a:t> leadership</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Compassion</a:t>
            </a:r>
            <a:endParaRPr lang="ro-RO" sz="1800" b="0" i="0" u="none" strike="noStrike" kern="1200" cap="none" spc="0" baseline="0" dirty="0">
              <a:solidFill>
                <a:srgbClr val="000000"/>
              </a:solidFill>
              <a:uFillTx/>
              <a:latin typeface="Rockwel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Engaging</a:t>
            </a:r>
            <a:r>
              <a:rPr lang="ro-RO" sz="1800" b="0" i="0" u="none" strike="noStrike" kern="1200" cap="none" spc="0" baseline="0" dirty="0">
                <a:solidFill>
                  <a:srgbClr val="000000"/>
                </a:solidFill>
                <a:uFillTx/>
                <a:latin typeface="Rockwell"/>
              </a:rPr>
              <a:t> in active </a:t>
            </a:r>
            <a:r>
              <a:rPr lang="ro-RO" sz="1800" b="0" i="0" u="none" strike="noStrike" kern="1200" cap="none" spc="0" baseline="0" dirty="0" err="1">
                <a:solidFill>
                  <a:srgbClr val="000000"/>
                </a:solidFill>
                <a:uFillTx/>
                <a:latin typeface="Rockwell"/>
              </a:rPr>
              <a:t>listening</a:t>
            </a:r>
            <a:endParaRPr lang="ro-RO" sz="1800" b="0" i="0" u="none" strike="noStrike" kern="1200" cap="none" spc="0" baseline="0" dirty="0">
              <a:solidFill>
                <a:srgbClr val="000000"/>
              </a:solidFill>
              <a:uFillTx/>
              <a:latin typeface="Rockwel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Cultural </a:t>
            </a:r>
            <a:r>
              <a:rPr lang="ro-RO" sz="1800" b="0" i="0" u="none" strike="noStrike" kern="1200" cap="none" spc="0" baseline="0" dirty="0" err="1">
                <a:solidFill>
                  <a:srgbClr val="000000"/>
                </a:solidFill>
                <a:uFillTx/>
                <a:latin typeface="Rockwell"/>
              </a:rPr>
              <a:t>awareness</a:t>
            </a:r>
            <a:endParaRPr lang="ro-RO" sz="1800" b="0" i="0" u="none" strike="noStrike" kern="1200" cap="none" spc="0" baseline="0" dirty="0">
              <a:solidFill>
                <a:srgbClr val="000000"/>
              </a:solidFill>
              <a:uFillTx/>
              <a:latin typeface="Rockwel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Shared</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purpose</a:t>
            </a:r>
            <a:endParaRPr lang="ro-RO" sz="1800" b="0" i="0" u="none" strike="noStrike" kern="1200" cap="none" spc="0" baseline="0" dirty="0">
              <a:solidFill>
                <a:srgbClr val="000000"/>
              </a:solidFill>
              <a:uFillTx/>
              <a:latin typeface="Rockwell"/>
            </a:endParaRPr>
          </a:p>
        </p:txBody>
      </p:sp>
    </p:spTree>
    <p:extLst>
      <p:ext uri="{BB962C8B-B14F-4D97-AF65-F5344CB8AC3E}">
        <p14:creationId xmlns:p14="http://schemas.microsoft.com/office/powerpoint/2010/main" val="1790787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ppt_x</p:attrName>
                                        </p:attrNameLst>
                                      </p:cBhvr>
                                      <p:tavLst>
                                        <p:tav tm="0">
                                          <p:val>
                                            <p:strVal val="#ppt_x"/>
                                          </p:val>
                                        </p:tav>
                                        <p:tav tm="100000">
                                          <p:val>
                                            <p:strVal val="#ppt_x"/>
                                          </p:val>
                                        </p:tav>
                                      </p:tavLst>
                                    </p:anim>
                                    <p:anim calcmode="lin" valueType="num">
                                      <p:cBhvr>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D484CCA0-44BD-B05E-3096-0C40D8C794F5}"/>
              </a:ext>
            </a:extLst>
          </p:cNvPr>
          <p:cNvSpPr txBox="1">
            <a:spLocks noGrp="1"/>
          </p:cNvSpPr>
          <p:nvPr>
            <p:ph type="body" idx="1"/>
          </p:nvPr>
        </p:nvSpPr>
        <p:spPr>
          <a:xfrm>
            <a:off x="1395246" y="4917240"/>
            <a:ext cx="8630446" cy="1012929"/>
          </a:xfrm>
        </p:spPr>
        <p:txBody>
          <a:bodyPr>
            <a:normAutofit lnSpcReduction="10000"/>
          </a:bodyPr>
          <a:lstStyle/>
          <a:p>
            <a:pPr lvl="0"/>
            <a:r>
              <a:rPr lang="ro-RO" sz="5400" b="1" dirty="0" err="1">
                <a:latin typeface="Rockwell Condensed"/>
              </a:rPr>
              <a:t>Critical</a:t>
            </a:r>
            <a:r>
              <a:rPr lang="ro-RO" sz="5400" b="1" dirty="0">
                <a:latin typeface="Rockwell Condensed"/>
              </a:rPr>
              <a:t> </a:t>
            </a:r>
            <a:r>
              <a:rPr lang="ro-RO" sz="5400" b="1" dirty="0" err="1">
                <a:latin typeface="Rockwell Condensed"/>
              </a:rPr>
              <a:t>Analysis</a:t>
            </a:r>
            <a:endParaRPr lang="ro-RO" sz="5400" b="1" dirty="0">
              <a:latin typeface="Rockwell Condensed"/>
            </a:endParaRPr>
          </a:p>
        </p:txBody>
      </p:sp>
      <p:sp>
        <p:nvSpPr>
          <p:cNvPr id="3" name="CasetăText 4">
            <a:extLst>
              <a:ext uri="{FF2B5EF4-FFF2-40B4-BE49-F238E27FC236}">
                <a16:creationId xmlns:a16="http://schemas.microsoft.com/office/drawing/2014/main" id="{F902B2D1-AE83-CE58-FF0A-E375C4156E67}"/>
              </a:ext>
            </a:extLst>
          </p:cNvPr>
          <p:cNvSpPr txBox="1"/>
          <p:nvPr/>
        </p:nvSpPr>
        <p:spPr>
          <a:xfrm>
            <a:off x="3048000" y="141875"/>
            <a:ext cx="9144000" cy="3781866"/>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ro-RO" sz="1800" b="0" i="0" u="none" strike="noStrike" kern="1200" cap="none" spc="0" baseline="0" dirty="0" err="1">
                <a:solidFill>
                  <a:srgbClr val="000000"/>
                </a:solidFill>
                <a:uFillTx/>
                <a:latin typeface="Rockwell"/>
              </a:rPr>
              <a:t>Represents</a:t>
            </a:r>
            <a:r>
              <a:rPr lang="ro-RO" sz="1800" b="0" i="0" u="none" strike="noStrike" kern="1200" cap="none" spc="0" baseline="0" dirty="0">
                <a:solidFill>
                  <a:srgbClr val="000000"/>
                </a:solidFill>
                <a:uFillTx/>
                <a:latin typeface="Rockwell"/>
              </a:rPr>
              <a:t> a </a:t>
            </a:r>
            <a:r>
              <a:rPr lang="ro-RO" sz="1800" b="0" i="0" u="none" strike="noStrike" kern="1200" cap="none" spc="0" baseline="0" dirty="0" err="1">
                <a:solidFill>
                  <a:srgbClr val="000000"/>
                </a:solidFill>
                <a:uFillTx/>
                <a:latin typeface="Rockwell"/>
              </a:rPr>
              <a:t>change</a:t>
            </a:r>
            <a:r>
              <a:rPr lang="ro-RO" sz="1800" b="0" i="0" u="none" strike="noStrike" kern="1200" cap="none" spc="0" baseline="0" dirty="0">
                <a:solidFill>
                  <a:srgbClr val="000000"/>
                </a:solidFill>
                <a:uFillTx/>
                <a:latin typeface="Rockwell"/>
              </a:rPr>
              <a:t> in leadership </a:t>
            </a:r>
            <a:r>
              <a:rPr lang="ro-RO" sz="1800" b="0" i="0" u="none" strike="noStrike" kern="1200" cap="none" spc="0" baseline="0" dirty="0" err="1">
                <a:solidFill>
                  <a:srgbClr val="000000"/>
                </a:solidFill>
                <a:uFillTx/>
                <a:latin typeface="Rockwell"/>
              </a:rPr>
              <a:t>style</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from</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hierarchical</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to</a:t>
            </a:r>
            <a:r>
              <a:rPr lang="ro-RO" sz="1800" b="0" i="0" u="none" strike="noStrike" kern="1200" cap="none" spc="0" baseline="0" dirty="0">
                <a:solidFill>
                  <a:srgbClr val="000000"/>
                </a:solidFill>
                <a:uFillTx/>
                <a:latin typeface="Rockwell"/>
              </a:rPr>
              <a:t> inclusive (</a:t>
            </a:r>
            <a:r>
              <a:rPr lang="ro-RO" sz="1800" b="0" i="0" u="none" strike="noStrike" kern="1200" cap="none" spc="0" baseline="0" dirty="0" err="1">
                <a:solidFill>
                  <a:srgbClr val="000000"/>
                </a:solidFill>
                <a:uFillTx/>
                <a:latin typeface="Rockwell"/>
              </a:rPr>
              <a:t>Northouse</a:t>
            </a:r>
            <a:r>
              <a:rPr lang="ro-RO" sz="1800" b="0" i="0" u="none" strike="noStrike" kern="1200" cap="none" spc="0" baseline="0" dirty="0">
                <a:solidFill>
                  <a:srgbClr val="000000"/>
                </a:solidFill>
                <a:uFillTx/>
                <a:latin typeface="Rockwell"/>
              </a:rPr>
              <a:t>, 2022).</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ro-RO" sz="1800" b="0" i="0" u="none" strike="noStrike" kern="1200" cap="none" spc="0" baseline="0" dirty="0">
              <a:solidFill>
                <a:srgbClr val="000000"/>
              </a:solidFill>
              <a:uFillTx/>
              <a:latin typeface="Rockwell"/>
            </a:endParaRP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ro-RO" sz="1800" b="0" i="0" u="none" strike="noStrike" kern="1200" cap="none" spc="0" baseline="0" dirty="0" err="1">
                <a:solidFill>
                  <a:srgbClr val="000000"/>
                </a:solidFill>
                <a:uFillTx/>
                <a:latin typeface="Rockwell"/>
              </a:rPr>
              <a:t>Emphasises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the</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importance</a:t>
            </a:r>
            <a:r>
              <a:rPr lang="ro-RO" sz="1800" b="0" i="0" u="none" strike="noStrike" kern="1200" cap="none" spc="0" baseline="0" dirty="0">
                <a:solidFill>
                  <a:srgbClr val="000000"/>
                </a:solidFill>
                <a:uFillTx/>
                <a:latin typeface="Rockwell"/>
              </a:rPr>
              <a:t> of cultural </a:t>
            </a:r>
            <a:r>
              <a:rPr lang="ro-RO" sz="1800" b="0" i="0" u="none" strike="noStrike" kern="1200" cap="none" spc="0" baseline="0" dirty="0" err="1">
                <a:solidFill>
                  <a:srgbClr val="000000"/>
                </a:solidFill>
                <a:uFillTx/>
                <a:latin typeface="Rockwell"/>
              </a:rPr>
              <a:t>and</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emotional</a:t>
            </a:r>
            <a:r>
              <a:rPr lang="ro-RO" sz="1800" b="0" i="0" u="none" strike="noStrike" kern="1200" cap="none" spc="0" baseline="0" dirty="0">
                <a:solidFill>
                  <a:srgbClr val="000000"/>
                </a:solidFill>
                <a:uFillTx/>
                <a:latin typeface="Rockwell"/>
              </a:rPr>
              <a:t> intelligence in </a:t>
            </a:r>
            <a:r>
              <a:rPr lang="ro-RO" sz="1800" b="0" i="0" u="none" strike="noStrike" kern="1200" cap="none" spc="0" baseline="0" dirty="0" err="1">
                <a:solidFill>
                  <a:srgbClr val="000000"/>
                </a:solidFill>
                <a:uFillTx/>
                <a:latin typeface="Rockwell"/>
              </a:rPr>
              <a:t>fostering</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teamwork</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and</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creativity</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Edmondson</a:t>
            </a:r>
            <a:r>
              <a:rPr lang="ro-RO" sz="1800" b="0" i="0" u="none" strike="noStrike" kern="1200" cap="none" spc="0" baseline="0" dirty="0">
                <a:solidFill>
                  <a:srgbClr val="000000"/>
                </a:solidFill>
                <a:uFillTx/>
                <a:latin typeface="Rockwell"/>
              </a:rPr>
              <a:t>, 2019).</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ro-RO" sz="1800" b="0" i="0" u="none" strike="noStrike" kern="1200" cap="none" spc="0" baseline="0" dirty="0">
              <a:solidFill>
                <a:srgbClr val="000000"/>
              </a:solidFill>
              <a:uFillTx/>
              <a:latin typeface="Rockwell"/>
            </a:endParaRP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ro-RO" sz="1800" b="0" i="0" u="none" strike="noStrike" kern="1200" cap="none" spc="0" baseline="0" dirty="0" err="1">
                <a:solidFill>
                  <a:srgbClr val="000000"/>
                </a:solidFill>
                <a:uFillTx/>
                <a:latin typeface="Rockwell"/>
              </a:rPr>
              <a:t>However</a:t>
            </a:r>
            <a:r>
              <a:rPr lang="ro-RO" sz="1800" b="0" i="0" u="none" strike="noStrike" kern="1200" cap="none" spc="0" baseline="0" dirty="0">
                <a:solidFill>
                  <a:srgbClr val="000000"/>
                </a:solidFill>
                <a:uFillTx/>
                <a:latin typeface="Rockwell"/>
              </a:rPr>
              <a:t>, in </a:t>
            </a:r>
            <a:r>
              <a:rPr lang="ro-RO" sz="1800" b="0" i="0" u="none" strike="noStrike" kern="1200" cap="none" spc="0" baseline="0" dirty="0" err="1">
                <a:solidFill>
                  <a:srgbClr val="000000"/>
                </a:solidFill>
                <a:uFillTx/>
                <a:latin typeface="Rockwell"/>
              </a:rPr>
              <a:t>times</a:t>
            </a:r>
            <a:r>
              <a:rPr lang="ro-RO" sz="1800" b="0" i="0" u="none" strike="noStrike" kern="1200" cap="none" spc="0" baseline="0" dirty="0">
                <a:solidFill>
                  <a:srgbClr val="000000"/>
                </a:solidFill>
                <a:uFillTx/>
                <a:latin typeface="Rockwell"/>
              </a:rPr>
              <a:t> of </a:t>
            </a:r>
            <a:r>
              <a:rPr lang="ro-RO" sz="1800" b="0" i="0" u="none" strike="noStrike" kern="1200" cap="none" spc="0" baseline="0" dirty="0" err="1">
                <a:solidFill>
                  <a:srgbClr val="000000"/>
                </a:solidFill>
                <a:uFillTx/>
                <a:latin typeface="Rockwell"/>
              </a:rPr>
              <a:t>crisis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highly</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collaborative</a:t>
            </a:r>
            <a:r>
              <a:rPr lang="ro-RO" sz="1800" b="0" i="0" u="none" strike="noStrike" kern="1200" cap="none" spc="0" baseline="0" dirty="0">
                <a:solidFill>
                  <a:srgbClr val="000000"/>
                </a:solidFill>
                <a:uFillTx/>
                <a:latin typeface="Rockwell"/>
              </a:rPr>
              <a:t> leadership </a:t>
            </a:r>
            <a:r>
              <a:rPr lang="ro-RO" sz="1800" b="0" i="0" u="none" strike="noStrike" kern="1200" cap="none" spc="0" baseline="0" dirty="0" err="1">
                <a:solidFill>
                  <a:srgbClr val="000000"/>
                </a:solidFill>
                <a:uFillTx/>
                <a:latin typeface="Rockwell"/>
              </a:rPr>
              <a:t>may</a:t>
            </a:r>
            <a:r>
              <a:rPr lang="ro-RO" sz="1800" b="0" i="0" u="none" strike="noStrike" kern="1200" cap="none" spc="0" baseline="0" dirty="0">
                <a:solidFill>
                  <a:srgbClr val="000000"/>
                </a:solidFill>
                <a:uFillTx/>
                <a:latin typeface="Rockwell"/>
              </a:rPr>
              <a:t> slow </a:t>
            </a:r>
            <a:r>
              <a:rPr lang="ro-RO" sz="1800" b="0" i="0" u="none" strike="noStrike" kern="1200" cap="none" spc="0" baseline="0" dirty="0" err="1">
                <a:solidFill>
                  <a:srgbClr val="000000"/>
                </a:solidFill>
                <a:uFillTx/>
                <a:latin typeface="Rockwell"/>
              </a:rPr>
              <a:t>down</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decision-making</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Antonakis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Day</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and</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Schyns</a:t>
            </a:r>
            <a:r>
              <a:rPr lang="ro-RO" sz="1800" b="0" i="0" u="none" strike="noStrike" kern="1200" cap="none" spc="0" baseline="0" dirty="0">
                <a:solidFill>
                  <a:srgbClr val="000000"/>
                </a:solidFill>
                <a:uFillTx/>
                <a:latin typeface="Rockwell"/>
              </a:rPr>
              <a:t>, 2022).</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ro-RO" sz="1800" b="0" i="0" u="none" strike="noStrike" kern="1200" cap="none" spc="0" baseline="0" dirty="0">
              <a:solidFill>
                <a:srgbClr val="000000"/>
              </a:solidFill>
              <a:uFillTx/>
              <a:latin typeface="Rockwe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1E444574-2B48-C5CB-0953-F1BDFC0EADB5}"/>
              </a:ext>
            </a:extLst>
          </p:cNvPr>
          <p:cNvSpPr txBox="1">
            <a:spLocks noGrp="1"/>
          </p:cNvSpPr>
          <p:nvPr>
            <p:ph type="body" idx="1"/>
          </p:nvPr>
        </p:nvSpPr>
        <p:spPr>
          <a:xfrm>
            <a:off x="1444407" y="4022505"/>
            <a:ext cx="8630446" cy="1012929"/>
          </a:xfrm>
        </p:spPr>
        <p:txBody>
          <a:bodyPr>
            <a:noAutofit/>
          </a:bodyPr>
          <a:lstStyle/>
          <a:p>
            <a:pPr lvl="0"/>
            <a:r>
              <a:rPr lang="ro-RO" sz="5400" b="1" dirty="0" err="1">
                <a:latin typeface="Rockwell Condensed"/>
              </a:rPr>
              <a:t>Why</a:t>
            </a:r>
            <a:r>
              <a:rPr lang="ro-RO" sz="5400" b="1" dirty="0">
                <a:latin typeface="Rockwell Condensed"/>
              </a:rPr>
              <a:t> </a:t>
            </a:r>
            <a:r>
              <a:rPr lang="ro-RO" sz="5400" b="1" dirty="0" err="1">
                <a:latin typeface="Rockwell Condensed"/>
              </a:rPr>
              <a:t>Emotional</a:t>
            </a:r>
            <a:r>
              <a:rPr lang="ro-RO" sz="5400" b="1" dirty="0">
                <a:latin typeface="Rockwell Condensed"/>
              </a:rPr>
              <a:t> </a:t>
            </a:r>
            <a:r>
              <a:rPr lang="ro-RO" sz="5400" b="1" dirty="0" err="1">
                <a:latin typeface="Rockwell Condensed"/>
              </a:rPr>
              <a:t>and</a:t>
            </a:r>
            <a:r>
              <a:rPr lang="ro-RO" sz="5400" b="1" dirty="0">
                <a:latin typeface="Rockwell Condensed"/>
              </a:rPr>
              <a:t> Cultural Intelligence </a:t>
            </a:r>
            <a:r>
              <a:rPr lang="ro-RO" sz="5400" b="1" dirty="0" err="1">
                <a:latin typeface="Rockwell Condensed"/>
              </a:rPr>
              <a:t>Matter</a:t>
            </a:r>
            <a:endParaRPr lang="ro-RO" sz="5400" b="1" dirty="0">
              <a:latin typeface="Rockwell Condensed"/>
            </a:endParaRPr>
          </a:p>
        </p:txBody>
      </p:sp>
      <p:sp>
        <p:nvSpPr>
          <p:cNvPr id="3" name="CasetăText 4">
            <a:extLst>
              <a:ext uri="{FF2B5EF4-FFF2-40B4-BE49-F238E27FC236}">
                <a16:creationId xmlns:a16="http://schemas.microsoft.com/office/drawing/2014/main" id="{52415FD8-2CDF-E919-325F-0821B04604EE}"/>
              </a:ext>
            </a:extLst>
          </p:cNvPr>
          <p:cNvSpPr txBox="1"/>
          <p:nvPr/>
        </p:nvSpPr>
        <p:spPr>
          <a:xfrm>
            <a:off x="310592" y="279527"/>
            <a:ext cx="4647977" cy="329321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600" b="0" i="0" u="none" strike="noStrike" kern="1200" cap="none" spc="0" baseline="0" dirty="0">
                <a:solidFill>
                  <a:srgbClr val="000000"/>
                </a:solidFill>
                <a:uFillTx/>
                <a:latin typeface="Rockwell"/>
              </a:rPr>
              <a:t>The </a:t>
            </a:r>
            <a:r>
              <a:rPr lang="ro-RO" sz="1600" b="0" i="0" u="none" strike="noStrike" kern="1200" cap="none" spc="0" baseline="0" dirty="0" err="1">
                <a:solidFill>
                  <a:srgbClr val="000000"/>
                </a:solidFill>
                <a:uFillTx/>
                <a:latin typeface="Rockwell"/>
              </a:rPr>
              <a:t>increasingly</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globalised</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contexts</a:t>
            </a:r>
            <a:r>
              <a:rPr lang="ro-RO" sz="1600" b="0" i="0" u="none" strike="noStrike" kern="1200" cap="none" spc="0" baseline="0" dirty="0">
                <a:solidFill>
                  <a:srgbClr val="000000"/>
                </a:solidFill>
                <a:uFillTx/>
                <a:latin typeface="Rockwell"/>
              </a:rPr>
              <a:t> in </a:t>
            </a:r>
            <a:r>
              <a:rPr lang="ro-RO" sz="1600" b="0" i="0" u="none" strike="noStrike" kern="1200" cap="none" spc="0" baseline="0" dirty="0" err="1">
                <a:solidFill>
                  <a:srgbClr val="000000"/>
                </a:solidFill>
                <a:uFillTx/>
                <a:latin typeface="Rockwell"/>
              </a:rPr>
              <a:t>which</a:t>
            </a:r>
            <a:r>
              <a:rPr lang="ro-RO" sz="1600" b="0" i="0" u="none" strike="noStrike" kern="1200" cap="none" spc="0" baseline="0" dirty="0">
                <a:solidFill>
                  <a:srgbClr val="000000"/>
                </a:solidFill>
                <a:uFillTx/>
                <a:latin typeface="Rockwell"/>
              </a:rPr>
              <a:t> modern </a:t>
            </a:r>
            <a:r>
              <a:rPr lang="ro-RO" sz="1600" b="0" i="0" u="none" strike="noStrike" kern="1200" cap="none" spc="0" baseline="0" dirty="0" err="1">
                <a:solidFill>
                  <a:srgbClr val="000000"/>
                </a:solidFill>
                <a:uFillTx/>
                <a:latin typeface="Rockwell"/>
              </a:rPr>
              <a:t>businesses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function</a:t>
            </a:r>
            <a:r>
              <a:rPr lang="ro-RO" sz="1600" b="0" i="0" u="none" strike="noStrike" kern="1200" cap="none" spc="0" baseline="0" dirty="0">
                <a:solidFill>
                  <a:srgbClr val="000000"/>
                </a:solidFill>
                <a:uFillTx/>
                <a:latin typeface="Rockwell"/>
              </a:rPr>
              <a:t> are </a:t>
            </a:r>
            <a:r>
              <a:rPr lang="ro-RO" sz="1600" b="0" i="0" u="none" strike="noStrike" kern="1200" cap="none" spc="0" baseline="0" dirty="0" err="1">
                <a:solidFill>
                  <a:srgbClr val="000000"/>
                </a:solidFill>
                <a:uFillTx/>
                <a:latin typeface="Rockwell"/>
              </a:rPr>
              <a:t>defined</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by</a:t>
            </a:r>
            <a:r>
              <a:rPr lang="ro-RO" sz="1600" b="0" i="0" u="none" strike="noStrike" kern="1200" cap="none" spc="0" baseline="0" dirty="0">
                <a:solidFill>
                  <a:srgbClr val="000000"/>
                </a:solidFill>
                <a:uFillTx/>
                <a:latin typeface="Rockwell"/>
              </a:rPr>
              <a:t>:</a:t>
            </a:r>
            <a:br>
              <a:rPr lang="ro-RO" sz="1600" b="0" i="0" u="none" strike="noStrike" kern="1200" cap="none" spc="0" baseline="0" dirty="0">
                <a:solidFill>
                  <a:srgbClr val="000000"/>
                </a:solidFill>
                <a:uFillTx/>
                <a:latin typeface="Rockwell"/>
              </a:rPr>
            </a:br>
            <a:endParaRPr lang="ro-RO" sz="16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Teams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from</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other</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countries</a:t>
            </a:r>
            <a:br>
              <a:rPr lang="ro-RO" sz="1600" b="0" i="0" u="none" strike="noStrike" kern="1200" cap="none" spc="0" baseline="0" dirty="0">
                <a:solidFill>
                  <a:srgbClr val="000000"/>
                </a:solidFill>
                <a:uFillTx/>
                <a:latin typeface="Rockwell"/>
              </a:rPr>
            </a:br>
            <a:r>
              <a:rPr lang="ro-RO" sz="1600" b="0" i="0" u="none" strike="noStrike" kern="1200" cap="none" spc="0" baseline="0" dirty="0">
                <a:solidFill>
                  <a:srgbClr val="000000"/>
                </a:solidFill>
                <a:uFillTx/>
                <a:latin typeface="Rockwell"/>
              </a:rPr>
              <a:t>- Intercultural </a:t>
            </a:r>
            <a:r>
              <a:rPr lang="ro-RO" sz="1600" b="0" i="0" u="none" strike="noStrike" kern="1200" cap="none" spc="0" baseline="0" dirty="0" err="1">
                <a:solidFill>
                  <a:srgbClr val="000000"/>
                </a:solidFill>
                <a:uFillTx/>
                <a:latin typeface="Rockwell"/>
              </a:rPr>
              <a:t>cooperation</a:t>
            </a:r>
            <a:br>
              <a:rPr lang="ro-RO" sz="1600" b="0" i="0" u="none" strike="noStrike" kern="1200" cap="none" spc="0" baseline="0" dirty="0">
                <a:solidFill>
                  <a:srgbClr val="000000"/>
                </a:solidFill>
                <a:uFillTx/>
                <a:latin typeface="Rockwell"/>
              </a:rPr>
            </a:b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Working</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remotely</a:t>
            </a:r>
            <a:br>
              <a:rPr lang="ro-RO" sz="1600" b="0" i="0" u="none" strike="noStrike" kern="1200" cap="none" spc="0" baseline="0" dirty="0">
                <a:solidFill>
                  <a:srgbClr val="000000"/>
                </a:solidFill>
                <a:uFillTx/>
                <a:latin typeface="Rockwell"/>
              </a:rPr>
            </a:b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Diversity</a:t>
            </a:r>
            <a:r>
              <a:rPr lang="ro-RO" sz="1600" b="0" i="0" u="none" strike="noStrike" kern="1200" cap="none" spc="0" baseline="0" dirty="0">
                <a:solidFill>
                  <a:srgbClr val="000000"/>
                </a:solidFill>
                <a:uFillTx/>
                <a:latin typeface="Rockwell"/>
              </a:rPr>
              <a:t> in </a:t>
            </a:r>
            <a:r>
              <a:rPr lang="ro-RO" sz="1600" b="0" i="0" u="none" strike="noStrike" kern="1200" cap="none" spc="0" baseline="0" dirty="0" err="1">
                <a:solidFill>
                  <a:srgbClr val="000000"/>
                </a:solidFill>
                <a:uFillTx/>
                <a:latin typeface="Rockwell"/>
              </a:rPr>
              <a:t>the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workforce</a:t>
            </a:r>
            <a:br>
              <a:rPr lang="ro-RO" sz="1600" b="0" i="0" u="none" strike="noStrike" kern="1200" cap="none" spc="0" baseline="0" dirty="0">
                <a:solidFill>
                  <a:srgbClr val="000000"/>
                </a:solidFill>
                <a:uFillTx/>
                <a:latin typeface="Rockwell"/>
              </a:rPr>
            </a:b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Innovation</a:t>
            </a:r>
            <a:r>
              <a:rPr lang="ro-RO" sz="1600" b="0" i="0" u="none" strike="noStrike" kern="1200" cap="none" spc="0" baseline="0" dirty="0">
                <a:solidFill>
                  <a:srgbClr val="000000"/>
                </a:solidFill>
                <a:uFillTx/>
                <a:latin typeface="Rockwell"/>
              </a:rPr>
              <a:t> via </a:t>
            </a:r>
            <a:r>
              <a:rPr lang="ro-RO" sz="1600" b="0" i="0" u="none" strike="noStrike" kern="1200" cap="none" spc="0" baseline="0" dirty="0" err="1">
                <a:solidFill>
                  <a:srgbClr val="000000"/>
                </a:solidFill>
                <a:uFillTx/>
                <a:latin typeface="Rockwell"/>
              </a:rPr>
              <a:t>the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exchange</a:t>
            </a:r>
            <a:r>
              <a:rPr lang="ro-RO" sz="1600" b="0" i="0" u="none" strike="noStrike" kern="1200" cap="none" spc="0" baseline="0" dirty="0">
                <a:solidFill>
                  <a:srgbClr val="000000"/>
                </a:solidFill>
                <a:uFillTx/>
                <a:latin typeface="Rockwell"/>
              </a:rPr>
              <a:t> of </a:t>
            </a:r>
            <a:r>
              <a:rPr lang="ro-RO" sz="1600" b="0" i="0" u="none" strike="noStrike" kern="1200" cap="none" spc="0" baseline="0" dirty="0" err="1">
                <a:solidFill>
                  <a:srgbClr val="000000"/>
                </a:solidFill>
                <a:uFillTx/>
                <a:latin typeface="Rockwell"/>
              </a:rPr>
              <a:t>knowledge</a:t>
            </a:r>
            <a:br>
              <a:rPr lang="ro-RO" sz="1600" b="0" i="0" u="none" strike="noStrike" kern="1200" cap="none" spc="0" baseline="0" dirty="0">
                <a:solidFill>
                  <a:srgbClr val="000000"/>
                </a:solidFill>
                <a:uFillTx/>
                <a:latin typeface="Rockwell"/>
              </a:rPr>
            </a:b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Higher</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expectations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from</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stakeholders</a:t>
            </a:r>
            <a:br>
              <a:rPr lang="ro-RO" sz="1600" b="0" i="0" u="none" strike="noStrike" kern="1200" cap="none" spc="0" baseline="0" dirty="0">
                <a:solidFill>
                  <a:srgbClr val="000000"/>
                </a:solidFill>
                <a:uFillTx/>
                <a:latin typeface="Rockwell"/>
              </a:rPr>
            </a:br>
            <a:br>
              <a:rPr lang="ro-RO" sz="1600" b="0" i="0" u="none" strike="noStrike" kern="1200" cap="none" spc="0" baseline="0" dirty="0">
                <a:solidFill>
                  <a:srgbClr val="000000"/>
                </a:solidFill>
                <a:uFillTx/>
                <a:latin typeface="Rockwell"/>
              </a:rPr>
            </a:br>
            <a:r>
              <a:rPr lang="ro-RO" sz="1600" b="0" i="0" u="none" strike="noStrike" kern="1200" cap="none" spc="0" baseline="0" dirty="0">
                <a:solidFill>
                  <a:srgbClr val="000000"/>
                </a:solidFill>
                <a:uFillTx/>
                <a:latin typeface="Rockwell"/>
              </a:rPr>
              <a:t>As a </a:t>
            </a:r>
            <a:r>
              <a:rPr lang="ro-RO" sz="1600" b="0" i="0" u="none" strike="noStrike" kern="1200" cap="none" spc="0" baseline="0" dirty="0" err="1">
                <a:solidFill>
                  <a:srgbClr val="000000"/>
                </a:solidFill>
                <a:uFillTx/>
                <a:latin typeface="Rockwell"/>
              </a:rPr>
              <a:t>result</a:t>
            </a:r>
            <a:r>
              <a:rPr lang="ro-RO" sz="1600" b="0" i="0" u="none" strike="noStrike" kern="1200" cap="none" spc="0" baseline="0" dirty="0">
                <a:solidFill>
                  <a:srgbClr val="000000"/>
                </a:solidFill>
                <a:uFillTx/>
                <a:latin typeface="Rockwell"/>
              </a:rPr>
              <a:t>, cognitive </a:t>
            </a:r>
            <a:r>
              <a:rPr lang="ro-RO" sz="1600" b="0" i="0" u="none" strike="noStrike" kern="1200" cap="none" spc="0" baseline="0" dirty="0" err="1">
                <a:solidFill>
                  <a:srgbClr val="000000"/>
                </a:solidFill>
                <a:uFillTx/>
                <a:latin typeface="Rockwell"/>
              </a:rPr>
              <a:t>capacity</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and</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technical</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proficiency</a:t>
            </a:r>
            <a:r>
              <a:rPr lang="ro-RO" sz="1600" b="0" i="0" u="none" strike="noStrike" kern="1200" cap="none" spc="0" baseline="0" dirty="0">
                <a:solidFill>
                  <a:srgbClr val="000000"/>
                </a:solidFill>
                <a:uFillTx/>
                <a:latin typeface="Rockwell"/>
              </a:rPr>
              <a:t> are </a:t>
            </a:r>
            <a:r>
              <a:rPr lang="ro-RO" sz="1600" b="0" i="0" u="none" strike="noStrike" kern="1200" cap="none" spc="0" baseline="0" dirty="0" err="1">
                <a:solidFill>
                  <a:srgbClr val="000000"/>
                </a:solidFill>
                <a:uFillTx/>
                <a:latin typeface="Rockwell"/>
              </a:rPr>
              <a:t>no</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longer</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only</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factors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that</a:t>
            </a:r>
            <a:r>
              <a:rPr lang="ro-RO" sz="1600" b="0" i="0" u="none" strike="noStrike" kern="1200" cap="none" spc="0" baseline="0" dirty="0">
                <a:solidFill>
                  <a:srgbClr val="000000"/>
                </a:solidFill>
                <a:uFillTx/>
                <a:latin typeface="Rockwell"/>
              </a:rPr>
              <a:t> determine leadership </a:t>
            </a:r>
            <a:r>
              <a:rPr lang="ro-RO" sz="1600" b="0" i="0" u="none" strike="noStrike" kern="1200" cap="none" spc="0" baseline="0" dirty="0" err="1">
                <a:solidFill>
                  <a:srgbClr val="000000"/>
                </a:solidFill>
                <a:uFillTx/>
                <a:latin typeface="Rockwell"/>
              </a:rPr>
              <a:t>effectiveness</a:t>
            </a:r>
            <a:r>
              <a:rPr lang="ro-RO" sz="1600" b="0" i="0" u="none" strike="noStrike" kern="1200" cap="none" spc="0" baseline="0" dirty="0">
                <a:solidFill>
                  <a:srgbClr val="000000"/>
                </a:solidFill>
                <a:uFillTx/>
                <a:latin typeface="Rockwell"/>
              </a:rPr>
              <a:t>.</a:t>
            </a:r>
          </a:p>
        </p:txBody>
      </p:sp>
      <p:sp>
        <p:nvSpPr>
          <p:cNvPr id="4" name="CasetăText 6">
            <a:extLst>
              <a:ext uri="{FF2B5EF4-FFF2-40B4-BE49-F238E27FC236}">
                <a16:creationId xmlns:a16="http://schemas.microsoft.com/office/drawing/2014/main" id="{D2F1AD60-E231-370F-9B6F-D702B8C65798}"/>
              </a:ext>
            </a:extLst>
          </p:cNvPr>
          <p:cNvSpPr txBox="1"/>
          <p:nvPr/>
        </p:nvSpPr>
        <p:spPr>
          <a:xfrm>
            <a:off x="7646822" y="112879"/>
            <a:ext cx="3618271" cy="369331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Rockwell"/>
              </a:rPr>
              <a:t>Rather, effective leaders exhibit: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Emotional</a:t>
            </a:r>
            <a:r>
              <a:rPr lang="ro-RO" sz="1800" b="0" i="0" u="none" strike="noStrike" kern="1200" cap="none" spc="0" baseline="0" dirty="0">
                <a:solidFill>
                  <a:srgbClr val="000000"/>
                </a:solidFill>
                <a:uFillTx/>
                <a:latin typeface="Rockwell"/>
              </a:rPr>
              <a:t> </a:t>
            </a:r>
            <a:r>
              <a:rPr lang="en-US" sz="1800" b="0" i="0" u="none" strike="noStrike" kern="1200" cap="none" spc="0" baseline="0" dirty="0">
                <a:solidFill>
                  <a:srgbClr val="000000"/>
                </a:solidFill>
                <a:uFillTx/>
                <a:latin typeface="Rockwell"/>
              </a:rPr>
              <a:t>intelligence</a:t>
            </a: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Rockwell"/>
              </a:rPr>
              <a:t>Cultural Intelligence </a:t>
            </a:r>
            <a:endParaRPr lang="ro-RO" sz="1800" b="0"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Rockwell"/>
              </a:rPr>
              <a:t>Flexibility</a:t>
            </a:r>
            <a:endParaRPr lang="ro-RO" sz="1800" b="0"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Rockwell"/>
              </a:rPr>
              <a:t>Leadership that is inclusive</a:t>
            </a:r>
            <a:endParaRPr lang="ro-RO" sz="1800" b="0"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Rockwell"/>
              </a:rPr>
              <a:t>Proficiency in communication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Rockwell"/>
              </a:rPr>
              <a:t>Leaders who develop empathy and cultural knowledge are better able to inspire different workers and promote teamwork, as Edith Heard demonstrates.</a:t>
            </a:r>
            <a:endParaRPr lang="ro-RO" sz="1800" b="0" i="0" u="none" strike="noStrike" kern="1200" cap="none" spc="0" baseline="0" dirty="0">
              <a:solidFill>
                <a:srgbClr val="000000"/>
              </a:solidFill>
              <a:uFillTx/>
              <a:latin typeface="Rockwe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ppt_x</p:attrName>
                                        </p:attrNameLst>
                                      </p:cBhvr>
                                      <p:tavLst>
                                        <p:tav tm="0">
                                          <p:val>
                                            <p:strVal val="#ppt_x"/>
                                          </p:val>
                                        </p:tav>
                                        <p:tav tm="100000">
                                          <p:val>
                                            <p:strVal val="#ppt_x"/>
                                          </p:val>
                                        </p:tav>
                                      </p:tavLst>
                                    </p:anim>
                                    <p:anim calcmode="lin" valueType="num">
                                      <p:cBhvr>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6B95E831-24DB-6FA6-9469-CC85C9A9791E}"/>
              </a:ext>
            </a:extLst>
          </p:cNvPr>
          <p:cNvSpPr txBox="1">
            <a:spLocks noGrp="1"/>
          </p:cNvSpPr>
          <p:nvPr>
            <p:ph type="body" idx="1"/>
          </p:nvPr>
        </p:nvSpPr>
        <p:spPr>
          <a:xfrm>
            <a:off x="1670549" y="4910322"/>
            <a:ext cx="8630446" cy="1012929"/>
          </a:xfrm>
        </p:spPr>
        <p:txBody>
          <a:bodyPr>
            <a:normAutofit fontScale="92500" lnSpcReduction="10000"/>
          </a:bodyPr>
          <a:lstStyle/>
          <a:p>
            <a:pPr lvl="0"/>
            <a:r>
              <a:rPr lang="ro-RO" sz="5400" b="1" dirty="0" err="1">
                <a:latin typeface="Rockwell Condensed"/>
              </a:rPr>
              <a:t>Critical</a:t>
            </a:r>
            <a:r>
              <a:rPr lang="ro-RO" sz="5400" b="1" dirty="0">
                <a:latin typeface="Rockwell Condensed"/>
              </a:rPr>
              <a:t> </a:t>
            </a:r>
            <a:r>
              <a:rPr lang="ro-RO" sz="5400" b="1" dirty="0" err="1">
                <a:latin typeface="Rockwell Condensed"/>
              </a:rPr>
              <a:t>Analysis</a:t>
            </a:r>
            <a:endParaRPr lang="ro-RO" sz="5400" b="1" dirty="0">
              <a:latin typeface="Rockwell Condensed"/>
            </a:endParaRPr>
          </a:p>
          <a:p>
            <a:pPr lvl="0"/>
            <a:endParaRPr lang="ro-RO" dirty="0">
              <a:latin typeface="Rockwell Condensed"/>
            </a:endParaRPr>
          </a:p>
        </p:txBody>
      </p:sp>
      <p:sp>
        <p:nvSpPr>
          <p:cNvPr id="3" name="CasetăText 4">
            <a:extLst>
              <a:ext uri="{FF2B5EF4-FFF2-40B4-BE49-F238E27FC236}">
                <a16:creationId xmlns:a16="http://schemas.microsoft.com/office/drawing/2014/main" id="{91C0F47D-D93F-550B-CD5E-386D8C1830FB}"/>
              </a:ext>
            </a:extLst>
          </p:cNvPr>
          <p:cNvSpPr txBox="1"/>
          <p:nvPr/>
        </p:nvSpPr>
        <p:spPr>
          <a:xfrm>
            <a:off x="1514169" y="382009"/>
            <a:ext cx="10215713" cy="304699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According</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to</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globe</a:t>
            </a:r>
            <a:r>
              <a:rPr lang="ro-RO" sz="1600" b="0" i="0" u="none" strike="noStrike" kern="1200" cap="none" spc="0" baseline="0" dirty="0">
                <a:solidFill>
                  <a:srgbClr val="000000"/>
                </a:solidFill>
                <a:uFillTx/>
                <a:latin typeface="Rockwell"/>
              </a:rPr>
              <a:t> Economic Forum (2025), </a:t>
            </a:r>
            <a:r>
              <a:rPr lang="ro-RO" sz="1600" b="0" i="0" u="none" strike="noStrike" kern="1200" cap="none" spc="0" baseline="0" dirty="0" err="1">
                <a:solidFill>
                  <a:srgbClr val="000000"/>
                </a:solidFill>
                <a:uFillTx/>
                <a:latin typeface="Rockwell"/>
              </a:rPr>
              <a:t>resilience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emotional</a:t>
            </a:r>
            <a:r>
              <a:rPr lang="ro-RO" sz="1600" b="0" i="0" u="none" strike="noStrike" kern="1200" cap="none" spc="0" baseline="0" dirty="0">
                <a:solidFill>
                  <a:srgbClr val="000000"/>
                </a:solidFill>
                <a:uFillTx/>
                <a:latin typeface="Rockwell"/>
              </a:rPr>
              <a:t> intelligence, </a:t>
            </a:r>
            <a:r>
              <a:rPr lang="ro-RO" sz="1600" b="0" i="0" u="none" strike="noStrike" kern="1200" cap="none" spc="0" baseline="0" dirty="0" err="1">
                <a:solidFill>
                  <a:srgbClr val="000000"/>
                </a:solidFill>
                <a:uFillTx/>
                <a:latin typeface="Rockwell"/>
              </a:rPr>
              <a:t>and</a:t>
            </a:r>
            <a:r>
              <a:rPr lang="ro-RO" sz="1600" b="0" i="0" u="none" strike="noStrike" kern="1200" cap="none" spc="0" baseline="0" dirty="0">
                <a:solidFill>
                  <a:srgbClr val="000000"/>
                </a:solidFill>
                <a:uFillTx/>
                <a:latin typeface="Rockwell"/>
              </a:rPr>
              <a:t> leadership are </a:t>
            </a:r>
            <a:r>
              <a:rPr lang="ro-RO" sz="1600" b="0" i="0" u="none" strike="noStrike" kern="1200" cap="none" spc="0" baseline="0" dirty="0" err="1">
                <a:solidFill>
                  <a:srgbClr val="000000"/>
                </a:solidFill>
                <a:uFillTx/>
                <a:latin typeface="Rockwell"/>
              </a:rPr>
              <a:t>among</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employable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qualities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that</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employers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around</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globe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need</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fastest</a:t>
            </a:r>
            <a:r>
              <a:rPr lang="ro-RO" sz="1600" b="0" i="0" u="none" strike="noStrike" kern="1200" cap="none" spc="0" baseline="0" dirty="0">
                <a:solidFill>
                  <a:srgbClr val="000000"/>
                </a:solidFill>
                <a:uFillTx/>
                <a:latin typeface="Rockwell"/>
              </a:rPr>
              <a:t>.</a:t>
            </a:r>
            <a:br>
              <a:rPr lang="ro-RO" sz="1600" b="0" i="0" u="none" strike="noStrike" kern="1200" cap="none" spc="0" baseline="0" dirty="0">
                <a:solidFill>
                  <a:srgbClr val="000000"/>
                </a:solidFill>
                <a:uFillTx/>
                <a:latin typeface="Rockwell"/>
              </a:rPr>
            </a:br>
            <a:br>
              <a:rPr lang="ro-RO" sz="1600" b="0" i="0" u="none" strike="noStrike" kern="1200" cap="none" spc="0" baseline="0" dirty="0">
                <a:solidFill>
                  <a:srgbClr val="000000"/>
                </a:solidFill>
                <a:uFillTx/>
                <a:latin typeface="Rockwell"/>
              </a:rPr>
            </a:br>
            <a:r>
              <a:rPr lang="ro-RO" sz="1600" b="0" i="0" u="none" strike="noStrike" kern="1200" cap="none" spc="0" baseline="0" dirty="0">
                <a:solidFill>
                  <a:srgbClr val="000000"/>
                </a:solidFill>
                <a:uFillTx/>
                <a:latin typeface="Rockwell"/>
              </a:rPr>
              <a:t>- In a similar </a:t>
            </a:r>
            <a:r>
              <a:rPr lang="ro-RO" sz="1600" b="0" i="0" u="none" strike="noStrike" kern="1200" cap="none" spc="0" baseline="0" dirty="0" err="1">
                <a:solidFill>
                  <a:srgbClr val="000000"/>
                </a:solidFill>
                <a:uFillTx/>
                <a:latin typeface="Rockwell"/>
              </a:rPr>
              <a:t>vein</a:t>
            </a:r>
            <a:r>
              <a:rPr lang="ro-RO" sz="1600" b="0" i="0" u="none" strike="noStrike" kern="1200" cap="none" spc="0" baseline="0" dirty="0">
                <a:solidFill>
                  <a:srgbClr val="000000"/>
                </a:solidFill>
                <a:uFillTx/>
                <a:latin typeface="Rockwell"/>
              </a:rPr>
              <a:t>, inclusive </a:t>
            </a:r>
            <a:r>
              <a:rPr lang="ro-RO" sz="1600" b="0" i="0" u="none" strike="noStrike" kern="1200" cap="none" spc="0" baseline="0" dirty="0" err="1">
                <a:solidFill>
                  <a:srgbClr val="000000"/>
                </a:solidFill>
                <a:uFillTx/>
                <a:latin typeface="Rockwell"/>
              </a:rPr>
              <a:t>leaders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greatly</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increase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employee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engagement</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and</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creativity</a:t>
            </a:r>
            <a:r>
              <a:rPr lang="ro-RO" sz="1600" b="0" i="0" u="none" strike="noStrike" kern="1200" cap="none" spc="0" baseline="0" dirty="0">
                <a:solidFill>
                  <a:srgbClr val="000000"/>
                </a:solidFill>
                <a:uFillTx/>
                <a:latin typeface="Rockwell"/>
              </a:rPr>
              <a:t> in multicultural </a:t>
            </a:r>
            <a:r>
              <a:rPr lang="ro-RO" sz="1600" b="0" i="0" u="none" strike="noStrike" kern="1200" cap="none" spc="0" baseline="0" dirty="0" err="1">
                <a:solidFill>
                  <a:srgbClr val="000000"/>
                </a:solidFill>
                <a:uFillTx/>
                <a:latin typeface="Rockwell"/>
              </a:rPr>
              <a:t>firms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according</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to</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McKinsey</a:t>
            </a:r>
            <a:r>
              <a:rPr lang="ro-RO" sz="1600" b="0" i="0" u="none" strike="noStrike" kern="1200" cap="none" spc="0" baseline="0" dirty="0">
                <a:solidFill>
                  <a:srgbClr val="000000"/>
                </a:solidFill>
                <a:uFillTx/>
                <a:latin typeface="Rockwell"/>
              </a:rPr>
              <a:t> &amp; Company (2023).</a:t>
            </a:r>
            <a:br>
              <a:rPr lang="ro-RO" sz="1600" b="0" i="0" u="none" strike="noStrike" kern="1200" cap="none" spc="0" baseline="0" dirty="0">
                <a:solidFill>
                  <a:srgbClr val="000000"/>
                </a:solidFill>
                <a:uFillTx/>
                <a:latin typeface="Rockwell"/>
              </a:rPr>
            </a:br>
            <a:br>
              <a:rPr lang="ro-RO" sz="1600" b="0" i="0" u="none" strike="noStrike" kern="1200" cap="none" spc="0" baseline="0" dirty="0">
                <a:solidFill>
                  <a:srgbClr val="000000"/>
                </a:solidFill>
                <a:uFillTx/>
                <a:latin typeface="Rockwell"/>
              </a:rPr>
            </a:b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However</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some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academics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wonder</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if</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emotional</a:t>
            </a:r>
            <a:r>
              <a:rPr lang="ro-RO" sz="1600" b="0" i="0" u="none" strike="noStrike" kern="1200" cap="none" spc="0" baseline="0" dirty="0">
                <a:solidFill>
                  <a:srgbClr val="000000"/>
                </a:solidFill>
                <a:uFillTx/>
                <a:latin typeface="Rockwell"/>
              </a:rPr>
              <a:t> intelligence </a:t>
            </a:r>
            <a:r>
              <a:rPr lang="ro-RO" sz="1600" b="0" i="0" u="none" strike="noStrike" kern="1200" cap="none" spc="0" baseline="0" dirty="0" err="1">
                <a:solidFill>
                  <a:srgbClr val="000000"/>
                </a:solidFill>
                <a:uFillTx/>
                <a:latin typeface="Rockwell"/>
              </a:rPr>
              <a:t>and</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personality</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qualities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like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agreeableness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and</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extraversion</a:t>
            </a:r>
            <a:r>
              <a:rPr lang="ro-RO" sz="1600" b="0" i="0" u="none" strike="noStrike" kern="1200" cap="none" spc="0" baseline="0" dirty="0">
                <a:solidFill>
                  <a:srgbClr val="000000"/>
                </a:solidFill>
                <a:uFillTx/>
                <a:latin typeface="Rockwell"/>
              </a:rPr>
              <a:t> are </a:t>
            </a:r>
            <a:r>
              <a:rPr lang="ro-RO" sz="1600" b="0" i="0" u="none" strike="noStrike" kern="1200" cap="none" spc="0" baseline="0" dirty="0" err="1">
                <a:solidFill>
                  <a:srgbClr val="000000"/>
                </a:solidFill>
                <a:uFillTx/>
                <a:latin typeface="Rockwell"/>
              </a:rPr>
              <a:t>fundamentally</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different</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Landy</a:t>
            </a:r>
            <a:r>
              <a:rPr lang="ro-RO" sz="1600" b="0" i="0" u="none" strike="noStrike" kern="1200" cap="none" spc="0" baseline="0" dirty="0">
                <a:solidFill>
                  <a:srgbClr val="000000"/>
                </a:solidFill>
                <a:uFillTx/>
                <a:latin typeface="Rockwell"/>
              </a:rPr>
              <a:t>, 2005). </a:t>
            </a:r>
            <a:r>
              <a:rPr lang="ro-RO" sz="1600" b="0" i="0" u="none" strike="noStrike" kern="1200" cap="none" spc="0" baseline="0" dirty="0" err="1">
                <a:solidFill>
                  <a:srgbClr val="000000"/>
                </a:solidFill>
                <a:uFillTx/>
                <a:latin typeface="Rockwell"/>
              </a:rPr>
              <a:t>Hofstede's</a:t>
            </a:r>
            <a:r>
              <a:rPr lang="ro-RO" sz="1600" b="0" i="0" u="none" strike="noStrike" kern="1200" cap="none" spc="0" baseline="0" dirty="0">
                <a:solidFill>
                  <a:srgbClr val="000000"/>
                </a:solidFill>
                <a:uFillTx/>
                <a:latin typeface="Rockwell"/>
              </a:rPr>
              <a:t> cultural </a:t>
            </a:r>
            <a:r>
              <a:rPr lang="ro-RO" sz="1600" b="0" i="0" u="none" strike="noStrike" kern="1200" cap="none" spc="0" baseline="0" dirty="0" err="1">
                <a:solidFill>
                  <a:srgbClr val="000000"/>
                </a:solidFill>
                <a:uFillTx/>
                <a:latin typeface="Rockwell"/>
              </a:rPr>
              <a:t>aspects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have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also</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been</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critiqued</a:t>
            </a:r>
            <a:r>
              <a:rPr lang="ro-RO" sz="1600" b="0" i="0" u="none" strike="noStrike" kern="1200" cap="none" spc="0" baseline="0" dirty="0">
                <a:solidFill>
                  <a:srgbClr val="000000"/>
                </a:solidFill>
                <a:uFillTx/>
                <a:latin typeface="Rockwell"/>
              </a:rPr>
              <a:t> for </a:t>
            </a:r>
            <a:r>
              <a:rPr lang="ro-RO" sz="1600" b="0" i="0" u="none" strike="noStrike" kern="1200" cap="none" spc="0" baseline="0" dirty="0" err="1">
                <a:solidFill>
                  <a:srgbClr val="000000"/>
                </a:solidFill>
                <a:uFillTx/>
                <a:latin typeface="Rockwell"/>
              </a:rPr>
              <a:t>disregarding</a:t>
            </a:r>
            <a:r>
              <a:rPr lang="ro-RO" sz="1600" b="0" i="0" u="none" strike="noStrike" kern="1200" cap="none" spc="0" baseline="0" dirty="0">
                <a:solidFill>
                  <a:srgbClr val="000000"/>
                </a:solidFill>
                <a:uFillTx/>
                <a:latin typeface="Rockwell"/>
              </a:rPr>
              <a:t> individual </a:t>
            </a:r>
            <a:r>
              <a:rPr lang="ro-RO" sz="1600" b="0" i="0" u="none" strike="noStrike" kern="1200" cap="none" spc="0" baseline="0" dirty="0" err="1">
                <a:solidFill>
                  <a:srgbClr val="000000"/>
                </a:solidFill>
                <a:uFillTx/>
                <a:latin typeface="Rockwell"/>
              </a:rPr>
              <a:t>diversity</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and</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oversimplifying</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national</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cultures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McSweeney</a:t>
            </a:r>
            <a:r>
              <a:rPr lang="ro-RO" sz="1600" b="0" i="0" u="none" strike="noStrike" kern="1200" cap="none" spc="0" baseline="0" dirty="0">
                <a:solidFill>
                  <a:srgbClr val="000000"/>
                </a:solidFill>
                <a:uFillTx/>
                <a:latin typeface="Rockwell"/>
              </a:rPr>
              <a:t>, 2002).</a:t>
            </a:r>
            <a:br>
              <a:rPr lang="ro-RO" sz="1600" b="0" i="0" u="none" strike="noStrike" kern="1200" cap="none" spc="0" baseline="0" dirty="0">
                <a:solidFill>
                  <a:srgbClr val="000000"/>
                </a:solidFill>
                <a:uFillTx/>
                <a:latin typeface="Rockwell"/>
              </a:rPr>
            </a:br>
            <a:br>
              <a:rPr lang="ro-RO" sz="1600" b="0" i="0" u="none" strike="noStrike" kern="1200" cap="none" spc="0" baseline="0" dirty="0">
                <a:solidFill>
                  <a:srgbClr val="000000"/>
                </a:solidFill>
                <a:uFillTx/>
                <a:latin typeface="Rockwell"/>
              </a:rPr>
            </a:b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Therefore</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rather</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than</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presuming</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that</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both</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ideas</a:t>
            </a:r>
            <a:r>
              <a:rPr lang="ro-RO" sz="1600" b="0" i="0" u="none" strike="noStrike" kern="1200" cap="none" spc="0" baseline="0" dirty="0">
                <a:solidFill>
                  <a:srgbClr val="000000"/>
                </a:solidFill>
                <a:uFillTx/>
                <a:latin typeface="Rockwell"/>
              </a:rPr>
              <a:t> are </a:t>
            </a:r>
            <a:r>
              <a:rPr lang="ro-RO" sz="1600" b="0" i="0" u="none" strike="noStrike" kern="1200" cap="none" spc="0" baseline="0" dirty="0" err="1">
                <a:solidFill>
                  <a:srgbClr val="000000"/>
                </a:solidFill>
                <a:uFillTx/>
                <a:latin typeface="Rockwell"/>
              </a:rPr>
              <a:t>uniformly</a:t>
            </a:r>
            <a:r>
              <a:rPr lang="ro-RO" sz="1600" b="0" i="0" u="none" strike="noStrike" kern="1200" cap="none" spc="0" baseline="0" dirty="0">
                <a:solidFill>
                  <a:srgbClr val="000000"/>
                </a:solidFill>
                <a:uFillTx/>
                <a:latin typeface="Rockwell"/>
              </a:rPr>
              <a:t> predictive of leadership </a:t>
            </a:r>
            <a:r>
              <a:rPr lang="ro-RO" sz="1600" b="0" i="0" u="none" strike="noStrike" kern="1200" cap="none" spc="0" baseline="0" dirty="0" err="1">
                <a:solidFill>
                  <a:srgbClr val="000000"/>
                </a:solidFill>
                <a:uFillTx/>
                <a:latin typeface="Rockwell"/>
              </a:rPr>
              <a:t>success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this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presentation</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critically</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assesses</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both</a:t>
            </a:r>
            <a:r>
              <a:rPr lang="ro-RO" sz="1600" b="0" i="0" u="none" strike="noStrike" kern="1200" cap="none" spc="0" baseline="0" dirty="0">
                <a:solidFill>
                  <a:srgbClr val="000000"/>
                </a:solidFill>
                <a:uFillTx/>
                <a:latin typeface="Rockwell"/>
              </a:rPr>
              <a:t> </a:t>
            </a:r>
            <a:r>
              <a:rPr lang="ro-RO" sz="1600" b="0" i="0" u="none" strike="noStrike" kern="1200" cap="none" spc="0" baseline="0" dirty="0" err="1">
                <a:solidFill>
                  <a:srgbClr val="000000"/>
                </a:solidFill>
                <a:uFillTx/>
                <a:latin typeface="Rockwell"/>
              </a:rPr>
              <a:t>ideas</a:t>
            </a:r>
            <a:r>
              <a:rPr lang="ro-RO" sz="1600" b="0" i="0" u="none" strike="noStrike" kern="1200" cap="none" spc="0" baseline="0" dirty="0">
                <a:solidFill>
                  <a:srgbClr val="000000"/>
                </a:solidFill>
                <a:uFillTx/>
                <a:latin typeface="Rockwell"/>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636AE001-CDEB-2FDD-7EAF-4F47B21FC345}"/>
              </a:ext>
            </a:extLst>
          </p:cNvPr>
          <p:cNvSpPr txBox="1">
            <a:spLocks noGrp="1"/>
          </p:cNvSpPr>
          <p:nvPr>
            <p:ph type="body" idx="1"/>
          </p:nvPr>
        </p:nvSpPr>
        <p:spPr>
          <a:xfrm>
            <a:off x="1365749" y="4966401"/>
            <a:ext cx="8630446" cy="1012929"/>
          </a:xfrm>
        </p:spPr>
        <p:txBody>
          <a:bodyPr>
            <a:noAutofit/>
          </a:bodyPr>
          <a:lstStyle/>
          <a:p>
            <a:pPr lvl="0"/>
            <a:r>
              <a:rPr lang="ro-RO" sz="4400" b="1" dirty="0" err="1">
                <a:latin typeface="Rockwell Condensed"/>
              </a:rPr>
              <a:t>What</a:t>
            </a:r>
            <a:r>
              <a:rPr lang="ro-RO" sz="4400" b="1" dirty="0">
                <a:latin typeface="Rockwell Condensed"/>
              </a:rPr>
              <a:t> </a:t>
            </a:r>
            <a:r>
              <a:rPr lang="ro-RO" sz="4400" b="1" dirty="0" err="1">
                <a:latin typeface="Rockwell Condensed"/>
              </a:rPr>
              <a:t>is</a:t>
            </a:r>
            <a:r>
              <a:rPr lang="ro-RO" sz="4400" b="1" dirty="0">
                <a:latin typeface="Rockwell Condensed"/>
              </a:rPr>
              <a:t> </a:t>
            </a:r>
            <a:r>
              <a:rPr lang="ro-RO" sz="4400" b="1" dirty="0" err="1">
                <a:latin typeface="Rockwell Condensed"/>
              </a:rPr>
              <a:t>Emotional</a:t>
            </a:r>
            <a:r>
              <a:rPr lang="ro-RO" sz="4400" b="1" dirty="0">
                <a:latin typeface="Rockwell Condensed"/>
              </a:rPr>
              <a:t> Intelligence (EI)?</a:t>
            </a:r>
          </a:p>
        </p:txBody>
      </p:sp>
      <p:sp>
        <p:nvSpPr>
          <p:cNvPr id="3" name="CasetăText 4">
            <a:extLst>
              <a:ext uri="{FF2B5EF4-FFF2-40B4-BE49-F238E27FC236}">
                <a16:creationId xmlns:a16="http://schemas.microsoft.com/office/drawing/2014/main" id="{84A165BF-D62C-2047-05D0-950AC01C77EE}"/>
              </a:ext>
            </a:extLst>
          </p:cNvPr>
          <p:cNvSpPr txBox="1"/>
          <p:nvPr/>
        </p:nvSpPr>
        <p:spPr>
          <a:xfrm>
            <a:off x="2094268" y="240148"/>
            <a:ext cx="10019071" cy="42473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800" b="1" i="0" u="none" strike="noStrike" kern="1200" cap="none" spc="0" baseline="0" dirty="0" err="1">
                <a:solidFill>
                  <a:srgbClr val="000000"/>
                </a:solidFill>
                <a:uFillTx/>
                <a:latin typeface="Rockwell"/>
              </a:rPr>
              <a:t>Definition</a:t>
            </a:r>
            <a:endParaRPr lang="ro-RO" sz="18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8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800" b="0" i="1" u="none" strike="noStrike" kern="1200" cap="none" spc="0" baseline="0" dirty="0">
                <a:solidFill>
                  <a:srgbClr val="000000"/>
                </a:solidFill>
                <a:uFillTx/>
                <a:latin typeface="Rockwell"/>
              </a:rPr>
              <a:t>" The </a:t>
            </a:r>
            <a:r>
              <a:rPr lang="ro-RO" sz="1800" b="0" i="1" u="none" strike="noStrike" kern="1200" cap="none" spc="0" baseline="0" dirty="0" err="1">
                <a:solidFill>
                  <a:srgbClr val="000000"/>
                </a:solidFill>
                <a:uFillTx/>
                <a:latin typeface="Rockwell"/>
              </a:rPr>
              <a:t>capacity</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to</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recognise</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comprehend</a:t>
            </a:r>
            <a:r>
              <a:rPr lang="ro-RO" sz="1800" b="0" i="1" u="none" strike="noStrike" kern="1200" cap="none" spc="0" baseline="0" dirty="0">
                <a:solidFill>
                  <a:srgbClr val="000000"/>
                </a:solidFill>
                <a:uFillTx/>
                <a:latin typeface="Rockwell"/>
              </a:rPr>
              <a:t>, control, </a:t>
            </a:r>
            <a:r>
              <a:rPr lang="ro-RO" sz="1800" b="0" i="1" u="none" strike="noStrike" kern="1200" cap="none" spc="0" baseline="0" dirty="0" err="1">
                <a:solidFill>
                  <a:srgbClr val="000000"/>
                </a:solidFill>
                <a:uFillTx/>
                <a:latin typeface="Rockwell"/>
              </a:rPr>
              <a:t>and</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successfully</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utilise</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emotions</a:t>
            </a:r>
            <a:r>
              <a:rPr lang="ro-RO" sz="1800" b="0" i="1" u="none" strike="noStrike" kern="1200" cap="none" spc="0" baseline="0" dirty="0">
                <a:solidFill>
                  <a:srgbClr val="000000"/>
                </a:solidFill>
                <a:uFillTx/>
                <a:latin typeface="Rockwell"/>
              </a:rPr>
              <a:t> in </a:t>
            </a:r>
            <a:r>
              <a:rPr lang="ro-RO" sz="1800" b="0" i="1" u="none" strike="noStrike" kern="1200" cap="none" spc="0" baseline="0" dirty="0" err="1">
                <a:solidFill>
                  <a:srgbClr val="000000"/>
                </a:solidFill>
                <a:uFillTx/>
                <a:latin typeface="Rockwell"/>
              </a:rPr>
              <a:t>oneself</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and</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others</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is</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known</a:t>
            </a:r>
            <a:r>
              <a:rPr lang="ro-RO" sz="1800" b="0" i="1" u="none" strike="noStrike" kern="1200" cap="none" spc="0" baseline="0" dirty="0">
                <a:solidFill>
                  <a:srgbClr val="000000"/>
                </a:solidFill>
                <a:uFillTx/>
                <a:latin typeface="Rockwell"/>
              </a:rPr>
              <a:t> as </a:t>
            </a:r>
            <a:r>
              <a:rPr lang="ro-RO" sz="1800" b="0" i="1" u="none" strike="noStrike" kern="1200" cap="none" spc="0" baseline="0" dirty="0" err="1">
                <a:solidFill>
                  <a:srgbClr val="000000"/>
                </a:solidFill>
                <a:uFillTx/>
                <a:latin typeface="Rockwell"/>
              </a:rPr>
              <a:t>emotional</a:t>
            </a:r>
            <a:r>
              <a:rPr lang="ro-RO" sz="1800" b="0" i="1" u="none" strike="noStrike" kern="1200" cap="none" spc="0" baseline="0" dirty="0">
                <a:solidFill>
                  <a:srgbClr val="000000"/>
                </a:solidFill>
                <a:uFillTx/>
                <a:latin typeface="Rockwell"/>
              </a:rPr>
              <a:t> intelligence. " (Mayer </a:t>
            </a:r>
            <a:r>
              <a:rPr lang="ro-RO" sz="1800" b="0" i="1" u="none" strike="noStrike" kern="1200" cap="none" spc="0" baseline="0" dirty="0" err="1">
                <a:solidFill>
                  <a:srgbClr val="000000"/>
                </a:solidFill>
                <a:uFillTx/>
                <a:latin typeface="Rockwell"/>
              </a:rPr>
              <a:t>and</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Salovey</a:t>
            </a:r>
            <a:r>
              <a:rPr lang="ro-RO" sz="1800" b="0" i="1" u="none" strike="noStrike" kern="1200" cap="none" spc="0" baseline="0" dirty="0">
                <a:solidFill>
                  <a:srgbClr val="000000"/>
                </a:solidFill>
                <a:uFillTx/>
                <a:latin typeface="Rockwell"/>
              </a:rPr>
              <a:t>, 1997).</a:t>
            </a:r>
            <a:br>
              <a:rPr lang="ro-RO" sz="1800" b="0" i="0" u="none" strike="noStrike" kern="1200" cap="none" spc="0" baseline="0" dirty="0">
                <a:solidFill>
                  <a:srgbClr val="000000"/>
                </a:solidFill>
                <a:uFillTx/>
                <a:latin typeface="Rockwell"/>
              </a:rPr>
            </a:br>
            <a:br>
              <a:rPr lang="ro-RO" sz="1800" b="0" i="0" u="none" strike="noStrike" kern="1200" cap="none" spc="0" baseline="0" dirty="0">
                <a:solidFill>
                  <a:srgbClr val="000000"/>
                </a:solidFill>
                <a:uFillTx/>
                <a:latin typeface="Rockwell"/>
              </a:rPr>
            </a:br>
            <a:r>
              <a:rPr lang="ro-RO" sz="1800" b="1" i="0" u="none" strike="noStrike" kern="1200" cap="none" spc="0" baseline="0" dirty="0" err="1">
                <a:solidFill>
                  <a:srgbClr val="000000"/>
                </a:solidFill>
                <a:uFillTx/>
                <a:latin typeface="Rockwell"/>
              </a:rPr>
              <a:t>Why</a:t>
            </a:r>
            <a:r>
              <a:rPr lang="ro-RO" sz="1800" b="1" i="0" u="none" strike="noStrike" kern="1200" cap="none" spc="0" baseline="0" dirty="0">
                <a:solidFill>
                  <a:srgbClr val="000000"/>
                </a:solidFill>
                <a:uFillTx/>
                <a:latin typeface="Rockwell"/>
              </a:rPr>
              <a:t> </a:t>
            </a:r>
            <a:r>
              <a:rPr lang="ro-RO" sz="1800" b="1" i="0" u="none" strike="noStrike" kern="1200" cap="none" spc="0" baseline="0" dirty="0" err="1">
                <a:solidFill>
                  <a:srgbClr val="000000"/>
                </a:solidFill>
                <a:uFillTx/>
                <a:latin typeface="Rockwell"/>
              </a:rPr>
              <a:t>is</a:t>
            </a:r>
            <a:r>
              <a:rPr lang="ro-RO" sz="1800" b="1" i="0" u="none" strike="noStrike" kern="1200" cap="none" spc="0" baseline="0" dirty="0">
                <a:solidFill>
                  <a:srgbClr val="000000"/>
                </a:solidFill>
                <a:uFillTx/>
                <a:latin typeface="Rockwell"/>
              </a:rPr>
              <a:t> </a:t>
            </a:r>
            <a:r>
              <a:rPr lang="ro-RO" sz="1800" b="1" i="0" u="none" strike="noStrike" kern="1200" cap="none" spc="0" baseline="0" dirty="0" err="1">
                <a:solidFill>
                  <a:srgbClr val="000000"/>
                </a:solidFill>
                <a:uFillTx/>
                <a:latin typeface="Rockwell"/>
              </a:rPr>
              <a:t>emotional</a:t>
            </a:r>
            <a:r>
              <a:rPr lang="ro-RO" sz="1800" b="1" i="0" u="none" strike="noStrike" kern="1200" cap="none" spc="0" baseline="0" dirty="0">
                <a:solidFill>
                  <a:srgbClr val="000000"/>
                </a:solidFill>
                <a:uFillTx/>
                <a:latin typeface="Rockwell"/>
              </a:rPr>
              <a:t> intelligence crucial for </a:t>
            </a:r>
            <a:r>
              <a:rPr lang="ro-RO" sz="1800" b="1" i="0" u="none" strike="noStrike" kern="1200" cap="none" spc="0" baseline="0" dirty="0" err="1">
                <a:solidFill>
                  <a:srgbClr val="000000"/>
                </a:solidFill>
                <a:uFillTx/>
                <a:latin typeface="Rockwell"/>
              </a:rPr>
              <a:t>leaders</a:t>
            </a:r>
            <a:r>
              <a:rPr lang="ro-RO" sz="1800" b="1"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Increases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psychological</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safety</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and</a:t>
            </a:r>
            <a:r>
              <a:rPr lang="ro-RO" sz="1800" b="0" i="0" u="none" strike="noStrike" kern="1200" cap="none" spc="0" baseline="0" dirty="0">
                <a:solidFill>
                  <a:srgbClr val="000000"/>
                </a:solidFill>
                <a:uFillTx/>
                <a:latin typeface="Rockwell"/>
              </a:rPr>
              <a:t> trust</a:t>
            </a: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Improves</a:t>
            </a:r>
            <a:r>
              <a:rPr lang="ro-RO" sz="1800" b="0" i="0" u="none" strike="noStrike" kern="1200" cap="none" spc="0" baseline="0" dirty="0">
                <a:solidFill>
                  <a:srgbClr val="000000"/>
                </a:solidFill>
                <a:uFillTx/>
                <a:latin typeface="Rockwell"/>
              </a:rPr>
              <a:t> conflict </a:t>
            </a:r>
            <a:r>
              <a:rPr lang="ro-RO" sz="1800" b="0" i="0" u="none" strike="noStrike" kern="1200" cap="none" spc="0" baseline="0" dirty="0" err="1">
                <a:solidFill>
                  <a:srgbClr val="000000"/>
                </a:solidFill>
                <a:uFillTx/>
                <a:latin typeface="Rockwell"/>
              </a:rPr>
              <a:t>resolution</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and</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communication</a:t>
            </a: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Increases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motivation</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and</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engagement</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among</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employees</a:t>
            </a: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Encourages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making</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wise</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decisions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under</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duress</a:t>
            </a: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Improves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the</a:t>
            </a:r>
            <a:r>
              <a:rPr lang="ro-RO" sz="1800" b="0" i="0" u="none" strike="noStrike" kern="1200" cap="none" spc="0" baseline="0" dirty="0">
                <a:solidFill>
                  <a:srgbClr val="000000"/>
                </a:solidFill>
                <a:uFillTx/>
                <a:latin typeface="Rockwell"/>
              </a:rPr>
              <a:t> performance of </a:t>
            </a:r>
            <a:r>
              <a:rPr lang="ro-RO" sz="1800" b="0" i="0" u="none" strike="noStrike" kern="1200" cap="none" spc="0" baseline="0" dirty="0" err="1">
                <a:solidFill>
                  <a:srgbClr val="000000"/>
                </a:solidFill>
                <a:uFillTx/>
                <a:latin typeface="Rockwell"/>
              </a:rPr>
              <a:t>the</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organization</a:t>
            </a:r>
            <a:br>
              <a:rPr lang="ro-RO" sz="1800" b="0" i="0" u="none" strike="noStrike" kern="1200" cap="none" spc="0" baseline="0" dirty="0">
                <a:solidFill>
                  <a:srgbClr val="000000"/>
                </a:solidFill>
                <a:uFillTx/>
                <a:latin typeface="Rockwell"/>
              </a:rPr>
            </a:br>
            <a:br>
              <a:rPr lang="ro-RO" sz="1800" b="0" i="0" u="none" strike="noStrike" kern="1200" cap="none" spc="0" baseline="0" dirty="0">
                <a:solidFill>
                  <a:srgbClr val="000000"/>
                </a:solidFill>
                <a:uFillTx/>
                <a:latin typeface="Rockwell"/>
              </a:rPr>
            </a:br>
            <a:r>
              <a:rPr lang="ro-RO" sz="1800" b="0" i="1" u="none" strike="noStrike" kern="1200" cap="none" spc="0" baseline="0" dirty="0">
                <a:solidFill>
                  <a:srgbClr val="000000"/>
                </a:solidFill>
                <a:uFillTx/>
                <a:latin typeface="Rockwell"/>
              </a:rPr>
              <a:t>"Leadership </a:t>
            </a:r>
            <a:r>
              <a:rPr lang="ro-RO" sz="1800" b="0" i="1" u="none" strike="noStrike" kern="1200" cap="none" spc="0" baseline="0" dirty="0" err="1">
                <a:solidFill>
                  <a:srgbClr val="000000"/>
                </a:solidFill>
                <a:uFillTx/>
                <a:latin typeface="Rockwell"/>
              </a:rPr>
              <a:t>is</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not</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domination</a:t>
            </a:r>
            <a:r>
              <a:rPr lang="ro-RO" sz="1800" b="0" i="1" u="none" strike="noStrike" kern="1200" cap="none" spc="0" baseline="0" dirty="0">
                <a:solidFill>
                  <a:srgbClr val="000000"/>
                </a:solidFill>
                <a:uFillTx/>
                <a:latin typeface="Rockwell"/>
              </a:rPr>
              <a:t>, but </a:t>
            </a:r>
            <a:r>
              <a:rPr lang="ro-RO" sz="1800" b="0" i="1" u="none" strike="noStrike" kern="1200" cap="none" spc="0" baseline="0" dirty="0" err="1">
                <a:solidFill>
                  <a:srgbClr val="000000"/>
                </a:solidFill>
                <a:uFillTx/>
                <a:latin typeface="Rockwell"/>
              </a:rPr>
              <a:t>the</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art</a:t>
            </a:r>
            <a:r>
              <a:rPr lang="ro-RO" sz="1800" b="0" i="1" u="none" strike="noStrike" kern="1200" cap="none" spc="0" baseline="0" dirty="0">
                <a:solidFill>
                  <a:srgbClr val="000000"/>
                </a:solidFill>
                <a:uFillTx/>
                <a:latin typeface="Rockwell"/>
              </a:rPr>
              <a:t> of </a:t>
            </a:r>
            <a:r>
              <a:rPr lang="ro-RO" sz="1800" b="0" i="1" u="none" strike="noStrike" kern="1200" cap="none" spc="0" baseline="0" dirty="0" err="1">
                <a:solidFill>
                  <a:srgbClr val="000000"/>
                </a:solidFill>
                <a:uFillTx/>
                <a:latin typeface="Rockwell"/>
              </a:rPr>
              <a:t>persuading</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people</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to</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work</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towards</a:t>
            </a:r>
            <a:r>
              <a:rPr lang="ro-RO" sz="1800" b="0" i="1" u="none" strike="noStrike" kern="1200" cap="none" spc="0" baseline="0" dirty="0">
                <a:solidFill>
                  <a:srgbClr val="000000"/>
                </a:solidFill>
                <a:uFillTx/>
                <a:latin typeface="Rockwell"/>
              </a:rPr>
              <a:t> a </a:t>
            </a:r>
            <a:r>
              <a:rPr lang="ro-RO" sz="1800" b="0" i="1" u="none" strike="noStrike" kern="1200" cap="none" spc="0" baseline="0" dirty="0" err="1">
                <a:solidFill>
                  <a:srgbClr val="000000"/>
                </a:solidFill>
                <a:uFillTx/>
                <a:latin typeface="Rockwell"/>
              </a:rPr>
              <a:t>common</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goal</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Goleman</a:t>
            </a:r>
            <a:r>
              <a:rPr lang="ro-RO" sz="1800" b="0" i="1" u="none" strike="noStrike" kern="1200" cap="none" spc="0" baseline="0" dirty="0">
                <a:solidFill>
                  <a:srgbClr val="000000"/>
                </a:solidFill>
                <a:uFillTx/>
                <a:latin typeface="Rockwell"/>
              </a:rPr>
              <a:t> (1998)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AEE8F913-BFBA-C780-9ADF-6D8AC6BDC117}"/>
              </a:ext>
            </a:extLst>
          </p:cNvPr>
          <p:cNvSpPr txBox="1">
            <a:spLocks noGrp="1"/>
          </p:cNvSpPr>
          <p:nvPr>
            <p:ph type="body" idx="1"/>
          </p:nvPr>
        </p:nvSpPr>
        <p:spPr>
          <a:xfrm>
            <a:off x="87555" y="4683794"/>
            <a:ext cx="8630446" cy="1012929"/>
          </a:xfrm>
        </p:spPr>
        <p:txBody>
          <a:bodyPr>
            <a:noAutofit/>
          </a:bodyPr>
          <a:lstStyle/>
          <a:p>
            <a:pPr lvl="0"/>
            <a:r>
              <a:rPr lang="ro-RO" sz="3200" b="1" dirty="0" err="1">
                <a:latin typeface="Rockwell Condensed"/>
              </a:rPr>
              <a:t>Theory</a:t>
            </a:r>
            <a:r>
              <a:rPr lang="ro-RO" sz="3200" b="1" dirty="0">
                <a:latin typeface="Rockwell Condensed"/>
              </a:rPr>
              <a:t> 1: </a:t>
            </a:r>
            <a:r>
              <a:rPr lang="ro-RO" sz="3200" b="1" dirty="0" err="1">
                <a:latin typeface="Rockwell Condensed"/>
              </a:rPr>
              <a:t>Goleman's</a:t>
            </a:r>
            <a:r>
              <a:rPr lang="ro-RO" sz="3200" b="1" dirty="0">
                <a:latin typeface="Rockwell Condensed"/>
              </a:rPr>
              <a:t> </a:t>
            </a:r>
            <a:r>
              <a:rPr lang="ro-RO" sz="3200" b="1" dirty="0" err="1">
                <a:latin typeface="Rockwell Condensed"/>
              </a:rPr>
              <a:t>Emotional</a:t>
            </a:r>
            <a:r>
              <a:rPr lang="ro-RO" sz="3200" b="1" dirty="0">
                <a:latin typeface="Rockwell Condensed"/>
              </a:rPr>
              <a:t> Intelligence Model (</a:t>
            </a:r>
            <a:r>
              <a:rPr lang="ro-RO" sz="3200" b="1" dirty="0" err="1">
                <a:latin typeface="Rockwell Condensed"/>
              </a:rPr>
              <a:t>Critical</a:t>
            </a:r>
            <a:r>
              <a:rPr lang="ro-RO" sz="3200" b="1" dirty="0">
                <a:latin typeface="Rockwell Condensed"/>
              </a:rPr>
              <a:t> </a:t>
            </a:r>
            <a:r>
              <a:rPr lang="ro-RO" sz="3200" b="1" dirty="0" err="1">
                <a:latin typeface="Rockwell Condensed"/>
              </a:rPr>
              <a:t>Evaluation</a:t>
            </a:r>
            <a:r>
              <a:rPr lang="ro-RO" sz="3200" b="1" dirty="0">
                <a:latin typeface="Rockwell Condensed"/>
              </a:rPr>
              <a:t>)</a:t>
            </a:r>
          </a:p>
        </p:txBody>
      </p:sp>
      <p:pic>
        <p:nvPicPr>
          <p:cNvPr id="3" name="Imagine 4">
            <a:extLst>
              <a:ext uri="{FF2B5EF4-FFF2-40B4-BE49-F238E27FC236}">
                <a16:creationId xmlns:a16="http://schemas.microsoft.com/office/drawing/2014/main" id="{A90A1091-3B6A-4BE3-1831-0FC6E2FA11A3}"/>
              </a:ext>
            </a:extLst>
          </p:cNvPr>
          <p:cNvPicPr>
            <a:picLocks noChangeAspect="1"/>
          </p:cNvPicPr>
          <p:nvPr/>
        </p:nvPicPr>
        <p:blipFill>
          <a:blip r:embed="rId3"/>
          <a:stretch>
            <a:fillRect/>
          </a:stretch>
        </p:blipFill>
        <p:spPr>
          <a:xfrm>
            <a:off x="0" y="0"/>
            <a:ext cx="3163004" cy="1660581"/>
          </a:xfrm>
          <a:prstGeom prst="rect">
            <a:avLst/>
          </a:prstGeom>
          <a:noFill/>
          <a:ln cap="flat">
            <a:noFill/>
          </a:ln>
        </p:spPr>
      </p:pic>
      <p:sp>
        <p:nvSpPr>
          <p:cNvPr id="4" name="CasetăText 6">
            <a:extLst>
              <a:ext uri="{FF2B5EF4-FFF2-40B4-BE49-F238E27FC236}">
                <a16:creationId xmlns:a16="http://schemas.microsoft.com/office/drawing/2014/main" id="{57D74055-398A-CB73-EDC8-FECBCFAB45F5}"/>
              </a:ext>
            </a:extLst>
          </p:cNvPr>
          <p:cNvSpPr txBox="1"/>
          <p:nvPr/>
        </p:nvSpPr>
        <p:spPr>
          <a:xfrm>
            <a:off x="3163004" y="0"/>
            <a:ext cx="8878534" cy="384720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dirty="0">
                <a:solidFill>
                  <a:srgbClr val="000000"/>
                </a:solidFill>
                <a:uFillTx/>
                <a:latin typeface="Rockwell Condensed"/>
              </a:rPr>
              <a:t>Critical Analysis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dirty="0">
                <a:solidFill>
                  <a:srgbClr val="000000"/>
                </a:solidFill>
                <a:uFillTx/>
                <a:latin typeface="Rockwell"/>
              </a:rPr>
              <a:t>Advantages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dirty="0">
                <a:solidFill>
                  <a:srgbClr val="000000"/>
                </a:solidFill>
                <a:uFillTx/>
                <a:latin typeface="Rockwell"/>
              </a:rPr>
              <a:t>- Useful and extensively used in the formation of leaders.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600" b="0" i="0" u="none" strike="noStrike" kern="1200" cap="none" spc="0" baseline="0" dirty="0">
                <a:solidFill>
                  <a:srgbClr val="000000"/>
                </a:solidFill>
                <a:uFillTx/>
                <a:latin typeface="Rockwell"/>
              </a:rPr>
              <a:t> - S</a:t>
            </a:r>
            <a:r>
              <a:rPr lang="en-US" sz="1600" b="0" i="0" u="none" strike="noStrike" kern="1200" cap="none" spc="0" baseline="0" dirty="0" err="1">
                <a:solidFill>
                  <a:srgbClr val="000000"/>
                </a:solidFill>
                <a:uFillTx/>
                <a:latin typeface="Rockwell"/>
              </a:rPr>
              <a:t>trong</a:t>
            </a:r>
            <a:r>
              <a:rPr lang="en-US" sz="1600" b="0" i="0" u="none" strike="noStrike" kern="1200" cap="none" spc="0" baseline="0" dirty="0">
                <a:solidFill>
                  <a:srgbClr val="000000"/>
                </a:solidFill>
                <a:uFillTx/>
                <a:latin typeface="Rockwell"/>
              </a:rPr>
              <a:t> correlation between </a:t>
            </a:r>
            <a:r>
              <a:rPr lang="en-US" sz="1600" b="0" i="0" u="none" strike="noStrike" kern="1200" cap="none" spc="0" baseline="0" dirty="0" err="1">
                <a:solidFill>
                  <a:srgbClr val="000000"/>
                </a:solidFill>
                <a:uFillTx/>
                <a:latin typeface="Rockwell"/>
              </a:rPr>
              <a:t>organisational</a:t>
            </a:r>
            <a:r>
              <a:rPr lang="en-US" sz="1600" b="0" i="0" u="none" strike="noStrike" kern="1200" cap="none" spc="0" baseline="0" dirty="0">
                <a:solidFill>
                  <a:srgbClr val="000000"/>
                </a:solidFill>
                <a:uFillTx/>
                <a:latin typeface="Rockwell"/>
              </a:rPr>
              <a:t> effectiveness and employee engagement (Boyatzis, 2018).</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dirty="0">
                <a:solidFill>
                  <a:srgbClr val="000000"/>
                </a:solidFill>
                <a:uFillTx/>
                <a:latin typeface="Rockwell"/>
              </a:rPr>
              <a:t>Limitations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1600" b="0" i="0" u="none" strike="noStrike" kern="1200" cap="none" spc="0" baseline="0" dirty="0">
                <a:solidFill>
                  <a:srgbClr val="000000"/>
                </a:solidFill>
                <a:uFillTx/>
                <a:latin typeface="Rockwell"/>
              </a:rPr>
              <a:t>The distinction between personality and emotional intelligence is still up for dispute (Landy, 2005).</a:t>
            </a:r>
            <a:endParaRPr lang="ro-RO" sz="16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600" b="0"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1600" b="0" i="0" u="none" strike="noStrike" kern="1200" cap="none" spc="0" baseline="0" dirty="0">
                <a:solidFill>
                  <a:srgbClr val="000000"/>
                </a:solidFill>
                <a:uFillTx/>
                <a:latin typeface="Rockwell"/>
              </a:rPr>
              <a:t> Inconsistent measurement validity is reported in several empirical research (Joseph and Newman, 2010).</a:t>
            </a:r>
            <a:endParaRPr lang="ro-RO" sz="1600" b="0" i="0" u="none" strike="noStrike" kern="1200" cap="none" spc="0" baseline="0" dirty="0">
              <a:solidFill>
                <a:srgbClr val="000000"/>
              </a:solidFill>
              <a:uFillTx/>
              <a:latin typeface="Rockwe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ppt_x</p:attrName>
                                        </p:attrNameLst>
                                      </p:cBhvr>
                                      <p:tavLst>
                                        <p:tav tm="0">
                                          <p:val>
                                            <p:strVal val="#ppt_x"/>
                                          </p:val>
                                        </p:tav>
                                        <p:tav tm="100000">
                                          <p:val>
                                            <p:strVal val="#ppt_x"/>
                                          </p:val>
                                        </p:tav>
                                      </p:tavLst>
                                    </p:anim>
                                    <p:anim calcmode="lin" valueType="num">
                                      <p:cBhvr>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00E54C8A-33AD-7F9C-755D-5BF95265CEFC}"/>
              </a:ext>
            </a:extLst>
          </p:cNvPr>
          <p:cNvSpPr txBox="1">
            <a:spLocks noGrp="1"/>
          </p:cNvSpPr>
          <p:nvPr>
            <p:ph type="body" idx="1"/>
          </p:nvPr>
        </p:nvSpPr>
        <p:spPr>
          <a:xfrm>
            <a:off x="5378245" y="4671735"/>
            <a:ext cx="7223498" cy="1012929"/>
          </a:xfrm>
        </p:spPr>
        <p:txBody>
          <a:bodyPr>
            <a:noAutofit/>
          </a:bodyPr>
          <a:lstStyle/>
          <a:p>
            <a:pPr lvl="0"/>
            <a:r>
              <a:rPr lang="ro-RO" sz="4000" b="1" dirty="0">
                <a:latin typeface="Rockwell Condensed"/>
              </a:rPr>
              <a:t>Business </a:t>
            </a:r>
            <a:r>
              <a:rPr lang="ro-RO" sz="4000" b="1" dirty="0" err="1">
                <a:latin typeface="Rockwell Condensed"/>
              </a:rPr>
              <a:t>Example</a:t>
            </a:r>
            <a:r>
              <a:rPr lang="ro-RO" sz="4000" b="1" dirty="0">
                <a:latin typeface="Rockwell Condensed"/>
              </a:rPr>
              <a:t> 1: Microsoft – </a:t>
            </a:r>
            <a:r>
              <a:rPr lang="ro-RO" sz="4000" b="1" dirty="0" err="1">
                <a:latin typeface="Rockwell Condensed"/>
              </a:rPr>
              <a:t>Satya</a:t>
            </a:r>
            <a:r>
              <a:rPr lang="ro-RO" sz="4000" b="1" dirty="0">
                <a:latin typeface="Rockwell Condensed"/>
              </a:rPr>
              <a:t> </a:t>
            </a:r>
            <a:r>
              <a:rPr lang="ro-RO" sz="4000" b="1" dirty="0" err="1">
                <a:latin typeface="Rockwell Condensed"/>
              </a:rPr>
              <a:t>Nadella</a:t>
            </a:r>
            <a:endParaRPr lang="ro-RO" sz="4000" b="1" dirty="0">
              <a:latin typeface="Rockwell Condensed"/>
            </a:endParaRPr>
          </a:p>
        </p:txBody>
      </p:sp>
      <p:sp>
        <p:nvSpPr>
          <p:cNvPr id="3" name="CasetăText 4">
            <a:extLst>
              <a:ext uri="{FF2B5EF4-FFF2-40B4-BE49-F238E27FC236}">
                <a16:creationId xmlns:a16="http://schemas.microsoft.com/office/drawing/2014/main" id="{D27047B2-D236-8EEA-CFCF-7D171B823E4C}"/>
              </a:ext>
            </a:extLst>
          </p:cNvPr>
          <p:cNvSpPr txBox="1"/>
          <p:nvPr/>
        </p:nvSpPr>
        <p:spPr>
          <a:xfrm>
            <a:off x="127819" y="196648"/>
            <a:ext cx="12142843" cy="483209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1" i="0" u="none" strike="noStrike" kern="1200" cap="none" spc="0" baseline="0" dirty="0" err="1">
                <a:solidFill>
                  <a:srgbClr val="000000"/>
                </a:solidFill>
                <a:uFillTx/>
                <a:latin typeface="Rockwell"/>
              </a:rPr>
              <a:t>Microsoft's</a:t>
            </a:r>
            <a:r>
              <a:rPr lang="ro-RO" sz="1400" b="1" i="0" u="none" strike="noStrike" kern="1200" cap="none" spc="0" baseline="0" dirty="0">
                <a:solidFill>
                  <a:srgbClr val="000000"/>
                </a:solidFill>
                <a:uFillTx/>
                <a:latin typeface="Rockwell"/>
              </a:rPr>
              <a:t> Practice of </a:t>
            </a:r>
            <a:r>
              <a:rPr lang="ro-RO" sz="1400" b="1" i="0" u="none" strike="noStrike" kern="1200" cap="none" spc="0" baseline="0" dirty="0" err="1">
                <a:solidFill>
                  <a:srgbClr val="000000"/>
                </a:solidFill>
                <a:uFillTx/>
                <a:latin typeface="Rockwell"/>
              </a:rPr>
              <a:t>Emotional</a:t>
            </a:r>
            <a:r>
              <a:rPr lang="ro-RO" sz="1400" b="1" i="0" u="none" strike="noStrike" kern="1200" cap="none" spc="0" baseline="0" dirty="0">
                <a:solidFill>
                  <a:srgbClr val="000000"/>
                </a:solidFill>
                <a:uFillTx/>
                <a:latin typeface="Rockwell"/>
              </a:rPr>
              <a:t> Intelligence</a:t>
            </a:r>
            <a:br>
              <a:rPr lang="ro-RO" sz="1400" b="0" i="0" u="none" strike="noStrike" kern="1200" cap="none" spc="0" baseline="0" dirty="0">
                <a:solidFill>
                  <a:srgbClr val="000000"/>
                </a:solidFill>
                <a:uFillTx/>
                <a:latin typeface="Rockwell"/>
              </a:rPr>
            </a:br>
            <a:br>
              <a:rPr lang="ro-RO" sz="1400" b="0" i="0" u="none" strike="noStrike" kern="1200" cap="none" spc="0" baseline="0" dirty="0">
                <a:solidFill>
                  <a:srgbClr val="000000"/>
                </a:solidFill>
                <a:uFillTx/>
                <a:latin typeface="Rockwell"/>
              </a:rPr>
            </a:br>
            <a:r>
              <a:rPr lang="ro-RO" sz="1400" b="1" i="0" u="none" strike="noStrike" kern="1200" cap="none" spc="0" baseline="0" dirty="0">
                <a:solidFill>
                  <a:srgbClr val="000000"/>
                </a:solidFill>
                <a:uFillTx/>
                <a:latin typeface="Rockwell"/>
              </a:rPr>
              <a:t>The </a:t>
            </a:r>
            <a:r>
              <a:rPr lang="ro-RO" sz="1400" b="1" i="0" u="none" strike="noStrike" kern="1200" cap="none" spc="0" baseline="0" dirty="0" err="1">
                <a:solidFill>
                  <a:srgbClr val="000000"/>
                </a:solidFill>
                <a:uFillTx/>
                <a:latin typeface="Rockwell"/>
              </a:rPr>
              <a:t>Challenge</a:t>
            </a:r>
            <a:r>
              <a:rPr lang="ro-RO" sz="1400" b="1" i="0" u="none" strike="noStrike" kern="1200" cap="none" spc="0" baseline="0" dirty="0">
                <a:solidFill>
                  <a:srgbClr val="000000"/>
                </a:solidFill>
                <a:uFillTx/>
                <a:latin typeface="Rockwell"/>
              </a:rPr>
              <a:t> of Leadership</a:t>
            </a:r>
            <a:br>
              <a:rPr lang="ro-RO" sz="1400" b="0" i="0" u="none" strike="noStrike" kern="1200" cap="none" spc="0" baseline="0" dirty="0">
                <a:solidFill>
                  <a:srgbClr val="000000"/>
                </a:solidFill>
                <a:uFillTx/>
                <a:latin typeface="Rockwell"/>
              </a:rPr>
            </a:b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Low</a:t>
            </a:r>
            <a:r>
              <a:rPr lang="ro-RO" sz="1400" b="0" i="0" u="none" strike="noStrike" kern="1200" cap="none" spc="0" baseline="0" dirty="0">
                <a:solidFill>
                  <a:srgbClr val="000000"/>
                </a:solidFill>
                <a:uFillTx/>
                <a:latin typeface="Rockwell"/>
              </a:rPr>
              <a:t> morale </a:t>
            </a:r>
            <a:r>
              <a:rPr lang="ro-RO" sz="1400" b="0" i="0" u="none" strike="noStrike" kern="1200" cap="none" spc="0" baseline="0" dirty="0" err="1">
                <a:solidFill>
                  <a:srgbClr val="000000"/>
                </a:solidFill>
                <a:uFillTx/>
                <a:latin typeface="Rockwell"/>
              </a:rPr>
              <a:t>among</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employees</a:t>
            </a: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Internal</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culture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that</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is</a:t>
            </a:r>
            <a:r>
              <a:rPr lang="ro-RO" sz="1400" b="0" i="0" u="none" strike="noStrike" kern="1200" cap="none" spc="0" baseline="0" dirty="0">
                <a:solidFill>
                  <a:srgbClr val="000000"/>
                </a:solidFill>
                <a:uFillTx/>
                <a:latin typeface="Rockwell"/>
              </a:rPr>
              <a:t> competitive</a:t>
            </a: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Limited </a:t>
            </a:r>
            <a:r>
              <a:rPr lang="ro-RO" sz="1400" b="0" i="0" u="none" strike="noStrike" kern="1200" cap="none" spc="0" baseline="0" dirty="0" err="1">
                <a:solidFill>
                  <a:srgbClr val="000000"/>
                </a:solidFill>
                <a:uFillTx/>
                <a:latin typeface="Rockwell"/>
              </a:rPr>
              <a:t>cooperation</a:t>
            </a:r>
            <a:endParaRPr lang="ro-RO"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1" i="0" u="none" strike="noStrike" kern="1200" cap="none" spc="0" baseline="0" dirty="0" err="1">
                <a:solidFill>
                  <a:srgbClr val="000000"/>
                </a:solidFill>
                <a:uFillTx/>
                <a:latin typeface="Rockwell"/>
              </a:rPr>
              <a:t>Nadella’s</a:t>
            </a:r>
            <a:r>
              <a:rPr lang="ro-RO" sz="1400" b="1" i="0" u="none" strike="noStrike" kern="1200" cap="none" spc="0" baseline="0" dirty="0">
                <a:solidFill>
                  <a:srgbClr val="000000"/>
                </a:solidFill>
                <a:uFillTx/>
                <a:latin typeface="Rockwell"/>
              </a:rPr>
              <a:t> Leadership</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Encouraged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the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use</a:t>
            </a:r>
            <a:r>
              <a:rPr lang="ro-RO" sz="1400" b="0" i="0" u="none" strike="noStrike" kern="1200" cap="none" spc="0" baseline="0" dirty="0">
                <a:solidFill>
                  <a:srgbClr val="000000"/>
                </a:solidFill>
                <a:uFillTx/>
                <a:latin typeface="Rockwell"/>
              </a:rPr>
              <a:t> of </a:t>
            </a:r>
            <a:r>
              <a:rPr lang="ro-RO" sz="1400" b="0" i="0" u="none" strike="noStrike" kern="1200" cap="none" spc="0" baseline="0" dirty="0" err="1">
                <a:solidFill>
                  <a:srgbClr val="000000"/>
                </a:solidFill>
                <a:uFillTx/>
                <a:latin typeface="Rockwell"/>
              </a:rPr>
              <a:t>empathy</a:t>
            </a:r>
            <a:r>
              <a:rPr lang="ro-RO" sz="1400" b="0" i="0" u="none" strike="noStrike" kern="1200" cap="none" spc="0" baseline="0" dirty="0">
                <a:solidFill>
                  <a:srgbClr val="000000"/>
                </a:solidFill>
                <a:uFillTx/>
                <a:latin typeface="Rockwell"/>
              </a:rPr>
              <a:t> as a leadership </a:t>
            </a:r>
            <a:r>
              <a:rPr lang="ro-RO" sz="1400" b="0" i="0" u="none" strike="noStrike" kern="1200" cap="none" spc="0" baseline="0" dirty="0" err="1">
                <a:solidFill>
                  <a:srgbClr val="000000"/>
                </a:solidFill>
                <a:uFillTx/>
                <a:latin typeface="Rockwell"/>
              </a:rPr>
              <a:t>skill</a:t>
            </a: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Prioritised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education</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above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rivalry</a:t>
            </a: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Created</a:t>
            </a:r>
            <a:r>
              <a:rPr lang="ro-RO" sz="1400" b="0" i="0" u="none" strike="noStrike" kern="1200" cap="none" spc="0" baseline="0" dirty="0">
                <a:solidFill>
                  <a:srgbClr val="000000"/>
                </a:solidFill>
                <a:uFillTx/>
                <a:latin typeface="Rockwell"/>
              </a:rPr>
              <a:t> a </a:t>
            </a:r>
            <a:r>
              <a:rPr lang="ro-RO" sz="1400" b="0" i="0" u="none" strike="noStrike" kern="1200" cap="none" spc="0" baseline="0" dirty="0" err="1">
                <a:solidFill>
                  <a:srgbClr val="000000"/>
                </a:solidFill>
                <a:uFillTx/>
                <a:latin typeface="Rockwell"/>
              </a:rPr>
              <a:t>culture</a:t>
            </a:r>
            <a:r>
              <a:rPr lang="ro-RO" sz="1400" b="0" i="0" u="none" strike="noStrike" kern="1200" cap="none" spc="0" baseline="0" dirty="0">
                <a:solidFill>
                  <a:srgbClr val="000000"/>
                </a:solidFill>
                <a:uFillTx/>
                <a:latin typeface="Rockwell"/>
              </a:rPr>
              <a:t> of </a:t>
            </a:r>
            <a:r>
              <a:rPr lang="ro-RO" sz="1400" b="0" i="0" u="none" strike="noStrike" kern="1200" cap="none" spc="0" baseline="0" dirty="0" err="1">
                <a:solidFill>
                  <a:srgbClr val="000000"/>
                </a:solidFill>
                <a:uFillTx/>
                <a:latin typeface="Rockwell"/>
              </a:rPr>
              <a:t>growth</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mentality</a:t>
            </a: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Enhanced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cooperation</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among</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international</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teams</a:t>
            </a:r>
            <a:endParaRPr lang="ro-RO"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1" i="0" u="none" strike="noStrike" kern="1200" cap="none" spc="0" baseline="0" dirty="0" err="1">
                <a:solidFill>
                  <a:srgbClr val="000000"/>
                </a:solidFill>
                <a:uFillTx/>
                <a:latin typeface="Rockwell"/>
              </a:rPr>
              <a:t>Outcomes</a:t>
            </a:r>
            <a:endParaRPr lang="ro-RO" sz="14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Considerable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increase</a:t>
            </a:r>
            <a:r>
              <a:rPr lang="ro-RO" sz="1400" b="0" i="0" u="none" strike="noStrike" kern="1200" cap="none" spc="0" baseline="0" dirty="0">
                <a:solidFill>
                  <a:srgbClr val="000000"/>
                </a:solidFill>
                <a:uFillTx/>
                <a:latin typeface="Rockwell"/>
              </a:rPr>
              <a:t> in </a:t>
            </a:r>
            <a:r>
              <a:rPr lang="ro-RO" sz="1400" b="0" i="0" u="none" strike="noStrike" kern="1200" cap="none" spc="0" baseline="0" dirty="0" err="1">
                <a:solidFill>
                  <a:srgbClr val="000000"/>
                </a:solidFill>
                <a:uFillTx/>
                <a:latin typeface="Rockwell"/>
              </a:rPr>
              <a:t>worker</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involvement</a:t>
            </a: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Increased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creativity</a:t>
            </a: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Microsoft </a:t>
            </a:r>
            <a:r>
              <a:rPr lang="ro-RO" sz="1400" b="0" i="0" u="none" strike="noStrike" kern="1200" cap="none" spc="0" baseline="0" dirty="0" err="1">
                <a:solidFill>
                  <a:srgbClr val="000000"/>
                </a:solidFill>
                <a:uFillTx/>
                <a:latin typeface="Rockwell"/>
              </a:rPr>
              <a:t>rose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to</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become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one</a:t>
            </a:r>
            <a:r>
              <a:rPr lang="ro-RO" sz="1400" b="0" i="0" u="none" strike="noStrike" kern="1200" cap="none" spc="0" baseline="0" dirty="0">
                <a:solidFill>
                  <a:srgbClr val="000000"/>
                </a:solidFill>
                <a:uFillTx/>
                <a:latin typeface="Rockwell"/>
              </a:rPr>
              <a:t> of </a:t>
            </a:r>
            <a:r>
              <a:rPr lang="ro-RO" sz="1400" b="0" i="0" u="none" strike="noStrike" kern="1200" cap="none" spc="0" baseline="0" dirty="0" err="1">
                <a:solidFill>
                  <a:srgbClr val="000000"/>
                </a:solidFill>
                <a:uFillTx/>
                <a:latin typeface="Rockwell"/>
              </a:rPr>
              <a:t>the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most</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valuable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businesses</a:t>
            </a:r>
            <a:r>
              <a:rPr lang="ro-RO" sz="1400" b="0" i="0" u="none" strike="noStrike" kern="1200" cap="none" spc="0" baseline="0" dirty="0">
                <a:solidFill>
                  <a:srgbClr val="000000"/>
                </a:solidFill>
                <a:uFillTx/>
                <a:latin typeface="Rockwell"/>
              </a:rPr>
              <a:t> in </a:t>
            </a:r>
            <a:r>
              <a:rPr lang="ro-RO" sz="1400" b="0" i="0" u="none" strike="noStrike" kern="1200" cap="none" spc="0" baseline="0" dirty="0" err="1">
                <a:solidFill>
                  <a:srgbClr val="000000"/>
                </a:solidFill>
                <a:uFillTx/>
                <a:latin typeface="Rockwell"/>
              </a:rPr>
              <a:t>the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world</a:t>
            </a:r>
            <a:r>
              <a:rPr lang="ro-RO" sz="1400" b="0" i="0" u="none" strike="noStrike" kern="1200" cap="none" spc="0" baseline="0" dirty="0">
                <a:solidFill>
                  <a:srgbClr val="000000"/>
                </a:solidFill>
                <a:uFillTx/>
                <a:latin typeface="Rockwell"/>
              </a:rPr>
              <a:t>.</a:t>
            </a:r>
            <a:br>
              <a:rPr lang="ro-RO" sz="1400" b="0" i="0" u="none" strike="noStrike" kern="1200" cap="none" spc="0" baseline="0" dirty="0">
                <a:solidFill>
                  <a:srgbClr val="000000"/>
                </a:solidFill>
                <a:uFillTx/>
                <a:latin typeface="Rockwell"/>
              </a:rPr>
            </a:b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a:t>
            </a:r>
            <a:r>
              <a:rPr lang="ro-RO" sz="1400" b="0" i="0" u="none" strike="noStrike" kern="1200" cap="none" spc="0" baseline="0" dirty="0" err="1">
                <a:solidFill>
                  <a:srgbClr val="000000"/>
                </a:solidFill>
                <a:uFillTx/>
                <a:latin typeface="Rockwell"/>
              </a:rPr>
              <a:t>Nadella</a:t>
            </a:r>
            <a:r>
              <a:rPr lang="ro-RO" sz="1400" b="0" i="0" u="none" strike="noStrike" kern="1200" cap="none" spc="0" baseline="0" dirty="0">
                <a:solidFill>
                  <a:srgbClr val="000000"/>
                </a:solidFill>
                <a:uFillTx/>
                <a:latin typeface="Rockwell"/>
              </a:rPr>
              <a:t>, Shaw,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Nichols, 2017; George, 2020)</a:t>
            </a:r>
          </a:p>
        </p:txBody>
      </p:sp>
      <p:sp>
        <p:nvSpPr>
          <p:cNvPr id="4" name="CasetăText 6">
            <a:extLst>
              <a:ext uri="{FF2B5EF4-FFF2-40B4-BE49-F238E27FC236}">
                <a16:creationId xmlns:a16="http://schemas.microsoft.com/office/drawing/2014/main" id="{2AB2A171-1B64-FC4A-CDF5-556A90EEDEC7}"/>
              </a:ext>
            </a:extLst>
          </p:cNvPr>
          <p:cNvSpPr txBox="1"/>
          <p:nvPr/>
        </p:nvSpPr>
        <p:spPr>
          <a:xfrm>
            <a:off x="8354744" y="346109"/>
            <a:ext cx="3837261" cy="328512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ro-RO" sz="1400" b="1" i="0" u="none" strike="noStrike" kern="1200" cap="none" spc="0" baseline="0">
                <a:solidFill>
                  <a:srgbClr val="000000"/>
                </a:solidFill>
                <a:uFillTx/>
                <a:latin typeface="Rockwell"/>
              </a:rPr>
              <a:t>Critical Analysis </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ro-RO" sz="1400" b="0" i="0" u="none" strike="noStrike" kern="1200" cap="none" spc="0" baseline="0">
              <a:solidFill>
                <a:srgbClr val="000000"/>
              </a:solidFill>
              <a:uFillTx/>
              <a:latin typeface="Rockwell"/>
            </a:endParaRP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ro-RO" sz="1400" b="0" i="0" u="none" strike="noStrike" kern="1200" cap="none" spc="0" baseline="0">
                <a:solidFill>
                  <a:srgbClr val="000000"/>
                </a:solidFill>
                <a:uFillTx/>
                <a:latin typeface="Rockwell"/>
              </a:rPr>
              <a:t>Nadella provides an example of how organisational culture may be changed via emotional intelligence. However, Microsoft's success also depended on technological innovation, market positioning, and strategic investment, indicating that organisational performance cannot be explained only by emotional intelligence.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ppt_x</p:attrName>
                                        </p:attrNameLst>
                                      </p:cBhvr>
                                      <p:tavLst>
                                        <p:tav tm="0">
                                          <p:val>
                                            <p:strVal val="#ppt_x"/>
                                          </p:val>
                                        </p:tav>
                                        <p:tav tm="100000">
                                          <p:val>
                                            <p:strVal val="#ppt_x"/>
                                          </p:val>
                                        </p:tav>
                                      </p:tavLst>
                                    </p:anim>
                                    <p:anim calcmode="lin" valueType="num">
                                      <p:cBhvr>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2FAF14F1-114B-9603-4F3A-ED7CFE143944}"/>
              </a:ext>
            </a:extLst>
          </p:cNvPr>
          <p:cNvSpPr txBox="1">
            <a:spLocks noGrp="1"/>
          </p:cNvSpPr>
          <p:nvPr>
            <p:ph type="body" idx="1"/>
          </p:nvPr>
        </p:nvSpPr>
        <p:spPr>
          <a:xfrm>
            <a:off x="726652" y="5074556"/>
            <a:ext cx="8630446" cy="1012929"/>
          </a:xfrm>
        </p:spPr>
        <p:txBody>
          <a:bodyPr/>
          <a:lstStyle/>
          <a:p>
            <a:pPr lvl="0">
              <a:lnSpc>
                <a:spcPct val="80000"/>
              </a:lnSpc>
            </a:pPr>
            <a:r>
              <a:rPr lang="ro-RO" sz="4600" b="1" dirty="0" err="1">
                <a:latin typeface="Rockwell Condensed"/>
              </a:rPr>
              <a:t>What</a:t>
            </a:r>
            <a:r>
              <a:rPr lang="ro-RO" sz="4600" b="1" dirty="0">
                <a:latin typeface="Rockwell Condensed"/>
              </a:rPr>
              <a:t> </a:t>
            </a:r>
            <a:r>
              <a:rPr lang="ro-RO" sz="4600" b="1" dirty="0" err="1">
                <a:latin typeface="Rockwell Condensed"/>
              </a:rPr>
              <a:t>is</a:t>
            </a:r>
            <a:r>
              <a:rPr lang="ro-RO" sz="4600" b="1" dirty="0">
                <a:latin typeface="Rockwell Condensed"/>
              </a:rPr>
              <a:t> Cultural Intelligence (CQ)?</a:t>
            </a:r>
          </a:p>
        </p:txBody>
      </p:sp>
      <p:sp>
        <p:nvSpPr>
          <p:cNvPr id="3" name="CasetăText 6">
            <a:extLst>
              <a:ext uri="{FF2B5EF4-FFF2-40B4-BE49-F238E27FC236}">
                <a16:creationId xmlns:a16="http://schemas.microsoft.com/office/drawing/2014/main" id="{322624E1-D743-2105-ED87-C2101CF2AE64}"/>
              </a:ext>
            </a:extLst>
          </p:cNvPr>
          <p:cNvSpPr txBox="1"/>
          <p:nvPr/>
        </p:nvSpPr>
        <p:spPr>
          <a:xfrm>
            <a:off x="1902543" y="245065"/>
            <a:ext cx="8386913" cy="42473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800" b="1" i="0" u="none" strike="noStrike" kern="1200" cap="none" spc="0" baseline="0" dirty="0" err="1">
                <a:solidFill>
                  <a:srgbClr val="000000"/>
                </a:solidFill>
                <a:uFillTx/>
                <a:latin typeface="Rockwell"/>
              </a:rPr>
              <a:t>Definition</a:t>
            </a:r>
            <a:br>
              <a:rPr lang="ro-RO" sz="1800" b="0" i="0" u="none" strike="noStrike" kern="1200" cap="none" spc="0" baseline="0" dirty="0">
                <a:solidFill>
                  <a:srgbClr val="000000"/>
                </a:solidFill>
                <a:uFillTx/>
                <a:latin typeface="Rockwell"/>
              </a:rPr>
            </a:b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The </a:t>
            </a:r>
            <a:r>
              <a:rPr lang="ro-RO" sz="1800" b="0" i="0" u="none" strike="noStrike" kern="1200" cap="none" spc="0" baseline="0" dirty="0" err="1">
                <a:solidFill>
                  <a:srgbClr val="000000"/>
                </a:solidFill>
                <a:uFillTx/>
                <a:latin typeface="Rockwell"/>
              </a:rPr>
              <a:t>capacity</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to</a:t>
            </a:r>
            <a:r>
              <a:rPr lang="ro-RO" sz="1800" b="0" i="0" u="none" strike="noStrike" kern="1200" cap="none" spc="0" baseline="0" dirty="0">
                <a:solidFill>
                  <a:srgbClr val="000000"/>
                </a:solidFill>
                <a:uFillTx/>
                <a:latin typeface="Rockwell"/>
              </a:rPr>
              <a:t> operate </a:t>
            </a:r>
            <a:r>
              <a:rPr lang="ro-RO" sz="1800" b="0" i="0" u="none" strike="noStrike" kern="1200" cap="none" spc="0" baseline="0" dirty="0" err="1">
                <a:solidFill>
                  <a:srgbClr val="000000"/>
                </a:solidFill>
                <a:uFillTx/>
                <a:latin typeface="Rockwell"/>
              </a:rPr>
              <a:t>and</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adapt</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successfully</a:t>
            </a:r>
            <a:r>
              <a:rPr lang="ro-RO" sz="1800" b="0" i="0" u="none" strike="noStrike" kern="1200" cap="none" spc="0" baseline="0" dirty="0">
                <a:solidFill>
                  <a:srgbClr val="000000"/>
                </a:solidFill>
                <a:uFillTx/>
                <a:latin typeface="Rockwell"/>
              </a:rPr>
              <a:t> in </a:t>
            </a:r>
            <a:r>
              <a:rPr lang="ro-RO" sz="1800" b="0" i="0" u="none" strike="noStrike" kern="1200" cap="none" spc="0" baseline="0" dirty="0" err="1">
                <a:solidFill>
                  <a:srgbClr val="000000"/>
                </a:solidFill>
                <a:uFillTx/>
                <a:latin typeface="Rockwell"/>
              </a:rPr>
              <a:t>culturally</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varied</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situations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is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known</a:t>
            </a:r>
            <a:r>
              <a:rPr lang="ro-RO" sz="1800" b="0" i="0" u="none" strike="noStrike" kern="1200" cap="none" spc="0" baseline="0" dirty="0">
                <a:solidFill>
                  <a:srgbClr val="000000"/>
                </a:solidFill>
                <a:uFillTx/>
                <a:latin typeface="Rockwell"/>
              </a:rPr>
              <a:t> as cultural intelligence (</a:t>
            </a:r>
            <a:r>
              <a:rPr lang="ro-RO" sz="1800" b="0" i="0" u="none" strike="noStrike" kern="1200" cap="none" spc="0" baseline="0" dirty="0" err="1">
                <a:solidFill>
                  <a:srgbClr val="000000"/>
                </a:solidFill>
                <a:uFillTx/>
                <a:latin typeface="Rockwell"/>
              </a:rPr>
              <a:t>Earley</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and</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Ang</a:t>
            </a:r>
            <a:r>
              <a:rPr lang="ro-RO" sz="1800" b="0" i="0" u="none" strike="noStrike" kern="1200" cap="none" spc="0" baseline="0" dirty="0">
                <a:solidFill>
                  <a:srgbClr val="000000"/>
                </a:solidFill>
                <a:uFillTx/>
                <a:latin typeface="Rockwell"/>
              </a:rPr>
              <a:t>, 2003). "</a:t>
            </a:r>
            <a:br>
              <a:rPr lang="ro-RO" sz="1800" b="0" i="0" u="none" strike="noStrike" kern="1200" cap="none" spc="0" baseline="0" dirty="0">
                <a:solidFill>
                  <a:srgbClr val="000000"/>
                </a:solidFill>
                <a:uFillTx/>
                <a:latin typeface="Rockwell"/>
              </a:rPr>
            </a:br>
            <a:br>
              <a:rPr lang="ro-RO" sz="1800" b="0" i="0" u="none" strike="noStrike" kern="1200" cap="none" spc="0" baseline="0" dirty="0">
                <a:solidFill>
                  <a:srgbClr val="000000"/>
                </a:solidFill>
                <a:uFillTx/>
                <a:latin typeface="Rockwell"/>
              </a:rPr>
            </a:br>
            <a:r>
              <a:rPr lang="ro-RO" sz="1800" b="1" i="0" u="none" strike="noStrike" kern="1200" cap="none" spc="0" baseline="0" dirty="0" err="1">
                <a:solidFill>
                  <a:srgbClr val="000000"/>
                </a:solidFill>
                <a:uFillTx/>
                <a:latin typeface="Rockwell"/>
              </a:rPr>
              <a:t>Why</a:t>
            </a:r>
            <a:r>
              <a:rPr lang="ro-RO" sz="1800" b="1" i="0" u="none" strike="noStrike" kern="1200" cap="none" spc="0" baseline="0" dirty="0">
                <a:solidFill>
                  <a:srgbClr val="000000"/>
                </a:solidFill>
                <a:uFillTx/>
                <a:latin typeface="Rockwell"/>
              </a:rPr>
              <a:t> </a:t>
            </a:r>
            <a:r>
              <a:rPr lang="ro-RO" sz="1800" b="1" i="0" u="none" strike="noStrike" kern="1200" cap="none" spc="0" baseline="0" dirty="0" err="1">
                <a:solidFill>
                  <a:srgbClr val="000000"/>
                </a:solidFill>
                <a:uFillTx/>
                <a:latin typeface="Rockwell"/>
              </a:rPr>
              <a:t>is</a:t>
            </a:r>
            <a:r>
              <a:rPr lang="ro-RO" sz="1800" b="1" i="0" u="none" strike="noStrike" kern="1200" cap="none" spc="0" baseline="0" dirty="0">
                <a:solidFill>
                  <a:srgbClr val="000000"/>
                </a:solidFill>
                <a:uFillTx/>
                <a:latin typeface="Rockwell"/>
              </a:rPr>
              <a:t> CQ crucial for </a:t>
            </a:r>
            <a:r>
              <a:rPr lang="ro-RO" sz="1800" b="1" i="0" u="none" strike="noStrike" kern="1200" cap="none" spc="0" baseline="0" dirty="0" err="1">
                <a:solidFill>
                  <a:srgbClr val="000000"/>
                </a:solidFill>
                <a:uFillTx/>
                <a:latin typeface="Rockwell"/>
              </a:rPr>
              <a:t>leaders</a:t>
            </a:r>
            <a:r>
              <a:rPr lang="ro-RO" sz="1800" b="1"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Enhances</a:t>
            </a:r>
            <a:r>
              <a:rPr lang="ro-RO" sz="1800" b="0" i="0" u="none" strike="noStrike" kern="1200" cap="none" spc="0" baseline="0" dirty="0">
                <a:solidFill>
                  <a:srgbClr val="000000"/>
                </a:solidFill>
                <a:uFillTx/>
                <a:latin typeface="Rockwell"/>
              </a:rPr>
              <a:t> intercultural </a:t>
            </a:r>
            <a:r>
              <a:rPr lang="ro-RO" sz="1800" b="0" i="0" u="none" strike="noStrike" kern="1200" cap="none" spc="0" baseline="0" dirty="0" err="1">
                <a:solidFill>
                  <a:srgbClr val="000000"/>
                </a:solidFill>
                <a:uFillTx/>
                <a:latin typeface="Rockwell"/>
              </a:rPr>
              <a:t>dialogue</a:t>
            </a: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Minimises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miscommunication</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and</a:t>
            </a:r>
            <a:r>
              <a:rPr lang="ro-RO" sz="1800" b="0" i="0" u="none" strike="noStrike" kern="1200" cap="none" spc="0" baseline="0" dirty="0">
                <a:solidFill>
                  <a:srgbClr val="000000"/>
                </a:solidFill>
                <a:uFillTx/>
                <a:latin typeface="Rockwell"/>
              </a:rPr>
              <a:t> conflict</a:t>
            </a: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Creates</a:t>
            </a:r>
            <a:r>
              <a:rPr lang="ro-RO" sz="1800" b="0" i="0" u="none" strike="noStrike" kern="1200" cap="none" spc="0" baseline="0" dirty="0">
                <a:solidFill>
                  <a:srgbClr val="000000"/>
                </a:solidFill>
                <a:uFillTx/>
                <a:latin typeface="Rockwell"/>
              </a:rPr>
              <a:t> inclusive, productive </a:t>
            </a:r>
            <a:r>
              <a:rPr lang="ro-RO" sz="1800" b="0" i="0" u="none" strike="noStrike" kern="1200" cap="none" spc="0" baseline="0" dirty="0" err="1">
                <a:solidFill>
                  <a:srgbClr val="000000"/>
                </a:solidFill>
                <a:uFillTx/>
                <a:latin typeface="Rockwell"/>
              </a:rPr>
              <a:t>teams</a:t>
            </a: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Encourages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international</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cooperation</a:t>
            </a:r>
            <a:br>
              <a:rPr lang="ro-RO" sz="1800" b="0" i="0" u="none" strike="noStrike" kern="1200" cap="none" spc="0" baseline="0" dirty="0">
                <a:solidFill>
                  <a:srgbClr val="000000"/>
                </a:solidFill>
                <a:uFillTx/>
                <a:latin typeface="Rockwell"/>
              </a:rPr>
            </a:b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Improves</a:t>
            </a:r>
            <a:r>
              <a:rPr lang="ro-RO" sz="1800" b="0" i="0" u="none" strike="noStrike" kern="1200" cap="none" spc="0" baseline="0" dirty="0">
                <a:solidFill>
                  <a:srgbClr val="000000"/>
                </a:solidFill>
                <a:uFillTx/>
                <a:latin typeface="Rockwell"/>
              </a:rPr>
              <a:t> </a:t>
            </a:r>
            <a:r>
              <a:rPr lang="ro-RO" sz="1800" b="0" i="0" u="none" strike="noStrike" kern="1200" cap="none" spc="0" baseline="0" dirty="0" err="1">
                <a:solidFill>
                  <a:srgbClr val="000000"/>
                </a:solidFill>
                <a:uFillTx/>
                <a:latin typeface="Rockwell"/>
              </a:rPr>
              <a:t>the</a:t>
            </a:r>
            <a:r>
              <a:rPr lang="ro-RO" sz="1800" b="0" i="0" u="none" strike="noStrike" kern="1200" cap="none" spc="0" baseline="0" dirty="0">
                <a:solidFill>
                  <a:srgbClr val="000000"/>
                </a:solidFill>
                <a:uFillTx/>
                <a:latin typeface="Rockwell"/>
              </a:rPr>
              <a:t> performance of </a:t>
            </a:r>
            <a:r>
              <a:rPr lang="ro-RO" sz="1800" b="0" i="0" u="none" strike="noStrike" kern="1200" cap="none" spc="0" baseline="0" dirty="0" err="1">
                <a:solidFill>
                  <a:srgbClr val="000000"/>
                </a:solidFill>
                <a:uFillTx/>
                <a:latin typeface="Rockwell"/>
              </a:rPr>
              <a:t>international</a:t>
            </a:r>
            <a:r>
              <a:rPr lang="ro-RO" sz="1800" b="0" i="0" u="none" strike="noStrike" kern="1200" cap="none" spc="0" baseline="0" dirty="0">
                <a:solidFill>
                  <a:srgbClr val="000000"/>
                </a:solidFill>
                <a:uFillTx/>
                <a:latin typeface="Rockwell"/>
              </a:rPr>
              <a:t> business</a:t>
            </a:r>
            <a:br>
              <a:rPr lang="ro-RO" sz="1800" b="0" i="0" u="none" strike="noStrike" kern="1200" cap="none" spc="0" baseline="0" dirty="0">
                <a:solidFill>
                  <a:srgbClr val="000000"/>
                </a:solidFill>
                <a:uFillTx/>
                <a:latin typeface="Rockwell"/>
              </a:rPr>
            </a:br>
            <a:br>
              <a:rPr lang="ro-RO" sz="1800" b="0" i="0" u="none" strike="noStrike" kern="1200" cap="none" spc="0" baseline="0" dirty="0">
                <a:solidFill>
                  <a:srgbClr val="000000"/>
                </a:solidFill>
                <a:uFillTx/>
                <a:latin typeface="Rockwell"/>
              </a:rPr>
            </a:br>
            <a:r>
              <a:rPr lang="ro-RO" sz="1800" b="0" i="1" u="none" strike="noStrike" kern="1200" cap="none" spc="0" baseline="0" dirty="0">
                <a:solidFill>
                  <a:srgbClr val="000000"/>
                </a:solidFill>
                <a:uFillTx/>
                <a:latin typeface="Rockwell"/>
              </a:rPr>
              <a:t>"Global </a:t>
            </a:r>
            <a:r>
              <a:rPr lang="ro-RO" sz="1800" b="0" i="1" u="none" strike="noStrike" kern="1200" cap="none" spc="0" baseline="0" dirty="0" err="1">
                <a:solidFill>
                  <a:srgbClr val="000000"/>
                </a:solidFill>
                <a:uFillTx/>
                <a:latin typeface="Rockwell"/>
              </a:rPr>
              <a:t>leaders</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require</a:t>
            </a:r>
            <a:r>
              <a:rPr lang="ro-RO" sz="1800" b="0" i="1" u="none" strike="noStrike" kern="1200" cap="none" spc="0" baseline="0" dirty="0">
                <a:solidFill>
                  <a:srgbClr val="000000"/>
                </a:solidFill>
                <a:uFillTx/>
                <a:latin typeface="Rockwell"/>
              </a:rPr>
              <a:t> more </a:t>
            </a:r>
            <a:r>
              <a:rPr lang="ro-RO" sz="1800" b="0" i="1" u="none" strike="noStrike" kern="1200" cap="none" spc="0" baseline="0" dirty="0" err="1">
                <a:solidFill>
                  <a:srgbClr val="000000"/>
                </a:solidFill>
                <a:uFillTx/>
                <a:latin typeface="Rockwell"/>
              </a:rPr>
              <a:t>than</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emotional</a:t>
            </a:r>
            <a:r>
              <a:rPr lang="ro-RO" sz="1800" b="0" i="1" u="none" strike="noStrike" kern="1200" cap="none" spc="0" baseline="0" dirty="0">
                <a:solidFill>
                  <a:srgbClr val="000000"/>
                </a:solidFill>
                <a:uFillTx/>
                <a:latin typeface="Rockwell"/>
              </a:rPr>
              <a:t> intelligence; </a:t>
            </a:r>
            <a:r>
              <a:rPr lang="ro-RO" sz="1800" b="0" i="1" u="none" strike="noStrike" kern="1200" cap="none" spc="0" baseline="0" dirty="0" err="1">
                <a:solidFill>
                  <a:srgbClr val="000000"/>
                </a:solidFill>
                <a:uFillTx/>
                <a:latin typeface="Rockwell"/>
              </a:rPr>
              <a:t>they</a:t>
            </a:r>
            <a:r>
              <a:rPr lang="ro-RO" sz="1800" b="0" i="1" u="none" strike="noStrike" kern="1200" cap="none" spc="0" baseline="0" dirty="0">
                <a:solidFill>
                  <a:srgbClr val="000000"/>
                </a:solidFill>
                <a:uFillTx/>
                <a:latin typeface="Rockwell"/>
              </a:rPr>
              <a:t> must </a:t>
            </a:r>
            <a:r>
              <a:rPr lang="ro-RO" sz="1800" b="0" i="1" u="none" strike="noStrike" kern="1200" cap="none" spc="0" baseline="0" dirty="0" err="1">
                <a:solidFill>
                  <a:srgbClr val="000000"/>
                </a:solidFill>
                <a:uFillTx/>
                <a:latin typeface="Rockwell"/>
              </a:rPr>
              <a:t>understand</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how</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culture</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shapes</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behaviour</a:t>
            </a:r>
            <a:r>
              <a:rPr lang="ro-RO" sz="1800" b="0" i="1" u="none" strike="noStrike" kern="1200" cap="none" spc="0" baseline="0" dirty="0">
                <a:solidFill>
                  <a:srgbClr val="000000"/>
                </a:solidFill>
                <a:uFillTx/>
                <a:latin typeface="Rockwell"/>
              </a:rPr>
              <a:t>." </a:t>
            </a:r>
            <a:r>
              <a:rPr lang="ro-RO" sz="1800" b="0" i="1" u="none" strike="noStrike" kern="1200" cap="none" spc="0" baseline="0" dirty="0" err="1">
                <a:solidFill>
                  <a:srgbClr val="000000"/>
                </a:solidFill>
                <a:uFillTx/>
                <a:latin typeface="Rockwell"/>
              </a:rPr>
              <a:t>Livermore</a:t>
            </a:r>
            <a:r>
              <a:rPr lang="ro-RO" sz="1800" b="0" i="1" u="none" strike="noStrike" kern="1200" cap="none" spc="0" baseline="0" dirty="0">
                <a:solidFill>
                  <a:srgbClr val="000000"/>
                </a:solidFill>
                <a:uFillTx/>
                <a:latin typeface="Rockwell"/>
              </a:rPr>
              <a:t> (2015)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112C2C76-0C4C-9E91-1760-6F1D2F3AB80D}"/>
              </a:ext>
            </a:extLst>
          </p:cNvPr>
          <p:cNvSpPr txBox="1">
            <a:spLocks noGrp="1"/>
          </p:cNvSpPr>
          <p:nvPr>
            <p:ph type="body" idx="1"/>
          </p:nvPr>
        </p:nvSpPr>
        <p:spPr>
          <a:xfrm>
            <a:off x="1645158" y="5111728"/>
            <a:ext cx="8630446" cy="1012929"/>
          </a:xfrm>
        </p:spPr>
        <p:txBody>
          <a:bodyPr>
            <a:normAutofit fontScale="92500"/>
          </a:bodyPr>
          <a:lstStyle/>
          <a:p>
            <a:pPr lvl="0">
              <a:lnSpc>
                <a:spcPct val="80000"/>
              </a:lnSpc>
            </a:pPr>
            <a:r>
              <a:rPr lang="ro-RO" sz="3700" b="1" dirty="0" err="1">
                <a:latin typeface="Rockwell Condensed"/>
              </a:rPr>
              <a:t>Theory</a:t>
            </a:r>
            <a:r>
              <a:rPr lang="ro-RO" sz="3700" b="1" dirty="0">
                <a:latin typeface="Rockwell Condensed"/>
              </a:rPr>
              <a:t> 2: </a:t>
            </a:r>
            <a:r>
              <a:rPr lang="ro-RO" sz="3700" b="1" dirty="0" err="1">
                <a:latin typeface="Rockwell Condensed"/>
              </a:rPr>
              <a:t>Earley</a:t>
            </a:r>
            <a:r>
              <a:rPr lang="ro-RO" sz="3700" b="1" dirty="0">
                <a:latin typeface="Rockwell Condensed"/>
              </a:rPr>
              <a:t> &amp; </a:t>
            </a:r>
            <a:r>
              <a:rPr lang="ro-RO" sz="3700" b="1" dirty="0" err="1">
                <a:latin typeface="Rockwell Condensed"/>
              </a:rPr>
              <a:t>Ang's</a:t>
            </a:r>
            <a:r>
              <a:rPr lang="ro-RO" sz="3700" b="1" dirty="0">
                <a:latin typeface="Rockwell Condensed"/>
              </a:rPr>
              <a:t> </a:t>
            </a:r>
            <a:r>
              <a:rPr lang="ro-RO" sz="3700" b="1" dirty="0" err="1">
                <a:latin typeface="Rockwell Condensed"/>
              </a:rPr>
              <a:t>Four</a:t>
            </a:r>
            <a:r>
              <a:rPr lang="ro-RO" sz="3700" b="1" dirty="0">
                <a:latin typeface="Rockwell Condensed"/>
              </a:rPr>
              <a:t>-Factor Cultural Intelligence Model (</a:t>
            </a:r>
            <a:r>
              <a:rPr lang="ro-RO" sz="3700" b="1" dirty="0" err="1">
                <a:latin typeface="Rockwell Condensed"/>
              </a:rPr>
              <a:t>Critical</a:t>
            </a:r>
            <a:r>
              <a:rPr lang="ro-RO" sz="3700" b="1" dirty="0">
                <a:latin typeface="Rockwell Condensed"/>
              </a:rPr>
              <a:t> </a:t>
            </a:r>
            <a:r>
              <a:rPr lang="ro-RO" sz="3700" b="1" dirty="0" err="1">
                <a:latin typeface="Rockwell Condensed"/>
              </a:rPr>
              <a:t>Evaluation</a:t>
            </a:r>
            <a:r>
              <a:rPr lang="ro-RO" sz="3700" b="1" dirty="0">
                <a:latin typeface="Rockwell Condensed"/>
              </a:rPr>
              <a:t>)</a:t>
            </a:r>
          </a:p>
        </p:txBody>
      </p:sp>
      <p:graphicFrame>
        <p:nvGraphicFramePr>
          <p:cNvPr id="3" name="Tabel 3">
            <a:extLst>
              <a:ext uri="{FF2B5EF4-FFF2-40B4-BE49-F238E27FC236}">
                <a16:creationId xmlns:a16="http://schemas.microsoft.com/office/drawing/2014/main" id="{92A23A8C-D1D4-C6C8-E335-D043B79A8B5C}"/>
              </a:ext>
            </a:extLst>
          </p:cNvPr>
          <p:cNvGraphicFramePr>
            <a:graphicFrameLocks noGrp="1"/>
          </p:cNvGraphicFramePr>
          <p:nvPr/>
        </p:nvGraphicFramePr>
        <p:xfrm>
          <a:off x="170819" y="0"/>
          <a:ext cx="8093756" cy="2107228"/>
        </p:xfrm>
        <a:graphic>
          <a:graphicData uri="http://schemas.openxmlformats.org/drawingml/2006/table">
            <a:tbl>
              <a:tblPr>
                <a:effectLst/>
              </a:tblPr>
              <a:tblGrid>
                <a:gridCol w="4046878">
                  <a:extLst>
                    <a:ext uri="{9D8B030D-6E8A-4147-A177-3AD203B41FA5}">
                      <a16:colId xmlns:a16="http://schemas.microsoft.com/office/drawing/2014/main" val="1907615334"/>
                    </a:ext>
                  </a:extLst>
                </a:gridCol>
                <a:gridCol w="4046878">
                  <a:extLst>
                    <a:ext uri="{9D8B030D-6E8A-4147-A177-3AD203B41FA5}">
                      <a16:colId xmlns:a16="http://schemas.microsoft.com/office/drawing/2014/main" val="3275646036"/>
                    </a:ext>
                  </a:extLst>
                </a:gridCol>
              </a:tblGrid>
              <a:tr h="257485">
                <a:tc>
                  <a:txBody>
                    <a:bodyPr/>
                    <a:lstStyle/>
                    <a:p>
                      <a:pPr lvl="0">
                        <a:buNone/>
                      </a:pPr>
                      <a:r>
                        <a:rPr lang="ro-RO" sz="1400" b="1"/>
                        <a:t>CQ Dimension</a:t>
                      </a:r>
                    </a:p>
                  </a:txBody>
                  <a:tcPr anchor="ctr">
                    <a:lnB w="12701" cap="flat" cmpd="sng" algn="ctr">
                      <a:solidFill>
                        <a:srgbClr val="000000"/>
                      </a:solidFill>
                      <a:prstDash val="solid"/>
                      <a:round/>
                      <a:headEnd type="none" w="med" len="med"/>
                      <a:tailEnd type="none" w="med" len="med"/>
                    </a:lnB>
                  </a:tcPr>
                </a:tc>
                <a:tc>
                  <a:txBody>
                    <a:bodyPr/>
                    <a:lstStyle/>
                    <a:p>
                      <a:pPr lvl="0">
                        <a:buNone/>
                      </a:pPr>
                      <a:r>
                        <a:rPr lang="ro-RO" sz="1400" b="1"/>
                        <a:t>Leadership Application</a:t>
                      </a:r>
                    </a:p>
                  </a:txBody>
                  <a:tcPr anchor="ctr">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07512918"/>
                  </a:ext>
                </a:extLst>
              </a:tr>
              <a:tr h="450607">
                <a:tc>
                  <a:txBody>
                    <a:bodyPr/>
                    <a:lstStyle/>
                    <a:p>
                      <a:pPr lvl="0">
                        <a:buNone/>
                      </a:pPr>
                      <a:r>
                        <a:rPr lang="ro-RO" sz="1100" b="1"/>
                        <a:t>Metacognitive CQ</a:t>
                      </a:r>
                      <a:endParaRPr lang="ro-RO" sz="1100"/>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buNone/>
                      </a:pPr>
                      <a:r>
                        <a:rPr lang="ro-RO" sz="1100"/>
                        <a:t>Considering cultural presumptions before taking action</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0600527"/>
                  </a:ext>
                </a:extLst>
              </a:tr>
              <a:tr h="450607">
                <a:tc>
                  <a:txBody>
                    <a:bodyPr/>
                    <a:lstStyle/>
                    <a:p>
                      <a:pPr lvl="0">
                        <a:buNone/>
                      </a:pPr>
                      <a:r>
                        <a:rPr lang="ro-RO" sz="1100" b="1"/>
                        <a:t>Cognitive CQ</a:t>
                      </a:r>
                      <a:endParaRPr lang="ro-RO" sz="1100"/>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buNone/>
                      </a:pPr>
                      <a:r>
                        <a:rPr lang="ro-RO" sz="1100"/>
                        <a:t>Recognising various cultural norms and values</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1165044"/>
                  </a:ext>
                </a:extLst>
              </a:tr>
              <a:tr h="450607">
                <a:tc>
                  <a:txBody>
                    <a:bodyPr/>
                    <a:lstStyle/>
                    <a:p>
                      <a:pPr lvl="0">
                        <a:buNone/>
                      </a:pPr>
                      <a:r>
                        <a:rPr lang="ro-RO" sz="1100" b="1"/>
                        <a:t>Motivational CQ</a:t>
                      </a:r>
                      <a:endParaRPr lang="ro-RO" sz="1100"/>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buNone/>
                      </a:pPr>
                      <a:r>
                        <a:rPr lang="ro-RO" sz="1100"/>
                        <a:t>Self-assurance and a readiness to interact with people from other cultures</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8594597"/>
                  </a:ext>
                </a:extLst>
              </a:tr>
              <a:tr h="450607">
                <a:tc>
                  <a:txBody>
                    <a:bodyPr/>
                    <a:lstStyle/>
                    <a:p>
                      <a:pPr lvl="0">
                        <a:buNone/>
                      </a:pPr>
                      <a:r>
                        <a:rPr lang="ro-RO" sz="1100" b="1"/>
                        <a:t>Behavioural CQ</a:t>
                      </a:r>
                      <a:endParaRPr lang="ro-RO" sz="1100"/>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buNone/>
                      </a:pPr>
                      <a:r>
                        <a:rPr lang="ro-RO" sz="1100"/>
                        <a:t>Changing conduct and communication in a suitable way</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3248188"/>
                  </a:ext>
                </a:extLst>
              </a:tr>
            </a:tbl>
          </a:graphicData>
        </a:graphic>
      </p:graphicFrame>
      <p:sp>
        <p:nvSpPr>
          <p:cNvPr id="4" name="CasetăText 5">
            <a:extLst>
              <a:ext uri="{FF2B5EF4-FFF2-40B4-BE49-F238E27FC236}">
                <a16:creationId xmlns:a16="http://schemas.microsoft.com/office/drawing/2014/main" id="{B05C30BE-E4C3-90D8-1E5E-AA9FD06CC684}"/>
              </a:ext>
            </a:extLst>
          </p:cNvPr>
          <p:cNvSpPr txBox="1"/>
          <p:nvPr/>
        </p:nvSpPr>
        <p:spPr>
          <a:xfrm>
            <a:off x="170819" y="2227012"/>
            <a:ext cx="16064919" cy="252377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1" i="0" u="none" strike="noStrike" kern="1200" cap="none" spc="0" baseline="0" dirty="0">
                <a:solidFill>
                  <a:srgbClr val="000000"/>
                </a:solidFill>
                <a:uFillTx/>
                <a:latin typeface="Rockwell"/>
              </a:rPr>
              <a:t>Critical </a:t>
            </a:r>
            <a:r>
              <a:rPr lang="ro-RO" sz="1400" b="1" i="0" u="none" strike="noStrike" kern="1200" cap="none" spc="0" baseline="0" dirty="0" err="1">
                <a:solidFill>
                  <a:srgbClr val="000000"/>
                </a:solidFill>
                <a:uFillTx/>
                <a:latin typeface="Rockwell"/>
              </a:rPr>
              <a:t>Analysis</a:t>
            </a:r>
            <a:endParaRPr lang="en-US" sz="14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1" i="0" u="none" strike="noStrike" kern="1200" cap="none" spc="0" baseline="0" dirty="0">
                <a:solidFill>
                  <a:srgbClr val="000000"/>
                </a:solidFill>
                <a:uFillTx/>
                <a:latin typeface="Rockwell"/>
              </a:rPr>
              <a:t>Advantages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0" i="0" u="none" strike="noStrike" kern="1200" cap="none" spc="0" baseline="0" dirty="0">
                <a:solidFill>
                  <a:srgbClr val="000000"/>
                </a:solidFill>
                <a:uFillTx/>
                <a:latin typeface="Rockwell"/>
              </a:rPr>
              <a:t>- E</a:t>
            </a:r>
            <a:r>
              <a:rPr lang="en-US" sz="1400" b="0" i="0" u="none" strike="noStrike" kern="1200" cap="none" spc="0" baseline="0" dirty="0" err="1">
                <a:solidFill>
                  <a:srgbClr val="000000"/>
                </a:solidFill>
                <a:uFillTx/>
                <a:latin typeface="Rockwell"/>
              </a:rPr>
              <a:t>xplains</a:t>
            </a:r>
            <a:r>
              <a:rPr lang="en-US" sz="1400" b="0" i="0" u="none" strike="noStrike" kern="1200" cap="none" spc="0" baseline="0" dirty="0">
                <a:solidFill>
                  <a:srgbClr val="000000"/>
                </a:solidFill>
                <a:uFillTx/>
                <a:latin typeface="Rockwell"/>
              </a:rPr>
              <a:t> how leaders can effectively adjust to different cultural contexts.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0" i="0" u="none" strike="noStrike" kern="1200" cap="none" spc="0" baseline="0" dirty="0">
                <a:solidFill>
                  <a:srgbClr val="000000"/>
                </a:solidFill>
                <a:uFillTx/>
                <a:latin typeface="Rockwell"/>
              </a:rPr>
              <a:t>- B</a:t>
            </a:r>
            <a:r>
              <a:rPr lang="en-US" sz="1400" b="0" i="0" u="none" strike="noStrike" kern="1200" cap="none" spc="0" baseline="0" dirty="0" err="1">
                <a:solidFill>
                  <a:srgbClr val="000000"/>
                </a:solidFill>
                <a:uFillTx/>
                <a:latin typeface="Rockwell"/>
              </a:rPr>
              <a:t>acked</a:t>
            </a:r>
            <a:r>
              <a:rPr lang="en-US" sz="1400" b="0" i="0" u="none" strike="noStrike" kern="1200" cap="none" spc="0" baseline="0" dirty="0">
                <a:solidFill>
                  <a:srgbClr val="000000"/>
                </a:solidFill>
                <a:uFillTx/>
                <a:latin typeface="Rockwell"/>
              </a:rPr>
              <a:t> by data that connects CQ to the efficacy of global leadership (</a:t>
            </a:r>
            <a:r>
              <a:rPr lang="en-US" sz="1400" b="0" i="0" u="none" strike="noStrike" kern="1200" cap="none" spc="0" baseline="0" dirty="0" err="1">
                <a:solidFill>
                  <a:srgbClr val="000000"/>
                </a:solidFill>
                <a:uFillTx/>
                <a:latin typeface="Rockwell"/>
              </a:rPr>
              <a:t>Rockstuhl</a:t>
            </a:r>
            <a:r>
              <a:rPr lang="en-US" sz="1400" b="0" i="0" u="none" strike="noStrike" kern="1200" cap="none" spc="0" baseline="0" dirty="0">
                <a:solidFill>
                  <a:srgbClr val="000000"/>
                </a:solidFill>
                <a:uFillTx/>
                <a:latin typeface="Rockwell"/>
              </a:rPr>
              <a:t> et al., 2011).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1" i="0" u="none" strike="noStrike" kern="1200" cap="none" spc="0" baseline="0" dirty="0" err="1">
                <a:solidFill>
                  <a:srgbClr val="000000"/>
                </a:solidFill>
                <a:uFillTx/>
                <a:latin typeface="Rockwell"/>
              </a:rPr>
              <a:t>Limitations</a:t>
            </a:r>
            <a:endParaRPr lang="en-US" sz="14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0" i="0" u="none" strike="noStrike" kern="1200" cap="none" spc="0" baseline="0" dirty="0">
                <a:solidFill>
                  <a:srgbClr val="000000"/>
                </a:solidFill>
                <a:uFillTx/>
                <a:latin typeface="Rockwell"/>
              </a:rPr>
              <a:t>- I</a:t>
            </a:r>
            <a:r>
              <a:rPr lang="en-US" sz="1400" b="0" i="0" u="none" strike="noStrike" kern="1200" cap="none" spc="0" baseline="0" dirty="0">
                <a:solidFill>
                  <a:srgbClr val="000000"/>
                </a:solidFill>
                <a:uFillTx/>
                <a:latin typeface="Rockwell"/>
              </a:rPr>
              <a:t>t might be challenging to quantify CQ objectively because it changes with time.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0" i="0" u="none" strike="noStrike" kern="1200" cap="none" spc="0" baseline="0" dirty="0">
                <a:solidFill>
                  <a:srgbClr val="000000"/>
                </a:solidFill>
                <a:uFillTx/>
                <a:latin typeface="Rockwell"/>
              </a:rPr>
              <a:t>- D</a:t>
            </a:r>
            <a:r>
              <a:rPr lang="en-US" sz="1400" b="0" i="0" u="none" strike="noStrike" kern="1200" cap="none" spc="0" baseline="0" dirty="0" err="1">
                <a:solidFill>
                  <a:srgbClr val="000000"/>
                </a:solidFill>
                <a:uFillTx/>
                <a:latin typeface="Rockwell"/>
              </a:rPr>
              <a:t>oes</a:t>
            </a:r>
            <a:r>
              <a:rPr lang="en-US" sz="1400" b="0" i="0" u="none" strike="noStrike" kern="1200" cap="none" spc="0" baseline="0" dirty="0">
                <a:solidFill>
                  <a:srgbClr val="000000"/>
                </a:solidFill>
                <a:uFillTx/>
                <a:latin typeface="Rockwell"/>
              </a:rPr>
              <a:t> not adequately take into consideration </a:t>
            </a:r>
            <a:r>
              <a:rPr lang="en-US" sz="1400" b="0" i="0" u="none" strike="noStrike" kern="1200" cap="none" spc="0" baseline="0" dirty="0" err="1">
                <a:solidFill>
                  <a:srgbClr val="000000"/>
                </a:solidFill>
                <a:uFillTx/>
                <a:latin typeface="Rockwell"/>
              </a:rPr>
              <a:t>behavioural</a:t>
            </a:r>
            <a:r>
              <a:rPr lang="en-US" sz="1400" b="0" i="0" u="none" strike="noStrike" kern="1200" cap="none" spc="0" baseline="0" dirty="0">
                <a:solidFill>
                  <a:srgbClr val="000000"/>
                </a:solidFill>
                <a:uFillTx/>
                <a:latin typeface="Rockwell"/>
              </a:rPr>
              <a:t> variables relevant to </a:t>
            </a:r>
            <a:r>
              <a:rPr lang="en-US" sz="1400" b="0" i="0" u="none" strike="noStrike" kern="1200" cap="none" spc="0" baseline="0" dirty="0" err="1">
                <a:solidFill>
                  <a:srgbClr val="000000"/>
                </a:solidFill>
                <a:uFillTx/>
                <a:latin typeface="Rockwell"/>
              </a:rPr>
              <a:t>organisations</a:t>
            </a:r>
            <a:r>
              <a:rPr lang="en-US" sz="1400" b="0" i="0" u="none" strike="noStrike" kern="1200" cap="none" spc="0" baseline="0" dirty="0">
                <a:solidFill>
                  <a:srgbClr val="000000"/>
                </a:solidFill>
                <a:uFillTx/>
                <a:latin typeface="Rockwell"/>
              </a:rPr>
              <a:t> or industries</a:t>
            </a:r>
            <a:r>
              <a:rPr lang="en-US" sz="1800" b="0" i="0" u="none" strike="noStrike" kern="1200" cap="none" spc="0" baseline="0" dirty="0">
                <a:solidFill>
                  <a:srgbClr val="000000"/>
                </a:solidFill>
                <a:uFillTx/>
                <a:latin typeface="Rockwell"/>
              </a:rPr>
              <a:t>.</a:t>
            </a:r>
            <a:endParaRPr lang="ro-RO" sz="1800" b="0" i="0" u="none" strike="noStrike" kern="1200" cap="none" spc="0" baseline="0" dirty="0">
              <a:solidFill>
                <a:srgbClr val="000000"/>
              </a:solidFill>
              <a:uFillTx/>
              <a:latin typeface="Rockwe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ppt_x</p:attrName>
                                        </p:attrNameLst>
                                      </p:cBhvr>
                                      <p:tavLst>
                                        <p:tav tm="0">
                                          <p:val>
                                            <p:strVal val="#ppt_x"/>
                                          </p:val>
                                        </p:tav>
                                        <p:tav tm="100000">
                                          <p:val>
                                            <p:strVal val="#ppt_x"/>
                                          </p:val>
                                        </p:tav>
                                      </p:tavLst>
                                    </p:anim>
                                    <p:anim calcmode="lin" valueType="num">
                                      <p:cBhvr>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E989AAC9-A4CB-269C-EAD3-D8DCE1F9365E}"/>
              </a:ext>
            </a:extLst>
          </p:cNvPr>
          <p:cNvSpPr txBox="1">
            <a:spLocks noGrp="1"/>
          </p:cNvSpPr>
          <p:nvPr>
            <p:ph type="body" idx="1"/>
          </p:nvPr>
        </p:nvSpPr>
        <p:spPr>
          <a:xfrm>
            <a:off x="2318975" y="2717129"/>
            <a:ext cx="8630446" cy="1012929"/>
          </a:xfrm>
        </p:spPr>
        <p:txBody>
          <a:bodyPr>
            <a:noAutofit/>
          </a:bodyPr>
          <a:lstStyle/>
          <a:p>
            <a:pPr lvl="0"/>
            <a:r>
              <a:rPr lang="ro-RO" sz="2800" b="1" dirty="0" err="1">
                <a:latin typeface="Rockwell Condensed"/>
              </a:rPr>
              <a:t>Comparing</a:t>
            </a:r>
            <a:r>
              <a:rPr lang="ro-RO" sz="2800" b="1" dirty="0">
                <a:latin typeface="Rockwell Condensed"/>
              </a:rPr>
              <a:t> Cultural Intelligence: </a:t>
            </a:r>
            <a:r>
              <a:rPr lang="ro-RO" sz="2800" b="1" dirty="0" err="1">
                <a:latin typeface="Rockwell Condensed"/>
              </a:rPr>
              <a:t>Hofstede's</a:t>
            </a:r>
            <a:r>
              <a:rPr lang="ro-RO" sz="2800" b="1" dirty="0">
                <a:latin typeface="Rockwell Condensed"/>
              </a:rPr>
              <a:t> Cultural </a:t>
            </a:r>
            <a:r>
              <a:rPr lang="ro-RO" sz="2800" b="1" dirty="0" err="1">
                <a:latin typeface="Rockwell Condensed"/>
              </a:rPr>
              <a:t>Dimensions</a:t>
            </a:r>
            <a:endParaRPr lang="ro-RO" sz="2800" b="1" dirty="0">
              <a:latin typeface="Rockwell Condensed"/>
            </a:endParaRPr>
          </a:p>
        </p:txBody>
      </p:sp>
      <p:sp>
        <p:nvSpPr>
          <p:cNvPr id="3" name="CasetăText 4">
            <a:extLst>
              <a:ext uri="{FF2B5EF4-FFF2-40B4-BE49-F238E27FC236}">
                <a16:creationId xmlns:a16="http://schemas.microsoft.com/office/drawing/2014/main" id="{1A780895-C3C8-F9DD-E56B-66A7AA711EF5}"/>
              </a:ext>
            </a:extLst>
          </p:cNvPr>
          <p:cNvSpPr txBox="1"/>
          <p:nvPr/>
        </p:nvSpPr>
        <p:spPr>
          <a:xfrm>
            <a:off x="88486" y="155539"/>
            <a:ext cx="10569677" cy="24622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1" i="0" u="none" strike="noStrike" kern="1200" cap="none" spc="0" baseline="0">
                <a:solidFill>
                  <a:srgbClr val="000000"/>
                </a:solidFill>
                <a:uFillTx/>
                <a:latin typeface="Rockwell"/>
              </a:rPr>
              <a:t>The Cultural Dimensions Theory of Hofstede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a:solidFill>
                  <a:srgbClr val="000000"/>
                </a:solidFill>
                <a:uFillTx/>
                <a:latin typeface="Rockwell"/>
              </a:rPr>
            </a:br>
            <a:r>
              <a:rPr lang="ro-RO" sz="1400" b="1" i="0" u="none" strike="noStrike" kern="1200" cap="none" spc="0" baseline="0">
                <a:solidFill>
                  <a:srgbClr val="000000"/>
                </a:solidFill>
                <a:uFillTx/>
                <a:latin typeface="Rockwell"/>
              </a:rPr>
              <a:t>Six Aspects of Culture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a:solidFill>
                  <a:srgbClr val="000000"/>
                </a:solidFill>
                <a:uFillTx/>
                <a:latin typeface="Rockwell"/>
              </a:rPr>
            </a:br>
            <a:r>
              <a:rPr lang="ro-RO" sz="1400" b="0" i="0" u="none" strike="noStrike" kern="1200" cap="none" spc="0" baseline="0">
                <a:solidFill>
                  <a:srgbClr val="000000"/>
                </a:solidFill>
                <a:uFillTx/>
                <a:latin typeface="Rockwell"/>
              </a:rPr>
              <a:t>- Individualism vs. Collectivism Power Distance</a:t>
            </a:r>
            <a:br>
              <a:rPr lang="ro-RO" sz="1400" b="0" i="0" u="none" strike="noStrike" kern="1200" cap="none" spc="0" baseline="0">
                <a:solidFill>
                  <a:srgbClr val="000000"/>
                </a:solidFill>
                <a:uFillTx/>
                <a:latin typeface="Rockwell"/>
              </a:rPr>
            </a:br>
            <a:r>
              <a:rPr lang="ro-RO" sz="1400" b="0" i="0" u="none" strike="noStrike" kern="1200" cap="none" spc="0" baseline="0">
                <a:solidFill>
                  <a:srgbClr val="000000"/>
                </a:solidFill>
                <a:uFillTx/>
                <a:latin typeface="Rockwell"/>
              </a:rPr>
              <a:t>- Uncertainty Avoidance: Masculinity vs. Femininity</a:t>
            </a:r>
            <a:br>
              <a:rPr lang="ro-RO" sz="1400" b="0" i="0" u="none" strike="noStrike" kern="1200" cap="none" spc="0" baseline="0">
                <a:solidFill>
                  <a:srgbClr val="000000"/>
                </a:solidFill>
                <a:uFillTx/>
                <a:latin typeface="Rockwell"/>
              </a:rPr>
            </a:br>
            <a:r>
              <a:rPr lang="ro-RO" sz="1400" b="0" i="0" u="none" strike="noStrike" kern="1200" cap="none" spc="0" baseline="0">
                <a:solidFill>
                  <a:srgbClr val="000000"/>
                </a:solidFill>
                <a:uFillTx/>
                <a:latin typeface="Rockwell"/>
              </a:rPr>
              <a:t>- Indulgence vs. Restraint in Long-Term Orientation</a:t>
            </a:r>
            <a:br>
              <a:rPr lang="ro-RO" sz="1400" b="0" i="0" u="none" strike="noStrike" kern="1200" cap="none" spc="0" baseline="0">
                <a:solidFill>
                  <a:srgbClr val="000000"/>
                </a:solidFill>
                <a:uFillTx/>
                <a:latin typeface="Rockwell"/>
              </a:rPr>
            </a:br>
            <a:br>
              <a:rPr lang="ro-RO" sz="1400" b="0" i="0" u="none" strike="noStrike" kern="1200" cap="none" spc="0" baseline="0">
                <a:solidFill>
                  <a:srgbClr val="000000"/>
                </a:solidFill>
                <a:uFillTx/>
                <a:latin typeface="Rockwell"/>
              </a:rPr>
            </a:br>
            <a:r>
              <a:rPr lang="ro-RO" sz="1400" b="0" i="1" u="none" strike="noStrike" kern="1200" cap="none" spc="0" baseline="0">
                <a:solidFill>
                  <a:srgbClr val="000000"/>
                </a:solidFill>
                <a:uFillTx/>
                <a:latin typeface="Rockwell"/>
              </a:rPr>
              <a:t>Hofstede (2001)</a:t>
            </a:r>
            <a:br>
              <a:rPr lang="ro-RO" sz="1400" b="0" i="1" u="none" strike="noStrike" kern="1200" cap="none" spc="0" baseline="0">
                <a:solidFill>
                  <a:srgbClr val="000000"/>
                </a:solidFill>
                <a:uFillTx/>
                <a:latin typeface="Rockwell"/>
              </a:rPr>
            </a:br>
            <a:br>
              <a:rPr lang="ro-RO" sz="1400" b="0" i="0" u="none" strike="noStrike" kern="1200" cap="none" spc="0" baseline="0">
                <a:solidFill>
                  <a:srgbClr val="000000"/>
                </a:solidFill>
                <a:uFillTx/>
                <a:latin typeface="Rockwell"/>
              </a:rPr>
            </a:br>
            <a:endParaRPr lang="ro-RO" sz="1400" b="0" i="0" u="none" strike="noStrike" kern="1200" cap="none" spc="0" baseline="0">
              <a:solidFill>
                <a:srgbClr val="000000"/>
              </a:solidFill>
              <a:uFillTx/>
              <a:latin typeface="Rockwell"/>
            </a:endParaRPr>
          </a:p>
        </p:txBody>
      </p:sp>
      <p:sp>
        <p:nvSpPr>
          <p:cNvPr id="4" name="CasetăText 6">
            <a:extLst>
              <a:ext uri="{FF2B5EF4-FFF2-40B4-BE49-F238E27FC236}">
                <a16:creationId xmlns:a16="http://schemas.microsoft.com/office/drawing/2014/main" id="{34336841-AB03-5BC3-9D69-782983F0310C}"/>
              </a:ext>
            </a:extLst>
          </p:cNvPr>
          <p:cNvSpPr txBox="1"/>
          <p:nvPr/>
        </p:nvSpPr>
        <p:spPr>
          <a:xfrm>
            <a:off x="5112774" y="0"/>
            <a:ext cx="8458147" cy="267765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1" i="0" u="none" strike="noStrike" kern="1200" cap="none" spc="0" baseline="0" dirty="0">
                <a:solidFill>
                  <a:srgbClr val="000000"/>
                </a:solidFill>
                <a:uFillTx/>
                <a:latin typeface="Rockwell"/>
              </a:rPr>
              <a:t>Critical </a:t>
            </a:r>
            <a:r>
              <a:rPr lang="ro-RO" sz="1400" b="1" i="0" u="none" strike="noStrike" kern="1200" cap="none" spc="0" baseline="0" dirty="0" err="1">
                <a:solidFill>
                  <a:srgbClr val="000000"/>
                </a:solidFill>
                <a:uFillTx/>
                <a:latin typeface="Rockwell"/>
              </a:rPr>
              <a:t>Analysis</a:t>
            </a:r>
            <a:br>
              <a:rPr lang="en-US" sz="1400" b="0" i="0" u="none" strike="noStrike" kern="1200" cap="none" spc="0" baseline="0" dirty="0">
                <a:solidFill>
                  <a:srgbClr val="000000"/>
                </a:solidFill>
                <a:uFillTx/>
                <a:latin typeface="Rockwell"/>
              </a:rPr>
            </a:br>
            <a:br>
              <a:rPr lang="en-US" sz="1400" b="0" i="0" u="none" strike="noStrike" kern="1200" cap="none" spc="0" baseline="0" dirty="0">
                <a:solidFill>
                  <a:srgbClr val="000000"/>
                </a:solidFill>
                <a:uFillTx/>
                <a:latin typeface="Rockwell"/>
              </a:rPr>
            </a:br>
            <a:r>
              <a:rPr lang="en-US" sz="1400" b="1" i="0" u="none" strike="noStrike" kern="1200" cap="none" spc="0" baseline="0" dirty="0">
                <a:solidFill>
                  <a:srgbClr val="000000"/>
                </a:solidFill>
                <a:uFillTx/>
                <a:latin typeface="Rockwell"/>
              </a:rPr>
              <a:t>Advantages</a:t>
            </a:r>
            <a:br>
              <a:rPr lang="en-US" sz="1400" b="0" i="0" u="none" strike="noStrike" kern="1200" cap="none" spc="0" baseline="0" dirty="0">
                <a:solidFill>
                  <a:srgbClr val="000000"/>
                </a:solidFill>
                <a:uFillTx/>
                <a:latin typeface="Rockwell"/>
              </a:rPr>
            </a:br>
            <a:br>
              <a:rPr lang="en-US"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H</a:t>
            </a:r>
            <a:r>
              <a:rPr lang="en-US" sz="1400" b="0" i="0" u="none" strike="noStrike" kern="1200" cap="none" spc="0" baseline="0" dirty="0" err="1">
                <a:solidFill>
                  <a:srgbClr val="000000"/>
                </a:solidFill>
                <a:uFillTx/>
                <a:latin typeface="Rockwell"/>
              </a:rPr>
              <a:t>elpful</a:t>
            </a:r>
            <a:r>
              <a:rPr lang="en-US" sz="1400" b="0" i="0" u="none" strike="noStrike" kern="1200" cap="none" spc="0" baseline="0" dirty="0">
                <a:solidFill>
                  <a:srgbClr val="000000"/>
                </a:solidFill>
                <a:uFillTx/>
                <a:latin typeface="Rockwell"/>
              </a:rPr>
              <a:t> in comprehending cultural trends at the national level.</a:t>
            </a:r>
            <a:br>
              <a:rPr lang="en-US"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E</a:t>
            </a:r>
            <a:r>
              <a:rPr lang="en-US" sz="1400" b="0" i="0" u="none" strike="noStrike" kern="1200" cap="none" spc="0" baseline="0" dirty="0" err="1">
                <a:solidFill>
                  <a:srgbClr val="000000"/>
                </a:solidFill>
                <a:uFillTx/>
                <a:latin typeface="Rockwell"/>
              </a:rPr>
              <a:t>xtensively</a:t>
            </a:r>
            <a:r>
              <a:rPr lang="en-US" sz="1400" b="0" i="0" u="none" strike="noStrike" kern="1200" cap="none" spc="0" baseline="0" dirty="0">
                <a:solidFill>
                  <a:srgbClr val="000000"/>
                </a:solidFill>
                <a:uFillTx/>
                <a:latin typeface="Rockwell"/>
              </a:rPr>
              <a:t> </a:t>
            </a:r>
            <a:r>
              <a:rPr lang="en-US" sz="1400" b="0" i="0" u="none" strike="noStrike" kern="1200" cap="none" spc="0" baseline="0" dirty="0" err="1">
                <a:solidFill>
                  <a:srgbClr val="000000"/>
                </a:solidFill>
                <a:uFillTx/>
                <a:latin typeface="Rockwell"/>
              </a:rPr>
              <a:t>utilised</a:t>
            </a:r>
            <a:r>
              <a:rPr lang="en-US" sz="1400" b="0" i="0" u="none" strike="noStrike" kern="1200" cap="none" spc="0" baseline="0" dirty="0">
                <a:solidFill>
                  <a:srgbClr val="000000"/>
                </a:solidFill>
                <a:uFillTx/>
                <a:latin typeface="Rockwell"/>
              </a:rPr>
              <a:t> by international corporations.</a:t>
            </a:r>
            <a:br>
              <a:rPr lang="en-US" sz="1400" b="0" i="0" u="none" strike="noStrike" kern="1200" cap="none" spc="0" baseline="0" dirty="0">
                <a:solidFill>
                  <a:srgbClr val="000000"/>
                </a:solidFill>
                <a:uFillTx/>
                <a:latin typeface="Rockwell"/>
              </a:rPr>
            </a:br>
            <a:br>
              <a:rPr lang="en-US" sz="1400" b="1" i="0" u="none" strike="noStrike" kern="1200" cap="none" spc="0" baseline="0" dirty="0">
                <a:solidFill>
                  <a:srgbClr val="000000"/>
                </a:solidFill>
                <a:uFillTx/>
                <a:latin typeface="Rockwell"/>
              </a:rPr>
            </a:br>
            <a:r>
              <a:rPr lang="en-US" sz="1400" b="1" i="0" u="none" strike="noStrike" kern="1200" cap="none" spc="0" baseline="0" dirty="0">
                <a:solidFill>
                  <a:srgbClr val="000000"/>
                </a:solidFill>
                <a:uFillTx/>
                <a:latin typeface="Rockwell"/>
              </a:rPr>
              <a:t>Restrictions</a:t>
            </a:r>
            <a:br>
              <a:rPr lang="en-US" sz="1400" b="1" i="0" u="none" strike="noStrike" kern="1200" cap="none" spc="0" baseline="0" dirty="0">
                <a:solidFill>
                  <a:srgbClr val="000000"/>
                </a:solidFill>
                <a:uFillTx/>
                <a:latin typeface="Rockwell"/>
              </a:rPr>
            </a:br>
            <a:br>
              <a:rPr lang="en-US"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B</a:t>
            </a:r>
            <a:r>
              <a:rPr lang="en-US" sz="1400" b="0" i="0" u="none" strike="noStrike" kern="1200" cap="none" spc="0" baseline="0" dirty="0" err="1">
                <a:solidFill>
                  <a:srgbClr val="000000"/>
                </a:solidFill>
                <a:uFillTx/>
                <a:latin typeface="Rockwell"/>
              </a:rPr>
              <a:t>elieves</a:t>
            </a:r>
            <a:r>
              <a:rPr lang="en-US" sz="1400" b="0" i="0" u="none" strike="noStrike" kern="1200" cap="none" spc="0" baseline="0" dirty="0">
                <a:solidFill>
                  <a:srgbClr val="000000"/>
                </a:solidFill>
                <a:uFillTx/>
                <a:latin typeface="Rockwell"/>
              </a:rPr>
              <a:t> that </a:t>
            </a:r>
            <a:r>
              <a:rPr lang="en-US" sz="1400" b="0" i="0" u="none" strike="noStrike" kern="1200" cap="none" spc="0" baseline="0" dirty="0" err="1">
                <a:solidFill>
                  <a:srgbClr val="000000"/>
                </a:solidFill>
                <a:uFillTx/>
                <a:latin typeface="Rockwell"/>
              </a:rPr>
              <a:t>civilisations</a:t>
            </a:r>
            <a:r>
              <a:rPr lang="en-US" sz="1400" b="0" i="0" u="none" strike="noStrike" kern="1200" cap="none" spc="0" baseline="0" dirty="0">
                <a:solidFill>
                  <a:srgbClr val="000000"/>
                </a:solidFill>
                <a:uFillTx/>
                <a:latin typeface="Rockwell"/>
              </a:rPr>
              <a:t> are mostly unchanging.</a:t>
            </a:r>
            <a:br>
              <a:rPr lang="en-US"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D</a:t>
            </a:r>
            <a:r>
              <a:rPr lang="en-US" sz="1400" b="0" i="0" u="none" strike="noStrike" kern="1200" cap="none" spc="0" baseline="0" dirty="0" err="1">
                <a:solidFill>
                  <a:srgbClr val="000000"/>
                </a:solidFill>
                <a:uFillTx/>
                <a:latin typeface="Rockwell"/>
              </a:rPr>
              <a:t>isregards</a:t>
            </a:r>
            <a:r>
              <a:rPr lang="en-US" sz="1400" b="0" i="0" u="none" strike="noStrike" kern="1200" cap="none" spc="0" baseline="0" dirty="0">
                <a:solidFill>
                  <a:srgbClr val="000000"/>
                </a:solidFill>
                <a:uFillTx/>
                <a:latin typeface="Rockwell"/>
              </a:rPr>
              <a:t> unique variations within nations.</a:t>
            </a:r>
            <a:br>
              <a:rPr lang="en-US"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L</a:t>
            </a:r>
            <a:r>
              <a:rPr lang="en-US" sz="1400" b="0" i="0" u="none" strike="noStrike" kern="1200" cap="none" spc="0" baseline="0" dirty="0" err="1">
                <a:solidFill>
                  <a:srgbClr val="000000"/>
                </a:solidFill>
                <a:uFillTx/>
                <a:latin typeface="Rockwell"/>
              </a:rPr>
              <a:t>imited</a:t>
            </a:r>
            <a:r>
              <a:rPr lang="en-US" sz="1400" b="0" i="0" u="none" strike="noStrike" kern="1200" cap="none" spc="0" baseline="0" dirty="0">
                <a:solidFill>
                  <a:srgbClr val="000000"/>
                </a:solidFill>
                <a:uFillTx/>
                <a:latin typeface="Rockwell"/>
              </a:rPr>
              <a:t> </a:t>
            </a:r>
            <a:r>
              <a:rPr lang="en-US" sz="1400" b="0" i="0" u="none" strike="noStrike" kern="1200" cap="none" spc="0" baseline="0" dirty="0" err="1">
                <a:solidFill>
                  <a:srgbClr val="000000"/>
                </a:solidFill>
                <a:uFillTx/>
                <a:latin typeface="Rockwell"/>
              </a:rPr>
              <a:t>generalisability</a:t>
            </a:r>
            <a:r>
              <a:rPr lang="en-US" sz="1400" b="0" i="0" u="none" strike="noStrike" kern="1200" cap="none" spc="0" baseline="0" dirty="0">
                <a:solidFill>
                  <a:srgbClr val="000000"/>
                </a:solidFill>
                <a:uFillTx/>
                <a:latin typeface="Rockwell"/>
              </a:rPr>
              <a:t> due to IBM employee data (McSweeney, 2002).</a:t>
            </a:r>
            <a:endParaRPr lang="ro-RO" sz="1400" b="0" i="0" u="none" strike="noStrike" kern="1200" cap="none" spc="0" baseline="0" dirty="0">
              <a:solidFill>
                <a:srgbClr val="000000"/>
              </a:solidFill>
              <a:uFillTx/>
              <a:latin typeface="Rockwell"/>
            </a:endParaRPr>
          </a:p>
        </p:txBody>
      </p:sp>
      <p:graphicFrame>
        <p:nvGraphicFramePr>
          <p:cNvPr id="5" name="Tabel 9">
            <a:extLst>
              <a:ext uri="{FF2B5EF4-FFF2-40B4-BE49-F238E27FC236}">
                <a16:creationId xmlns:a16="http://schemas.microsoft.com/office/drawing/2014/main" id="{9A59DB65-FBE3-A91A-C31D-314299B072DF}"/>
              </a:ext>
            </a:extLst>
          </p:cNvPr>
          <p:cNvGraphicFramePr>
            <a:graphicFrameLocks noGrp="1"/>
          </p:cNvGraphicFramePr>
          <p:nvPr>
            <p:extLst>
              <p:ext uri="{D42A27DB-BD31-4B8C-83A1-F6EECF244321}">
                <p14:modId xmlns:p14="http://schemas.microsoft.com/office/powerpoint/2010/main" val="390463254"/>
              </p:ext>
            </p:extLst>
          </p:nvPr>
        </p:nvGraphicFramePr>
        <p:xfrm>
          <a:off x="1867702" y="4502434"/>
          <a:ext cx="8127990" cy="1478292"/>
        </p:xfrm>
        <a:graphic>
          <a:graphicData uri="http://schemas.openxmlformats.org/drawingml/2006/table">
            <a:tbl>
              <a:tblPr firstRow="1" bandRow="1">
                <a:effectLst/>
                <a:tableStyleId>{5940675A-B579-460E-94D1-54222C63F5DA}</a:tableStyleId>
              </a:tblPr>
              <a:tblGrid>
                <a:gridCol w="4063995">
                  <a:extLst>
                    <a:ext uri="{9D8B030D-6E8A-4147-A177-3AD203B41FA5}">
                      <a16:colId xmlns:a16="http://schemas.microsoft.com/office/drawing/2014/main" val="2036675245"/>
                    </a:ext>
                  </a:extLst>
                </a:gridCol>
                <a:gridCol w="4063995">
                  <a:extLst>
                    <a:ext uri="{9D8B030D-6E8A-4147-A177-3AD203B41FA5}">
                      <a16:colId xmlns:a16="http://schemas.microsoft.com/office/drawing/2014/main" val="1942243155"/>
                    </a:ext>
                  </a:extLst>
                </a:gridCol>
              </a:tblGrid>
              <a:tr h="244931">
                <a:tc>
                  <a:txBody>
                    <a:bodyPr/>
                    <a:lstStyle/>
                    <a:p>
                      <a:pPr lvl="0"/>
                      <a:r>
                        <a:rPr lang="ro-RO" b="1"/>
                        <a:t>Earley &amp; Ang</a:t>
                      </a:r>
                    </a:p>
                  </a:txBody>
                  <a:tcPr/>
                </a:tc>
                <a:tc>
                  <a:txBody>
                    <a:bodyPr/>
                    <a:lstStyle/>
                    <a:p>
                      <a:pPr lvl="0"/>
                      <a:r>
                        <a:rPr lang="ro-RO" b="1"/>
                        <a:t>Hofstede</a:t>
                      </a:r>
                    </a:p>
                  </a:txBody>
                  <a:tcPr/>
                </a:tc>
                <a:extLst>
                  <a:ext uri="{0D108BD9-81ED-4DB2-BD59-A6C34878D82A}">
                    <a16:rowId xmlns:a16="http://schemas.microsoft.com/office/drawing/2014/main" val="3846085763"/>
                  </a:ext>
                </a:extLst>
              </a:tr>
              <a:tr h="370844">
                <a:tc>
                  <a:txBody>
                    <a:bodyPr/>
                    <a:lstStyle/>
                    <a:p>
                      <a:pPr lvl="0"/>
                      <a:r>
                        <a:rPr lang="ro-RO" dirty="0" err="1"/>
                        <a:t>Focuses</a:t>
                      </a:r>
                      <a:r>
                        <a:rPr lang="ro-RO" dirty="0"/>
                        <a:t> on individual </a:t>
                      </a:r>
                      <a:r>
                        <a:rPr lang="ro-RO" dirty="0" err="1"/>
                        <a:t>capability</a:t>
                      </a:r>
                      <a:endParaRPr lang="ro-RO" dirty="0"/>
                    </a:p>
                  </a:txBody>
                  <a:tcPr/>
                </a:tc>
                <a:tc>
                  <a:txBody>
                    <a:bodyPr/>
                    <a:lstStyle/>
                    <a:p>
                      <a:pPr lvl="0"/>
                      <a:r>
                        <a:rPr lang="ro-RO"/>
                        <a:t>Focuses on national culture</a:t>
                      </a:r>
                    </a:p>
                  </a:txBody>
                  <a:tcPr/>
                </a:tc>
                <a:extLst>
                  <a:ext uri="{0D108BD9-81ED-4DB2-BD59-A6C34878D82A}">
                    <a16:rowId xmlns:a16="http://schemas.microsoft.com/office/drawing/2014/main" val="4154296035"/>
                  </a:ext>
                </a:extLst>
              </a:tr>
              <a:tr h="370844">
                <a:tc>
                  <a:txBody>
                    <a:bodyPr/>
                    <a:lstStyle/>
                    <a:p>
                      <a:pPr lvl="0"/>
                      <a:r>
                        <a:rPr lang="ro-RO" dirty="0" err="1"/>
                        <a:t>Dynamic</a:t>
                      </a:r>
                      <a:r>
                        <a:rPr lang="ro-RO" dirty="0"/>
                        <a:t> </a:t>
                      </a:r>
                      <a:r>
                        <a:rPr lang="ro-RO" dirty="0" err="1"/>
                        <a:t>and</a:t>
                      </a:r>
                      <a:r>
                        <a:rPr lang="ro-RO" dirty="0"/>
                        <a:t> </a:t>
                      </a:r>
                      <a:r>
                        <a:rPr lang="ro-RO" dirty="0" err="1"/>
                        <a:t>adaptable</a:t>
                      </a:r>
                      <a:endParaRPr lang="ro-RO" dirty="0"/>
                    </a:p>
                  </a:txBody>
                  <a:tcPr/>
                </a:tc>
                <a:tc>
                  <a:txBody>
                    <a:bodyPr/>
                    <a:lstStyle/>
                    <a:p>
                      <a:pPr lvl="0"/>
                      <a:r>
                        <a:rPr lang="ro-RO"/>
                        <a:t>Relatively static</a:t>
                      </a:r>
                    </a:p>
                  </a:txBody>
                  <a:tcPr/>
                </a:tc>
                <a:extLst>
                  <a:ext uri="{0D108BD9-81ED-4DB2-BD59-A6C34878D82A}">
                    <a16:rowId xmlns:a16="http://schemas.microsoft.com/office/drawing/2014/main" val="2153351749"/>
                  </a:ext>
                </a:extLst>
              </a:tr>
              <a:tr h="370844">
                <a:tc>
                  <a:txBody>
                    <a:bodyPr/>
                    <a:lstStyle/>
                    <a:p>
                      <a:pPr lvl="0"/>
                      <a:r>
                        <a:rPr lang="ro-RO" dirty="0" err="1"/>
                        <a:t>Explains</a:t>
                      </a:r>
                      <a:r>
                        <a:rPr lang="ro-RO" dirty="0"/>
                        <a:t> leadership </a:t>
                      </a:r>
                      <a:r>
                        <a:rPr lang="ro-RO" dirty="0" err="1"/>
                        <a:t>behavoiur</a:t>
                      </a:r>
                      <a:endParaRPr lang="ro-RO" dirty="0"/>
                    </a:p>
                  </a:txBody>
                  <a:tcPr/>
                </a:tc>
                <a:tc>
                  <a:txBody>
                    <a:bodyPr/>
                    <a:lstStyle/>
                    <a:p>
                      <a:pPr lvl="0"/>
                      <a:r>
                        <a:rPr lang="ro-RO" dirty="0" err="1"/>
                        <a:t>Explains</a:t>
                      </a:r>
                      <a:r>
                        <a:rPr lang="ro-RO" dirty="0"/>
                        <a:t> cultural </a:t>
                      </a:r>
                      <a:r>
                        <a:rPr lang="ro-RO" dirty="0" err="1"/>
                        <a:t>differences</a:t>
                      </a:r>
                      <a:endParaRPr lang="ro-RO" dirty="0"/>
                    </a:p>
                  </a:txBody>
                  <a:tcPr/>
                </a:tc>
                <a:extLst>
                  <a:ext uri="{0D108BD9-81ED-4DB2-BD59-A6C34878D82A}">
                    <a16:rowId xmlns:a16="http://schemas.microsoft.com/office/drawing/2014/main" val="115819016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ppt_x</p:attrName>
                                        </p:attrNameLst>
                                      </p:cBhvr>
                                      <p:tavLst>
                                        <p:tav tm="0">
                                          <p:val>
                                            <p:strVal val="#ppt_x"/>
                                          </p:val>
                                        </p:tav>
                                        <p:tav tm="100000">
                                          <p:val>
                                            <p:strVal val="#ppt_x"/>
                                          </p:val>
                                        </p:tav>
                                      </p:tavLst>
                                    </p:anim>
                                    <p:anim calcmode="lin" valueType="num">
                                      <p:cBhvr>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ppt_x</p:attrName>
                                        </p:attrNameLst>
                                      </p:cBhvr>
                                      <p:tavLst>
                                        <p:tav tm="0">
                                          <p:val>
                                            <p:strVal val="#ppt_x"/>
                                          </p:val>
                                        </p:tav>
                                        <p:tav tm="100000">
                                          <p:val>
                                            <p:strVal val="#ppt_x"/>
                                          </p:val>
                                        </p:tav>
                                      </p:tavLst>
                                    </p:anim>
                                    <p:anim calcmode="lin" valueType="num">
                                      <p:cBhvr>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62B7DD3B-F6A7-6750-B6DE-53443044722C}"/>
              </a:ext>
            </a:extLst>
          </p:cNvPr>
          <p:cNvSpPr txBox="1">
            <a:spLocks noGrp="1"/>
          </p:cNvSpPr>
          <p:nvPr>
            <p:ph type="body" idx="1"/>
          </p:nvPr>
        </p:nvSpPr>
        <p:spPr/>
        <p:txBody>
          <a:bodyPr>
            <a:normAutofit lnSpcReduction="10000"/>
          </a:bodyPr>
          <a:lstStyle/>
          <a:p>
            <a:pPr lvl="0"/>
            <a:r>
              <a:rPr lang="ro-RO" sz="5400" b="1" dirty="0">
                <a:latin typeface="Rockwell Condensed"/>
              </a:rPr>
              <a:t>Business </a:t>
            </a:r>
            <a:r>
              <a:rPr lang="ro-RO" sz="5400" b="1" dirty="0" err="1">
                <a:latin typeface="Rockwell Condensed"/>
              </a:rPr>
              <a:t>Example</a:t>
            </a:r>
            <a:r>
              <a:rPr lang="ro-RO" sz="5400" b="1" dirty="0">
                <a:latin typeface="Rockwell Condensed"/>
              </a:rPr>
              <a:t> 2: Unilever</a:t>
            </a:r>
          </a:p>
        </p:txBody>
      </p:sp>
      <p:sp>
        <p:nvSpPr>
          <p:cNvPr id="3" name="CasetăText 4">
            <a:extLst>
              <a:ext uri="{FF2B5EF4-FFF2-40B4-BE49-F238E27FC236}">
                <a16:creationId xmlns:a16="http://schemas.microsoft.com/office/drawing/2014/main" id="{6834E53C-AD79-36C2-2334-BADB52D4F4C9}"/>
              </a:ext>
            </a:extLst>
          </p:cNvPr>
          <p:cNvSpPr txBox="1"/>
          <p:nvPr/>
        </p:nvSpPr>
        <p:spPr>
          <a:xfrm>
            <a:off x="29772" y="0"/>
            <a:ext cx="9369865" cy="280077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1" i="0" u="none" strike="noStrike" kern="1200" cap="none" spc="0" baseline="0">
                <a:solidFill>
                  <a:srgbClr val="000000"/>
                </a:solidFill>
                <a:uFillTx/>
                <a:latin typeface="Rockwell"/>
              </a:rPr>
              <a:t>The Challenge of Cultural Intelligence in Practice</a:t>
            </a:r>
            <a:br>
              <a:rPr lang="ro-RO" sz="1400" b="0" i="0" u="none" strike="noStrike" kern="1200" cap="none" spc="0" baseline="0">
                <a:solidFill>
                  <a:srgbClr val="000000"/>
                </a:solidFill>
                <a:uFillTx/>
                <a:latin typeface="Rockwell"/>
              </a:rPr>
            </a:br>
            <a:br>
              <a:rPr lang="ro-RO" sz="1400" b="0" i="0" u="none" strike="noStrike" kern="1200" cap="none" spc="0" baseline="0">
                <a:solidFill>
                  <a:srgbClr val="000000"/>
                </a:solidFill>
                <a:uFillTx/>
                <a:latin typeface="Rockwell"/>
              </a:rPr>
            </a:br>
            <a:r>
              <a:rPr lang="ro-RO" sz="1400" b="0" i="0" u="none" strike="noStrike" kern="1200" cap="none" spc="0" baseline="0">
                <a:solidFill>
                  <a:srgbClr val="000000"/>
                </a:solidFill>
                <a:uFillTx/>
                <a:latin typeface="Rockwell"/>
              </a:rPr>
              <a:t>With a very diversified workforce and clientele, the company operates in over 190 countries.</a:t>
            </a:r>
            <a:br>
              <a:rPr lang="ro-RO" sz="1400" b="0" i="0" u="none" strike="noStrike" kern="1200" cap="none" spc="0" baseline="0">
                <a:solidFill>
                  <a:srgbClr val="000000"/>
                </a:solidFill>
                <a:uFillTx/>
                <a:latin typeface="Rockwell"/>
              </a:rPr>
            </a:br>
            <a:br>
              <a:rPr lang="ro-RO" sz="1400" b="0" i="0" u="none" strike="noStrike" kern="1200" cap="none" spc="0" baseline="0">
                <a:solidFill>
                  <a:srgbClr val="000000"/>
                </a:solidFill>
                <a:uFillTx/>
                <a:latin typeface="Rockwell"/>
              </a:rPr>
            </a:br>
            <a:r>
              <a:rPr lang="ro-RO" sz="1400" b="1" i="0" u="none" strike="noStrike" kern="1200" cap="none" spc="0" baseline="0">
                <a:solidFill>
                  <a:srgbClr val="000000"/>
                </a:solidFill>
                <a:uFillTx/>
                <a:latin typeface="Rockwell"/>
              </a:rPr>
              <a:t>Approach to Leadership</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a:solidFill>
                  <a:srgbClr val="000000"/>
                </a:solidFill>
                <a:uFillTx/>
                <a:latin typeface="Rockwell"/>
              </a:rPr>
            </a:br>
            <a:r>
              <a:rPr lang="ro-RO" sz="1400" b="0" i="0" u="none" strike="noStrike" kern="1200" cap="none" spc="0" baseline="0">
                <a:solidFill>
                  <a:srgbClr val="000000"/>
                </a:solidFill>
                <a:uFillTx/>
                <a:latin typeface="Rockwell"/>
              </a:rPr>
              <a:t>- Programs for inclusive leadership</a:t>
            </a:r>
            <a:br>
              <a:rPr lang="ro-RO" sz="1400" b="0" i="0" u="none" strike="noStrike" kern="1200" cap="none" spc="0" baseline="0">
                <a:solidFill>
                  <a:srgbClr val="000000"/>
                </a:solidFill>
                <a:uFillTx/>
                <a:latin typeface="Rockwell"/>
              </a:rPr>
            </a:br>
            <a:r>
              <a:rPr lang="ro-RO" sz="1400" b="0" i="0" u="none" strike="noStrike" kern="1200" cap="none" spc="0" baseline="0">
                <a:solidFill>
                  <a:srgbClr val="000000"/>
                </a:solidFill>
                <a:uFillTx/>
                <a:latin typeface="Rockwell"/>
              </a:rPr>
              <a:t>- Development of cross-cultural leadership</a:t>
            </a:r>
            <a:br>
              <a:rPr lang="ro-RO" sz="1400" b="0" i="0" u="none" strike="noStrike" kern="1200" cap="none" spc="0" baseline="0">
                <a:solidFill>
                  <a:srgbClr val="000000"/>
                </a:solidFill>
                <a:uFillTx/>
                <a:latin typeface="Rockwell"/>
              </a:rPr>
            </a:br>
            <a:r>
              <a:rPr lang="ro-RO" sz="1400" b="0" i="0" u="none" strike="noStrike" kern="1200" cap="none" spc="0" baseline="0">
                <a:solidFill>
                  <a:srgbClr val="000000"/>
                </a:solidFill>
                <a:uFillTx/>
                <a:latin typeface="Rockwell"/>
              </a:rPr>
              <a:t>- Diverse teams of executives</a:t>
            </a:r>
            <a:br>
              <a:rPr lang="ro-RO" sz="1400" b="0" i="0" u="none" strike="noStrike" kern="1200" cap="none" spc="0" baseline="0">
                <a:solidFill>
                  <a:srgbClr val="000000"/>
                </a:solidFill>
                <a:uFillTx/>
                <a:latin typeface="Rockwell"/>
              </a:rPr>
            </a:br>
            <a:r>
              <a:rPr lang="ro-RO" sz="1400" b="0" i="0" u="none" strike="noStrike" kern="1200" cap="none" spc="0" baseline="0">
                <a:solidFill>
                  <a:srgbClr val="000000"/>
                </a:solidFill>
                <a:uFillTx/>
                <a:latin typeface="Rockwell"/>
              </a:rPr>
              <a:t>- Localised product and marketing adaption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800" b="0" i="0" u="none" strike="noStrike" kern="1200" cap="none" spc="0" baseline="0">
                <a:solidFill>
                  <a:srgbClr val="000000"/>
                </a:solidFill>
                <a:uFillTx/>
                <a:latin typeface="Rockwell"/>
              </a:rPr>
            </a:br>
            <a:endParaRPr lang="ro-RO" sz="1800" b="0" i="0" u="none" strike="noStrike" kern="1200" cap="none" spc="0" baseline="0">
              <a:solidFill>
                <a:srgbClr val="000000"/>
              </a:solidFill>
              <a:uFillTx/>
              <a:latin typeface="Rockwell"/>
            </a:endParaRPr>
          </a:p>
        </p:txBody>
      </p:sp>
      <p:sp>
        <p:nvSpPr>
          <p:cNvPr id="4" name="CasetăText 6">
            <a:extLst>
              <a:ext uri="{FF2B5EF4-FFF2-40B4-BE49-F238E27FC236}">
                <a16:creationId xmlns:a16="http://schemas.microsoft.com/office/drawing/2014/main" id="{E7DAD334-7C7D-7DEC-30DE-BC92F70A25E0}"/>
              </a:ext>
            </a:extLst>
          </p:cNvPr>
          <p:cNvSpPr txBox="1"/>
          <p:nvPr/>
        </p:nvSpPr>
        <p:spPr>
          <a:xfrm>
            <a:off x="5397911" y="997261"/>
            <a:ext cx="7423360" cy="267765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1" i="0" u="none" strike="noStrike" kern="1200" cap="none" spc="0" baseline="0" dirty="0" err="1">
                <a:solidFill>
                  <a:srgbClr val="000000"/>
                </a:solidFill>
                <a:uFillTx/>
                <a:latin typeface="Rockwell"/>
              </a:rPr>
              <a:t>Outcome</a:t>
            </a:r>
            <a:endParaRPr lang="ro-RO" sz="14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Enhanced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creativity</a:t>
            </a:r>
            <a:r>
              <a:rPr lang="ro-RO" sz="1400" b="0" i="0" u="none" strike="noStrike" kern="1200" cap="none" spc="0" baseline="0" dirty="0">
                <a:solidFill>
                  <a:srgbClr val="000000"/>
                </a:solidFill>
                <a:uFillTx/>
                <a:latin typeface="Rockwell"/>
              </a:rPr>
              <a:t> via a </a:t>
            </a:r>
            <a:r>
              <a:rPr lang="ro-RO" sz="1400" b="0" i="0" u="none" strike="noStrike" kern="1200" cap="none" spc="0" baseline="0" dirty="0" err="1">
                <a:solidFill>
                  <a:srgbClr val="000000"/>
                </a:solidFill>
                <a:uFillTx/>
                <a:latin typeface="Rockwell"/>
              </a:rPr>
              <a:t>variety</a:t>
            </a:r>
            <a:r>
              <a:rPr lang="ro-RO" sz="1400" b="0" i="0" u="none" strike="noStrike" kern="1200" cap="none" spc="0" baseline="0" dirty="0">
                <a:solidFill>
                  <a:srgbClr val="000000"/>
                </a:solidFill>
                <a:uFillTx/>
                <a:latin typeface="Rockwell"/>
              </a:rPr>
              <a:t> of </a:t>
            </a:r>
            <a:r>
              <a:rPr lang="ro-RO" sz="1400" b="0" i="0" u="none" strike="noStrike" kern="1200" cap="none" spc="0" baseline="0" dirty="0" err="1">
                <a:solidFill>
                  <a:srgbClr val="000000"/>
                </a:solidFill>
                <a:uFillTx/>
                <a:latin typeface="Rockwell"/>
              </a:rPr>
              <a:t>viewpoints</a:t>
            </a:r>
            <a:br>
              <a:rPr lang="ro-RO" sz="1400" b="0" i="0" u="none" strike="noStrike" kern="1200" cap="none" spc="0" baseline="0" dirty="0">
                <a:solidFill>
                  <a:srgbClr val="000000"/>
                </a:solidFill>
                <a:uFillTx/>
                <a:latin typeface="Rockwell"/>
              </a:rPr>
            </a:b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Enhanced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involvement</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among</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employees</a:t>
            </a:r>
            <a:br>
              <a:rPr lang="ro-RO" sz="1400" b="0" i="0" u="none" strike="noStrike" kern="1200" cap="none" spc="0" baseline="0" dirty="0">
                <a:solidFill>
                  <a:srgbClr val="000000"/>
                </a:solidFill>
                <a:uFillTx/>
                <a:latin typeface="Rockwell"/>
              </a:rPr>
            </a:br>
            <a:br>
              <a:rPr lang="ro-RO" sz="1400" b="0" i="0" u="none" strike="noStrike" kern="1200" cap="none" spc="0" baseline="0" dirty="0">
                <a:solidFill>
                  <a:srgbClr val="000000"/>
                </a:solidFill>
                <a:uFillTx/>
                <a:latin typeface="Rockwell"/>
              </a:rPr>
            </a:br>
            <a:r>
              <a:rPr lang="ro-RO" sz="1400" b="0" i="1" u="none" strike="noStrike" kern="1200" cap="none" spc="0" baseline="0" dirty="0" err="1">
                <a:solidFill>
                  <a:srgbClr val="000000"/>
                </a:solidFill>
                <a:uFillTx/>
                <a:latin typeface="Rockwell"/>
              </a:rPr>
              <a:t>Livermore</a:t>
            </a:r>
            <a:r>
              <a:rPr lang="ro-RO" sz="1400" b="0" i="1" u="none" strike="noStrike" kern="1200" cap="none" spc="0" baseline="0" dirty="0">
                <a:solidFill>
                  <a:srgbClr val="000000"/>
                </a:solidFill>
                <a:uFillTx/>
                <a:latin typeface="Rockwell"/>
              </a:rPr>
              <a:t> (2015) </a:t>
            </a:r>
            <a:r>
              <a:rPr lang="ro-RO" sz="1400" b="0" i="1" u="none" strike="noStrike" kern="1200" cap="none" spc="0" baseline="0" dirty="0" err="1">
                <a:solidFill>
                  <a:srgbClr val="000000"/>
                </a:solidFill>
                <a:uFillTx/>
                <a:latin typeface="Rockwell"/>
              </a:rPr>
              <a:t>and</a:t>
            </a:r>
            <a:r>
              <a:rPr lang="ro-RO" sz="1400" b="0" i="1" u="none" strike="noStrike" kern="1200" cap="none" spc="0" baseline="0" dirty="0">
                <a:solidFill>
                  <a:srgbClr val="000000"/>
                </a:solidFill>
                <a:uFillTx/>
                <a:latin typeface="Rockwell"/>
              </a:rPr>
              <a:t> Unilever (2024)</a:t>
            </a:r>
            <a:br>
              <a:rPr lang="ro-RO" sz="1400" b="0" i="0" u="none" strike="noStrike" kern="1200" cap="none" spc="0" baseline="0" dirty="0">
                <a:solidFill>
                  <a:srgbClr val="000000"/>
                </a:solidFill>
                <a:uFillTx/>
                <a:latin typeface="Rockwell"/>
              </a:rPr>
            </a:br>
            <a:br>
              <a:rPr lang="ro-RO" sz="1400" b="0" i="0" u="none" strike="noStrike" kern="1200" cap="none" spc="0" baseline="0" dirty="0">
                <a:solidFill>
                  <a:srgbClr val="000000"/>
                </a:solidFill>
                <a:uFillTx/>
                <a:latin typeface="Rockwell"/>
              </a:rPr>
            </a:br>
            <a:r>
              <a:rPr lang="ro-RO" sz="1400" b="1" i="0" u="none" strike="noStrike" kern="1200" cap="none" spc="0" baseline="0" dirty="0" err="1">
                <a:solidFill>
                  <a:srgbClr val="000000"/>
                </a:solidFill>
                <a:uFillTx/>
                <a:latin typeface="Rockwell"/>
              </a:rPr>
              <a:t>Critical</a:t>
            </a:r>
            <a:r>
              <a:rPr lang="ro-RO" sz="1400" b="1" i="0" u="none" strike="noStrike" kern="1200" cap="none" spc="0" baseline="0" dirty="0">
                <a:solidFill>
                  <a:srgbClr val="000000"/>
                </a:solidFill>
                <a:uFillTx/>
                <a:latin typeface="Rockwell"/>
              </a:rPr>
              <a:t> </a:t>
            </a:r>
            <a:r>
              <a:rPr lang="ro-RO" sz="1400" b="1" i="0" u="none" strike="noStrike" kern="1200" cap="none" spc="0" baseline="0" dirty="0" err="1">
                <a:solidFill>
                  <a:srgbClr val="000000"/>
                </a:solidFill>
                <a:uFillTx/>
                <a:latin typeface="Rockwell"/>
              </a:rPr>
              <a:t>Analysis</a:t>
            </a:r>
            <a:br>
              <a:rPr lang="ro-RO" sz="1400" b="0" i="0" u="none" strike="noStrike" kern="1200" cap="none" spc="0" baseline="0" dirty="0">
                <a:solidFill>
                  <a:srgbClr val="000000"/>
                </a:solidFill>
                <a:uFillTx/>
                <a:latin typeface="Rockwell"/>
              </a:rPr>
            </a:b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Unilever </a:t>
            </a:r>
            <a:r>
              <a:rPr lang="ro-RO" sz="1400" b="0" i="0" u="none" strike="noStrike" kern="1200" cap="none" spc="0" baseline="0" dirty="0" err="1">
                <a:solidFill>
                  <a:srgbClr val="000000"/>
                </a:solidFill>
                <a:uFillTx/>
                <a:latin typeface="Rockwell"/>
              </a:rPr>
              <a:t>serves</a:t>
            </a:r>
            <a:r>
              <a:rPr lang="ro-RO" sz="1400" b="0" i="0" u="none" strike="noStrike" kern="1200" cap="none" spc="0" baseline="0" dirty="0">
                <a:solidFill>
                  <a:srgbClr val="000000"/>
                </a:solidFill>
                <a:uFillTx/>
                <a:latin typeface="Rockwell"/>
              </a:rPr>
              <a:t> as an </a:t>
            </a:r>
            <a:r>
              <a:rPr lang="ro-RO" sz="1400" b="0" i="0" u="none" strike="noStrike" kern="1200" cap="none" spc="0" baseline="0" dirty="0" err="1">
                <a:solidFill>
                  <a:srgbClr val="000000"/>
                </a:solidFill>
                <a:uFillTx/>
                <a:latin typeface="Rockwell"/>
              </a:rPr>
              <a:t>example</a:t>
            </a:r>
            <a:r>
              <a:rPr lang="ro-RO" sz="1400" b="0" i="0" u="none" strike="noStrike" kern="1200" cap="none" spc="0" baseline="0" dirty="0">
                <a:solidFill>
                  <a:srgbClr val="000000"/>
                </a:solidFill>
                <a:uFillTx/>
                <a:latin typeface="Rockwell"/>
              </a:rPr>
              <a:t> of </a:t>
            </a:r>
            <a:r>
              <a:rPr lang="ro-RO" sz="1400" b="0" i="0" u="none" strike="noStrike" kern="1200" cap="none" spc="0" baseline="0" dirty="0" err="1">
                <a:solidFill>
                  <a:srgbClr val="000000"/>
                </a:solidFill>
                <a:uFillTx/>
                <a:latin typeface="Rockwell"/>
              </a:rPr>
              <a:t>how</a:t>
            </a:r>
            <a:r>
              <a:rPr lang="ro-RO" sz="1400" b="0" i="0" u="none" strike="noStrike" kern="1200" cap="none" spc="0" baseline="0" dirty="0">
                <a:solidFill>
                  <a:srgbClr val="000000"/>
                </a:solidFill>
                <a:uFillTx/>
                <a:latin typeface="Rockwell"/>
              </a:rPr>
              <a:t> cultural intelligence </a:t>
            </a:r>
            <a:r>
              <a:rPr lang="ro-RO" sz="1400" b="0" i="0" u="none" strike="noStrike" kern="1200" cap="none" spc="0" baseline="0" dirty="0" err="1">
                <a:solidFill>
                  <a:srgbClr val="000000"/>
                </a:solidFill>
                <a:uFillTx/>
                <a:latin typeface="Rockwell"/>
              </a:rPr>
              <a:t>fosters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creativity</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teamwork</a:t>
            </a:r>
            <a:r>
              <a:rPr lang="ro-RO" sz="1400" b="0" i="0" u="none" strike="noStrike" kern="1200" cap="none" spc="0" baseline="0" dirty="0">
                <a:solidFill>
                  <a:srgbClr val="000000"/>
                </a:solidFill>
                <a:uFillTx/>
                <a:latin typeface="Rockwell"/>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ppt_x</p:attrName>
                                        </p:attrNameLst>
                                      </p:cBhvr>
                                      <p:tavLst>
                                        <p:tav tm="0">
                                          <p:val>
                                            <p:strVal val="#ppt_x"/>
                                          </p:val>
                                        </p:tav>
                                        <p:tav tm="100000">
                                          <p:val>
                                            <p:strVal val="#ppt_x"/>
                                          </p:val>
                                        </p:tav>
                                      </p:tavLst>
                                    </p:anim>
                                    <p:anim calcmode="lin" valueType="num">
                                      <p:cBhvr>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ABE2D462-8C3A-6B2C-405E-929457CC3CEB}"/>
              </a:ext>
            </a:extLst>
          </p:cNvPr>
          <p:cNvSpPr txBox="1">
            <a:spLocks noGrp="1"/>
          </p:cNvSpPr>
          <p:nvPr>
            <p:ph type="body" idx="1"/>
          </p:nvPr>
        </p:nvSpPr>
        <p:spPr>
          <a:xfrm>
            <a:off x="2167127" y="4990557"/>
            <a:ext cx="9052560" cy="1066803"/>
          </a:xfrm>
        </p:spPr>
        <p:txBody>
          <a:bodyPr/>
          <a:lstStyle/>
          <a:p>
            <a:pPr lvl="0">
              <a:lnSpc>
                <a:spcPct val="70000"/>
              </a:lnSpc>
            </a:pPr>
            <a:r>
              <a:rPr lang="ro-RO" sz="4100" b="1" dirty="0" err="1">
                <a:latin typeface="Rockwell Condensed"/>
              </a:rPr>
              <a:t>Emotional</a:t>
            </a:r>
            <a:r>
              <a:rPr lang="ro-RO" sz="4100" b="1" dirty="0">
                <a:latin typeface="Rockwell Condensed"/>
              </a:rPr>
              <a:t> Intelligence </a:t>
            </a:r>
            <a:r>
              <a:rPr lang="ro-RO" sz="4100" b="1" dirty="0" err="1">
                <a:latin typeface="Rockwell Condensed"/>
              </a:rPr>
              <a:t>vs</a:t>
            </a:r>
            <a:r>
              <a:rPr lang="ro-RO" sz="4100" b="1" dirty="0">
                <a:latin typeface="Rockwell Condensed"/>
              </a:rPr>
              <a:t> Cultural Intelligence</a:t>
            </a:r>
          </a:p>
        </p:txBody>
      </p:sp>
      <p:graphicFrame>
        <p:nvGraphicFramePr>
          <p:cNvPr id="3" name="Tabel 3">
            <a:extLst>
              <a:ext uri="{FF2B5EF4-FFF2-40B4-BE49-F238E27FC236}">
                <a16:creationId xmlns:a16="http://schemas.microsoft.com/office/drawing/2014/main" id="{0E43C68A-95E7-F944-7E35-E3CE84835D51}"/>
              </a:ext>
            </a:extLst>
          </p:cNvPr>
          <p:cNvGraphicFramePr>
            <a:graphicFrameLocks noGrp="1"/>
          </p:cNvGraphicFramePr>
          <p:nvPr/>
        </p:nvGraphicFramePr>
        <p:xfrm>
          <a:off x="1420584" y="38642"/>
          <a:ext cx="10058400" cy="1524000"/>
        </p:xfrm>
        <a:graphic>
          <a:graphicData uri="http://schemas.openxmlformats.org/drawingml/2006/table">
            <a:tbl>
              <a:tblPr>
                <a:effectLst/>
              </a:tblPr>
              <a:tblGrid>
                <a:gridCol w="5029200">
                  <a:extLst>
                    <a:ext uri="{9D8B030D-6E8A-4147-A177-3AD203B41FA5}">
                      <a16:colId xmlns:a16="http://schemas.microsoft.com/office/drawing/2014/main" val="2199808857"/>
                    </a:ext>
                  </a:extLst>
                </a:gridCol>
                <a:gridCol w="5029200">
                  <a:extLst>
                    <a:ext uri="{9D8B030D-6E8A-4147-A177-3AD203B41FA5}">
                      <a16:colId xmlns:a16="http://schemas.microsoft.com/office/drawing/2014/main" val="3014609545"/>
                    </a:ext>
                  </a:extLst>
                </a:gridCol>
              </a:tblGrid>
              <a:tr h="0">
                <a:tc>
                  <a:txBody>
                    <a:bodyPr/>
                    <a:lstStyle/>
                    <a:p>
                      <a:pPr lvl="0">
                        <a:buNone/>
                      </a:pPr>
                      <a:r>
                        <a:rPr lang="ro-RO" sz="1400" b="1"/>
                        <a:t>Emotional Intelligence (EI)</a:t>
                      </a:r>
                      <a:endParaRPr lang="ro-RO" sz="1400"/>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buNone/>
                      </a:pPr>
                      <a:r>
                        <a:rPr lang="ro-RO" sz="1400" b="1"/>
                        <a:t>Cultural Intelligence (CQ)</a:t>
                      </a:r>
                      <a:endParaRPr lang="ro-RO" sz="1400"/>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2467734"/>
                  </a:ext>
                </a:extLst>
              </a:tr>
              <a:tr h="0">
                <a:tc>
                  <a:txBody>
                    <a:bodyPr/>
                    <a:lstStyle/>
                    <a:p>
                      <a:pPr lvl="0">
                        <a:buNone/>
                      </a:pPr>
                      <a:r>
                        <a:rPr lang="ro-RO" sz="1400"/>
                        <a:t>Focuses on understanding emotions</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buNone/>
                      </a:pPr>
                      <a:r>
                        <a:rPr lang="ro-RO" sz="1400"/>
                        <a:t>Focuses on understanding cultures</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7757960"/>
                  </a:ext>
                </a:extLst>
              </a:tr>
              <a:tr h="0">
                <a:tc>
                  <a:txBody>
                    <a:bodyPr/>
                    <a:lstStyle/>
                    <a:p>
                      <a:pPr lvl="0">
                        <a:buNone/>
                      </a:pPr>
                      <a:r>
                        <a:rPr lang="ro-RO" sz="1400"/>
                        <a:t>Develops trust and relationships</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buNone/>
                      </a:pPr>
                      <a:r>
                        <a:rPr lang="ro-RO" sz="1400"/>
                        <a:t>Facilitates cross-cultural adaptation</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83963099"/>
                  </a:ext>
                </a:extLst>
              </a:tr>
              <a:tr h="0">
                <a:tc>
                  <a:txBody>
                    <a:bodyPr/>
                    <a:lstStyle/>
                    <a:p>
                      <a:pPr lvl="0">
                        <a:buNone/>
                      </a:pPr>
                      <a:r>
                        <a:rPr lang="ro-RO" sz="1400"/>
                        <a:t>Supports conflict resolution</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buNone/>
                      </a:pPr>
                      <a:r>
                        <a:rPr lang="ro-RO" sz="1400"/>
                        <a:t>Reduces cross-cultural misunderstandings</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64448107"/>
                  </a:ext>
                </a:extLst>
              </a:tr>
              <a:tr h="0">
                <a:tc>
                  <a:txBody>
                    <a:bodyPr/>
                    <a:lstStyle/>
                    <a:p>
                      <a:pPr lvl="0">
                        <a:buNone/>
                      </a:pPr>
                      <a:r>
                        <a:rPr lang="ro-RO" sz="1400"/>
                        <a:t>Useful in all leadership contexts</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buNone/>
                      </a:pPr>
                      <a:r>
                        <a:rPr lang="ro-RO" sz="1400"/>
                        <a:t>Vital in global organisations</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42698235"/>
                  </a:ext>
                </a:extLst>
              </a:tr>
            </a:tbl>
          </a:graphicData>
        </a:graphic>
      </p:graphicFrame>
      <p:sp>
        <p:nvSpPr>
          <p:cNvPr id="4" name="CasetăText 7">
            <a:extLst>
              <a:ext uri="{FF2B5EF4-FFF2-40B4-BE49-F238E27FC236}">
                <a16:creationId xmlns:a16="http://schemas.microsoft.com/office/drawing/2014/main" id="{B467D324-9570-5E29-DE79-DE286E3311A6}"/>
              </a:ext>
            </a:extLst>
          </p:cNvPr>
          <p:cNvSpPr txBox="1"/>
          <p:nvPr/>
        </p:nvSpPr>
        <p:spPr>
          <a:xfrm>
            <a:off x="1723593" y="1867443"/>
            <a:ext cx="10468407" cy="181587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1" i="0" u="none" strike="noStrike" kern="1200" cap="none" spc="0" baseline="0" dirty="0">
                <a:solidFill>
                  <a:srgbClr val="000000"/>
                </a:solidFill>
                <a:uFillTx/>
                <a:latin typeface="Rockwell"/>
              </a:rPr>
              <a:t>Critical Analysis</a:t>
            </a:r>
            <a:endParaRPr lang="ro-RO" sz="14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1"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Rockwell"/>
              </a:rPr>
              <a:t>CQ and EI are complementing skills, not antagonistic ones.</a:t>
            </a:r>
            <a:endParaRPr lang="ro-RO" sz="1400" b="0"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Rockwell"/>
              </a:rPr>
              <a:t>Leadership that is culturally inappropriate might arise from high EI without CQ.</a:t>
            </a:r>
            <a:endParaRPr lang="ro-RO"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Rockwell"/>
              </a:rPr>
              <a:t>Leaders with high CQ but low EI may find it more difficult to foster emotional commitment and trust.</a:t>
            </a:r>
            <a:endParaRPr lang="ro-RO"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0" i="0" u="none" strike="noStrike" kern="1200" cap="none" spc="0" baseline="0" dirty="0">
                <a:solidFill>
                  <a:srgbClr val="000000"/>
                </a:solidFill>
                <a:uFillTx/>
                <a:latin typeface="Rockwell"/>
              </a:rPr>
              <a:t>- </a:t>
            </a:r>
            <a:r>
              <a:rPr lang="en-US" sz="1400" b="0" i="0" u="none" strike="noStrike" kern="1200" cap="none" spc="0" baseline="0" dirty="0">
                <a:solidFill>
                  <a:srgbClr val="000000"/>
                </a:solidFill>
                <a:uFillTx/>
                <a:latin typeface="Rockwell"/>
              </a:rPr>
              <a:t>In order to build inclusive, high-performing companies, effective global leaders use both skills (</a:t>
            </a:r>
            <a:r>
              <a:rPr lang="en-US" sz="1400" b="0" i="0" u="none" strike="noStrike" kern="1200" cap="none" spc="0" baseline="0" dirty="0" err="1">
                <a:solidFill>
                  <a:srgbClr val="000000"/>
                </a:solidFill>
                <a:uFillTx/>
                <a:latin typeface="Rockwell"/>
              </a:rPr>
              <a:t>Rockstuhl</a:t>
            </a:r>
            <a:r>
              <a:rPr lang="en-US" sz="1400" b="0" i="0" u="none" strike="noStrike" kern="1200" cap="none" spc="0" baseline="0" dirty="0">
                <a:solidFill>
                  <a:srgbClr val="000000"/>
                </a:solidFill>
                <a:uFillTx/>
                <a:latin typeface="Rockwell"/>
              </a:rPr>
              <a:t> et al., 2011).</a:t>
            </a:r>
            <a:endParaRPr lang="ro-RO" sz="1400" b="0" i="0" u="none" strike="noStrike" kern="1200" cap="none" spc="0" baseline="0" dirty="0">
              <a:solidFill>
                <a:srgbClr val="000000"/>
              </a:solidFill>
              <a:uFillTx/>
              <a:latin typeface="Rockwe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ppt_x</p:attrName>
                                        </p:attrNameLst>
                                      </p:cBhvr>
                                      <p:tavLst>
                                        <p:tav tm="0">
                                          <p:val>
                                            <p:strVal val="#ppt_x"/>
                                          </p:val>
                                        </p:tav>
                                        <p:tav tm="100000">
                                          <p:val>
                                            <p:strVal val="#ppt_x"/>
                                          </p:val>
                                        </p:tav>
                                      </p:tavLst>
                                    </p:anim>
                                    <p:anim calcmode="lin" valueType="num">
                                      <p:cBhvr>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614202CA-A6C8-8645-E1A8-692A62B1B981}"/>
              </a:ext>
            </a:extLst>
          </p:cNvPr>
          <p:cNvSpPr txBox="1">
            <a:spLocks noGrp="1"/>
          </p:cNvSpPr>
          <p:nvPr>
            <p:ph type="body" idx="1"/>
          </p:nvPr>
        </p:nvSpPr>
        <p:spPr>
          <a:xfrm>
            <a:off x="1328489" y="4720595"/>
            <a:ext cx="8630446" cy="1012929"/>
          </a:xfrm>
        </p:spPr>
        <p:txBody>
          <a:bodyPr>
            <a:normAutofit lnSpcReduction="10000"/>
          </a:bodyPr>
          <a:lstStyle/>
          <a:p>
            <a:pPr lvl="0">
              <a:lnSpc>
                <a:spcPct val="70000"/>
              </a:lnSpc>
            </a:pPr>
            <a:r>
              <a:rPr lang="ro-RO" sz="4100" b="1" dirty="0">
                <a:latin typeface="Rockwell Condensed"/>
              </a:rPr>
              <a:t>Business </a:t>
            </a:r>
            <a:r>
              <a:rPr lang="ro-RO" sz="4100" b="1" dirty="0" err="1">
                <a:latin typeface="Rockwell Condensed"/>
              </a:rPr>
              <a:t>Example</a:t>
            </a:r>
            <a:r>
              <a:rPr lang="ro-RO" sz="4100" b="1" dirty="0">
                <a:latin typeface="Rockwell Condensed"/>
              </a:rPr>
              <a:t> 3: </a:t>
            </a:r>
            <a:r>
              <a:rPr lang="ro-RO" sz="4100" b="1" dirty="0" err="1">
                <a:latin typeface="Rockwell Condensed"/>
              </a:rPr>
              <a:t>Airbnb</a:t>
            </a:r>
            <a:r>
              <a:rPr lang="ro-RO" sz="4100" b="1" dirty="0">
                <a:latin typeface="Rockwell Condensed"/>
              </a:rPr>
              <a:t> – Building a </a:t>
            </a:r>
            <a:r>
              <a:rPr lang="ro-RO" sz="4100" b="1" dirty="0" err="1">
                <a:latin typeface="Rockwell Condensed"/>
              </a:rPr>
              <a:t>Culture</a:t>
            </a:r>
            <a:r>
              <a:rPr lang="ro-RO" sz="4100" b="1" dirty="0">
                <a:latin typeface="Rockwell Condensed"/>
              </a:rPr>
              <a:t> of </a:t>
            </a:r>
            <a:r>
              <a:rPr lang="ro-RO" sz="4100" b="1" dirty="0" err="1">
                <a:latin typeface="Rockwell Condensed"/>
              </a:rPr>
              <a:t>Belonging</a:t>
            </a:r>
            <a:endParaRPr lang="ro-RO" sz="4100" b="1" dirty="0">
              <a:latin typeface="Rockwell Condensed"/>
            </a:endParaRPr>
          </a:p>
        </p:txBody>
      </p:sp>
      <p:sp>
        <p:nvSpPr>
          <p:cNvPr id="3" name="CasetăText 4">
            <a:extLst>
              <a:ext uri="{FF2B5EF4-FFF2-40B4-BE49-F238E27FC236}">
                <a16:creationId xmlns:a16="http://schemas.microsoft.com/office/drawing/2014/main" id="{272D4CEB-5244-ECC8-4088-A769A09B2E5C}"/>
              </a:ext>
            </a:extLst>
          </p:cNvPr>
          <p:cNvSpPr txBox="1"/>
          <p:nvPr/>
        </p:nvSpPr>
        <p:spPr>
          <a:xfrm>
            <a:off x="200358" y="0"/>
            <a:ext cx="4699824" cy="375487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1" i="0" u="none" strike="noStrike" kern="1200" cap="none" spc="0" baseline="0" dirty="0">
                <a:solidFill>
                  <a:srgbClr val="000000"/>
                </a:solidFill>
                <a:uFillTx/>
                <a:latin typeface="Rockwell"/>
              </a:rPr>
              <a:t>The Leadership </a:t>
            </a:r>
            <a:r>
              <a:rPr lang="ro-RO" sz="1400" b="1" i="0" u="none" strike="noStrike" kern="1200" cap="none" spc="0" baseline="0" dirty="0" err="1">
                <a:solidFill>
                  <a:srgbClr val="000000"/>
                </a:solidFill>
                <a:uFillTx/>
                <a:latin typeface="Rockwell"/>
              </a:rPr>
              <a:t>Challenge</a:t>
            </a:r>
            <a:r>
              <a:rPr lang="ro-RO" sz="1400" b="1" i="0" u="none" strike="noStrike" kern="1200" cap="none" spc="0" baseline="0" dirty="0">
                <a:solidFill>
                  <a:srgbClr val="000000"/>
                </a:solidFill>
                <a:uFillTx/>
                <a:latin typeface="Rockwell"/>
              </a:rPr>
              <a:t> of Cultural </a:t>
            </a:r>
            <a:r>
              <a:rPr lang="ro-RO" sz="1400" b="1" i="0" u="none" strike="noStrike" kern="1200" cap="none" spc="0" baseline="0" dirty="0" err="1">
                <a:solidFill>
                  <a:srgbClr val="000000"/>
                </a:solidFill>
                <a:uFillTx/>
                <a:latin typeface="Rockwell"/>
              </a:rPr>
              <a:t>and</a:t>
            </a:r>
            <a:r>
              <a:rPr lang="ro-RO" sz="1400" b="1" i="0" u="none" strike="noStrike" kern="1200" cap="none" spc="0" baseline="0" dirty="0">
                <a:solidFill>
                  <a:srgbClr val="000000"/>
                </a:solidFill>
                <a:uFillTx/>
                <a:latin typeface="Rockwell"/>
              </a:rPr>
              <a:t> </a:t>
            </a:r>
            <a:r>
              <a:rPr lang="ro-RO" sz="1400" b="1" i="0" u="none" strike="noStrike" kern="1200" cap="none" spc="0" baseline="0" dirty="0" err="1">
                <a:solidFill>
                  <a:srgbClr val="000000"/>
                </a:solidFill>
                <a:uFillTx/>
                <a:latin typeface="Rockwell"/>
              </a:rPr>
              <a:t>Emotional</a:t>
            </a:r>
            <a:r>
              <a:rPr lang="ro-RO" sz="1400" b="1" i="0" u="none" strike="noStrike" kern="1200" cap="none" spc="0" baseline="0" dirty="0">
                <a:solidFill>
                  <a:srgbClr val="000000"/>
                </a:solidFill>
                <a:uFillTx/>
                <a:latin typeface="Rockwell"/>
              </a:rPr>
              <a:t> Intelligence in Practice</a:t>
            </a:r>
            <a:br>
              <a:rPr lang="ro-RO" sz="1400" b="0" i="0" u="none" strike="noStrike" kern="1200" cap="none" spc="0" baseline="0" dirty="0">
                <a:solidFill>
                  <a:srgbClr val="000000"/>
                </a:solidFill>
                <a:uFillTx/>
                <a:latin typeface="Rockwell"/>
              </a:rPr>
            </a:br>
            <a:br>
              <a:rPr lang="ro-RO" sz="1400" b="0" i="0" u="none" strike="noStrike" kern="1200" cap="none" spc="0" baseline="0" dirty="0">
                <a:solidFill>
                  <a:srgbClr val="000000"/>
                </a:solidFill>
                <a:uFillTx/>
                <a:latin typeface="Rockwell"/>
              </a:rPr>
            </a:br>
            <a:r>
              <a:rPr lang="ro-RO" sz="1400" b="0" i="0" u="none" strike="noStrike" kern="1200" cap="none" spc="0" baseline="0" dirty="0" err="1">
                <a:solidFill>
                  <a:srgbClr val="000000"/>
                </a:solidFill>
                <a:uFillTx/>
                <a:latin typeface="Rockwell"/>
              </a:rPr>
              <a:t>After</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the</a:t>
            </a:r>
            <a:r>
              <a:rPr lang="ro-RO" sz="1400" b="0" i="0" u="none" strike="noStrike" kern="1200" cap="none" spc="0" baseline="0" dirty="0">
                <a:solidFill>
                  <a:srgbClr val="000000"/>
                </a:solidFill>
                <a:uFillTx/>
                <a:latin typeface="Rockwell"/>
              </a:rPr>
              <a:t> COVID-19 epidemic, </a:t>
            </a:r>
            <a:r>
              <a:rPr lang="ro-RO" sz="1400" b="0" i="0" u="none" strike="noStrike" kern="1200" cap="none" spc="0" baseline="0" dirty="0" err="1">
                <a:solidFill>
                  <a:srgbClr val="000000"/>
                </a:solidFill>
                <a:uFillTx/>
                <a:latin typeface="Rockwell"/>
              </a:rPr>
              <a:t>Airbnb</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had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to</a:t>
            </a:r>
            <a:r>
              <a:rPr lang="ro-RO" sz="1400" b="0" i="0" u="none" strike="noStrike" kern="1200" cap="none" spc="0" baseline="0" dirty="0">
                <a:solidFill>
                  <a:srgbClr val="000000"/>
                </a:solidFill>
                <a:uFillTx/>
                <a:latin typeface="Rockwell"/>
              </a:rPr>
              <a:t> deal </a:t>
            </a:r>
            <a:r>
              <a:rPr lang="ro-RO" sz="1400" b="0" i="0" u="none" strike="noStrike" kern="1200" cap="none" spc="0" baseline="0" dirty="0" err="1">
                <a:solidFill>
                  <a:srgbClr val="000000"/>
                </a:solidFill>
                <a:uFillTx/>
                <a:latin typeface="Rockwell"/>
              </a:rPr>
              <a:t>with</a:t>
            </a:r>
            <a:r>
              <a:rPr lang="ro-RO" sz="1400" b="0" i="0" u="none" strike="noStrike" kern="1200" cap="none" spc="0" baseline="0" dirty="0">
                <a:solidFill>
                  <a:srgbClr val="000000"/>
                </a:solidFill>
                <a:uFillTx/>
                <a:latin typeface="Rockwell"/>
              </a:rPr>
              <a:t> a lot of </a:t>
            </a:r>
            <a:r>
              <a:rPr lang="ro-RO" sz="1400" b="0" i="0" u="none" strike="noStrike" kern="1200" cap="none" spc="0" baseline="0" dirty="0" err="1">
                <a:solidFill>
                  <a:srgbClr val="000000"/>
                </a:solidFill>
                <a:uFillTx/>
                <a:latin typeface="Rockwell"/>
              </a:rPr>
              <a:t>uncertainty</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changes</a:t>
            </a:r>
            <a:r>
              <a:rPr lang="ro-RO" sz="1400" b="0" i="0" u="none" strike="noStrike" kern="1200" cap="none" spc="0" baseline="0" dirty="0">
                <a:solidFill>
                  <a:srgbClr val="000000"/>
                </a:solidFill>
                <a:uFillTx/>
                <a:latin typeface="Rockwell"/>
              </a:rPr>
              <a:t> in </a:t>
            </a:r>
            <a:r>
              <a:rPr lang="ro-RO" sz="1400" b="0" i="0" u="none" strike="noStrike" kern="1200" cap="none" spc="0" baseline="0" dirty="0" err="1">
                <a:solidFill>
                  <a:srgbClr val="000000"/>
                </a:solidFill>
                <a:uFillTx/>
                <a:latin typeface="Rockwell"/>
              </a:rPr>
              <a:t>its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worldwide</a:t>
            </a:r>
            <a:r>
              <a:rPr lang="ro-RO" sz="1400" b="0" i="0" u="none" strike="noStrike" kern="1200" cap="none" spc="0" baseline="0" dirty="0">
                <a:solidFill>
                  <a:srgbClr val="000000"/>
                </a:solidFill>
                <a:uFillTx/>
                <a:latin typeface="Rockwell"/>
              </a:rPr>
              <a:t> staff,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a </a:t>
            </a:r>
            <a:r>
              <a:rPr lang="ro-RO" sz="1400" b="0" i="0" u="none" strike="noStrike" kern="1200" cap="none" spc="0" baseline="0" dirty="0" err="1">
                <a:solidFill>
                  <a:srgbClr val="000000"/>
                </a:solidFill>
                <a:uFillTx/>
                <a:latin typeface="Rockwell"/>
              </a:rPr>
              <a:t>drop</a:t>
            </a:r>
            <a:r>
              <a:rPr lang="ro-RO" sz="1400" b="0" i="0" u="none" strike="noStrike" kern="1200" cap="none" spc="0" baseline="0" dirty="0">
                <a:solidFill>
                  <a:srgbClr val="000000"/>
                </a:solidFill>
                <a:uFillTx/>
                <a:latin typeface="Rockwell"/>
              </a:rPr>
              <a:t> in </a:t>
            </a:r>
            <a:r>
              <a:rPr lang="ro-RO" sz="1400" b="0" i="0" u="none" strike="noStrike" kern="1200" cap="none" spc="0" baseline="0" dirty="0" err="1">
                <a:solidFill>
                  <a:srgbClr val="000000"/>
                </a:solidFill>
                <a:uFillTx/>
                <a:latin typeface="Rockwell"/>
              </a:rPr>
              <a:t>income</a:t>
            </a:r>
            <a:r>
              <a:rPr lang="ro-RO" sz="1400" b="0" i="0" u="none" strike="noStrike" kern="1200" cap="none" spc="0" baseline="0" dirty="0">
                <a:solidFill>
                  <a:srgbClr val="000000"/>
                </a:solidFill>
                <a:uFillTx/>
                <a:latin typeface="Rockwell"/>
              </a:rPr>
              <a:t>.</a:t>
            </a:r>
            <a:br>
              <a:rPr lang="ro-RO" sz="1400" b="0" i="0" u="none" strike="noStrike" kern="1200" cap="none" spc="0" baseline="0" dirty="0">
                <a:solidFill>
                  <a:srgbClr val="000000"/>
                </a:solidFill>
                <a:uFillTx/>
                <a:latin typeface="Rockwell"/>
              </a:rPr>
            </a:br>
            <a:br>
              <a:rPr lang="ro-RO" sz="1400" b="0" i="0" u="none" strike="noStrike" kern="1200" cap="none" spc="0" baseline="0" dirty="0">
                <a:solidFill>
                  <a:srgbClr val="000000"/>
                </a:solidFill>
                <a:uFillTx/>
                <a:latin typeface="Rockwell"/>
              </a:rPr>
            </a:br>
            <a:r>
              <a:rPr lang="ro-RO" sz="1400" b="1" i="0" u="none" strike="noStrike" kern="1200" cap="none" spc="0" baseline="0" dirty="0">
                <a:solidFill>
                  <a:srgbClr val="000000"/>
                </a:solidFill>
                <a:uFillTx/>
                <a:latin typeface="Rockwell"/>
              </a:rPr>
              <a:t>Leadership </a:t>
            </a:r>
            <a:r>
              <a:rPr lang="ro-RO" sz="1400" b="1" i="0" u="none" strike="noStrike" kern="1200" cap="none" spc="0" baseline="0" dirty="0" err="1">
                <a:solidFill>
                  <a:srgbClr val="000000"/>
                </a:solidFill>
                <a:uFillTx/>
                <a:latin typeface="Rockwell"/>
              </a:rPr>
              <a:t>Response</a:t>
            </a:r>
            <a:endParaRPr lang="ro-RO" sz="14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Communication</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that</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is</a:t>
            </a:r>
            <a:r>
              <a:rPr lang="ro-RO" sz="1400" b="0" i="0" u="none" strike="noStrike" kern="1200" cap="none" spc="0" baseline="0" dirty="0">
                <a:solidFill>
                  <a:srgbClr val="000000"/>
                </a:solidFill>
                <a:uFillTx/>
                <a:latin typeface="Rockwell"/>
              </a:rPr>
              <a:t> open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compassionate</a:t>
            </a:r>
            <a:endParaRPr lang="ro-RO"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Making</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decisions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with</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inclusivity</a:t>
            </a:r>
            <a:endParaRPr lang="ro-RO"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Belonging</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lies</a:t>
            </a:r>
            <a:r>
              <a:rPr lang="ro-RO" sz="1400" b="0" i="0" u="none" strike="noStrike" kern="1200" cap="none" spc="0" baseline="0" dirty="0">
                <a:solidFill>
                  <a:srgbClr val="000000"/>
                </a:solidFill>
                <a:uFillTx/>
                <a:latin typeface="Rockwell"/>
              </a:rPr>
              <a:t> at </a:t>
            </a:r>
            <a:r>
              <a:rPr lang="ro-RO" sz="1400" b="0" i="0" u="none" strike="noStrike" kern="1200" cap="none" spc="0" baseline="0" dirty="0" err="1">
                <a:solidFill>
                  <a:srgbClr val="000000"/>
                </a:solidFill>
                <a:uFillTx/>
                <a:latin typeface="Rockwell"/>
              </a:rPr>
              <a:t>the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core</a:t>
            </a:r>
            <a:r>
              <a:rPr lang="ro-RO" sz="1400" b="0" i="0" u="none" strike="noStrike" kern="1200" cap="none" spc="0" baseline="0" dirty="0">
                <a:solidFill>
                  <a:srgbClr val="000000"/>
                </a:solidFill>
                <a:uFillTx/>
                <a:latin typeface="Rockwell"/>
              </a:rPr>
              <a:t> of </a:t>
            </a:r>
            <a:r>
              <a:rPr lang="ro-RO" sz="1400" b="0" i="0" u="none" strike="noStrike" kern="1200" cap="none" spc="0" baseline="0" dirty="0" err="1">
                <a:solidFill>
                  <a:srgbClr val="000000"/>
                </a:solidFill>
                <a:uFillTx/>
                <a:latin typeface="Rockwell"/>
              </a:rPr>
              <a:t>the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organization's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strong</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principles</a:t>
            </a:r>
            <a:r>
              <a:rPr lang="ro-RO" sz="1400" b="0" i="0" u="none" strike="noStrike" kern="1200" cap="none" spc="0" baseline="0" dirty="0">
                <a:solidFill>
                  <a:srgbClr val="000000"/>
                </a:solidFill>
                <a:uFillTx/>
                <a:latin typeface="Rockwell"/>
              </a:rPr>
              <a:t>.</a:t>
            </a: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Respect for cultural </a:t>
            </a:r>
            <a:r>
              <a:rPr lang="ro-RO" sz="1400" b="0" i="0" u="none" strike="noStrike" kern="1200" cap="none" spc="0" baseline="0" dirty="0" err="1">
                <a:solidFill>
                  <a:srgbClr val="000000"/>
                </a:solidFill>
                <a:uFillTx/>
                <a:latin typeface="Rockwell"/>
              </a:rPr>
              <a:t>differences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among</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multinational</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teams</a:t>
            </a:r>
            <a:endParaRPr lang="ro-RO" sz="1400" b="0" i="0" u="none" strike="noStrike" kern="1200" cap="none" spc="0" baseline="0" dirty="0">
              <a:solidFill>
                <a:srgbClr val="000000"/>
              </a:solidFill>
              <a:uFillTx/>
              <a:latin typeface="Rockwell"/>
            </a:endParaRPr>
          </a:p>
        </p:txBody>
      </p:sp>
      <p:sp>
        <p:nvSpPr>
          <p:cNvPr id="4" name="CasetăText 6">
            <a:extLst>
              <a:ext uri="{FF2B5EF4-FFF2-40B4-BE49-F238E27FC236}">
                <a16:creationId xmlns:a16="http://schemas.microsoft.com/office/drawing/2014/main" id="{11406118-94AC-D13F-39B9-300EDAA1E2C6}"/>
              </a:ext>
            </a:extLst>
          </p:cNvPr>
          <p:cNvSpPr txBox="1"/>
          <p:nvPr/>
        </p:nvSpPr>
        <p:spPr>
          <a:xfrm>
            <a:off x="6302474" y="0"/>
            <a:ext cx="5689168" cy="375487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1" i="0" u="none" strike="noStrike" kern="1200" cap="none" spc="0" baseline="0" dirty="0">
                <a:solidFill>
                  <a:srgbClr val="000000"/>
                </a:solidFill>
                <a:uFillTx/>
                <a:latin typeface="Rockwell"/>
              </a:rPr>
              <a:t>Outcomes</a:t>
            </a:r>
            <a:endParaRPr lang="ro-RO" sz="14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1"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Rockwell"/>
              </a:rPr>
              <a:t>Despite huge layoffs, employee trust is high</a:t>
            </a:r>
            <a:endParaRPr lang="ro-RO" sz="1400" b="0"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ro-RO" sz="1400" b="0" i="0" u="none" strike="noStrike" kern="1200" cap="none" spc="0" baseline="0" dirty="0">
                <a:solidFill>
                  <a:srgbClr val="000000"/>
                </a:solidFill>
                <a:uFillTx/>
                <a:latin typeface="Rockwell"/>
              </a:rPr>
              <a:t>S</a:t>
            </a:r>
            <a:r>
              <a:rPr lang="en-US" sz="1400" b="0" i="0" u="none" strike="noStrike" kern="1200" cap="none" spc="0" baseline="0" dirty="0" err="1">
                <a:solidFill>
                  <a:srgbClr val="000000"/>
                </a:solidFill>
                <a:uFillTx/>
                <a:latin typeface="Rockwell"/>
              </a:rPr>
              <a:t>trong</a:t>
            </a:r>
            <a:r>
              <a:rPr lang="en-US" sz="1400" b="0" i="0" u="none" strike="noStrike" kern="1200" cap="none" spc="0" baseline="0" dirty="0">
                <a:solidFill>
                  <a:srgbClr val="000000"/>
                </a:solidFill>
                <a:uFillTx/>
                <a:latin typeface="Rockwell"/>
              </a:rPr>
              <a:t> standing for the company</a:t>
            </a:r>
            <a:endParaRPr lang="ro-RO"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0" i="0" u="none" strike="noStrike" kern="1200" cap="none" spc="0" baseline="0" dirty="0">
                <a:solidFill>
                  <a:srgbClr val="000000"/>
                </a:solidFill>
                <a:uFillTx/>
                <a:latin typeface="Rockwell"/>
              </a:rPr>
              <a:t>- </a:t>
            </a:r>
            <a:r>
              <a:rPr lang="en-US" sz="1400" b="0" i="0" u="none" strike="noStrike" kern="1200" cap="none" spc="0" baseline="0" dirty="0">
                <a:solidFill>
                  <a:srgbClr val="000000"/>
                </a:solidFill>
                <a:uFillTx/>
                <a:latin typeface="Rockwell"/>
              </a:rPr>
              <a:t>Renewed growth and a prosperous business recovery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1" u="none" strike="noStrike" kern="1200" cap="none" spc="0" baseline="0" dirty="0">
                <a:solidFill>
                  <a:srgbClr val="000000"/>
                </a:solidFill>
                <a:uFillTx/>
                <a:latin typeface="Rockwell"/>
              </a:rPr>
              <a:t>Airbnb (2024) and Chesky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1" i="0" u="none" strike="noStrike" kern="1200" cap="none" spc="0" baseline="0" dirty="0">
                <a:solidFill>
                  <a:srgbClr val="000000"/>
                </a:solidFill>
                <a:uFillTx/>
                <a:latin typeface="Rockwell"/>
              </a:rPr>
              <a:t>Critical </a:t>
            </a:r>
            <a:r>
              <a:rPr lang="ro-RO" sz="1400" b="1" i="0" u="none" strike="noStrike" kern="1200" cap="none" spc="0" baseline="0" dirty="0" err="1">
                <a:solidFill>
                  <a:srgbClr val="000000"/>
                </a:solidFill>
                <a:uFillTx/>
                <a:latin typeface="Rockwell"/>
              </a:rPr>
              <a:t>Analysis</a:t>
            </a:r>
            <a:endParaRPr lang="en-US" sz="14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Rockwell"/>
              </a:rPr>
              <a:t>An illustration of how integrating cultural and emotional intelligence may strengthen </a:t>
            </a:r>
            <a:r>
              <a:rPr lang="en-US" sz="1400" b="0" i="0" u="none" strike="noStrike" kern="1200" cap="none" spc="0" baseline="0" dirty="0" err="1">
                <a:solidFill>
                  <a:srgbClr val="000000"/>
                </a:solidFill>
                <a:uFillTx/>
                <a:latin typeface="Rockwell"/>
              </a:rPr>
              <a:t>organisational</a:t>
            </a:r>
            <a:r>
              <a:rPr lang="en-US" sz="1400" b="0" i="0" u="none" strike="noStrike" kern="1200" cap="none" spc="0" baseline="0" dirty="0">
                <a:solidFill>
                  <a:srgbClr val="000000"/>
                </a:solidFill>
                <a:uFillTx/>
                <a:latin typeface="Rockwell"/>
              </a:rPr>
              <a:t> resilience during times of crisis is Airbnb. However, </a:t>
            </a:r>
            <a:r>
              <a:rPr lang="en-US" sz="1400" b="0" i="0" u="none" strike="noStrike" kern="1200" cap="none" spc="0" baseline="0" dirty="0" err="1">
                <a:solidFill>
                  <a:srgbClr val="000000"/>
                </a:solidFill>
                <a:uFillTx/>
                <a:latin typeface="Rockwell"/>
              </a:rPr>
              <a:t>organisational</a:t>
            </a:r>
            <a:r>
              <a:rPr lang="en-US" sz="1400" b="0" i="0" u="none" strike="noStrike" kern="1200" cap="none" spc="0" baseline="0" dirty="0">
                <a:solidFill>
                  <a:srgbClr val="000000"/>
                </a:solidFill>
                <a:uFillTx/>
                <a:latin typeface="Rockwell"/>
              </a:rPr>
              <a:t> resurrection also required strategic innovation and changing market needs, proving that leadership abilities alone cannot ensure success.</a:t>
            </a:r>
            <a:endParaRPr lang="ro-RO" sz="1400" b="0" i="0" u="none" strike="noStrike" kern="1200" cap="none" spc="0" baseline="0" dirty="0">
              <a:solidFill>
                <a:srgbClr val="000000"/>
              </a:solidFill>
              <a:uFillTx/>
              <a:latin typeface="Rockwe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ppt_x</p:attrName>
                                        </p:attrNameLst>
                                      </p:cBhvr>
                                      <p:tavLst>
                                        <p:tav tm="0">
                                          <p:val>
                                            <p:strVal val="#ppt_x"/>
                                          </p:val>
                                        </p:tav>
                                        <p:tav tm="100000">
                                          <p:val>
                                            <p:strVal val="#ppt_x"/>
                                          </p:val>
                                        </p:tav>
                                      </p:tavLst>
                                    </p:anim>
                                    <p:anim calcmode="lin" valueType="num">
                                      <p:cBhvr>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159765AC-3FF8-F546-B0FD-7A251280F6B1}"/>
              </a:ext>
            </a:extLst>
          </p:cNvPr>
          <p:cNvSpPr txBox="1">
            <a:spLocks noGrp="1"/>
          </p:cNvSpPr>
          <p:nvPr>
            <p:ph type="body" idx="1"/>
          </p:nvPr>
        </p:nvSpPr>
        <p:spPr>
          <a:xfrm>
            <a:off x="1051116" y="5094221"/>
            <a:ext cx="8630446" cy="1012929"/>
          </a:xfrm>
        </p:spPr>
        <p:txBody>
          <a:bodyPr>
            <a:normAutofit lnSpcReduction="10000"/>
          </a:bodyPr>
          <a:lstStyle/>
          <a:p>
            <a:pPr lvl="0">
              <a:lnSpc>
                <a:spcPct val="70000"/>
              </a:lnSpc>
            </a:pPr>
            <a:r>
              <a:rPr lang="en-US" sz="4100" b="1" dirty="0">
                <a:latin typeface="Rockwell Condensed"/>
              </a:rPr>
              <a:t>Business Example 4: Edith Heard and EMBL</a:t>
            </a:r>
            <a:endParaRPr lang="ro-RO" sz="4100" b="1" dirty="0">
              <a:latin typeface="Rockwell Condensed"/>
            </a:endParaRPr>
          </a:p>
        </p:txBody>
      </p:sp>
      <p:sp>
        <p:nvSpPr>
          <p:cNvPr id="3" name="CasetăText 4">
            <a:extLst>
              <a:ext uri="{FF2B5EF4-FFF2-40B4-BE49-F238E27FC236}">
                <a16:creationId xmlns:a16="http://schemas.microsoft.com/office/drawing/2014/main" id="{09A3709A-F15E-DA83-F0CA-F9D5BA119D02}"/>
              </a:ext>
            </a:extLst>
          </p:cNvPr>
          <p:cNvSpPr txBox="1"/>
          <p:nvPr/>
        </p:nvSpPr>
        <p:spPr>
          <a:xfrm>
            <a:off x="0" y="139967"/>
            <a:ext cx="12192000" cy="36933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dirty="0">
                <a:solidFill>
                  <a:srgbClr val="000000"/>
                </a:solidFill>
                <a:uFillTx/>
                <a:latin typeface="Rockwell"/>
              </a:rPr>
              <a:t>Going Back to the Leadership Philosophy of Edith Heard</a:t>
            </a:r>
            <a:endParaRPr lang="ro-RO" sz="12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dirty="0">
                <a:solidFill>
                  <a:srgbClr val="000000"/>
                </a:solidFill>
                <a:uFillTx/>
                <a:latin typeface="Rockwell"/>
              </a:rPr>
              <a:t>How Cultural and Emotional Intelligence Are Exhibited</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a:solidFill>
                  <a:srgbClr val="000000"/>
                </a:solidFill>
                <a:uFillTx/>
                <a:latin typeface="Rockwell"/>
              </a:rPr>
              <a:t>- </a:t>
            </a:r>
            <a:r>
              <a:rPr lang="en-US" sz="1200" b="0" i="0" u="none" strike="noStrike" kern="1200" cap="none" spc="0" baseline="0" dirty="0">
                <a:solidFill>
                  <a:srgbClr val="000000"/>
                </a:solidFill>
                <a:uFillTx/>
                <a:latin typeface="Rockwell"/>
              </a:rPr>
              <a:t>Empathy via attentive listening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a:solidFill>
                  <a:srgbClr val="000000"/>
                </a:solidFill>
                <a:uFillTx/>
                <a:latin typeface="Rockwell"/>
              </a:rPr>
              <a:t>- </a:t>
            </a:r>
            <a:r>
              <a:rPr lang="en-US" sz="1200" b="0" i="0" u="none" strike="noStrike" kern="1200" cap="none" spc="0" baseline="0" dirty="0">
                <a:solidFill>
                  <a:srgbClr val="000000"/>
                </a:solidFill>
                <a:uFillTx/>
                <a:latin typeface="Rockwell"/>
              </a:rPr>
              <a:t>Collaborative leadership as opposed to hierarchical leadership</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a:solidFill>
                  <a:srgbClr val="000000"/>
                </a:solidFill>
                <a:uFillTx/>
                <a:latin typeface="Rockwell"/>
              </a:rPr>
              <a:t>- </a:t>
            </a:r>
            <a:r>
              <a:rPr lang="en-US" sz="1200" b="0" i="0" u="none" strike="noStrike" kern="1200" cap="none" spc="0" baseline="0" dirty="0">
                <a:solidFill>
                  <a:srgbClr val="000000"/>
                </a:solidFill>
                <a:uFillTx/>
                <a:latin typeface="Rockwell"/>
              </a:rPr>
              <a:t>Respect for different viewpoints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a:solidFill>
                  <a:srgbClr val="000000"/>
                </a:solidFill>
                <a:uFillTx/>
                <a:latin typeface="Rockwell"/>
              </a:rPr>
              <a:t>- </a:t>
            </a:r>
            <a:r>
              <a:rPr lang="en-US" sz="1200" b="0" i="0" u="none" strike="noStrike" kern="1200" cap="none" spc="0" baseline="0" dirty="0">
                <a:solidFill>
                  <a:srgbClr val="000000"/>
                </a:solidFill>
                <a:uFillTx/>
                <a:latin typeface="Rockwell"/>
              </a:rPr>
              <a:t>Safety of the mind</a:t>
            </a:r>
            <a:endParaRPr lang="ro-RO" sz="1200" b="0" i="0" u="none" strike="noStrike" kern="1200" cap="none" spc="0" baseline="0" dirty="0">
              <a:solidFill>
                <a:srgbClr val="000000"/>
              </a:solidFill>
              <a:uFillTx/>
              <a:latin typeface="Rockwell"/>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a:solidFill>
                  <a:srgbClr val="000000"/>
                </a:solidFill>
                <a:uFillTx/>
                <a:latin typeface="Rockwell"/>
              </a:rPr>
              <a:t>- </a:t>
            </a:r>
            <a:r>
              <a:rPr lang="en-US" sz="1200" b="0" i="0" u="none" strike="noStrike" kern="1200" cap="none" spc="0" baseline="0" dirty="0">
                <a:solidFill>
                  <a:srgbClr val="000000"/>
                </a:solidFill>
                <a:uFillTx/>
                <a:latin typeface="Rockwell"/>
              </a:rPr>
              <a:t>Multicultural scientific teams have a common goal.</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dirty="0">
                <a:solidFill>
                  <a:srgbClr val="000000"/>
                </a:solidFill>
                <a:uFillTx/>
                <a:latin typeface="Rockwell"/>
              </a:rPr>
              <a:t>Critical </a:t>
            </a:r>
            <a:r>
              <a:rPr lang="ro-RO" sz="1200" b="1" i="0" u="none" strike="noStrike" kern="1200" cap="none" spc="0" baseline="0" dirty="0" err="1">
                <a:solidFill>
                  <a:srgbClr val="000000"/>
                </a:solidFill>
                <a:uFillTx/>
                <a:latin typeface="Rockwell"/>
              </a:rPr>
              <a:t>Analysis</a:t>
            </a:r>
            <a:endParaRPr lang="en-US" sz="12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dirty="0">
                <a:solidFill>
                  <a:srgbClr val="000000"/>
                </a:solidFill>
                <a:uFillTx/>
                <a:latin typeface="Rockwell"/>
              </a:rPr>
              <a:t>By encouraging trust, cooperation, and creativity, Heard's leadership philosophy embodies the ideas of transformative and inclusive leadership. However, technical know-how, strategic vision, and evidence-based decision-making are also necessary for scientific institutions. Therefore, rather than taking the place of traditional leadership skills, emotional and cultural intelligence complement them</a:t>
            </a:r>
            <a:r>
              <a:rPr lang="en-US" sz="1600" b="0" i="0" u="none" strike="noStrike" kern="1200" cap="none" spc="0" baseline="0" dirty="0">
                <a:solidFill>
                  <a:srgbClr val="000000"/>
                </a:solidFill>
                <a:uFillTx/>
                <a:latin typeface="Rockwell"/>
              </a:rPr>
              <a:t>.</a:t>
            </a:r>
            <a:endParaRPr lang="ro-RO" sz="1600" b="0" i="0" u="none" strike="noStrike" kern="1200" cap="none" spc="0" baseline="0" dirty="0">
              <a:solidFill>
                <a:srgbClr val="000000"/>
              </a:solidFill>
              <a:uFillTx/>
              <a:latin typeface="Rockwe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FB05973E-D6BE-1DAE-99F8-BF37818E2DD6}"/>
              </a:ext>
            </a:extLst>
          </p:cNvPr>
          <p:cNvSpPr txBox="1">
            <a:spLocks noGrp="1"/>
          </p:cNvSpPr>
          <p:nvPr>
            <p:ph type="body" idx="1"/>
          </p:nvPr>
        </p:nvSpPr>
        <p:spPr/>
        <p:txBody>
          <a:bodyPr>
            <a:normAutofit fontScale="92500"/>
          </a:bodyPr>
          <a:lstStyle/>
          <a:p>
            <a:pPr lvl="0"/>
            <a:r>
              <a:rPr lang="ro-RO" sz="4400" b="1" dirty="0" err="1">
                <a:latin typeface="Rockwell Condensed"/>
              </a:rPr>
              <a:t>Recommendations</a:t>
            </a:r>
            <a:r>
              <a:rPr lang="ro-RO" sz="4400" b="1" dirty="0">
                <a:latin typeface="Rockwell Condensed"/>
              </a:rPr>
              <a:t> for </a:t>
            </a:r>
            <a:r>
              <a:rPr lang="ro-RO" sz="4400" b="1" dirty="0" err="1">
                <a:latin typeface="Rockwell Condensed"/>
              </a:rPr>
              <a:t>Future</a:t>
            </a:r>
            <a:r>
              <a:rPr lang="ro-RO" sz="4400" b="1" dirty="0">
                <a:latin typeface="Rockwell Condensed"/>
              </a:rPr>
              <a:t> </a:t>
            </a:r>
            <a:r>
              <a:rPr lang="ro-RO" sz="4400" b="1" dirty="0" err="1">
                <a:latin typeface="Rockwell Condensed"/>
              </a:rPr>
              <a:t>Leaders</a:t>
            </a:r>
            <a:endParaRPr lang="ro-RO" sz="4400" b="1" dirty="0">
              <a:latin typeface="Rockwell Condensed"/>
            </a:endParaRPr>
          </a:p>
        </p:txBody>
      </p:sp>
      <p:sp>
        <p:nvSpPr>
          <p:cNvPr id="3" name="CasetăText 4">
            <a:extLst>
              <a:ext uri="{FF2B5EF4-FFF2-40B4-BE49-F238E27FC236}">
                <a16:creationId xmlns:a16="http://schemas.microsoft.com/office/drawing/2014/main" id="{651A9367-F76C-830E-649C-5967D9316C72}"/>
              </a:ext>
            </a:extLst>
          </p:cNvPr>
          <p:cNvSpPr txBox="1"/>
          <p:nvPr/>
        </p:nvSpPr>
        <p:spPr>
          <a:xfrm>
            <a:off x="0" y="121487"/>
            <a:ext cx="12329651" cy="36933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1" i="0" u="none" strike="noStrike" kern="1200" cap="none" spc="0" baseline="0" dirty="0">
                <a:solidFill>
                  <a:srgbClr val="000000"/>
                </a:solidFill>
                <a:uFillTx/>
                <a:latin typeface="Rockwell"/>
              </a:rPr>
              <a:t>Building Cultural </a:t>
            </a:r>
            <a:r>
              <a:rPr lang="ro-RO" sz="1200" b="1" i="0" u="none" strike="noStrike" kern="1200" cap="none" spc="0" baseline="0" dirty="0" err="1">
                <a:solidFill>
                  <a:srgbClr val="000000"/>
                </a:solidFill>
                <a:uFillTx/>
                <a:latin typeface="Rockwell"/>
              </a:rPr>
              <a:t>and</a:t>
            </a:r>
            <a:r>
              <a:rPr lang="ro-RO" sz="1200" b="1" i="0" u="none" strike="noStrike" kern="1200" cap="none" spc="0" baseline="0" dirty="0">
                <a:solidFill>
                  <a:srgbClr val="000000"/>
                </a:solidFill>
                <a:uFillTx/>
                <a:latin typeface="Rockwell"/>
              </a:rPr>
              <a:t> </a:t>
            </a:r>
            <a:r>
              <a:rPr lang="ro-RO" sz="1200" b="1" i="0" u="none" strike="noStrike" kern="1200" cap="none" spc="0" baseline="0" dirty="0" err="1">
                <a:solidFill>
                  <a:srgbClr val="000000"/>
                </a:solidFill>
                <a:uFillTx/>
                <a:latin typeface="Rockwell"/>
              </a:rPr>
              <a:t>Emotional</a:t>
            </a:r>
            <a:r>
              <a:rPr lang="ro-RO" sz="1200" b="1" i="0" u="none" strike="noStrike" kern="1200" cap="none" spc="0" baseline="0" dirty="0">
                <a:solidFill>
                  <a:srgbClr val="000000"/>
                </a:solidFill>
                <a:uFillTx/>
                <a:latin typeface="Rockwell"/>
              </a:rPr>
              <a:t> Intelligence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200" b="0" i="0" u="none" strike="noStrike" kern="1200" cap="none" spc="0" baseline="0" dirty="0">
                <a:solidFill>
                  <a:srgbClr val="000000"/>
                </a:solidFill>
                <a:uFillTx/>
                <a:latin typeface="Rockwell"/>
              </a:rPr>
            </a:br>
            <a:r>
              <a:rPr lang="ro-RO" sz="1200" b="1" i="0" u="none" strike="noStrike" kern="1200" cap="none" spc="0" baseline="0" dirty="0" err="1">
                <a:solidFill>
                  <a:srgbClr val="000000"/>
                </a:solidFill>
                <a:uFillTx/>
                <a:latin typeface="Rockwell"/>
              </a:rPr>
              <a:t>Organisations</a:t>
            </a:r>
            <a:r>
              <a:rPr lang="ro-RO" sz="1200" b="1" i="0" u="none" strike="noStrike" kern="1200" cap="none" spc="0" baseline="0" dirty="0">
                <a:solidFill>
                  <a:srgbClr val="000000"/>
                </a:solidFill>
                <a:uFillTx/>
                <a:latin typeface="Rockwell"/>
              </a:rPr>
              <a:t> </a:t>
            </a:r>
            <a:r>
              <a:rPr lang="ro-RO" sz="1200" b="1" i="0" u="none" strike="noStrike" kern="1200" cap="none" spc="0" baseline="0" dirty="0" err="1">
                <a:solidFill>
                  <a:srgbClr val="000000"/>
                </a:solidFill>
                <a:uFillTx/>
                <a:latin typeface="Rockwell"/>
              </a:rPr>
              <a:t>ought</a:t>
            </a:r>
            <a:r>
              <a:rPr lang="ro-RO" sz="1200" b="1" i="0" u="none" strike="noStrike" kern="1200" cap="none" spc="0" baseline="0" dirty="0">
                <a:solidFill>
                  <a:srgbClr val="000000"/>
                </a:solidFill>
                <a:uFillTx/>
                <a:latin typeface="Rockwell"/>
              </a:rPr>
              <a:t> </a:t>
            </a:r>
            <a:r>
              <a:rPr lang="ro-RO" sz="1200" b="1" i="0" u="none" strike="noStrike" kern="1200" cap="none" spc="0" baseline="0" dirty="0" err="1">
                <a:solidFill>
                  <a:srgbClr val="000000"/>
                </a:solidFill>
                <a:uFillTx/>
                <a:latin typeface="Rockwell"/>
              </a:rPr>
              <a:t>to</a:t>
            </a:r>
            <a:r>
              <a:rPr lang="ro-RO" sz="1200" b="1"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200" b="0" i="0" u="none" strike="noStrike" kern="1200" cap="none" spc="0" baseline="0" dirty="0">
                <a:solidFill>
                  <a:srgbClr val="000000"/>
                </a:solidFill>
                <a:uFillTx/>
                <a:latin typeface="Rockwell"/>
              </a:rPr>
            </a:br>
            <a:r>
              <a:rPr lang="ro-RO" sz="1200" b="0" i="0" u="none" strike="noStrike" kern="1200" cap="none" spc="0" baseline="0" dirty="0">
                <a:solidFill>
                  <a:srgbClr val="000000"/>
                </a:solidFill>
                <a:uFillTx/>
                <a:latin typeface="Rockwell"/>
              </a:rPr>
              <a:t>- Invest in </a:t>
            </a:r>
            <a:r>
              <a:rPr lang="ro-RO" sz="1200" b="0" i="0" u="none" strike="noStrike" kern="1200" cap="none" spc="0" baseline="0" dirty="0" err="1">
                <a:solidFill>
                  <a:srgbClr val="000000"/>
                </a:solidFill>
                <a:uFillTx/>
                <a:latin typeface="Rockwell"/>
              </a:rPr>
              <a:t>courses</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that</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teach</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emotional</a:t>
            </a:r>
            <a:r>
              <a:rPr lang="ro-RO" sz="1200" b="0" i="0" u="none" strike="noStrike" kern="1200" cap="none" spc="0" baseline="0" dirty="0">
                <a:solidFill>
                  <a:srgbClr val="000000"/>
                </a:solidFill>
                <a:uFillTx/>
                <a:latin typeface="Rockwell"/>
              </a:rPr>
              <a:t> intelligence.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200" b="0" i="0" u="none" strike="noStrike" kern="1200" cap="none" spc="0" baseline="0" dirty="0">
                <a:solidFill>
                  <a:srgbClr val="000000"/>
                </a:solidFill>
                <a:uFillTx/>
                <a:latin typeface="Rockwell"/>
              </a:rPr>
            </a:b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Gain</a:t>
            </a:r>
            <a:r>
              <a:rPr lang="ro-RO" sz="1200" b="0" i="0" u="none" strike="noStrike" kern="1200" cap="none" spc="0" baseline="0" dirty="0">
                <a:solidFill>
                  <a:srgbClr val="000000"/>
                </a:solidFill>
                <a:uFillTx/>
                <a:latin typeface="Rockwell"/>
              </a:rPr>
              <a:t> cultural intelligence via </a:t>
            </a:r>
            <a:r>
              <a:rPr lang="ro-RO" sz="1200" b="0" i="0" u="none" strike="noStrike" kern="1200" cap="none" spc="0" baseline="0" dirty="0" err="1">
                <a:solidFill>
                  <a:srgbClr val="000000"/>
                </a:solidFill>
                <a:uFillTx/>
                <a:latin typeface="Rockwell"/>
              </a:rPr>
              <a:t>mentoring</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and</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international</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cooperation</a:t>
            </a:r>
            <a:r>
              <a:rPr lang="ro-RO" sz="12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200" b="0" i="0" u="none" strike="noStrike" kern="1200" cap="none" spc="0" baseline="0" dirty="0">
                <a:solidFill>
                  <a:srgbClr val="000000"/>
                </a:solidFill>
                <a:uFillTx/>
                <a:latin typeface="Rockwell"/>
              </a:rPr>
            </a:b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Encourage</a:t>
            </a:r>
            <a:r>
              <a:rPr lang="ro-RO" sz="1200" b="0" i="0" u="none" strike="noStrike" kern="1200" cap="none" spc="0" baseline="0" dirty="0">
                <a:solidFill>
                  <a:srgbClr val="000000"/>
                </a:solidFill>
                <a:uFillTx/>
                <a:latin typeface="Rockwell"/>
              </a:rPr>
              <a:t> inclusive leadership at </a:t>
            </a:r>
            <a:r>
              <a:rPr lang="ro-RO" sz="1200" b="0" i="0" u="none" strike="noStrike" kern="1200" cap="none" spc="0" baseline="0" dirty="0" err="1">
                <a:solidFill>
                  <a:srgbClr val="000000"/>
                </a:solidFill>
                <a:uFillTx/>
                <a:latin typeface="Rockwell"/>
              </a:rPr>
              <a:t>all</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organisational</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levels</a:t>
            </a:r>
            <a:r>
              <a:rPr lang="ro-RO" sz="12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200" b="0" i="0" u="none" strike="noStrike" kern="1200" cap="none" spc="0" baseline="0" dirty="0">
                <a:solidFill>
                  <a:srgbClr val="000000"/>
                </a:solidFill>
                <a:uFillTx/>
                <a:latin typeface="Rockwell"/>
              </a:rPr>
            </a:b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Promote</a:t>
            </a:r>
            <a:r>
              <a:rPr lang="ro-RO" sz="1200" b="0" i="0" u="none" strike="noStrike" kern="1200" cap="none" spc="0" baseline="0" dirty="0">
                <a:solidFill>
                  <a:srgbClr val="000000"/>
                </a:solidFill>
                <a:uFillTx/>
                <a:latin typeface="Rockwell"/>
              </a:rPr>
              <a:t> open </a:t>
            </a:r>
            <a:r>
              <a:rPr lang="ro-RO" sz="1200" b="0" i="0" u="none" strike="noStrike" kern="1200" cap="none" spc="0" baseline="0" dirty="0" err="1">
                <a:solidFill>
                  <a:srgbClr val="000000"/>
                </a:solidFill>
                <a:uFillTx/>
                <a:latin typeface="Rockwell"/>
              </a:rPr>
              <a:t>communication</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and</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psychological</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safety</a:t>
            </a:r>
            <a:r>
              <a:rPr lang="ro-RO" sz="12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200" b="0" i="0" u="none" strike="noStrike" kern="1200" cap="none" spc="0" baseline="0" dirty="0">
                <a:solidFill>
                  <a:srgbClr val="000000"/>
                </a:solidFill>
                <a:uFillTx/>
                <a:latin typeface="Rockwell"/>
              </a:rPr>
            </a:b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Assess</a:t>
            </a:r>
            <a:r>
              <a:rPr lang="ro-RO" sz="1200" b="0" i="0" u="none" strike="noStrike" kern="1200" cap="none" spc="0" baseline="0" dirty="0">
                <a:solidFill>
                  <a:srgbClr val="000000"/>
                </a:solidFill>
                <a:uFillTx/>
                <a:latin typeface="Rockwell"/>
              </a:rPr>
              <a:t> leadership </a:t>
            </a:r>
            <a:r>
              <a:rPr lang="ro-RO" sz="1200" b="0" i="0" u="none" strike="noStrike" kern="1200" cap="none" spc="0" baseline="0" dirty="0" err="1">
                <a:solidFill>
                  <a:srgbClr val="000000"/>
                </a:solidFill>
                <a:uFillTx/>
                <a:latin typeface="Rockwell"/>
              </a:rPr>
              <a:t>using</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both</a:t>
            </a:r>
            <a:r>
              <a:rPr lang="ro-RO" sz="1200" b="0" i="0" u="none" strike="noStrike" kern="1200" cap="none" spc="0" baseline="0" dirty="0">
                <a:solidFill>
                  <a:srgbClr val="000000"/>
                </a:solidFill>
                <a:uFillTx/>
                <a:latin typeface="Rockwell"/>
              </a:rPr>
              <a:t> interpersonal </a:t>
            </a:r>
            <a:r>
              <a:rPr lang="ro-RO" sz="1200" b="0" i="0" u="none" strike="noStrike" kern="1200" cap="none" spc="0" baseline="0" dirty="0" err="1">
                <a:solidFill>
                  <a:srgbClr val="000000"/>
                </a:solidFill>
                <a:uFillTx/>
                <a:latin typeface="Rockwell"/>
              </a:rPr>
              <a:t>and</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technical</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skills</a:t>
            </a:r>
            <a:r>
              <a:rPr lang="ro-RO" sz="12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200" b="0" i="0" u="none" strike="noStrike" kern="1200" cap="none" spc="0" baseline="0" dirty="0">
                <a:solidFill>
                  <a:srgbClr val="000000"/>
                </a:solidFill>
                <a:uFillTx/>
                <a:latin typeface="Rockwell"/>
              </a:rPr>
            </a:br>
            <a:r>
              <a:rPr lang="ro-RO" sz="1200" b="1" i="0" u="none" strike="noStrike" kern="1200" cap="none" spc="0" baseline="0" dirty="0" err="1">
                <a:solidFill>
                  <a:srgbClr val="000000"/>
                </a:solidFill>
                <a:uFillTx/>
                <a:latin typeface="Rockwell"/>
              </a:rPr>
              <a:t>Critical</a:t>
            </a:r>
            <a:r>
              <a:rPr lang="ro-RO" sz="1200" b="1" i="0" u="none" strike="noStrike" kern="1200" cap="none" spc="0" baseline="0" dirty="0">
                <a:solidFill>
                  <a:srgbClr val="000000"/>
                </a:solidFill>
                <a:uFillTx/>
                <a:latin typeface="Rockwell"/>
              </a:rPr>
              <a:t> Perspective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dirty="0">
                <a:solidFill>
                  <a:srgbClr val="000000"/>
                </a:solidFill>
                <a:uFillTx/>
                <a:latin typeface="Rockwell"/>
              </a:rPr>
              <a:t>In order to successfully adapt to quickly changing global contexts, future leadership success will increasingly depend on striking a balance between emotional intelligence, cultural intelligence, and strategic capacity (World Economic Forum, 2025).</a:t>
            </a: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800" b="0" i="0" u="none" strike="noStrike" kern="1200" cap="none" spc="0" baseline="0" dirty="0">
              <a:solidFill>
                <a:srgbClr val="000000"/>
              </a:solidFill>
              <a:uFillTx/>
              <a:latin typeface="Rockwe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ppt_x</p:attrName>
                                        </p:attrNameLst>
                                      </p:cBhvr>
                                      <p:tavLst>
                                        <p:tav tm="0">
                                          <p:val>
                                            <p:strVal val="#ppt_x"/>
                                          </p:val>
                                        </p:tav>
                                        <p:tav tm="100000">
                                          <p:val>
                                            <p:strVal val="#ppt_x"/>
                                          </p:val>
                                        </p:tav>
                                      </p:tavLst>
                                    </p:anim>
                                    <p:anim calcmode="lin" valueType="num">
                                      <p:cBhvr>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8DA21FD3-9689-BC2A-5032-003E340C722A}"/>
              </a:ext>
            </a:extLst>
          </p:cNvPr>
          <p:cNvSpPr txBox="1">
            <a:spLocks noGrp="1"/>
          </p:cNvSpPr>
          <p:nvPr>
            <p:ph type="body" idx="1"/>
          </p:nvPr>
        </p:nvSpPr>
        <p:spPr/>
        <p:txBody>
          <a:bodyPr>
            <a:normAutofit lnSpcReduction="10000"/>
          </a:bodyPr>
          <a:lstStyle/>
          <a:p>
            <a:pPr lvl="0"/>
            <a:r>
              <a:rPr lang="ro-RO" sz="5400" b="1" dirty="0" err="1">
                <a:latin typeface="Rockwell Condensed"/>
              </a:rPr>
              <a:t>Conclusion</a:t>
            </a:r>
            <a:endParaRPr lang="ro-RO" sz="5400" b="1" dirty="0">
              <a:latin typeface="Rockwell Condensed"/>
            </a:endParaRPr>
          </a:p>
        </p:txBody>
      </p:sp>
      <p:sp>
        <p:nvSpPr>
          <p:cNvPr id="3" name="CasetăText 4">
            <a:extLst>
              <a:ext uri="{FF2B5EF4-FFF2-40B4-BE49-F238E27FC236}">
                <a16:creationId xmlns:a16="http://schemas.microsoft.com/office/drawing/2014/main" id="{10A39EC7-927F-7140-ED9A-1540B2A7C29C}"/>
              </a:ext>
            </a:extLst>
          </p:cNvPr>
          <p:cNvSpPr txBox="1"/>
          <p:nvPr/>
        </p:nvSpPr>
        <p:spPr>
          <a:xfrm>
            <a:off x="88490" y="0"/>
            <a:ext cx="12034688" cy="353943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400" b="1" i="0" u="none" strike="noStrike" kern="1200" cap="none" spc="0" baseline="0" dirty="0">
                <a:solidFill>
                  <a:srgbClr val="000000"/>
                </a:solidFill>
                <a:uFillTx/>
                <a:latin typeface="Rockwell"/>
              </a:rPr>
              <a:t>Important </a:t>
            </a:r>
            <a:r>
              <a:rPr lang="ro-RO" sz="1400" b="1" i="0" u="none" strike="noStrike" kern="1200" cap="none" spc="0" baseline="0" dirty="0" err="1">
                <a:solidFill>
                  <a:srgbClr val="000000"/>
                </a:solidFill>
                <a:uFillTx/>
                <a:latin typeface="Rockwell"/>
              </a:rPr>
              <a:t>Findings</a:t>
            </a:r>
            <a:endParaRPr lang="ro-RO" sz="1400" b="1"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In </a:t>
            </a:r>
            <a:r>
              <a:rPr lang="ro-RO" sz="1400" b="0" i="0" u="none" strike="noStrike" kern="1200" cap="none" spc="0" baseline="0" dirty="0" err="1">
                <a:solidFill>
                  <a:srgbClr val="000000"/>
                </a:solidFill>
                <a:uFillTx/>
                <a:latin typeface="Rockwell"/>
              </a:rPr>
              <a:t>contemporary</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businesses</a:t>
            </a:r>
            <a:r>
              <a:rPr lang="ro-RO" sz="1400" b="0" i="0" u="none" strike="noStrike" kern="1200" cap="none" spc="0" baseline="0" dirty="0">
                <a:solidFill>
                  <a:srgbClr val="000000"/>
                </a:solidFill>
                <a:uFillTx/>
                <a:latin typeface="Rockwell"/>
              </a:rPr>
              <a:t>, cultural intelligence (CQ)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emotional</a:t>
            </a:r>
            <a:r>
              <a:rPr lang="ro-RO" sz="1400" b="0" i="0" u="none" strike="noStrike" kern="1200" cap="none" spc="0" baseline="0" dirty="0">
                <a:solidFill>
                  <a:srgbClr val="000000"/>
                </a:solidFill>
                <a:uFillTx/>
                <a:latin typeface="Rockwell"/>
              </a:rPr>
              <a:t> intelligence (EI) are </a:t>
            </a:r>
            <a:r>
              <a:rPr lang="ro-RO" sz="1400" b="0" i="0" u="none" strike="noStrike" kern="1200" cap="none" spc="0" baseline="0" dirty="0" err="1">
                <a:solidFill>
                  <a:srgbClr val="000000"/>
                </a:solidFill>
                <a:uFillTx/>
                <a:latin typeface="Rockwell"/>
              </a:rPr>
              <a:t>critical</a:t>
            </a:r>
            <a:r>
              <a:rPr lang="ro-RO" sz="1400" b="0" i="0" u="none" strike="noStrike" kern="1200" cap="none" spc="0" baseline="0" dirty="0">
                <a:solidFill>
                  <a:srgbClr val="000000"/>
                </a:solidFill>
                <a:uFillTx/>
                <a:latin typeface="Rockwell"/>
              </a:rPr>
              <a:t> leadership </a:t>
            </a:r>
            <a:r>
              <a:rPr lang="ro-RO" sz="1400" b="0" i="0" u="none" strike="noStrike" kern="1200" cap="none" spc="0" baseline="0" dirty="0" err="1">
                <a:solidFill>
                  <a:srgbClr val="000000"/>
                </a:solidFill>
                <a:uFillTx/>
                <a:latin typeface="Rockwell"/>
              </a:rPr>
              <a:t>competencies</a:t>
            </a:r>
            <a:r>
              <a:rPr lang="ro-RO" sz="14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Earley</a:t>
            </a:r>
            <a:r>
              <a:rPr lang="ro-RO" sz="1400" b="0" i="0" u="none" strike="noStrike" kern="1200" cap="none" spc="0" baseline="0" dirty="0">
                <a:solidFill>
                  <a:srgbClr val="000000"/>
                </a:solidFill>
                <a:uFillTx/>
                <a:latin typeface="Rockwell"/>
              </a:rPr>
              <a:t> &amp; </a:t>
            </a:r>
            <a:r>
              <a:rPr lang="ro-RO" sz="1400" b="0" i="0" u="none" strike="noStrike" kern="1200" cap="none" spc="0" baseline="0" dirty="0" err="1">
                <a:solidFill>
                  <a:srgbClr val="000000"/>
                </a:solidFill>
                <a:uFillTx/>
                <a:latin typeface="Rockwell"/>
              </a:rPr>
              <a:t>Ang's</a:t>
            </a:r>
            <a:r>
              <a:rPr lang="ro-RO" sz="1400" b="0" i="0" u="none" strike="noStrike" kern="1200" cap="none" spc="0" baseline="0" dirty="0">
                <a:solidFill>
                  <a:srgbClr val="000000"/>
                </a:solidFill>
                <a:uFillTx/>
                <a:latin typeface="Rockwell"/>
              </a:rPr>
              <a:t> CQ Framework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Goleman's</a:t>
            </a:r>
            <a:r>
              <a:rPr lang="ro-RO" sz="1400" b="0" i="0" u="none" strike="noStrike" kern="1200" cap="none" spc="0" baseline="0" dirty="0">
                <a:solidFill>
                  <a:srgbClr val="000000"/>
                </a:solidFill>
                <a:uFillTx/>
                <a:latin typeface="Rockwell"/>
              </a:rPr>
              <a:t> EI Model </a:t>
            </a:r>
            <a:r>
              <a:rPr lang="ro-RO" sz="1400" b="0" i="0" u="none" strike="noStrike" kern="1200" cap="none" spc="0" baseline="0" dirty="0" err="1">
                <a:solidFill>
                  <a:srgbClr val="000000"/>
                </a:solidFill>
                <a:uFillTx/>
                <a:latin typeface="Rockwell"/>
              </a:rPr>
              <a:t>offer</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insightful</a:t>
            </a:r>
            <a:r>
              <a:rPr lang="ro-RO" sz="1400" b="0" i="0" u="none" strike="noStrike" kern="1200" cap="none" spc="0" baseline="0" dirty="0">
                <a:solidFill>
                  <a:srgbClr val="000000"/>
                </a:solidFill>
                <a:uFillTx/>
                <a:latin typeface="Rockwell"/>
              </a:rPr>
              <a:t> but </a:t>
            </a:r>
            <a:r>
              <a:rPr lang="ro-RO" sz="1400" b="0" i="0" u="none" strike="noStrike" kern="1200" cap="none" spc="0" baseline="0" dirty="0" err="1">
                <a:solidFill>
                  <a:srgbClr val="000000"/>
                </a:solidFill>
                <a:uFillTx/>
                <a:latin typeface="Rockwell"/>
              </a:rPr>
              <a:t>insufficient</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viewpoints</a:t>
            </a:r>
            <a:r>
              <a:rPr lang="ro-RO" sz="1400" b="0" i="0" u="none" strike="noStrike" kern="1200" cap="none" spc="0" baseline="0" dirty="0">
                <a:solidFill>
                  <a:srgbClr val="000000"/>
                </a:solidFill>
                <a:uFillTx/>
                <a:latin typeface="Rockwell"/>
              </a:rPr>
              <a:t> on leadership.</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Examples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from</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the</a:t>
            </a:r>
            <a:r>
              <a:rPr lang="ro-RO" sz="1400" b="0" i="0" u="none" strike="noStrike" kern="1200" cap="none" spc="0" baseline="0" dirty="0">
                <a:solidFill>
                  <a:srgbClr val="000000"/>
                </a:solidFill>
                <a:uFillTx/>
                <a:latin typeface="Rockwell"/>
              </a:rPr>
              <a:t> business </a:t>
            </a:r>
            <a:r>
              <a:rPr lang="ro-RO" sz="1400" b="0" i="0" u="none" strike="noStrike" kern="1200" cap="none" spc="0" baseline="0" dirty="0" err="1">
                <a:solidFill>
                  <a:srgbClr val="000000"/>
                </a:solidFill>
                <a:uFillTx/>
                <a:latin typeface="Rockwell"/>
              </a:rPr>
              <a:t>world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such</a:t>
            </a:r>
            <a:r>
              <a:rPr lang="ro-RO" sz="1400" b="0" i="0" u="none" strike="noStrike" kern="1200" cap="none" spc="0" baseline="0" dirty="0">
                <a:solidFill>
                  <a:srgbClr val="000000"/>
                </a:solidFill>
                <a:uFillTx/>
                <a:latin typeface="Rockwell"/>
              </a:rPr>
              <a:t> as Microsoft, Unilever, </a:t>
            </a:r>
            <a:r>
              <a:rPr lang="ro-RO" sz="1400" b="0" i="0" u="none" strike="noStrike" kern="1200" cap="none" spc="0" baseline="0" dirty="0" err="1">
                <a:solidFill>
                  <a:srgbClr val="000000"/>
                </a:solidFill>
                <a:uFillTx/>
                <a:latin typeface="Rockwell"/>
              </a:rPr>
              <a:t>Airbnb</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EMBL, show </a:t>
            </a:r>
            <a:r>
              <a:rPr lang="ro-RO" sz="1400" b="0" i="0" u="none" strike="noStrike" kern="1200" cap="none" spc="0" baseline="0" dirty="0" err="1">
                <a:solidFill>
                  <a:srgbClr val="000000"/>
                </a:solidFill>
                <a:uFillTx/>
                <a:latin typeface="Rockwell"/>
              </a:rPr>
              <a:t>how</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leaders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who</a:t>
            </a:r>
            <a:r>
              <a:rPr lang="ro-RO" sz="1400" b="0" i="0" u="none" strike="noStrike" kern="1200" cap="none" spc="0" baseline="0" dirty="0">
                <a:solidFill>
                  <a:srgbClr val="000000"/>
                </a:solidFill>
                <a:uFillTx/>
                <a:latin typeface="Rockwell"/>
              </a:rPr>
              <a:t> combine cultural </a:t>
            </a:r>
            <a:r>
              <a:rPr lang="ro-RO" sz="1400" b="0" i="0" u="none" strike="noStrike" kern="1200" cap="none" spc="0" baseline="0" dirty="0" err="1">
                <a:solidFill>
                  <a:srgbClr val="000000"/>
                </a:solidFill>
                <a:uFillTx/>
                <a:latin typeface="Rockwell"/>
              </a:rPr>
              <a:t>sensitivity</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with</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empathy</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foster</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greater</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teamwork</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creativity</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organisational</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effectiveness</a:t>
            </a:r>
            <a:r>
              <a:rPr lang="ro-RO" sz="14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0" i="0" u="none" strike="noStrike" kern="1200" cap="none" spc="0" baseline="0" dirty="0">
                <a:solidFill>
                  <a:srgbClr val="000000"/>
                </a:solidFill>
                <a:uFillTx/>
                <a:latin typeface="Rockwell"/>
              </a:rPr>
              <a:t> - </a:t>
            </a:r>
            <a:r>
              <a:rPr lang="ro-RO" sz="1400" b="0" i="0" u="none" strike="noStrike" kern="1200" cap="none" spc="0" baseline="0" dirty="0" err="1">
                <a:solidFill>
                  <a:srgbClr val="000000"/>
                </a:solidFill>
                <a:uFillTx/>
                <a:latin typeface="Rockwell"/>
              </a:rPr>
              <a:t>However</a:t>
            </a:r>
            <a:r>
              <a:rPr lang="ro-RO" sz="1400" b="0" i="0" u="none" strike="noStrike" kern="1200" cap="none" spc="0" baseline="0" dirty="0">
                <a:solidFill>
                  <a:srgbClr val="000000"/>
                </a:solidFill>
                <a:uFillTx/>
                <a:latin typeface="Rockwell"/>
              </a:rPr>
              <a:t>, EI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CQ </a:t>
            </a:r>
            <a:r>
              <a:rPr lang="ro-RO" sz="1400" b="0" i="0" u="none" strike="noStrike" kern="1200" cap="none" spc="0" baseline="0" dirty="0" err="1">
                <a:solidFill>
                  <a:srgbClr val="000000"/>
                </a:solidFill>
                <a:uFillTx/>
                <a:latin typeface="Rockwell"/>
              </a:rPr>
              <a:t>by</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themselves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cannot</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ensure</a:t>
            </a:r>
            <a:r>
              <a:rPr lang="ro-RO" sz="1400" b="0" i="0" u="none" strike="noStrike" kern="1200" cap="none" spc="0" baseline="0" dirty="0">
                <a:solidFill>
                  <a:srgbClr val="000000"/>
                </a:solidFill>
                <a:uFillTx/>
                <a:latin typeface="Rockwell"/>
              </a:rPr>
              <a:t> leadership </a:t>
            </a:r>
            <a:r>
              <a:rPr lang="ro-RO" sz="1400" b="0" i="0" u="none" strike="noStrike" kern="1200" cap="none" spc="0" baseline="0" dirty="0" err="1">
                <a:solidFill>
                  <a:srgbClr val="000000"/>
                </a:solidFill>
                <a:uFillTx/>
                <a:latin typeface="Rockwell"/>
              </a:rPr>
              <a:t>success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they</a:t>
            </a:r>
            <a:r>
              <a:rPr lang="ro-RO" sz="1400" b="0" i="0" u="none" strike="noStrike" kern="1200" cap="none" spc="0" baseline="0" dirty="0">
                <a:solidFill>
                  <a:srgbClr val="000000"/>
                </a:solidFill>
                <a:uFillTx/>
                <a:latin typeface="Rockwell"/>
              </a:rPr>
              <a:t> must </a:t>
            </a:r>
            <a:r>
              <a:rPr lang="ro-RO" sz="1400" b="0" i="0" u="none" strike="noStrike" kern="1200" cap="none" spc="0" baseline="0" dirty="0" err="1">
                <a:solidFill>
                  <a:srgbClr val="000000"/>
                </a:solidFill>
                <a:uFillTx/>
                <a:latin typeface="Rockwell"/>
              </a:rPr>
              <a:t>be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combined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with</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technical</a:t>
            </a:r>
            <a:r>
              <a:rPr lang="ro-RO" sz="1400" b="0" i="0" u="none" strike="noStrike" kern="1200" cap="none" spc="0" baseline="0" dirty="0">
                <a:solidFill>
                  <a:srgbClr val="000000"/>
                </a:solidFill>
                <a:uFillTx/>
                <a:latin typeface="Rockwell"/>
              </a:rPr>
              <a:t> know-how, strategic </a:t>
            </a:r>
            <a:r>
              <a:rPr lang="ro-RO" sz="1400" b="0" i="0" u="none" strike="noStrike" kern="1200" cap="none" spc="0" baseline="0" dirty="0" err="1">
                <a:solidFill>
                  <a:srgbClr val="000000"/>
                </a:solidFill>
                <a:uFillTx/>
                <a:latin typeface="Rockwell"/>
              </a:rPr>
              <a:t>thinking</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moral </a:t>
            </a:r>
            <a:r>
              <a:rPr lang="ro-RO" sz="1400" b="0" i="0" u="none" strike="noStrike" kern="1200" cap="none" spc="0" baseline="0" dirty="0" err="1">
                <a:solidFill>
                  <a:srgbClr val="000000"/>
                </a:solidFill>
                <a:uFillTx/>
                <a:latin typeface="Rockwell"/>
              </a:rPr>
              <a:t>judgement</a:t>
            </a:r>
            <a:r>
              <a:rPr lang="ro-RO" sz="14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ro-RO" sz="1400" b="0" i="0" u="none" strike="noStrike" kern="1200" cap="none" spc="0" baseline="0" dirty="0">
                <a:solidFill>
                  <a:srgbClr val="000000"/>
                </a:solidFill>
                <a:uFillTx/>
                <a:latin typeface="Rockwell"/>
              </a:rPr>
            </a:br>
            <a:r>
              <a:rPr lang="ro-RO" sz="1400" b="1" i="0" u="none" strike="noStrike" kern="1200" cap="none" spc="0" baseline="0" dirty="0">
                <a:solidFill>
                  <a:srgbClr val="000000"/>
                </a:solidFill>
                <a:uFillTx/>
                <a:latin typeface="Rockwell"/>
              </a:rPr>
              <a:t>Final </a:t>
            </a:r>
            <a:r>
              <a:rPr lang="ro-RO" sz="1400" b="1" i="0" u="none" strike="noStrike" kern="1200" cap="none" spc="0" baseline="0" dirty="0" err="1">
                <a:solidFill>
                  <a:srgbClr val="000000"/>
                </a:solidFill>
                <a:uFillTx/>
                <a:latin typeface="Rockwell"/>
              </a:rPr>
              <a:t>Judgement</a:t>
            </a:r>
            <a:br>
              <a:rPr lang="ro-RO" sz="1400" b="0" i="0" u="none" strike="noStrike" kern="1200" cap="none" spc="0" baseline="0" dirty="0">
                <a:solidFill>
                  <a:srgbClr val="000000"/>
                </a:solidFill>
                <a:uFillTx/>
                <a:latin typeface="Rockwell"/>
              </a:rPr>
            </a:br>
            <a:br>
              <a:rPr lang="ro-RO" sz="1400" b="0" i="0" u="none" strike="noStrike" kern="1200" cap="none" spc="0" baseline="0" dirty="0">
                <a:solidFill>
                  <a:srgbClr val="000000"/>
                </a:solidFill>
                <a:uFillTx/>
                <a:latin typeface="Rockwell"/>
              </a:rPr>
            </a:br>
            <a:r>
              <a:rPr lang="ro-RO" sz="1400" b="0" i="0" u="none" strike="noStrike" kern="1200" cap="none" spc="0" baseline="0" dirty="0" err="1">
                <a:solidFill>
                  <a:srgbClr val="000000"/>
                </a:solidFill>
                <a:uFillTx/>
                <a:latin typeface="Rockwell"/>
              </a:rPr>
              <a:t>Effective</a:t>
            </a:r>
            <a:r>
              <a:rPr lang="ro-RO" sz="1400" b="0" i="0" u="none" strike="noStrike" kern="1200" cap="none" spc="0" baseline="0" dirty="0">
                <a:solidFill>
                  <a:srgbClr val="000000"/>
                </a:solidFill>
                <a:uFillTx/>
                <a:latin typeface="Rockwell"/>
              </a:rPr>
              <a:t> leadership </a:t>
            </a:r>
            <a:r>
              <a:rPr lang="ro-RO" sz="1400" b="0" i="0" u="none" strike="noStrike" kern="1200" cap="none" spc="0" baseline="0" dirty="0" err="1">
                <a:solidFill>
                  <a:srgbClr val="000000"/>
                </a:solidFill>
                <a:uFillTx/>
                <a:latin typeface="Rockwell"/>
              </a:rPr>
              <a:t>is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now</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characterised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by</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the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capacity</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to</a:t>
            </a:r>
            <a:r>
              <a:rPr lang="ro-RO" sz="1400" b="0" i="0" u="none" strike="noStrike" kern="1200" cap="none" spc="0" baseline="0" dirty="0">
                <a:solidFill>
                  <a:srgbClr val="000000"/>
                </a:solidFill>
                <a:uFillTx/>
                <a:latin typeface="Rockwell"/>
              </a:rPr>
              <a:t> inspire, </a:t>
            </a:r>
            <a:r>
              <a:rPr lang="ro-RO" sz="1400" b="0" i="0" u="none" strike="noStrike" kern="1200" cap="none" spc="0" baseline="0" dirty="0" err="1">
                <a:solidFill>
                  <a:srgbClr val="000000"/>
                </a:solidFill>
                <a:uFillTx/>
                <a:latin typeface="Rockwell"/>
              </a:rPr>
              <a:t>connect</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adapt</a:t>
            </a:r>
            <a:r>
              <a:rPr lang="ro-RO" sz="1400" b="0" i="0" u="none" strike="noStrike" kern="1200" cap="none" spc="0" baseline="0" dirty="0">
                <a:solidFill>
                  <a:srgbClr val="000000"/>
                </a:solidFill>
                <a:uFillTx/>
                <a:latin typeface="Rockwell"/>
              </a:rPr>
              <a:t> in more </a:t>
            </a:r>
            <a:r>
              <a:rPr lang="ro-RO" sz="1400" b="0" i="0" u="none" strike="noStrike" kern="1200" cap="none" spc="0" baseline="0" dirty="0" err="1">
                <a:solidFill>
                  <a:srgbClr val="000000"/>
                </a:solidFill>
                <a:uFillTx/>
                <a:latin typeface="Rockwell"/>
              </a:rPr>
              <a:t>varied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and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collaborative</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situations</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rather</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than</a:t>
            </a:r>
            <a:r>
              <a:rPr lang="ro-RO" sz="1400" b="0" i="0" u="none" strike="noStrike" kern="1200" cap="none" spc="0" baseline="0" dirty="0">
                <a:solidFill>
                  <a:srgbClr val="000000"/>
                </a:solidFill>
                <a:uFillTx/>
                <a:latin typeface="Rockwell"/>
              </a:rPr>
              <a:t> just </a:t>
            </a:r>
            <a:r>
              <a:rPr lang="ro-RO" sz="1400" b="0" i="0" u="none" strike="noStrike" kern="1200" cap="none" spc="0" baseline="0" dirty="0" err="1">
                <a:solidFill>
                  <a:srgbClr val="000000"/>
                </a:solidFill>
                <a:uFillTx/>
                <a:latin typeface="Rockwell"/>
              </a:rPr>
              <a:t>authority</a:t>
            </a:r>
            <a:r>
              <a:rPr lang="ro-RO" sz="1400" b="0" i="0" u="none" strike="noStrike" kern="1200" cap="none" spc="0" baseline="0" dirty="0">
                <a:solidFill>
                  <a:srgbClr val="000000"/>
                </a:solidFill>
                <a:uFillTx/>
                <a:latin typeface="Rockwell"/>
              </a:rPr>
              <a:t> or </a:t>
            </a:r>
            <a:r>
              <a:rPr lang="ro-RO" sz="1400" b="0" i="0" u="none" strike="noStrike" kern="1200" cap="none" spc="0" baseline="0" dirty="0" err="1">
                <a:solidFill>
                  <a:srgbClr val="000000"/>
                </a:solidFill>
                <a:uFillTx/>
                <a:latin typeface="Rockwell"/>
              </a:rPr>
              <a:t>competence</a:t>
            </a:r>
            <a:r>
              <a:rPr lang="ro-RO" sz="1400" b="0" i="0" u="none" strike="noStrike" kern="1200" cap="none" spc="0" baseline="0" dirty="0">
                <a:solidFill>
                  <a:srgbClr val="000000"/>
                </a:solidFill>
                <a:uFillTx/>
                <a:latin typeface="Rockwell"/>
              </a:rPr>
              <a:t>, as </a:t>
            </a:r>
            <a:r>
              <a:rPr lang="ro-RO" sz="1400" b="0" i="0" u="none" strike="noStrike" kern="1200" cap="none" spc="0" baseline="0" dirty="0" err="1">
                <a:solidFill>
                  <a:srgbClr val="000000"/>
                </a:solidFill>
                <a:uFillTx/>
                <a:latin typeface="Rockwell"/>
              </a:rPr>
              <a:t>demonstrated</a:t>
            </a:r>
            <a:r>
              <a:rPr lang="ro-RO" sz="1400" b="0" i="0" u="none" strike="noStrike" kern="1200" cap="none" spc="0" baseline="0" dirty="0">
                <a:solidFill>
                  <a:srgbClr val="000000"/>
                </a:solidFill>
                <a:uFillTx/>
                <a:latin typeface="Rockwell"/>
              </a:rPr>
              <a:t> </a:t>
            </a:r>
            <a:r>
              <a:rPr lang="ro-RO" sz="1400" b="0" i="0" u="none" strike="noStrike" kern="1200" cap="none" spc="0" baseline="0" dirty="0" err="1">
                <a:solidFill>
                  <a:srgbClr val="000000"/>
                </a:solidFill>
                <a:uFillTx/>
                <a:latin typeface="Rockwell"/>
              </a:rPr>
              <a:t>by</a:t>
            </a:r>
            <a:r>
              <a:rPr lang="ro-RO" sz="1400" b="0" i="0" u="none" strike="noStrike" kern="1200" cap="none" spc="0" baseline="0" dirty="0">
                <a:solidFill>
                  <a:srgbClr val="000000"/>
                </a:solidFill>
                <a:uFillTx/>
                <a:latin typeface="Rockwell"/>
              </a:rPr>
              <a:t> Edith </a:t>
            </a:r>
            <a:r>
              <a:rPr lang="ro-RO" sz="1400" b="0" i="0" u="none" strike="noStrike" kern="1200" cap="none" spc="0" baseline="0" dirty="0" err="1">
                <a:solidFill>
                  <a:srgbClr val="000000"/>
                </a:solidFill>
                <a:uFillTx/>
                <a:latin typeface="Rockwell"/>
              </a:rPr>
              <a:t>Heard's</a:t>
            </a:r>
            <a:r>
              <a:rPr lang="ro-RO" sz="1400" b="0" i="0" u="none" strike="noStrike" kern="1200" cap="none" spc="0" baseline="0" dirty="0">
                <a:solidFill>
                  <a:srgbClr val="000000"/>
                </a:solidFill>
                <a:uFillTx/>
                <a:latin typeface="Rockwell"/>
              </a:rPr>
              <a:t> leadership </a:t>
            </a:r>
            <a:r>
              <a:rPr lang="ro-RO" sz="1400" b="0" i="0" u="none" strike="noStrike" kern="1200" cap="none" spc="0" baseline="0" dirty="0" err="1">
                <a:solidFill>
                  <a:srgbClr val="000000"/>
                </a:solidFill>
                <a:uFillTx/>
                <a:latin typeface="Rockwell"/>
              </a:rPr>
              <a:t>philosophy</a:t>
            </a:r>
            <a:r>
              <a:rPr lang="ro-RO" sz="1400" b="0" i="0" u="none" strike="noStrike" kern="1200" cap="none" spc="0" baseline="0" dirty="0">
                <a:solidFill>
                  <a:srgbClr val="000000"/>
                </a:solidFill>
                <a:uFillTx/>
                <a:latin typeface="Rockwell"/>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12BA22CC-4AFE-A51D-C17D-F73013A540CA}"/>
              </a:ext>
            </a:extLst>
          </p:cNvPr>
          <p:cNvSpPr txBox="1">
            <a:spLocks noGrp="1"/>
          </p:cNvSpPr>
          <p:nvPr>
            <p:ph type="body" idx="1"/>
          </p:nvPr>
        </p:nvSpPr>
        <p:spPr/>
        <p:txBody>
          <a:bodyPr>
            <a:normAutofit lnSpcReduction="10000"/>
          </a:bodyPr>
          <a:lstStyle/>
          <a:p>
            <a:pPr lvl="0"/>
            <a:r>
              <a:rPr lang="ro-RO" sz="5400" b="1">
                <a:latin typeface="Rockwell Condensed"/>
              </a:rPr>
              <a:t>References</a:t>
            </a:r>
          </a:p>
        </p:txBody>
      </p:sp>
      <p:sp>
        <p:nvSpPr>
          <p:cNvPr id="3" name="CasetăText 4">
            <a:extLst>
              <a:ext uri="{FF2B5EF4-FFF2-40B4-BE49-F238E27FC236}">
                <a16:creationId xmlns:a16="http://schemas.microsoft.com/office/drawing/2014/main" id="{779D478F-3820-BEBB-2830-618B8576D556}"/>
              </a:ext>
            </a:extLst>
          </p:cNvPr>
          <p:cNvSpPr txBox="1"/>
          <p:nvPr/>
        </p:nvSpPr>
        <p:spPr>
          <a:xfrm>
            <a:off x="265472" y="128436"/>
            <a:ext cx="11395588" cy="381642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err="1">
                <a:solidFill>
                  <a:srgbClr val="000000"/>
                </a:solidFill>
                <a:uFillTx/>
                <a:latin typeface="Rockwell"/>
              </a:rPr>
              <a:t>Airbnb</a:t>
            </a:r>
            <a:r>
              <a:rPr lang="ro-RO" sz="1200" b="0" i="0" u="none" strike="noStrike" kern="1200" cap="none" spc="0" baseline="0" dirty="0">
                <a:solidFill>
                  <a:srgbClr val="000000"/>
                </a:solidFill>
                <a:uFillTx/>
                <a:latin typeface="Rockwell"/>
              </a:rPr>
              <a:t> (2024) </a:t>
            </a:r>
            <a:r>
              <a:rPr lang="ro-RO" sz="1200" b="0" i="1" u="none" strike="noStrike" kern="1200" cap="none" spc="0" baseline="0" dirty="0" err="1">
                <a:solidFill>
                  <a:srgbClr val="000000"/>
                </a:solidFill>
                <a:uFillTx/>
                <a:latin typeface="Rockwell"/>
              </a:rPr>
              <a:t>Annual</a:t>
            </a:r>
            <a:r>
              <a:rPr lang="ro-RO" sz="1200" b="0" i="1" u="none" strike="noStrike" kern="1200" cap="none" spc="0" baseline="0" dirty="0">
                <a:solidFill>
                  <a:srgbClr val="000000"/>
                </a:solidFill>
                <a:uFillTx/>
                <a:latin typeface="Rockwell"/>
              </a:rPr>
              <a:t> Report 2024.</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err="1">
                <a:solidFill>
                  <a:srgbClr val="000000"/>
                </a:solidFill>
                <a:uFillTx/>
                <a:latin typeface="Rockwell"/>
              </a:rPr>
              <a:t>Antonakis</a:t>
            </a:r>
            <a:r>
              <a:rPr lang="ro-RO" sz="1200" b="0" i="0" u="none" strike="noStrike" kern="1200" cap="none" spc="0" baseline="0" dirty="0">
                <a:solidFill>
                  <a:srgbClr val="000000"/>
                </a:solidFill>
                <a:uFillTx/>
                <a:latin typeface="Rockwell"/>
              </a:rPr>
              <a:t>, J., </a:t>
            </a:r>
            <a:r>
              <a:rPr lang="ro-RO" sz="1200" b="0" i="0" u="none" strike="noStrike" kern="1200" cap="none" spc="0" baseline="0" dirty="0" err="1">
                <a:solidFill>
                  <a:srgbClr val="000000"/>
                </a:solidFill>
                <a:uFillTx/>
                <a:latin typeface="Rockwell"/>
              </a:rPr>
              <a:t>Day</a:t>
            </a:r>
            <a:r>
              <a:rPr lang="ro-RO" sz="1200" b="0" i="0" u="none" strike="noStrike" kern="1200" cap="none" spc="0" baseline="0" dirty="0">
                <a:solidFill>
                  <a:srgbClr val="000000"/>
                </a:solidFill>
                <a:uFillTx/>
                <a:latin typeface="Rockwell"/>
              </a:rPr>
              <a:t>, D.V. </a:t>
            </a:r>
            <a:r>
              <a:rPr lang="ro-RO" sz="1200" b="0" i="0" u="none" strike="noStrike" kern="1200" cap="none" spc="0" baseline="0" dirty="0" err="1">
                <a:solidFill>
                  <a:srgbClr val="000000"/>
                </a:solidFill>
                <a:uFillTx/>
                <a:latin typeface="Rockwell"/>
              </a:rPr>
              <a:t>and</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Schyns</a:t>
            </a:r>
            <a:r>
              <a:rPr lang="ro-RO" sz="1200" b="0" i="0" u="none" strike="noStrike" kern="1200" cap="none" spc="0" baseline="0" dirty="0">
                <a:solidFill>
                  <a:srgbClr val="000000"/>
                </a:solidFill>
                <a:uFillTx/>
                <a:latin typeface="Rockwell"/>
              </a:rPr>
              <a:t>, B. (2022) </a:t>
            </a:r>
            <a:r>
              <a:rPr lang="ro-RO" sz="1200" b="0" i="1" u="none" strike="noStrike" kern="1200" cap="none" spc="0" baseline="0" dirty="0">
                <a:solidFill>
                  <a:srgbClr val="000000"/>
                </a:solidFill>
                <a:uFillTx/>
                <a:latin typeface="Rockwell"/>
              </a:rPr>
              <a:t>Leadership: </a:t>
            </a:r>
            <a:r>
              <a:rPr lang="ro-RO" sz="1200" b="0" i="1" u="none" strike="noStrike" kern="1200" cap="none" spc="0" baseline="0" dirty="0" err="1">
                <a:solidFill>
                  <a:srgbClr val="000000"/>
                </a:solidFill>
                <a:uFillTx/>
                <a:latin typeface="Rockwell"/>
              </a:rPr>
              <a:t>Past</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Present</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and</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Future</a:t>
            </a:r>
            <a:r>
              <a:rPr lang="ro-RO" sz="1200" b="0" i="0" u="none" strike="noStrike" kern="1200" cap="none" spc="0" baseline="0" dirty="0">
                <a:solidFill>
                  <a:srgbClr val="000000"/>
                </a:solidFill>
                <a:uFillTx/>
                <a:latin typeface="Rockwell"/>
              </a:rPr>
              <a:t>. Oxford: Oxford University Press.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err="1">
                <a:solidFill>
                  <a:srgbClr val="000000"/>
                </a:solidFill>
                <a:uFillTx/>
                <a:latin typeface="Rockwell"/>
              </a:rPr>
              <a:t>Boyatzis</a:t>
            </a:r>
            <a:r>
              <a:rPr lang="ro-RO" sz="1200" b="0" i="0" u="none" strike="noStrike" kern="1200" cap="none" spc="0" baseline="0" dirty="0">
                <a:solidFill>
                  <a:srgbClr val="000000"/>
                </a:solidFill>
                <a:uFillTx/>
                <a:latin typeface="Rockwell"/>
              </a:rPr>
              <a:t>, R.E. (2018) </a:t>
            </a:r>
            <a:r>
              <a:rPr lang="ro-RO" sz="1200" b="0" i="1" u="none" strike="noStrike" kern="1200" cap="none" spc="0" baseline="0" dirty="0">
                <a:solidFill>
                  <a:srgbClr val="000000"/>
                </a:solidFill>
                <a:uFillTx/>
                <a:latin typeface="Rockwell"/>
              </a:rPr>
              <a:t>The Competent Manager </a:t>
            </a:r>
            <a:r>
              <a:rPr lang="ro-RO" sz="1200" b="0" i="1" u="none" strike="noStrike" kern="1200" cap="none" spc="0" baseline="0" dirty="0" err="1">
                <a:solidFill>
                  <a:srgbClr val="000000"/>
                </a:solidFill>
                <a:uFillTx/>
                <a:latin typeface="Rockwell"/>
              </a:rPr>
              <a:t>Revisited</a:t>
            </a:r>
            <a:r>
              <a:rPr lang="ro-RO" sz="1200" b="0" i="0" u="none" strike="noStrike" kern="1200" cap="none" spc="0" baseline="0" dirty="0">
                <a:solidFill>
                  <a:srgbClr val="000000"/>
                </a:solidFill>
                <a:uFillTx/>
                <a:latin typeface="Rockwell"/>
              </a:rPr>
              <a:t>. New York: </a:t>
            </a:r>
            <a:r>
              <a:rPr lang="ro-RO" sz="1200" b="0" i="0" u="none" strike="noStrike" kern="1200" cap="none" spc="0" baseline="0" dirty="0" err="1">
                <a:solidFill>
                  <a:srgbClr val="000000"/>
                </a:solidFill>
                <a:uFillTx/>
                <a:latin typeface="Rockwell"/>
              </a:rPr>
              <a:t>Routledge</a:t>
            </a:r>
            <a:r>
              <a:rPr lang="ro-RO" sz="12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err="1">
                <a:solidFill>
                  <a:srgbClr val="000000"/>
                </a:solidFill>
                <a:uFillTx/>
                <a:latin typeface="Rockwell"/>
              </a:rPr>
              <a:t>Earley</a:t>
            </a:r>
            <a:r>
              <a:rPr lang="ro-RO" sz="1200" b="0" i="0" u="none" strike="noStrike" kern="1200" cap="none" spc="0" baseline="0" dirty="0">
                <a:solidFill>
                  <a:srgbClr val="000000"/>
                </a:solidFill>
                <a:uFillTx/>
                <a:latin typeface="Rockwell"/>
              </a:rPr>
              <a:t>, P.C. </a:t>
            </a:r>
            <a:r>
              <a:rPr lang="ro-RO" sz="1200" b="0" i="0" u="none" strike="noStrike" kern="1200" cap="none" spc="0" baseline="0" dirty="0" err="1">
                <a:solidFill>
                  <a:srgbClr val="000000"/>
                </a:solidFill>
                <a:uFillTx/>
                <a:latin typeface="Rockwell"/>
              </a:rPr>
              <a:t>and</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Ang</a:t>
            </a:r>
            <a:r>
              <a:rPr lang="ro-RO" sz="1200" b="0" i="0" u="none" strike="noStrike" kern="1200" cap="none" spc="0" baseline="0" dirty="0">
                <a:solidFill>
                  <a:srgbClr val="000000"/>
                </a:solidFill>
                <a:uFillTx/>
                <a:latin typeface="Rockwell"/>
              </a:rPr>
              <a:t>, S. (2003) </a:t>
            </a:r>
            <a:r>
              <a:rPr lang="ro-RO" sz="1200" b="0" i="1" u="none" strike="noStrike" kern="1200" cap="none" spc="0" baseline="0" dirty="0">
                <a:solidFill>
                  <a:srgbClr val="000000"/>
                </a:solidFill>
                <a:uFillTx/>
                <a:latin typeface="Rockwell"/>
              </a:rPr>
              <a:t>Cultural Intelligence: Individual </a:t>
            </a:r>
            <a:r>
              <a:rPr lang="ro-RO" sz="1200" b="0" i="1" u="none" strike="noStrike" kern="1200" cap="none" spc="0" baseline="0" dirty="0" err="1">
                <a:solidFill>
                  <a:srgbClr val="000000"/>
                </a:solidFill>
                <a:uFillTx/>
                <a:latin typeface="Rockwell"/>
              </a:rPr>
              <a:t>Interactions</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Across</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Cultures</a:t>
            </a:r>
            <a:r>
              <a:rPr lang="ro-RO" sz="1200" b="0" i="0" u="none" strike="noStrike" kern="1200" cap="none" spc="0" baseline="0" dirty="0">
                <a:solidFill>
                  <a:srgbClr val="000000"/>
                </a:solidFill>
                <a:uFillTx/>
                <a:latin typeface="Rockwell"/>
              </a:rPr>
              <a:t>. Stanford, CA: Stanford University Press.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err="1">
                <a:solidFill>
                  <a:srgbClr val="000000"/>
                </a:solidFill>
                <a:uFillTx/>
                <a:latin typeface="Rockwell"/>
              </a:rPr>
              <a:t>Edmondson</a:t>
            </a:r>
            <a:r>
              <a:rPr lang="ro-RO" sz="1200" b="0" i="0" u="none" strike="noStrike" kern="1200" cap="none" spc="0" baseline="0" dirty="0">
                <a:solidFill>
                  <a:srgbClr val="000000"/>
                </a:solidFill>
                <a:uFillTx/>
                <a:latin typeface="Rockwell"/>
              </a:rPr>
              <a:t>, A.C. (2019) </a:t>
            </a:r>
            <a:r>
              <a:rPr lang="ro-RO" sz="1200" b="0" i="1" u="none" strike="noStrike" kern="1200" cap="none" spc="0" baseline="0" dirty="0">
                <a:solidFill>
                  <a:srgbClr val="000000"/>
                </a:solidFill>
                <a:uFillTx/>
                <a:latin typeface="Rockwell"/>
              </a:rPr>
              <a:t>The </a:t>
            </a:r>
            <a:r>
              <a:rPr lang="ro-RO" sz="1200" b="0" i="1" u="none" strike="noStrike" kern="1200" cap="none" spc="0" baseline="0" dirty="0" err="1">
                <a:solidFill>
                  <a:srgbClr val="000000"/>
                </a:solidFill>
                <a:uFillTx/>
                <a:latin typeface="Rockwell"/>
              </a:rPr>
              <a:t>Fearless</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Organization</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Creating</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Psychological</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Safety</a:t>
            </a:r>
            <a:r>
              <a:rPr lang="ro-RO" sz="1200" b="0" i="1" u="none" strike="noStrike" kern="1200" cap="none" spc="0" baseline="0" dirty="0">
                <a:solidFill>
                  <a:srgbClr val="000000"/>
                </a:solidFill>
                <a:uFillTx/>
                <a:latin typeface="Rockwell"/>
              </a:rPr>
              <a:t> in </a:t>
            </a:r>
            <a:r>
              <a:rPr lang="ro-RO" sz="1200" b="0" i="1" u="none" strike="noStrike" kern="1200" cap="none" spc="0" baseline="0" dirty="0" err="1">
                <a:solidFill>
                  <a:srgbClr val="000000"/>
                </a:solidFill>
                <a:uFillTx/>
                <a:latin typeface="Rockwell"/>
              </a:rPr>
              <a:t>the</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Workplace</a:t>
            </a:r>
            <a:r>
              <a:rPr lang="ro-RO" sz="1200" b="0" i="1" u="none" strike="noStrike" kern="1200" cap="none" spc="0" baseline="0" dirty="0">
                <a:solidFill>
                  <a:srgbClr val="000000"/>
                </a:solidFill>
                <a:uFillTx/>
                <a:latin typeface="Rockwell"/>
              </a:rPr>
              <a:t> for </a:t>
            </a:r>
            <a:r>
              <a:rPr lang="ro-RO" sz="1200" b="0" i="1" u="none" strike="noStrike" kern="1200" cap="none" spc="0" baseline="0" dirty="0" err="1">
                <a:solidFill>
                  <a:srgbClr val="000000"/>
                </a:solidFill>
                <a:uFillTx/>
                <a:latin typeface="Rockwell"/>
              </a:rPr>
              <a:t>Learning</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Innovation</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and</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Growth</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Hoboken</a:t>
            </a:r>
            <a:r>
              <a:rPr lang="ro-RO" sz="1200" b="0" i="0" u="none" strike="noStrike" kern="1200" cap="none" spc="0" baseline="0" dirty="0">
                <a:solidFill>
                  <a:srgbClr val="000000"/>
                </a:solidFill>
                <a:uFillTx/>
                <a:latin typeface="Rockwell"/>
              </a:rPr>
              <a:t>, NJ: John </a:t>
            </a:r>
            <a:r>
              <a:rPr lang="ro-RO" sz="1200" b="0" i="0" u="none" strike="noStrike" kern="1200" cap="none" spc="0" baseline="0" dirty="0" err="1">
                <a:solidFill>
                  <a:srgbClr val="000000"/>
                </a:solidFill>
                <a:uFillTx/>
                <a:latin typeface="Rockwell"/>
              </a:rPr>
              <a:t>Wiley</a:t>
            </a:r>
            <a:r>
              <a:rPr lang="ro-RO" sz="1200" b="0" i="0" u="none" strike="noStrike" kern="1200" cap="none" spc="0" baseline="0" dirty="0">
                <a:solidFill>
                  <a:srgbClr val="000000"/>
                </a:solidFill>
                <a:uFillTx/>
                <a:latin typeface="Rockwell"/>
              </a:rPr>
              <a:t> &amp; </a:t>
            </a:r>
            <a:r>
              <a:rPr lang="ro-RO" sz="1200" b="0" i="0" u="none" strike="noStrike" kern="1200" cap="none" spc="0" baseline="0" dirty="0" err="1">
                <a:solidFill>
                  <a:srgbClr val="000000"/>
                </a:solidFill>
                <a:uFillTx/>
                <a:latin typeface="Rockwell"/>
              </a:rPr>
              <a:t>Sons</a:t>
            </a:r>
            <a:r>
              <a:rPr lang="ro-RO" sz="12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a:solidFill>
                  <a:srgbClr val="000000"/>
                </a:solidFill>
                <a:uFillTx/>
                <a:latin typeface="Rockwell"/>
              </a:rPr>
              <a:t>George, B. (2020) </a:t>
            </a:r>
            <a:r>
              <a:rPr lang="ro-RO" sz="1200" b="0" i="1" u="none" strike="noStrike" kern="1200" cap="none" spc="0" baseline="0" dirty="0" err="1">
                <a:solidFill>
                  <a:srgbClr val="000000"/>
                </a:solidFill>
                <a:uFillTx/>
                <a:latin typeface="Rockwell"/>
              </a:rPr>
              <a:t>Discover</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Your</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True</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North</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Hoboken</a:t>
            </a:r>
            <a:r>
              <a:rPr lang="ro-RO" sz="1200" b="0" i="0" u="none" strike="noStrike" kern="1200" cap="none" spc="0" baseline="0" dirty="0">
                <a:solidFill>
                  <a:srgbClr val="000000"/>
                </a:solidFill>
                <a:uFillTx/>
                <a:latin typeface="Rockwell"/>
              </a:rPr>
              <a:t>, NJ: John </a:t>
            </a:r>
            <a:r>
              <a:rPr lang="ro-RO" sz="1200" b="0" i="0" u="none" strike="noStrike" kern="1200" cap="none" spc="0" baseline="0" dirty="0" err="1">
                <a:solidFill>
                  <a:srgbClr val="000000"/>
                </a:solidFill>
                <a:uFillTx/>
                <a:latin typeface="Rockwell"/>
              </a:rPr>
              <a:t>Wiley</a:t>
            </a:r>
            <a:r>
              <a:rPr lang="ro-RO" sz="1200" b="0" i="0" u="none" strike="noStrike" kern="1200" cap="none" spc="0" baseline="0" dirty="0">
                <a:solidFill>
                  <a:srgbClr val="000000"/>
                </a:solidFill>
                <a:uFillTx/>
                <a:latin typeface="Rockwell"/>
              </a:rPr>
              <a:t> &amp; </a:t>
            </a:r>
            <a:r>
              <a:rPr lang="ro-RO" sz="1200" b="0" i="0" u="none" strike="noStrike" kern="1200" cap="none" spc="0" baseline="0" dirty="0" err="1">
                <a:solidFill>
                  <a:srgbClr val="000000"/>
                </a:solidFill>
                <a:uFillTx/>
                <a:latin typeface="Rockwell"/>
              </a:rPr>
              <a:t>Sons</a:t>
            </a:r>
            <a:r>
              <a:rPr lang="ro-RO" sz="12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err="1">
                <a:solidFill>
                  <a:srgbClr val="000000"/>
                </a:solidFill>
                <a:uFillTx/>
                <a:latin typeface="Rockwell"/>
              </a:rPr>
              <a:t>Goleman</a:t>
            </a:r>
            <a:r>
              <a:rPr lang="ro-RO" sz="1200" b="0" i="0" u="none" strike="noStrike" kern="1200" cap="none" spc="0" baseline="0" dirty="0">
                <a:solidFill>
                  <a:srgbClr val="000000"/>
                </a:solidFill>
                <a:uFillTx/>
                <a:latin typeface="Rockwell"/>
              </a:rPr>
              <a:t>, D. (1998) </a:t>
            </a:r>
            <a:r>
              <a:rPr lang="ro-RO" sz="1200" b="0" i="1" u="none" strike="noStrike" kern="1200" cap="none" spc="0" baseline="0" dirty="0" err="1">
                <a:solidFill>
                  <a:srgbClr val="000000"/>
                </a:solidFill>
                <a:uFillTx/>
                <a:latin typeface="Rockwell"/>
              </a:rPr>
              <a:t>Working</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with</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Emotional</a:t>
            </a:r>
            <a:r>
              <a:rPr lang="ro-RO" sz="1200" b="0" i="1" u="none" strike="noStrike" kern="1200" cap="none" spc="0" baseline="0" dirty="0">
                <a:solidFill>
                  <a:srgbClr val="000000"/>
                </a:solidFill>
                <a:uFillTx/>
                <a:latin typeface="Rockwell"/>
              </a:rPr>
              <a:t> Intelligence</a:t>
            </a:r>
            <a:r>
              <a:rPr lang="ro-RO" sz="1200" b="0" i="0" u="none" strike="noStrike" kern="1200" cap="none" spc="0" baseline="0" dirty="0">
                <a:solidFill>
                  <a:srgbClr val="000000"/>
                </a:solidFill>
                <a:uFillTx/>
                <a:latin typeface="Rockwell"/>
              </a:rPr>
              <a:t>. London: </a:t>
            </a:r>
            <a:r>
              <a:rPr lang="ro-RO" sz="1200" b="0" i="0" u="none" strike="noStrike" kern="1200" cap="none" spc="0" baseline="0" dirty="0" err="1">
                <a:solidFill>
                  <a:srgbClr val="000000"/>
                </a:solidFill>
                <a:uFillTx/>
                <a:latin typeface="Rockwell"/>
              </a:rPr>
              <a:t>Bloomsbury</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Publishing</a:t>
            </a:r>
            <a:r>
              <a:rPr lang="ro-RO" sz="12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a:solidFill>
                  <a:srgbClr val="000000"/>
                </a:solidFill>
                <a:uFillTx/>
                <a:latin typeface="Rockwell"/>
              </a:rPr>
              <a:t>Heard, E. (2022) </a:t>
            </a:r>
            <a:r>
              <a:rPr lang="ro-RO" sz="1200" b="0" i="0" u="none" strike="noStrike" kern="1200" cap="none" spc="0" baseline="0" dirty="0" err="1">
                <a:solidFill>
                  <a:srgbClr val="000000"/>
                </a:solidFill>
                <a:uFillTx/>
                <a:latin typeface="Rockwell"/>
              </a:rPr>
              <a:t>Interview</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with</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the</a:t>
            </a:r>
            <a:r>
              <a:rPr lang="ro-RO" sz="1200" b="0" i="0" u="none" strike="noStrike" kern="1200" cap="none" spc="0" baseline="0" dirty="0">
                <a:solidFill>
                  <a:srgbClr val="000000"/>
                </a:solidFill>
                <a:uFillTx/>
                <a:latin typeface="Rockwell"/>
              </a:rPr>
              <a:t> </a:t>
            </a:r>
            <a:r>
              <a:rPr lang="ro-RO" sz="1200" b="0" i="1" u="none" strike="noStrike" kern="1200" cap="none" spc="0" baseline="0" dirty="0">
                <a:solidFill>
                  <a:srgbClr val="000000"/>
                </a:solidFill>
                <a:uFillTx/>
                <a:latin typeface="Rockwell"/>
              </a:rPr>
              <a:t>Financial Times</a:t>
            </a:r>
            <a:r>
              <a:rPr lang="ro-RO" sz="1200" b="0" i="0" u="none" strike="noStrike" kern="1200" cap="none" spc="0" baseline="0" dirty="0">
                <a:solidFill>
                  <a:srgbClr val="000000"/>
                </a:solidFill>
                <a:uFillTx/>
                <a:latin typeface="Rockwell"/>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dirty="0" err="1">
                <a:solidFill>
                  <a:srgbClr val="000000"/>
                </a:solidFill>
                <a:uFillTx/>
                <a:latin typeface="Rockwell"/>
              </a:rPr>
              <a:t>Hofstede</a:t>
            </a:r>
            <a:r>
              <a:rPr lang="ro-RO" sz="1200" b="0" i="0" u="none" strike="noStrike" kern="1200" cap="none" spc="0" baseline="0" dirty="0">
                <a:solidFill>
                  <a:srgbClr val="000000"/>
                </a:solidFill>
                <a:uFillTx/>
                <a:latin typeface="Rockwell"/>
              </a:rPr>
              <a:t>, G. (2001) </a:t>
            </a:r>
            <a:r>
              <a:rPr lang="ro-RO" sz="1200" b="0" i="1" u="none" strike="noStrike" kern="1200" cap="none" spc="0" baseline="0" dirty="0" err="1">
                <a:solidFill>
                  <a:srgbClr val="000000"/>
                </a:solidFill>
                <a:uFillTx/>
                <a:latin typeface="Rockwell"/>
              </a:rPr>
              <a:t>Culture's</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Consequences</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Comparing</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Values</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Behaviors</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Institutions</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and</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Organizations</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Across</a:t>
            </a:r>
            <a:r>
              <a:rPr lang="ro-RO" sz="1200" b="0" i="1" u="none" strike="noStrike" kern="1200" cap="none" spc="0" baseline="0" dirty="0">
                <a:solidFill>
                  <a:srgbClr val="000000"/>
                </a:solidFill>
                <a:uFillTx/>
                <a:latin typeface="Rockwell"/>
              </a:rPr>
              <a:t> </a:t>
            </a:r>
            <a:r>
              <a:rPr lang="ro-RO" sz="1200" b="0" i="1" u="none" strike="noStrike" kern="1200" cap="none" spc="0" baseline="0" dirty="0" err="1">
                <a:solidFill>
                  <a:srgbClr val="000000"/>
                </a:solidFill>
                <a:uFillTx/>
                <a:latin typeface="Rockwell"/>
              </a:rPr>
              <a:t>Nations</a:t>
            </a:r>
            <a:r>
              <a:rPr lang="ro-RO" sz="1200" b="0" i="0" u="none" strike="noStrike" kern="1200" cap="none" spc="0" baseline="0" dirty="0">
                <a:solidFill>
                  <a:srgbClr val="000000"/>
                </a:solidFill>
                <a:uFillTx/>
                <a:latin typeface="Rockwell"/>
              </a:rPr>
              <a:t>. 2nd </a:t>
            </a:r>
            <a:r>
              <a:rPr lang="ro-RO" sz="1200" b="0" i="0" u="none" strike="noStrike" kern="1200" cap="none" spc="0" baseline="0" dirty="0" err="1">
                <a:solidFill>
                  <a:srgbClr val="000000"/>
                </a:solidFill>
                <a:uFillTx/>
                <a:latin typeface="Rockwell"/>
              </a:rPr>
              <a:t>edn</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Thousand</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Oaks</a:t>
            </a:r>
            <a:r>
              <a:rPr lang="ro-RO" sz="1200" b="0" i="0" u="none" strike="noStrike" kern="1200" cap="none" spc="0" baseline="0" dirty="0">
                <a:solidFill>
                  <a:srgbClr val="000000"/>
                </a:solidFill>
                <a:uFillTx/>
                <a:latin typeface="Rockwell"/>
              </a:rPr>
              <a:t>, CA: </a:t>
            </a:r>
            <a:r>
              <a:rPr lang="ro-RO" sz="1200" b="0" i="0" u="none" strike="noStrike" kern="1200" cap="none" spc="0" baseline="0" dirty="0" err="1">
                <a:solidFill>
                  <a:srgbClr val="000000"/>
                </a:solidFill>
                <a:uFillTx/>
                <a:latin typeface="Rockwell"/>
              </a:rPr>
              <a:t>Sage</a:t>
            </a:r>
            <a:r>
              <a:rPr lang="ro-RO" sz="1200" b="0" i="0" u="none" strike="noStrike" kern="1200" cap="none" spc="0" baseline="0" dirty="0">
                <a:solidFill>
                  <a:srgbClr val="000000"/>
                </a:solidFill>
                <a:uFillTx/>
                <a:latin typeface="Rockwell"/>
              </a:rPr>
              <a:t> </a:t>
            </a:r>
            <a:r>
              <a:rPr lang="ro-RO" sz="1200" b="0" i="0" u="none" strike="noStrike" kern="1200" cap="none" spc="0" baseline="0" dirty="0" err="1">
                <a:solidFill>
                  <a:srgbClr val="000000"/>
                </a:solidFill>
                <a:uFillTx/>
                <a:latin typeface="Rockwell"/>
              </a:rPr>
              <a:t>Publications</a:t>
            </a:r>
            <a:r>
              <a:rPr lang="ro-RO" sz="12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400" b="0" i="0" u="none" strike="noStrike" kern="1200" cap="none" spc="0" baseline="0" dirty="0">
              <a:solidFill>
                <a:srgbClr val="000000"/>
              </a:solidFill>
              <a:uFillTx/>
              <a:latin typeface="Rockwe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CECC520F-004E-9DAA-C744-09946B9A117A}"/>
              </a:ext>
            </a:extLst>
          </p:cNvPr>
          <p:cNvSpPr txBox="1">
            <a:spLocks noGrp="1"/>
          </p:cNvSpPr>
          <p:nvPr>
            <p:ph type="body" idx="1"/>
          </p:nvPr>
        </p:nvSpPr>
        <p:spPr/>
        <p:txBody>
          <a:bodyPr>
            <a:normAutofit lnSpcReduction="10000"/>
          </a:bodyPr>
          <a:lstStyle/>
          <a:p>
            <a:pPr lvl="0"/>
            <a:r>
              <a:rPr lang="ro-RO" sz="5400" b="1" dirty="0" err="1">
                <a:latin typeface="Rockwell Condensed"/>
              </a:rPr>
              <a:t>References</a:t>
            </a:r>
            <a:endParaRPr lang="ro-RO" sz="5400" b="1" dirty="0">
              <a:latin typeface="Rockwell Condensed"/>
            </a:endParaRPr>
          </a:p>
        </p:txBody>
      </p:sp>
      <p:sp>
        <p:nvSpPr>
          <p:cNvPr id="3" name="CasetăText 4">
            <a:extLst>
              <a:ext uri="{FF2B5EF4-FFF2-40B4-BE49-F238E27FC236}">
                <a16:creationId xmlns:a16="http://schemas.microsoft.com/office/drawing/2014/main" id="{9AE5AC90-AD2F-D156-A65E-7F2EC5AF34D5}"/>
              </a:ext>
            </a:extLst>
          </p:cNvPr>
          <p:cNvSpPr txBox="1"/>
          <p:nvPr/>
        </p:nvSpPr>
        <p:spPr>
          <a:xfrm>
            <a:off x="157316" y="72700"/>
            <a:ext cx="12191996" cy="38318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100" b="0" i="0" u="none" strike="noStrike" kern="1200" cap="none" spc="0" baseline="0" dirty="0">
                <a:solidFill>
                  <a:srgbClr val="000000"/>
                </a:solidFill>
                <a:uFillTx/>
                <a:latin typeface="Rockwell"/>
              </a:rPr>
              <a:t>Joseph, D.L. </a:t>
            </a:r>
            <a:r>
              <a:rPr lang="ro-RO" sz="1100" b="0" i="0" u="none" strike="noStrike" kern="1200" cap="none" spc="0" baseline="0" dirty="0" err="1">
                <a:solidFill>
                  <a:srgbClr val="000000"/>
                </a:solidFill>
                <a:uFillTx/>
                <a:latin typeface="Rockwell"/>
              </a:rPr>
              <a:t>and</a:t>
            </a:r>
            <a:r>
              <a:rPr lang="ro-RO" sz="1100" b="0" i="0" u="none" strike="noStrike" kern="1200" cap="none" spc="0" baseline="0" dirty="0">
                <a:solidFill>
                  <a:srgbClr val="000000"/>
                </a:solidFill>
                <a:uFillTx/>
                <a:latin typeface="Rockwell"/>
              </a:rPr>
              <a:t> Newman, D.A. (2010) '</a:t>
            </a:r>
            <a:r>
              <a:rPr lang="ro-RO" sz="1100" b="0" i="0" u="none" strike="noStrike" kern="1200" cap="none" spc="0" baseline="0" dirty="0" err="1">
                <a:solidFill>
                  <a:srgbClr val="000000"/>
                </a:solidFill>
                <a:uFillTx/>
                <a:latin typeface="Rockwell"/>
              </a:rPr>
              <a:t>Emotional</a:t>
            </a:r>
            <a:r>
              <a:rPr lang="ro-RO" sz="1100" b="0" i="0" u="none" strike="noStrike" kern="1200" cap="none" spc="0" baseline="0" dirty="0">
                <a:solidFill>
                  <a:srgbClr val="000000"/>
                </a:solidFill>
                <a:uFillTx/>
                <a:latin typeface="Rockwell"/>
              </a:rPr>
              <a:t> intelligence: An integrative meta-</a:t>
            </a:r>
            <a:r>
              <a:rPr lang="ro-RO" sz="1100" b="0" i="0" u="none" strike="noStrike" kern="1200" cap="none" spc="0" baseline="0" dirty="0" err="1">
                <a:solidFill>
                  <a:srgbClr val="000000"/>
                </a:solidFill>
                <a:uFillTx/>
                <a:latin typeface="Rockwell"/>
              </a:rPr>
              <a:t>analysis</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and</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cascading</a:t>
            </a:r>
            <a:r>
              <a:rPr lang="ro-RO" sz="1100" b="0" i="0" u="none" strike="noStrike" kern="1200" cap="none" spc="0" baseline="0" dirty="0">
                <a:solidFill>
                  <a:srgbClr val="000000"/>
                </a:solidFill>
                <a:uFillTx/>
                <a:latin typeface="Rockwell"/>
              </a:rPr>
              <a:t> model', </a:t>
            </a:r>
            <a:r>
              <a:rPr lang="ro-RO" sz="1100" b="0" i="1" u="none" strike="noStrike" kern="1200" cap="none" spc="0" baseline="0" dirty="0">
                <a:solidFill>
                  <a:srgbClr val="000000"/>
                </a:solidFill>
                <a:uFillTx/>
                <a:latin typeface="Rockwell"/>
              </a:rPr>
              <a:t>Journal of </a:t>
            </a:r>
            <a:r>
              <a:rPr lang="ro-RO" sz="1100" b="0" i="1" u="none" strike="noStrike" kern="1200" cap="none" spc="0" baseline="0" dirty="0" err="1">
                <a:solidFill>
                  <a:srgbClr val="000000"/>
                </a:solidFill>
                <a:uFillTx/>
                <a:latin typeface="Rockwell"/>
              </a:rPr>
              <a:t>Applied</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Psychology</a:t>
            </a:r>
            <a:r>
              <a:rPr lang="ro-RO" sz="1100" b="0" i="0" u="none" strike="noStrike" kern="1200" cap="none" spc="0" baseline="0" dirty="0">
                <a:solidFill>
                  <a:srgbClr val="000000"/>
                </a:solidFill>
                <a:uFillTx/>
                <a:latin typeface="Rockwell"/>
              </a:rPr>
              <a:t>, 95(1), pp. 54–78.</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1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100" b="0" i="0" u="none" strike="noStrike" kern="1200" cap="none" spc="0" baseline="0" dirty="0" err="1">
                <a:solidFill>
                  <a:srgbClr val="000000"/>
                </a:solidFill>
                <a:uFillTx/>
                <a:latin typeface="Rockwell"/>
              </a:rPr>
              <a:t>Landy</a:t>
            </a:r>
            <a:r>
              <a:rPr lang="ro-RO" sz="1100" b="0" i="0" u="none" strike="noStrike" kern="1200" cap="none" spc="0" baseline="0" dirty="0">
                <a:solidFill>
                  <a:srgbClr val="000000"/>
                </a:solidFill>
                <a:uFillTx/>
                <a:latin typeface="Rockwell"/>
              </a:rPr>
              <a:t>, F.J. (2005) '</a:t>
            </a:r>
            <a:r>
              <a:rPr lang="ro-RO" sz="1100" b="0" i="0" u="none" strike="noStrike" kern="1200" cap="none" spc="0" baseline="0" dirty="0" err="1">
                <a:solidFill>
                  <a:srgbClr val="000000"/>
                </a:solidFill>
                <a:uFillTx/>
                <a:latin typeface="Rockwell"/>
              </a:rPr>
              <a:t>Some</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historical</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and</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scientific</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issues</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related</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to</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research</a:t>
            </a:r>
            <a:r>
              <a:rPr lang="ro-RO" sz="1100" b="0" i="0" u="none" strike="noStrike" kern="1200" cap="none" spc="0" baseline="0" dirty="0">
                <a:solidFill>
                  <a:srgbClr val="000000"/>
                </a:solidFill>
                <a:uFillTx/>
                <a:latin typeface="Rockwell"/>
              </a:rPr>
              <a:t> on </a:t>
            </a:r>
            <a:r>
              <a:rPr lang="ro-RO" sz="1100" b="0" i="0" u="none" strike="noStrike" kern="1200" cap="none" spc="0" baseline="0" dirty="0" err="1">
                <a:solidFill>
                  <a:srgbClr val="000000"/>
                </a:solidFill>
                <a:uFillTx/>
                <a:latin typeface="Rockwell"/>
              </a:rPr>
              <a:t>emotional</a:t>
            </a:r>
            <a:r>
              <a:rPr lang="ro-RO" sz="1100" b="0" i="0" u="none" strike="noStrike" kern="1200" cap="none" spc="0" baseline="0" dirty="0">
                <a:solidFill>
                  <a:srgbClr val="000000"/>
                </a:solidFill>
                <a:uFillTx/>
                <a:latin typeface="Rockwell"/>
              </a:rPr>
              <a:t> intelligence', </a:t>
            </a:r>
            <a:r>
              <a:rPr lang="ro-RO" sz="1100" b="0" i="1" u="none" strike="noStrike" kern="1200" cap="none" spc="0" baseline="0" dirty="0">
                <a:solidFill>
                  <a:srgbClr val="000000"/>
                </a:solidFill>
                <a:uFillTx/>
                <a:latin typeface="Rockwell"/>
              </a:rPr>
              <a:t>Journal of </a:t>
            </a:r>
            <a:r>
              <a:rPr lang="ro-RO" sz="1100" b="0" i="1" u="none" strike="noStrike" kern="1200" cap="none" spc="0" baseline="0" dirty="0" err="1">
                <a:solidFill>
                  <a:srgbClr val="000000"/>
                </a:solidFill>
                <a:uFillTx/>
                <a:latin typeface="Rockwell"/>
              </a:rPr>
              <a:t>Organizational</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Behavior</a:t>
            </a:r>
            <a:r>
              <a:rPr lang="ro-RO" sz="1100" b="0" i="0" u="none" strike="noStrike" kern="1200" cap="none" spc="0" baseline="0" dirty="0">
                <a:solidFill>
                  <a:srgbClr val="000000"/>
                </a:solidFill>
                <a:uFillTx/>
                <a:latin typeface="Rockwell"/>
              </a:rPr>
              <a:t>, 26(4), pp. 411–424.</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1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100" b="0" i="0" u="none" strike="noStrike" kern="1200" cap="none" spc="0" baseline="0" dirty="0" err="1">
                <a:solidFill>
                  <a:srgbClr val="000000"/>
                </a:solidFill>
                <a:uFillTx/>
                <a:latin typeface="Rockwell"/>
              </a:rPr>
              <a:t>Livermore</a:t>
            </a:r>
            <a:r>
              <a:rPr lang="ro-RO" sz="1100" b="0" i="0" u="none" strike="noStrike" kern="1200" cap="none" spc="0" baseline="0" dirty="0">
                <a:solidFill>
                  <a:srgbClr val="000000"/>
                </a:solidFill>
                <a:uFillTx/>
                <a:latin typeface="Rockwell"/>
              </a:rPr>
              <a:t>, D. (2015) </a:t>
            </a:r>
            <a:r>
              <a:rPr lang="ro-RO" sz="1100" b="0" i="1" u="none" strike="noStrike" kern="1200" cap="none" spc="0" baseline="0" dirty="0" err="1">
                <a:solidFill>
                  <a:srgbClr val="000000"/>
                </a:solidFill>
                <a:uFillTx/>
                <a:latin typeface="Rockwell"/>
              </a:rPr>
              <a:t>Leading</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with</a:t>
            </a:r>
            <a:r>
              <a:rPr lang="ro-RO" sz="1100" b="0" i="1" u="none" strike="noStrike" kern="1200" cap="none" spc="0" baseline="0" dirty="0">
                <a:solidFill>
                  <a:srgbClr val="000000"/>
                </a:solidFill>
                <a:uFillTx/>
                <a:latin typeface="Rockwell"/>
              </a:rPr>
              <a:t> Cultural Intelligence: The Real Secret </a:t>
            </a:r>
            <a:r>
              <a:rPr lang="ro-RO" sz="1100" b="0" i="1" u="none" strike="noStrike" kern="1200" cap="none" spc="0" baseline="0" dirty="0" err="1">
                <a:solidFill>
                  <a:srgbClr val="000000"/>
                </a:solidFill>
                <a:uFillTx/>
                <a:latin typeface="Rockwell"/>
              </a:rPr>
              <a:t>to</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Success</a:t>
            </a:r>
            <a:r>
              <a:rPr lang="ro-RO" sz="1100" b="0" i="0" u="none" strike="noStrike" kern="1200" cap="none" spc="0" baseline="0" dirty="0">
                <a:solidFill>
                  <a:srgbClr val="000000"/>
                </a:solidFill>
                <a:uFillTx/>
                <a:latin typeface="Rockwell"/>
              </a:rPr>
              <a:t>. 2nd </a:t>
            </a:r>
            <a:r>
              <a:rPr lang="ro-RO" sz="1100" b="0" i="0" u="none" strike="noStrike" kern="1200" cap="none" spc="0" baseline="0" dirty="0" err="1">
                <a:solidFill>
                  <a:srgbClr val="000000"/>
                </a:solidFill>
                <a:uFillTx/>
                <a:latin typeface="Rockwell"/>
              </a:rPr>
              <a:t>edn</a:t>
            </a:r>
            <a:r>
              <a:rPr lang="ro-RO" sz="1100" b="0" i="0" u="none" strike="noStrike" kern="1200" cap="none" spc="0" baseline="0" dirty="0">
                <a:solidFill>
                  <a:srgbClr val="000000"/>
                </a:solidFill>
                <a:uFillTx/>
                <a:latin typeface="Rockwell"/>
              </a:rPr>
              <a:t>. New York: AMACOM.</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1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100" b="0" i="0" u="none" strike="noStrike" kern="1200" cap="none" spc="0" baseline="0" dirty="0">
                <a:solidFill>
                  <a:srgbClr val="000000"/>
                </a:solidFill>
                <a:uFillTx/>
                <a:latin typeface="Rockwell"/>
              </a:rPr>
              <a:t>Mayer, J.D. </a:t>
            </a:r>
            <a:r>
              <a:rPr lang="ro-RO" sz="1100" b="0" i="0" u="none" strike="noStrike" kern="1200" cap="none" spc="0" baseline="0" dirty="0" err="1">
                <a:solidFill>
                  <a:srgbClr val="000000"/>
                </a:solidFill>
                <a:uFillTx/>
                <a:latin typeface="Rockwell"/>
              </a:rPr>
              <a:t>and</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Salovey</a:t>
            </a:r>
            <a:r>
              <a:rPr lang="ro-RO" sz="1100" b="0" i="0" u="none" strike="noStrike" kern="1200" cap="none" spc="0" baseline="0" dirty="0">
                <a:solidFill>
                  <a:srgbClr val="000000"/>
                </a:solidFill>
                <a:uFillTx/>
                <a:latin typeface="Rockwell"/>
              </a:rPr>
              <a:t>, P. (1997) '</a:t>
            </a:r>
            <a:r>
              <a:rPr lang="ro-RO" sz="1100" b="0" i="0" u="none" strike="noStrike" kern="1200" cap="none" spc="0" baseline="0" dirty="0" err="1">
                <a:solidFill>
                  <a:srgbClr val="000000"/>
                </a:solidFill>
                <a:uFillTx/>
                <a:latin typeface="Rockwell"/>
              </a:rPr>
              <a:t>What</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is</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emotional</a:t>
            </a:r>
            <a:r>
              <a:rPr lang="ro-RO" sz="1100" b="0" i="0" u="none" strike="noStrike" kern="1200" cap="none" spc="0" baseline="0" dirty="0">
                <a:solidFill>
                  <a:srgbClr val="000000"/>
                </a:solidFill>
                <a:uFillTx/>
                <a:latin typeface="Rockwell"/>
              </a:rPr>
              <a:t> intelligence?', in </a:t>
            </a:r>
            <a:r>
              <a:rPr lang="ro-RO" sz="1100" b="0" i="0" u="none" strike="noStrike" kern="1200" cap="none" spc="0" baseline="0" dirty="0" err="1">
                <a:solidFill>
                  <a:srgbClr val="000000"/>
                </a:solidFill>
                <a:uFillTx/>
                <a:latin typeface="Rockwell"/>
              </a:rPr>
              <a:t>Salovey</a:t>
            </a:r>
            <a:r>
              <a:rPr lang="ro-RO" sz="1100" b="0" i="0" u="none" strike="noStrike" kern="1200" cap="none" spc="0" baseline="0" dirty="0">
                <a:solidFill>
                  <a:srgbClr val="000000"/>
                </a:solidFill>
                <a:uFillTx/>
                <a:latin typeface="Rockwell"/>
              </a:rPr>
              <a:t>, P. </a:t>
            </a:r>
            <a:r>
              <a:rPr lang="ro-RO" sz="1100" b="0" i="0" u="none" strike="noStrike" kern="1200" cap="none" spc="0" baseline="0" dirty="0" err="1">
                <a:solidFill>
                  <a:srgbClr val="000000"/>
                </a:solidFill>
                <a:uFillTx/>
                <a:latin typeface="Rockwell"/>
              </a:rPr>
              <a:t>and</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Sluyter</a:t>
            </a:r>
            <a:r>
              <a:rPr lang="ro-RO" sz="1100" b="0" i="0" u="none" strike="noStrike" kern="1200" cap="none" spc="0" baseline="0" dirty="0">
                <a:solidFill>
                  <a:srgbClr val="000000"/>
                </a:solidFill>
                <a:uFillTx/>
                <a:latin typeface="Rockwell"/>
              </a:rPr>
              <a:t>, D.J. (</a:t>
            </a:r>
            <a:r>
              <a:rPr lang="ro-RO" sz="1100" b="0" i="0" u="none" strike="noStrike" kern="1200" cap="none" spc="0" baseline="0" dirty="0" err="1">
                <a:solidFill>
                  <a:srgbClr val="000000"/>
                </a:solidFill>
                <a:uFillTx/>
                <a:latin typeface="Rockwell"/>
              </a:rPr>
              <a:t>eds</a:t>
            </a:r>
            <a:r>
              <a:rPr lang="ro-RO" sz="1100" b="0" i="0"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Emotional</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Development</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and</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Emotional</a:t>
            </a:r>
            <a:r>
              <a:rPr lang="ro-RO" sz="1100" b="0" i="1" u="none" strike="noStrike" kern="1200" cap="none" spc="0" baseline="0" dirty="0">
                <a:solidFill>
                  <a:srgbClr val="000000"/>
                </a:solidFill>
                <a:uFillTx/>
                <a:latin typeface="Rockwell"/>
              </a:rPr>
              <a:t> Intelligence: </a:t>
            </a:r>
            <a:r>
              <a:rPr lang="ro-RO" sz="1100" b="0" i="1" u="none" strike="noStrike" kern="1200" cap="none" spc="0" baseline="0" dirty="0" err="1">
                <a:solidFill>
                  <a:srgbClr val="000000"/>
                </a:solidFill>
                <a:uFillTx/>
                <a:latin typeface="Rockwell"/>
              </a:rPr>
              <a:t>Educational</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Implications</a:t>
            </a:r>
            <a:r>
              <a:rPr lang="ro-RO" sz="1100" b="0" i="0" u="none" strike="noStrike" kern="1200" cap="none" spc="0" baseline="0" dirty="0">
                <a:solidFill>
                  <a:srgbClr val="000000"/>
                </a:solidFill>
                <a:uFillTx/>
                <a:latin typeface="Rockwell"/>
              </a:rPr>
              <a:t>. New York: Basic </a:t>
            </a:r>
            <a:r>
              <a:rPr lang="ro-RO" sz="1100" b="0" i="0" u="none" strike="noStrike" kern="1200" cap="none" spc="0" baseline="0" dirty="0" err="1">
                <a:solidFill>
                  <a:srgbClr val="000000"/>
                </a:solidFill>
                <a:uFillTx/>
                <a:latin typeface="Rockwell"/>
              </a:rPr>
              <a:t>Books</a:t>
            </a:r>
            <a:r>
              <a:rPr lang="ro-RO" sz="1100" b="0" i="0" u="none" strike="noStrike" kern="1200" cap="none" spc="0" baseline="0" dirty="0">
                <a:solidFill>
                  <a:srgbClr val="000000"/>
                </a:solidFill>
                <a:uFillTx/>
                <a:latin typeface="Rockwell"/>
              </a:rPr>
              <a:t>, pp. 3–31.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1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100" b="0" i="0" u="none" strike="noStrike" kern="1200" cap="none" spc="0" baseline="0" dirty="0" err="1">
                <a:solidFill>
                  <a:srgbClr val="000000"/>
                </a:solidFill>
                <a:uFillTx/>
                <a:latin typeface="Rockwell"/>
              </a:rPr>
              <a:t>McKinsey</a:t>
            </a:r>
            <a:r>
              <a:rPr lang="ro-RO" sz="1100" b="0" i="0" u="none" strike="noStrike" kern="1200" cap="none" spc="0" baseline="0" dirty="0">
                <a:solidFill>
                  <a:srgbClr val="000000"/>
                </a:solidFill>
                <a:uFillTx/>
                <a:latin typeface="Rockwell"/>
              </a:rPr>
              <a:t> &amp; Company (2023) </a:t>
            </a:r>
            <a:r>
              <a:rPr lang="ro-RO" sz="1100" b="0" i="1" u="none" strike="noStrike" kern="1200" cap="none" spc="0" baseline="0" dirty="0">
                <a:solidFill>
                  <a:srgbClr val="000000"/>
                </a:solidFill>
                <a:uFillTx/>
                <a:latin typeface="Rockwell"/>
              </a:rPr>
              <a:t>The State of </a:t>
            </a:r>
            <a:r>
              <a:rPr lang="ro-RO" sz="1100" b="0" i="1" u="none" strike="noStrike" kern="1200" cap="none" spc="0" baseline="0" dirty="0" err="1">
                <a:solidFill>
                  <a:srgbClr val="000000"/>
                </a:solidFill>
                <a:uFillTx/>
                <a:latin typeface="Rockwell"/>
              </a:rPr>
              <a:t>Organizations</a:t>
            </a:r>
            <a:r>
              <a:rPr lang="ro-RO" sz="1100" b="0" i="1" u="none" strike="noStrike" kern="1200" cap="none" spc="0" baseline="0" dirty="0">
                <a:solidFill>
                  <a:srgbClr val="000000"/>
                </a:solidFill>
                <a:uFillTx/>
                <a:latin typeface="Rockwell"/>
              </a:rPr>
              <a:t> 2023</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Available</a:t>
            </a:r>
            <a:r>
              <a:rPr lang="ro-RO" sz="1100" b="0" i="0" u="none" strike="noStrike" kern="1200" cap="none" spc="0" baseline="0" dirty="0">
                <a:solidFill>
                  <a:srgbClr val="000000"/>
                </a:solidFill>
                <a:uFillTx/>
                <a:latin typeface="Rockwell"/>
              </a:rPr>
              <a:t> at https://www.mckinsey.com/?cid=century26-pse-ggl-mbm-m01-brand26-glb-oth&amp;keyword=mckinsey%20and%20company&amp;gad_source=1&amp;gad_campaignid=21752301305&amp;gbraid=0AAAAA-HEd2emt9jXyUYt-h3LYG74XC_VX&amp;gclid=Cj0KCQjwguLSBhDLARIsAH-yPrERsu6TYRK7rOErfkYHicLEMwPaI9jGU5Zft80jq9GRjqQZylgp1xMaAs17EALw_wcB (</a:t>
            </a:r>
            <a:r>
              <a:rPr lang="ro-RO" sz="1100" b="0" i="0" u="none" strike="noStrike" kern="1200" cap="none" spc="0" baseline="0" dirty="0" err="1">
                <a:solidFill>
                  <a:srgbClr val="000000"/>
                </a:solidFill>
                <a:uFillTx/>
                <a:latin typeface="Rockwell"/>
              </a:rPr>
              <a:t>Accessed</a:t>
            </a:r>
            <a:r>
              <a:rPr lang="ro-RO" sz="1100" b="0" i="0" u="none" strike="noStrike" kern="1200" cap="none" spc="0" baseline="0" dirty="0">
                <a:solidFill>
                  <a:srgbClr val="000000"/>
                </a:solidFill>
                <a:uFillTx/>
                <a:latin typeface="Rockwell"/>
              </a:rPr>
              <a:t>: 12 </a:t>
            </a:r>
            <a:r>
              <a:rPr lang="ro-RO" sz="1100" b="0" i="0" u="none" strike="noStrike" kern="1200" cap="none" spc="0" baseline="0" dirty="0" err="1">
                <a:solidFill>
                  <a:srgbClr val="000000"/>
                </a:solidFill>
                <a:uFillTx/>
                <a:latin typeface="Rockwell"/>
              </a:rPr>
              <a:t>July</a:t>
            </a:r>
            <a:r>
              <a:rPr lang="ro-RO" sz="1100" b="0" i="0" u="none" strike="noStrike" kern="1200" cap="none" spc="0" baseline="0" dirty="0">
                <a:solidFill>
                  <a:srgbClr val="000000"/>
                </a:solidFill>
                <a:uFillTx/>
                <a:latin typeface="Rockwell"/>
              </a:rPr>
              <a:t>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1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100" b="0" i="0" u="none" strike="noStrike" kern="1200" cap="none" spc="0" baseline="0" dirty="0" err="1">
                <a:solidFill>
                  <a:srgbClr val="000000"/>
                </a:solidFill>
                <a:uFillTx/>
                <a:latin typeface="Rockwell"/>
              </a:rPr>
              <a:t>McSweeney</a:t>
            </a:r>
            <a:r>
              <a:rPr lang="ro-RO" sz="1100" b="0" i="0" u="none" strike="noStrike" kern="1200" cap="none" spc="0" baseline="0" dirty="0">
                <a:solidFill>
                  <a:srgbClr val="000000"/>
                </a:solidFill>
                <a:uFillTx/>
                <a:latin typeface="Rockwell"/>
              </a:rPr>
              <a:t>, B. (2002) '</a:t>
            </a:r>
            <a:r>
              <a:rPr lang="ro-RO" sz="1100" b="0" i="0" u="none" strike="noStrike" kern="1200" cap="none" spc="0" baseline="0" dirty="0" err="1">
                <a:solidFill>
                  <a:srgbClr val="000000"/>
                </a:solidFill>
                <a:uFillTx/>
                <a:latin typeface="Rockwell"/>
              </a:rPr>
              <a:t>Hofstede's</a:t>
            </a:r>
            <a:r>
              <a:rPr lang="ro-RO" sz="1100" b="0" i="0" u="none" strike="noStrike" kern="1200" cap="none" spc="0" baseline="0" dirty="0">
                <a:solidFill>
                  <a:srgbClr val="000000"/>
                </a:solidFill>
                <a:uFillTx/>
                <a:latin typeface="Rockwell"/>
              </a:rPr>
              <a:t> model of </a:t>
            </a:r>
            <a:r>
              <a:rPr lang="ro-RO" sz="1100" b="0" i="0" u="none" strike="noStrike" kern="1200" cap="none" spc="0" baseline="0" dirty="0" err="1">
                <a:solidFill>
                  <a:srgbClr val="000000"/>
                </a:solidFill>
                <a:uFillTx/>
                <a:latin typeface="Rockwell"/>
              </a:rPr>
              <a:t>national</a:t>
            </a:r>
            <a:r>
              <a:rPr lang="ro-RO" sz="1100" b="0" i="0" u="none" strike="noStrike" kern="1200" cap="none" spc="0" baseline="0" dirty="0">
                <a:solidFill>
                  <a:srgbClr val="000000"/>
                </a:solidFill>
                <a:uFillTx/>
                <a:latin typeface="Rockwell"/>
              </a:rPr>
              <a:t> cultural </a:t>
            </a:r>
            <a:r>
              <a:rPr lang="ro-RO" sz="1100" b="0" i="0" u="none" strike="noStrike" kern="1200" cap="none" spc="0" baseline="0" dirty="0" err="1">
                <a:solidFill>
                  <a:srgbClr val="000000"/>
                </a:solidFill>
                <a:uFillTx/>
                <a:latin typeface="Rockwell"/>
              </a:rPr>
              <a:t>differences</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and</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their</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consequences</a:t>
            </a:r>
            <a:r>
              <a:rPr lang="ro-RO" sz="1100" b="0" i="0" u="none" strike="noStrike" kern="1200" cap="none" spc="0" baseline="0" dirty="0">
                <a:solidFill>
                  <a:srgbClr val="000000"/>
                </a:solidFill>
                <a:uFillTx/>
                <a:latin typeface="Rockwell"/>
              </a:rPr>
              <a:t>: A </a:t>
            </a:r>
            <a:r>
              <a:rPr lang="ro-RO" sz="1100" b="0" i="0" u="none" strike="noStrike" kern="1200" cap="none" spc="0" baseline="0" dirty="0" err="1">
                <a:solidFill>
                  <a:srgbClr val="000000"/>
                </a:solidFill>
                <a:uFillTx/>
                <a:latin typeface="Rockwell"/>
              </a:rPr>
              <a:t>triumph</a:t>
            </a:r>
            <a:r>
              <a:rPr lang="ro-RO" sz="1100" b="0" i="0" u="none" strike="noStrike" kern="1200" cap="none" spc="0" baseline="0" dirty="0">
                <a:solidFill>
                  <a:srgbClr val="000000"/>
                </a:solidFill>
                <a:uFillTx/>
                <a:latin typeface="Rockwell"/>
              </a:rPr>
              <a:t> of </a:t>
            </a:r>
            <a:r>
              <a:rPr lang="ro-RO" sz="1100" b="0" i="0" u="none" strike="noStrike" kern="1200" cap="none" spc="0" baseline="0" dirty="0" err="1">
                <a:solidFill>
                  <a:srgbClr val="000000"/>
                </a:solidFill>
                <a:uFillTx/>
                <a:latin typeface="Rockwell"/>
              </a:rPr>
              <a:t>faith</a:t>
            </a:r>
            <a:r>
              <a:rPr lang="ro-RO" sz="1100" b="0" i="0" u="none" strike="noStrike" kern="1200" cap="none" spc="0" baseline="0" dirty="0">
                <a:solidFill>
                  <a:srgbClr val="000000"/>
                </a:solidFill>
                <a:uFillTx/>
                <a:latin typeface="Rockwell"/>
              </a:rPr>
              <a:t> – a </a:t>
            </a:r>
            <a:r>
              <a:rPr lang="ro-RO" sz="1100" b="0" i="0" u="none" strike="noStrike" kern="1200" cap="none" spc="0" baseline="0" dirty="0" err="1">
                <a:solidFill>
                  <a:srgbClr val="000000"/>
                </a:solidFill>
                <a:uFillTx/>
                <a:latin typeface="Rockwell"/>
              </a:rPr>
              <a:t>failure</a:t>
            </a:r>
            <a:r>
              <a:rPr lang="ro-RO" sz="1100" b="0" i="0" u="none" strike="noStrike" kern="1200" cap="none" spc="0" baseline="0" dirty="0">
                <a:solidFill>
                  <a:srgbClr val="000000"/>
                </a:solidFill>
                <a:uFillTx/>
                <a:latin typeface="Rockwell"/>
              </a:rPr>
              <a:t> of </a:t>
            </a:r>
            <a:r>
              <a:rPr lang="ro-RO" sz="1100" b="0" i="0" u="none" strike="noStrike" kern="1200" cap="none" spc="0" baseline="0" dirty="0" err="1">
                <a:solidFill>
                  <a:srgbClr val="000000"/>
                </a:solidFill>
                <a:uFillTx/>
                <a:latin typeface="Rockwell"/>
              </a:rPr>
              <a:t>analysis</a:t>
            </a:r>
            <a:r>
              <a:rPr lang="ro-RO" sz="1100" b="0" i="0"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Human</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Relations</a:t>
            </a:r>
            <a:r>
              <a:rPr lang="ro-RO" sz="1100" b="0" i="0" u="none" strike="noStrike" kern="1200" cap="none" spc="0" baseline="0" dirty="0">
                <a:solidFill>
                  <a:srgbClr val="000000"/>
                </a:solidFill>
                <a:uFillTx/>
                <a:latin typeface="Rockwell"/>
              </a:rPr>
              <a:t>, 55(1), pp. 89–118.</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1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100" b="0" i="0" u="none" strike="noStrike" kern="1200" cap="none" spc="0" baseline="0" dirty="0" err="1">
                <a:solidFill>
                  <a:srgbClr val="000000"/>
                </a:solidFill>
                <a:uFillTx/>
                <a:latin typeface="Rockwell"/>
              </a:rPr>
              <a:t>Nadella</a:t>
            </a:r>
            <a:r>
              <a:rPr lang="ro-RO" sz="1100" b="0" i="0" u="none" strike="noStrike" kern="1200" cap="none" spc="0" baseline="0" dirty="0">
                <a:solidFill>
                  <a:srgbClr val="000000"/>
                </a:solidFill>
                <a:uFillTx/>
                <a:latin typeface="Rockwell"/>
              </a:rPr>
              <a:t>, S., Shaw, G. </a:t>
            </a:r>
            <a:r>
              <a:rPr lang="ro-RO" sz="1100" b="0" i="0" u="none" strike="noStrike" kern="1200" cap="none" spc="0" baseline="0" dirty="0" err="1">
                <a:solidFill>
                  <a:srgbClr val="000000"/>
                </a:solidFill>
                <a:uFillTx/>
                <a:latin typeface="Rockwell"/>
              </a:rPr>
              <a:t>and</a:t>
            </a:r>
            <a:r>
              <a:rPr lang="ro-RO" sz="1100" b="0" i="0" u="none" strike="noStrike" kern="1200" cap="none" spc="0" baseline="0" dirty="0">
                <a:solidFill>
                  <a:srgbClr val="000000"/>
                </a:solidFill>
                <a:uFillTx/>
                <a:latin typeface="Rockwell"/>
              </a:rPr>
              <a:t> Nichols, J. (2017) </a:t>
            </a:r>
            <a:r>
              <a:rPr lang="ro-RO" sz="1100" b="0" i="1" u="none" strike="noStrike" kern="1200" cap="none" spc="0" baseline="0" dirty="0">
                <a:solidFill>
                  <a:srgbClr val="000000"/>
                </a:solidFill>
                <a:uFillTx/>
                <a:latin typeface="Rockwell"/>
              </a:rPr>
              <a:t>Hit </a:t>
            </a:r>
            <a:r>
              <a:rPr lang="ro-RO" sz="1100" b="0" i="1" u="none" strike="noStrike" kern="1200" cap="none" spc="0" baseline="0" dirty="0" err="1">
                <a:solidFill>
                  <a:srgbClr val="000000"/>
                </a:solidFill>
                <a:uFillTx/>
                <a:latin typeface="Rockwell"/>
              </a:rPr>
              <a:t>Refresh</a:t>
            </a:r>
            <a:r>
              <a:rPr lang="ro-RO" sz="1100" b="0" i="1" u="none" strike="noStrike" kern="1200" cap="none" spc="0" baseline="0" dirty="0">
                <a:solidFill>
                  <a:srgbClr val="000000"/>
                </a:solidFill>
                <a:uFillTx/>
                <a:latin typeface="Rockwell"/>
              </a:rPr>
              <a:t>: The </a:t>
            </a:r>
            <a:r>
              <a:rPr lang="ro-RO" sz="1100" b="0" i="1" u="none" strike="noStrike" kern="1200" cap="none" spc="0" baseline="0" dirty="0" err="1">
                <a:solidFill>
                  <a:srgbClr val="000000"/>
                </a:solidFill>
                <a:uFillTx/>
                <a:latin typeface="Rockwell"/>
              </a:rPr>
              <a:t>Quest</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to</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Rediscover</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Microsoft's</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Soul</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and</a:t>
            </a:r>
            <a:r>
              <a:rPr lang="ro-RO" sz="1100" b="0" i="1" u="none" strike="noStrike" kern="1200" cap="none" spc="0" baseline="0" dirty="0">
                <a:solidFill>
                  <a:srgbClr val="000000"/>
                </a:solidFill>
                <a:uFillTx/>
                <a:latin typeface="Rockwell"/>
              </a:rPr>
              <a:t> Imagine a </a:t>
            </a:r>
            <a:r>
              <a:rPr lang="ro-RO" sz="1100" b="0" i="1" u="none" strike="noStrike" kern="1200" cap="none" spc="0" baseline="0" dirty="0" err="1">
                <a:solidFill>
                  <a:srgbClr val="000000"/>
                </a:solidFill>
                <a:uFillTx/>
                <a:latin typeface="Rockwell"/>
              </a:rPr>
              <a:t>Better</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Future</a:t>
            </a:r>
            <a:r>
              <a:rPr lang="ro-RO" sz="1100" b="0" i="1" u="none" strike="noStrike" kern="1200" cap="none" spc="0" baseline="0" dirty="0">
                <a:solidFill>
                  <a:srgbClr val="000000"/>
                </a:solidFill>
                <a:uFillTx/>
                <a:latin typeface="Rockwell"/>
              </a:rPr>
              <a:t> for </a:t>
            </a:r>
            <a:r>
              <a:rPr lang="ro-RO" sz="1100" b="0" i="1" u="none" strike="noStrike" kern="1200" cap="none" spc="0" baseline="0" dirty="0" err="1">
                <a:solidFill>
                  <a:srgbClr val="000000"/>
                </a:solidFill>
                <a:uFillTx/>
                <a:latin typeface="Rockwell"/>
              </a:rPr>
              <a:t>Everyone</a:t>
            </a:r>
            <a:r>
              <a:rPr lang="ro-RO" sz="1100" b="0" i="0" u="none" strike="noStrike" kern="1200" cap="none" spc="0" baseline="0" dirty="0">
                <a:solidFill>
                  <a:srgbClr val="000000"/>
                </a:solidFill>
                <a:uFillTx/>
                <a:latin typeface="Rockwell"/>
              </a:rPr>
              <a:t>. New York: </a:t>
            </a:r>
            <a:r>
              <a:rPr lang="ro-RO" sz="1100" b="0" i="0" u="none" strike="noStrike" kern="1200" cap="none" spc="0" baseline="0" dirty="0" err="1">
                <a:solidFill>
                  <a:srgbClr val="000000"/>
                </a:solidFill>
                <a:uFillTx/>
                <a:latin typeface="Rockwell"/>
              </a:rPr>
              <a:t>Harper</a:t>
            </a:r>
            <a:r>
              <a:rPr lang="ro-RO" sz="1100" b="0" i="0" u="none" strike="noStrike" kern="1200" cap="none" spc="0" baseline="0" dirty="0">
                <a:solidFill>
                  <a:srgbClr val="000000"/>
                </a:solidFill>
                <a:uFillTx/>
                <a:latin typeface="Rockwell"/>
              </a:rPr>
              <a:t> Business.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1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100" b="0" i="0" u="none" strike="noStrike" kern="1200" cap="none" spc="0" baseline="0" dirty="0" err="1">
                <a:solidFill>
                  <a:srgbClr val="000000"/>
                </a:solidFill>
                <a:uFillTx/>
                <a:latin typeface="Rockwell"/>
              </a:rPr>
              <a:t>Northouse</a:t>
            </a:r>
            <a:r>
              <a:rPr lang="ro-RO" sz="1100" b="0" i="0" u="none" strike="noStrike" kern="1200" cap="none" spc="0" baseline="0" dirty="0">
                <a:solidFill>
                  <a:srgbClr val="000000"/>
                </a:solidFill>
                <a:uFillTx/>
                <a:latin typeface="Rockwell"/>
              </a:rPr>
              <a:t>, P.G. (2022) </a:t>
            </a:r>
            <a:r>
              <a:rPr lang="ro-RO" sz="1100" b="0" i="1" u="none" strike="noStrike" kern="1200" cap="none" spc="0" baseline="0" dirty="0">
                <a:solidFill>
                  <a:srgbClr val="000000"/>
                </a:solidFill>
                <a:uFillTx/>
                <a:latin typeface="Rockwell"/>
              </a:rPr>
              <a:t>Leadership: </a:t>
            </a:r>
            <a:r>
              <a:rPr lang="ro-RO" sz="1100" b="0" i="1" u="none" strike="noStrike" kern="1200" cap="none" spc="0" baseline="0" dirty="0" err="1">
                <a:solidFill>
                  <a:srgbClr val="000000"/>
                </a:solidFill>
                <a:uFillTx/>
                <a:latin typeface="Rockwell"/>
              </a:rPr>
              <a:t>Theory</a:t>
            </a:r>
            <a:r>
              <a:rPr lang="ro-RO" sz="1100" b="0" i="1" u="none" strike="noStrike" kern="1200" cap="none" spc="0" baseline="0" dirty="0">
                <a:solidFill>
                  <a:srgbClr val="000000"/>
                </a:solidFill>
                <a:uFillTx/>
                <a:latin typeface="Rockwell"/>
              </a:rPr>
              <a:t> </a:t>
            </a:r>
            <a:r>
              <a:rPr lang="ro-RO" sz="1100" b="0" i="1" u="none" strike="noStrike" kern="1200" cap="none" spc="0" baseline="0" dirty="0" err="1">
                <a:solidFill>
                  <a:srgbClr val="000000"/>
                </a:solidFill>
                <a:uFillTx/>
                <a:latin typeface="Rockwell"/>
              </a:rPr>
              <a:t>and</a:t>
            </a:r>
            <a:r>
              <a:rPr lang="ro-RO" sz="1100" b="0" i="1" u="none" strike="noStrike" kern="1200" cap="none" spc="0" baseline="0" dirty="0">
                <a:solidFill>
                  <a:srgbClr val="000000"/>
                </a:solidFill>
                <a:uFillTx/>
                <a:latin typeface="Rockwell"/>
              </a:rPr>
              <a:t> Practice</a:t>
            </a:r>
            <a:r>
              <a:rPr lang="ro-RO" sz="1100" b="0" i="0" u="none" strike="noStrike" kern="1200" cap="none" spc="0" baseline="0" dirty="0">
                <a:solidFill>
                  <a:srgbClr val="000000"/>
                </a:solidFill>
                <a:uFillTx/>
                <a:latin typeface="Rockwell"/>
              </a:rPr>
              <a:t>. 9th </a:t>
            </a:r>
            <a:r>
              <a:rPr lang="ro-RO" sz="1100" b="0" i="0" u="none" strike="noStrike" kern="1200" cap="none" spc="0" baseline="0" dirty="0" err="1">
                <a:solidFill>
                  <a:srgbClr val="000000"/>
                </a:solidFill>
                <a:uFillTx/>
                <a:latin typeface="Rockwell"/>
              </a:rPr>
              <a:t>edn</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Thousand</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Oaks</a:t>
            </a:r>
            <a:r>
              <a:rPr lang="ro-RO" sz="1100" b="0" i="0" u="none" strike="noStrike" kern="1200" cap="none" spc="0" baseline="0" dirty="0">
                <a:solidFill>
                  <a:srgbClr val="000000"/>
                </a:solidFill>
                <a:uFillTx/>
                <a:latin typeface="Rockwell"/>
              </a:rPr>
              <a:t>, CA: </a:t>
            </a:r>
            <a:r>
              <a:rPr lang="ro-RO" sz="1100" b="0" i="0" u="none" strike="noStrike" kern="1200" cap="none" spc="0" baseline="0" dirty="0" err="1">
                <a:solidFill>
                  <a:srgbClr val="000000"/>
                </a:solidFill>
                <a:uFillTx/>
                <a:latin typeface="Rockwell"/>
              </a:rPr>
              <a:t>Sage</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Publications</a:t>
            </a:r>
            <a:r>
              <a:rPr lang="ro-RO" sz="1100" b="0" i="0" u="none" strike="noStrike" kern="1200" cap="none" spc="0" baseline="0" dirty="0">
                <a:solidFill>
                  <a:srgbClr val="000000"/>
                </a:solidFill>
                <a:uFillTx/>
                <a:latin typeface="Rockwel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100" b="0" i="0" u="none" strike="noStrike" kern="1200" cap="none" spc="0" baseline="0" dirty="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100" b="0" i="0" u="none" strike="noStrike" kern="1200" cap="none" spc="0" baseline="0" dirty="0" err="1">
                <a:solidFill>
                  <a:srgbClr val="000000"/>
                </a:solidFill>
                <a:uFillTx/>
                <a:latin typeface="Rockwell"/>
              </a:rPr>
              <a:t>Rockstuhl</a:t>
            </a:r>
            <a:r>
              <a:rPr lang="ro-RO" sz="1100" b="0" i="0" u="none" strike="noStrike" kern="1200" cap="none" spc="0" baseline="0" dirty="0">
                <a:solidFill>
                  <a:srgbClr val="000000"/>
                </a:solidFill>
                <a:uFillTx/>
                <a:latin typeface="Rockwell"/>
              </a:rPr>
              <a:t>, T., </a:t>
            </a:r>
            <a:r>
              <a:rPr lang="ro-RO" sz="1100" b="0" i="0" u="none" strike="noStrike" kern="1200" cap="none" spc="0" baseline="0" dirty="0" err="1">
                <a:solidFill>
                  <a:srgbClr val="000000"/>
                </a:solidFill>
                <a:uFillTx/>
                <a:latin typeface="Rockwell"/>
              </a:rPr>
              <a:t>Seiler</a:t>
            </a:r>
            <a:r>
              <a:rPr lang="ro-RO" sz="1100" b="0" i="0" u="none" strike="noStrike" kern="1200" cap="none" spc="0" baseline="0" dirty="0">
                <a:solidFill>
                  <a:srgbClr val="000000"/>
                </a:solidFill>
                <a:uFillTx/>
                <a:latin typeface="Rockwell"/>
              </a:rPr>
              <a:t>, S., </a:t>
            </a:r>
            <a:r>
              <a:rPr lang="ro-RO" sz="1100" b="0" i="0" u="none" strike="noStrike" kern="1200" cap="none" spc="0" baseline="0" dirty="0" err="1">
                <a:solidFill>
                  <a:srgbClr val="000000"/>
                </a:solidFill>
                <a:uFillTx/>
                <a:latin typeface="Rockwell"/>
              </a:rPr>
              <a:t>Ang</a:t>
            </a:r>
            <a:r>
              <a:rPr lang="ro-RO" sz="1100" b="0" i="0" u="none" strike="noStrike" kern="1200" cap="none" spc="0" baseline="0" dirty="0">
                <a:solidFill>
                  <a:srgbClr val="000000"/>
                </a:solidFill>
                <a:uFillTx/>
                <a:latin typeface="Rockwell"/>
              </a:rPr>
              <a:t>, S., Van </a:t>
            </a:r>
            <a:r>
              <a:rPr lang="ro-RO" sz="1100" b="0" i="0" u="none" strike="noStrike" kern="1200" cap="none" spc="0" baseline="0" dirty="0" err="1">
                <a:solidFill>
                  <a:srgbClr val="000000"/>
                </a:solidFill>
                <a:uFillTx/>
                <a:latin typeface="Rockwell"/>
              </a:rPr>
              <a:t>Dyne</a:t>
            </a:r>
            <a:r>
              <a:rPr lang="ro-RO" sz="1100" b="0" i="0" u="none" strike="noStrike" kern="1200" cap="none" spc="0" baseline="0" dirty="0">
                <a:solidFill>
                  <a:srgbClr val="000000"/>
                </a:solidFill>
                <a:uFillTx/>
                <a:latin typeface="Rockwell"/>
              </a:rPr>
              <a:t>, L. </a:t>
            </a:r>
            <a:r>
              <a:rPr lang="ro-RO" sz="1100" b="0" i="0" u="none" strike="noStrike" kern="1200" cap="none" spc="0" baseline="0" dirty="0" err="1">
                <a:solidFill>
                  <a:srgbClr val="000000"/>
                </a:solidFill>
                <a:uFillTx/>
                <a:latin typeface="Rockwell"/>
              </a:rPr>
              <a:t>and</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Annen</a:t>
            </a:r>
            <a:r>
              <a:rPr lang="ro-RO" sz="1100" b="0" i="0" u="none" strike="noStrike" kern="1200" cap="none" spc="0" baseline="0" dirty="0">
                <a:solidFill>
                  <a:srgbClr val="000000"/>
                </a:solidFill>
                <a:uFillTx/>
                <a:latin typeface="Rockwell"/>
              </a:rPr>
              <a:t>, H. (2011) '</a:t>
            </a:r>
            <a:r>
              <a:rPr lang="ro-RO" sz="1100" b="0" i="0" u="none" strike="noStrike" kern="1200" cap="none" spc="0" baseline="0" dirty="0" err="1">
                <a:solidFill>
                  <a:srgbClr val="000000"/>
                </a:solidFill>
                <a:uFillTx/>
                <a:latin typeface="Rockwell"/>
              </a:rPr>
              <a:t>Beyond</a:t>
            </a:r>
            <a:r>
              <a:rPr lang="ro-RO" sz="1100" b="0" i="0" u="none" strike="noStrike" kern="1200" cap="none" spc="0" baseline="0" dirty="0">
                <a:solidFill>
                  <a:srgbClr val="000000"/>
                </a:solidFill>
                <a:uFillTx/>
                <a:latin typeface="Rockwell"/>
              </a:rPr>
              <a:t> general intelligence </a:t>
            </a:r>
            <a:r>
              <a:rPr lang="ro-RO" sz="1100" b="0" i="0" u="none" strike="noStrike" kern="1200" cap="none" spc="0" baseline="0" dirty="0" err="1">
                <a:solidFill>
                  <a:srgbClr val="000000"/>
                </a:solidFill>
                <a:uFillTx/>
                <a:latin typeface="Rockwell"/>
              </a:rPr>
              <a:t>and</a:t>
            </a:r>
            <a:r>
              <a:rPr lang="ro-RO" sz="1100" b="0" i="0" u="none" strike="noStrike" kern="1200" cap="none" spc="0" baseline="0" dirty="0">
                <a:solidFill>
                  <a:srgbClr val="000000"/>
                </a:solidFill>
                <a:uFillTx/>
                <a:latin typeface="Rockwell"/>
              </a:rPr>
              <a:t> </a:t>
            </a:r>
            <a:r>
              <a:rPr lang="ro-RO" sz="1100" b="0" i="0" u="none" strike="noStrike" kern="1200" cap="none" spc="0" baseline="0" dirty="0" err="1">
                <a:solidFill>
                  <a:srgbClr val="000000"/>
                </a:solidFill>
                <a:uFillTx/>
                <a:latin typeface="Rockwell"/>
              </a:rPr>
              <a:t>emotional</a:t>
            </a:r>
            <a:r>
              <a:rPr lang="ro-RO" sz="1100" b="0" i="0" u="none" strike="noStrike" kern="1200" cap="none" spc="0" baseline="0" dirty="0">
                <a:solidFill>
                  <a:srgbClr val="000000"/>
                </a:solidFill>
                <a:uFillTx/>
                <a:latin typeface="Rockwell"/>
              </a:rPr>
              <a:t> intelligence: The role of cultural intelligence on </a:t>
            </a:r>
            <a:r>
              <a:rPr lang="ro-RO" sz="1100" b="0" i="0" u="none" strike="noStrike" kern="1200" cap="none" spc="0" baseline="0" dirty="0" err="1">
                <a:solidFill>
                  <a:srgbClr val="000000"/>
                </a:solidFill>
                <a:uFillTx/>
                <a:latin typeface="Rockwell"/>
              </a:rPr>
              <a:t>cross-border</a:t>
            </a:r>
            <a:r>
              <a:rPr lang="ro-RO" sz="1100" b="0" i="0" u="none" strike="noStrike" kern="1200" cap="none" spc="0" baseline="0" dirty="0">
                <a:solidFill>
                  <a:srgbClr val="000000"/>
                </a:solidFill>
                <a:uFillTx/>
                <a:latin typeface="Rockwell"/>
              </a:rPr>
              <a:t> leadership </a:t>
            </a:r>
            <a:r>
              <a:rPr lang="ro-RO" sz="1100" b="0" i="0" u="none" strike="noStrike" kern="1200" cap="none" spc="0" baseline="0" dirty="0" err="1">
                <a:solidFill>
                  <a:srgbClr val="000000"/>
                </a:solidFill>
                <a:uFillTx/>
                <a:latin typeface="Rockwell"/>
              </a:rPr>
              <a:t>effectiveness</a:t>
            </a:r>
            <a:r>
              <a:rPr lang="ro-RO" sz="1100" b="0" i="0" u="none" strike="noStrike" kern="1200" cap="none" spc="0" baseline="0" dirty="0">
                <a:solidFill>
                  <a:srgbClr val="000000"/>
                </a:solidFill>
                <a:uFillTx/>
                <a:latin typeface="Rockwell"/>
              </a:rPr>
              <a:t>', </a:t>
            </a:r>
            <a:r>
              <a:rPr lang="ro-RO" sz="1100" b="0" i="1" u="none" strike="noStrike" kern="1200" cap="none" spc="0" baseline="0" dirty="0">
                <a:solidFill>
                  <a:srgbClr val="000000"/>
                </a:solidFill>
                <a:uFillTx/>
                <a:latin typeface="Rockwell"/>
              </a:rPr>
              <a:t>Journal of Social </a:t>
            </a:r>
            <a:r>
              <a:rPr lang="ro-RO" sz="1100" b="0" i="1" u="none" strike="noStrike" kern="1200" cap="none" spc="0" baseline="0" dirty="0" err="1">
                <a:solidFill>
                  <a:srgbClr val="000000"/>
                </a:solidFill>
                <a:uFillTx/>
                <a:latin typeface="Rockwell"/>
              </a:rPr>
              <a:t>Issues</a:t>
            </a:r>
            <a:r>
              <a:rPr lang="ro-RO" sz="1100" b="0" i="0" u="none" strike="noStrike" kern="1200" cap="none" spc="0" baseline="0" dirty="0">
                <a:solidFill>
                  <a:srgbClr val="000000"/>
                </a:solidFill>
                <a:uFillTx/>
                <a:latin typeface="Rockwell"/>
              </a:rPr>
              <a:t>, 67(4), pp. 825–840.</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dirty="0">
              <a:solidFill>
                <a:srgbClr val="000000"/>
              </a:solidFill>
              <a:uFillTx/>
              <a:latin typeface="Rockwe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Substituent text 2">
            <a:extLst>
              <a:ext uri="{FF2B5EF4-FFF2-40B4-BE49-F238E27FC236}">
                <a16:creationId xmlns:a16="http://schemas.microsoft.com/office/drawing/2014/main" id="{7A43343C-9D2A-B9E3-B969-1B31FC6ACB86}"/>
              </a:ext>
            </a:extLst>
          </p:cNvPr>
          <p:cNvSpPr txBox="1">
            <a:spLocks noGrp="1"/>
          </p:cNvSpPr>
          <p:nvPr>
            <p:ph type="body" idx="1"/>
          </p:nvPr>
        </p:nvSpPr>
        <p:spPr/>
        <p:txBody>
          <a:bodyPr>
            <a:normAutofit lnSpcReduction="10000"/>
          </a:bodyPr>
          <a:lstStyle/>
          <a:p>
            <a:pPr lvl="0"/>
            <a:r>
              <a:rPr lang="ro-RO" sz="5400" b="1">
                <a:latin typeface="Rockwell Condensed"/>
              </a:rPr>
              <a:t>References</a:t>
            </a:r>
          </a:p>
        </p:txBody>
      </p:sp>
      <p:sp>
        <p:nvSpPr>
          <p:cNvPr id="3" name="CasetăText 4">
            <a:extLst>
              <a:ext uri="{FF2B5EF4-FFF2-40B4-BE49-F238E27FC236}">
                <a16:creationId xmlns:a16="http://schemas.microsoft.com/office/drawing/2014/main" id="{04A9E04A-1D72-0820-5999-DAC56E1F9176}"/>
              </a:ext>
            </a:extLst>
          </p:cNvPr>
          <p:cNvSpPr txBox="1"/>
          <p:nvPr/>
        </p:nvSpPr>
        <p:spPr>
          <a:xfrm>
            <a:off x="2165774" y="1330113"/>
            <a:ext cx="10186214" cy="101566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a:solidFill>
                  <a:srgbClr val="000000"/>
                </a:solidFill>
                <a:uFillTx/>
                <a:latin typeface="Rockwell"/>
              </a:rPr>
              <a:t>Unilever (2024) </a:t>
            </a:r>
            <a:r>
              <a:rPr lang="ro-RO" sz="1200" b="0" i="1" u="none" strike="noStrike" kern="1200" cap="none" spc="0" baseline="0">
                <a:solidFill>
                  <a:srgbClr val="000000"/>
                </a:solidFill>
                <a:uFillTx/>
                <a:latin typeface="Rockwell"/>
              </a:rPr>
              <a:t>Annual Report and Accounts 2024</a:t>
            </a:r>
            <a:r>
              <a:rPr lang="ro-RO" sz="1200" b="0" i="0" u="none" strike="noStrike" kern="1200" cap="none" spc="0" baseline="0">
                <a:solidFill>
                  <a:srgbClr val="000000"/>
                </a:solidFill>
                <a:uFillTx/>
                <a:latin typeface="Rockwell"/>
              </a:rPr>
              <a:t>. Available at </a:t>
            </a:r>
            <a:r>
              <a:rPr lang="ro-RO" sz="1200" b="0" i="0" u="none" strike="noStrike" kern="1200" cap="none" spc="0" baseline="0">
                <a:solidFill>
                  <a:srgbClr val="000000"/>
                </a:solidFill>
                <a:uFillTx/>
                <a:latin typeface="Rockwell"/>
                <a:hlinkClick r:id="rId2">
                  <a:extLst>
                    <a:ext uri="{A12FA001-AC4F-418D-AE19-62706E023703}">
                      <ahyp:hlinkClr xmlns:ahyp="http://schemas.microsoft.com/office/drawing/2018/hyperlinkcolor" val="tx"/>
                    </a:ext>
                  </a:extLst>
                </a:hlinkClick>
              </a:rPr>
              <a:t>https://www.unilever.com/files/unilever-annual-report-and-accounts-2025.pdf</a:t>
            </a:r>
            <a:r>
              <a:rPr lang="ro-RO" sz="1200" b="0" i="0" u="none" strike="noStrike" kern="1200" cap="none" spc="0" baseline="0">
                <a:solidFill>
                  <a:srgbClr val="000000"/>
                </a:solidFill>
                <a:uFillTx/>
                <a:latin typeface="Rockwell"/>
              </a:rPr>
              <a:t> (Accessed: 14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a:solidFill>
                <a:srgbClr val="000000"/>
              </a:solidFill>
              <a:uFillTx/>
              <a:latin typeface="Rockwel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ro-RO" sz="1200" b="0" i="0" u="none" strike="noStrike" kern="1200" cap="none" spc="0" baseline="0">
                <a:solidFill>
                  <a:srgbClr val="000000"/>
                </a:solidFill>
                <a:uFillTx/>
                <a:latin typeface="Rockwell"/>
              </a:rPr>
              <a:t>World Economic Forum (2025) </a:t>
            </a:r>
            <a:r>
              <a:rPr lang="ro-RO" sz="1200" b="0" i="1" u="none" strike="noStrike" kern="1200" cap="none" spc="0" baseline="0">
                <a:solidFill>
                  <a:srgbClr val="000000"/>
                </a:solidFill>
                <a:uFillTx/>
                <a:latin typeface="Rockwell"/>
              </a:rPr>
              <a:t>The Future of Jobs Report 2025</a:t>
            </a:r>
            <a:r>
              <a:rPr lang="ro-RO" sz="1200" b="0" i="0" u="none" strike="noStrike" kern="1200" cap="none" spc="0" baseline="0">
                <a:solidFill>
                  <a:srgbClr val="000000"/>
                </a:solidFill>
                <a:uFillTx/>
                <a:latin typeface="Rockwell"/>
              </a:rPr>
              <a:t>. Available at </a:t>
            </a:r>
            <a:r>
              <a:rPr lang="ro-RO" sz="1200" b="0" i="0" u="none" strike="noStrike" kern="1200" cap="none" spc="0" baseline="0">
                <a:solidFill>
                  <a:srgbClr val="000000"/>
                </a:solidFill>
                <a:uFillTx/>
                <a:latin typeface="Rockwell"/>
                <a:hlinkClick r:id="rId3">
                  <a:extLst>
                    <a:ext uri="{A12FA001-AC4F-418D-AE19-62706E023703}">
                      <ahyp:hlinkClr xmlns:ahyp="http://schemas.microsoft.com/office/drawing/2018/hyperlinkcolor" val="tx"/>
                    </a:ext>
                  </a:extLst>
                </a:hlinkClick>
              </a:rPr>
              <a:t>https://www.weforum.org/</a:t>
            </a:r>
            <a:r>
              <a:rPr lang="ro-RO" sz="1200" b="0" i="0" u="none" strike="noStrike" kern="1200" cap="none" spc="0" baseline="0">
                <a:solidFill>
                  <a:srgbClr val="000000"/>
                </a:solidFill>
                <a:uFillTx/>
                <a:latin typeface="Rockwell"/>
              </a:rPr>
              <a:t> (Accessed: 12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ro-RO" sz="1200" b="0" i="0" u="none" strike="noStrike" kern="1200" cap="none" spc="0" baseline="0">
              <a:solidFill>
                <a:srgbClr val="000000"/>
              </a:solidFill>
              <a:uFillTx/>
              <a:latin typeface="Rockwell"/>
            </a:endParaRPr>
          </a:p>
        </p:txBody>
      </p:sp>
    </p:spTree>
  </p:cSld>
  <p:clrMapOvr>
    <a:masterClrMapping/>
  </p:clrMapOvr>
</p:sld>
</file>

<file path=ppt/theme/theme1.xml><?xml version="1.0" encoding="utf-8"?>
<a:theme xmlns:a="http://schemas.openxmlformats.org/drawingml/2006/main" name="Galerie">
  <a:themeElements>
    <a:clrScheme name="Galerie">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erie">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erie">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97</TotalTime>
  <Words>5049</Words>
  <Application>Microsoft Office PowerPoint</Application>
  <PresentationFormat>Ecran lat</PresentationFormat>
  <Paragraphs>262</Paragraphs>
  <Slides>20</Slides>
  <Notes>17</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20</vt:i4>
      </vt:variant>
    </vt:vector>
  </HeadingPairs>
  <TitlesOfParts>
    <vt:vector size="26" baseType="lpstr">
      <vt:lpstr>Aptos</vt:lpstr>
      <vt:lpstr>Arial</vt:lpstr>
      <vt:lpstr>Gill Sans MT</vt:lpstr>
      <vt:lpstr>Rockwell</vt:lpstr>
      <vt:lpstr>Rockwell Condensed</vt:lpstr>
      <vt:lpstr>Galerie</vt:lpstr>
      <vt:lpstr>Emotional and Cultural Intelligence in Leadership:  A Critical Analysis of Their Importance in Multicultural and Collaborative Organisations  Based on Edith Heard's Leadership Philosophy </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Gruia Craescu (2237625)</dc:creator>
  <cp:lastModifiedBy>Gruia Craescu (2237625)</cp:lastModifiedBy>
  <cp:revision>2</cp:revision>
  <dcterms:created xsi:type="dcterms:W3CDTF">2026-07-16T23:35:33Z</dcterms:created>
  <dcterms:modified xsi:type="dcterms:W3CDTF">2026-07-17T01:13:39Z</dcterms:modified>
</cp:coreProperties>
</file>