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96" r:id="rId4"/>
  </p:sldMasterIdLst>
  <p:notesMasterIdLst>
    <p:notesMasterId r:id="rId12"/>
  </p:notesMasterIdLst>
  <p:handoutMasterIdLst>
    <p:handoutMasterId r:id="rId13"/>
  </p:handoutMasterIdLst>
  <p:sldIdLst>
    <p:sldId id="334" r:id="rId5"/>
    <p:sldId id="337" r:id="rId6"/>
    <p:sldId id="343" r:id="rId7"/>
    <p:sldId id="316" r:id="rId8"/>
    <p:sldId id="342" r:id="rId9"/>
    <p:sldId id="336" r:id="rId10"/>
    <p:sldId id="34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D3A5DB-DCF0-DAB3-2FC8-23553A67A0AF}" v="424" dt="2026-07-01T22:23:14.385"/>
    <p1510:client id="{902FBCF2-DCD7-3A36-47C0-63200E714E57}" v="1" dt="2026-07-01T22:21:58.612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4" autoAdjust="0"/>
    <p:restoredTop sz="84967" autoAdjust="0"/>
  </p:normalViewPr>
  <p:slideViewPr>
    <p:cSldViewPr snapToGrid="0">
      <p:cViewPr>
        <p:scale>
          <a:sx n="100" d="100"/>
          <a:sy n="100" d="100"/>
        </p:scale>
        <p:origin x="-48" y="-446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-110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0E99E25-5B65-D93A-3010-8B947D67E65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EB28A-33CC-6CF5-1214-F2C3205F6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88634-FBA9-41D6-8B35-EE3A7D816B7C}" type="datetimeFigureOut">
              <a:rPr lang="en-US" smtClean="0"/>
              <a:t>7/1/2026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D63414-6160-FF79-B3F6-CD615625C8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83E93F-BDEC-C5F7-2553-8324882C41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C78D2-97D1-4B37-BDD1-08A09BD4CA9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1359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7/1/2026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796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4871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776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7734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0105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547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57809"/>
            <a:ext cx="7983110" cy="3080335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61510" y="2744546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6544" y="614202"/>
            <a:ext cx="5918072" cy="2276856"/>
          </a:xfrm>
        </p:spPr>
        <p:txBody>
          <a:bodyPr lIns="0" tIns="0" rIns="0" bIns="0" anchor="b"/>
          <a:lstStyle>
            <a:lvl1pPr algn="r">
              <a:lnSpc>
                <a:spcPts val="4000"/>
              </a:lnSpc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C738AB3-8054-6E21-C34C-36AF3A31AC4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280160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tIns="914400" anchor="t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FD1B85-4BEF-C1C1-5619-B82E9E44A9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16548" y="3161752"/>
            <a:ext cx="5918068" cy="3144965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2pPr>
            <a:lvl3pPr marL="9144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3pPr>
            <a:lvl4pPr marL="13716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4pPr>
            <a:lvl5pPr marL="1828800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52402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E9872E9-2F0D-2FEB-0974-F0BBBC5E033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238999" y="6356350"/>
            <a:ext cx="379561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386775"/>
            <a:ext cx="8311102" cy="3080335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9670435">
            <a:off x="7632743" y="794953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01D87F51-D69B-9038-0566-4FDC355AB6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7587" y="411831"/>
            <a:ext cx="3521337" cy="3521344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512396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640080"/>
            <a:ext cx="10302240" cy="1852046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588447"/>
            <a:ext cx="7853678" cy="726645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7659974" y="445645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" name="Picture Placeholder 14">
            <a:extLst>
              <a:ext uri="{FF2B5EF4-FFF2-40B4-BE49-F238E27FC236}">
                <a16:creationId xmlns:a16="http://schemas.microsoft.com/office/drawing/2014/main" id="{5DDB7824-50BA-B12F-AD49-CA8953CA3A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536252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526456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640080"/>
            <a:ext cx="7498080" cy="1280160"/>
          </a:xfrm>
        </p:spPr>
        <p:txBody>
          <a:bodyPr lIns="0" tIns="0" rIns="0" bIns="0" anchor="b" anchorCtr="0"/>
          <a:lstStyle>
            <a:lvl1pPr>
              <a:defRPr sz="4000" b="1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2376"/>
            <a:ext cx="520991" cy="517379"/>
          </a:xfrm>
        </p:spPr>
        <p:txBody>
          <a:bodyPr anchor="t" anchorCtr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317615" y="895646"/>
            <a:ext cx="1956925" cy="195692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" anchor="t" anchorCtr="0">
            <a:noAutofit/>
          </a:bodyPr>
          <a:lstStyle>
            <a:lvl1pPr algn="ctr">
              <a:buNone/>
              <a:defRPr sz="18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14800" y="2194560"/>
            <a:ext cx="7498080" cy="402336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defRPr sz="1600"/>
            </a:lvl2pPr>
            <a:lvl3pPr marL="457200">
              <a:defRPr sz="1400"/>
            </a:lvl3pPr>
            <a:lvl4pPr marL="685800">
              <a:defRPr sz="1200"/>
            </a:lvl4pPr>
            <a:lvl5pPr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58B5E78-A531-681D-1312-F21B52D0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70685" y="620661"/>
            <a:ext cx="403448" cy="381782"/>
            <a:chOff x="10969280" y="1780012"/>
            <a:chExt cx="403448" cy="381782"/>
          </a:xfrm>
        </p:grpSpPr>
        <p:sp>
          <p:nvSpPr>
            <p:cNvPr id="17" name="Graphic 10">
              <a:extLst>
                <a:ext uri="{FF2B5EF4-FFF2-40B4-BE49-F238E27FC236}">
                  <a16:creationId xmlns:a16="http://schemas.microsoft.com/office/drawing/2014/main" id="{AAD06B87-D9B2-4F94-B734-A8F039A20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81590" y="2070656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BB13A13C-36EA-4B13-9175-C5FE95B34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969280" y="1780012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5189CAD3-7011-6481-11F8-05B5CB106F0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B7CB27F-7A56-A747-A4D6-5627C2463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+ Subtitle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3383280"/>
            <a:ext cx="10302240" cy="1852046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966886"/>
            <a:ext cx="10302237" cy="397191"/>
          </a:xfrm>
        </p:spPr>
        <p:txBody>
          <a:bodyPr lIns="0" tIns="0" rIns="0" bIns="0" anchor="b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97692" y="62029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912362-D30D-7B0B-BA94-0993B1EBC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2775857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6449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85800"/>
            <a:ext cx="9137012" cy="1280160"/>
          </a:xfrm>
        </p:spPr>
        <p:txBody>
          <a:bodyPr lIns="0" tIns="0" rIns="0" bIns="0"/>
          <a:lstStyle>
            <a:lvl1pPr>
              <a:defRPr sz="4000" b="1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F91A5DB-A2CA-1D70-9A06-3869A288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2327440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23402" y="2327441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D6A69CF-70D6-AB12-CD8B-FD75B7EE1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EFE408-BFE1-16DC-F7C6-47F55C171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992" y="0"/>
            <a:ext cx="5779008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572" y="685800"/>
            <a:ext cx="4754880" cy="567055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4C0ED5DD-6381-0FFD-7B45-D21179A39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F042E432-AE48-385B-DEA1-32129394CE7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279526" y="1533524"/>
            <a:ext cx="4663440" cy="1895475"/>
          </a:xfrm>
        </p:spPr>
        <p:txBody>
          <a:bodyPr lIns="0" tIns="0" rIns="0" bIns="0" anchor="t" anchorCtr="0">
            <a:noAutofit/>
          </a:bodyPr>
          <a:lstStyle>
            <a:lvl1pPr marL="342900" indent="-512064">
              <a:spcBef>
                <a:spcPts val="1000"/>
              </a:spcBef>
              <a:buFont typeface="+mj-lt"/>
              <a:buAutoNum type="arabicPeriod"/>
              <a:defRPr sz="1800"/>
            </a:lvl1pPr>
            <a:lvl2pPr marL="1028700" indent="-342900">
              <a:spcBef>
                <a:spcPts val="1200"/>
              </a:spcBef>
              <a:buFont typeface="+mj-lt"/>
              <a:buAutoNum type="alphaLcPeriod"/>
              <a:defRPr sz="1800"/>
            </a:lvl2pPr>
            <a:lvl3pPr marL="1257300" indent="-342900">
              <a:spcBef>
                <a:spcPts val="1200"/>
              </a:spcBef>
              <a:buFont typeface="+mj-lt"/>
              <a:buAutoNum type="arabicParenR"/>
              <a:defRPr sz="1800"/>
            </a:lvl3pPr>
            <a:lvl4pPr marL="1714500" indent="-342900">
              <a:spcBef>
                <a:spcPts val="1200"/>
              </a:spcBef>
              <a:buFont typeface="+mj-lt"/>
              <a:buAutoNum type="alphaLcParenR"/>
              <a:defRPr sz="1800"/>
            </a:lvl4pPr>
            <a:lvl5pPr marL="2228850" indent="-400050">
              <a:spcBef>
                <a:spcPts val="12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DF111B2E-0535-57E2-FE92-620F9307A95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80160" y="3482974"/>
            <a:ext cx="4663440" cy="1190033"/>
          </a:xfrm>
        </p:spPr>
        <p:txBody>
          <a:bodyPr lIns="0" tIns="0" rIns="0" bIns="0" anchor="t" anchorCtr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spcBef>
                <a:spcPts val="1200"/>
              </a:spcBef>
              <a:buNone/>
              <a:defRPr sz="1600"/>
            </a:lvl2pPr>
            <a:lvl3pPr marL="914400" indent="0">
              <a:spcBef>
                <a:spcPts val="1200"/>
              </a:spcBef>
              <a:buNone/>
              <a:defRPr sz="1400"/>
            </a:lvl3pPr>
            <a:lvl4pPr marL="1371600" indent="0">
              <a:spcBef>
                <a:spcPts val="1200"/>
              </a:spcBef>
              <a:buNone/>
              <a:defRPr sz="1200"/>
            </a:lvl4pPr>
            <a:lvl5pPr marL="1828800" indent="0">
              <a:spcBef>
                <a:spcPts val="120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1280160" y="4692058"/>
            <a:ext cx="4663440" cy="1584918"/>
          </a:xfrm>
        </p:spPr>
        <p:txBody>
          <a:bodyPr lIns="0" tIns="0" rIns="0" bIns="0" anchor="t" anchorCtr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600"/>
            </a:lvl2pPr>
            <a:lvl3pPr>
              <a:spcBef>
                <a:spcPts val="1200"/>
              </a:spcBef>
              <a:defRPr sz="1400"/>
            </a:lvl3pPr>
            <a:lvl4pPr>
              <a:spcBef>
                <a:spcPts val="1200"/>
              </a:spcBef>
              <a:defRPr sz="1200"/>
            </a:lvl4pPr>
            <a:lvl5pPr>
              <a:spcBef>
                <a:spcPts val="1200"/>
              </a:spcBef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4C23E1A-9E5E-DA12-8E11-83F486766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FE6E42-6A8F-C459-87EE-E2A5BAFA8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3202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60" y="301752"/>
            <a:ext cx="4663438" cy="2441448"/>
          </a:xfrm>
        </p:spPr>
        <p:txBody>
          <a:bodyPr lIns="0" tIns="0" rIns="0" bIns="0" anchor="ctr" anchorCtr="0"/>
          <a:lstStyle>
            <a:lvl1pPr algn="l">
              <a:lnSpc>
                <a:spcPts val="4000"/>
              </a:lnSpc>
              <a:spcBef>
                <a:spcPts val="1000"/>
              </a:spcBef>
              <a:defRPr sz="4000" b="1" i="0" cap="all" spc="0" baseline="0"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FB40175-FA51-DA14-A5B2-CD06DE6ECC3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80161" y="2777067"/>
            <a:ext cx="4663440" cy="355058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lnSpc>
                <a:spcPct val="110000"/>
              </a:lnSpc>
              <a:defRPr sz="1600"/>
            </a:lvl2pPr>
            <a:lvl3pPr marL="457200">
              <a:lnSpc>
                <a:spcPct val="110000"/>
              </a:lnSpc>
              <a:defRPr sz="1400"/>
            </a:lvl3pPr>
            <a:lvl4pPr marL="685800">
              <a:lnSpc>
                <a:spcPct val="110000"/>
              </a:lnSpc>
              <a:defRPr sz="1200"/>
            </a:lvl4pPr>
            <a:lvl5pPr marL="914400">
              <a:lnSpc>
                <a:spcPct val="11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089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695553" y="301752"/>
            <a:ext cx="5221224" cy="6263640"/>
          </a:xfrm>
        </p:spPr>
        <p:txBody>
          <a:bodyPr tIns="914400" anchor="t" anchorCtr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7A4AE671-C203-0370-2888-FC8F7D444D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43482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792BFA8-57AD-0B5C-2534-1E862B58D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5127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68079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59" y="640080"/>
            <a:ext cx="4815836" cy="210312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6183E8BD-29F0-8F9F-FC7D-73F8067BCDDF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C983CA3-739C-6C20-AFE0-0997370354B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31427" y="640080"/>
            <a:ext cx="5122889" cy="2103120"/>
          </a:xfrm>
        </p:spPr>
        <p:txBody>
          <a:bodyPr lIns="0" tIns="0" rIns="0" bIns="0" anchor="ctr" anchorCtr="0">
            <a:normAutofit/>
          </a:bodyPr>
          <a:lstStyle>
            <a:lvl1pPr marL="0" indent="0">
              <a:lnSpc>
                <a:spcPct val="110000"/>
              </a:lnSpc>
              <a:buNone/>
              <a:defRPr sz="1800">
                <a:solidFill>
                  <a:schemeClr val="tx1"/>
                </a:solidFill>
              </a:defRPr>
            </a:lvl1pPr>
            <a:lvl2pPr marL="228600">
              <a:lnSpc>
                <a:spcPct val="100000"/>
              </a:lnSpc>
              <a:defRPr sz="1600">
                <a:solidFill>
                  <a:schemeClr val="tx1"/>
                </a:solidFill>
              </a:defRPr>
            </a:lvl2pPr>
            <a:lvl3pPr marL="457200">
              <a:lnSpc>
                <a:spcPct val="100000"/>
              </a:lnSpc>
              <a:defRPr sz="1400">
                <a:solidFill>
                  <a:schemeClr val="tx1"/>
                </a:solidFill>
              </a:defRPr>
            </a:lvl3pPr>
            <a:lvl4pPr marL="685800">
              <a:lnSpc>
                <a:spcPct val="100000"/>
              </a:lnSpc>
              <a:defRPr sz="1200">
                <a:solidFill>
                  <a:schemeClr val="tx1"/>
                </a:solidFill>
              </a:defRPr>
            </a:lvl4pPr>
            <a:lvl5pPr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BC9F29C-BBE9-AFB4-AFC6-30BCA4EB2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C4D286-C480-B4CF-4406-CACC323F9FAD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280160" y="3017520"/>
            <a:ext cx="10374152" cy="3208866"/>
          </a:xfrm>
        </p:spPr>
        <p:txBody>
          <a:bodyPr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BEE2817-4518-D59A-BD13-29A3D4FE64F0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539516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9052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9" y="4970638"/>
            <a:ext cx="9144000" cy="1280160"/>
          </a:xfrm>
        </p:spPr>
        <p:txBody>
          <a:bodyPr lIns="0" tIns="0" rIns="0" bIns="0" anchor="b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F0626849-9D2D-3C95-8C10-FA8F325FE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685800"/>
            <a:ext cx="4937760" cy="4023360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>
              <a:spcBef>
                <a:spcPts val="1200"/>
              </a:spcBef>
              <a:defRPr sz="1800"/>
            </a:lvl2pPr>
            <a:lvl3pPr marL="914400">
              <a:spcBef>
                <a:spcPts val="1200"/>
              </a:spcBef>
              <a:defRPr sz="1800"/>
            </a:lvl3pPr>
            <a:lvl4pPr marL="1371600">
              <a:spcBef>
                <a:spcPts val="1200"/>
              </a:spcBef>
              <a:defRPr sz="1800"/>
            </a:lvl4pPr>
            <a:lvl5pPr marL="18288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04755" y="685800"/>
            <a:ext cx="4937760" cy="4023360"/>
          </a:xfrm>
        </p:spPr>
        <p:txBody>
          <a:bodyPr lIns="0" tIns="0" rIns="0" bIns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800"/>
            </a:lvl2pPr>
            <a:lvl3pPr>
              <a:spcBef>
                <a:spcPts val="1200"/>
              </a:spcBef>
              <a:defRPr sz="1800"/>
            </a:lvl3pPr>
            <a:lvl4pPr>
              <a:spcBef>
                <a:spcPts val="1200"/>
              </a:spcBef>
              <a:defRPr sz="1800"/>
            </a:lvl4pPr>
            <a:lvl5pPr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717D91C-F78C-0E4C-FB27-7112AB840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22570" y="5680647"/>
            <a:ext cx="465456" cy="581432"/>
            <a:chOff x="7843462" y="2744546"/>
            <a:chExt cx="465456" cy="581432"/>
          </a:xfrm>
        </p:grpSpPr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C935CF3-75DF-0DC7-1B2A-E0E0205DF64B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13">
              <a:extLst>
                <a:ext uri="{FF2B5EF4-FFF2-40B4-BE49-F238E27FC236}">
                  <a16:creationId xmlns:a16="http://schemas.microsoft.com/office/drawing/2014/main" id="{D5782BEB-6319-DEC1-F9ED-BA9201C6B9B7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6E59DFAF-9794-BD12-D89A-422FFFFCE023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6444A47-BCB3-5C86-F2B8-25092BE8D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48C53D-49AB-C003-70E8-5117AF079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96BC1DE-6696-3408-564E-2D73B1266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711518" y="5393214"/>
            <a:ext cx="1097341" cy="736658"/>
            <a:chOff x="10508317" y="446637"/>
            <a:chExt cx="1097341" cy="736658"/>
          </a:xfrm>
        </p:grpSpPr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268EB1E4-29D6-C3F5-BCBB-FB7E7EE5C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508317" y="49220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Graphic 16">
              <a:extLst>
                <a:ext uri="{FF2B5EF4-FFF2-40B4-BE49-F238E27FC236}">
                  <a16:creationId xmlns:a16="http://schemas.microsoft.com/office/drawing/2014/main" id="{09524D46-140F-2F4F-430B-F59815A07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477944" y="1055581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Graphic 14">
              <a:extLst>
                <a:ext uri="{FF2B5EF4-FFF2-40B4-BE49-F238E27FC236}">
                  <a16:creationId xmlns:a16="http://schemas.microsoft.com/office/drawing/2014/main" id="{AC75143B-C717-8D04-743C-B40FB5EFB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41555" y="446637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873764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40080"/>
            <a:ext cx="10087699" cy="1280160"/>
          </a:xfrm>
        </p:spPr>
        <p:txBody>
          <a:bodyPr lIns="0" tIns="0" rIns="0" bIns="0" anchor="b" anchorCtr="0"/>
          <a:lstStyle>
            <a:lvl1pPr>
              <a:defRPr sz="4000" b="1" cap="all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16B8DF0-B7E6-5032-C3C7-E457E793B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280160" y="2103119"/>
            <a:ext cx="10087699" cy="4114800"/>
          </a:xfrm>
        </p:spPr>
        <p:txBody>
          <a:bodyPr lIns="0" tIns="0" rIns="0" bIns="0"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C5F4D40-ADE4-5EEB-436C-8563A49C5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ubbles and Title 1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897" y="585216"/>
            <a:ext cx="8965094" cy="2276856"/>
          </a:xfrm>
        </p:spPr>
        <p:txBody>
          <a:bodyPr lIns="0" tIns="0" rIns="0" anchor="b"/>
          <a:lstStyle>
            <a:lvl1pPr algn="r">
              <a:lnSpc>
                <a:spcPts val="4800"/>
              </a:lnSpc>
              <a:defRPr sz="4800" b="1" cap="all" spc="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Picture Placeholder 14">
            <a:extLst>
              <a:ext uri="{FF2B5EF4-FFF2-40B4-BE49-F238E27FC236}">
                <a16:creationId xmlns:a16="http://schemas.microsoft.com/office/drawing/2014/main" id="{FC9B12A4-113B-B3F6-5926-5C2A6F504AB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371606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40609" y="3127248"/>
            <a:ext cx="6117381" cy="3017520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AF51D36-DB19-27CD-47E0-A4261648D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8614240">
            <a:off x="3975343" y="2819532"/>
            <a:ext cx="465456" cy="581432"/>
            <a:chOff x="7843462" y="2744546"/>
            <a:chExt cx="465456" cy="581432"/>
          </a:xfrm>
        </p:grpSpPr>
        <p:sp>
          <p:nvSpPr>
            <p:cNvPr id="4" name="Graphic 12">
              <a:extLst>
                <a:ext uri="{FF2B5EF4-FFF2-40B4-BE49-F238E27FC236}">
                  <a16:creationId xmlns:a16="http://schemas.microsoft.com/office/drawing/2014/main" id="{3EFED0E0-17D4-C5B0-09D0-B43338A856B3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" name="Graphic 13">
              <a:extLst>
                <a:ext uri="{FF2B5EF4-FFF2-40B4-BE49-F238E27FC236}">
                  <a16:creationId xmlns:a16="http://schemas.microsoft.com/office/drawing/2014/main" id="{8F798BBE-9B6F-700D-08A1-09ABC5388CCE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" name="Graphic 15">
              <a:extLst>
                <a:ext uri="{FF2B5EF4-FFF2-40B4-BE49-F238E27FC236}">
                  <a16:creationId xmlns:a16="http://schemas.microsoft.com/office/drawing/2014/main" id="{4AE2D1C5-9D85-9049-690C-3AFCE7E2DA56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0FE75D-ACD3-655E-58A7-8F2C18276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3626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36525"/>
            <a:ext cx="10515600" cy="1509713"/>
          </a:xfrm>
        </p:spPr>
        <p:txBody>
          <a:bodyPr/>
          <a:lstStyle/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5B2B208-F5B9-0151-C982-A389CB0B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5890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0EEA6CA-DE1E-18ED-E69E-54A1372F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5890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973C81-5E94-41F6-CE15-3B4763B3A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835B5C-F994-9D57-3118-919EE90F5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394" y="1"/>
            <a:ext cx="9918405" cy="164623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394" y="1825625"/>
            <a:ext cx="991840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6121" y="726630"/>
            <a:ext cx="520991" cy="517379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ctr">
              <a:defRPr sz="1800" b="1" i="0" cap="all" spc="100" baseline="0"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F1C86-6A9C-D287-D381-5634A69BF1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35394" y="6356350"/>
            <a:ext cx="2743200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B8477-3F24-EDCB-C8AC-8433636391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8999" y="6356350"/>
            <a:ext cx="41148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17" r:id="rId2"/>
    <p:sldLayoutId id="2147483728" r:id="rId3"/>
    <p:sldLayoutId id="2147483729" r:id="rId4"/>
    <p:sldLayoutId id="2147483710" r:id="rId5"/>
    <p:sldLayoutId id="2147483727" r:id="rId6"/>
    <p:sldLayoutId id="2147483701" r:id="rId7"/>
    <p:sldLayoutId id="2147483721" r:id="rId8"/>
    <p:sldLayoutId id="2147483720" r:id="rId9"/>
    <p:sldLayoutId id="2147483730" r:id="rId10"/>
    <p:sldLayoutId id="2147483722" r:id="rId11"/>
    <p:sldLayoutId id="2147483698" r:id="rId12"/>
    <p:sldLayoutId id="2147483732" r:id="rId13"/>
    <p:sldLayoutId id="2147483702" r:id="rId14"/>
    <p:sldLayoutId id="2147483703" r:id="rId15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sldNum="0" hdr="0" ftr="0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572" y="685800"/>
            <a:ext cx="4754880" cy="5670550"/>
          </a:xfrm>
        </p:spPr>
        <p:txBody>
          <a:bodyPr anchor="ctr">
            <a:normAutofit/>
          </a:bodyPr>
          <a:lstStyle/>
          <a:p>
            <a:r>
              <a:rPr lang="en-US" b="0"/>
              <a:t>From JISC Assessment  to Practical Application and Future Goals</a:t>
            </a:r>
            <a:endParaRPr lang="en-US"/>
          </a:p>
          <a:p>
            <a:endParaRPr lang="en-US"/>
          </a:p>
        </p:txBody>
      </p:sp>
      <p:pic>
        <p:nvPicPr>
          <p:cNvPr id="4" name="Picture 3" descr="A cartoon of a child thinking&#10;&#10;AI-generated content may be incorrect.">
            <a:extLst>
              <a:ext uri="{FF2B5EF4-FFF2-40B4-BE49-F238E27FC236}">
                <a16:creationId xmlns:a16="http://schemas.microsoft.com/office/drawing/2014/main" id="{C8955FDA-D19C-1238-2F68-D78DC5235C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140" r="1" b="41187"/>
          <a:stretch>
            <a:fillRect/>
          </a:stretch>
        </p:blipFill>
        <p:spPr>
          <a:xfrm>
            <a:off x="1185183" y="1533524"/>
            <a:ext cx="4663440" cy="18954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3200BEAF-22A3-8BF7-7A7C-145D0DB970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0160" y="3482974"/>
            <a:ext cx="4663440" cy="1190033"/>
          </a:xfr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 sz="3200"/>
              <a:t>Reflecting on My Digital Skills Journey</a:t>
            </a:r>
          </a:p>
          <a:p>
            <a:endParaRPr lang="en-US" dirty="0"/>
          </a:p>
        </p:txBody>
      </p:sp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460DFFCF-8D8B-C104-A2A1-01588D236F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280160" y="4692058"/>
            <a:ext cx="4663440" cy="1584918"/>
          </a:xfrm>
        </p:spPr>
        <p:txBody>
          <a:bodyPr/>
          <a:lstStyle/>
          <a:p>
            <a:r>
              <a:rPr lang="en-US"/>
              <a:t>Created by: Andrei-Daniel Costiuc</a:t>
            </a:r>
          </a:p>
          <a:p>
            <a:r>
              <a:rPr lang="en-US"/>
              <a:t>Student ID: 2530353</a:t>
            </a:r>
            <a:endParaRPr lang="en-US" sz="1100">
              <a:solidFill>
                <a:srgbClr val="242130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4030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5A271-8875-6BCE-0A4A-542683BB3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572" y="685800"/>
            <a:ext cx="4754880" cy="5670550"/>
          </a:xfrm>
        </p:spPr>
        <p:txBody>
          <a:bodyPr anchor="ctr">
            <a:normAutofit/>
          </a:bodyPr>
          <a:lstStyle/>
          <a:p>
            <a:r>
              <a:rPr lang="en-US" sz="1900" b="0" dirty="0"/>
              <a:t>Good afternoon. My name is </a:t>
            </a:r>
            <a:r>
              <a:rPr lang="en-US" sz="1900" b="0" err="1"/>
              <a:t>andrei</a:t>
            </a:r>
            <a:r>
              <a:rPr lang="en-US" sz="1900" b="0" dirty="0"/>
              <a:t>, and  today I will reflect on how my digital skills have developed  throughout  this module. I will </a:t>
            </a:r>
            <a:br>
              <a:rPr lang="en-US" sz="1900" b="0" dirty="0"/>
            </a:br>
            <a:r>
              <a:rPr lang="en-US" sz="1900" b="0" dirty="0"/>
              <a:t>link my learning directly  to my JISC Digital Capability assessment </a:t>
            </a:r>
            <a:r>
              <a:rPr lang="en-US" sz="1900" b="0"/>
              <a:t>and action plan and the Excel </a:t>
            </a:r>
            <a:r>
              <a:rPr lang="en-US" sz="1900" b="0" dirty="0"/>
              <a:t>spreadsheet I created.</a:t>
            </a:r>
            <a:endParaRPr lang="en-US" sz="1900" dirty="0"/>
          </a:p>
          <a:p>
            <a:endParaRPr lang="en-US" sz="1900"/>
          </a:p>
        </p:txBody>
      </p:sp>
      <p:pic>
        <p:nvPicPr>
          <p:cNvPr id="3" name="Picture 2" descr="Business Man Showing Something His Hand Stock Vector (Royalty Free) 2150837931 | Shutterstock">
            <a:extLst>
              <a:ext uri="{FF2B5EF4-FFF2-40B4-BE49-F238E27FC236}">
                <a16:creationId xmlns:a16="http://schemas.microsoft.com/office/drawing/2014/main" id="{A88774C3-ADC1-90C7-3E85-AD9448CA42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522" r="-2" b="52735"/>
          <a:stretch>
            <a:fillRect/>
          </a:stretch>
        </p:blipFill>
        <p:spPr>
          <a:xfrm>
            <a:off x="1279526" y="1533524"/>
            <a:ext cx="4663440" cy="1895475"/>
          </a:xfrm>
          <a:prstGeom prst="rect">
            <a:avLst/>
          </a:prstGeom>
          <a:noFill/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3DA67116-4BB3-89C4-A62B-A5922AE5A57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0160" y="3482974"/>
            <a:ext cx="4663440" cy="1190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310BA16C-E376-1839-C8FC-6E617EC07E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280160" y="4692058"/>
            <a:ext cx="4663440" cy="1584918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357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68171-F501-5EC9-8849-5D0FE73AE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544" y="614202"/>
            <a:ext cx="5918072" cy="2276856"/>
          </a:xfrm>
        </p:spPr>
        <p:txBody>
          <a:bodyPr anchor="b">
            <a:normAutofit/>
          </a:bodyPr>
          <a:lstStyle/>
          <a:p>
            <a:r>
              <a:rPr lang="en-US" dirty="0"/>
              <a:t>Overcoming nervousness</a:t>
            </a:r>
          </a:p>
        </p:txBody>
      </p:sp>
      <p:pic>
        <p:nvPicPr>
          <p:cNvPr id="4" name="Picture 3" descr="Overcoming Nervousness - Techniques for Magicians">
            <a:extLst>
              <a:ext uri="{FF2B5EF4-FFF2-40B4-BE49-F238E27FC236}">
                <a16:creationId xmlns:a16="http://schemas.microsoft.com/office/drawing/2014/main" id="{9610E60E-AD6E-CA3D-3FEB-EF7CDA5C27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04" r="3896"/>
          <a:stretch>
            <a:fillRect/>
          </a:stretch>
        </p:blipFill>
        <p:spPr>
          <a:xfrm>
            <a:off x="1280160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38A9D03-6CF8-D31E-2E06-88AEBCEF7D9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16548" y="3161752"/>
            <a:ext cx="5918068" cy="3144965"/>
          </a:xfrm>
        </p:spPr>
        <p:txBody>
          <a:bodyPr>
            <a:normAutofit/>
          </a:bodyPr>
          <a:lstStyle/>
          <a:p>
            <a:r>
              <a:rPr lang="en-US" sz="1500" dirty="0"/>
              <a:t>WHEN WE STARTED THE MODULE I WAS NERVOUS AND DIDN'T KNOW WHAT  TO EXPECT BUT A STUDY SHOWED ME  THAT SAYING "I AM EXCITED" IMPROVES PERFORMANCE  COMPARED TO  TRYING TO FORCE MYSELF TO CALM DOWN.</a:t>
            </a:r>
          </a:p>
          <a:p>
            <a:endParaRPr lang="en-US" sz="1500"/>
          </a:p>
          <a:p>
            <a:endParaRPr lang="en-US" sz="1500"/>
          </a:p>
          <a:p>
            <a:endParaRPr lang="en-US" sz="1500"/>
          </a:p>
          <a:p>
            <a:r>
              <a:rPr lang="en-US" sz="1500"/>
              <a:t>Brooks, A.W., 2014. Get excited: reappraising pre-performance anxiety as excitement. </a:t>
            </a:r>
            <a:r>
              <a:rPr lang="en-US" sz="1500" i="1"/>
              <a:t>Journal of Experimental Psychology: General</a:t>
            </a:r>
            <a:r>
              <a:rPr lang="en-US" sz="1500"/>
              <a:t>, 143(3), pp.1144-1158.</a:t>
            </a:r>
          </a:p>
        </p:txBody>
      </p:sp>
    </p:spTree>
    <p:extLst>
      <p:ext uri="{BB962C8B-B14F-4D97-AF65-F5344CB8AC3E}">
        <p14:creationId xmlns:p14="http://schemas.microsoft.com/office/powerpoint/2010/main" val="39627539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243DF-1FE9-01BE-435F-1729F4AB3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>
                <a:solidFill>
                  <a:srgbClr val="000000"/>
                </a:solidFill>
                <a:ea typeface="+mj-lt"/>
                <a:cs typeface="+mj-lt"/>
              </a:rPr>
              <a:t>My Digital Skills Development Journey</a:t>
            </a:r>
            <a:endParaRPr lang="en-US"/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AF7377-87AF-3A8C-539C-8A9651F5DA3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16548" y="3161752"/>
            <a:ext cx="6970353" cy="3108680"/>
          </a:xfrm>
        </p:spPr>
        <p:txBody>
          <a:bodyPr vert="horz" lIns="0" tIns="0" rIns="0" bIns="0" rtlCol="0" anchor="t">
            <a:normAutofit/>
          </a:bodyPr>
          <a:lstStyle/>
          <a:p>
            <a:pPr algn="l"/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Completed JISC Discovery Tool assessment</a:t>
            </a:r>
            <a:endParaRPr lang="en-US">
              <a:solidFill>
                <a:srgbClr val="FFFFFF"/>
              </a:solidFill>
              <a:ea typeface="+mn-lt"/>
              <a:cs typeface="+mn-lt"/>
            </a:endParaRPr>
          </a:p>
          <a:p>
            <a:pPr algn="l"/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Created personal Action Plan</a:t>
            </a:r>
            <a:endParaRPr lang="en-US"/>
          </a:p>
          <a:p>
            <a:pPr algn="l"/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Developed advanced Excel skills through practical application</a:t>
            </a:r>
            <a:endParaRPr lang="en-US" dirty="0"/>
          </a:p>
          <a:p>
            <a:pPr algn="l"/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Reflected on strengths and areas for growth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3" name="Picture 2" descr="Arrow Ladder Stock Illustrations – 6,706 Arrow Ladder Stock Illustrations,  Vectors &amp; Clipart - Dreamstime">
            <a:extLst>
              <a:ext uri="{FF2B5EF4-FFF2-40B4-BE49-F238E27FC236}">
                <a16:creationId xmlns:a16="http://schemas.microsoft.com/office/drawing/2014/main" id="{F027F559-8144-C1EA-72B1-17BE17C5B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2036" y="2668815"/>
            <a:ext cx="2476500" cy="3849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8128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F64C0E11-7DE4-D558-C3EF-9B3C7A9BF1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60" y="301752"/>
            <a:ext cx="4663438" cy="2441448"/>
          </a:xfrm>
        </p:spPr>
        <p:txBody>
          <a:bodyPr anchor="ctr">
            <a:normAutofit/>
          </a:bodyPr>
          <a:lstStyle/>
          <a:p>
            <a:r>
              <a:rPr lang="en-US" b="0"/>
              <a:t>JISC Framework – The Six Elements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18541-7290-F1A9-2357-CA26E074EF4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80161" y="2777067"/>
            <a:ext cx="4663440" cy="3550581"/>
          </a:xfrm>
        </p:spPr>
        <p:txBody>
          <a:bodyPr vert="horz" lIns="0" tIns="0" rIns="0" bIns="0" rtlCol="0">
            <a:normAutofit/>
          </a:bodyPr>
          <a:lstStyle/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 sz="1700" b="1"/>
              <a:t>Digital proficiency &amp; productivity</a:t>
            </a:r>
            <a:r>
              <a:rPr lang="en-US" sz="1700"/>
              <a:t> → Strong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 sz="1700" b="1"/>
              <a:t>Information, Data &amp; Media Literacies</a:t>
            </a:r>
            <a:r>
              <a:rPr lang="en-US" sz="1700"/>
              <a:t> → Priority areas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 sz="1700" b="1"/>
              <a:t>Digital creation, problem-solving &amp; innovation</a:t>
            </a:r>
            <a:r>
              <a:rPr lang="en-US" sz="1700"/>
              <a:t> → Targeted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 sz="1700" b="1"/>
              <a:t>Digital communication, collaboration &amp; participation</a:t>
            </a:r>
            <a:r>
              <a:rPr lang="en-US" sz="1700"/>
              <a:t> → Strong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 sz="1700" b="1"/>
              <a:t>Digital learning &amp; development</a:t>
            </a:r>
            <a:r>
              <a:rPr lang="en-US" sz="1700"/>
              <a:t> → Ongoing</a:t>
            </a:r>
          </a:p>
          <a:p>
            <a:pPr marL="285750" indent="-285750">
              <a:lnSpc>
                <a:spcPct val="100000"/>
              </a:lnSpc>
              <a:buFont typeface="Arial"/>
              <a:buChar char="•"/>
            </a:pPr>
            <a:r>
              <a:rPr lang="en-US" sz="1700" b="1"/>
              <a:t>Digital identity &amp; wellbeing</a:t>
            </a:r>
            <a:r>
              <a:rPr lang="en-US" sz="1700"/>
              <a:t> → Maintained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2" name="Picture 1" descr="A screen shot of a diagram&#10;&#10;AI-generated content may be incorrect.">
            <a:extLst>
              <a:ext uri="{FF2B5EF4-FFF2-40B4-BE49-F238E27FC236}">
                <a16:creationId xmlns:a16="http://schemas.microsoft.com/office/drawing/2014/main" id="{7B45E1F1-44C7-7413-40B7-B712146EFD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59" t="35767" r="5882" b="32169"/>
          <a:stretch>
            <a:fillRect/>
          </a:stretch>
        </p:blipFill>
        <p:spPr>
          <a:xfrm>
            <a:off x="6695553" y="1296920"/>
            <a:ext cx="5221224" cy="42733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502874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698432-2D58-D940-A0AE-7748E2A48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897" y="585216"/>
            <a:ext cx="8965094" cy="2276856"/>
          </a:xfrm>
        </p:spPr>
        <p:txBody>
          <a:bodyPr anchor="b">
            <a:normAutofit/>
          </a:bodyPr>
          <a:lstStyle/>
          <a:p>
            <a:r>
              <a:rPr lang="en-US" b="0"/>
              <a:t>Excel Spreadsheet Application</a:t>
            </a:r>
            <a:endParaRPr lang="en-US"/>
          </a:p>
          <a:p>
            <a:endParaRPr lang="en-US" dirty="0"/>
          </a:p>
        </p:txBody>
      </p:sp>
      <p:pic>
        <p:nvPicPr>
          <p:cNvPr id="2" name="Picture Placeholder 1" descr="Microsoft Excel - Wikipedia">
            <a:extLst>
              <a:ext uri="{FF2B5EF4-FFF2-40B4-BE49-F238E27FC236}">
                <a16:creationId xmlns:a16="http://schemas.microsoft.com/office/drawing/2014/main" id="{08FB7CE7-8EAD-9A68-FC93-9304773C4F5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1535" b="1535"/>
          <a:stretch/>
        </p:blipFill>
        <p:spPr>
          <a:xfrm>
            <a:off x="1265022" y="3125485"/>
            <a:ext cx="3060301" cy="3086625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4C780BDD-62B7-3E51-C2DE-09259F62CC0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40609" y="3127248"/>
            <a:ext cx="6117381" cy="3017520"/>
          </a:xfrm>
        </p:spPr>
        <p:txBody>
          <a:bodyPr>
            <a:normAutofit/>
          </a:bodyPr>
          <a:lstStyle/>
          <a:p>
            <a:r>
              <a:rPr lang="en-US"/>
              <a:t>• Created Excel spreadsheet with 4-week sales data (Coffee, Pastries, Sandwiches, Seasonal)</a:t>
            </a:r>
            <a:br>
              <a:rPr lang="en-US"/>
            </a:br>
            <a:r>
              <a:rPr lang="en-US"/>
              <a:t>• Total Revenue: </a:t>
            </a:r>
            <a:r>
              <a:rPr lang="en-US" b="1"/>
              <a:t>£24,570</a:t>
            </a:r>
            <a:r>
              <a:rPr lang="en-US"/>
              <a:t> | Average Satisfaction: </a:t>
            </a:r>
            <a:r>
              <a:rPr lang="en-US" b="1"/>
              <a:t>4.3</a:t>
            </a:r>
            <a:br>
              <a:rPr lang="en-US" b="1"/>
            </a:br>
            <a:r>
              <a:rPr lang="en-US" b="1"/>
              <a:t>• Used formulas, pivot tables, charts &amp; conditional formatting</a:t>
            </a:r>
            <a:br>
              <a:rPr lang="en-US" b="1"/>
            </a:br>
            <a:r>
              <a:rPr lang="en-US" b="1"/>
              <a:t>• </a:t>
            </a:r>
            <a:r>
              <a:rPr lang="en-US" b="1" err="1"/>
              <a:t>Analysed</a:t>
            </a:r>
            <a:r>
              <a:rPr lang="en-US" b="1"/>
              <a:t> trends in units sold, revenue &amp; satisfaction correlation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1687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A22A9-3BBF-C78A-C4F4-F7A93CBD7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909289"/>
            <a:ext cx="8311102" cy="2557821"/>
          </a:xfrm>
        </p:spPr>
        <p:txBody>
          <a:bodyPr anchor="t">
            <a:normAutofit fontScale="90000"/>
          </a:bodyPr>
          <a:lstStyle/>
          <a:p>
            <a:r>
              <a:rPr lang="en-GB" dirty="0" err="1"/>
              <a:t>ThANK</a:t>
            </a:r>
            <a:r>
              <a:rPr lang="en-GB" dirty="0"/>
              <a:t> YOU FOR BEING PATIENT, ANY QUESTIONS PLEASE ASK.</a:t>
            </a:r>
          </a:p>
        </p:txBody>
      </p:sp>
      <p:pic>
        <p:nvPicPr>
          <p:cNvPr id="5" name="Content Placeholder 4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7AA415E3-291D-5C04-0903-4DC2AC4D0F7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>
            <a:fillRect/>
          </a:stretch>
        </p:blipFill>
        <p:spPr>
          <a:xfrm>
            <a:off x="8197587" y="411831"/>
            <a:ext cx="3521337" cy="3521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02759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axy presentation_Win32_SL_V16" id="{36B34AD0-AFC2-468E-8620-6CFD159B149F}" vid="{ACCF8893-1A0E-437D-A612-1659D305EA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544979-59F0-4F8D-AA35-90255837C7E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B16729F-0CF3-48D0-9AFD-AAAEB43092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EDFB26C-8E2C-4C64-B21C-909AD1AA2D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418</Words>
  <Application>Microsoft Office PowerPoint</Application>
  <PresentationFormat>Widescreen</PresentationFormat>
  <Paragraphs>122</Paragraphs>
  <Slides>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GradientVTI</vt:lpstr>
      <vt:lpstr>From JISC Assessment  to Practical Application and Future Goals </vt:lpstr>
      <vt:lpstr>Good afternoon. My name is andrei, and  today I will reflect on how my digital skills have developed  throughout  this module. I will  link my learning directly  to my JISC Digital Capability assessment and action plan and the Excel spreadsheet I created. </vt:lpstr>
      <vt:lpstr>Overcoming nervousness</vt:lpstr>
      <vt:lpstr>My Digital Skills Development Journey </vt:lpstr>
      <vt:lpstr>JISC Framework – The Six Elements </vt:lpstr>
      <vt:lpstr>Excel Spreadsheet Application </vt:lpstr>
      <vt:lpstr>ThANK YOU FOR BEING PATIENT, ANY QUESTIONS PLEASE ASK.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225</cp:revision>
  <dcterms:created xsi:type="dcterms:W3CDTF">2026-07-01T19:38:04Z</dcterms:created>
  <dcterms:modified xsi:type="dcterms:W3CDTF">2026-07-01T22:23:51Z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