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901" r:id="rId4"/>
  </p:sldMasterIdLst>
  <p:notesMasterIdLst>
    <p:notesMasterId r:id="rId43"/>
  </p:notesMasterIdLst>
  <p:sldIdLst>
    <p:sldId id="267" r:id="rId5"/>
    <p:sldId id="269" r:id="rId6"/>
    <p:sldId id="305" r:id="rId7"/>
    <p:sldId id="268" r:id="rId8"/>
    <p:sldId id="271" r:id="rId9"/>
    <p:sldId id="282" r:id="rId10"/>
    <p:sldId id="278" r:id="rId11"/>
    <p:sldId id="272" r:id="rId12"/>
    <p:sldId id="274" r:id="rId13"/>
    <p:sldId id="276" r:id="rId14"/>
    <p:sldId id="277" r:id="rId15"/>
    <p:sldId id="279" r:id="rId16"/>
    <p:sldId id="284" r:id="rId17"/>
    <p:sldId id="280" r:id="rId18"/>
    <p:sldId id="303" r:id="rId19"/>
    <p:sldId id="283" r:id="rId20"/>
    <p:sldId id="287" r:id="rId21"/>
    <p:sldId id="295" r:id="rId22"/>
    <p:sldId id="301" r:id="rId23"/>
    <p:sldId id="293" r:id="rId24"/>
    <p:sldId id="304" r:id="rId25"/>
    <p:sldId id="291" r:id="rId26"/>
    <p:sldId id="281" r:id="rId27"/>
    <p:sldId id="285" r:id="rId28"/>
    <p:sldId id="286" r:id="rId29"/>
    <p:sldId id="292" r:id="rId30"/>
    <p:sldId id="306" r:id="rId31"/>
    <p:sldId id="289" r:id="rId32"/>
    <p:sldId id="307" r:id="rId33"/>
    <p:sldId id="308" r:id="rId34"/>
    <p:sldId id="309" r:id="rId35"/>
    <p:sldId id="310" r:id="rId36"/>
    <p:sldId id="311" r:id="rId37"/>
    <p:sldId id="317" r:id="rId38"/>
    <p:sldId id="300" r:id="rId39"/>
    <p:sldId id="297" r:id="rId40"/>
    <p:sldId id="298" r:id="rId41"/>
    <p:sldId id="299"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55E717-CF85-490A-8E87-5CC41FA13855}" v="4" dt="2023-07-27T15:35:58.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1669" autoAdjust="0"/>
  </p:normalViewPr>
  <p:slideViewPr>
    <p:cSldViewPr snapToGrid="0">
      <p:cViewPr>
        <p:scale>
          <a:sx n="58" d="100"/>
          <a:sy n="58" d="100"/>
        </p:scale>
        <p:origin x="402" y="366"/>
      </p:cViewPr>
      <p:guideLst/>
    </p:cSldViewPr>
  </p:slideViewPr>
  <p:notesTextViewPr>
    <p:cViewPr>
      <p:scale>
        <a:sx n="1" d="1"/>
        <a:sy n="1" d="1"/>
      </p:scale>
      <p:origin x="0" y="0"/>
    </p:cViewPr>
  </p:notesTextViewPr>
  <p:sorterViewPr>
    <p:cViewPr varScale="1">
      <p:scale>
        <a:sx n="100" d="100"/>
        <a:sy n="100" d="100"/>
      </p:scale>
      <p:origin x="0" y="-102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FB28BB-785D-4DBB-B3B4-A1F7F66037C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F116C59-11D9-4A4F-924E-A5AD8E781FCB}">
      <dgm:prSet/>
      <dgm:spPr/>
      <dgm:t>
        <a:bodyPr/>
        <a:lstStyle/>
        <a:p>
          <a:r>
            <a:rPr lang="en-GB"/>
            <a:t>Seeking</a:t>
          </a:r>
          <a:endParaRPr lang="en-US"/>
        </a:p>
      </dgm:t>
    </dgm:pt>
    <dgm:pt modelId="{31F9AEDD-912B-4FD2-ABB1-6BAC3F27FA57}" type="parTrans" cxnId="{A90B996A-B989-441E-BC59-B308F8604631}">
      <dgm:prSet/>
      <dgm:spPr/>
      <dgm:t>
        <a:bodyPr/>
        <a:lstStyle/>
        <a:p>
          <a:endParaRPr lang="en-US"/>
        </a:p>
      </dgm:t>
    </dgm:pt>
    <dgm:pt modelId="{B426344D-83ED-468F-816C-E60892DA2255}" type="sibTrans" cxnId="{A90B996A-B989-441E-BC59-B308F8604631}">
      <dgm:prSet/>
      <dgm:spPr/>
      <dgm:t>
        <a:bodyPr/>
        <a:lstStyle/>
        <a:p>
          <a:endParaRPr lang="en-US"/>
        </a:p>
      </dgm:t>
    </dgm:pt>
    <dgm:pt modelId="{B65EB58B-292B-4588-BBCE-4B68318A79D1}">
      <dgm:prSet/>
      <dgm:spPr/>
      <dgm:t>
        <a:bodyPr/>
        <a:lstStyle/>
        <a:p>
          <a:r>
            <a:rPr lang="en-GB"/>
            <a:t>Sensemaking</a:t>
          </a:r>
          <a:endParaRPr lang="en-US"/>
        </a:p>
      </dgm:t>
    </dgm:pt>
    <dgm:pt modelId="{76B1BAA9-BBB8-43AB-9C34-6B354E68565E}" type="parTrans" cxnId="{C5A9AE90-8D1A-4DC6-A68A-A726BBB8136E}">
      <dgm:prSet/>
      <dgm:spPr/>
      <dgm:t>
        <a:bodyPr/>
        <a:lstStyle/>
        <a:p>
          <a:endParaRPr lang="en-US"/>
        </a:p>
      </dgm:t>
    </dgm:pt>
    <dgm:pt modelId="{AE95E3CD-699B-4B70-81EA-255AD818A701}" type="sibTrans" cxnId="{C5A9AE90-8D1A-4DC6-A68A-A726BBB8136E}">
      <dgm:prSet/>
      <dgm:spPr/>
      <dgm:t>
        <a:bodyPr/>
        <a:lstStyle/>
        <a:p>
          <a:endParaRPr lang="en-US"/>
        </a:p>
      </dgm:t>
    </dgm:pt>
    <dgm:pt modelId="{E060136A-8821-4715-B822-C53B82733060}">
      <dgm:prSet/>
      <dgm:spPr/>
      <dgm:t>
        <a:bodyPr/>
        <a:lstStyle/>
        <a:p>
          <a:r>
            <a:rPr lang="en-GB"/>
            <a:t>Internalising </a:t>
          </a:r>
          <a:endParaRPr lang="en-US"/>
        </a:p>
      </dgm:t>
    </dgm:pt>
    <dgm:pt modelId="{D63356B0-E31C-496C-85F6-3424B25FC535}" type="parTrans" cxnId="{678FB65F-B9E0-4AED-8B4E-52E732B6609F}">
      <dgm:prSet/>
      <dgm:spPr/>
      <dgm:t>
        <a:bodyPr/>
        <a:lstStyle/>
        <a:p>
          <a:endParaRPr lang="en-US"/>
        </a:p>
      </dgm:t>
    </dgm:pt>
    <dgm:pt modelId="{0E807A5A-C076-41B0-BD0E-ADD1EB5FC509}" type="sibTrans" cxnId="{678FB65F-B9E0-4AED-8B4E-52E732B6609F}">
      <dgm:prSet/>
      <dgm:spPr/>
      <dgm:t>
        <a:bodyPr/>
        <a:lstStyle/>
        <a:p>
          <a:endParaRPr lang="en-US"/>
        </a:p>
      </dgm:t>
    </dgm:pt>
    <dgm:pt modelId="{E70B87F3-5B18-47EA-A81B-1D7E814BBDEC}">
      <dgm:prSet/>
      <dgm:spPr/>
      <dgm:t>
        <a:bodyPr/>
        <a:lstStyle/>
        <a:p>
          <a:r>
            <a:rPr lang="en-GB"/>
            <a:t>Applying</a:t>
          </a:r>
          <a:endParaRPr lang="en-US"/>
        </a:p>
      </dgm:t>
    </dgm:pt>
    <dgm:pt modelId="{8B8A8B3E-6A14-4B39-A54F-30D8CB8981FE}" type="parTrans" cxnId="{6AB21CD8-761E-4308-8578-996539F5BEA8}">
      <dgm:prSet/>
      <dgm:spPr/>
      <dgm:t>
        <a:bodyPr/>
        <a:lstStyle/>
        <a:p>
          <a:endParaRPr lang="en-US"/>
        </a:p>
      </dgm:t>
    </dgm:pt>
    <dgm:pt modelId="{F6C37491-3323-421D-86E3-FB0B53C36C1C}" type="sibTrans" cxnId="{6AB21CD8-761E-4308-8578-996539F5BEA8}">
      <dgm:prSet/>
      <dgm:spPr/>
      <dgm:t>
        <a:bodyPr/>
        <a:lstStyle/>
        <a:p>
          <a:endParaRPr lang="en-US"/>
        </a:p>
      </dgm:t>
    </dgm:pt>
    <dgm:pt modelId="{96D55E11-2A7A-4E04-9403-E728308D428D}" type="pres">
      <dgm:prSet presAssocID="{ACFB28BB-785D-4DBB-B3B4-A1F7F66037C4}" presName="hierChild1" presStyleCnt="0">
        <dgm:presLayoutVars>
          <dgm:chPref val="1"/>
          <dgm:dir/>
          <dgm:animOne val="branch"/>
          <dgm:animLvl val="lvl"/>
          <dgm:resizeHandles/>
        </dgm:presLayoutVars>
      </dgm:prSet>
      <dgm:spPr/>
    </dgm:pt>
    <dgm:pt modelId="{EF731B41-C7A6-46A8-8DFC-1EA21FC73E92}" type="pres">
      <dgm:prSet presAssocID="{EF116C59-11D9-4A4F-924E-A5AD8E781FCB}" presName="hierRoot1" presStyleCnt="0"/>
      <dgm:spPr/>
    </dgm:pt>
    <dgm:pt modelId="{1D8D9B9B-E70B-45C2-B214-24101B1D1A94}" type="pres">
      <dgm:prSet presAssocID="{EF116C59-11D9-4A4F-924E-A5AD8E781FCB}" presName="composite" presStyleCnt="0"/>
      <dgm:spPr/>
    </dgm:pt>
    <dgm:pt modelId="{40FF0116-7E16-4880-8CBC-076B914329C3}" type="pres">
      <dgm:prSet presAssocID="{EF116C59-11D9-4A4F-924E-A5AD8E781FCB}" presName="background" presStyleLbl="node0" presStyleIdx="0" presStyleCnt="4"/>
      <dgm:spPr/>
    </dgm:pt>
    <dgm:pt modelId="{81105031-8245-4094-96E7-D207DB86168E}" type="pres">
      <dgm:prSet presAssocID="{EF116C59-11D9-4A4F-924E-A5AD8E781FCB}" presName="text" presStyleLbl="fgAcc0" presStyleIdx="0" presStyleCnt="4">
        <dgm:presLayoutVars>
          <dgm:chPref val="3"/>
        </dgm:presLayoutVars>
      </dgm:prSet>
      <dgm:spPr/>
    </dgm:pt>
    <dgm:pt modelId="{BBD1D004-D60C-459B-BA04-03A27D7C1A0B}" type="pres">
      <dgm:prSet presAssocID="{EF116C59-11D9-4A4F-924E-A5AD8E781FCB}" presName="hierChild2" presStyleCnt="0"/>
      <dgm:spPr/>
    </dgm:pt>
    <dgm:pt modelId="{7C995E70-77F2-4628-84E0-32253F62246A}" type="pres">
      <dgm:prSet presAssocID="{B65EB58B-292B-4588-BBCE-4B68318A79D1}" presName="hierRoot1" presStyleCnt="0"/>
      <dgm:spPr/>
    </dgm:pt>
    <dgm:pt modelId="{D5025E14-795B-4856-AB31-EEA41BB3582C}" type="pres">
      <dgm:prSet presAssocID="{B65EB58B-292B-4588-BBCE-4B68318A79D1}" presName="composite" presStyleCnt="0"/>
      <dgm:spPr/>
    </dgm:pt>
    <dgm:pt modelId="{10E5E657-17E8-40AB-9E95-14C79AA29C03}" type="pres">
      <dgm:prSet presAssocID="{B65EB58B-292B-4588-BBCE-4B68318A79D1}" presName="background" presStyleLbl="node0" presStyleIdx="1" presStyleCnt="4"/>
      <dgm:spPr/>
    </dgm:pt>
    <dgm:pt modelId="{4EE328A1-9445-48B0-A542-977D2F86007A}" type="pres">
      <dgm:prSet presAssocID="{B65EB58B-292B-4588-BBCE-4B68318A79D1}" presName="text" presStyleLbl="fgAcc0" presStyleIdx="1" presStyleCnt="4">
        <dgm:presLayoutVars>
          <dgm:chPref val="3"/>
        </dgm:presLayoutVars>
      </dgm:prSet>
      <dgm:spPr/>
    </dgm:pt>
    <dgm:pt modelId="{C5AC4440-2EF4-4BD4-AB76-D5EC9C2DC0A3}" type="pres">
      <dgm:prSet presAssocID="{B65EB58B-292B-4588-BBCE-4B68318A79D1}" presName="hierChild2" presStyleCnt="0"/>
      <dgm:spPr/>
    </dgm:pt>
    <dgm:pt modelId="{956338E9-2BE9-4077-A98F-85D16151FCEE}" type="pres">
      <dgm:prSet presAssocID="{E060136A-8821-4715-B822-C53B82733060}" presName="hierRoot1" presStyleCnt="0"/>
      <dgm:spPr/>
    </dgm:pt>
    <dgm:pt modelId="{837DCC30-D47A-4A7F-B8ED-137ADB2285EF}" type="pres">
      <dgm:prSet presAssocID="{E060136A-8821-4715-B822-C53B82733060}" presName="composite" presStyleCnt="0"/>
      <dgm:spPr/>
    </dgm:pt>
    <dgm:pt modelId="{ACCE1111-43D3-40D1-93B3-D45BF409E24A}" type="pres">
      <dgm:prSet presAssocID="{E060136A-8821-4715-B822-C53B82733060}" presName="background" presStyleLbl="node0" presStyleIdx="2" presStyleCnt="4"/>
      <dgm:spPr/>
    </dgm:pt>
    <dgm:pt modelId="{84DEE51B-194A-4217-9ED7-039DC80D8794}" type="pres">
      <dgm:prSet presAssocID="{E060136A-8821-4715-B822-C53B82733060}" presName="text" presStyleLbl="fgAcc0" presStyleIdx="2" presStyleCnt="4">
        <dgm:presLayoutVars>
          <dgm:chPref val="3"/>
        </dgm:presLayoutVars>
      </dgm:prSet>
      <dgm:spPr/>
    </dgm:pt>
    <dgm:pt modelId="{BECE44FE-F7F8-47D9-8675-EFE2ECB7CD8D}" type="pres">
      <dgm:prSet presAssocID="{E060136A-8821-4715-B822-C53B82733060}" presName="hierChild2" presStyleCnt="0"/>
      <dgm:spPr/>
    </dgm:pt>
    <dgm:pt modelId="{3591EF51-B764-48D6-8633-BF137E898A18}" type="pres">
      <dgm:prSet presAssocID="{E70B87F3-5B18-47EA-A81B-1D7E814BBDEC}" presName="hierRoot1" presStyleCnt="0"/>
      <dgm:spPr/>
    </dgm:pt>
    <dgm:pt modelId="{C7ECDEEB-C2B3-4D03-AC71-52DACD10EF59}" type="pres">
      <dgm:prSet presAssocID="{E70B87F3-5B18-47EA-A81B-1D7E814BBDEC}" presName="composite" presStyleCnt="0"/>
      <dgm:spPr/>
    </dgm:pt>
    <dgm:pt modelId="{AF3FED80-6EE3-47C6-83C0-1A629CC57D2A}" type="pres">
      <dgm:prSet presAssocID="{E70B87F3-5B18-47EA-A81B-1D7E814BBDEC}" presName="background" presStyleLbl="node0" presStyleIdx="3" presStyleCnt="4"/>
      <dgm:spPr/>
    </dgm:pt>
    <dgm:pt modelId="{D711C899-48DF-4AD4-B3FE-08221702BA15}" type="pres">
      <dgm:prSet presAssocID="{E70B87F3-5B18-47EA-A81B-1D7E814BBDEC}" presName="text" presStyleLbl="fgAcc0" presStyleIdx="3" presStyleCnt="4">
        <dgm:presLayoutVars>
          <dgm:chPref val="3"/>
        </dgm:presLayoutVars>
      </dgm:prSet>
      <dgm:spPr/>
    </dgm:pt>
    <dgm:pt modelId="{5E410791-79C1-4621-A265-F4C42AFA6E1A}" type="pres">
      <dgm:prSet presAssocID="{E70B87F3-5B18-47EA-A81B-1D7E814BBDEC}" presName="hierChild2" presStyleCnt="0"/>
      <dgm:spPr/>
    </dgm:pt>
  </dgm:ptLst>
  <dgm:cxnLst>
    <dgm:cxn modelId="{C7898A06-E02B-4EEB-87C0-A39DC3B695D4}" type="presOf" srcId="{B65EB58B-292B-4588-BBCE-4B68318A79D1}" destId="{4EE328A1-9445-48B0-A542-977D2F86007A}" srcOrd="0" destOrd="0" presId="urn:microsoft.com/office/officeart/2005/8/layout/hierarchy1"/>
    <dgm:cxn modelId="{678FB65F-B9E0-4AED-8B4E-52E732B6609F}" srcId="{ACFB28BB-785D-4DBB-B3B4-A1F7F66037C4}" destId="{E060136A-8821-4715-B822-C53B82733060}" srcOrd="2" destOrd="0" parTransId="{D63356B0-E31C-496C-85F6-3424B25FC535}" sibTransId="{0E807A5A-C076-41B0-BD0E-ADD1EB5FC509}"/>
    <dgm:cxn modelId="{A90B996A-B989-441E-BC59-B308F8604631}" srcId="{ACFB28BB-785D-4DBB-B3B4-A1F7F66037C4}" destId="{EF116C59-11D9-4A4F-924E-A5AD8E781FCB}" srcOrd="0" destOrd="0" parTransId="{31F9AEDD-912B-4FD2-ABB1-6BAC3F27FA57}" sibTransId="{B426344D-83ED-468F-816C-E60892DA2255}"/>
    <dgm:cxn modelId="{C5A9AE90-8D1A-4DC6-A68A-A726BBB8136E}" srcId="{ACFB28BB-785D-4DBB-B3B4-A1F7F66037C4}" destId="{B65EB58B-292B-4588-BBCE-4B68318A79D1}" srcOrd="1" destOrd="0" parTransId="{76B1BAA9-BBB8-43AB-9C34-6B354E68565E}" sibTransId="{AE95E3CD-699B-4B70-81EA-255AD818A701}"/>
    <dgm:cxn modelId="{AF21D9A6-B397-4F17-8ADA-D88D98483A39}" type="presOf" srcId="{E060136A-8821-4715-B822-C53B82733060}" destId="{84DEE51B-194A-4217-9ED7-039DC80D8794}" srcOrd="0" destOrd="0" presId="urn:microsoft.com/office/officeart/2005/8/layout/hierarchy1"/>
    <dgm:cxn modelId="{EFC081BF-2F96-4E8D-B343-07A8A5B6C799}" type="presOf" srcId="{EF116C59-11D9-4A4F-924E-A5AD8E781FCB}" destId="{81105031-8245-4094-96E7-D207DB86168E}" srcOrd="0" destOrd="0" presId="urn:microsoft.com/office/officeart/2005/8/layout/hierarchy1"/>
    <dgm:cxn modelId="{B4BD31CE-EB9C-4B38-A252-B97C57906578}" type="presOf" srcId="{ACFB28BB-785D-4DBB-B3B4-A1F7F66037C4}" destId="{96D55E11-2A7A-4E04-9403-E728308D428D}" srcOrd="0" destOrd="0" presId="urn:microsoft.com/office/officeart/2005/8/layout/hierarchy1"/>
    <dgm:cxn modelId="{EF1E9DD1-FCFF-44F7-A6C4-F564F0ADBB6A}" type="presOf" srcId="{E70B87F3-5B18-47EA-A81B-1D7E814BBDEC}" destId="{D711C899-48DF-4AD4-B3FE-08221702BA15}" srcOrd="0" destOrd="0" presId="urn:microsoft.com/office/officeart/2005/8/layout/hierarchy1"/>
    <dgm:cxn modelId="{6AB21CD8-761E-4308-8578-996539F5BEA8}" srcId="{ACFB28BB-785D-4DBB-B3B4-A1F7F66037C4}" destId="{E70B87F3-5B18-47EA-A81B-1D7E814BBDEC}" srcOrd="3" destOrd="0" parTransId="{8B8A8B3E-6A14-4B39-A54F-30D8CB8981FE}" sibTransId="{F6C37491-3323-421D-86E3-FB0B53C36C1C}"/>
    <dgm:cxn modelId="{E262D732-163D-46BF-8EF0-DB0FFAFD535C}" type="presParOf" srcId="{96D55E11-2A7A-4E04-9403-E728308D428D}" destId="{EF731B41-C7A6-46A8-8DFC-1EA21FC73E92}" srcOrd="0" destOrd="0" presId="urn:microsoft.com/office/officeart/2005/8/layout/hierarchy1"/>
    <dgm:cxn modelId="{B9DB5BAE-6182-4B6F-A1AC-E0B578268FB2}" type="presParOf" srcId="{EF731B41-C7A6-46A8-8DFC-1EA21FC73E92}" destId="{1D8D9B9B-E70B-45C2-B214-24101B1D1A94}" srcOrd="0" destOrd="0" presId="urn:microsoft.com/office/officeart/2005/8/layout/hierarchy1"/>
    <dgm:cxn modelId="{1533B734-0490-468D-9B3A-610412971A75}" type="presParOf" srcId="{1D8D9B9B-E70B-45C2-B214-24101B1D1A94}" destId="{40FF0116-7E16-4880-8CBC-076B914329C3}" srcOrd="0" destOrd="0" presId="urn:microsoft.com/office/officeart/2005/8/layout/hierarchy1"/>
    <dgm:cxn modelId="{25B50EA3-AA12-4719-9715-1AE50D29B9E6}" type="presParOf" srcId="{1D8D9B9B-E70B-45C2-B214-24101B1D1A94}" destId="{81105031-8245-4094-96E7-D207DB86168E}" srcOrd="1" destOrd="0" presId="urn:microsoft.com/office/officeart/2005/8/layout/hierarchy1"/>
    <dgm:cxn modelId="{CEA0FC48-0E12-47AA-9B45-FB41C42798B3}" type="presParOf" srcId="{EF731B41-C7A6-46A8-8DFC-1EA21FC73E92}" destId="{BBD1D004-D60C-459B-BA04-03A27D7C1A0B}" srcOrd="1" destOrd="0" presId="urn:microsoft.com/office/officeart/2005/8/layout/hierarchy1"/>
    <dgm:cxn modelId="{E918493C-F815-43F3-81B4-737D2089D1ED}" type="presParOf" srcId="{96D55E11-2A7A-4E04-9403-E728308D428D}" destId="{7C995E70-77F2-4628-84E0-32253F62246A}" srcOrd="1" destOrd="0" presId="urn:microsoft.com/office/officeart/2005/8/layout/hierarchy1"/>
    <dgm:cxn modelId="{51EEE11C-F574-451D-BCAD-04DAE008111B}" type="presParOf" srcId="{7C995E70-77F2-4628-84E0-32253F62246A}" destId="{D5025E14-795B-4856-AB31-EEA41BB3582C}" srcOrd="0" destOrd="0" presId="urn:microsoft.com/office/officeart/2005/8/layout/hierarchy1"/>
    <dgm:cxn modelId="{17346573-CAA5-41E5-BC3C-1325EE349DB4}" type="presParOf" srcId="{D5025E14-795B-4856-AB31-EEA41BB3582C}" destId="{10E5E657-17E8-40AB-9E95-14C79AA29C03}" srcOrd="0" destOrd="0" presId="urn:microsoft.com/office/officeart/2005/8/layout/hierarchy1"/>
    <dgm:cxn modelId="{C940F78E-3274-4055-9A13-AB286A0D35DE}" type="presParOf" srcId="{D5025E14-795B-4856-AB31-EEA41BB3582C}" destId="{4EE328A1-9445-48B0-A542-977D2F86007A}" srcOrd="1" destOrd="0" presId="urn:microsoft.com/office/officeart/2005/8/layout/hierarchy1"/>
    <dgm:cxn modelId="{6C7771DC-CDB5-4FF1-B05E-77CB550268DF}" type="presParOf" srcId="{7C995E70-77F2-4628-84E0-32253F62246A}" destId="{C5AC4440-2EF4-4BD4-AB76-D5EC9C2DC0A3}" srcOrd="1" destOrd="0" presId="urn:microsoft.com/office/officeart/2005/8/layout/hierarchy1"/>
    <dgm:cxn modelId="{E16F5C71-EC75-4FFD-A1FD-170100D443BB}" type="presParOf" srcId="{96D55E11-2A7A-4E04-9403-E728308D428D}" destId="{956338E9-2BE9-4077-A98F-85D16151FCEE}" srcOrd="2" destOrd="0" presId="urn:microsoft.com/office/officeart/2005/8/layout/hierarchy1"/>
    <dgm:cxn modelId="{ACB4BC38-D516-40C6-98DE-FC24EFC9E5F2}" type="presParOf" srcId="{956338E9-2BE9-4077-A98F-85D16151FCEE}" destId="{837DCC30-D47A-4A7F-B8ED-137ADB2285EF}" srcOrd="0" destOrd="0" presId="urn:microsoft.com/office/officeart/2005/8/layout/hierarchy1"/>
    <dgm:cxn modelId="{7F934AD2-2AC0-43A5-BB41-22387C5C43D5}" type="presParOf" srcId="{837DCC30-D47A-4A7F-B8ED-137ADB2285EF}" destId="{ACCE1111-43D3-40D1-93B3-D45BF409E24A}" srcOrd="0" destOrd="0" presId="urn:microsoft.com/office/officeart/2005/8/layout/hierarchy1"/>
    <dgm:cxn modelId="{9907D8AF-ADF4-405D-A470-A0D6104F0600}" type="presParOf" srcId="{837DCC30-D47A-4A7F-B8ED-137ADB2285EF}" destId="{84DEE51B-194A-4217-9ED7-039DC80D8794}" srcOrd="1" destOrd="0" presId="urn:microsoft.com/office/officeart/2005/8/layout/hierarchy1"/>
    <dgm:cxn modelId="{253459D9-1FA6-430F-8ABC-72165F3568B3}" type="presParOf" srcId="{956338E9-2BE9-4077-A98F-85D16151FCEE}" destId="{BECE44FE-F7F8-47D9-8675-EFE2ECB7CD8D}" srcOrd="1" destOrd="0" presId="urn:microsoft.com/office/officeart/2005/8/layout/hierarchy1"/>
    <dgm:cxn modelId="{E3B408D0-A796-485D-837B-A352135A0650}" type="presParOf" srcId="{96D55E11-2A7A-4E04-9403-E728308D428D}" destId="{3591EF51-B764-48D6-8633-BF137E898A18}" srcOrd="3" destOrd="0" presId="urn:microsoft.com/office/officeart/2005/8/layout/hierarchy1"/>
    <dgm:cxn modelId="{5018422F-01E2-4AD7-A02F-DFB7A22D188A}" type="presParOf" srcId="{3591EF51-B764-48D6-8633-BF137E898A18}" destId="{C7ECDEEB-C2B3-4D03-AC71-52DACD10EF59}" srcOrd="0" destOrd="0" presId="urn:microsoft.com/office/officeart/2005/8/layout/hierarchy1"/>
    <dgm:cxn modelId="{B797B5ED-A8CC-4E38-A68B-3CF5F2E5FDC1}" type="presParOf" srcId="{C7ECDEEB-C2B3-4D03-AC71-52DACD10EF59}" destId="{AF3FED80-6EE3-47C6-83C0-1A629CC57D2A}" srcOrd="0" destOrd="0" presId="urn:microsoft.com/office/officeart/2005/8/layout/hierarchy1"/>
    <dgm:cxn modelId="{C9BACE36-6281-4850-AAD5-2EF6C4F34A71}" type="presParOf" srcId="{C7ECDEEB-C2B3-4D03-AC71-52DACD10EF59}" destId="{D711C899-48DF-4AD4-B3FE-08221702BA15}" srcOrd="1" destOrd="0" presId="urn:microsoft.com/office/officeart/2005/8/layout/hierarchy1"/>
    <dgm:cxn modelId="{E666D11E-2AD3-412C-8B6B-B0A16893C330}" type="presParOf" srcId="{3591EF51-B764-48D6-8633-BF137E898A18}" destId="{5E410791-79C1-4621-A265-F4C42AFA6E1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E15BC0-796E-475D-9748-9EAF7BDA37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47AEB7-2A99-42F4-8C98-86FED54DD54E}">
      <dgm:prSet/>
      <dgm:spPr/>
      <dgm:t>
        <a:bodyPr/>
        <a:lstStyle/>
        <a:p>
          <a:r>
            <a:rPr lang="en-GB"/>
            <a:t>unafraid to challenge the status quo.</a:t>
          </a:r>
          <a:endParaRPr lang="en-US"/>
        </a:p>
      </dgm:t>
    </dgm:pt>
    <dgm:pt modelId="{16ACC648-C6D1-4B70-A7AC-CF2F4B9AE112}" type="parTrans" cxnId="{7BEE94D3-2DBF-4B1E-9357-B6313905E632}">
      <dgm:prSet/>
      <dgm:spPr/>
      <dgm:t>
        <a:bodyPr/>
        <a:lstStyle/>
        <a:p>
          <a:endParaRPr lang="en-US"/>
        </a:p>
      </dgm:t>
    </dgm:pt>
    <dgm:pt modelId="{721F703F-A6F6-43D0-A52A-E4EE1C415FED}" type="sibTrans" cxnId="{7BEE94D3-2DBF-4B1E-9357-B6313905E632}">
      <dgm:prSet/>
      <dgm:spPr/>
      <dgm:t>
        <a:bodyPr/>
        <a:lstStyle/>
        <a:p>
          <a:endParaRPr lang="en-US"/>
        </a:p>
      </dgm:t>
    </dgm:pt>
    <dgm:pt modelId="{FEDBC9AF-990D-4FA5-8E59-AC622529EBC8}">
      <dgm:prSet/>
      <dgm:spPr/>
      <dgm:t>
        <a:bodyPr/>
        <a:lstStyle/>
        <a:p>
          <a:r>
            <a:rPr lang="en-GB"/>
            <a:t>remains calm in the face of difficulty.</a:t>
          </a:r>
          <a:endParaRPr lang="en-US"/>
        </a:p>
      </dgm:t>
    </dgm:pt>
    <dgm:pt modelId="{63AF52F8-C4DE-4336-9A43-17B3CF1AB784}" type="parTrans" cxnId="{CE35B470-0125-41D9-8663-68B150088985}">
      <dgm:prSet/>
      <dgm:spPr/>
      <dgm:t>
        <a:bodyPr/>
        <a:lstStyle/>
        <a:p>
          <a:endParaRPr lang="en-US"/>
        </a:p>
      </dgm:t>
    </dgm:pt>
    <dgm:pt modelId="{8F41D43F-55E1-4705-8B35-C61BC6E7362C}" type="sibTrans" cxnId="{CE35B470-0125-41D9-8663-68B150088985}">
      <dgm:prSet/>
      <dgm:spPr/>
      <dgm:t>
        <a:bodyPr/>
        <a:lstStyle/>
        <a:p>
          <a:endParaRPr lang="en-US"/>
        </a:p>
      </dgm:t>
    </dgm:pt>
    <dgm:pt modelId="{8A629624-7D6C-4CA6-8F4E-19E842F8B5E1}">
      <dgm:prSet/>
      <dgm:spPr/>
      <dgm:t>
        <a:bodyPr/>
        <a:lstStyle/>
        <a:p>
          <a:r>
            <a:rPr lang="en-GB"/>
            <a:t>takes time to reflect on their experiences.</a:t>
          </a:r>
          <a:endParaRPr lang="en-US"/>
        </a:p>
      </dgm:t>
    </dgm:pt>
    <dgm:pt modelId="{A564B3CA-F6EE-45ED-B5FF-8325C035CD18}" type="parTrans" cxnId="{284B21B6-9201-4851-892A-8C5D2CD05663}">
      <dgm:prSet/>
      <dgm:spPr/>
      <dgm:t>
        <a:bodyPr/>
        <a:lstStyle/>
        <a:p>
          <a:endParaRPr lang="en-US"/>
        </a:p>
      </dgm:t>
    </dgm:pt>
    <dgm:pt modelId="{26781E84-C81D-4ED9-B11D-F1682E32B1FC}" type="sibTrans" cxnId="{284B21B6-9201-4851-892A-8C5D2CD05663}">
      <dgm:prSet/>
      <dgm:spPr/>
      <dgm:t>
        <a:bodyPr/>
        <a:lstStyle/>
        <a:p>
          <a:endParaRPr lang="en-US"/>
        </a:p>
      </dgm:t>
    </dgm:pt>
    <dgm:pt modelId="{83FC23E2-C97D-4BB7-85E7-3DCDD03D3047}">
      <dgm:prSet/>
      <dgm:spPr/>
      <dgm:t>
        <a:bodyPr/>
        <a:lstStyle/>
        <a:p>
          <a:r>
            <a:rPr lang="en-GB"/>
            <a:t>purposefully puts themselves in challenging situations.</a:t>
          </a:r>
          <a:endParaRPr lang="en-US"/>
        </a:p>
      </dgm:t>
    </dgm:pt>
    <dgm:pt modelId="{CDF404B4-D3C8-4B17-A600-1F027C929B25}" type="parTrans" cxnId="{720F68A1-BDF6-45FF-97FF-B3C7F12B1A01}">
      <dgm:prSet/>
      <dgm:spPr/>
      <dgm:t>
        <a:bodyPr/>
        <a:lstStyle/>
        <a:p>
          <a:endParaRPr lang="en-US"/>
        </a:p>
      </dgm:t>
    </dgm:pt>
    <dgm:pt modelId="{8A8BD3C0-0D56-49D0-B268-618FA8445334}" type="sibTrans" cxnId="{720F68A1-BDF6-45FF-97FF-B3C7F12B1A01}">
      <dgm:prSet/>
      <dgm:spPr/>
      <dgm:t>
        <a:bodyPr/>
        <a:lstStyle/>
        <a:p>
          <a:endParaRPr lang="en-US"/>
        </a:p>
      </dgm:t>
    </dgm:pt>
    <dgm:pt modelId="{0B3CAE1F-A6CB-4FE5-8DEC-8EAE9F0C88E5}">
      <dgm:prSet/>
      <dgm:spPr/>
      <dgm:t>
        <a:bodyPr/>
        <a:lstStyle/>
        <a:p>
          <a:r>
            <a:rPr lang="en-GB"/>
            <a:t>open to </a:t>
          </a:r>
          <a:r>
            <a:rPr lang="en-GB" b="1"/>
            <a:t>learning</a:t>
          </a:r>
          <a:r>
            <a:rPr lang="en-GB"/>
            <a:t>.</a:t>
          </a:r>
          <a:endParaRPr lang="en-US"/>
        </a:p>
      </dgm:t>
    </dgm:pt>
    <dgm:pt modelId="{65EBF371-F1DB-4F2C-9E96-4608360DB1A3}" type="parTrans" cxnId="{F79B5576-3043-4C78-88A0-49E6F11D193F}">
      <dgm:prSet/>
      <dgm:spPr/>
      <dgm:t>
        <a:bodyPr/>
        <a:lstStyle/>
        <a:p>
          <a:endParaRPr lang="en-US"/>
        </a:p>
      </dgm:t>
    </dgm:pt>
    <dgm:pt modelId="{97C260E3-7263-489E-A2E0-A9165AAAE482}" type="sibTrans" cxnId="{F79B5576-3043-4C78-88A0-49E6F11D193F}">
      <dgm:prSet/>
      <dgm:spPr/>
      <dgm:t>
        <a:bodyPr/>
        <a:lstStyle/>
        <a:p>
          <a:endParaRPr lang="en-US"/>
        </a:p>
      </dgm:t>
    </dgm:pt>
    <dgm:pt modelId="{36CD5794-76FF-4868-8318-E8A8A6593AB6}">
      <dgm:prSet/>
      <dgm:spPr/>
      <dgm:t>
        <a:bodyPr/>
        <a:lstStyle/>
        <a:p>
          <a:r>
            <a:rPr lang="en-GB"/>
            <a:t>resists the temptation to become defensive in the face of adversity.</a:t>
          </a:r>
          <a:endParaRPr lang="en-US"/>
        </a:p>
      </dgm:t>
    </dgm:pt>
    <dgm:pt modelId="{FE4201F9-6B55-43F3-B1D1-CA88793B52DD}" type="parTrans" cxnId="{358AA8BB-D38B-4204-917C-09B3E9A5D5D1}">
      <dgm:prSet/>
      <dgm:spPr/>
      <dgm:t>
        <a:bodyPr/>
        <a:lstStyle/>
        <a:p>
          <a:endParaRPr lang="en-US"/>
        </a:p>
      </dgm:t>
    </dgm:pt>
    <dgm:pt modelId="{D88ACE68-F859-49F4-B46F-B9A1A6A3CFEF}" type="sibTrans" cxnId="{358AA8BB-D38B-4204-917C-09B3E9A5D5D1}">
      <dgm:prSet/>
      <dgm:spPr/>
      <dgm:t>
        <a:bodyPr/>
        <a:lstStyle/>
        <a:p>
          <a:endParaRPr lang="en-US"/>
        </a:p>
      </dgm:t>
    </dgm:pt>
    <dgm:pt modelId="{491DA1BD-1287-4A88-811D-EE6BF8DA20BA}" type="pres">
      <dgm:prSet presAssocID="{5AE15BC0-796E-475D-9748-9EAF7BDA3740}" presName="root" presStyleCnt="0">
        <dgm:presLayoutVars>
          <dgm:dir/>
          <dgm:resizeHandles val="exact"/>
        </dgm:presLayoutVars>
      </dgm:prSet>
      <dgm:spPr/>
    </dgm:pt>
    <dgm:pt modelId="{DF314C93-82AE-485B-9ABF-888C8A096D71}" type="pres">
      <dgm:prSet presAssocID="{7F47AEB7-2A99-42F4-8C98-86FED54DD54E}" presName="compNode" presStyleCnt="0"/>
      <dgm:spPr/>
    </dgm:pt>
    <dgm:pt modelId="{2C9814E4-FF72-43F0-A36E-B4814FF985AE}" type="pres">
      <dgm:prSet presAssocID="{7F47AEB7-2A99-42F4-8C98-86FED54DD54E}" presName="bgRect" presStyleLbl="bgShp" presStyleIdx="0" presStyleCnt="6"/>
      <dgm:spPr/>
    </dgm:pt>
    <dgm:pt modelId="{4C515C36-A28A-43B1-82FB-640373196930}" type="pres">
      <dgm:prSet presAssocID="{7F47AEB7-2A99-42F4-8C98-86FED54DD54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et"/>
        </a:ext>
      </dgm:extLst>
    </dgm:pt>
    <dgm:pt modelId="{02F6C488-8E13-48B8-B370-ECD48E4E2896}" type="pres">
      <dgm:prSet presAssocID="{7F47AEB7-2A99-42F4-8C98-86FED54DD54E}" presName="spaceRect" presStyleCnt="0"/>
      <dgm:spPr/>
    </dgm:pt>
    <dgm:pt modelId="{A319683B-0E6B-4CB1-B515-B539D8FAB553}" type="pres">
      <dgm:prSet presAssocID="{7F47AEB7-2A99-42F4-8C98-86FED54DD54E}" presName="parTx" presStyleLbl="revTx" presStyleIdx="0" presStyleCnt="6">
        <dgm:presLayoutVars>
          <dgm:chMax val="0"/>
          <dgm:chPref val="0"/>
        </dgm:presLayoutVars>
      </dgm:prSet>
      <dgm:spPr/>
    </dgm:pt>
    <dgm:pt modelId="{3008767A-02B6-4E51-BA44-F6120BA22A56}" type="pres">
      <dgm:prSet presAssocID="{721F703F-A6F6-43D0-A52A-E4EE1C415FED}" presName="sibTrans" presStyleCnt="0"/>
      <dgm:spPr/>
    </dgm:pt>
    <dgm:pt modelId="{7F939C57-63C6-469C-942D-ADDCE1289E9D}" type="pres">
      <dgm:prSet presAssocID="{FEDBC9AF-990D-4FA5-8E59-AC622529EBC8}" presName="compNode" presStyleCnt="0"/>
      <dgm:spPr/>
    </dgm:pt>
    <dgm:pt modelId="{ED14C504-6BA5-4767-9F40-FB84138AAD1A}" type="pres">
      <dgm:prSet presAssocID="{FEDBC9AF-990D-4FA5-8E59-AC622529EBC8}" presName="bgRect" presStyleLbl="bgShp" presStyleIdx="1" presStyleCnt="6"/>
      <dgm:spPr/>
    </dgm:pt>
    <dgm:pt modelId="{4C79D4D4-A6A9-4D62-97E5-B5D338CB9555}" type="pres">
      <dgm:prSet presAssocID="{FEDBC9AF-990D-4FA5-8E59-AC622529EBC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rvous Face with Solid Fill"/>
        </a:ext>
      </dgm:extLst>
    </dgm:pt>
    <dgm:pt modelId="{9FE03A1C-CA70-45CD-8E2C-EFEADA517074}" type="pres">
      <dgm:prSet presAssocID="{FEDBC9AF-990D-4FA5-8E59-AC622529EBC8}" presName="spaceRect" presStyleCnt="0"/>
      <dgm:spPr/>
    </dgm:pt>
    <dgm:pt modelId="{CA5595F4-3EC8-498D-9B4C-EA3E868BC8B2}" type="pres">
      <dgm:prSet presAssocID="{FEDBC9AF-990D-4FA5-8E59-AC622529EBC8}" presName="parTx" presStyleLbl="revTx" presStyleIdx="1" presStyleCnt="6">
        <dgm:presLayoutVars>
          <dgm:chMax val="0"/>
          <dgm:chPref val="0"/>
        </dgm:presLayoutVars>
      </dgm:prSet>
      <dgm:spPr/>
    </dgm:pt>
    <dgm:pt modelId="{F4EB61C9-20E4-4F1E-969C-C3CE1835C319}" type="pres">
      <dgm:prSet presAssocID="{8F41D43F-55E1-4705-8B35-C61BC6E7362C}" presName="sibTrans" presStyleCnt="0"/>
      <dgm:spPr/>
    </dgm:pt>
    <dgm:pt modelId="{0829089E-6672-4A5C-B215-E8E25E59D772}" type="pres">
      <dgm:prSet presAssocID="{8A629624-7D6C-4CA6-8F4E-19E842F8B5E1}" presName="compNode" presStyleCnt="0"/>
      <dgm:spPr/>
    </dgm:pt>
    <dgm:pt modelId="{38F6131B-C4D0-42CC-B099-8FD914BB2480}" type="pres">
      <dgm:prSet presAssocID="{8A629624-7D6C-4CA6-8F4E-19E842F8B5E1}" presName="bgRect" presStyleLbl="bgShp" presStyleIdx="2" presStyleCnt="6"/>
      <dgm:spPr/>
    </dgm:pt>
    <dgm:pt modelId="{2560DAFA-652B-466F-B941-00FD711F8D7A}" type="pres">
      <dgm:prSet presAssocID="{8A629624-7D6C-4CA6-8F4E-19E842F8B5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CBE4B6A-B7A7-4FC2-AC24-6D28DC9DEB15}" type="pres">
      <dgm:prSet presAssocID="{8A629624-7D6C-4CA6-8F4E-19E842F8B5E1}" presName="spaceRect" presStyleCnt="0"/>
      <dgm:spPr/>
    </dgm:pt>
    <dgm:pt modelId="{8AE4718C-EBCB-42E8-9F8A-1474B58325FB}" type="pres">
      <dgm:prSet presAssocID="{8A629624-7D6C-4CA6-8F4E-19E842F8B5E1}" presName="parTx" presStyleLbl="revTx" presStyleIdx="2" presStyleCnt="6">
        <dgm:presLayoutVars>
          <dgm:chMax val="0"/>
          <dgm:chPref val="0"/>
        </dgm:presLayoutVars>
      </dgm:prSet>
      <dgm:spPr/>
    </dgm:pt>
    <dgm:pt modelId="{DCF76DCC-93F9-4F95-B7BD-B27FEC2053BF}" type="pres">
      <dgm:prSet presAssocID="{26781E84-C81D-4ED9-B11D-F1682E32B1FC}" presName="sibTrans" presStyleCnt="0"/>
      <dgm:spPr/>
    </dgm:pt>
    <dgm:pt modelId="{382B3647-4B0E-43E5-BD85-237767D93DA5}" type="pres">
      <dgm:prSet presAssocID="{83FC23E2-C97D-4BB7-85E7-3DCDD03D3047}" presName="compNode" presStyleCnt="0"/>
      <dgm:spPr/>
    </dgm:pt>
    <dgm:pt modelId="{413C68A9-CC02-4EC4-AFD3-60304B5F4852}" type="pres">
      <dgm:prSet presAssocID="{83FC23E2-C97D-4BB7-85E7-3DCDD03D3047}" presName="bgRect" presStyleLbl="bgShp" presStyleIdx="3" presStyleCnt="6"/>
      <dgm:spPr/>
    </dgm:pt>
    <dgm:pt modelId="{36122E8E-ABEB-4C9B-BBED-70C184256755}" type="pres">
      <dgm:prSet presAssocID="{83FC23E2-C97D-4BB7-85E7-3DCDD03D304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7929C9B3-F232-466D-9F6E-0012DB4A5A0C}" type="pres">
      <dgm:prSet presAssocID="{83FC23E2-C97D-4BB7-85E7-3DCDD03D3047}" presName="spaceRect" presStyleCnt="0"/>
      <dgm:spPr/>
    </dgm:pt>
    <dgm:pt modelId="{4EC6D06D-9E9A-40BC-9315-B8EBB4D741BF}" type="pres">
      <dgm:prSet presAssocID="{83FC23E2-C97D-4BB7-85E7-3DCDD03D3047}" presName="parTx" presStyleLbl="revTx" presStyleIdx="3" presStyleCnt="6">
        <dgm:presLayoutVars>
          <dgm:chMax val="0"/>
          <dgm:chPref val="0"/>
        </dgm:presLayoutVars>
      </dgm:prSet>
      <dgm:spPr/>
    </dgm:pt>
    <dgm:pt modelId="{570ED00F-3EF5-4B97-A408-7B92425100ED}" type="pres">
      <dgm:prSet presAssocID="{8A8BD3C0-0D56-49D0-B268-618FA8445334}" presName="sibTrans" presStyleCnt="0"/>
      <dgm:spPr/>
    </dgm:pt>
    <dgm:pt modelId="{AB062CEF-E338-4FA2-ADD4-481E1A6CDB79}" type="pres">
      <dgm:prSet presAssocID="{0B3CAE1F-A6CB-4FE5-8DEC-8EAE9F0C88E5}" presName="compNode" presStyleCnt="0"/>
      <dgm:spPr/>
    </dgm:pt>
    <dgm:pt modelId="{3395158C-DFE2-43C7-92C1-A34138697F03}" type="pres">
      <dgm:prSet presAssocID="{0B3CAE1F-A6CB-4FE5-8DEC-8EAE9F0C88E5}" presName="bgRect" presStyleLbl="bgShp" presStyleIdx="4" presStyleCnt="6"/>
      <dgm:spPr/>
    </dgm:pt>
    <dgm:pt modelId="{F67C50E1-F9E1-4736-810A-F301560221EB}" type="pres">
      <dgm:prSet presAssocID="{0B3CAE1F-A6CB-4FE5-8DEC-8EAE9F0C88E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90F636A2-58B4-4B11-A6C7-43583E7350A5}" type="pres">
      <dgm:prSet presAssocID="{0B3CAE1F-A6CB-4FE5-8DEC-8EAE9F0C88E5}" presName="spaceRect" presStyleCnt="0"/>
      <dgm:spPr/>
    </dgm:pt>
    <dgm:pt modelId="{4A0E4919-F20D-4580-B7FC-7E9680E6C398}" type="pres">
      <dgm:prSet presAssocID="{0B3CAE1F-A6CB-4FE5-8DEC-8EAE9F0C88E5}" presName="parTx" presStyleLbl="revTx" presStyleIdx="4" presStyleCnt="6">
        <dgm:presLayoutVars>
          <dgm:chMax val="0"/>
          <dgm:chPref val="0"/>
        </dgm:presLayoutVars>
      </dgm:prSet>
      <dgm:spPr/>
    </dgm:pt>
    <dgm:pt modelId="{1CDD27D9-DD1E-4358-A077-7194846D986A}" type="pres">
      <dgm:prSet presAssocID="{97C260E3-7263-489E-A2E0-A9165AAAE482}" presName="sibTrans" presStyleCnt="0"/>
      <dgm:spPr/>
    </dgm:pt>
    <dgm:pt modelId="{DDD513AB-4819-4F35-9E1F-A4A26436AF5C}" type="pres">
      <dgm:prSet presAssocID="{36CD5794-76FF-4868-8318-E8A8A6593AB6}" presName="compNode" presStyleCnt="0"/>
      <dgm:spPr/>
    </dgm:pt>
    <dgm:pt modelId="{D14C9A64-FA1F-4090-BD6E-278482185293}" type="pres">
      <dgm:prSet presAssocID="{36CD5794-76FF-4868-8318-E8A8A6593AB6}" presName="bgRect" presStyleLbl="bgShp" presStyleIdx="5" presStyleCnt="6"/>
      <dgm:spPr/>
    </dgm:pt>
    <dgm:pt modelId="{D3B6AFE2-A54D-4A08-8B50-C9E9E7955DDB}" type="pres">
      <dgm:prSet presAssocID="{36CD5794-76FF-4868-8318-E8A8A6593AB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rt Lock"/>
        </a:ext>
      </dgm:extLst>
    </dgm:pt>
    <dgm:pt modelId="{6E276EBF-C741-4337-B306-42E613933031}" type="pres">
      <dgm:prSet presAssocID="{36CD5794-76FF-4868-8318-E8A8A6593AB6}" presName="spaceRect" presStyleCnt="0"/>
      <dgm:spPr/>
    </dgm:pt>
    <dgm:pt modelId="{1593B883-B2CC-4082-A4BE-318E8FC8A929}" type="pres">
      <dgm:prSet presAssocID="{36CD5794-76FF-4868-8318-E8A8A6593AB6}" presName="parTx" presStyleLbl="revTx" presStyleIdx="5" presStyleCnt="6">
        <dgm:presLayoutVars>
          <dgm:chMax val="0"/>
          <dgm:chPref val="0"/>
        </dgm:presLayoutVars>
      </dgm:prSet>
      <dgm:spPr/>
    </dgm:pt>
  </dgm:ptLst>
  <dgm:cxnLst>
    <dgm:cxn modelId="{F625A63E-1A07-4D33-9AA7-FA7B69177D3B}" type="presOf" srcId="{83FC23E2-C97D-4BB7-85E7-3DCDD03D3047}" destId="{4EC6D06D-9E9A-40BC-9315-B8EBB4D741BF}" srcOrd="0" destOrd="0" presId="urn:microsoft.com/office/officeart/2018/2/layout/IconVerticalSolidList"/>
    <dgm:cxn modelId="{350D9444-4282-44AF-BF4C-0DD310D224E5}" type="presOf" srcId="{FEDBC9AF-990D-4FA5-8E59-AC622529EBC8}" destId="{CA5595F4-3EC8-498D-9B4C-EA3E868BC8B2}" srcOrd="0" destOrd="0" presId="urn:microsoft.com/office/officeart/2018/2/layout/IconVerticalSolidList"/>
    <dgm:cxn modelId="{CE35B470-0125-41D9-8663-68B150088985}" srcId="{5AE15BC0-796E-475D-9748-9EAF7BDA3740}" destId="{FEDBC9AF-990D-4FA5-8E59-AC622529EBC8}" srcOrd="1" destOrd="0" parTransId="{63AF52F8-C4DE-4336-9A43-17B3CF1AB784}" sibTransId="{8F41D43F-55E1-4705-8B35-C61BC6E7362C}"/>
    <dgm:cxn modelId="{E2FCA773-4DEE-4A06-81C5-B59D1D1F5363}" type="presOf" srcId="{8A629624-7D6C-4CA6-8F4E-19E842F8B5E1}" destId="{8AE4718C-EBCB-42E8-9F8A-1474B58325FB}" srcOrd="0" destOrd="0" presId="urn:microsoft.com/office/officeart/2018/2/layout/IconVerticalSolidList"/>
    <dgm:cxn modelId="{0450B254-3922-4E99-B568-5B67D0B8F26B}" type="presOf" srcId="{0B3CAE1F-A6CB-4FE5-8DEC-8EAE9F0C88E5}" destId="{4A0E4919-F20D-4580-B7FC-7E9680E6C398}" srcOrd="0" destOrd="0" presId="urn:microsoft.com/office/officeart/2018/2/layout/IconVerticalSolidList"/>
    <dgm:cxn modelId="{F79B5576-3043-4C78-88A0-49E6F11D193F}" srcId="{5AE15BC0-796E-475D-9748-9EAF7BDA3740}" destId="{0B3CAE1F-A6CB-4FE5-8DEC-8EAE9F0C88E5}" srcOrd="4" destOrd="0" parTransId="{65EBF371-F1DB-4F2C-9E96-4608360DB1A3}" sibTransId="{97C260E3-7263-489E-A2E0-A9165AAAE482}"/>
    <dgm:cxn modelId="{720F68A1-BDF6-45FF-97FF-B3C7F12B1A01}" srcId="{5AE15BC0-796E-475D-9748-9EAF7BDA3740}" destId="{83FC23E2-C97D-4BB7-85E7-3DCDD03D3047}" srcOrd="3" destOrd="0" parTransId="{CDF404B4-D3C8-4B17-A600-1F027C929B25}" sibTransId="{8A8BD3C0-0D56-49D0-B268-618FA8445334}"/>
    <dgm:cxn modelId="{AF9318AF-68DF-43CB-A67B-2F911F4CFCCE}" type="presOf" srcId="{7F47AEB7-2A99-42F4-8C98-86FED54DD54E}" destId="{A319683B-0E6B-4CB1-B515-B539D8FAB553}" srcOrd="0" destOrd="0" presId="urn:microsoft.com/office/officeart/2018/2/layout/IconVerticalSolidList"/>
    <dgm:cxn modelId="{284B21B6-9201-4851-892A-8C5D2CD05663}" srcId="{5AE15BC0-796E-475D-9748-9EAF7BDA3740}" destId="{8A629624-7D6C-4CA6-8F4E-19E842F8B5E1}" srcOrd="2" destOrd="0" parTransId="{A564B3CA-F6EE-45ED-B5FF-8325C035CD18}" sibTransId="{26781E84-C81D-4ED9-B11D-F1682E32B1FC}"/>
    <dgm:cxn modelId="{358AA8BB-D38B-4204-917C-09B3E9A5D5D1}" srcId="{5AE15BC0-796E-475D-9748-9EAF7BDA3740}" destId="{36CD5794-76FF-4868-8318-E8A8A6593AB6}" srcOrd="5" destOrd="0" parTransId="{FE4201F9-6B55-43F3-B1D1-CA88793B52DD}" sibTransId="{D88ACE68-F859-49F4-B46F-B9A1A6A3CFEF}"/>
    <dgm:cxn modelId="{E9117BC7-A57F-470B-ADB3-B75D9103651D}" type="presOf" srcId="{36CD5794-76FF-4868-8318-E8A8A6593AB6}" destId="{1593B883-B2CC-4082-A4BE-318E8FC8A929}" srcOrd="0" destOrd="0" presId="urn:microsoft.com/office/officeart/2018/2/layout/IconVerticalSolidList"/>
    <dgm:cxn modelId="{7BEE94D3-2DBF-4B1E-9357-B6313905E632}" srcId="{5AE15BC0-796E-475D-9748-9EAF7BDA3740}" destId="{7F47AEB7-2A99-42F4-8C98-86FED54DD54E}" srcOrd="0" destOrd="0" parTransId="{16ACC648-C6D1-4B70-A7AC-CF2F4B9AE112}" sibTransId="{721F703F-A6F6-43D0-A52A-E4EE1C415FED}"/>
    <dgm:cxn modelId="{E2D64AF0-00A4-45B7-914F-0032690825A3}" type="presOf" srcId="{5AE15BC0-796E-475D-9748-9EAF7BDA3740}" destId="{491DA1BD-1287-4A88-811D-EE6BF8DA20BA}" srcOrd="0" destOrd="0" presId="urn:microsoft.com/office/officeart/2018/2/layout/IconVerticalSolidList"/>
    <dgm:cxn modelId="{0959F234-F2FE-4A9E-AB9D-730E5E68BB80}" type="presParOf" srcId="{491DA1BD-1287-4A88-811D-EE6BF8DA20BA}" destId="{DF314C93-82AE-485B-9ABF-888C8A096D71}" srcOrd="0" destOrd="0" presId="urn:microsoft.com/office/officeart/2018/2/layout/IconVerticalSolidList"/>
    <dgm:cxn modelId="{1537A2FC-5077-4D08-8069-CF153C185ACE}" type="presParOf" srcId="{DF314C93-82AE-485B-9ABF-888C8A096D71}" destId="{2C9814E4-FF72-43F0-A36E-B4814FF985AE}" srcOrd="0" destOrd="0" presId="urn:microsoft.com/office/officeart/2018/2/layout/IconVerticalSolidList"/>
    <dgm:cxn modelId="{4E5D9CDB-2763-46D0-8E78-E3831E5C592C}" type="presParOf" srcId="{DF314C93-82AE-485B-9ABF-888C8A096D71}" destId="{4C515C36-A28A-43B1-82FB-640373196930}" srcOrd="1" destOrd="0" presId="urn:microsoft.com/office/officeart/2018/2/layout/IconVerticalSolidList"/>
    <dgm:cxn modelId="{9AEFA2F3-F2DF-491A-AED1-01367225CE83}" type="presParOf" srcId="{DF314C93-82AE-485B-9ABF-888C8A096D71}" destId="{02F6C488-8E13-48B8-B370-ECD48E4E2896}" srcOrd="2" destOrd="0" presId="urn:microsoft.com/office/officeart/2018/2/layout/IconVerticalSolidList"/>
    <dgm:cxn modelId="{BE6B8DA1-D931-4BDF-9270-5D7C3582A1D7}" type="presParOf" srcId="{DF314C93-82AE-485B-9ABF-888C8A096D71}" destId="{A319683B-0E6B-4CB1-B515-B539D8FAB553}" srcOrd="3" destOrd="0" presId="urn:microsoft.com/office/officeart/2018/2/layout/IconVerticalSolidList"/>
    <dgm:cxn modelId="{806D7AB6-F9FE-4470-8712-B41413EA0781}" type="presParOf" srcId="{491DA1BD-1287-4A88-811D-EE6BF8DA20BA}" destId="{3008767A-02B6-4E51-BA44-F6120BA22A56}" srcOrd="1" destOrd="0" presId="urn:microsoft.com/office/officeart/2018/2/layout/IconVerticalSolidList"/>
    <dgm:cxn modelId="{AE39BE07-BD64-480F-A629-E5A17E8D4D8C}" type="presParOf" srcId="{491DA1BD-1287-4A88-811D-EE6BF8DA20BA}" destId="{7F939C57-63C6-469C-942D-ADDCE1289E9D}" srcOrd="2" destOrd="0" presId="urn:microsoft.com/office/officeart/2018/2/layout/IconVerticalSolidList"/>
    <dgm:cxn modelId="{A1737F59-6470-453A-A0D7-29B9818D873E}" type="presParOf" srcId="{7F939C57-63C6-469C-942D-ADDCE1289E9D}" destId="{ED14C504-6BA5-4767-9F40-FB84138AAD1A}" srcOrd="0" destOrd="0" presId="urn:microsoft.com/office/officeart/2018/2/layout/IconVerticalSolidList"/>
    <dgm:cxn modelId="{B08855D1-CB70-417B-8AAC-1A62FA0D5FD3}" type="presParOf" srcId="{7F939C57-63C6-469C-942D-ADDCE1289E9D}" destId="{4C79D4D4-A6A9-4D62-97E5-B5D338CB9555}" srcOrd="1" destOrd="0" presId="urn:microsoft.com/office/officeart/2018/2/layout/IconVerticalSolidList"/>
    <dgm:cxn modelId="{52D1FED9-48C8-4392-823C-EC8561DDBA16}" type="presParOf" srcId="{7F939C57-63C6-469C-942D-ADDCE1289E9D}" destId="{9FE03A1C-CA70-45CD-8E2C-EFEADA517074}" srcOrd="2" destOrd="0" presId="urn:microsoft.com/office/officeart/2018/2/layout/IconVerticalSolidList"/>
    <dgm:cxn modelId="{8AAC2414-34E1-447C-8952-788C64963EC7}" type="presParOf" srcId="{7F939C57-63C6-469C-942D-ADDCE1289E9D}" destId="{CA5595F4-3EC8-498D-9B4C-EA3E868BC8B2}" srcOrd="3" destOrd="0" presId="urn:microsoft.com/office/officeart/2018/2/layout/IconVerticalSolidList"/>
    <dgm:cxn modelId="{F8F2A015-0483-4BB6-88D8-A1F9FBF53C94}" type="presParOf" srcId="{491DA1BD-1287-4A88-811D-EE6BF8DA20BA}" destId="{F4EB61C9-20E4-4F1E-969C-C3CE1835C319}" srcOrd="3" destOrd="0" presId="urn:microsoft.com/office/officeart/2018/2/layout/IconVerticalSolidList"/>
    <dgm:cxn modelId="{06435914-052F-4756-868F-EB1A87CE8E05}" type="presParOf" srcId="{491DA1BD-1287-4A88-811D-EE6BF8DA20BA}" destId="{0829089E-6672-4A5C-B215-E8E25E59D772}" srcOrd="4" destOrd="0" presId="urn:microsoft.com/office/officeart/2018/2/layout/IconVerticalSolidList"/>
    <dgm:cxn modelId="{9FD9451E-08FE-441C-8344-CB01DFD3DEDE}" type="presParOf" srcId="{0829089E-6672-4A5C-B215-E8E25E59D772}" destId="{38F6131B-C4D0-42CC-B099-8FD914BB2480}" srcOrd="0" destOrd="0" presId="urn:microsoft.com/office/officeart/2018/2/layout/IconVerticalSolidList"/>
    <dgm:cxn modelId="{EED09D22-7EC2-4F3F-B938-CC549ADDBFD9}" type="presParOf" srcId="{0829089E-6672-4A5C-B215-E8E25E59D772}" destId="{2560DAFA-652B-466F-B941-00FD711F8D7A}" srcOrd="1" destOrd="0" presId="urn:microsoft.com/office/officeart/2018/2/layout/IconVerticalSolidList"/>
    <dgm:cxn modelId="{E026EA72-2541-4D77-AD77-00A89E421230}" type="presParOf" srcId="{0829089E-6672-4A5C-B215-E8E25E59D772}" destId="{CCBE4B6A-B7A7-4FC2-AC24-6D28DC9DEB15}" srcOrd="2" destOrd="0" presId="urn:microsoft.com/office/officeart/2018/2/layout/IconVerticalSolidList"/>
    <dgm:cxn modelId="{B56BB901-71A5-48FF-BD20-E008630A1DB8}" type="presParOf" srcId="{0829089E-6672-4A5C-B215-E8E25E59D772}" destId="{8AE4718C-EBCB-42E8-9F8A-1474B58325FB}" srcOrd="3" destOrd="0" presId="urn:microsoft.com/office/officeart/2018/2/layout/IconVerticalSolidList"/>
    <dgm:cxn modelId="{1E658ADF-D249-4ABE-93A3-DD5C8CC50F04}" type="presParOf" srcId="{491DA1BD-1287-4A88-811D-EE6BF8DA20BA}" destId="{DCF76DCC-93F9-4F95-B7BD-B27FEC2053BF}" srcOrd="5" destOrd="0" presId="urn:microsoft.com/office/officeart/2018/2/layout/IconVerticalSolidList"/>
    <dgm:cxn modelId="{6568E8B3-0A36-4223-AF8D-B066AB0B568E}" type="presParOf" srcId="{491DA1BD-1287-4A88-811D-EE6BF8DA20BA}" destId="{382B3647-4B0E-43E5-BD85-237767D93DA5}" srcOrd="6" destOrd="0" presId="urn:microsoft.com/office/officeart/2018/2/layout/IconVerticalSolidList"/>
    <dgm:cxn modelId="{32F7809D-9D3A-478F-85C7-B44E420EFE99}" type="presParOf" srcId="{382B3647-4B0E-43E5-BD85-237767D93DA5}" destId="{413C68A9-CC02-4EC4-AFD3-60304B5F4852}" srcOrd="0" destOrd="0" presId="urn:microsoft.com/office/officeart/2018/2/layout/IconVerticalSolidList"/>
    <dgm:cxn modelId="{FDB46617-F12E-4425-ABC9-614BDDCE380F}" type="presParOf" srcId="{382B3647-4B0E-43E5-BD85-237767D93DA5}" destId="{36122E8E-ABEB-4C9B-BBED-70C184256755}" srcOrd="1" destOrd="0" presId="urn:microsoft.com/office/officeart/2018/2/layout/IconVerticalSolidList"/>
    <dgm:cxn modelId="{32F2056C-8F38-41ED-928D-155A9B2A0BEC}" type="presParOf" srcId="{382B3647-4B0E-43E5-BD85-237767D93DA5}" destId="{7929C9B3-F232-466D-9F6E-0012DB4A5A0C}" srcOrd="2" destOrd="0" presId="urn:microsoft.com/office/officeart/2018/2/layout/IconVerticalSolidList"/>
    <dgm:cxn modelId="{2E060850-F1F2-411D-B6C6-CFD56952D75C}" type="presParOf" srcId="{382B3647-4B0E-43E5-BD85-237767D93DA5}" destId="{4EC6D06D-9E9A-40BC-9315-B8EBB4D741BF}" srcOrd="3" destOrd="0" presId="urn:microsoft.com/office/officeart/2018/2/layout/IconVerticalSolidList"/>
    <dgm:cxn modelId="{91FF1F64-5343-4A99-ACDE-B7B3F659A344}" type="presParOf" srcId="{491DA1BD-1287-4A88-811D-EE6BF8DA20BA}" destId="{570ED00F-3EF5-4B97-A408-7B92425100ED}" srcOrd="7" destOrd="0" presId="urn:microsoft.com/office/officeart/2018/2/layout/IconVerticalSolidList"/>
    <dgm:cxn modelId="{D929947C-6F04-45F1-862F-94C5748E3415}" type="presParOf" srcId="{491DA1BD-1287-4A88-811D-EE6BF8DA20BA}" destId="{AB062CEF-E338-4FA2-ADD4-481E1A6CDB79}" srcOrd="8" destOrd="0" presId="urn:microsoft.com/office/officeart/2018/2/layout/IconVerticalSolidList"/>
    <dgm:cxn modelId="{1EC8A48A-6FBA-454B-897B-9923409E7ABF}" type="presParOf" srcId="{AB062CEF-E338-4FA2-ADD4-481E1A6CDB79}" destId="{3395158C-DFE2-43C7-92C1-A34138697F03}" srcOrd="0" destOrd="0" presId="urn:microsoft.com/office/officeart/2018/2/layout/IconVerticalSolidList"/>
    <dgm:cxn modelId="{96112AF3-486B-485A-9EC9-D7350A9B3649}" type="presParOf" srcId="{AB062CEF-E338-4FA2-ADD4-481E1A6CDB79}" destId="{F67C50E1-F9E1-4736-810A-F301560221EB}" srcOrd="1" destOrd="0" presId="urn:microsoft.com/office/officeart/2018/2/layout/IconVerticalSolidList"/>
    <dgm:cxn modelId="{E160785B-E16E-4EF5-ACDA-D18D36836785}" type="presParOf" srcId="{AB062CEF-E338-4FA2-ADD4-481E1A6CDB79}" destId="{90F636A2-58B4-4B11-A6C7-43583E7350A5}" srcOrd="2" destOrd="0" presId="urn:microsoft.com/office/officeart/2018/2/layout/IconVerticalSolidList"/>
    <dgm:cxn modelId="{567632EA-A9E9-459F-9F93-203620945850}" type="presParOf" srcId="{AB062CEF-E338-4FA2-ADD4-481E1A6CDB79}" destId="{4A0E4919-F20D-4580-B7FC-7E9680E6C398}" srcOrd="3" destOrd="0" presId="urn:microsoft.com/office/officeart/2018/2/layout/IconVerticalSolidList"/>
    <dgm:cxn modelId="{511EA2AC-2086-45A5-8432-CB5CB9850248}" type="presParOf" srcId="{491DA1BD-1287-4A88-811D-EE6BF8DA20BA}" destId="{1CDD27D9-DD1E-4358-A077-7194846D986A}" srcOrd="9" destOrd="0" presId="urn:microsoft.com/office/officeart/2018/2/layout/IconVerticalSolidList"/>
    <dgm:cxn modelId="{76D5A8F0-5E64-4ADB-BCAD-CD016BF7A16E}" type="presParOf" srcId="{491DA1BD-1287-4A88-811D-EE6BF8DA20BA}" destId="{DDD513AB-4819-4F35-9E1F-A4A26436AF5C}" srcOrd="10" destOrd="0" presId="urn:microsoft.com/office/officeart/2018/2/layout/IconVerticalSolidList"/>
    <dgm:cxn modelId="{D7B50941-059F-4881-9338-6221FF86C523}" type="presParOf" srcId="{DDD513AB-4819-4F35-9E1F-A4A26436AF5C}" destId="{D14C9A64-FA1F-4090-BD6E-278482185293}" srcOrd="0" destOrd="0" presId="urn:microsoft.com/office/officeart/2018/2/layout/IconVerticalSolidList"/>
    <dgm:cxn modelId="{17E26A28-5838-4E5F-9826-8F00FE9EEF89}" type="presParOf" srcId="{DDD513AB-4819-4F35-9E1F-A4A26436AF5C}" destId="{D3B6AFE2-A54D-4A08-8B50-C9E9E7955DDB}" srcOrd="1" destOrd="0" presId="urn:microsoft.com/office/officeart/2018/2/layout/IconVerticalSolidList"/>
    <dgm:cxn modelId="{41FE94AD-B762-47F4-846B-1149082413B8}" type="presParOf" srcId="{DDD513AB-4819-4F35-9E1F-A4A26436AF5C}" destId="{6E276EBF-C741-4337-B306-42E613933031}" srcOrd="2" destOrd="0" presId="urn:microsoft.com/office/officeart/2018/2/layout/IconVerticalSolidList"/>
    <dgm:cxn modelId="{7A8CB1A6-322F-467E-998A-40A680F3FB08}" type="presParOf" srcId="{DDD513AB-4819-4F35-9E1F-A4A26436AF5C}" destId="{1593B883-B2CC-4082-A4BE-318E8FC8A9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429D74-C960-4B3D-B4D8-642E72BA6F2E}" type="doc">
      <dgm:prSet loTypeId="urn:microsoft.com/office/officeart/2005/8/layout/list1" loCatId="list" qsTypeId="urn:microsoft.com/office/officeart/2005/8/quickstyle/simple1" qsCatId="simple" csTypeId="urn:microsoft.com/office/officeart/2005/8/colors/colorful2" csCatId="colorful" phldr="1"/>
      <dgm:spPr/>
    </dgm:pt>
    <dgm:pt modelId="{5CB3960F-6355-48C5-8562-1178A5F6B6CC}">
      <dgm:prSet phldrT="[Text]"/>
      <dgm:spPr/>
      <dgm:t>
        <a:bodyPr/>
        <a:lstStyle/>
        <a:p>
          <a:r>
            <a:rPr lang="en-US" dirty="0"/>
            <a:t>Vertical – across levels and hierarchy</a:t>
          </a:r>
        </a:p>
      </dgm:t>
    </dgm:pt>
    <dgm:pt modelId="{A706E272-1DBB-42A1-ADB5-77784DA72527}" type="parTrans" cxnId="{85E3F034-7482-4F80-9CFE-72EFEC17A8DC}">
      <dgm:prSet/>
      <dgm:spPr/>
      <dgm:t>
        <a:bodyPr/>
        <a:lstStyle/>
        <a:p>
          <a:endParaRPr lang="en-US"/>
        </a:p>
      </dgm:t>
    </dgm:pt>
    <dgm:pt modelId="{DF443327-1C19-4F44-BF9F-9BA184DA3404}" type="sibTrans" cxnId="{85E3F034-7482-4F80-9CFE-72EFEC17A8DC}">
      <dgm:prSet/>
      <dgm:spPr/>
      <dgm:t>
        <a:bodyPr/>
        <a:lstStyle/>
        <a:p>
          <a:endParaRPr lang="en-US"/>
        </a:p>
      </dgm:t>
    </dgm:pt>
    <dgm:pt modelId="{443C0595-C77A-4356-A41E-DB6CF8BE82F1}">
      <dgm:prSet phldrT="[Text]"/>
      <dgm:spPr/>
      <dgm:t>
        <a:bodyPr/>
        <a:lstStyle/>
        <a:p>
          <a:r>
            <a:rPr lang="en-US" dirty="0"/>
            <a:t>Horizontal – across functions and expertise </a:t>
          </a:r>
        </a:p>
      </dgm:t>
    </dgm:pt>
    <dgm:pt modelId="{791E0E30-EF11-4ACC-A446-56994D6378FE}" type="parTrans" cxnId="{3479C7FC-9347-4E78-BA39-D7DB38F03B8F}">
      <dgm:prSet/>
      <dgm:spPr/>
      <dgm:t>
        <a:bodyPr/>
        <a:lstStyle/>
        <a:p>
          <a:endParaRPr lang="en-US"/>
        </a:p>
      </dgm:t>
    </dgm:pt>
    <dgm:pt modelId="{1EDE19A9-B1DB-45B2-B152-5CFE4A7308CE}" type="sibTrans" cxnId="{3479C7FC-9347-4E78-BA39-D7DB38F03B8F}">
      <dgm:prSet/>
      <dgm:spPr/>
      <dgm:t>
        <a:bodyPr/>
        <a:lstStyle/>
        <a:p>
          <a:endParaRPr lang="en-US"/>
        </a:p>
      </dgm:t>
    </dgm:pt>
    <dgm:pt modelId="{554BD5DC-B41A-49A5-81DD-10558F1AA017}">
      <dgm:prSet phldrT="[Text]"/>
      <dgm:spPr/>
      <dgm:t>
        <a:bodyPr/>
        <a:lstStyle/>
        <a:p>
          <a:r>
            <a:rPr lang="en-US" dirty="0"/>
            <a:t>Stakeholder – beyond the boundaries of the firm</a:t>
          </a:r>
        </a:p>
      </dgm:t>
    </dgm:pt>
    <dgm:pt modelId="{478DFFDF-2FC1-43C2-B785-BC0161692678}" type="parTrans" cxnId="{715CA4F8-9515-40DE-AC62-03F0A79588E5}">
      <dgm:prSet/>
      <dgm:spPr/>
      <dgm:t>
        <a:bodyPr/>
        <a:lstStyle/>
        <a:p>
          <a:endParaRPr lang="en-US"/>
        </a:p>
      </dgm:t>
    </dgm:pt>
    <dgm:pt modelId="{70FE665C-BE48-4671-B52C-E201FFF98E38}" type="sibTrans" cxnId="{715CA4F8-9515-40DE-AC62-03F0A79588E5}">
      <dgm:prSet/>
      <dgm:spPr/>
      <dgm:t>
        <a:bodyPr/>
        <a:lstStyle/>
        <a:p>
          <a:endParaRPr lang="en-US"/>
        </a:p>
      </dgm:t>
    </dgm:pt>
    <dgm:pt modelId="{5461E8C2-6E9A-4167-B984-A7CCD68CC57D}">
      <dgm:prSet/>
      <dgm:spPr/>
      <dgm:t>
        <a:bodyPr/>
        <a:lstStyle/>
        <a:p>
          <a:r>
            <a:rPr lang="en-US" dirty="0"/>
            <a:t>Demographic – across diverse groups</a:t>
          </a:r>
        </a:p>
      </dgm:t>
    </dgm:pt>
    <dgm:pt modelId="{1FE6E4F5-74FA-42BE-B6A4-D074CB36FDB7}" type="parTrans" cxnId="{C1D1CC72-FAB3-4D1F-AEFD-CFC36CBF5BF4}">
      <dgm:prSet/>
      <dgm:spPr/>
      <dgm:t>
        <a:bodyPr/>
        <a:lstStyle/>
        <a:p>
          <a:endParaRPr lang="en-US"/>
        </a:p>
      </dgm:t>
    </dgm:pt>
    <dgm:pt modelId="{51A73F6F-0415-471B-BDD5-66688994E272}" type="sibTrans" cxnId="{C1D1CC72-FAB3-4D1F-AEFD-CFC36CBF5BF4}">
      <dgm:prSet/>
      <dgm:spPr/>
      <dgm:t>
        <a:bodyPr/>
        <a:lstStyle/>
        <a:p>
          <a:endParaRPr lang="en-US"/>
        </a:p>
      </dgm:t>
    </dgm:pt>
    <dgm:pt modelId="{524A737A-205D-4EB8-8B39-5F0A066E09B9}">
      <dgm:prSet/>
      <dgm:spPr/>
      <dgm:t>
        <a:bodyPr/>
        <a:lstStyle/>
        <a:p>
          <a:r>
            <a:rPr lang="en-US" dirty="0"/>
            <a:t>Geographic – across regions and locality</a:t>
          </a:r>
        </a:p>
      </dgm:t>
    </dgm:pt>
    <dgm:pt modelId="{24CD0494-9D43-43E4-A1A3-045B894569EB}" type="parTrans" cxnId="{875B173B-BFA7-4D27-9A72-DD76A5532E71}">
      <dgm:prSet/>
      <dgm:spPr/>
      <dgm:t>
        <a:bodyPr/>
        <a:lstStyle/>
        <a:p>
          <a:endParaRPr lang="en-US"/>
        </a:p>
      </dgm:t>
    </dgm:pt>
    <dgm:pt modelId="{78B24D4F-059C-4800-B947-4040D71B22F3}" type="sibTrans" cxnId="{875B173B-BFA7-4D27-9A72-DD76A5532E71}">
      <dgm:prSet/>
      <dgm:spPr/>
      <dgm:t>
        <a:bodyPr/>
        <a:lstStyle/>
        <a:p>
          <a:endParaRPr lang="en-US"/>
        </a:p>
      </dgm:t>
    </dgm:pt>
    <dgm:pt modelId="{667255C9-3661-4B7D-9D0B-B70DCF917FFC}" type="pres">
      <dgm:prSet presAssocID="{6D429D74-C960-4B3D-B4D8-642E72BA6F2E}" presName="linear" presStyleCnt="0">
        <dgm:presLayoutVars>
          <dgm:dir/>
          <dgm:animLvl val="lvl"/>
          <dgm:resizeHandles val="exact"/>
        </dgm:presLayoutVars>
      </dgm:prSet>
      <dgm:spPr/>
    </dgm:pt>
    <dgm:pt modelId="{0072DBB3-496D-4C3C-BB79-09F615C796A7}" type="pres">
      <dgm:prSet presAssocID="{5CB3960F-6355-48C5-8562-1178A5F6B6CC}" presName="parentLin" presStyleCnt="0"/>
      <dgm:spPr/>
    </dgm:pt>
    <dgm:pt modelId="{B8BFF69B-16DD-4926-8F82-73BB518316E5}" type="pres">
      <dgm:prSet presAssocID="{5CB3960F-6355-48C5-8562-1178A5F6B6CC}" presName="parentLeftMargin" presStyleLbl="node1" presStyleIdx="0" presStyleCnt="5"/>
      <dgm:spPr/>
    </dgm:pt>
    <dgm:pt modelId="{C7223BCB-5E98-4B11-8B30-77EDA212127B}" type="pres">
      <dgm:prSet presAssocID="{5CB3960F-6355-48C5-8562-1178A5F6B6CC}" presName="parentText" presStyleLbl="node1" presStyleIdx="0" presStyleCnt="5">
        <dgm:presLayoutVars>
          <dgm:chMax val="0"/>
          <dgm:bulletEnabled val="1"/>
        </dgm:presLayoutVars>
      </dgm:prSet>
      <dgm:spPr/>
    </dgm:pt>
    <dgm:pt modelId="{06400E72-2AF7-4AAA-9F0F-1EBA88C61236}" type="pres">
      <dgm:prSet presAssocID="{5CB3960F-6355-48C5-8562-1178A5F6B6CC}" presName="negativeSpace" presStyleCnt="0"/>
      <dgm:spPr/>
    </dgm:pt>
    <dgm:pt modelId="{17ECE8EF-EE9D-4577-9018-D2995F0F274D}" type="pres">
      <dgm:prSet presAssocID="{5CB3960F-6355-48C5-8562-1178A5F6B6CC}" presName="childText" presStyleLbl="conFgAcc1" presStyleIdx="0" presStyleCnt="5">
        <dgm:presLayoutVars>
          <dgm:bulletEnabled val="1"/>
        </dgm:presLayoutVars>
      </dgm:prSet>
      <dgm:spPr/>
    </dgm:pt>
    <dgm:pt modelId="{9FBE4CBD-4DEF-4F29-825A-1F72869C2101}" type="pres">
      <dgm:prSet presAssocID="{DF443327-1C19-4F44-BF9F-9BA184DA3404}" presName="spaceBetweenRectangles" presStyleCnt="0"/>
      <dgm:spPr/>
    </dgm:pt>
    <dgm:pt modelId="{7AD34630-0987-49A0-B8D7-F52B9C437E44}" type="pres">
      <dgm:prSet presAssocID="{443C0595-C77A-4356-A41E-DB6CF8BE82F1}" presName="parentLin" presStyleCnt="0"/>
      <dgm:spPr/>
    </dgm:pt>
    <dgm:pt modelId="{03ABF587-74D5-4790-BBD4-B6800A1E51C6}" type="pres">
      <dgm:prSet presAssocID="{443C0595-C77A-4356-A41E-DB6CF8BE82F1}" presName="parentLeftMargin" presStyleLbl="node1" presStyleIdx="0" presStyleCnt="5"/>
      <dgm:spPr/>
    </dgm:pt>
    <dgm:pt modelId="{21D7FF1D-FE05-432A-980E-0D494824C889}" type="pres">
      <dgm:prSet presAssocID="{443C0595-C77A-4356-A41E-DB6CF8BE82F1}" presName="parentText" presStyleLbl="node1" presStyleIdx="1" presStyleCnt="5">
        <dgm:presLayoutVars>
          <dgm:chMax val="0"/>
          <dgm:bulletEnabled val="1"/>
        </dgm:presLayoutVars>
      </dgm:prSet>
      <dgm:spPr/>
    </dgm:pt>
    <dgm:pt modelId="{62A1323B-D777-41C4-B343-8C6EA19F64FF}" type="pres">
      <dgm:prSet presAssocID="{443C0595-C77A-4356-A41E-DB6CF8BE82F1}" presName="negativeSpace" presStyleCnt="0"/>
      <dgm:spPr/>
    </dgm:pt>
    <dgm:pt modelId="{287010B8-892F-46EF-9C12-0ACE09FCEC88}" type="pres">
      <dgm:prSet presAssocID="{443C0595-C77A-4356-A41E-DB6CF8BE82F1}" presName="childText" presStyleLbl="conFgAcc1" presStyleIdx="1" presStyleCnt="5">
        <dgm:presLayoutVars>
          <dgm:bulletEnabled val="1"/>
        </dgm:presLayoutVars>
      </dgm:prSet>
      <dgm:spPr/>
    </dgm:pt>
    <dgm:pt modelId="{AFE2A02E-D82C-4340-BF04-647D7786C932}" type="pres">
      <dgm:prSet presAssocID="{1EDE19A9-B1DB-45B2-B152-5CFE4A7308CE}" presName="spaceBetweenRectangles" presStyleCnt="0"/>
      <dgm:spPr/>
    </dgm:pt>
    <dgm:pt modelId="{9A27EDD7-4A97-42D4-965B-FC1C8B1D98F1}" type="pres">
      <dgm:prSet presAssocID="{554BD5DC-B41A-49A5-81DD-10558F1AA017}" presName="parentLin" presStyleCnt="0"/>
      <dgm:spPr/>
    </dgm:pt>
    <dgm:pt modelId="{9D494908-E6FD-48B4-9346-0CF9B1260854}" type="pres">
      <dgm:prSet presAssocID="{554BD5DC-B41A-49A5-81DD-10558F1AA017}" presName="parentLeftMargin" presStyleLbl="node1" presStyleIdx="1" presStyleCnt="5"/>
      <dgm:spPr/>
    </dgm:pt>
    <dgm:pt modelId="{126FCC55-FFE8-49DD-AAF7-F62A99201011}" type="pres">
      <dgm:prSet presAssocID="{554BD5DC-B41A-49A5-81DD-10558F1AA017}" presName="parentText" presStyleLbl="node1" presStyleIdx="2" presStyleCnt="5">
        <dgm:presLayoutVars>
          <dgm:chMax val="0"/>
          <dgm:bulletEnabled val="1"/>
        </dgm:presLayoutVars>
      </dgm:prSet>
      <dgm:spPr/>
    </dgm:pt>
    <dgm:pt modelId="{76178C7A-2FFE-4823-9E7A-4A25DC2FD72C}" type="pres">
      <dgm:prSet presAssocID="{554BD5DC-B41A-49A5-81DD-10558F1AA017}" presName="negativeSpace" presStyleCnt="0"/>
      <dgm:spPr/>
    </dgm:pt>
    <dgm:pt modelId="{4D0879BC-F274-4CCB-B281-4B923ED6080D}" type="pres">
      <dgm:prSet presAssocID="{554BD5DC-B41A-49A5-81DD-10558F1AA017}" presName="childText" presStyleLbl="conFgAcc1" presStyleIdx="2" presStyleCnt="5">
        <dgm:presLayoutVars>
          <dgm:bulletEnabled val="1"/>
        </dgm:presLayoutVars>
      </dgm:prSet>
      <dgm:spPr/>
    </dgm:pt>
    <dgm:pt modelId="{AAD33D1A-4D07-4155-9509-66789F4BEC00}" type="pres">
      <dgm:prSet presAssocID="{70FE665C-BE48-4671-B52C-E201FFF98E38}" presName="spaceBetweenRectangles" presStyleCnt="0"/>
      <dgm:spPr/>
    </dgm:pt>
    <dgm:pt modelId="{BAED8489-4560-4ECE-8679-3E19F1B4F489}" type="pres">
      <dgm:prSet presAssocID="{5461E8C2-6E9A-4167-B984-A7CCD68CC57D}" presName="parentLin" presStyleCnt="0"/>
      <dgm:spPr/>
    </dgm:pt>
    <dgm:pt modelId="{4A632318-DAED-42D8-91B9-62A15118D019}" type="pres">
      <dgm:prSet presAssocID="{5461E8C2-6E9A-4167-B984-A7CCD68CC57D}" presName="parentLeftMargin" presStyleLbl="node1" presStyleIdx="2" presStyleCnt="5"/>
      <dgm:spPr/>
    </dgm:pt>
    <dgm:pt modelId="{D9DD3FFA-57A8-402B-91C5-7F6238E5835E}" type="pres">
      <dgm:prSet presAssocID="{5461E8C2-6E9A-4167-B984-A7CCD68CC57D}" presName="parentText" presStyleLbl="node1" presStyleIdx="3" presStyleCnt="5">
        <dgm:presLayoutVars>
          <dgm:chMax val="0"/>
          <dgm:bulletEnabled val="1"/>
        </dgm:presLayoutVars>
      </dgm:prSet>
      <dgm:spPr/>
    </dgm:pt>
    <dgm:pt modelId="{E541C41A-9867-42F3-8239-0E413A526514}" type="pres">
      <dgm:prSet presAssocID="{5461E8C2-6E9A-4167-B984-A7CCD68CC57D}" presName="negativeSpace" presStyleCnt="0"/>
      <dgm:spPr/>
    </dgm:pt>
    <dgm:pt modelId="{0D9199C1-D863-4F50-944F-7E7FA741C9EF}" type="pres">
      <dgm:prSet presAssocID="{5461E8C2-6E9A-4167-B984-A7CCD68CC57D}" presName="childText" presStyleLbl="conFgAcc1" presStyleIdx="3" presStyleCnt="5">
        <dgm:presLayoutVars>
          <dgm:bulletEnabled val="1"/>
        </dgm:presLayoutVars>
      </dgm:prSet>
      <dgm:spPr/>
    </dgm:pt>
    <dgm:pt modelId="{9D0DCA8D-54EC-440D-A0B3-8CAD8C34B4D5}" type="pres">
      <dgm:prSet presAssocID="{51A73F6F-0415-471B-BDD5-66688994E272}" presName="spaceBetweenRectangles" presStyleCnt="0"/>
      <dgm:spPr/>
    </dgm:pt>
    <dgm:pt modelId="{8426386B-9D8F-42FC-B795-8F54832DA58C}" type="pres">
      <dgm:prSet presAssocID="{524A737A-205D-4EB8-8B39-5F0A066E09B9}" presName="parentLin" presStyleCnt="0"/>
      <dgm:spPr/>
    </dgm:pt>
    <dgm:pt modelId="{D8E25A96-FEE3-40F9-BC04-AD765122FD6A}" type="pres">
      <dgm:prSet presAssocID="{524A737A-205D-4EB8-8B39-5F0A066E09B9}" presName="parentLeftMargin" presStyleLbl="node1" presStyleIdx="3" presStyleCnt="5"/>
      <dgm:spPr/>
    </dgm:pt>
    <dgm:pt modelId="{74A70691-F072-40A9-99C8-569D6CC95357}" type="pres">
      <dgm:prSet presAssocID="{524A737A-205D-4EB8-8B39-5F0A066E09B9}" presName="parentText" presStyleLbl="node1" presStyleIdx="4" presStyleCnt="5">
        <dgm:presLayoutVars>
          <dgm:chMax val="0"/>
          <dgm:bulletEnabled val="1"/>
        </dgm:presLayoutVars>
      </dgm:prSet>
      <dgm:spPr/>
    </dgm:pt>
    <dgm:pt modelId="{6C43670D-89C8-40ED-B011-5779E8356F84}" type="pres">
      <dgm:prSet presAssocID="{524A737A-205D-4EB8-8B39-5F0A066E09B9}" presName="negativeSpace" presStyleCnt="0"/>
      <dgm:spPr/>
    </dgm:pt>
    <dgm:pt modelId="{9C5964E3-9F0F-4662-B4A8-4A812C75E90E}" type="pres">
      <dgm:prSet presAssocID="{524A737A-205D-4EB8-8B39-5F0A066E09B9}" presName="childText" presStyleLbl="conFgAcc1" presStyleIdx="4" presStyleCnt="5">
        <dgm:presLayoutVars>
          <dgm:bulletEnabled val="1"/>
        </dgm:presLayoutVars>
      </dgm:prSet>
      <dgm:spPr/>
    </dgm:pt>
  </dgm:ptLst>
  <dgm:cxnLst>
    <dgm:cxn modelId="{1D720915-CB92-4E36-BDBE-30FF7C111E68}" type="presOf" srcId="{5461E8C2-6E9A-4167-B984-A7CCD68CC57D}" destId="{4A632318-DAED-42D8-91B9-62A15118D019}" srcOrd="0" destOrd="0" presId="urn:microsoft.com/office/officeart/2005/8/layout/list1"/>
    <dgm:cxn modelId="{9789A817-27DB-4B7A-91E7-6E71DD307E3A}" type="presOf" srcId="{443C0595-C77A-4356-A41E-DB6CF8BE82F1}" destId="{21D7FF1D-FE05-432A-980E-0D494824C889}" srcOrd="1" destOrd="0" presId="urn:microsoft.com/office/officeart/2005/8/layout/list1"/>
    <dgm:cxn modelId="{85E3F034-7482-4F80-9CFE-72EFEC17A8DC}" srcId="{6D429D74-C960-4B3D-B4D8-642E72BA6F2E}" destId="{5CB3960F-6355-48C5-8562-1178A5F6B6CC}" srcOrd="0" destOrd="0" parTransId="{A706E272-1DBB-42A1-ADB5-77784DA72527}" sibTransId="{DF443327-1C19-4F44-BF9F-9BA184DA3404}"/>
    <dgm:cxn modelId="{875B173B-BFA7-4D27-9A72-DD76A5532E71}" srcId="{6D429D74-C960-4B3D-B4D8-642E72BA6F2E}" destId="{524A737A-205D-4EB8-8B39-5F0A066E09B9}" srcOrd="4" destOrd="0" parTransId="{24CD0494-9D43-43E4-A1A3-045B894569EB}" sibTransId="{78B24D4F-059C-4800-B947-4040D71B22F3}"/>
    <dgm:cxn modelId="{CBE8715C-CE4A-4408-BF66-818B4EC962A8}" type="presOf" srcId="{5CB3960F-6355-48C5-8562-1178A5F6B6CC}" destId="{C7223BCB-5E98-4B11-8B30-77EDA212127B}" srcOrd="1" destOrd="0" presId="urn:microsoft.com/office/officeart/2005/8/layout/list1"/>
    <dgm:cxn modelId="{62600064-ED06-41C5-95A5-2189D929E5B0}" type="presOf" srcId="{5461E8C2-6E9A-4167-B984-A7CCD68CC57D}" destId="{D9DD3FFA-57A8-402B-91C5-7F6238E5835E}" srcOrd="1" destOrd="0" presId="urn:microsoft.com/office/officeart/2005/8/layout/list1"/>
    <dgm:cxn modelId="{C1D1CC72-FAB3-4D1F-AEFD-CFC36CBF5BF4}" srcId="{6D429D74-C960-4B3D-B4D8-642E72BA6F2E}" destId="{5461E8C2-6E9A-4167-B984-A7CCD68CC57D}" srcOrd="3" destOrd="0" parTransId="{1FE6E4F5-74FA-42BE-B6A4-D074CB36FDB7}" sibTransId="{51A73F6F-0415-471B-BDD5-66688994E272}"/>
    <dgm:cxn modelId="{F3DF4C5A-AD90-4E48-B4ED-6C19033CC307}" type="presOf" srcId="{554BD5DC-B41A-49A5-81DD-10558F1AA017}" destId="{126FCC55-FFE8-49DD-AAF7-F62A99201011}" srcOrd="1" destOrd="0" presId="urn:microsoft.com/office/officeart/2005/8/layout/list1"/>
    <dgm:cxn modelId="{4DEBFD7D-DCDF-4CB3-A500-8BA9E6EAE418}" type="presOf" srcId="{6D429D74-C960-4B3D-B4D8-642E72BA6F2E}" destId="{667255C9-3661-4B7D-9D0B-B70DCF917FFC}" srcOrd="0" destOrd="0" presId="urn:microsoft.com/office/officeart/2005/8/layout/list1"/>
    <dgm:cxn modelId="{ADDF1D7E-FA0A-4F00-81C7-4A6B054AD34A}" type="presOf" srcId="{554BD5DC-B41A-49A5-81DD-10558F1AA017}" destId="{9D494908-E6FD-48B4-9346-0CF9B1260854}" srcOrd="0" destOrd="0" presId="urn:microsoft.com/office/officeart/2005/8/layout/list1"/>
    <dgm:cxn modelId="{91A94181-117C-4D1E-AEBA-0E4183026F0B}" type="presOf" srcId="{524A737A-205D-4EB8-8B39-5F0A066E09B9}" destId="{74A70691-F072-40A9-99C8-569D6CC95357}" srcOrd="1" destOrd="0" presId="urn:microsoft.com/office/officeart/2005/8/layout/list1"/>
    <dgm:cxn modelId="{22519682-106C-4B83-862D-A7810D96EC62}" type="presOf" srcId="{5CB3960F-6355-48C5-8562-1178A5F6B6CC}" destId="{B8BFF69B-16DD-4926-8F82-73BB518316E5}" srcOrd="0" destOrd="0" presId="urn:microsoft.com/office/officeart/2005/8/layout/list1"/>
    <dgm:cxn modelId="{FA9BEF91-4685-4639-B0B0-2678F2D91AB7}" type="presOf" srcId="{524A737A-205D-4EB8-8B39-5F0A066E09B9}" destId="{D8E25A96-FEE3-40F9-BC04-AD765122FD6A}" srcOrd="0" destOrd="0" presId="urn:microsoft.com/office/officeart/2005/8/layout/list1"/>
    <dgm:cxn modelId="{59BF0CC2-580D-4D01-9040-FD6685DE8ABF}" type="presOf" srcId="{443C0595-C77A-4356-A41E-DB6CF8BE82F1}" destId="{03ABF587-74D5-4790-BBD4-B6800A1E51C6}" srcOrd="0" destOrd="0" presId="urn:microsoft.com/office/officeart/2005/8/layout/list1"/>
    <dgm:cxn modelId="{715CA4F8-9515-40DE-AC62-03F0A79588E5}" srcId="{6D429D74-C960-4B3D-B4D8-642E72BA6F2E}" destId="{554BD5DC-B41A-49A5-81DD-10558F1AA017}" srcOrd="2" destOrd="0" parTransId="{478DFFDF-2FC1-43C2-B785-BC0161692678}" sibTransId="{70FE665C-BE48-4671-B52C-E201FFF98E38}"/>
    <dgm:cxn modelId="{3479C7FC-9347-4E78-BA39-D7DB38F03B8F}" srcId="{6D429D74-C960-4B3D-B4D8-642E72BA6F2E}" destId="{443C0595-C77A-4356-A41E-DB6CF8BE82F1}" srcOrd="1" destOrd="0" parTransId="{791E0E30-EF11-4ACC-A446-56994D6378FE}" sibTransId="{1EDE19A9-B1DB-45B2-B152-5CFE4A7308CE}"/>
    <dgm:cxn modelId="{5FE41E92-6D1D-47BE-BBDA-C017BF5C1DDF}" type="presParOf" srcId="{667255C9-3661-4B7D-9D0B-B70DCF917FFC}" destId="{0072DBB3-496D-4C3C-BB79-09F615C796A7}" srcOrd="0" destOrd="0" presId="urn:microsoft.com/office/officeart/2005/8/layout/list1"/>
    <dgm:cxn modelId="{247B757D-107F-45C7-94AA-3870F16F0BEF}" type="presParOf" srcId="{0072DBB3-496D-4C3C-BB79-09F615C796A7}" destId="{B8BFF69B-16DD-4926-8F82-73BB518316E5}" srcOrd="0" destOrd="0" presId="urn:microsoft.com/office/officeart/2005/8/layout/list1"/>
    <dgm:cxn modelId="{7BEC5AD9-3FB9-4F04-A7F5-3C4188B5C9B7}" type="presParOf" srcId="{0072DBB3-496D-4C3C-BB79-09F615C796A7}" destId="{C7223BCB-5E98-4B11-8B30-77EDA212127B}" srcOrd="1" destOrd="0" presId="urn:microsoft.com/office/officeart/2005/8/layout/list1"/>
    <dgm:cxn modelId="{C3DD0F47-F2BA-407D-8F29-B58712164DCA}" type="presParOf" srcId="{667255C9-3661-4B7D-9D0B-B70DCF917FFC}" destId="{06400E72-2AF7-4AAA-9F0F-1EBA88C61236}" srcOrd="1" destOrd="0" presId="urn:microsoft.com/office/officeart/2005/8/layout/list1"/>
    <dgm:cxn modelId="{DB521DA8-7A7E-4757-BAD2-3F7FBDDAF7B1}" type="presParOf" srcId="{667255C9-3661-4B7D-9D0B-B70DCF917FFC}" destId="{17ECE8EF-EE9D-4577-9018-D2995F0F274D}" srcOrd="2" destOrd="0" presId="urn:microsoft.com/office/officeart/2005/8/layout/list1"/>
    <dgm:cxn modelId="{28A3DF35-417F-445E-963D-F1FF2D3C9370}" type="presParOf" srcId="{667255C9-3661-4B7D-9D0B-B70DCF917FFC}" destId="{9FBE4CBD-4DEF-4F29-825A-1F72869C2101}" srcOrd="3" destOrd="0" presId="urn:microsoft.com/office/officeart/2005/8/layout/list1"/>
    <dgm:cxn modelId="{1D0377A8-46BE-41E0-9C1B-F9C2972CFE04}" type="presParOf" srcId="{667255C9-3661-4B7D-9D0B-B70DCF917FFC}" destId="{7AD34630-0987-49A0-B8D7-F52B9C437E44}" srcOrd="4" destOrd="0" presId="urn:microsoft.com/office/officeart/2005/8/layout/list1"/>
    <dgm:cxn modelId="{95BBB939-BE58-4C5B-84DF-067B10C86765}" type="presParOf" srcId="{7AD34630-0987-49A0-B8D7-F52B9C437E44}" destId="{03ABF587-74D5-4790-BBD4-B6800A1E51C6}" srcOrd="0" destOrd="0" presId="urn:microsoft.com/office/officeart/2005/8/layout/list1"/>
    <dgm:cxn modelId="{1A937614-7072-4C4B-B1C6-029913790827}" type="presParOf" srcId="{7AD34630-0987-49A0-B8D7-F52B9C437E44}" destId="{21D7FF1D-FE05-432A-980E-0D494824C889}" srcOrd="1" destOrd="0" presId="urn:microsoft.com/office/officeart/2005/8/layout/list1"/>
    <dgm:cxn modelId="{99B79CCE-B396-439C-B049-287E721AD012}" type="presParOf" srcId="{667255C9-3661-4B7D-9D0B-B70DCF917FFC}" destId="{62A1323B-D777-41C4-B343-8C6EA19F64FF}" srcOrd="5" destOrd="0" presId="urn:microsoft.com/office/officeart/2005/8/layout/list1"/>
    <dgm:cxn modelId="{9508E359-B66D-4C4B-A072-4FE616477D6A}" type="presParOf" srcId="{667255C9-3661-4B7D-9D0B-B70DCF917FFC}" destId="{287010B8-892F-46EF-9C12-0ACE09FCEC88}" srcOrd="6" destOrd="0" presId="urn:microsoft.com/office/officeart/2005/8/layout/list1"/>
    <dgm:cxn modelId="{C4BEDB0C-2036-47F9-BBCF-FD418BAD1485}" type="presParOf" srcId="{667255C9-3661-4B7D-9D0B-B70DCF917FFC}" destId="{AFE2A02E-D82C-4340-BF04-647D7786C932}" srcOrd="7" destOrd="0" presId="urn:microsoft.com/office/officeart/2005/8/layout/list1"/>
    <dgm:cxn modelId="{32AE3ECB-9D3A-4941-8350-551291319C01}" type="presParOf" srcId="{667255C9-3661-4B7D-9D0B-B70DCF917FFC}" destId="{9A27EDD7-4A97-42D4-965B-FC1C8B1D98F1}" srcOrd="8" destOrd="0" presId="urn:microsoft.com/office/officeart/2005/8/layout/list1"/>
    <dgm:cxn modelId="{30EFFB53-0D15-4DA4-8D9C-32162F4993B7}" type="presParOf" srcId="{9A27EDD7-4A97-42D4-965B-FC1C8B1D98F1}" destId="{9D494908-E6FD-48B4-9346-0CF9B1260854}" srcOrd="0" destOrd="0" presId="urn:microsoft.com/office/officeart/2005/8/layout/list1"/>
    <dgm:cxn modelId="{FECACF44-1232-4F2E-9DC4-51DAEB54B0AB}" type="presParOf" srcId="{9A27EDD7-4A97-42D4-965B-FC1C8B1D98F1}" destId="{126FCC55-FFE8-49DD-AAF7-F62A99201011}" srcOrd="1" destOrd="0" presId="urn:microsoft.com/office/officeart/2005/8/layout/list1"/>
    <dgm:cxn modelId="{33EA8FBF-EBDC-428B-867C-D51A6526B311}" type="presParOf" srcId="{667255C9-3661-4B7D-9D0B-B70DCF917FFC}" destId="{76178C7A-2FFE-4823-9E7A-4A25DC2FD72C}" srcOrd="9" destOrd="0" presId="urn:microsoft.com/office/officeart/2005/8/layout/list1"/>
    <dgm:cxn modelId="{2B198AEC-3B25-4F1C-BA0F-B40DC84955BA}" type="presParOf" srcId="{667255C9-3661-4B7D-9D0B-B70DCF917FFC}" destId="{4D0879BC-F274-4CCB-B281-4B923ED6080D}" srcOrd="10" destOrd="0" presId="urn:microsoft.com/office/officeart/2005/8/layout/list1"/>
    <dgm:cxn modelId="{A8E5F4B9-53DA-4C7C-9769-7444DBFEA3BE}" type="presParOf" srcId="{667255C9-3661-4B7D-9D0B-B70DCF917FFC}" destId="{AAD33D1A-4D07-4155-9509-66789F4BEC00}" srcOrd="11" destOrd="0" presId="urn:microsoft.com/office/officeart/2005/8/layout/list1"/>
    <dgm:cxn modelId="{6C3CFAFE-22A6-4AA4-B6DF-BEEF3340A15D}" type="presParOf" srcId="{667255C9-3661-4B7D-9D0B-B70DCF917FFC}" destId="{BAED8489-4560-4ECE-8679-3E19F1B4F489}" srcOrd="12" destOrd="0" presId="urn:microsoft.com/office/officeart/2005/8/layout/list1"/>
    <dgm:cxn modelId="{8EFF28D5-395D-407D-AF8F-7D2510FFAB75}" type="presParOf" srcId="{BAED8489-4560-4ECE-8679-3E19F1B4F489}" destId="{4A632318-DAED-42D8-91B9-62A15118D019}" srcOrd="0" destOrd="0" presId="urn:microsoft.com/office/officeart/2005/8/layout/list1"/>
    <dgm:cxn modelId="{B72A4265-0068-4C0A-8E82-33E6DC4FB023}" type="presParOf" srcId="{BAED8489-4560-4ECE-8679-3E19F1B4F489}" destId="{D9DD3FFA-57A8-402B-91C5-7F6238E5835E}" srcOrd="1" destOrd="0" presId="urn:microsoft.com/office/officeart/2005/8/layout/list1"/>
    <dgm:cxn modelId="{D64AA27C-EEDD-4176-8A5E-0A0308B89076}" type="presParOf" srcId="{667255C9-3661-4B7D-9D0B-B70DCF917FFC}" destId="{E541C41A-9867-42F3-8239-0E413A526514}" srcOrd="13" destOrd="0" presId="urn:microsoft.com/office/officeart/2005/8/layout/list1"/>
    <dgm:cxn modelId="{642AAD7A-F86E-48BE-BA37-308741004889}" type="presParOf" srcId="{667255C9-3661-4B7D-9D0B-B70DCF917FFC}" destId="{0D9199C1-D863-4F50-944F-7E7FA741C9EF}" srcOrd="14" destOrd="0" presId="urn:microsoft.com/office/officeart/2005/8/layout/list1"/>
    <dgm:cxn modelId="{30520E6B-7D2F-44DC-8356-C1B2768940CE}" type="presParOf" srcId="{667255C9-3661-4B7D-9D0B-B70DCF917FFC}" destId="{9D0DCA8D-54EC-440D-A0B3-8CAD8C34B4D5}" srcOrd="15" destOrd="0" presId="urn:microsoft.com/office/officeart/2005/8/layout/list1"/>
    <dgm:cxn modelId="{161EBB2E-6735-4784-8CF2-E1ED9A1D8718}" type="presParOf" srcId="{667255C9-3661-4B7D-9D0B-B70DCF917FFC}" destId="{8426386B-9D8F-42FC-B795-8F54832DA58C}" srcOrd="16" destOrd="0" presId="urn:microsoft.com/office/officeart/2005/8/layout/list1"/>
    <dgm:cxn modelId="{9FEA0DFE-57F3-4D60-A591-3EA0AFA0A4D0}" type="presParOf" srcId="{8426386B-9D8F-42FC-B795-8F54832DA58C}" destId="{D8E25A96-FEE3-40F9-BC04-AD765122FD6A}" srcOrd="0" destOrd="0" presId="urn:microsoft.com/office/officeart/2005/8/layout/list1"/>
    <dgm:cxn modelId="{54FC8E8A-DA2E-485C-902C-97F50F485C64}" type="presParOf" srcId="{8426386B-9D8F-42FC-B795-8F54832DA58C}" destId="{74A70691-F072-40A9-99C8-569D6CC95357}" srcOrd="1" destOrd="0" presId="urn:microsoft.com/office/officeart/2005/8/layout/list1"/>
    <dgm:cxn modelId="{217D9918-8FDE-4D30-835A-D4EE2D484F6B}" type="presParOf" srcId="{667255C9-3661-4B7D-9D0B-B70DCF917FFC}" destId="{6C43670D-89C8-40ED-B011-5779E8356F84}" srcOrd="17" destOrd="0" presId="urn:microsoft.com/office/officeart/2005/8/layout/list1"/>
    <dgm:cxn modelId="{AA135F95-3D2B-4B33-B73F-49257D24CD41}" type="presParOf" srcId="{667255C9-3661-4B7D-9D0B-B70DCF917FFC}" destId="{9C5964E3-9F0F-4662-B4A8-4A812C75E90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FF0116-7E16-4880-8CBC-076B914329C3}">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05031-8245-4094-96E7-D207DB86168E}">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Seeking</a:t>
          </a:r>
          <a:endParaRPr lang="en-US" sz="2600" kern="1200"/>
        </a:p>
      </dsp:txBody>
      <dsp:txXfrm>
        <a:off x="302502" y="1339273"/>
        <a:ext cx="2221419" cy="1379276"/>
      </dsp:txXfrm>
    </dsp:sp>
    <dsp:sp modelId="{10E5E657-17E8-40AB-9E95-14C79AA29C03}">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E328A1-9445-48B0-A542-977D2F86007A}">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Sensemaking</a:t>
          </a:r>
          <a:endParaRPr lang="en-US" sz="2600" kern="1200"/>
        </a:p>
      </dsp:txBody>
      <dsp:txXfrm>
        <a:off x="3122464" y="1339273"/>
        <a:ext cx="2221419" cy="1379276"/>
      </dsp:txXfrm>
    </dsp:sp>
    <dsp:sp modelId="{ACCE1111-43D3-40D1-93B3-D45BF409E24A}">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EE51B-194A-4217-9ED7-039DC80D8794}">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Internalising </a:t>
          </a:r>
          <a:endParaRPr lang="en-US" sz="2600" kern="1200"/>
        </a:p>
      </dsp:txBody>
      <dsp:txXfrm>
        <a:off x="5942426" y="1339273"/>
        <a:ext cx="2221419" cy="1379276"/>
      </dsp:txXfrm>
    </dsp:sp>
    <dsp:sp modelId="{AF3FED80-6EE3-47C6-83C0-1A629CC57D2A}">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11C899-48DF-4AD4-B3FE-08221702BA15}">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Applying</a:t>
          </a:r>
          <a:endParaRPr lang="en-US" sz="2600" kern="1200"/>
        </a:p>
      </dsp:txBody>
      <dsp:txXfrm>
        <a:off x="8762388" y="1339273"/>
        <a:ext cx="2221419" cy="137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814E4-FF72-43F0-A36E-B4814FF985AE}">
      <dsp:nvSpPr>
        <dsp:cNvPr id="0" name=""/>
        <dsp:cNvSpPr/>
      </dsp:nvSpPr>
      <dsp:spPr>
        <a:xfrm>
          <a:off x="0" y="1523"/>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15C36-A28A-43B1-82FB-640373196930}">
      <dsp:nvSpPr>
        <dsp:cNvPr id="0" name=""/>
        <dsp:cNvSpPr/>
      </dsp:nvSpPr>
      <dsp:spPr>
        <a:xfrm>
          <a:off x="196357" y="147574"/>
          <a:ext cx="357013" cy="357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19683B-0E6B-4CB1-B515-B539D8FAB553}">
      <dsp:nvSpPr>
        <dsp:cNvPr id="0" name=""/>
        <dsp:cNvSpPr/>
      </dsp:nvSpPr>
      <dsp:spPr>
        <a:xfrm>
          <a:off x="749727" y="1523"/>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unafraid to challenge the status quo.</a:t>
          </a:r>
          <a:endParaRPr lang="en-US" sz="1800" kern="1200"/>
        </a:p>
      </dsp:txBody>
      <dsp:txXfrm>
        <a:off x="749727" y="1523"/>
        <a:ext cx="6262642" cy="649115"/>
      </dsp:txXfrm>
    </dsp:sp>
    <dsp:sp modelId="{ED14C504-6BA5-4767-9F40-FB84138AAD1A}">
      <dsp:nvSpPr>
        <dsp:cNvPr id="0" name=""/>
        <dsp:cNvSpPr/>
      </dsp:nvSpPr>
      <dsp:spPr>
        <a:xfrm>
          <a:off x="0" y="812917"/>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9D4D4-A6A9-4D62-97E5-B5D338CB9555}">
      <dsp:nvSpPr>
        <dsp:cNvPr id="0" name=""/>
        <dsp:cNvSpPr/>
      </dsp:nvSpPr>
      <dsp:spPr>
        <a:xfrm>
          <a:off x="196357" y="958968"/>
          <a:ext cx="357013" cy="357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595F4-3EC8-498D-9B4C-EA3E868BC8B2}">
      <dsp:nvSpPr>
        <dsp:cNvPr id="0" name=""/>
        <dsp:cNvSpPr/>
      </dsp:nvSpPr>
      <dsp:spPr>
        <a:xfrm>
          <a:off x="749727" y="812917"/>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remains calm in the face of difficulty.</a:t>
          </a:r>
          <a:endParaRPr lang="en-US" sz="1800" kern="1200"/>
        </a:p>
      </dsp:txBody>
      <dsp:txXfrm>
        <a:off x="749727" y="812917"/>
        <a:ext cx="6262642" cy="649115"/>
      </dsp:txXfrm>
    </dsp:sp>
    <dsp:sp modelId="{38F6131B-C4D0-42CC-B099-8FD914BB2480}">
      <dsp:nvSpPr>
        <dsp:cNvPr id="0" name=""/>
        <dsp:cNvSpPr/>
      </dsp:nvSpPr>
      <dsp:spPr>
        <a:xfrm>
          <a:off x="0" y="1624311"/>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60DAFA-652B-466F-B941-00FD711F8D7A}">
      <dsp:nvSpPr>
        <dsp:cNvPr id="0" name=""/>
        <dsp:cNvSpPr/>
      </dsp:nvSpPr>
      <dsp:spPr>
        <a:xfrm>
          <a:off x="196357" y="1770361"/>
          <a:ext cx="357013" cy="357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E4718C-EBCB-42E8-9F8A-1474B58325FB}">
      <dsp:nvSpPr>
        <dsp:cNvPr id="0" name=""/>
        <dsp:cNvSpPr/>
      </dsp:nvSpPr>
      <dsp:spPr>
        <a:xfrm>
          <a:off x="749727" y="1624311"/>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takes time to reflect on their experiences.</a:t>
          </a:r>
          <a:endParaRPr lang="en-US" sz="1800" kern="1200"/>
        </a:p>
      </dsp:txBody>
      <dsp:txXfrm>
        <a:off x="749727" y="1624311"/>
        <a:ext cx="6262642" cy="649115"/>
      </dsp:txXfrm>
    </dsp:sp>
    <dsp:sp modelId="{413C68A9-CC02-4EC4-AFD3-60304B5F4852}">
      <dsp:nvSpPr>
        <dsp:cNvPr id="0" name=""/>
        <dsp:cNvSpPr/>
      </dsp:nvSpPr>
      <dsp:spPr>
        <a:xfrm>
          <a:off x="0" y="2435704"/>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22E8E-ABEB-4C9B-BBED-70C184256755}">
      <dsp:nvSpPr>
        <dsp:cNvPr id="0" name=""/>
        <dsp:cNvSpPr/>
      </dsp:nvSpPr>
      <dsp:spPr>
        <a:xfrm>
          <a:off x="196357" y="2581755"/>
          <a:ext cx="357013" cy="357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C6D06D-9E9A-40BC-9315-B8EBB4D741BF}">
      <dsp:nvSpPr>
        <dsp:cNvPr id="0" name=""/>
        <dsp:cNvSpPr/>
      </dsp:nvSpPr>
      <dsp:spPr>
        <a:xfrm>
          <a:off x="749727" y="2435704"/>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purposefully puts themselves in challenging situations.</a:t>
          </a:r>
          <a:endParaRPr lang="en-US" sz="1800" kern="1200"/>
        </a:p>
      </dsp:txBody>
      <dsp:txXfrm>
        <a:off x="749727" y="2435704"/>
        <a:ext cx="6262642" cy="649115"/>
      </dsp:txXfrm>
    </dsp:sp>
    <dsp:sp modelId="{3395158C-DFE2-43C7-92C1-A34138697F03}">
      <dsp:nvSpPr>
        <dsp:cNvPr id="0" name=""/>
        <dsp:cNvSpPr/>
      </dsp:nvSpPr>
      <dsp:spPr>
        <a:xfrm>
          <a:off x="0" y="3247098"/>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C50E1-F9E1-4736-810A-F301560221EB}">
      <dsp:nvSpPr>
        <dsp:cNvPr id="0" name=""/>
        <dsp:cNvSpPr/>
      </dsp:nvSpPr>
      <dsp:spPr>
        <a:xfrm>
          <a:off x="196357" y="3393149"/>
          <a:ext cx="357013" cy="3570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0E4919-F20D-4580-B7FC-7E9680E6C398}">
      <dsp:nvSpPr>
        <dsp:cNvPr id="0" name=""/>
        <dsp:cNvSpPr/>
      </dsp:nvSpPr>
      <dsp:spPr>
        <a:xfrm>
          <a:off x="749727" y="3247098"/>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open to </a:t>
          </a:r>
          <a:r>
            <a:rPr lang="en-GB" sz="1800" b="1" kern="1200"/>
            <a:t>learning</a:t>
          </a:r>
          <a:r>
            <a:rPr lang="en-GB" sz="1800" kern="1200"/>
            <a:t>.</a:t>
          </a:r>
          <a:endParaRPr lang="en-US" sz="1800" kern="1200"/>
        </a:p>
      </dsp:txBody>
      <dsp:txXfrm>
        <a:off x="749727" y="3247098"/>
        <a:ext cx="6262642" cy="649115"/>
      </dsp:txXfrm>
    </dsp:sp>
    <dsp:sp modelId="{D14C9A64-FA1F-4090-BD6E-278482185293}">
      <dsp:nvSpPr>
        <dsp:cNvPr id="0" name=""/>
        <dsp:cNvSpPr/>
      </dsp:nvSpPr>
      <dsp:spPr>
        <a:xfrm>
          <a:off x="0" y="4058492"/>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6AFE2-A54D-4A08-8B50-C9E9E7955DDB}">
      <dsp:nvSpPr>
        <dsp:cNvPr id="0" name=""/>
        <dsp:cNvSpPr/>
      </dsp:nvSpPr>
      <dsp:spPr>
        <a:xfrm>
          <a:off x="196357" y="4204543"/>
          <a:ext cx="357013" cy="3570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93B883-B2CC-4082-A4BE-318E8FC8A929}">
      <dsp:nvSpPr>
        <dsp:cNvPr id="0" name=""/>
        <dsp:cNvSpPr/>
      </dsp:nvSpPr>
      <dsp:spPr>
        <a:xfrm>
          <a:off x="749727" y="4058492"/>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00100">
            <a:lnSpc>
              <a:spcPct val="90000"/>
            </a:lnSpc>
            <a:spcBef>
              <a:spcPct val="0"/>
            </a:spcBef>
            <a:spcAft>
              <a:spcPct val="35000"/>
            </a:spcAft>
            <a:buNone/>
          </a:pPr>
          <a:r>
            <a:rPr lang="en-GB" sz="1800" kern="1200"/>
            <a:t>resists the temptation to become defensive in the face of adversity.</a:t>
          </a:r>
          <a:endParaRPr lang="en-US" sz="1800" kern="1200"/>
        </a:p>
      </dsp:txBody>
      <dsp:txXfrm>
        <a:off x="749727" y="4058492"/>
        <a:ext cx="6262642" cy="6491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E8EF-EE9D-4577-9018-D2995F0F274D}">
      <dsp:nvSpPr>
        <dsp:cNvPr id="0" name=""/>
        <dsp:cNvSpPr/>
      </dsp:nvSpPr>
      <dsp:spPr>
        <a:xfrm>
          <a:off x="0" y="281853"/>
          <a:ext cx="11029950" cy="403200"/>
        </a:xfrm>
        <a:prstGeom prst="rect">
          <a:avLst/>
        </a:prstGeom>
        <a:solidFill>
          <a:schemeClr val="lt1">
            <a:alpha val="90000"/>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7223BCB-5E98-4B11-8B30-77EDA212127B}">
      <dsp:nvSpPr>
        <dsp:cNvPr id="0" name=""/>
        <dsp:cNvSpPr/>
      </dsp:nvSpPr>
      <dsp:spPr>
        <a:xfrm>
          <a:off x="551497" y="45693"/>
          <a:ext cx="7720965" cy="47232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Vertical – across levels and hierarchy</a:t>
          </a:r>
        </a:p>
      </dsp:txBody>
      <dsp:txXfrm>
        <a:off x="574554" y="68750"/>
        <a:ext cx="7674851" cy="426206"/>
      </dsp:txXfrm>
    </dsp:sp>
    <dsp:sp modelId="{287010B8-892F-46EF-9C12-0ACE09FCEC88}">
      <dsp:nvSpPr>
        <dsp:cNvPr id="0" name=""/>
        <dsp:cNvSpPr/>
      </dsp:nvSpPr>
      <dsp:spPr>
        <a:xfrm>
          <a:off x="0" y="1007613"/>
          <a:ext cx="11029950" cy="403200"/>
        </a:xfrm>
        <a:prstGeom prst="rect">
          <a:avLst/>
        </a:prstGeom>
        <a:solidFill>
          <a:schemeClr val="lt1">
            <a:alpha val="90000"/>
            <a:hueOff val="0"/>
            <a:satOff val="0"/>
            <a:lumOff val="0"/>
            <a:alphaOff val="0"/>
          </a:schemeClr>
        </a:solidFill>
        <a:ln w="22225" cap="rnd" cmpd="sng" algn="ctr">
          <a:solidFill>
            <a:schemeClr val="accent2">
              <a:hueOff val="2322919"/>
              <a:satOff val="-11903"/>
              <a:lumOff val="-6029"/>
              <a:alphaOff val="0"/>
            </a:schemeClr>
          </a:solidFill>
          <a:prstDash val="solid"/>
        </a:ln>
        <a:effectLst/>
      </dsp:spPr>
      <dsp:style>
        <a:lnRef idx="2">
          <a:scrgbClr r="0" g="0" b="0"/>
        </a:lnRef>
        <a:fillRef idx="1">
          <a:scrgbClr r="0" g="0" b="0"/>
        </a:fillRef>
        <a:effectRef idx="0">
          <a:scrgbClr r="0" g="0" b="0"/>
        </a:effectRef>
        <a:fontRef idx="minor"/>
      </dsp:style>
    </dsp:sp>
    <dsp:sp modelId="{21D7FF1D-FE05-432A-980E-0D494824C889}">
      <dsp:nvSpPr>
        <dsp:cNvPr id="0" name=""/>
        <dsp:cNvSpPr/>
      </dsp:nvSpPr>
      <dsp:spPr>
        <a:xfrm>
          <a:off x="551497" y="771453"/>
          <a:ext cx="7720965" cy="472320"/>
        </a:xfrm>
        <a:prstGeom prst="roundRect">
          <a:avLst/>
        </a:prstGeom>
        <a:solidFill>
          <a:schemeClr val="accent2">
            <a:hueOff val="2322919"/>
            <a:satOff val="-11903"/>
            <a:lumOff val="-60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Horizontal – across functions and expertise </a:t>
          </a:r>
        </a:p>
      </dsp:txBody>
      <dsp:txXfrm>
        <a:off x="574554" y="794510"/>
        <a:ext cx="7674851" cy="426206"/>
      </dsp:txXfrm>
    </dsp:sp>
    <dsp:sp modelId="{4D0879BC-F274-4CCB-B281-4B923ED6080D}">
      <dsp:nvSpPr>
        <dsp:cNvPr id="0" name=""/>
        <dsp:cNvSpPr/>
      </dsp:nvSpPr>
      <dsp:spPr>
        <a:xfrm>
          <a:off x="0" y="1733373"/>
          <a:ext cx="11029950" cy="403200"/>
        </a:xfrm>
        <a:prstGeom prst="rect">
          <a:avLst/>
        </a:prstGeom>
        <a:solidFill>
          <a:schemeClr val="lt1">
            <a:alpha val="90000"/>
            <a:hueOff val="0"/>
            <a:satOff val="0"/>
            <a:lumOff val="0"/>
            <a:alphaOff val="0"/>
          </a:schemeClr>
        </a:solidFill>
        <a:ln w="22225" cap="rnd" cmpd="sng" algn="ctr">
          <a:solidFill>
            <a:schemeClr val="accent2">
              <a:hueOff val="4645837"/>
              <a:satOff val="-23806"/>
              <a:lumOff val="-12059"/>
              <a:alphaOff val="0"/>
            </a:schemeClr>
          </a:solidFill>
          <a:prstDash val="solid"/>
        </a:ln>
        <a:effectLst/>
      </dsp:spPr>
      <dsp:style>
        <a:lnRef idx="2">
          <a:scrgbClr r="0" g="0" b="0"/>
        </a:lnRef>
        <a:fillRef idx="1">
          <a:scrgbClr r="0" g="0" b="0"/>
        </a:fillRef>
        <a:effectRef idx="0">
          <a:scrgbClr r="0" g="0" b="0"/>
        </a:effectRef>
        <a:fontRef idx="minor"/>
      </dsp:style>
    </dsp:sp>
    <dsp:sp modelId="{126FCC55-FFE8-49DD-AAF7-F62A99201011}">
      <dsp:nvSpPr>
        <dsp:cNvPr id="0" name=""/>
        <dsp:cNvSpPr/>
      </dsp:nvSpPr>
      <dsp:spPr>
        <a:xfrm>
          <a:off x="551497" y="1497213"/>
          <a:ext cx="7720965" cy="472320"/>
        </a:xfrm>
        <a:prstGeom prst="roundRect">
          <a:avLst/>
        </a:prstGeom>
        <a:solidFill>
          <a:schemeClr val="accent2">
            <a:hueOff val="4645837"/>
            <a:satOff val="-23806"/>
            <a:lumOff val="-12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Stakeholder – beyond the boundaries of the firm</a:t>
          </a:r>
        </a:p>
      </dsp:txBody>
      <dsp:txXfrm>
        <a:off x="574554" y="1520270"/>
        <a:ext cx="7674851" cy="426206"/>
      </dsp:txXfrm>
    </dsp:sp>
    <dsp:sp modelId="{0D9199C1-D863-4F50-944F-7E7FA741C9EF}">
      <dsp:nvSpPr>
        <dsp:cNvPr id="0" name=""/>
        <dsp:cNvSpPr/>
      </dsp:nvSpPr>
      <dsp:spPr>
        <a:xfrm>
          <a:off x="0" y="2459133"/>
          <a:ext cx="11029950" cy="403200"/>
        </a:xfrm>
        <a:prstGeom prst="rect">
          <a:avLst/>
        </a:prstGeom>
        <a:solidFill>
          <a:schemeClr val="lt1">
            <a:alpha val="90000"/>
            <a:hueOff val="0"/>
            <a:satOff val="0"/>
            <a:lumOff val="0"/>
            <a:alphaOff val="0"/>
          </a:schemeClr>
        </a:solidFill>
        <a:ln w="22225" cap="rnd" cmpd="sng" algn="ctr">
          <a:solidFill>
            <a:schemeClr val="accent2">
              <a:hueOff val="6968756"/>
              <a:satOff val="-35709"/>
              <a:lumOff val="-18088"/>
              <a:alphaOff val="0"/>
            </a:schemeClr>
          </a:solidFill>
          <a:prstDash val="solid"/>
        </a:ln>
        <a:effectLst/>
      </dsp:spPr>
      <dsp:style>
        <a:lnRef idx="2">
          <a:scrgbClr r="0" g="0" b="0"/>
        </a:lnRef>
        <a:fillRef idx="1">
          <a:scrgbClr r="0" g="0" b="0"/>
        </a:fillRef>
        <a:effectRef idx="0">
          <a:scrgbClr r="0" g="0" b="0"/>
        </a:effectRef>
        <a:fontRef idx="minor"/>
      </dsp:style>
    </dsp:sp>
    <dsp:sp modelId="{D9DD3FFA-57A8-402B-91C5-7F6238E5835E}">
      <dsp:nvSpPr>
        <dsp:cNvPr id="0" name=""/>
        <dsp:cNvSpPr/>
      </dsp:nvSpPr>
      <dsp:spPr>
        <a:xfrm>
          <a:off x="551497" y="2222973"/>
          <a:ext cx="7720965" cy="472320"/>
        </a:xfrm>
        <a:prstGeom prst="roundRect">
          <a:avLst/>
        </a:prstGeom>
        <a:solidFill>
          <a:schemeClr val="accent2">
            <a:hueOff val="6968756"/>
            <a:satOff val="-35709"/>
            <a:lumOff val="-1808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Demographic – across diverse groups</a:t>
          </a:r>
        </a:p>
      </dsp:txBody>
      <dsp:txXfrm>
        <a:off x="574554" y="2246030"/>
        <a:ext cx="7674851" cy="426206"/>
      </dsp:txXfrm>
    </dsp:sp>
    <dsp:sp modelId="{9C5964E3-9F0F-4662-B4A8-4A812C75E90E}">
      <dsp:nvSpPr>
        <dsp:cNvPr id="0" name=""/>
        <dsp:cNvSpPr/>
      </dsp:nvSpPr>
      <dsp:spPr>
        <a:xfrm>
          <a:off x="0" y="3184893"/>
          <a:ext cx="11029950" cy="403200"/>
        </a:xfrm>
        <a:prstGeom prst="rect">
          <a:avLst/>
        </a:prstGeom>
        <a:solidFill>
          <a:schemeClr val="lt1">
            <a:alpha val="90000"/>
            <a:hueOff val="0"/>
            <a:satOff val="0"/>
            <a:lumOff val="0"/>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dsp:style>
    </dsp:sp>
    <dsp:sp modelId="{74A70691-F072-40A9-99C8-569D6CC95357}">
      <dsp:nvSpPr>
        <dsp:cNvPr id="0" name=""/>
        <dsp:cNvSpPr/>
      </dsp:nvSpPr>
      <dsp:spPr>
        <a:xfrm>
          <a:off x="551497" y="2948733"/>
          <a:ext cx="7720965" cy="47232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711200">
            <a:lnSpc>
              <a:spcPct val="90000"/>
            </a:lnSpc>
            <a:spcBef>
              <a:spcPct val="0"/>
            </a:spcBef>
            <a:spcAft>
              <a:spcPct val="35000"/>
            </a:spcAft>
            <a:buNone/>
          </a:pPr>
          <a:r>
            <a:rPr lang="en-US" sz="1600" kern="1200" dirty="0"/>
            <a:t>Geographic – across regions and locality</a:t>
          </a:r>
        </a:p>
      </dsp:txBody>
      <dsp:txXfrm>
        <a:off x="574554" y="2971790"/>
        <a:ext cx="7674851"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A0533-A760-432F-87BD-515264C2976F}" type="datetimeFigureOut">
              <a:rPr lang="en-US" smtClean="0"/>
              <a:t>7/27/2023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46F2B-1084-40BA-9F0A-B1F6847335C5}" type="slidenum">
              <a:rPr lang="en-US" smtClean="0"/>
              <a:t>‹#›</a:t>
            </a:fld>
            <a:endParaRPr lang="en-US" dirty="0"/>
          </a:p>
        </p:txBody>
      </p:sp>
    </p:spTree>
    <p:extLst>
      <p:ext uri="{BB962C8B-B14F-4D97-AF65-F5344CB8AC3E}">
        <p14:creationId xmlns:p14="http://schemas.microsoft.com/office/powerpoint/2010/main" val="381207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Relationship building - To build a cohesive and more engaged team, great managers need the leadership skills to forge strong working relationships with their employees.</a:t>
            </a:r>
          </a:p>
          <a:p>
            <a:r>
              <a:rPr lang="en-GB" dirty="0"/>
              <a:t>Leaders with strong, trusting and authentic relationships with their teams know that investing time in building these bonds makes them more effective as a leader, and creates a foundation for success. Good working relationships increase employee engagement </a:t>
            </a:r>
          </a:p>
          <a:p>
            <a:pPr algn="l"/>
            <a:r>
              <a:rPr lang="en-GB" b="1" dirty="0"/>
              <a:t>Agility and adaptability </a:t>
            </a:r>
            <a:r>
              <a:rPr lang="en-GB" dirty="0"/>
              <a:t>- </a:t>
            </a:r>
            <a:r>
              <a:rPr lang="en-GB" b="0" i="0" dirty="0">
                <a:solidFill>
                  <a:srgbClr val="171719"/>
                </a:solidFill>
                <a:effectLst/>
                <a:latin typeface="PublicSans"/>
              </a:rPr>
              <a:t>adaptability is  one of the most important leadership skills. Leaders need to contend with a hyper-competitive business environment, geo-politics, climate change, the changes advanced by the COVID-19 pandemic and many more factors, all of which require leaders to adapt and develop agility. Effective leaders must be able to adapt to both internal, and external changes – even if that means working outside of your comfort zone. As a leader you need to develop a lifelong learning mentality to ensure that you are not left behind by shifts in your industry, and can give your business the competitive edge. This is where as a leader you need to be agile and adaptable, which is easier said than done.</a:t>
            </a:r>
            <a:endParaRPr lang="en-GB" dirty="0"/>
          </a:p>
          <a:p>
            <a:r>
              <a:rPr lang="en-GB" b="1" dirty="0"/>
              <a:t>Innovation and creativity - </a:t>
            </a:r>
            <a:r>
              <a:rPr lang="en-GB" b="0" dirty="0"/>
              <a:t>Innovation in leadership is of utmost importance for every company. Successful innovation begins with ideation — the phase where outstanding ideas are developed and become the foundation of innovation success. The increasing demand for creativity and innovation will continue to be a driving force for executives, who must harness their leadership skills in these areas to be effective and competitive.</a:t>
            </a:r>
          </a:p>
          <a:p>
            <a:r>
              <a:rPr lang="en-GB" dirty="0"/>
              <a:t>Employee motivation - in close connection with relationship building, the ability to motivate your workforce is as important as keeping employee engagement high. One of the most effective leadership skills is knowing how to continuously motivate employees, which requires leaders to be connected to their teams and attentive to what is going on around them. </a:t>
            </a:r>
            <a:r>
              <a:rPr lang="en-GB" b="0" i="0" dirty="0">
                <a:solidFill>
                  <a:srgbClr val="171719"/>
                </a:solidFill>
                <a:effectLst/>
                <a:latin typeface="PublicSans"/>
              </a:rPr>
              <a:t>Motivated employees are much more engaged, they are also more self-confident in what they do, and can do. This leads them to know how to react in difficult situations and develop innovative ideas that could help optimize business performance.</a:t>
            </a:r>
            <a:endParaRPr lang="en-GB" dirty="0"/>
          </a:p>
          <a:p>
            <a:r>
              <a:rPr lang="en-GB" dirty="0"/>
              <a:t>Decision-making - A leader is tasked with making decisions all the time. To be an effective leader, those decision making skills need to be top notch. Critical decisions affecting your organization on a large scale need to be sound, rational and solid. </a:t>
            </a:r>
            <a:r>
              <a:rPr lang="en-GB" b="0" i="0" dirty="0">
                <a:solidFill>
                  <a:srgbClr val="171719"/>
                </a:solidFill>
                <a:effectLst/>
                <a:latin typeface="PublicSans"/>
              </a:rPr>
              <a:t>In reality, your decisions as a leader will determine your – and potentially your organization’s – success. Making decisions, however big or small, are a fundamental part of Leadership, as a leader you need to develop strong decision-making skills and have the conviction to stand by your decisions, whilst also recognizing the need to adapt when those decisions do not lead to the desired outcome. It is a unique balancing act.</a:t>
            </a:r>
            <a:endParaRPr lang="en-GB" dirty="0"/>
          </a:p>
          <a:p>
            <a:r>
              <a:rPr lang="en-GB" dirty="0"/>
              <a:t>Conflict management - A conflict is considered to be any issue between two or more individuals that can potentially disrupt work. Conflict in business may go beyond the workplace as it can involve customers, suppliers and even competitors. When a conflict arises, an effective leader should be able to jump in and resolve or at least mitigate the conflict before it affects the business negatively. When properly dealt with, a conflict may even turn out to be positive for your organization, as it can often lead to stronger bonds or new ideas. To be effective as a leader, you must be good at identifying conflict, and have foresight on how to resolve it. It is also essential to be rational when faced with confrontation. </a:t>
            </a:r>
          </a:p>
          <a:p>
            <a:r>
              <a:rPr lang="en-GB" dirty="0"/>
              <a:t>Negotiation - Negotiation is a process where two parties with different ideals get together and mutually agree on what an outcome should be. Good negotiations can be beneficial to an organization because they will build better relationships, both internally and externally. They will also help find the best long-term solution by getting the most out of two different sides. An effective leader must be well versed in his negotiation style to move an organization forward.</a:t>
            </a:r>
          </a:p>
          <a:p>
            <a:pPr algn="l"/>
            <a:r>
              <a:rPr lang="en-GB" dirty="0"/>
              <a:t>Critical Thinking - </a:t>
            </a:r>
            <a:r>
              <a:rPr lang="en-GB" b="0" i="0" dirty="0">
                <a:solidFill>
                  <a:srgbClr val="171719"/>
                </a:solidFill>
                <a:effectLst/>
                <a:latin typeface="PublicSans"/>
              </a:rPr>
              <a:t>critical thinking is the most important skill required of leaders to successfully lead an organization.</a:t>
            </a:r>
          </a:p>
          <a:p>
            <a:pPr algn="l"/>
            <a:r>
              <a:rPr lang="en-GB" b="0" i="0" dirty="0">
                <a:solidFill>
                  <a:srgbClr val="171719"/>
                </a:solidFill>
                <a:effectLst/>
                <a:latin typeface="PublicSans"/>
              </a:rPr>
              <a:t>Critical thinking is the ability to think clearly, whilst building a logical connection between different ideas. Critical thinkers are often intelligent decision makers, highly analytical and generally always rational.  Typically,  critical thinkers will rigorously question ideas and assumptions, they will always seek to determine whether the ideas, arguments and findings represent the true picture and are commonly able to recognize inconsistencies and errors in reasoning to achieve the desired outcome.</a:t>
            </a:r>
          </a:p>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3</a:t>
            </a:fld>
            <a:endParaRPr lang="en-US" dirty="0"/>
          </a:p>
        </p:txBody>
      </p:sp>
    </p:spTree>
    <p:extLst>
      <p:ext uri="{BB962C8B-B14F-4D97-AF65-F5344CB8AC3E}">
        <p14:creationId xmlns:p14="http://schemas.microsoft.com/office/powerpoint/2010/main" val="796432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Emotional intelligence (otherwise known as emotional quotient or EQ) is </a:t>
            </a:r>
            <a:r>
              <a:rPr lang="en-GB" b="0" i="0" dirty="0">
                <a:solidFill>
                  <a:srgbClr val="040C28"/>
                </a:solidFill>
                <a:effectLst/>
                <a:latin typeface="Google Sans"/>
              </a:rPr>
              <a:t>the ability to understand, use, and manage your own emotions in positive ways to relieve stress, communicate effectively, empathize with others, overcome challenges and defuse conflict</a:t>
            </a:r>
            <a:r>
              <a:rPr lang="en-GB" b="0" i="0" dirty="0">
                <a:solidFill>
                  <a:srgbClr val="202124"/>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6</a:t>
            </a:fld>
            <a:endParaRPr lang="en-US" dirty="0"/>
          </a:p>
        </p:txBody>
      </p:sp>
    </p:spTree>
    <p:extLst>
      <p:ext uri="{BB962C8B-B14F-4D97-AF65-F5344CB8AC3E}">
        <p14:creationId xmlns:p14="http://schemas.microsoft.com/office/powerpoint/2010/main" val="163461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Starts </a:t>
            </a:r>
            <a:r>
              <a:rPr lang="en-GB" dirty="0" err="1"/>
              <a:t>gere</a:t>
            </a:r>
            <a:r>
              <a:rPr lang="en-GB" dirty="0"/>
              <a:t>: How aware am I of my own emotions?</a:t>
            </a:r>
          </a:p>
        </p:txBody>
      </p:sp>
      <p:sp>
        <p:nvSpPr>
          <p:cNvPr id="4" name="Slide Number Placeholder 3"/>
          <p:cNvSpPr>
            <a:spLocks noGrp="1"/>
          </p:cNvSpPr>
          <p:nvPr>
            <p:ph type="sldNum" sz="quarter" idx="5"/>
          </p:nvPr>
        </p:nvSpPr>
        <p:spPr/>
        <p:txBody>
          <a:bodyPr/>
          <a:lstStyle/>
          <a:p>
            <a:fld id="{62B46F2B-1084-40BA-9F0A-B1F6847335C5}" type="slidenum">
              <a:rPr lang="en-US" smtClean="0"/>
              <a:t>8</a:t>
            </a:fld>
            <a:endParaRPr lang="en-US" dirty="0"/>
          </a:p>
        </p:txBody>
      </p:sp>
    </p:spTree>
    <p:extLst>
      <p:ext uri="{BB962C8B-B14F-4D97-AF65-F5344CB8AC3E}">
        <p14:creationId xmlns:p14="http://schemas.microsoft.com/office/powerpoint/2010/main" val="1381214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I do about this emotion?</a:t>
            </a:r>
          </a:p>
        </p:txBody>
      </p:sp>
      <p:sp>
        <p:nvSpPr>
          <p:cNvPr id="4" name="Slide Number Placeholder 3"/>
          <p:cNvSpPr>
            <a:spLocks noGrp="1"/>
          </p:cNvSpPr>
          <p:nvPr>
            <p:ph type="sldNum" sz="quarter" idx="5"/>
          </p:nvPr>
        </p:nvSpPr>
        <p:spPr/>
        <p:txBody>
          <a:bodyPr/>
          <a:lstStyle/>
          <a:p>
            <a:fld id="{62B46F2B-1084-40BA-9F0A-B1F6847335C5}" type="slidenum">
              <a:rPr lang="en-US" smtClean="0"/>
              <a:t>9</a:t>
            </a:fld>
            <a:endParaRPr lang="en-US" dirty="0"/>
          </a:p>
        </p:txBody>
      </p:sp>
    </p:spTree>
    <p:extLst>
      <p:ext uri="{BB962C8B-B14F-4D97-AF65-F5344CB8AC3E}">
        <p14:creationId xmlns:p14="http://schemas.microsoft.com/office/powerpoint/2010/main" val="1876097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aware am I about society and the community around me- the other person </a:t>
            </a:r>
          </a:p>
        </p:txBody>
      </p:sp>
      <p:sp>
        <p:nvSpPr>
          <p:cNvPr id="4" name="Slide Number Placeholder 3"/>
          <p:cNvSpPr>
            <a:spLocks noGrp="1"/>
          </p:cNvSpPr>
          <p:nvPr>
            <p:ph type="sldNum" sz="quarter" idx="5"/>
          </p:nvPr>
        </p:nvSpPr>
        <p:spPr/>
        <p:txBody>
          <a:bodyPr/>
          <a:lstStyle/>
          <a:p>
            <a:fld id="{62B46F2B-1084-40BA-9F0A-B1F6847335C5}" type="slidenum">
              <a:rPr lang="en-US" smtClean="0"/>
              <a:t>10</a:t>
            </a:fld>
            <a:endParaRPr lang="en-US" dirty="0"/>
          </a:p>
        </p:txBody>
      </p:sp>
    </p:spTree>
    <p:extLst>
      <p:ext uri="{BB962C8B-B14F-4D97-AF65-F5344CB8AC3E}">
        <p14:creationId xmlns:p14="http://schemas.microsoft.com/office/powerpoint/2010/main" val="3078043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previous information is the enabler for the relationship management </a:t>
            </a:r>
          </a:p>
        </p:txBody>
      </p:sp>
      <p:sp>
        <p:nvSpPr>
          <p:cNvPr id="4" name="Slide Number Placeholder 3"/>
          <p:cNvSpPr>
            <a:spLocks noGrp="1"/>
          </p:cNvSpPr>
          <p:nvPr>
            <p:ph type="sldNum" sz="quarter" idx="5"/>
          </p:nvPr>
        </p:nvSpPr>
        <p:spPr/>
        <p:txBody>
          <a:bodyPr/>
          <a:lstStyle/>
          <a:p>
            <a:fld id="{62B46F2B-1084-40BA-9F0A-B1F6847335C5}" type="slidenum">
              <a:rPr lang="en-US" smtClean="0"/>
              <a:t>11</a:t>
            </a:fld>
            <a:endParaRPr lang="en-US" dirty="0"/>
          </a:p>
        </p:txBody>
      </p:sp>
    </p:spTree>
    <p:extLst>
      <p:ext uri="{BB962C8B-B14F-4D97-AF65-F5344CB8AC3E}">
        <p14:creationId xmlns:p14="http://schemas.microsoft.com/office/powerpoint/2010/main" val="1776590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 Jobs had become known for wild emotional swings and was perceived as arrogant and narcissistic. His manner pained many--including his family and others with whom he was close. Jobs himself blamed this on a lack of self-control. However he could size people up, understand their inner thoughts, and know how to relate to them, cajole them, or hurt them at will." In other words, Jobs often got what he wanted because he knew how to use other people's emotions against them.</a:t>
            </a:r>
          </a:p>
          <a:p>
            <a:r>
              <a:rPr lang="en-GB" b="0" i="0" dirty="0">
                <a:solidFill>
                  <a:srgbClr val="474747"/>
                </a:solidFill>
                <a:effectLst/>
                <a:latin typeface="le-monde-livre-std"/>
              </a:rPr>
              <a:t>He certainly found a way to motivate and inspire many of those he worked with, along with millions of consumers around the globe--even across language and cultural barriers. These are all signs of exceptional social awareness, as well as the ability to influence, which is a key aspect of relationship management.</a:t>
            </a:r>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12</a:t>
            </a:fld>
            <a:endParaRPr lang="en-US" dirty="0"/>
          </a:p>
        </p:txBody>
      </p:sp>
    </p:spTree>
    <p:extLst>
      <p:ext uri="{BB962C8B-B14F-4D97-AF65-F5344CB8AC3E}">
        <p14:creationId xmlns:p14="http://schemas.microsoft.com/office/powerpoint/2010/main" val="1513640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earning agility is a set of complex skills that enable us to learn something new in one place and then apply what we learned elsewhere, in a wholly different situation. Learning agility is our ability to learn, adapt, unlearn, and relearn to keep up with constantly changing conditions.</a:t>
            </a:r>
          </a:p>
          <a:p>
            <a:r>
              <a:rPr lang="en-GB" dirty="0"/>
              <a:t>Learning agility dictates how we can figure out a way through a new situation without actually knowing what to do, by using past and present experiences to make sense of an uncertain situation. When you’re an agile learner, you’re comfortable being uncomfortable. Agile learners seek out new challenges, ask for feedback from others to learn and grow, and are reflective.</a:t>
            </a:r>
          </a:p>
          <a:p>
            <a:endParaRPr lang="en-GB" dirty="0"/>
          </a:p>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14</a:t>
            </a:fld>
            <a:endParaRPr lang="en-US" dirty="0"/>
          </a:p>
        </p:txBody>
      </p:sp>
    </p:spTree>
    <p:extLst>
      <p:ext uri="{BB962C8B-B14F-4D97-AF65-F5344CB8AC3E}">
        <p14:creationId xmlns:p14="http://schemas.microsoft.com/office/powerpoint/2010/main" val="1578800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2B46F2B-1084-40BA-9F0A-B1F6847335C5}" type="slidenum">
              <a:rPr lang="en-US" smtClean="0"/>
              <a:t>16</a:t>
            </a:fld>
            <a:endParaRPr lang="en-US" dirty="0"/>
          </a:p>
        </p:txBody>
      </p:sp>
    </p:spTree>
    <p:extLst>
      <p:ext uri="{BB962C8B-B14F-4D97-AF65-F5344CB8AC3E}">
        <p14:creationId xmlns:p14="http://schemas.microsoft.com/office/powerpoint/2010/main" val="275216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next slide for details</a:t>
            </a:r>
          </a:p>
        </p:txBody>
      </p:sp>
      <p:sp>
        <p:nvSpPr>
          <p:cNvPr id="4" name="Slide Number Placeholder 3"/>
          <p:cNvSpPr>
            <a:spLocks noGrp="1"/>
          </p:cNvSpPr>
          <p:nvPr>
            <p:ph type="sldNum" sz="quarter" idx="5"/>
          </p:nvPr>
        </p:nvSpPr>
        <p:spPr/>
        <p:txBody>
          <a:bodyPr/>
          <a:lstStyle/>
          <a:p>
            <a:fld id="{62B46F2B-1084-40BA-9F0A-B1F6847335C5}" type="slidenum">
              <a:rPr lang="en-US" smtClean="0"/>
              <a:t>17</a:t>
            </a:fld>
            <a:endParaRPr lang="en-US" dirty="0"/>
          </a:p>
        </p:txBody>
      </p:sp>
    </p:spTree>
    <p:extLst>
      <p:ext uri="{BB962C8B-B14F-4D97-AF65-F5344CB8AC3E}">
        <p14:creationId xmlns:p14="http://schemas.microsoft.com/office/powerpoint/2010/main" val="2123240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Boundary spanning is a term to describe individuals within an innovation system who have, or adopt, the role of linking the organization's internal networks with external sources of information.</a:t>
            </a:r>
            <a:endParaRPr lang="en-US" dirty="0"/>
          </a:p>
          <a:p>
            <a:r>
              <a:rPr lang="en-US" dirty="0"/>
              <a:t>As </a:t>
            </a:r>
            <a:r>
              <a:rPr lang="en-US" dirty="0" err="1"/>
              <a:t>organisations</a:t>
            </a:r>
            <a:r>
              <a:rPr lang="en-US" dirty="0"/>
              <a:t> strive for effective collaboration across boundaries, leaders must look beyond the </a:t>
            </a:r>
            <a:r>
              <a:rPr lang="en-US" dirty="0" err="1"/>
              <a:t>organisational</a:t>
            </a:r>
            <a:r>
              <a:rPr lang="en-US" dirty="0"/>
              <a:t> chart to the invisible informal networks supporting the </a:t>
            </a:r>
            <a:r>
              <a:rPr lang="en-US" dirty="0" err="1"/>
              <a:t>organisation</a:t>
            </a:r>
            <a:r>
              <a:rPr lang="en-US" dirty="0"/>
              <a:t> (Cross, et al., 2013; Cullen, et al., 2014).  Research by MIT found that getting people to collaborate across boundaries was the biggest barrier to collaboration in </a:t>
            </a:r>
            <a:r>
              <a:rPr lang="en-US" dirty="0" err="1"/>
              <a:t>organisations</a:t>
            </a:r>
            <a:r>
              <a:rPr lang="en-US" dirty="0"/>
              <a:t> (Kane, et al., 2018). </a:t>
            </a:r>
          </a:p>
        </p:txBody>
      </p:sp>
      <p:sp>
        <p:nvSpPr>
          <p:cNvPr id="4" name="Slide Number Placeholder 3"/>
          <p:cNvSpPr>
            <a:spLocks noGrp="1"/>
          </p:cNvSpPr>
          <p:nvPr>
            <p:ph type="sldNum" sz="quarter" idx="5"/>
          </p:nvPr>
        </p:nvSpPr>
        <p:spPr/>
        <p:txBody>
          <a:bodyPr/>
          <a:lstStyle/>
          <a:p>
            <a:fld id="{62B46F2B-1084-40BA-9F0A-B1F6847335C5}" type="slidenum">
              <a:rPr lang="en-US" smtClean="0"/>
              <a:t>24</a:t>
            </a:fld>
            <a:endParaRPr lang="en-US" dirty="0"/>
          </a:p>
        </p:txBody>
      </p:sp>
    </p:spTree>
    <p:extLst>
      <p:ext uri="{BB962C8B-B14F-4D97-AF65-F5344CB8AC3E}">
        <p14:creationId xmlns:p14="http://schemas.microsoft.com/office/powerpoint/2010/main" val="3671043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26</a:t>
            </a:fld>
            <a:endParaRPr lang="en-US" dirty="0"/>
          </a:p>
        </p:txBody>
      </p:sp>
    </p:spTree>
    <p:extLst>
      <p:ext uri="{BB962C8B-B14F-4D97-AF65-F5344CB8AC3E}">
        <p14:creationId xmlns:p14="http://schemas.microsoft.com/office/powerpoint/2010/main" val="1598721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83B"/>
                </a:solidFill>
                <a:effectLst/>
                <a:latin typeface="Roboto" panose="02000000000000000000" pitchFamily="2" charset="0"/>
              </a:rPr>
              <a:t>Leaders who effectively practice boundary spanning have the advantage when faced with solving problems, creating innovative solutions, and evolving to thrive in today’s interdependent, complex world. Benefits include: see above</a:t>
            </a:r>
          </a:p>
          <a:p>
            <a:endParaRPr lang="en-GB" b="0" i="0" dirty="0">
              <a:solidFill>
                <a:srgbClr val="37383B"/>
              </a:solidFill>
              <a:effectLst/>
              <a:latin typeface="Roboto" panose="02000000000000000000" pitchFamily="2" charset="0"/>
            </a:endParaRPr>
          </a:p>
          <a:p>
            <a:r>
              <a:rPr lang="en-GB" dirty="0"/>
              <a:t>Over 86% of these top leaders stated that it is “extremely important” to collaborate effectively across boundaries in their current leadership roles. However, only 7% of those executives reported feeling “very effective” at spanning boundaries — a gap of 79 percentage points. Clearly, this is an important skillset that most of us don’t have.</a:t>
            </a:r>
          </a:p>
        </p:txBody>
      </p:sp>
      <p:sp>
        <p:nvSpPr>
          <p:cNvPr id="4" name="Slide Number Placeholder 3"/>
          <p:cNvSpPr>
            <a:spLocks noGrp="1"/>
          </p:cNvSpPr>
          <p:nvPr>
            <p:ph type="sldNum" sz="quarter" idx="5"/>
          </p:nvPr>
        </p:nvSpPr>
        <p:spPr/>
        <p:txBody>
          <a:bodyPr/>
          <a:lstStyle/>
          <a:p>
            <a:fld id="{62B46F2B-1084-40BA-9F0A-B1F6847335C5}" type="slidenum">
              <a:rPr lang="en-US" smtClean="0"/>
              <a:t>27</a:t>
            </a:fld>
            <a:endParaRPr lang="en-US" dirty="0"/>
          </a:p>
        </p:txBody>
      </p:sp>
    </p:spTree>
    <p:extLst>
      <p:ext uri="{BB962C8B-B14F-4D97-AF65-F5344CB8AC3E}">
        <p14:creationId xmlns:p14="http://schemas.microsoft.com/office/powerpoint/2010/main" val="16817515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our research with leaders around the world, we can state with confidence that these 5 types of boundaries are universal, transcending cultures, contexts, and time. They’ve been with us in the past, they’re here today, and they aren’t going away tomorrow. As outlined in our research study, the 5 types of boundaries that leaders need to be able to span:</a:t>
            </a:r>
          </a:p>
          <a:p>
            <a:endParaRPr lang="en-GB" dirty="0"/>
          </a:p>
          <a:p>
            <a:r>
              <a:rPr lang="en-GB" dirty="0"/>
              <a:t>Vertical: between hierarchical levels of the organization (rank, class, seniority, authority, power)</a:t>
            </a:r>
          </a:p>
          <a:p>
            <a:r>
              <a:rPr lang="en-GB" dirty="0"/>
              <a:t>Horizontal: between functions of the organization (expertise, departments, peers)</a:t>
            </a:r>
          </a:p>
          <a:p>
            <a:r>
              <a:rPr lang="en-GB" dirty="0"/>
              <a:t>Stakeholder: with external groups (customers, partners, constituencies, value chain, communities)</a:t>
            </a:r>
          </a:p>
          <a:p>
            <a:r>
              <a:rPr lang="en-GB" dirty="0"/>
              <a:t>Demographic: with diverse groups (gender, generation, nationality, culture, personality, ideology)</a:t>
            </a:r>
          </a:p>
          <a:p>
            <a:r>
              <a:rPr lang="en-GB" dirty="0"/>
              <a:t>Geographic: across localities (regions, markets, distances)</a:t>
            </a:r>
          </a:p>
        </p:txBody>
      </p:sp>
      <p:sp>
        <p:nvSpPr>
          <p:cNvPr id="4" name="Slide Number Placeholder 3"/>
          <p:cNvSpPr>
            <a:spLocks noGrp="1"/>
          </p:cNvSpPr>
          <p:nvPr>
            <p:ph type="sldNum" sz="quarter" idx="5"/>
          </p:nvPr>
        </p:nvSpPr>
        <p:spPr/>
        <p:txBody>
          <a:bodyPr/>
          <a:lstStyle/>
          <a:p>
            <a:fld id="{62B46F2B-1084-40BA-9F0A-B1F6847335C5}" type="slidenum">
              <a:rPr lang="en-US" smtClean="0"/>
              <a:t>28</a:t>
            </a:fld>
            <a:endParaRPr lang="en-US" dirty="0"/>
          </a:p>
        </p:txBody>
      </p:sp>
    </p:spTree>
    <p:extLst>
      <p:ext uri="{BB962C8B-B14F-4D97-AF65-F5344CB8AC3E}">
        <p14:creationId xmlns:p14="http://schemas.microsoft.com/office/powerpoint/2010/main" val="6191832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34</a:t>
            </a:fld>
            <a:endParaRPr lang="en-US" dirty="0"/>
          </a:p>
        </p:txBody>
      </p:sp>
    </p:spTree>
    <p:extLst>
      <p:ext uri="{BB962C8B-B14F-4D97-AF65-F5344CB8AC3E}">
        <p14:creationId xmlns:p14="http://schemas.microsoft.com/office/powerpoint/2010/main" val="20475474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B46F2B-1084-40BA-9F0A-B1F6847335C5}" type="slidenum">
              <a:rPr lang="en-US" smtClean="0"/>
              <a:t>38</a:t>
            </a:fld>
            <a:endParaRPr lang="en-US" dirty="0"/>
          </a:p>
        </p:txBody>
      </p:sp>
    </p:spTree>
    <p:extLst>
      <p:ext uri="{BB962C8B-B14F-4D97-AF65-F5344CB8AC3E}">
        <p14:creationId xmlns:p14="http://schemas.microsoft.com/office/powerpoint/2010/main" val="1173895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7/27/2023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6755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7/27/2023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3041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7/27/2023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85932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337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2783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305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7/27/2023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8287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7/27/2023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99973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7/27/2023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2546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701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7/27/2023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9470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7/27/2023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83901645"/>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894" r:id="rId6"/>
    <p:sldLayoutId id="2147483890" r:id="rId7"/>
    <p:sldLayoutId id="2147483891" r:id="rId8"/>
    <p:sldLayoutId id="2147483892" r:id="rId9"/>
    <p:sldLayoutId id="2147483893" r:id="rId10"/>
    <p:sldLayoutId id="2147483895"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imd.org/reflections/leadership-skill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eb.sonoma.edu/users/s/swijtink/teaching/philosophy_101/paper1/listemotions.ht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ceriomarketing.com/2016/02/13/discurso-de-steve-jobs-en-la-universidad-de-stanford-en-200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peoplematters.in/article/training-development/imbibing-agility-through-learning-makemytrip-14597"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courses.lumenlearning.com/atd-tc3-management/chapter/case-in-point-indra-nooyi-draws-on-vision-and-values-to-lead/"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3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hbr.org/2015/06/improve-your-ability-to-learn" TargetMode="External"/><Relationship Id="rId2" Type="http://schemas.openxmlformats.org/officeDocument/2006/relationships/hyperlink" Target="https://www.forbes.com/sites/kevincashman/2013/04/03/the-five-dimensions-of-learning-agile-leaders/#3e22b6f47457" TargetMode="External"/><Relationship Id="rId1" Type="http://schemas.openxmlformats.org/officeDocument/2006/relationships/slideLayout" Target="../slideLayouts/slideLayout2.xml"/><Relationship Id="rId6" Type="http://schemas.openxmlformats.org/officeDocument/2006/relationships/hyperlink" Target="https://www.weforum.org/reports/the-future-of-jobs-report-2018" TargetMode="External"/><Relationship Id="rId5" Type="http://schemas.openxmlformats.org/officeDocument/2006/relationships/hyperlink" Target="https://www.ccl.org/wp-content/uploads/2015/04/LearningAgility.pdf" TargetMode="External"/><Relationship Id="rId4" Type="http://schemas.openxmlformats.org/officeDocument/2006/relationships/hyperlink" Target="https://www.kornferry.com/media/lominger_pdf/Seven_faces_of_learning_agility.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ccl.org/articles/leading-effectively-articles/boundary-spanning-the-leadership-advantag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88">
            <a:extLst>
              <a:ext uri="{FF2B5EF4-FFF2-40B4-BE49-F238E27FC236}">
                <a16:creationId xmlns:a16="http://schemas.microsoft.com/office/drawing/2014/main" id="{386191B5-2583-4B3E-B008-3E5A37614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0">
            <a:extLst>
              <a:ext uri="{FF2B5EF4-FFF2-40B4-BE49-F238E27FC236}">
                <a16:creationId xmlns:a16="http://schemas.microsoft.com/office/drawing/2014/main" id="{295C4DB5-1B45-490F-A51B-23C9B9A4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92">
            <a:extLst>
              <a:ext uri="{FF2B5EF4-FFF2-40B4-BE49-F238E27FC236}">
                <a16:creationId xmlns:a16="http://schemas.microsoft.com/office/drawing/2014/main" id="{63C20DDE-67DF-47CA-B658-875EA5D81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94">
            <a:extLst>
              <a:ext uri="{FF2B5EF4-FFF2-40B4-BE49-F238E27FC236}">
                <a16:creationId xmlns:a16="http://schemas.microsoft.com/office/drawing/2014/main" id="{72B4ED93-D6A4-4A1D-9CA7-A0549AB6D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F92AED05-CE03-4017-91A7-1CB221B81A20}"/>
              </a:ext>
            </a:extLst>
          </p:cNvPr>
          <p:cNvPicPr>
            <a:picLocks noChangeAspect="1"/>
          </p:cNvPicPr>
          <p:nvPr/>
        </p:nvPicPr>
        <p:blipFill rotWithShape="1">
          <a:blip r:embed="rId2">
            <a:extLst>
              <a:ext uri="{28A0092B-C50C-407E-A947-70E740481C1C}">
                <a14:useLocalDpi xmlns:a14="http://schemas.microsoft.com/office/drawing/2010/main" val="0"/>
              </a:ext>
            </a:extLst>
          </a:blip>
          <a:srcRect l="27227" r="-1" b="-1"/>
          <a:stretch/>
        </p:blipFill>
        <p:spPr>
          <a:xfrm>
            <a:off x="446534" y="604757"/>
            <a:ext cx="7498616" cy="5796043"/>
          </a:xfrm>
          <a:prstGeom prst="rect">
            <a:avLst/>
          </a:prstGeom>
        </p:spPr>
      </p:pic>
      <p:sp>
        <p:nvSpPr>
          <p:cNvPr id="97" name="Rectangle 96">
            <a:extLst>
              <a:ext uri="{FF2B5EF4-FFF2-40B4-BE49-F238E27FC236}">
                <a16:creationId xmlns:a16="http://schemas.microsoft.com/office/drawing/2014/main" id="{A9C7CFDB-8577-4539-8795-F8B34A30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6A1A43-B750-4259-AA02-68777493B108}"/>
              </a:ext>
            </a:extLst>
          </p:cNvPr>
          <p:cNvSpPr>
            <a:spLocks noGrp="1"/>
          </p:cNvSpPr>
          <p:nvPr>
            <p:ph type="ctrTitle"/>
          </p:nvPr>
        </p:nvSpPr>
        <p:spPr>
          <a:xfrm>
            <a:off x="8296275" y="1419225"/>
            <a:ext cx="3081576" cy="2085869"/>
          </a:xfrm>
        </p:spPr>
        <p:txBody>
          <a:bodyPr>
            <a:normAutofit/>
          </a:bodyPr>
          <a:lstStyle/>
          <a:p>
            <a:r>
              <a:rPr lang="en-US" sz="3200">
                <a:solidFill>
                  <a:srgbClr val="FFFFFF"/>
                </a:solidFill>
              </a:rPr>
              <a:t>Leadership Skills</a:t>
            </a:r>
          </a:p>
        </p:txBody>
      </p:sp>
      <p:sp>
        <p:nvSpPr>
          <p:cNvPr id="3" name="Subtitle 2">
            <a:extLst>
              <a:ext uri="{FF2B5EF4-FFF2-40B4-BE49-F238E27FC236}">
                <a16:creationId xmlns:a16="http://schemas.microsoft.com/office/drawing/2014/main" id="{01F61DBF-2C3F-4F06-BAE0-5C6A7317D5C9}"/>
              </a:ext>
            </a:extLst>
          </p:cNvPr>
          <p:cNvSpPr>
            <a:spLocks noGrp="1"/>
          </p:cNvSpPr>
          <p:nvPr>
            <p:ph type="subTitle" idx="1"/>
          </p:nvPr>
        </p:nvSpPr>
        <p:spPr>
          <a:xfrm>
            <a:off x="8296275" y="3505095"/>
            <a:ext cx="3081576" cy="1733655"/>
          </a:xfrm>
        </p:spPr>
        <p:txBody>
          <a:bodyPr>
            <a:normAutofit/>
          </a:bodyPr>
          <a:lstStyle/>
          <a:p>
            <a:r>
              <a:rPr lang="en-US" dirty="0">
                <a:solidFill>
                  <a:srgbClr val="FFFFFF">
                    <a:alpha val="75000"/>
                  </a:srgbClr>
                </a:solidFill>
              </a:rPr>
              <a:t>Leading &amp; Developing People</a:t>
            </a:r>
          </a:p>
        </p:txBody>
      </p:sp>
    </p:spTree>
    <p:extLst>
      <p:ext uri="{BB962C8B-B14F-4D97-AF65-F5344CB8AC3E}">
        <p14:creationId xmlns:p14="http://schemas.microsoft.com/office/powerpoint/2010/main" val="2718279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E0D640-2CE4-46F6-808F-ED2D9A2DC850}"/>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Essential Leadership Skills</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04AD8B7-60F8-41D0-95B2-241CD0A11F2D}"/>
              </a:ext>
            </a:extLst>
          </p:cNvPr>
          <p:cNvSpPr>
            <a:spLocks noGrp="1"/>
          </p:cNvSpPr>
          <p:nvPr>
            <p:ph idx="1"/>
          </p:nvPr>
        </p:nvSpPr>
        <p:spPr>
          <a:xfrm>
            <a:off x="5117586" y="1124998"/>
            <a:ext cx="6143248" cy="4608003"/>
          </a:xfrm>
        </p:spPr>
        <p:txBody>
          <a:bodyPr>
            <a:normAutofit/>
          </a:bodyPr>
          <a:lstStyle/>
          <a:p>
            <a:pPr marL="0" indent="0">
              <a:buNone/>
            </a:pPr>
            <a:r>
              <a:rPr lang="en-GB" sz="2000">
                <a:ea typeface="+mn-lt"/>
                <a:cs typeface="+mn-lt"/>
              </a:rPr>
              <a:t>A quick search of the Internet will point you to a plethora of leadership skills which are thought to be essential to organisational success. </a:t>
            </a:r>
            <a:endParaRPr lang="en-GB" sz="2000"/>
          </a:p>
          <a:p>
            <a:pPr marL="305435" indent="-305435"/>
            <a:endParaRPr lang="en-GB" sz="2000"/>
          </a:p>
          <a:p>
            <a:pPr marL="0" indent="0">
              <a:buNone/>
            </a:pPr>
            <a:r>
              <a:rPr lang="en-GB" sz="2000">
                <a:ea typeface="+mn-lt"/>
                <a:cs typeface="+mn-lt"/>
              </a:rPr>
              <a:t>These skills are not independent of one another but work together to enable leaders to respond appropriately in a given situation. </a:t>
            </a:r>
            <a:endParaRPr lang="en-GB" sz="2000"/>
          </a:p>
        </p:txBody>
      </p:sp>
    </p:spTree>
    <p:extLst>
      <p:ext uri="{BB962C8B-B14F-4D97-AF65-F5344CB8AC3E}">
        <p14:creationId xmlns:p14="http://schemas.microsoft.com/office/powerpoint/2010/main" val="22537992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BA42-8981-34B0-F0CF-AD3E4D4512D2}"/>
              </a:ext>
            </a:extLst>
          </p:cNvPr>
          <p:cNvSpPr>
            <a:spLocks noGrp="1"/>
          </p:cNvSpPr>
          <p:nvPr>
            <p:ph type="title"/>
          </p:nvPr>
        </p:nvSpPr>
        <p:spPr/>
        <p:txBody>
          <a:bodyPr/>
          <a:lstStyle/>
          <a:p>
            <a:r>
              <a:rPr lang="en-GB" dirty="0"/>
              <a:t>Key Leadership Skills (2023)</a:t>
            </a:r>
          </a:p>
        </p:txBody>
      </p:sp>
      <p:sp>
        <p:nvSpPr>
          <p:cNvPr id="3" name="Content Placeholder 2">
            <a:extLst>
              <a:ext uri="{FF2B5EF4-FFF2-40B4-BE49-F238E27FC236}">
                <a16:creationId xmlns:a16="http://schemas.microsoft.com/office/drawing/2014/main" id="{DE1FEF47-BFC7-9468-F3B6-F18FE03CD999}"/>
              </a:ext>
            </a:extLst>
          </p:cNvPr>
          <p:cNvSpPr>
            <a:spLocks noGrp="1"/>
          </p:cNvSpPr>
          <p:nvPr>
            <p:ph idx="1"/>
          </p:nvPr>
        </p:nvSpPr>
        <p:spPr/>
        <p:txBody>
          <a:bodyPr>
            <a:normAutofit/>
          </a:bodyPr>
          <a:lstStyle/>
          <a:p>
            <a:r>
              <a:rPr lang="en-GB" dirty="0"/>
              <a:t>Relationship building</a:t>
            </a:r>
          </a:p>
          <a:p>
            <a:r>
              <a:rPr lang="en-GB" dirty="0"/>
              <a:t>Agility and adaptability</a:t>
            </a:r>
          </a:p>
          <a:p>
            <a:r>
              <a:rPr lang="en-GB" dirty="0"/>
              <a:t>Innovation and creativity</a:t>
            </a:r>
          </a:p>
          <a:p>
            <a:r>
              <a:rPr lang="en-GB" dirty="0"/>
              <a:t>Employee motivation</a:t>
            </a:r>
          </a:p>
          <a:p>
            <a:r>
              <a:rPr lang="en-GB" dirty="0"/>
              <a:t>Decision-making</a:t>
            </a:r>
          </a:p>
          <a:p>
            <a:r>
              <a:rPr lang="en-GB" dirty="0"/>
              <a:t>Conflict management</a:t>
            </a:r>
          </a:p>
          <a:p>
            <a:r>
              <a:rPr lang="en-GB" dirty="0"/>
              <a:t>Negotiation</a:t>
            </a:r>
          </a:p>
          <a:p>
            <a:r>
              <a:rPr lang="en-GB" dirty="0"/>
              <a:t>Critical Thinking</a:t>
            </a:r>
          </a:p>
          <a:p>
            <a:pPr marL="0" indent="0">
              <a:buNone/>
            </a:pPr>
            <a:r>
              <a:rPr lang="en-GB" sz="1000" dirty="0">
                <a:hlinkClick r:id="rId3"/>
              </a:rPr>
              <a:t>The 8 Key Leadership Skills You need to know in 2023 (imd.org)</a:t>
            </a:r>
            <a:endParaRPr lang="en-GB" sz="1000" dirty="0"/>
          </a:p>
        </p:txBody>
      </p:sp>
    </p:spTree>
    <p:extLst>
      <p:ext uri="{BB962C8B-B14F-4D97-AF65-F5344CB8AC3E}">
        <p14:creationId xmlns:p14="http://schemas.microsoft.com/office/powerpoint/2010/main" val="1456291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E56C1-1357-40AC-9A4B-D5B90CD24C1D}"/>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Leadership Skills for the 21st Century</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CBD43E2-32B7-4024-855C-3213110B2D03}"/>
              </a:ext>
            </a:extLst>
          </p:cNvPr>
          <p:cNvSpPr>
            <a:spLocks noGrp="1"/>
          </p:cNvSpPr>
          <p:nvPr>
            <p:ph idx="1"/>
          </p:nvPr>
        </p:nvSpPr>
        <p:spPr>
          <a:xfrm>
            <a:off x="6441743" y="1507415"/>
            <a:ext cx="4819091" cy="3903331"/>
          </a:xfrm>
          <a:ln w="57150">
            <a:noFill/>
          </a:ln>
        </p:spPr>
        <p:txBody>
          <a:bodyPr anchor="t">
            <a:normAutofit/>
          </a:bodyPr>
          <a:lstStyle/>
          <a:p>
            <a:pPr marL="0" indent="0">
              <a:buNone/>
            </a:pPr>
            <a:r>
              <a:rPr lang="en-GB" sz="2000" dirty="0">
                <a:ea typeface="+mn-lt"/>
                <a:cs typeface="+mn-lt"/>
              </a:rPr>
              <a:t>What are the essential skills leaders require to reduce complexity and encourage innovation, adaption and high performance?</a:t>
            </a:r>
          </a:p>
          <a:p>
            <a:pPr marL="305435" indent="-305435"/>
            <a:r>
              <a:rPr lang="en-GB" sz="2000" dirty="0"/>
              <a:t>Emotional and Social Intelligence</a:t>
            </a:r>
          </a:p>
          <a:p>
            <a:pPr marL="305435" indent="-305435"/>
            <a:r>
              <a:rPr lang="en-GB" sz="2000" dirty="0"/>
              <a:t>Learning Agility</a:t>
            </a:r>
          </a:p>
          <a:p>
            <a:pPr marL="305435" indent="-305435"/>
            <a:r>
              <a:rPr lang="en-GB" sz="2000" dirty="0"/>
              <a:t>Boundary Spanning</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48913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5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5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55" name="Rectangle 5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58" name="Rectangle 5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59" name="Rectangle 5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24BAE02-2099-4A95-8DC3-9820FDB41097}"/>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Emotional &amp; Social Intelligence</a:t>
            </a:r>
          </a:p>
        </p:txBody>
      </p:sp>
      <p:pic>
        <p:nvPicPr>
          <p:cNvPr id="12" name="Picture 13">
            <a:extLst>
              <a:ext uri="{FF2B5EF4-FFF2-40B4-BE49-F238E27FC236}">
                <a16:creationId xmlns:a16="http://schemas.microsoft.com/office/drawing/2014/main" id="{BA9A7DE7-7CCD-44E9-A71A-EF38EE000099}"/>
              </a:ext>
            </a:extLst>
          </p:cNvPr>
          <p:cNvPicPr>
            <a:picLocks noChangeAspect="1"/>
          </p:cNvPicPr>
          <p:nvPr/>
        </p:nvPicPr>
        <p:blipFill rotWithShape="1">
          <a:blip r:embed="rId2"/>
          <a:srcRect l="862" t="-13966" r="-1035" b="13965"/>
          <a:stretch/>
        </p:blipFill>
        <p:spPr>
          <a:xfrm>
            <a:off x="5300179" y="58624"/>
            <a:ext cx="6350522" cy="6340871"/>
          </a:xfrm>
          <a:prstGeom prst="rect">
            <a:avLst/>
          </a:prstGeom>
        </p:spPr>
      </p:pic>
    </p:spTree>
    <p:extLst>
      <p:ext uri="{BB962C8B-B14F-4D97-AF65-F5344CB8AC3E}">
        <p14:creationId xmlns:p14="http://schemas.microsoft.com/office/powerpoint/2010/main" val="3635717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0406E-C404-4980-ADC7-48B9F18B5494}"/>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What is it?</a:t>
            </a:r>
          </a:p>
        </p:txBody>
      </p:sp>
      <p:sp>
        <p:nvSpPr>
          <p:cNvPr id="6"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2302B80-366C-4A32-B56E-13143DC0DB07}"/>
              </a:ext>
            </a:extLst>
          </p:cNvPr>
          <p:cNvSpPr>
            <a:spLocks noGrp="1"/>
          </p:cNvSpPr>
          <p:nvPr>
            <p:ph idx="1"/>
          </p:nvPr>
        </p:nvSpPr>
        <p:spPr>
          <a:xfrm>
            <a:off x="4702629" y="1073231"/>
            <a:ext cx="6541841" cy="4711539"/>
          </a:xfrm>
        </p:spPr>
        <p:txBody>
          <a:bodyPr>
            <a:normAutofit/>
          </a:bodyPr>
          <a:lstStyle/>
          <a:p>
            <a:pPr marL="305435" indent="-305435"/>
            <a:r>
              <a:rPr lang="en-GB" sz="2000" dirty="0">
                <a:solidFill>
                  <a:srgbClr val="FFFFFF"/>
                </a:solidFill>
                <a:ea typeface="+mn-lt"/>
                <a:cs typeface="+mn-lt"/>
              </a:rPr>
              <a:t>Emotional Intelligence, as a psychological theory, was developed by Peter Salovey and John Mayer. </a:t>
            </a:r>
            <a:endParaRPr lang="en-US" sz="2000"/>
          </a:p>
          <a:p>
            <a:pPr marL="305435" indent="-305435"/>
            <a:r>
              <a:rPr lang="en-GB" sz="2000" dirty="0">
                <a:solidFill>
                  <a:srgbClr val="FFFFFF"/>
                </a:solidFill>
                <a:ea typeface="+mn-lt"/>
                <a:cs typeface="+mn-lt"/>
              </a:rPr>
              <a:t>They describe it as the ability to perceive emotions, to access and generate emotions to assist thought, to understand emotions and emotional knowledge, and to reflectively regulate emotions to promote emotional and intellectual growth.</a:t>
            </a:r>
            <a:endParaRPr lang="en-GB" sz="2000"/>
          </a:p>
          <a:p>
            <a:pPr marL="0" indent="0" algn="r">
              <a:buNone/>
            </a:pPr>
            <a:r>
              <a:rPr lang="en-GB" sz="2000" dirty="0">
                <a:solidFill>
                  <a:srgbClr val="FFFFFF"/>
                </a:solidFill>
                <a:ea typeface="+mn-lt"/>
                <a:cs typeface="+mn-lt"/>
              </a:rPr>
              <a:t>(Mayer &amp; Salovey, 1997)</a:t>
            </a:r>
            <a:endParaRPr lang="en-GB" sz="2000" dirty="0">
              <a:solidFill>
                <a:srgbClr val="FFFFFF"/>
              </a:solidFill>
            </a:endParaRPr>
          </a:p>
          <a:p>
            <a:pPr marL="305435" indent="-305435"/>
            <a:endParaRPr lang="en-GB" sz="2000">
              <a:solidFill>
                <a:srgbClr val="FFFFFF"/>
              </a:solidFill>
            </a:endParaRPr>
          </a:p>
        </p:txBody>
      </p:sp>
    </p:spTree>
    <p:extLst>
      <p:ext uri="{BB962C8B-B14F-4D97-AF65-F5344CB8AC3E}">
        <p14:creationId xmlns:p14="http://schemas.microsoft.com/office/powerpoint/2010/main" val="42396300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E683C-DB41-4B55-A176-4E964822C170}"/>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Why it matters?</a:t>
            </a:r>
          </a:p>
        </p:txBody>
      </p:sp>
      <p:sp>
        <p:nvSpPr>
          <p:cNvPr id="3" name="Content Placeholder 2">
            <a:extLst>
              <a:ext uri="{FF2B5EF4-FFF2-40B4-BE49-F238E27FC236}">
                <a16:creationId xmlns:a16="http://schemas.microsoft.com/office/drawing/2014/main" id="{51B3853C-CA12-4E11-AE03-990BAE6EF93F}"/>
              </a:ext>
            </a:extLst>
          </p:cNvPr>
          <p:cNvSpPr>
            <a:spLocks noGrp="1"/>
          </p:cNvSpPr>
          <p:nvPr>
            <p:ph idx="1"/>
          </p:nvPr>
        </p:nvSpPr>
        <p:spPr>
          <a:xfrm>
            <a:off x="4983841" y="609861"/>
            <a:ext cx="6980791" cy="5767326"/>
          </a:xfrm>
        </p:spPr>
        <p:txBody>
          <a:bodyPr anchor="ctr">
            <a:normAutofit/>
          </a:bodyPr>
          <a:lstStyle/>
          <a:p>
            <a:pPr marL="305435" indent="-305435"/>
            <a:r>
              <a:rPr lang="en-GB" sz="2000" dirty="0">
                <a:ea typeface="+mn-lt"/>
                <a:cs typeface="+mn-lt"/>
              </a:rPr>
              <a:t>Since the publication of Goleman’s (2009) ‘Emotional Intelligence: Why it can matter more than IQ’, there has been increased interest in the role emotions play in our actions and, as such, performance at work. Due to the complexity of organisational change and the role emotions play in changes such as global expansion, job eliminations, leadership changes, and the stressors of day-to-day responsibilities, the EI and SI of leaders and how they interact with multiple stakeholders is something that organisations should be interested in </a:t>
            </a:r>
            <a:r>
              <a:rPr lang="en-GB" sz="2000">
                <a:ea typeface="+mn-lt"/>
                <a:cs typeface="+mn-lt"/>
              </a:rPr>
              <a:t>(Goleman, 1995). </a:t>
            </a:r>
            <a:endParaRPr lang="en-US" sz="1800"/>
          </a:p>
          <a:p>
            <a:pPr marL="305435" indent="-305435"/>
            <a:r>
              <a:rPr lang="en-GB" sz="2000" dirty="0"/>
              <a:t>Thought to be more significant than General Intelligence (IQ vs EQ).</a:t>
            </a:r>
          </a:p>
        </p:txBody>
      </p:sp>
    </p:spTree>
    <p:extLst>
      <p:ext uri="{BB962C8B-B14F-4D97-AF65-F5344CB8AC3E}">
        <p14:creationId xmlns:p14="http://schemas.microsoft.com/office/powerpoint/2010/main" val="260138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720636" y="881265"/>
            <a:ext cx="5476375" cy="5295934"/>
          </a:xfrm>
          <a:prstGeom prst="rect">
            <a:avLst/>
          </a:prstGeom>
        </p:spPr>
      </p:pic>
      <p:sp>
        <p:nvSpPr>
          <p:cNvPr id="36" name="Rectangle 35">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873606" y="938022"/>
            <a:ext cx="4597758" cy="1188720"/>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873606" y="2340864"/>
            <a:ext cx="4597758" cy="3793237"/>
          </a:xfrm>
        </p:spPr>
        <p:txBody>
          <a:bodyPr>
            <a:normAutofit/>
          </a:bodyPr>
          <a:lstStyle/>
          <a:p>
            <a:pPr marL="305435" indent="-305435"/>
            <a:r>
              <a:rPr lang="en-GB" b="1" dirty="0">
                <a:solidFill>
                  <a:srgbClr val="FFFFFF"/>
                </a:solidFill>
                <a:ea typeface="+mn-lt"/>
                <a:cs typeface="+mn-lt"/>
              </a:rPr>
              <a:t>Self-awareness:</a:t>
            </a:r>
            <a:r>
              <a:rPr lang="en-GB" dirty="0">
                <a:solidFill>
                  <a:srgbClr val="FFFFFF"/>
                </a:solidFill>
                <a:ea typeface="+mn-lt"/>
                <a:cs typeface="+mn-lt"/>
              </a:rPr>
              <a:t> The ability to recognise and understand personal moods and emotions and drives, as well as their effect on others. Hallmarks of self-awareness include self-confidence, realistic self-assessment, and a self-deprecating sense of humour. Self-awareness depend on one's ability to monitor one's own emotion state and to correctly identify and</a:t>
            </a:r>
            <a:r>
              <a:rPr lang="en-GB" b="1" dirty="0">
                <a:solidFill>
                  <a:srgbClr val="FFFFFF"/>
                </a:solidFill>
                <a:ea typeface="+mn-lt"/>
                <a:cs typeface="+mn-lt"/>
              </a:rPr>
              <a:t> </a:t>
            </a:r>
            <a:r>
              <a:rPr lang="en-GB" b="1" dirty="0">
                <a:solidFill>
                  <a:srgbClr val="FFFFFF"/>
                </a:solidFill>
                <a:ea typeface="+mn-lt"/>
                <a:cs typeface="+mn-lt"/>
                <a:hlinkClick r:id="rId4"/>
              </a:rPr>
              <a:t>name one's emotions</a:t>
            </a:r>
            <a:r>
              <a:rPr lang="en-GB" b="1" dirty="0">
                <a:solidFill>
                  <a:srgbClr val="FFFFFF"/>
                </a:solidFill>
                <a:ea typeface="+mn-lt"/>
                <a:cs typeface="+mn-lt"/>
              </a:rPr>
              <a:t>.</a:t>
            </a:r>
            <a:endParaRPr lang="en-GB" b="1" dirty="0">
              <a:solidFill>
                <a:srgbClr val="FFFFFF"/>
              </a:solidFill>
            </a:endParaRPr>
          </a:p>
        </p:txBody>
      </p:sp>
    </p:spTree>
    <p:extLst>
      <p:ext uri="{BB962C8B-B14F-4D97-AF65-F5344CB8AC3E}">
        <p14:creationId xmlns:p14="http://schemas.microsoft.com/office/powerpoint/2010/main" val="300767409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5">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7">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3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1">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3">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1255" y="702155"/>
            <a:ext cx="3409783" cy="1300365"/>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01255" y="2177142"/>
            <a:ext cx="3409782" cy="3823607"/>
          </a:xfrm>
        </p:spPr>
        <p:txBody>
          <a:bodyPr>
            <a:normAutofit/>
          </a:bodyPr>
          <a:lstStyle/>
          <a:p>
            <a:pPr marL="305435" indent="-305435"/>
            <a:r>
              <a:rPr lang="en-GB" b="1" dirty="0">
                <a:solidFill>
                  <a:srgbClr val="FFFFFF"/>
                </a:solidFill>
                <a:ea typeface="+mn-lt"/>
                <a:cs typeface="+mn-lt"/>
              </a:rPr>
              <a:t>Self-Management: </a:t>
            </a:r>
            <a:r>
              <a:rPr lang="en-GB" dirty="0">
                <a:solidFill>
                  <a:srgbClr val="FFFFFF"/>
                </a:solidFill>
                <a:ea typeface="+mn-lt"/>
                <a:cs typeface="+mn-lt"/>
              </a:rPr>
              <a:t>The ability to control or redirect disruptive impulses and moods, and the propensity to suspend judgment and to think before acting. Hallmarks include trustworthiness and integrity; comfort with ambiguity; and openness to change.</a:t>
            </a:r>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5439191" y="936141"/>
            <a:ext cx="5137582" cy="4968305"/>
          </a:xfrm>
          <a:prstGeom prst="rect">
            <a:avLst/>
          </a:prstGeom>
        </p:spPr>
      </p:pic>
    </p:spTree>
    <p:extLst>
      <p:ext uri="{BB962C8B-B14F-4D97-AF65-F5344CB8AC3E}">
        <p14:creationId xmlns:p14="http://schemas.microsoft.com/office/powerpoint/2010/main" val="23706683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31">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33">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720636" y="881265"/>
            <a:ext cx="5476375" cy="5295934"/>
          </a:xfrm>
          <a:prstGeom prst="rect">
            <a:avLst/>
          </a:prstGeom>
        </p:spPr>
      </p:pic>
      <p:sp>
        <p:nvSpPr>
          <p:cNvPr id="31" name="Rectangle 35">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873606" y="938022"/>
            <a:ext cx="4597758" cy="1188720"/>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873606" y="2340864"/>
            <a:ext cx="4597758" cy="3793237"/>
          </a:xfrm>
        </p:spPr>
        <p:txBody>
          <a:bodyPr>
            <a:normAutofit fontScale="92500" lnSpcReduction="20000"/>
          </a:bodyPr>
          <a:lstStyle/>
          <a:p>
            <a:pPr marL="305435" indent="-305435"/>
            <a:r>
              <a:rPr lang="en-GB" b="1" dirty="0">
                <a:ea typeface="+mn-lt"/>
                <a:cs typeface="+mn-lt"/>
              </a:rPr>
              <a:t>Social Awareness:</a:t>
            </a:r>
            <a:r>
              <a:rPr lang="en-GB" dirty="0">
                <a:ea typeface="+mn-lt"/>
                <a:cs typeface="+mn-lt"/>
              </a:rPr>
              <a:t> The ability to understand the emotional makeup of other people. A skill in treating people according to their emotional reactions. Hallmarks include expertise in building and retaining talent, cross-cultural sensitivity, and service to clients and customers. (In an educational context, empathy is often thought to include, or lead to, sympathy, which implies concern, or care or a wish to soften negative emotions or experiences in others.) </a:t>
            </a:r>
          </a:p>
          <a:p>
            <a:pPr marL="305435" indent="-305435"/>
            <a:r>
              <a:rPr lang="en-GB" dirty="0">
                <a:ea typeface="+mn-lt"/>
                <a:cs typeface="+mn-lt"/>
              </a:rPr>
              <a:t>It is important to note that empathy does not necessarily imply compassion. Empathy can be 'used' for compassionate or cruel behaviour. Even serial killers can have great emphatic skills!</a:t>
            </a:r>
            <a:endParaRPr lang="en-US" dirty="0"/>
          </a:p>
        </p:txBody>
      </p:sp>
    </p:spTree>
    <p:extLst>
      <p:ext uri="{BB962C8B-B14F-4D97-AF65-F5344CB8AC3E}">
        <p14:creationId xmlns:p14="http://schemas.microsoft.com/office/powerpoint/2010/main" val="79355416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5">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7">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3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41">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3">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33D4691-9557-4530-967D-6B9E15DA1704}"/>
              </a:ext>
            </a:extLst>
          </p:cNvPr>
          <p:cNvSpPr>
            <a:spLocks noGrp="1"/>
          </p:cNvSpPr>
          <p:nvPr>
            <p:ph type="title"/>
          </p:nvPr>
        </p:nvSpPr>
        <p:spPr>
          <a:xfrm>
            <a:off x="601255" y="702155"/>
            <a:ext cx="3409783" cy="1300365"/>
          </a:xfrm>
        </p:spPr>
        <p:txBody>
          <a:bodyPr>
            <a:normAutofit/>
          </a:bodyPr>
          <a:lstStyle/>
          <a:p>
            <a:r>
              <a:rPr lang="en-GB">
                <a:solidFill>
                  <a:srgbClr val="FFFFFF"/>
                </a:solidFill>
              </a:rPr>
              <a:t>Goleman's Model</a:t>
            </a:r>
          </a:p>
        </p:txBody>
      </p:sp>
      <p:sp>
        <p:nvSpPr>
          <p:cNvPr id="18" name="Content Placeholder 17">
            <a:extLst>
              <a:ext uri="{FF2B5EF4-FFF2-40B4-BE49-F238E27FC236}">
                <a16:creationId xmlns:a16="http://schemas.microsoft.com/office/drawing/2014/main" id="{2F4C2C04-C5FD-4BA0-85DC-F4BF14994281}"/>
              </a:ext>
            </a:extLst>
          </p:cNvPr>
          <p:cNvSpPr>
            <a:spLocks noGrp="1"/>
          </p:cNvSpPr>
          <p:nvPr>
            <p:ph idx="1"/>
          </p:nvPr>
        </p:nvSpPr>
        <p:spPr>
          <a:xfrm>
            <a:off x="601255" y="2177142"/>
            <a:ext cx="3409782" cy="3823607"/>
          </a:xfrm>
        </p:spPr>
        <p:txBody>
          <a:bodyPr>
            <a:normAutofit/>
          </a:bodyPr>
          <a:lstStyle/>
          <a:p>
            <a:pPr marL="305435" indent="-305435"/>
            <a:r>
              <a:rPr lang="en-GB" b="1" dirty="0">
                <a:ea typeface="+mn-lt"/>
                <a:cs typeface="+mn-lt"/>
              </a:rPr>
              <a:t>Relationship Management:</a:t>
            </a:r>
            <a:r>
              <a:rPr lang="en-GB" dirty="0">
                <a:ea typeface="+mn-lt"/>
                <a:cs typeface="+mn-lt"/>
              </a:rPr>
              <a:t> Proficiency in managing relationships and building networks, and an ability to find common ground and build rapport. Hallmarks of social skills include effectiveness in leading change, persuasiveness, and expertise building and leading teams.</a:t>
            </a:r>
            <a:endParaRPr lang="en-US" dirty="0"/>
          </a:p>
        </p:txBody>
      </p:sp>
      <p:pic>
        <p:nvPicPr>
          <p:cNvPr id="4" name="Picture 4" descr="Diagram&#10;&#10;Description automatically generated">
            <a:extLst>
              <a:ext uri="{FF2B5EF4-FFF2-40B4-BE49-F238E27FC236}">
                <a16:creationId xmlns:a16="http://schemas.microsoft.com/office/drawing/2014/main" id="{15C8AC2D-2524-43EF-9D60-7E1A2DBA3B66}"/>
              </a:ext>
            </a:extLst>
          </p:cNvPr>
          <p:cNvPicPr>
            <a:picLocks noChangeAspect="1"/>
          </p:cNvPicPr>
          <p:nvPr/>
        </p:nvPicPr>
        <p:blipFill>
          <a:blip r:embed="rId3"/>
          <a:stretch>
            <a:fillRect/>
          </a:stretch>
        </p:blipFill>
        <p:spPr>
          <a:xfrm>
            <a:off x="5439191" y="936141"/>
            <a:ext cx="5137582" cy="4968305"/>
          </a:xfrm>
          <a:prstGeom prst="rect">
            <a:avLst/>
          </a:prstGeom>
        </p:spPr>
      </p:pic>
    </p:spTree>
    <p:extLst>
      <p:ext uri="{BB962C8B-B14F-4D97-AF65-F5344CB8AC3E}">
        <p14:creationId xmlns:p14="http://schemas.microsoft.com/office/powerpoint/2010/main" val="29746084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19613-27D9-4452-A6BC-D011370F0E32}"/>
              </a:ext>
            </a:extLst>
          </p:cNvPr>
          <p:cNvSpPr>
            <a:spLocks noGrp="1"/>
          </p:cNvSpPr>
          <p:nvPr>
            <p:ph type="title"/>
          </p:nvPr>
        </p:nvSpPr>
        <p:spPr>
          <a:xfrm>
            <a:off x="672280" y="944752"/>
            <a:ext cx="3259016" cy="1462692"/>
          </a:xfrm>
        </p:spPr>
        <p:txBody>
          <a:bodyPr>
            <a:normAutofit/>
          </a:bodyPr>
          <a:lstStyle/>
          <a:p>
            <a:r>
              <a:rPr lang="en-GB" sz="2300">
                <a:solidFill>
                  <a:schemeClr val="bg1">
                    <a:lumMod val="75000"/>
                    <a:lumOff val="25000"/>
                  </a:schemeClr>
                </a:solidFill>
              </a:rPr>
              <a:t>Was Steve Jobs emotionally and socially intelligent?</a:t>
            </a:r>
          </a:p>
        </p:txBody>
      </p:sp>
      <p:sp>
        <p:nvSpPr>
          <p:cNvPr id="15" name="Rectangle 18">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3" name="Rectangle 22">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7058D25-58C1-4000-9B8E-409AFAD299AD}"/>
              </a:ext>
            </a:extLst>
          </p:cNvPr>
          <p:cNvSpPr>
            <a:spLocks noGrp="1"/>
          </p:cNvSpPr>
          <p:nvPr>
            <p:ph idx="1"/>
          </p:nvPr>
        </p:nvSpPr>
        <p:spPr>
          <a:xfrm>
            <a:off x="671513" y="2536031"/>
            <a:ext cx="3123783" cy="3671936"/>
          </a:xfrm>
        </p:spPr>
        <p:txBody>
          <a:bodyPr anchor="t">
            <a:normAutofit/>
          </a:bodyPr>
          <a:lstStyle/>
          <a:p>
            <a:pPr marL="305435" indent="-305435"/>
            <a:r>
              <a:rPr lang="en-GB" b="1">
                <a:solidFill>
                  <a:schemeClr val="bg1">
                    <a:lumMod val="75000"/>
                    <a:lumOff val="25000"/>
                  </a:schemeClr>
                </a:solidFill>
                <a:ea typeface="+mn-lt"/>
                <a:cs typeface="+mn-lt"/>
              </a:rPr>
              <a:t>Self-management:</a:t>
            </a:r>
            <a:r>
              <a:rPr lang="en-GB">
                <a:solidFill>
                  <a:schemeClr val="bg1">
                    <a:lumMod val="75000"/>
                    <a:lumOff val="25000"/>
                  </a:schemeClr>
                </a:solidFill>
                <a:ea typeface="+mn-lt"/>
                <a:cs typeface="+mn-lt"/>
              </a:rPr>
              <a:t> Many people who worked at Apple “were afraid of Jobs “because of his spontaneous temper tantrums and his proclivity to tell everyone exactly what he thought, which often wasn’t very favorable”” (Isaacson, 2011, p. 113).</a:t>
            </a:r>
            <a:endParaRPr lang="en-GB">
              <a:solidFill>
                <a:schemeClr val="bg1">
                  <a:lumMod val="75000"/>
                  <a:lumOff val="25000"/>
                </a:schemeClr>
              </a:solidFill>
            </a:endParaRPr>
          </a:p>
        </p:txBody>
      </p:sp>
      <p:pic>
        <p:nvPicPr>
          <p:cNvPr id="4" name="Picture 4" descr="A picture containing person, person, glasses, indoor&#10;&#10;Description automatically generated">
            <a:extLst>
              <a:ext uri="{FF2B5EF4-FFF2-40B4-BE49-F238E27FC236}">
                <a16:creationId xmlns:a16="http://schemas.microsoft.com/office/drawing/2014/main" id="{BD51035D-8A66-43F4-92F2-668F3A472E5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68" r="1" b="1"/>
          <a:stretch/>
        </p:blipFill>
        <p:spPr>
          <a:xfrm>
            <a:off x="4241830" y="601200"/>
            <a:ext cx="7503636" cy="5789365"/>
          </a:xfrm>
          <a:prstGeom prst="rect">
            <a:avLst/>
          </a:prstGeom>
        </p:spPr>
      </p:pic>
    </p:spTree>
    <p:extLst>
      <p:ext uri="{BB962C8B-B14F-4D97-AF65-F5344CB8AC3E}">
        <p14:creationId xmlns:p14="http://schemas.microsoft.com/office/powerpoint/2010/main" val="260269622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6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6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6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2" name="Rectangle 71">
            <a:extLst>
              <a:ext uri="{FF2B5EF4-FFF2-40B4-BE49-F238E27FC236}">
                <a16:creationId xmlns:a16="http://schemas.microsoft.com/office/drawing/2014/main" id="{386191B5-2583-4B3E-B008-3E5A37614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295C4DB5-1B45-490F-A51B-23C9B9A4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75">
            <a:extLst>
              <a:ext uri="{FF2B5EF4-FFF2-40B4-BE49-F238E27FC236}">
                <a16:creationId xmlns:a16="http://schemas.microsoft.com/office/drawing/2014/main" id="{63C20DDE-67DF-47CA-B658-875EA5D81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72B4ED93-D6A4-4A1D-9CA7-A0549AB6D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2" name="Picture 13" descr="A picture containing sky, LEGO, toy, several&#10;&#10;Description automatically generated">
            <a:extLst>
              <a:ext uri="{FF2B5EF4-FFF2-40B4-BE49-F238E27FC236}">
                <a16:creationId xmlns:a16="http://schemas.microsoft.com/office/drawing/2014/main" id="{BA9A7DE7-7CCD-44E9-A71A-EF38EE00009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3556" r="13670" b="-1"/>
          <a:stretch/>
        </p:blipFill>
        <p:spPr>
          <a:xfrm>
            <a:off x="446534" y="604757"/>
            <a:ext cx="7498616" cy="5796043"/>
          </a:xfrm>
          <a:prstGeom prst="rect">
            <a:avLst/>
          </a:prstGeom>
        </p:spPr>
      </p:pic>
      <p:sp>
        <p:nvSpPr>
          <p:cNvPr id="80" name="Rectangle 79">
            <a:extLst>
              <a:ext uri="{FF2B5EF4-FFF2-40B4-BE49-F238E27FC236}">
                <a16:creationId xmlns:a16="http://schemas.microsoft.com/office/drawing/2014/main" id="{A9C7CFDB-8577-4539-8795-F8B34A30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24BAE02-2099-4A95-8DC3-9820FDB41097}"/>
              </a:ext>
            </a:extLst>
          </p:cNvPr>
          <p:cNvSpPr>
            <a:spLocks noGrp="1"/>
          </p:cNvSpPr>
          <p:nvPr>
            <p:ph type="title"/>
          </p:nvPr>
        </p:nvSpPr>
        <p:spPr>
          <a:xfrm>
            <a:off x="8296275" y="1419225"/>
            <a:ext cx="3081576" cy="2085869"/>
          </a:xfrm>
        </p:spPr>
        <p:txBody>
          <a:bodyPr vert="horz" lIns="91440" tIns="45720" rIns="91440" bIns="45720" rtlCol="0" anchor="b">
            <a:normAutofit/>
          </a:bodyPr>
          <a:lstStyle/>
          <a:p>
            <a:r>
              <a:rPr lang="en-US" sz="3200">
                <a:solidFill>
                  <a:srgbClr val="FFFFFF"/>
                </a:solidFill>
              </a:rPr>
              <a:t>Learning Agility</a:t>
            </a:r>
          </a:p>
        </p:txBody>
      </p:sp>
    </p:spTree>
    <p:extLst>
      <p:ext uri="{BB962C8B-B14F-4D97-AF65-F5344CB8AC3E}">
        <p14:creationId xmlns:p14="http://schemas.microsoft.com/office/powerpoint/2010/main" val="1444937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EE71D-1383-4E5B-A849-F02E6DB557D7}"/>
              </a:ext>
            </a:extLst>
          </p:cNvPr>
          <p:cNvSpPr>
            <a:spLocks noGrp="1"/>
          </p:cNvSpPr>
          <p:nvPr>
            <p:ph type="title"/>
          </p:nvPr>
        </p:nvSpPr>
        <p:spPr/>
        <p:txBody>
          <a:bodyPr/>
          <a:lstStyle/>
          <a:p>
            <a:r>
              <a:rPr lang="en-GB" dirty="0"/>
              <a:t>Learning agility - What is it?</a:t>
            </a:r>
          </a:p>
        </p:txBody>
      </p:sp>
      <p:sp>
        <p:nvSpPr>
          <p:cNvPr id="3" name="Content Placeholder 2">
            <a:extLst>
              <a:ext uri="{FF2B5EF4-FFF2-40B4-BE49-F238E27FC236}">
                <a16:creationId xmlns:a16="http://schemas.microsoft.com/office/drawing/2014/main" id="{E63D56F3-7AEC-4C77-BD72-1C91630BA2D6}"/>
              </a:ext>
            </a:extLst>
          </p:cNvPr>
          <p:cNvSpPr>
            <a:spLocks noGrp="1"/>
          </p:cNvSpPr>
          <p:nvPr>
            <p:ph idx="1"/>
          </p:nvPr>
        </p:nvSpPr>
        <p:spPr/>
        <p:txBody>
          <a:bodyPr/>
          <a:lstStyle/>
          <a:p>
            <a:pPr marL="305435" indent="-305435" algn="just"/>
            <a:r>
              <a:rPr lang="en-GB" dirty="0">
                <a:ea typeface="+mn-lt"/>
                <a:cs typeface="+mn-lt"/>
              </a:rPr>
              <a:t>According to the Centre for Creative Leadership (CCL) learning agility is a mind-set and corresponding collection of practices that allows development, growth and the utilisation of new strategies to solve increasingly complex problems (Mitchinson &amp; Morris, 2015). It is widely agreed that learning agility consists of a set of qualities and attributes that allow an individual to learn, adapt, and apply themselves in constantly changing conditions. </a:t>
            </a:r>
            <a:endParaRPr lang="en-GB"/>
          </a:p>
          <a:p>
            <a:pPr marL="305435" indent="-305435" algn="just"/>
            <a:r>
              <a:rPr lang="en-GB" dirty="0">
                <a:ea typeface="+mn-lt"/>
                <a:cs typeface="+mn-lt"/>
              </a:rPr>
              <a:t>In other words, it is knowing what to do when you don’t know what to do (Hallenbeck, Swisher &amp; Orr, 2011). By absorbing information from experience and gathering patterns from one context, you can then then apply it in a completely different situation (Cashman, 2013). </a:t>
            </a:r>
            <a:endParaRPr lang="en-GB"/>
          </a:p>
          <a:p>
            <a:pPr marL="305435" indent="-305435"/>
            <a:r>
              <a:rPr lang="en-GB" dirty="0">
                <a:ea typeface="+mn-lt"/>
                <a:cs typeface="+mn-lt"/>
              </a:rPr>
              <a:t>Other definitions refer to the ability to learn, unlearn and relearn; the giving up of skills, perceptions, and thinking that are no longer relevant in order to learn new ones that are (Flaum &amp; Winkler, 2015; Hallenbeck, Swisher &amp; Orr, 2011). </a:t>
            </a:r>
            <a:endParaRPr lang="en-GB"/>
          </a:p>
        </p:txBody>
      </p:sp>
    </p:spTree>
    <p:extLst>
      <p:ext uri="{BB962C8B-B14F-4D97-AF65-F5344CB8AC3E}">
        <p14:creationId xmlns:p14="http://schemas.microsoft.com/office/powerpoint/2010/main" val="1221992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5857-7B15-B5D4-207B-49AA9A0418CC}"/>
              </a:ext>
            </a:extLst>
          </p:cNvPr>
          <p:cNvSpPr>
            <a:spLocks noGrp="1"/>
          </p:cNvSpPr>
          <p:nvPr>
            <p:ph type="title"/>
          </p:nvPr>
        </p:nvSpPr>
        <p:spPr>
          <a:xfrm>
            <a:off x="581192" y="1390525"/>
            <a:ext cx="11029616" cy="1188720"/>
          </a:xfrm>
        </p:spPr>
        <p:txBody>
          <a:bodyPr>
            <a:normAutofit fontScale="90000"/>
          </a:bodyPr>
          <a:lstStyle/>
          <a:p>
            <a:r>
              <a:rPr lang="en-GB" b="1" dirty="0"/>
              <a:t>“Continued employment no longer depends on your employer, it depends on your employability” (Owen, 2020).</a:t>
            </a:r>
            <a:r>
              <a:rPr lang="en-GB" dirty="0"/>
              <a:t> According to Owen (2020), learning agility is essential for 4 reasons: </a:t>
            </a:r>
            <a:br>
              <a:rPr lang="en-US" dirty="0">
                <a:cs typeface="Calibri"/>
              </a:rPr>
            </a:br>
            <a:endParaRPr lang="en-GB" dirty="0"/>
          </a:p>
        </p:txBody>
      </p:sp>
      <p:sp>
        <p:nvSpPr>
          <p:cNvPr id="3" name="Content Placeholder 2">
            <a:extLst>
              <a:ext uri="{FF2B5EF4-FFF2-40B4-BE49-F238E27FC236}">
                <a16:creationId xmlns:a16="http://schemas.microsoft.com/office/drawing/2014/main" id="{E601D62B-F5A2-B655-6173-3D788A33EA66}"/>
              </a:ext>
            </a:extLst>
          </p:cNvPr>
          <p:cNvSpPr>
            <a:spLocks noGrp="1"/>
          </p:cNvSpPr>
          <p:nvPr>
            <p:ph idx="1"/>
          </p:nvPr>
        </p:nvSpPr>
        <p:spPr/>
        <p:txBody>
          <a:bodyPr/>
          <a:lstStyle/>
          <a:p>
            <a:pPr marL="629435" lvl="1" indent="-305435" algn="just">
              <a:buFont typeface="Arial"/>
              <a:buChar char="•"/>
            </a:pPr>
            <a:r>
              <a:rPr lang="en-GB" dirty="0"/>
              <a:t>Industries will probably change out of all recognition.</a:t>
            </a:r>
            <a:endParaRPr lang="en-GB" dirty="0">
              <a:cs typeface="Calibri"/>
            </a:endParaRPr>
          </a:p>
          <a:p>
            <a:pPr marL="629435" lvl="1" indent="-305435" algn="just">
              <a:buFont typeface="Arial"/>
              <a:buChar char="•"/>
            </a:pPr>
            <a:r>
              <a:rPr lang="en-GB" dirty="0"/>
              <a:t>Job roles will become obsolete and unrecognisable due to AI and other technologies.</a:t>
            </a:r>
            <a:endParaRPr lang="en-GB" dirty="0">
              <a:cs typeface="Calibri"/>
            </a:endParaRPr>
          </a:p>
          <a:p>
            <a:pPr marL="629435" lvl="1" indent="-305435" algn="just">
              <a:buFont typeface="Arial"/>
              <a:buChar char="•"/>
            </a:pPr>
            <a:r>
              <a:rPr lang="en-GB" dirty="0"/>
              <a:t>The rules of survival and success will keep on changing.</a:t>
            </a:r>
            <a:endParaRPr lang="en-GB" dirty="0">
              <a:cs typeface="Calibri"/>
            </a:endParaRPr>
          </a:p>
          <a:p>
            <a:pPr marL="629435" lvl="1" indent="-305435" algn="just">
              <a:buFont typeface="Arial"/>
              <a:buChar char="•"/>
            </a:pPr>
            <a:r>
              <a:rPr lang="en-GB" dirty="0"/>
              <a:t>There will always be younger, cheaper and hungrier people with fresher skills waiting to take our place. </a:t>
            </a:r>
            <a:endParaRPr lang="en-GB" dirty="0">
              <a:cs typeface="Calibri"/>
            </a:endParaRPr>
          </a:p>
          <a:p>
            <a:pPr>
              <a:lnSpc>
                <a:spcPct val="110000"/>
              </a:lnSpc>
              <a:spcBef>
                <a:spcPct val="20000"/>
              </a:spcBef>
              <a:spcAft>
                <a:spcPts val="600"/>
              </a:spcAft>
            </a:pPr>
            <a:r>
              <a:rPr lang="en-GB" dirty="0"/>
              <a:t>As a result, we must become comfortable with continually giving up skills, perspectives, and ideas that are no longer useful, to learn new ones that are (</a:t>
            </a:r>
            <a:r>
              <a:rPr lang="en-GB" dirty="0" err="1"/>
              <a:t>Mitchinson</a:t>
            </a:r>
            <a:r>
              <a:rPr lang="en-GB" dirty="0"/>
              <a:t> &amp; Morris, 2015). </a:t>
            </a:r>
            <a:endParaRPr lang="en-US" dirty="0">
              <a:cs typeface="Calibri"/>
            </a:endParaRPr>
          </a:p>
          <a:p>
            <a:endParaRPr lang="en-GB" dirty="0"/>
          </a:p>
        </p:txBody>
      </p:sp>
    </p:spTree>
    <p:extLst>
      <p:ext uri="{BB962C8B-B14F-4D97-AF65-F5344CB8AC3E}">
        <p14:creationId xmlns:p14="http://schemas.microsoft.com/office/powerpoint/2010/main" val="3119374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B40FD-FD67-468A-9528-4F292A41FC9B}"/>
              </a:ext>
            </a:extLst>
          </p:cNvPr>
          <p:cNvSpPr>
            <a:spLocks noGrp="1"/>
          </p:cNvSpPr>
          <p:nvPr>
            <p:ph type="title"/>
          </p:nvPr>
        </p:nvSpPr>
        <p:spPr>
          <a:xfrm>
            <a:off x="581192" y="1073231"/>
            <a:ext cx="3219127" cy="4711539"/>
          </a:xfrm>
        </p:spPr>
        <p:txBody>
          <a:bodyPr anchor="ctr">
            <a:normAutofit/>
          </a:bodyPr>
          <a:lstStyle/>
          <a:p>
            <a:r>
              <a:rPr lang="en-GB">
                <a:solidFill>
                  <a:schemeClr val="bg1">
                    <a:lumMod val="85000"/>
                    <a:lumOff val="15000"/>
                  </a:schemeClr>
                </a:solidFill>
              </a:rPr>
              <a:t>Why it matters?</a:t>
            </a: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6698D3D-EA90-4A45-83B0-838757D7E65B}"/>
              </a:ext>
            </a:extLst>
          </p:cNvPr>
          <p:cNvSpPr>
            <a:spLocks noGrp="1"/>
          </p:cNvSpPr>
          <p:nvPr>
            <p:ph idx="1"/>
          </p:nvPr>
        </p:nvSpPr>
        <p:spPr>
          <a:xfrm>
            <a:off x="4702629" y="1073231"/>
            <a:ext cx="6541841" cy="4711539"/>
          </a:xfrm>
        </p:spPr>
        <p:txBody>
          <a:bodyPr>
            <a:normAutofit fontScale="92500"/>
          </a:bodyPr>
          <a:lstStyle/>
          <a:p>
            <a:pPr marL="305435" indent="-305435">
              <a:lnSpc>
                <a:spcPct val="100000"/>
              </a:lnSpc>
            </a:pPr>
            <a:r>
              <a:rPr lang="en-GB" sz="1600" dirty="0">
                <a:solidFill>
                  <a:srgbClr val="FFFFFF"/>
                </a:solidFill>
                <a:ea typeface="+mn-lt"/>
                <a:cs typeface="+mn-lt"/>
              </a:rPr>
              <a:t>In a world where workers need to shift from the routines of today’s jobs to new and previously unimagined futures, it will be an agile mindset and lifelong learning which will enable us to navigate the unknown, cope with complexity and maintain performance under first-time conditions (WEF, 2018; Miller 2019). </a:t>
            </a:r>
            <a:endParaRPr lang="en-US" sz="1600" dirty="0">
              <a:solidFill>
                <a:srgbClr val="FFFFFF"/>
              </a:solidFill>
            </a:endParaRPr>
          </a:p>
          <a:p>
            <a:pPr marL="305435" indent="-305435">
              <a:lnSpc>
                <a:spcPct val="100000"/>
              </a:lnSpc>
            </a:pPr>
            <a:r>
              <a:rPr lang="en-GB" sz="1600" dirty="0">
                <a:solidFill>
                  <a:srgbClr val="FFFFFF"/>
                </a:solidFill>
                <a:ea typeface="+mn-lt"/>
                <a:cs typeface="+mn-lt"/>
              </a:rPr>
              <a:t>A wide range of occupations will require a higher degree of cognitive abilities – such as creativity, logical reasoning and problem sensitivity – as part of their core skill set. More than 52% of all jobs expected to require these cognitive abilities as part of their core skill set in 2020 do not yet do so today, or only to a much smaller extent (WEF, 2018). </a:t>
            </a:r>
          </a:p>
          <a:p>
            <a:pPr marL="305435" indent="-305435">
              <a:lnSpc>
                <a:spcPct val="100000"/>
              </a:lnSpc>
            </a:pPr>
            <a:r>
              <a:rPr lang="en-GB" sz="1600" dirty="0">
                <a:solidFill>
                  <a:srgbClr val="FFFFFF"/>
                </a:solidFill>
                <a:ea typeface="+mn-lt"/>
                <a:cs typeface="+mn-lt"/>
              </a:rPr>
              <a:t>We need to become increasingly comfortable with uncertainty and change, which is a constant feature of the world we live in. </a:t>
            </a:r>
            <a:r>
              <a:rPr lang="en-US" sz="1600" dirty="0">
                <a:solidFill>
                  <a:srgbClr val="FFFFFF"/>
                </a:solidFill>
                <a:ea typeface="+mn-lt"/>
                <a:cs typeface="+mn-lt"/>
              </a:rPr>
              <a:t>Where there is volatility, uncertainty, complexity and ambiguity (VUCA), outcomes cannot be foreseen, and the past cannot predict the future.  </a:t>
            </a:r>
            <a:r>
              <a:rPr lang="en-GB" sz="1600" dirty="0">
                <a:solidFill>
                  <a:srgbClr val="FFFFFF"/>
                </a:solidFill>
                <a:ea typeface="+mn-lt"/>
                <a:cs typeface="+mn-lt"/>
              </a:rPr>
              <a:t>Success in this VUCA world, requires the mastery of our ability to adapt and learn. In this new world, our current skill-set is of secondary importance to our ability to learn new knowledge, skills, and behaviours to equip us to respond to future challenges. </a:t>
            </a:r>
          </a:p>
        </p:txBody>
      </p:sp>
    </p:spTree>
    <p:extLst>
      <p:ext uri="{BB962C8B-B14F-4D97-AF65-F5344CB8AC3E}">
        <p14:creationId xmlns:p14="http://schemas.microsoft.com/office/powerpoint/2010/main" val="248104054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37A2B3A-32A1-4663-89B0-17D4AEA62945}"/>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4 components of Learning agility</a:t>
            </a:r>
          </a:p>
        </p:txBody>
      </p:sp>
      <p:sp>
        <p:nvSpPr>
          <p:cNvPr id="37" name="Rectangle 36">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1" name="Content Placeholder 2">
            <a:extLst>
              <a:ext uri="{FF2B5EF4-FFF2-40B4-BE49-F238E27FC236}">
                <a16:creationId xmlns:a16="http://schemas.microsoft.com/office/drawing/2014/main" id="{5CC35C20-92BC-4B80-9958-B7CD27C6D5F4}"/>
              </a:ext>
            </a:extLst>
          </p:cNvPr>
          <p:cNvGraphicFramePr>
            <a:graphicFrameLocks noGrp="1"/>
          </p:cNvGraphicFramePr>
          <p:nvPr>
            <p:ph idx="1"/>
            <p:extLst>
              <p:ext uri="{D42A27DB-BD31-4B8C-83A1-F6EECF244321}">
                <p14:modId xmlns:p14="http://schemas.microsoft.com/office/powerpoint/2010/main" val="171740192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CF655F00-313B-4E74-83D4-E626FFAE71EC}"/>
              </a:ext>
            </a:extLst>
          </p:cNvPr>
          <p:cNvSpPr txBox="1"/>
          <p:nvPr/>
        </p:nvSpPr>
        <p:spPr>
          <a:xfrm>
            <a:off x="582561" y="2192594"/>
            <a:ext cx="8384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Calibri"/>
              </a:rPr>
              <a:t>Hallenbeck</a:t>
            </a:r>
            <a:r>
              <a:rPr lang="en-US" dirty="0">
                <a:latin typeface="Calibri"/>
              </a:rPr>
              <a:t> (2017) identifies Four Practices of Learning Agility: </a:t>
            </a:r>
            <a:endParaRPr lang="en-GB" dirty="0"/>
          </a:p>
        </p:txBody>
      </p:sp>
    </p:spTree>
    <p:extLst>
      <p:ext uri="{BB962C8B-B14F-4D97-AF65-F5344CB8AC3E}">
        <p14:creationId xmlns:p14="http://schemas.microsoft.com/office/powerpoint/2010/main" val="145391622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68D24F2-BD61-4911-B5F1-D781BD344530}"/>
              </a:ext>
            </a:extLst>
          </p:cNvPr>
          <p:cNvSpPr>
            <a:spLocks noGrp="1"/>
          </p:cNvSpPr>
          <p:nvPr>
            <p:ph type="title"/>
          </p:nvPr>
        </p:nvSpPr>
        <p:spPr>
          <a:xfrm>
            <a:off x="771148" y="1037967"/>
            <a:ext cx="3054091" cy="4709131"/>
          </a:xfrm>
        </p:spPr>
        <p:txBody>
          <a:bodyPr anchor="ctr">
            <a:normAutofit/>
          </a:bodyPr>
          <a:lstStyle/>
          <a:p>
            <a:r>
              <a:rPr lang="en-GB">
                <a:solidFill>
                  <a:srgbClr val="FFFEFF"/>
                </a:solidFill>
                <a:ea typeface="+mj-lt"/>
                <a:cs typeface="+mj-lt"/>
              </a:rPr>
              <a:t>4 components of Learning agility</a:t>
            </a:r>
            <a:endParaRPr lang="en-US">
              <a:solidFill>
                <a:srgbClr val="FFFEFF"/>
              </a:solidFill>
            </a:endParaRPr>
          </a:p>
        </p:txBody>
      </p:sp>
      <p:sp>
        <p:nvSpPr>
          <p:cNvPr id="3" name="Content Placeholder 2">
            <a:extLst>
              <a:ext uri="{FF2B5EF4-FFF2-40B4-BE49-F238E27FC236}">
                <a16:creationId xmlns:a16="http://schemas.microsoft.com/office/drawing/2014/main" id="{2895D817-CB8C-4923-A711-E778A0B617F9}"/>
              </a:ext>
            </a:extLst>
          </p:cNvPr>
          <p:cNvSpPr>
            <a:spLocks noGrp="1"/>
          </p:cNvSpPr>
          <p:nvPr>
            <p:ph idx="1"/>
          </p:nvPr>
        </p:nvSpPr>
        <p:spPr>
          <a:xfrm>
            <a:off x="4534935" y="792162"/>
            <a:ext cx="7389576" cy="5816347"/>
          </a:xfrm>
        </p:spPr>
        <p:txBody>
          <a:bodyPr>
            <a:normAutofit/>
          </a:bodyPr>
          <a:lstStyle/>
          <a:p>
            <a:pPr marL="0" indent="0">
              <a:lnSpc>
                <a:spcPct val="100000"/>
              </a:lnSpc>
              <a:spcBef>
                <a:spcPts val="1000"/>
              </a:spcBef>
              <a:spcAft>
                <a:spcPts val="0"/>
              </a:spcAft>
              <a:buNone/>
            </a:pPr>
            <a:r>
              <a:rPr lang="x-none" sz="1400" b="1" i="1">
                <a:latin typeface="Calibri"/>
                <a:cs typeface="Calibri"/>
              </a:rPr>
              <a:t>Seeking: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Experiences and quality and quantity of experience play a key role in developing learing agility. Life begins at the edge of your comfort zone. </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Experinces</a:t>
            </a:r>
            <a:r>
              <a:rPr lang="x-none" sz="1400" b="1">
                <a:latin typeface="Calibri"/>
                <a:cs typeface="Calibri"/>
              </a:rPr>
              <a:t> </a:t>
            </a:r>
            <a:r>
              <a:rPr lang="x-none" sz="1400">
                <a:latin typeface="Calibri"/>
                <a:cs typeface="Calibri"/>
              </a:rPr>
              <a:t>with characteristics such as novelty, complexity and high stakes offer greater opportunity for learning than those that are straight forward and low risk. Diversity of experience matters.  The more we encounter new types of situations that require different skills for success the more we learn.  </a:t>
            </a:r>
            <a:endParaRPr lang="en-US" sz="1400">
              <a:latin typeface="Avenir Next LT Pro" panose="020B0502020104020203"/>
              <a:cs typeface="Calibri"/>
            </a:endParaRPr>
          </a:p>
          <a:p>
            <a:pPr marL="0" indent="0">
              <a:lnSpc>
                <a:spcPct val="100000"/>
              </a:lnSpc>
              <a:spcBef>
                <a:spcPts val="1000"/>
              </a:spcBef>
              <a:spcAft>
                <a:spcPts val="0"/>
              </a:spcAft>
              <a:buNone/>
            </a:pPr>
            <a:r>
              <a:rPr lang="x-none" sz="1400" b="1" i="1">
                <a:latin typeface="Calibri"/>
                <a:cs typeface="Calibri"/>
              </a:rPr>
              <a:t>Sensemaking: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Learning agile people recognise the best way to learn is to forget what they already know and demonstrate the courage to be curious. Learning is active, involving effort, intention and willingness. It is important to accept errors and mistakes as part of the learning experience.</a:t>
            </a:r>
            <a:endParaRPr lang="x-none" sz="1400">
              <a:highlight>
                <a:srgbClr val="00FF00"/>
              </a:highlight>
              <a:latin typeface="Calibri"/>
              <a:ea typeface="+mn-lt"/>
              <a:cs typeface="Calibri"/>
            </a:endParaRPr>
          </a:p>
          <a:p>
            <a:pPr marL="0" indent="0">
              <a:lnSpc>
                <a:spcPct val="100000"/>
              </a:lnSpc>
              <a:spcBef>
                <a:spcPts val="1000"/>
              </a:spcBef>
              <a:spcAft>
                <a:spcPts val="0"/>
              </a:spcAft>
              <a:buNone/>
            </a:pPr>
            <a:r>
              <a:rPr lang="x-none" sz="1400" b="1" i="1">
                <a:latin typeface="Calibri"/>
                <a:cs typeface="Calibri"/>
              </a:rPr>
              <a:t>Internalsing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Yeilding insights from what has already happened can be challenging and requires some deliberate effort. Practices such as reflecting, seeking feedback and embracing criticism take us out of our comfort zone and are therefor learning expereinces in themselves. </a:t>
            </a:r>
            <a:endParaRPr lang="x-none" sz="1400">
              <a:highlight>
                <a:srgbClr val="00FF00"/>
              </a:highlight>
              <a:latin typeface="Calibri"/>
              <a:ea typeface="+mn-lt"/>
              <a:cs typeface="Calibri"/>
            </a:endParaRPr>
          </a:p>
          <a:p>
            <a:pPr marL="0" indent="0">
              <a:lnSpc>
                <a:spcPct val="100000"/>
              </a:lnSpc>
              <a:spcBef>
                <a:spcPts val="1000"/>
              </a:spcBef>
              <a:spcAft>
                <a:spcPts val="0"/>
              </a:spcAft>
              <a:buNone/>
            </a:pPr>
            <a:r>
              <a:rPr lang="x-none" sz="1400" b="1" i="1">
                <a:latin typeface="Calibri"/>
                <a:cs typeface="Calibri"/>
              </a:rPr>
              <a:t>Applying</a:t>
            </a:r>
            <a:endParaRPr lang="en-US" sz="1400">
              <a:ea typeface="+mn-lt"/>
              <a:cs typeface="+mn-lt"/>
            </a:endParaRPr>
          </a:p>
          <a:p>
            <a:pPr marL="305435" indent="-305435">
              <a:lnSpc>
                <a:spcPct val="100000"/>
              </a:lnSpc>
              <a:spcBef>
                <a:spcPts val="1000"/>
              </a:spcBef>
              <a:spcAft>
                <a:spcPts val="0"/>
              </a:spcAft>
            </a:pPr>
            <a:r>
              <a:rPr lang="x-none" sz="1400">
                <a:latin typeface="Calibri"/>
                <a:cs typeface="Calibri"/>
              </a:rPr>
              <a:t>In new situations, you don't have direct experince to guide you. Instead you must reference indirect or seemingly unrelated experinces.  New and challenging experiences are charactersied by ambiguity where solutions are not clear, focus on the what you've done in the past that is somehow like the new experience and might help you.  First solutions rarely work so be prepared to generate alternatives and focus on learning from the failures.</a:t>
            </a:r>
            <a:endParaRPr lang="x-none" sz="1400">
              <a:highlight>
                <a:srgbClr val="00FF00"/>
              </a:highlight>
              <a:latin typeface="Calibri"/>
              <a:ea typeface="+mn-lt"/>
              <a:cs typeface="Calibri"/>
            </a:endParaRPr>
          </a:p>
          <a:p>
            <a:pPr marL="305435" indent="-305435">
              <a:lnSpc>
                <a:spcPct val="100000"/>
              </a:lnSpc>
              <a:spcBef>
                <a:spcPts val="1000"/>
              </a:spcBef>
              <a:spcAft>
                <a:spcPts val="0"/>
              </a:spcAft>
            </a:pPr>
            <a:endParaRPr lang="x-none" sz="1400">
              <a:ea typeface="+mn-lt"/>
              <a:cs typeface="+mn-lt"/>
            </a:endParaRPr>
          </a:p>
          <a:p>
            <a:pPr marL="305435" indent="-305435">
              <a:lnSpc>
                <a:spcPct val="100000"/>
              </a:lnSpc>
            </a:pPr>
            <a:endParaRPr lang="en-GB" sz="1400"/>
          </a:p>
        </p:txBody>
      </p:sp>
    </p:spTree>
    <p:extLst>
      <p:ext uri="{BB962C8B-B14F-4D97-AF65-F5344CB8AC3E}">
        <p14:creationId xmlns:p14="http://schemas.microsoft.com/office/powerpoint/2010/main" val="1438302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4F2F9-646F-41DB-BD1C-D17FE4A552EB}"/>
              </a:ext>
            </a:extLst>
          </p:cNvPr>
          <p:cNvSpPr>
            <a:spLocks noGrp="1"/>
          </p:cNvSpPr>
          <p:nvPr>
            <p:ph type="title"/>
          </p:nvPr>
        </p:nvSpPr>
        <p:spPr>
          <a:xfrm>
            <a:off x="746228" y="1037967"/>
            <a:ext cx="3054091" cy="4709131"/>
          </a:xfrm>
        </p:spPr>
        <p:txBody>
          <a:bodyPr anchor="ctr">
            <a:normAutofit/>
          </a:bodyPr>
          <a:lstStyle/>
          <a:p>
            <a:r>
              <a:rPr lang="en-GB" sz="2500"/>
              <a:t>Characteristics of a learning agile leader</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F641333-5AEE-4623-9C6F-E680DF52A5A8}"/>
              </a:ext>
            </a:extLst>
          </p:cNvPr>
          <p:cNvGraphicFramePr>
            <a:graphicFrameLocks noGrp="1"/>
          </p:cNvGraphicFramePr>
          <p:nvPr>
            <p:ph idx="1"/>
            <p:extLst>
              <p:ext uri="{D42A27DB-BD31-4B8C-83A1-F6EECF244321}">
                <p14:modId xmlns:p14="http://schemas.microsoft.com/office/powerpoint/2010/main" val="194334376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7097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6"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48"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49"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50" name="Rectangle 10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051" name="Rectangle 1038">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40">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53" name="Rectangle 1042">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1044">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026" name="Picture 2">
            <a:extLst>
              <a:ext uri="{FF2B5EF4-FFF2-40B4-BE49-F238E27FC236}">
                <a16:creationId xmlns:a16="http://schemas.microsoft.com/office/drawing/2014/main" id="{8CE0A355-3ACD-6D27-92F1-98854B16AA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1166" y="1408564"/>
            <a:ext cx="6518800" cy="4335002"/>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46">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
            <a:extLst>
              <a:ext uri="{FF2B5EF4-FFF2-40B4-BE49-F238E27FC236}">
                <a16:creationId xmlns:a16="http://schemas.microsoft.com/office/drawing/2014/main" id="{16032B64-FB56-D3C8-EBE5-C2A37333C9E6}"/>
              </a:ext>
            </a:extLst>
          </p:cNvPr>
          <p:cNvSpPr>
            <a:spLocks noChangeArrowheads="1"/>
          </p:cNvSpPr>
          <p:nvPr/>
        </p:nvSpPr>
        <p:spPr bwMode="auto">
          <a:xfrm>
            <a:off x="8296275" y="1419225"/>
            <a:ext cx="3081576" cy="20858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r>
              <a:rPr kumimoji="0" lang="en-US" altLang="en-US" sz="1400" i="0" u="none" strike="noStrike" cap="all" normalizeH="0" baseline="0">
                <a:ln>
                  <a:noFill/>
                </a:ln>
                <a:solidFill>
                  <a:srgbClr val="FFFFFF"/>
                </a:solidFill>
                <a:effectLst/>
                <a:latin typeface="+mj-lt"/>
                <a:ea typeface="+mj-ea"/>
                <a:cs typeface="+mj-cs"/>
              </a:rPr>
              <a:t>How Learning Agile Are You?</a:t>
            </a:r>
          </a:p>
          <a:p>
            <a:pPr marL="0" marR="0" lvl="0" indent="0" eaLnBrk="1" fontAlgn="base" hangingPunct="1">
              <a:lnSpc>
                <a:spcPct val="90000"/>
              </a:lnSpc>
              <a:spcAft>
                <a:spcPts val="600"/>
              </a:spcAft>
              <a:buClrTx/>
              <a:buSzTx/>
              <a:tabLst/>
            </a:pPr>
            <a:r>
              <a:rPr kumimoji="0" lang="en-US" altLang="en-US" sz="1400" i="0" u="none" strike="noStrike" cap="all" normalizeH="0" baseline="0">
                <a:ln>
                  <a:noFill/>
                </a:ln>
                <a:solidFill>
                  <a:srgbClr val="FFFFFF"/>
                </a:solidFill>
                <a:effectLst/>
                <a:latin typeface="+mj-lt"/>
                <a:ea typeface="+mj-ea"/>
                <a:cs typeface="+mj-cs"/>
              </a:rPr>
              <a:t>Take this brief quiz. Give yourself 1, 2, or 3 points for each question, depending on your answer.</a:t>
            </a:r>
          </a:p>
          <a:p>
            <a:pPr marL="0" marR="0" lvl="0" indent="0" eaLnBrk="1" fontAlgn="base" hangingPunct="1">
              <a:lnSpc>
                <a:spcPct val="90000"/>
              </a:lnSpc>
              <a:spcAft>
                <a:spcPts val="600"/>
              </a:spcAft>
              <a:buClrTx/>
              <a:buSzTx/>
              <a:tabLst/>
            </a:pPr>
            <a:r>
              <a:rPr kumimoji="0" lang="en-US" altLang="en-US" sz="1400" i="0" u="none" strike="noStrike" cap="all" normalizeH="0" baseline="0">
                <a:ln>
                  <a:noFill/>
                </a:ln>
                <a:solidFill>
                  <a:srgbClr val="FFFFFF"/>
                </a:solidFill>
                <a:effectLst/>
                <a:latin typeface="+mj-lt"/>
                <a:ea typeface="+mj-ea"/>
                <a:cs typeface="+mj-cs"/>
              </a:rPr>
              <a:t>          </a:t>
            </a:r>
          </a:p>
        </p:txBody>
      </p:sp>
    </p:spTree>
    <p:extLst>
      <p:ext uri="{BB962C8B-B14F-4D97-AF65-F5344CB8AC3E}">
        <p14:creationId xmlns:p14="http://schemas.microsoft.com/office/powerpoint/2010/main" val="38515320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97FA3E-3217-76BD-3687-03058545EEB4}"/>
              </a:ext>
            </a:extLst>
          </p:cNvPr>
          <p:cNvSpPr txBox="1"/>
          <p:nvPr/>
        </p:nvSpPr>
        <p:spPr>
          <a:xfrm>
            <a:off x="2149439" y="1166842"/>
            <a:ext cx="7893122" cy="4154984"/>
          </a:xfrm>
          <a:prstGeom prst="rect">
            <a:avLst/>
          </a:prstGeom>
          <a:noFill/>
        </p:spPr>
        <p:txBody>
          <a:bodyPr wrap="square">
            <a:spAutoFit/>
          </a:bodyPr>
          <a:lstStyle/>
          <a:p>
            <a:pPr algn="ctr"/>
            <a:r>
              <a:rPr lang="en-GB" sz="2400" b="0" i="0" dirty="0">
                <a:solidFill>
                  <a:srgbClr val="00634F"/>
                </a:solidFill>
                <a:effectLst/>
                <a:latin typeface="Gotham A"/>
              </a:rPr>
              <a:t>Now add up your score.</a:t>
            </a:r>
            <a:endParaRPr lang="en-GB" sz="2400" b="0" i="0" dirty="0">
              <a:effectLst/>
              <a:latin typeface="Gotham A"/>
            </a:endParaRPr>
          </a:p>
          <a:p>
            <a:pPr algn="ctr"/>
            <a:r>
              <a:rPr lang="en-GB" sz="2400" b="0" i="0" dirty="0">
                <a:solidFill>
                  <a:srgbClr val="00634F"/>
                </a:solidFill>
                <a:effectLst/>
                <a:latin typeface="Gotham A"/>
              </a:rPr>
              <a:t>10-20 Points = </a:t>
            </a:r>
            <a:r>
              <a:rPr lang="en-GB" sz="2400" b="0" i="0" dirty="0">
                <a:effectLst/>
                <a:latin typeface="Gotham A"/>
              </a:rPr>
              <a:t>Your pattern of scores indicates a predisposition toward "learning agility," especially change and mental agility. The ability to deal with uncertainty and change, while having the capacity to tolerate a lack of details, is a hallmark of the agile approach to work.</a:t>
            </a:r>
          </a:p>
          <a:p>
            <a:pPr algn="ctr"/>
            <a:r>
              <a:rPr lang="en-GB" sz="2400" b="0" i="0" dirty="0">
                <a:solidFill>
                  <a:srgbClr val="00634F"/>
                </a:solidFill>
                <a:effectLst/>
                <a:latin typeface="Gotham A"/>
              </a:rPr>
              <a:t>21-30 Points = </a:t>
            </a:r>
            <a:r>
              <a:rPr lang="en-GB" sz="2400" b="0" i="0" dirty="0">
                <a:effectLst/>
                <a:latin typeface="Gotham A"/>
              </a:rPr>
              <a:t>Your pattern of scores indicates a predisposition toward diligence and dutifulness. Detail orientation and a need for certainty are hallmarks of a strong contributing employee, but they can impede promotion and are in many ways the opposite of the agile approach to work. </a:t>
            </a:r>
          </a:p>
        </p:txBody>
      </p:sp>
    </p:spTree>
    <p:extLst>
      <p:ext uri="{BB962C8B-B14F-4D97-AF65-F5344CB8AC3E}">
        <p14:creationId xmlns:p14="http://schemas.microsoft.com/office/powerpoint/2010/main" val="522686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19613-27D9-4452-A6BC-D011370F0E32}"/>
              </a:ext>
            </a:extLst>
          </p:cNvPr>
          <p:cNvSpPr>
            <a:spLocks noGrp="1"/>
          </p:cNvSpPr>
          <p:nvPr>
            <p:ph type="title"/>
          </p:nvPr>
        </p:nvSpPr>
        <p:spPr>
          <a:xfrm>
            <a:off x="581193" y="702156"/>
            <a:ext cx="6309003" cy="1013800"/>
          </a:xfrm>
        </p:spPr>
        <p:txBody>
          <a:bodyPr>
            <a:normAutofit/>
          </a:bodyPr>
          <a:lstStyle/>
          <a:p>
            <a:r>
              <a:rPr lang="en-GB" sz="2300">
                <a:solidFill>
                  <a:schemeClr val="tx2"/>
                </a:solidFill>
              </a:rPr>
              <a:t> How does Indra nooyi demonstrate learning agility?</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7058D25-58C1-4000-9B8E-409AFAD299AD}"/>
              </a:ext>
            </a:extLst>
          </p:cNvPr>
          <p:cNvSpPr>
            <a:spLocks noGrp="1"/>
          </p:cNvSpPr>
          <p:nvPr>
            <p:ph idx="1"/>
          </p:nvPr>
        </p:nvSpPr>
        <p:spPr>
          <a:xfrm>
            <a:off x="581194" y="1896533"/>
            <a:ext cx="6309003" cy="3962266"/>
          </a:xfrm>
        </p:spPr>
        <p:txBody>
          <a:bodyPr>
            <a:normAutofit lnSpcReduction="10000"/>
          </a:bodyPr>
          <a:lstStyle/>
          <a:p>
            <a:pPr marL="305435" indent="-305435"/>
            <a:r>
              <a:rPr lang="en-GB" sz="2400" b="1" dirty="0">
                <a:solidFill>
                  <a:schemeClr val="tx2"/>
                </a:solidFill>
                <a:ea typeface="+mn-lt"/>
                <a:cs typeface="+mn-lt"/>
              </a:rPr>
              <a:t>Open to learning:</a:t>
            </a:r>
            <a:r>
              <a:rPr lang="en-GB" sz="2400" dirty="0">
                <a:solidFill>
                  <a:schemeClr val="tx2"/>
                </a:solidFill>
                <a:ea typeface="+mn-lt"/>
                <a:cs typeface="+mn-lt"/>
              </a:rPr>
              <a:t> “The distance between number one and number two is always a constant. If you want to improve the organization, you have to improve yourself and the organization gets pulled up with you. That is a big lesson. I cannot just expect the organization to improve if I don’t improve myself and lift the organization, because that distance is a constant” (</a:t>
            </a:r>
            <a:r>
              <a:rPr lang="en-GB" sz="2400" dirty="0" err="1">
                <a:solidFill>
                  <a:schemeClr val="tx2"/>
                </a:solidFill>
                <a:ea typeface="+mn-lt"/>
                <a:cs typeface="+mn-lt"/>
              </a:rPr>
              <a:t>Burnison</a:t>
            </a:r>
            <a:r>
              <a:rPr lang="en-GB" sz="2400" dirty="0">
                <a:solidFill>
                  <a:schemeClr val="tx2"/>
                </a:solidFill>
                <a:ea typeface="+mn-lt"/>
                <a:cs typeface="+mn-lt"/>
              </a:rPr>
              <a:t>, 2011).</a:t>
            </a:r>
            <a:endParaRPr lang="en-GB" sz="2400" dirty="0">
              <a:solidFill>
                <a:schemeClr val="tx2"/>
              </a:solidFill>
            </a:endParaRPr>
          </a:p>
        </p:txBody>
      </p:sp>
      <p:pic>
        <p:nvPicPr>
          <p:cNvPr id="4" name="Picture 4">
            <a:extLst>
              <a:ext uri="{FF2B5EF4-FFF2-40B4-BE49-F238E27FC236}">
                <a16:creationId xmlns:a16="http://schemas.microsoft.com/office/drawing/2014/main" id="{BD51035D-8A66-43F4-92F2-668F3A472E5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7965"/>
          <a:stretch/>
        </p:blipFill>
        <p:spPr>
          <a:xfrm>
            <a:off x="7521283" y="10"/>
            <a:ext cx="4670717" cy="6857990"/>
          </a:xfrm>
          <a:prstGeom prst="rect">
            <a:avLst/>
          </a:prstGeom>
        </p:spPr>
      </p:pic>
      <p:sp>
        <p:nvSpPr>
          <p:cNvPr id="5" name="TextBox 4">
            <a:extLst>
              <a:ext uri="{FF2B5EF4-FFF2-40B4-BE49-F238E27FC236}">
                <a16:creationId xmlns:a16="http://schemas.microsoft.com/office/drawing/2014/main" id="{6746BC27-BC7A-8646-243F-8CECB66E0880}"/>
              </a:ext>
            </a:extLst>
          </p:cNvPr>
          <p:cNvSpPr txBox="1"/>
          <p:nvPr/>
        </p:nvSpPr>
        <p:spPr>
          <a:xfrm>
            <a:off x="7341589" y="87868"/>
            <a:ext cx="5514807" cy="369332"/>
          </a:xfrm>
          <a:prstGeom prst="rect">
            <a:avLst/>
          </a:prstGeom>
          <a:noFill/>
        </p:spPr>
        <p:txBody>
          <a:bodyPr wrap="square" rtlCol="0">
            <a:spAutoFit/>
          </a:bodyPr>
          <a:lstStyle/>
          <a:p>
            <a:r>
              <a:rPr lang="en-GB" dirty="0"/>
              <a:t>Former CEO of PepsiCo</a:t>
            </a:r>
          </a:p>
        </p:txBody>
      </p:sp>
    </p:spTree>
    <p:extLst>
      <p:ext uri="{BB962C8B-B14F-4D97-AF65-F5344CB8AC3E}">
        <p14:creationId xmlns:p14="http://schemas.microsoft.com/office/powerpoint/2010/main" val="2627106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1">
            <a:extLst>
              <a:ext uri="{FF2B5EF4-FFF2-40B4-BE49-F238E27FC236}">
                <a16:creationId xmlns:a16="http://schemas.microsoft.com/office/drawing/2014/main" id="{7C427EA3-1645-4B27-A5C2-55E8E24C6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85CDBF6-7B87-4A58-92CA-E887CA36A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6BFF2B2E-1CF1-403F-BB44-3F9C3E7F6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9D8B4D3C-0DE0-43B9-B032-32B536B96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6" descr="Map&#10;&#10;Description automatically generated">
            <a:extLst>
              <a:ext uri="{FF2B5EF4-FFF2-40B4-BE49-F238E27FC236}">
                <a16:creationId xmlns:a16="http://schemas.microsoft.com/office/drawing/2014/main" id="{767096F5-D7CB-4EB7-965F-58B889C9F266}"/>
              </a:ext>
            </a:extLst>
          </p:cNvPr>
          <p:cNvPicPr>
            <a:picLocks noChangeAspect="1"/>
          </p:cNvPicPr>
          <p:nvPr/>
        </p:nvPicPr>
        <p:blipFill>
          <a:blip r:embed="rId2"/>
          <a:stretch>
            <a:fillRect/>
          </a:stretch>
        </p:blipFill>
        <p:spPr>
          <a:xfrm>
            <a:off x="931166" y="2016785"/>
            <a:ext cx="6518800" cy="3118561"/>
          </a:xfrm>
          <a:prstGeom prst="rect">
            <a:avLst/>
          </a:prstGeom>
        </p:spPr>
      </p:pic>
      <p:sp>
        <p:nvSpPr>
          <p:cNvPr id="20" name="Rectangle 19">
            <a:extLst>
              <a:ext uri="{FF2B5EF4-FFF2-40B4-BE49-F238E27FC236}">
                <a16:creationId xmlns:a16="http://schemas.microsoft.com/office/drawing/2014/main" id="{707788D3-E467-4E25-A5E9-FD41795BD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24BAE02-2099-4A95-8DC3-9820FDB41097}"/>
              </a:ext>
            </a:extLst>
          </p:cNvPr>
          <p:cNvSpPr>
            <a:spLocks noGrp="1"/>
          </p:cNvSpPr>
          <p:nvPr>
            <p:ph type="ctrTitle"/>
          </p:nvPr>
        </p:nvSpPr>
        <p:spPr>
          <a:xfrm>
            <a:off x="8296275" y="1419225"/>
            <a:ext cx="3081576" cy="2085869"/>
          </a:xfrm>
        </p:spPr>
        <p:txBody>
          <a:bodyPr vert="horz" lIns="91440" tIns="45720" rIns="91440" bIns="45720" rtlCol="0">
            <a:normAutofit/>
          </a:bodyPr>
          <a:lstStyle/>
          <a:p>
            <a:r>
              <a:rPr lang="en-US">
                <a:solidFill>
                  <a:srgbClr val="FFFFFF"/>
                </a:solidFill>
              </a:rPr>
              <a:t>Boundary spanning</a:t>
            </a:r>
          </a:p>
        </p:txBody>
      </p:sp>
    </p:spTree>
    <p:extLst>
      <p:ext uri="{BB962C8B-B14F-4D97-AF65-F5344CB8AC3E}">
        <p14:creationId xmlns:p14="http://schemas.microsoft.com/office/powerpoint/2010/main" val="116603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7FEE71D-1383-4E5B-A849-F02E6DB557D7}"/>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Boundary Spanning What is it?</a:t>
            </a:r>
          </a:p>
        </p:txBody>
      </p:sp>
      <p:sp>
        <p:nvSpPr>
          <p:cNvPr id="3" name="Content Placeholder 2">
            <a:extLst>
              <a:ext uri="{FF2B5EF4-FFF2-40B4-BE49-F238E27FC236}">
                <a16:creationId xmlns:a16="http://schemas.microsoft.com/office/drawing/2014/main" id="{E63D56F3-7AEC-4C77-BD72-1C91630BA2D6}"/>
              </a:ext>
            </a:extLst>
          </p:cNvPr>
          <p:cNvSpPr>
            <a:spLocks noGrp="1"/>
          </p:cNvSpPr>
          <p:nvPr>
            <p:ph idx="1"/>
          </p:nvPr>
        </p:nvSpPr>
        <p:spPr>
          <a:xfrm>
            <a:off x="4534935" y="1037968"/>
            <a:ext cx="6725899" cy="5349315"/>
          </a:xfrm>
        </p:spPr>
        <p:txBody>
          <a:bodyPr>
            <a:normAutofit/>
          </a:bodyPr>
          <a:lstStyle/>
          <a:p>
            <a:pPr marL="305435" indent="-305435"/>
            <a:r>
              <a:rPr lang="en-GB" sz="2400" dirty="0">
                <a:ea typeface="+mn-lt"/>
                <a:cs typeface="+mn-lt"/>
              </a:rPr>
              <a:t>Boundary spanners are individuals who are skilled at bridging interests and transferring information from disparate parts of the organisation and beyond (Cullen, et al., 2014; Williams, 2002). </a:t>
            </a:r>
          </a:p>
          <a:p>
            <a:pPr marL="305435" indent="-305435"/>
            <a:r>
              <a:rPr lang="en-GB" sz="2400" dirty="0">
                <a:ea typeface="+mn-lt"/>
                <a:cs typeface="+mn-lt"/>
              </a:rPr>
              <a:t>In reaching across boundaries, leaders learn to broaden their perspectives and generate more diverse and alternative ways of problem-solving, fostering cross-organisational innovation and transformation (Clarke, 2013; Ibarra &amp; Hunter, 2007; Yip, et al., 2016). </a:t>
            </a:r>
            <a:endParaRPr lang="en-GB" sz="2400"/>
          </a:p>
        </p:txBody>
      </p:sp>
    </p:spTree>
    <p:extLst>
      <p:ext uri="{BB962C8B-B14F-4D97-AF65-F5344CB8AC3E}">
        <p14:creationId xmlns:p14="http://schemas.microsoft.com/office/powerpoint/2010/main" val="2977397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6677"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0B40FD-FD67-468A-9528-4F292A41FC9B}"/>
              </a:ext>
            </a:extLst>
          </p:cNvPr>
          <p:cNvSpPr>
            <a:spLocks noGrp="1"/>
          </p:cNvSpPr>
          <p:nvPr>
            <p:ph type="title"/>
          </p:nvPr>
        </p:nvSpPr>
        <p:spPr>
          <a:xfrm>
            <a:off x="7963094" y="1113764"/>
            <a:ext cx="3269749" cy="4624327"/>
          </a:xfrm>
        </p:spPr>
        <p:txBody>
          <a:bodyPr anchor="ctr">
            <a:normAutofit/>
          </a:bodyPr>
          <a:lstStyle/>
          <a:p>
            <a:r>
              <a:rPr lang="en-GB" sz="3200">
                <a:solidFill>
                  <a:srgbClr val="FFFFFF"/>
                </a:solidFill>
              </a:rPr>
              <a:t>Why it matters?</a:t>
            </a:r>
          </a:p>
        </p:txBody>
      </p:sp>
      <p:sp>
        <p:nvSpPr>
          <p:cNvPr id="3" name="Content Placeholder 2">
            <a:extLst>
              <a:ext uri="{FF2B5EF4-FFF2-40B4-BE49-F238E27FC236}">
                <a16:creationId xmlns:a16="http://schemas.microsoft.com/office/drawing/2014/main" id="{66698D3D-EA90-4A45-83B0-838757D7E65B}"/>
              </a:ext>
            </a:extLst>
          </p:cNvPr>
          <p:cNvSpPr>
            <a:spLocks noGrp="1"/>
          </p:cNvSpPr>
          <p:nvPr>
            <p:ph idx="1"/>
          </p:nvPr>
        </p:nvSpPr>
        <p:spPr>
          <a:xfrm>
            <a:off x="927916" y="1113764"/>
            <a:ext cx="6108179" cy="4624327"/>
          </a:xfrm>
        </p:spPr>
        <p:txBody>
          <a:bodyPr anchor="ctr">
            <a:normAutofit/>
          </a:bodyPr>
          <a:lstStyle/>
          <a:p>
            <a:pPr marL="305435" indent="-305435"/>
            <a:r>
              <a:rPr lang="en-GB" i="1" dirty="0">
                <a:ea typeface="+mn-lt"/>
                <a:cs typeface="+mn-lt"/>
              </a:rPr>
              <a:t>“Complexity leadership requires leaders to develop their skills in effectively managing and developing networks</a:t>
            </a:r>
            <a:r>
              <a:rPr lang="en-GB" dirty="0">
                <a:ea typeface="+mn-lt"/>
                <a:cs typeface="+mn-lt"/>
              </a:rPr>
              <a:t>” (Clarke, 2013, p. 141). However, a study by Ibarra &amp; Hunter (2007, p. 101) found networking is </a:t>
            </a:r>
            <a:r>
              <a:rPr lang="en-GB" i="1" dirty="0">
                <a:ea typeface="+mn-lt"/>
                <a:cs typeface="+mn-lt"/>
              </a:rPr>
              <a:t>“simultaneously one of the most self-evident and one of the most dreaded developmental challenges that aspiring leaders must address.’</a:t>
            </a:r>
            <a:r>
              <a:rPr lang="en-GB" dirty="0">
                <a:ea typeface="+mn-lt"/>
                <a:cs typeface="+mn-lt"/>
              </a:rPr>
              <a:t> </a:t>
            </a:r>
          </a:p>
          <a:p>
            <a:pPr marL="305435" indent="-305435"/>
            <a:r>
              <a:rPr lang="en-GB" dirty="0">
                <a:ea typeface="+mn-lt"/>
                <a:cs typeface="+mn-lt"/>
              </a:rPr>
              <a:t>As organisations strive for effective collaboration across boundaries, leaders must look beyond the organisational chart to the invisible informal networks supporting the organisation (Cross, et al., 2013; Cullen, et al., 2014). </a:t>
            </a:r>
          </a:p>
          <a:p>
            <a:pPr marL="305435" indent="-305435"/>
            <a:r>
              <a:rPr lang="en-GB" dirty="0">
                <a:ea typeface="+mn-lt"/>
                <a:cs typeface="+mn-lt"/>
              </a:rPr>
              <a:t>Research by MIT found that getting people to collaborate across boundaries was the biggest barrier to collaboration in organisations (Kane, et al., 2018).  </a:t>
            </a:r>
            <a:endParaRPr lang="en-GB"/>
          </a:p>
        </p:txBody>
      </p:sp>
    </p:spTree>
    <p:extLst>
      <p:ext uri="{BB962C8B-B14F-4D97-AF65-F5344CB8AC3E}">
        <p14:creationId xmlns:p14="http://schemas.microsoft.com/office/powerpoint/2010/main" val="2114237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C017CBF-9F98-4A66-A489-7DD2293BDB6D}"/>
              </a:ext>
            </a:extLst>
          </p:cNvPr>
          <p:cNvSpPr>
            <a:spLocks noGrp="1"/>
          </p:cNvSpPr>
          <p:nvPr>
            <p:ph type="title"/>
          </p:nvPr>
        </p:nvSpPr>
        <p:spPr>
          <a:xfrm>
            <a:off x="771148" y="1037967"/>
            <a:ext cx="3054091" cy="4709131"/>
          </a:xfrm>
        </p:spPr>
        <p:txBody>
          <a:bodyPr anchor="ctr">
            <a:normAutofit/>
          </a:bodyPr>
          <a:lstStyle/>
          <a:p>
            <a:r>
              <a:rPr lang="en-GB" sz="2500">
                <a:solidFill>
                  <a:srgbClr val="FFFEFF"/>
                </a:solidFill>
              </a:rPr>
              <a:t>Characteristics of Boundary spanners</a:t>
            </a:r>
          </a:p>
        </p:txBody>
      </p:sp>
      <p:sp>
        <p:nvSpPr>
          <p:cNvPr id="3" name="Content Placeholder 2">
            <a:extLst>
              <a:ext uri="{FF2B5EF4-FFF2-40B4-BE49-F238E27FC236}">
                <a16:creationId xmlns:a16="http://schemas.microsoft.com/office/drawing/2014/main" id="{078D0475-831D-4009-AD11-F371A25266E6}"/>
              </a:ext>
            </a:extLst>
          </p:cNvPr>
          <p:cNvSpPr>
            <a:spLocks noGrp="1"/>
          </p:cNvSpPr>
          <p:nvPr>
            <p:ph idx="1"/>
          </p:nvPr>
        </p:nvSpPr>
        <p:spPr>
          <a:xfrm>
            <a:off x="4534935" y="1037968"/>
            <a:ext cx="6725899" cy="4820832"/>
          </a:xfrm>
        </p:spPr>
        <p:txBody>
          <a:bodyPr>
            <a:normAutofit/>
          </a:bodyPr>
          <a:lstStyle/>
          <a:p>
            <a:pPr marL="0" indent="0">
              <a:lnSpc>
                <a:spcPct val="100000"/>
              </a:lnSpc>
              <a:buNone/>
            </a:pPr>
            <a:r>
              <a:rPr lang="en-GB" dirty="0">
                <a:ea typeface="+mn-lt"/>
                <a:cs typeface="+mn-lt"/>
              </a:rPr>
              <a:t>Williams (2002) identified the following traits that characterise boundary spanners: </a:t>
            </a:r>
            <a:endParaRPr lang="en-GB"/>
          </a:p>
          <a:p>
            <a:pPr marL="305435" indent="-305435">
              <a:lnSpc>
                <a:spcPct val="100000"/>
              </a:lnSpc>
            </a:pPr>
            <a:r>
              <a:rPr lang="en-GB" dirty="0">
                <a:ea typeface="+mn-lt"/>
                <a:cs typeface="+mn-lt"/>
              </a:rPr>
              <a:t>Can communicate effectively without jargon and listen actively </a:t>
            </a:r>
            <a:endParaRPr lang="en-GB"/>
          </a:p>
          <a:p>
            <a:pPr marL="305435" indent="-305435">
              <a:lnSpc>
                <a:spcPct val="100000"/>
              </a:lnSpc>
            </a:pPr>
            <a:r>
              <a:rPr lang="en-GB" dirty="0">
                <a:ea typeface="+mn-lt"/>
                <a:cs typeface="+mn-lt"/>
              </a:rPr>
              <a:t>Empathy and the ability to disagree and move on without harming the relationship</a:t>
            </a:r>
            <a:endParaRPr lang="en-GB">
              <a:ea typeface="+mn-lt"/>
              <a:cs typeface="+mn-lt"/>
            </a:endParaRPr>
          </a:p>
          <a:p>
            <a:pPr marL="305435" indent="-305435">
              <a:lnSpc>
                <a:spcPct val="100000"/>
              </a:lnSpc>
            </a:pPr>
            <a:r>
              <a:rPr lang="en-GB" dirty="0">
                <a:ea typeface="+mn-lt"/>
                <a:cs typeface="+mn-lt"/>
              </a:rPr>
              <a:t>An easy and inviting personality that fosters honesty and openness</a:t>
            </a:r>
            <a:endParaRPr lang="en-GB"/>
          </a:p>
          <a:p>
            <a:pPr marL="305435" indent="-305435">
              <a:lnSpc>
                <a:spcPct val="100000"/>
              </a:lnSpc>
            </a:pPr>
            <a:r>
              <a:rPr lang="en-GB" dirty="0">
                <a:ea typeface="+mn-lt"/>
                <a:cs typeface="+mn-lt"/>
              </a:rPr>
              <a:t>Politically sensitive </a:t>
            </a:r>
            <a:endParaRPr lang="en-GB"/>
          </a:p>
          <a:p>
            <a:pPr marL="305435" indent="-305435">
              <a:lnSpc>
                <a:spcPct val="100000"/>
              </a:lnSpc>
            </a:pPr>
            <a:r>
              <a:rPr lang="en-GB" dirty="0">
                <a:ea typeface="+mn-lt"/>
                <a:cs typeface="+mn-lt"/>
              </a:rPr>
              <a:t>Ability to manage interdependencies (complexity) – contributing factors: inter-organisational experience, transdisciplinary knowledge and cognitive ability</a:t>
            </a:r>
            <a:endParaRPr lang="en-GB"/>
          </a:p>
          <a:p>
            <a:pPr marL="305435" indent="-305435">
              <a:lnSpc>
                <a:spcPct val="100000"/>
              </a:lnSpc>
            </a:pPr>
            <a:r>
              <a:rPr lang="en-GB" dirty="0">
                <a:ea typeface="+mn-lt"/>
                <a:cs typeface="+mn-lt"/>
              </a:rPr>
              <a:t>Have a large quantity of social capital </a:t>
            </a:r>
            <a:endParaRPr lang="en-GB"/>
          </a:p>
          <a:p>
            <a:pPr marL="305435" indent="-305435">
              <a:lnSpc>
                <a:spcPct val="100000"/>
              </a:lnSpc>
            </a:pPr>
            <a:r>
              <a:rPr lang="en-GB" dirty="0">
                <a:ea typeface="+mn-lt"/>
                <a:cs typeface="+mn-lt"/>
              </a:rPr>
              <a:t>Influencing and negotiating skills </a:t>
            </a:r>
            <a:endParaRPr lang="en-GB"/>
          </a:p>
          <a:p>
            <a:pPr marL="305435" indent="-305435">
              <a:lnSpc>
                <a:spcPct val="100000"/>
              </a:lnSpc>
            </a:pPr>
            <a:r>
              <a:rPr lang="en-GB" dirty="0">
                <a:ea typeface="+mn-lt"/>
                <a:cs typeface="+mn-lt"/>
              </a:rPr>
              <a:t>Is a trusted colleague </a:t>
            </a:r>
            <a:endParaRPr lang="en-GB"/>
          </a:p>
          <a:p>
            <a:pPr marL="305435" indent="-305435">
              <a:lnSpc>
                <a:spcPct val="100000"/>
              </a:lnSpc>
            </a:pPr>
            <a:endParaRPr lang="en-GB"/>
          </a:p>
        </p:txBody>
      </p:sp>
    </p:spTree>
    <p:extLst>
      <p:ext uri="{BB962C8B-B14F-4D97-AF65-F5344CB8AC3E}">
        <p14:creationId xmlns:p14="http://schemas.microsoft.com/office/powerpoint/2010/main" val="1298672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4C4F1-5D3B-4265-0BC3-4B1FFAC7F26A}"/>
              </a:ext>
            </a:extLst>
          </p:cNvPr>
          <p:cNvSpPr>
            <a:spLocks noGrp="1"/>
          </p:cNvSpPr>
          <p:nvPr>
            <p:ph type="title"/>
          </p:nvPr>
        </p:nvSpPr>
        <p:spPr/>
        <p:txBody>
          <a:bodyPr/>
          <a:lstStyle/>
          <a:p>
            <a:r>
              <a:rPr lang="en-GB" dirty="0"/>
              <a:t>Benefits of boundary spanning</a:t>
            </a:r>
          </a:p>
        </p:txBody>
      </p:sp>
      <p:sp>
        <p:nvSpPr>
          <p:cNvPr id="3" name="Content Placeholder 2">
            <a:extLst>
              <a:ext uri="{FF2B5EF4-FFF2-40B4-BE49-F238E27FC236}">
                <a16:creationId xmlns:a16="http://schemas.microsoft.com/office/drawing/2014/main" id="{E7E629A0-4B54-A194-B635-E23345B8A439}"/>
              </a:ext>
            </a:extLst>
          </p:cNvPr>
          <p:cNvSpPr>
            <a:spLocks noGrp="1"/>
          </p:cNvSpPr>
          <p:nvPr>
            <p:ph idx="1"/>
          </p:nvPr>
        </p:nvSpPr>
        <p:spPr/>
        <p:txBody>
          <a:bodyPr/>
          <a:lstStyle/>
          <a:p>
            <a:r>
              <a:rPr lang="en-GB" dirty="0"/>
              <a:t>Increased organizational agility to respond to a dynamic marketplace;</a:t>
            </a:r>
          </a:p>
          <a:p>
            <a:r>
              <a:rPr lang="en-GB" dirty="0"/>
              <a:t>Advanced cross-organizational innovation;</a:t>
            </a:r>
          </a:p>
          <a:p>
            <a:r>
              <a:rPr lang="en-GB" dirty="0"/>
              <a:t>Achievement of mission-critical, bottom-line results;</a:t>
            </a:r>
          </a:p>
          <a:p>
            <a:r>
              <a:rPr lang="en-GB" dirty="0"/>
              <a:t>An engaged and empowered workplace at all levels;</a:t>
            </a:r>
          </a:p>
          <a:p>
            <a:r>
              <a:rPr lang="en-GB" dirty="0"/>
              <a:t>Flexible, cross-functional learning capabilities to solve problems and adapt to change;</a:t>
            </a:r>
          </a:p>
          <a:p>
            <a:r>
              <a:rPr lang="en-GB" dirty="0"/>
              <a:t>Better-managed risks and rewards through enduring cross-sector partnerships;</a:t>
            </a:r>
          </a:p>
          <a:p>
            <a:r>
              <a:rPr lang="en-GB" dirty="0"/>
              <a:t>Higher-performing virtual, remote, and hybrid teams; and</a:t>
            </a:r>
          </a:p>
          <a:p>
            <a:r>
              <a:rPr lang="en-GB" dirty="0"/>
              <a:t>Global mindsets and cross-regional collaboration.</a:t>
            </a:r>
          </a:p>
        </p:txBody>
      </p:sp>
    </p:spTree>
    <p:extLst>
      <p:ext uri="{BB962C8B-B14F-4D97-AF65-F5344CB8AC3E}">
        <p14:creationId xmlns:p14="http://schemas.microsoft.com/office/powerpoint/2010/main" val="3597249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8FD0-B877-4ECA-9B36-9E83D696C8AE}"/>
              </a:ext>
            </a:extLst>
          </p:cNvPr>
          <p:cNvSpPr>
            <a:spLocks noGrp="1"/>
          </p:cNvSpPr>
          <p:nvPr>
            <p:ph type="title"/>
          </p:nvPr>
        </p:nvSpPr>
        <p:spPr/>
        <p:txBody>
          <a:bodyPr/>
          <a:lstStyle/>
          <a:p>
            <a:r>
              <a:rPr lang="en-GB" dirty="0"/>
              <a:t>5 types of boundary spanning</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615926840"/>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01915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ECEBE-8314-6A38-B63D-26C5A8B1AE28}"/>
              </a:ext>
            </a:extLst>
          </p:cNvPr>
          <p:cNvSpPr>
            <a:spLocks noGrp="1"/>
          </p:cNvSpPr>
          <p:nvPr>
            <p:ph type="title"/>
          </p:nvPr>
        </p:nvSpPr>
        <p:spPr/>
        <p:txBody>
          <a:bodyPr/>
          <a:lstStyle/>
          <a:p>
            <a:r>
              <a:rPr lang="en-GB" dirty="0"/>
              <a:t>The Challenge of spanning the 5 types of boundaries - Horizontal</a:t>
            </a:r>
          </a:p>
        </p:txBody>
      </p:sp>
      <p:sp>
        <p:nvSpPr>
          <p:cNvPr id="3" name="Content Placeholder 2">
            <a:extLst>
              <a:ext uri="{FF2B5EF4-FFF2-40B4-BE49-F238E27FC236}">
                <a16:creationId xmlns:a16="http://schemas.microsoft.com/office/drawing/2014/main" id="{4F638CA9-BA2A-8189-C4E5-DDA27DB2A0A3}"/>
              </a:ext>
            </a:extLst>
          </p:cNvPr>
          <p:cNvSpPr>
            <a:spLocks noGrp="1"/>
          </p:cNvSpPr>
          <p:nvPr>
            <p:ph idx="1"/>
          </p:nvPr>
        </p:nvSpPr>
        <p:spPr/>
        <p:txBody>
          <a:bodyPr/>
          <a:lstStyle/>
          <a:p>
            <a:r>
              <a:rPr lang="en-GB" dirty="0"/>
              <a:t>Horizontal boundaries separate organizational groups by areas of experience and expertise. </a:t>
            </a:r>
          </a:p>
          <a:p>
            <a:r>
              <a:rPr lang="en-GB" dirty="0"/>
              <a:t>The negative costs of horizontal organizational boundaries are revealed when one function is favoured over another, when the work of one unit or product line threatens the viability of another, or when departments or functions work at cross-purposes.</a:t>
            </a:r>
          </a:p>
          <a:p>
            <a:r>
              <a:rPr lang="en-GB" dirty="0"/>
              <a:t>The unintended consequence of the many matrixed and regional structures at most modern organizations is that walls have been erected between groups that need to be collaborating. As a result, “silo-busting” has become one of the leading pastimes for managers and executives.</a:t>
            </a:r>
          </a:p>
          <a:p>
            <a:pPr marL="0" indent="0">
              <a:buNone/>
            </a:pPr>
            <a:endParaRPr lang="en-GB" dirty="0"/>
          </a:p>
        </p:txBody>
      </p:sp>
    </p:spTree>
    <p:extLst>
      <p:ext uri="{BB962C8B-B14F-4D97-AF65-F5344CB8AC3E}">
        <p14:creationId xmlns:p14="http://schemas.microsoft.com/office/powerpoint/2010/main" val="617459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ECEBE-8314-6A38-B63D-26C5A8B1AE28}"/>
              </a:ext>
            </a:extLst>
          </p:cNvPr>
          <p:cNvSpPr>
            <a:spLocks noGrp="1"/>
          </p:cNvSpPr>
          <p:nvPr>
            <p:ph type="title"/>
          </p:nvPr>
        </p:nvSpPr>
        <p:spPr/>
        <p:txBody>
          <a:bodyPr/>
          <a:lstStyle/>
          <a:p>
            <a:r>
              <a:rPr lang="en-GB" dirty="0"/>
              <a:t>The Challenge of spanning the 5 types of boundaries - Vertical</a:t>
            </a:r>
          </a:p>
        </p:txBody>
      </p:sp>
      <p:sp>
        <p:nvSpPr>
          <p:cNvPr id="3" name="Content Placeholder 2">
            <a:extLst>
              <a:ext uri="{FF2B5EF4-FFF2-40B4-BE49-F238E27FC236}">
                <a16:creationId xmlns:a16="http://schemas.microsoft.com/office/drawing/2014/main" id="{4F638CA9-BA2A-8189-C4E5-DDA27DB2A0A3}"/>
              </a:ext>
            </a:extLst>
          </p:cNvPr>
          <p:cNvSpPr>
            <a:spLocks noGrp="1"/>
          </p:cNvSpPr>
          <p:nvPr>
            <p:ph idx="1"/>
          </p:nvPr>
        </p:nvSpPr>
        <p:spPr/>
        <p:txBody>
          <a:bodyPr/>
          <a:lstStyle/>
          <a:p>
            <a:r>
              <a:rPr lang="en-GB" dirty="0"/>
              <a:t>Vertical boundaries cross level, rank, seniority, authority, and power. The separation of groups into organizational hierarchy layers of top, middle, and entry-level — each with corresponding levels of authority — is a ubiquitous feature in nearly all organizations.</a:t>
            </a:r>
          </a:p>
          <a:p>
            <a:r>
              <a:rPr lang="en-GB" dirty="0"/>
              <a:t>As a result of decades of flattening organizations and improved communication systems, executives in our study perceived vertical boundaries as less relevant or problematic than the other 4 types of boundaries.</a:t>
            </a:r>
          </a:p>
          <a:p>
            <a:pPr marL="0" indent="0">
              <a:buNone/>
            </a:pPr>
            <a:endParaRPr lang="en-GB" dirty="0"/>
          </a:p>
        </p:txBody>
      </p:sp>
    </p:spTree>
    <p:extLst>
      <p:ext uri="{BB962C8B-B14F-4D97-AF65-F5344CB8AC3E}">
        <p14:creationId xmlns:p14="http://schemas.microsoft.com/office/powerpoint/2010/main" val="1284863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ECEBE-8314-6A38-B63D-26C5A8B1AE28}"/>
              </a:ext>
            </a:extLst>
          </p:cNvPr>
          <p:cNvSpPr>
            <a:spLocks noGrp="1"/>
          </p:cNvSpPr>
          <p:nvPr>
            <p:ph type="title"/>
          </p:nvPr>
        </p:nvSpPr>
        <p:spPr/>
        <p:txBody>
          <a:bodyPr/>
          <a:lstStyle/>
          <a:p>
            <a:r>
              <a:rPr lang="en-GB" dirty="0"/>
              <a:t>The Challenge of spanning the 5 types of boundaries - stakeholder</a:t>
            </a:r>
          </a:p>
        </p:txBody>
      </p:sp>
      <p:sp>
        <p:nvSpPr>
          <p:cNvPr id="3" name="Content Placeholder 2">
            <a:extLst>
              <a:ext uri="{FF2B5EF4-FFF2-40B4-BE49-F238E27FC236}">
                <a16:creationId xmlns:a16="http://schemas.microsoft.com/office/drawing/2014/main" id="{4F638CA9-BA2A-8189-C4E5-DDA27DB2A0A3}"/>
              </a:ext>
            </a:extLst>
          </p:cNvPr>
          <p:cNvSpPr>
            <a:spLocks noGrp="1"/>
          </p:cNvSpPr>
          <p:nvPr>
            <p:ph idx="1"/>
          </p:nvPr>
        </p:nvSpPr>
        <p:spPr/>
        <p:txBody>
          <a:bodyPr/>
          <a:lstStyle/>
          <a:p>
            <a:r>
              <a:rPr lang="en-GB" dirty="0"/>
              <a:t>Spanning boundaries with organizational stakeholders can be complex and varied. </a:t>
            </a:r>
          </a:p>
          <a:p>
            <a:r>
              <a:rPr lang="en-GB" dirty="0"/>
              <a:t>Your organization may have many stakeholder groups, including clients or customers, shareholders, boards of directors, partners, alliances, suppliers, vendors, advocacy groups, governmental or non-governmental agencies, plus local, regional, national, and global communities.</a:t>
            </a:r>
          </a:p>
        </p:txBody>
      </p:sp>
    </p:spTree>
    <p:extLst>
      <p:ext uri="{BB962C8B-B14F-4D97-AF65-F5344CB8AC3E}">
        <p14:creationId xmlns:p14="http://schemas.microsoft.com/office/powerpoint/2010/main" val="1130396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43374-2197-48C2-ADD6-B6482FDBD1F5}"/>
              </a:ext>
            </a:extLst>
          </p:cNvPr>
          <p:cNvSpPr>
            <a:spLocks noGrp="1"/>
          </p:cNvSpPr>
          <p:nvPr>
            <p:ph type="title"/>
          </p:nvPr>
        </p:nvSpPr>
        <p:spPr/>
        <p:txBody>
          <a:bodyPr/>
          <a:lstStyle/>
          <a:p>
            <a:r>
              <a:rPr lang="en-GB" dirty="0"/>
              <a:t>The Challenge of spanning the 5 types of boundaries - Demographic</a:t>
            </a:r>
          </a:p>
        </p:txBody>
      </p:sp>
      <p:sp>
        <p:nvSpPr>
          <p:cNvPr id="3" name="Content Placeholder 2">
            <a:extLst>
              <a:ext uri="{FF2B5EF4-FFF2-40B4-BE49-F238E27FC236}">
                <a16:creationId xmlns:a16="http://schemas.microsoft.com/office/drawing/2014/main" id="{42BC8B55-568F-FAFC-A224-EF71F91F9152}"/>
              </a:ext>
            </a:extLst>
          </p:cNvPr>
          <p:cNvSpPr>
            <a:spLocks noGrp="1"/>
          </p:cNvSpPr>
          <p:nvPr>
            <p:ph idx="1"/>
          </p:nvPr>
        </p:nvSpPr>
        <p:spPr/>
        <p:txBody>
          <a:bodyPr/>
          <a:lstStyle/>
          <a:p>
            <a:r>
              <a:rPr lang="en-GB" dirty="0"/>
              <a:t>Demographic boundaries are found in the space between diverse groups. Demographic boundaries include the entire range of human diversity and social identity, from gender and race to education and ideology. </a:t>
            </a:r>
          </a:p>
          <a:p>
            <a:r>
              <a:rPr lang="en-GB" dirty="0"/>
              <a:t>o be effective, leaders must be capable of spanning boundaries and showing respect across a wide variety of demographic boundaries, and understand how their own social identity may affect how they lead.</a:t>
            </a:r>
          </a:p>
        </p:txBody>
      </p:sp>
    </p:spTree>
    <p:extLst>
      <p:ext uri="{BB962C8B-B14F-4D97-AF65-F5344CB8AC3E}">
        <p14:creationId xmlns:p14="http://schemas.microsoft.com/office/powerpoint/2010/main" val="28109939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A71C-C048-AF52-272A-8E75D092B0EF}"/>
              </a:ext>
            </a:extLst>
          </p:cNvPr>
          <p:cNvSpPr>
            <a:spLocks noGrp="1"/>
          </p:cNvSpPr>
          <p:nvPr>
            <p:ph type="title"/>
          </p:nvPr>
        </p:nvSpPr>
        <p:spPr/>
        <p:txBody>
          <a:bodyPr/>
          <a:lstStyle/>
          <a:p>
            <a:r>
              <a:rPr lang="en-GB" dirty="0"/>
              <a:t>The Challenge of spanning the 5 types of boundaries -</a:t>
            </a:r>
          </a:p>
        </p:txBody>
      </p:sp>
      <p:sp>
        <p:nvSpPr>
          <p:cNvPr id="3" name="Content Placeholder 2">
            <a:extLst>
              <a:ext uri="{FF2B5EF4-FFF2-40B4-BE49-F238E27FC236}">
                <a16:creationId xmlns:a16="http://schemas.microsoft.com/office/drawing/2014/main" id="{7A870F39-21BA-4FAE-F3F8-E856C6DF4740}"/>
              </a:ext>
            </a:extLst>
          </p:cNvPr>
          <p:cNvSpPr>
            <a:spLocks noGrp="1"/>
          </p:cNvSpPr>
          <p:nvPr>
            <p:ph idx="1"/>
          </p:nvPr>
        </p:nvSpPr>
        <p:spPr/>
        <p:txBody>
          <a:bodyPr/>
          <a:lstStyle/>
          <a:p>
            <a:r>
              <a:rPr lang="en-GB" dirty="0"/>
              <a:t>Geographic boundaries are represented by distance, locations, cultures, regions, and markets. </a:t>
            </a:r>
          </a:p>
          <a:p>
            <a:r>
              <a:rPr lang="en-GB" dirty="0"/>
              <a:t>Boundaries of geography create constraints when there is a need for collaboration across different locations. </a:t>
            </a:r>
          </a:p>
          <a:p>
            <a:r>
              <a:rPr lang="en-GB" dirty="0"/>
              <a:t>In today’s ever-shrinking world, managers must keep implications for global leadership in mind at all times.</a:t>
            </a:r>
          </a:p>
          <a:p>
            <a:r>
              <a:rPr lang="en-GB" dirty="0"/>
              <a:t>As organizations expand their global footprint, employ an increasingly diverse talent pool, and seek new competitive advantage through complex inter-organizational alliances, joint ventures, and partnerships, leadership will increasingly be practiced at the juncture where geographic, demographic, and stakeholder boundaries intersect.</a:t>
            </a:r>
          </a:p>
        </p:txBody>
      </p:sp>
    </p:spTree>
    <p:extLst>
      <p:ext uri="{BB962C8B-B14F-4D97-AF65-F5344CB8AC3E}">
        <p14:creationId xmlns:p14="http://schemas.microsoft.com/office/powerpoint/2010/main" val="30447106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1F728C6-8853-21B7-6DAE-04CF4A8D35FD}"/>
              </a:ext>
            </a:extLst>
          </p:cNvPr>
          <p:cNvSpPr>
            <a:spLocks noGrp="1"/>
          </p:cNvSpPr>
          <p:nvPr>
            <p:ph type="title"/>
          </p:nvPr>
        </p:nvSpPr>
        <p:spPr>
          <a:xfrm>
            <a:off x="807559" y="938022"/>
            <a:ext cx="6647905" cy="1188720"/>
          </a:xfrm>
        </p:spPr>
        <p:txBody>
          <a:bodyPr>
            <a:normAutofit/>
          </a:bodyPr>
          <a:lstStyle/>
          <a:p>
            <a:endParaRPr lang="en-GB">
              <a:solidFill>
                <a:srgbClr val="FFFFFF"/>
              </a:solidFill>
            </a:endParaRPr>
          </a:p>
        </p:txBody>
      </p:sp>
      <p:sp>
        <p:nvSpPr>
          <p:cNvPr id="31" name="Rectangle 3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3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F646EDD-A16A-BB05-166B-896D37AFE06B}"/>
              </a:ext>
            </a:extLst>
          </p:cNvPr>
          <p:cNvSpPr>
            <a:spLocks noGrp="1"/>
          </p:cNvSpPr>
          <p:nvPr>
            <p:ph idx="1"/>
          </p:nvPr>
        </p:nvSpPr>
        <p:spPr>
          <a:xfrm>
            <a:off x="807559" y="2340864"/>
            <a:ext cx="6690843" cy="3793237"/>
          </a:xfrm>
        </p:spPr>
        <p:txBody>
          <a:bodyPr>
            <a:normAutofit/>
          </a:bodyPr>
          <a:lstStyle/>
          <a:p>
            <a:r>
              <a:rPr lang="en-GB" sz="3600" dirty="0">
                <a:solidFill>
                  <a:srgbClr val="FFFFFF"/>
                </a:solidFill>
              </a:rPr>
              <a:t>Any Questions</a:t>
            </a:r>
          </a:p>
        </p:txBody>
      </p:sp>
      <p:pic>
        <p:nvPicPr>
          <p:cNvPr id="22" name="Graphic 6" descr="Help">
            <a:extLst>
              <a:ext uri="{FF2B5EF4-FFF2-40B4-BE49-F238E27FC236}">
                <a16:creationId xmlns:a16="http://schemas.microsoft.com/office/drawing/2014/main" id="{85833BA5-2DFC-9AE3-AD0E-7DE2565F0C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3826594931"/>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se-up of open book against blurred bookshelf background">
            <a:extLst>
              <a:ext uri="{FF2B5EF4-FFF2-40B4-BE49-F238E27FC236}">
                <a16:creationId xmlns:a16="http://schemas.microsoft.com/office/drawing/2014/main" id="{E0D466CF-0D9F-40E5-98EC-5AFE56E3E51A}"/>
              </a:ext>
            </a:extLst>
          </p:cNvPr>
          <p:cNvPicPr>
            <a:picLocks noGrp="1" noChangeAspect="1"/>
          </p:cNvPicPr>
          <p:nvPr>
            <p:ph idx="4294967295"/>
          </p:nvPr>
        </p:nvPicPr>
        <p:blipFill rotWithShape="1">
          <a:blip r:embed="rId2">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546DC14-1DF0-439D-84F6-9D82C7C522B3}"/>
              </a:ext>
            </a:extLst>
          </p:cNvPr>
          <p:cNvSpPr>
            <a:spLocks noGrp="1"/>
          </p:cNvSpPr>
          <p:nvPr>
            <p:ph type="ctrTitle"/>
          </p:nvPr>
        </p:nvSpPr>
        <p:spPr>
          <a:xfrm>
            <a:off x="965201" y="1020431"/>
            <a:ext cx="10225530" cy="1475013"/>
          </a:xfrm>
        </p:spPr>
        <p:txBody>
          <a:bodyPr>
            <a:normAutofit/>
          </a:bodyPr>
          <a:lstStyle/>
          <a:p>
            <a:r>
              <a:rPr lang="en-GB" sz="4000">
                <a:solidFill>
                  <a:schemeClr val="tx1"/>
                </a:solidFill>
              </a:rPr>
              <a:t>References</a:t>
            </a:r>
          </a:p>
        </p:txBody>
      </p:sp>
    </p:spTree>
    <p:extLst>
      <p:ext uri="{BB962C8B-B14F-4D97-AF65-F5344CB8AC3E}">
        <p14:creationId xmlns:p14="http://schemas.microsoft.com/office/powerpoint/2010/main" val="4111312526"/>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Emotional &amp; Social Intelligence</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lstStyle/>
          <a:p>
            <a:pPr marL="305435" indent="-305435"/>
            <a:r>
              <a:rPr lang="en-US">
                <a:ea typeface="+mn-lt"/>
                <a:cs typeface="+mn-lt"/>
              </a:rPr>
              <a:t>Goleman, D., 1995. </a:t>
            </a:r>
            <a:r>
              <a:rPr lang="en-US" i="1">
                <a:ea typeface="+mn-lt"/>
                <a:cs typeface="+mn-lt"/>
              </a:rPr>
              <a:t>Emotional Intelligence: Why it can matter more than IQ. </a:t>
            </a:r>
            <a:r>
              <a:rPr lang="en-US">
                <a:ea typeface="+mn-lt"/>
                <a:cs typeface="+mn-lt"/>
              </a:rPr>
              <a:t>London: Bloomsbury.</a:t>
            </a:r>
            <a:endParaRPr lang="en-GB" dirty="0">
              <a:ea typeface="+mn-lt"/>
              <a:cs typeface="+mn-lt"/>
            </a:endParaRPr>
          </a:p>
          <a:p>
            <a:pPr marL="305435" indent="-305435"/>
            <a:r>
              <a:rPr lang="en-US">
                <a:ea typeface="+mn-lt"/>
                <a:cs typeface="+mn-lt"/>
              </a:rPr>
              <a:t>Goleman, D. and Boyatzis, R. (2008) Social intelligence and the biology of leadership. </a:t>
            </a:r>
            <a:r>
              <a:rPr lang="en-US" i="1">
                <a:ea typeface="+mn-lt"/>
                <a:cs typeface="+mn-lt"/>
              </a:rPr>
              <a:t>Harvard business review</a:t>
            </a:r>
            <a:r>
              <a:rPr lang="en-US">
                <a:ea typeface="+mn-lt"/>
                <a:cs typeface="+mn-lt"/>
              </a:rPr>
              <a:t>, </a:t>
            </a:r>
            <a:r>
              <a:rPr lang="en-US" i="1">
                <a:ea typeface="+mn-lt"/>
                <a:cs typeface="+mn-lt"/>
              </a:rPr>
              <a:t>86</a:t>
            </a:r>
            <a:r>
              <a:rPr lang="en-US">
                <a:ea typeface="+mn-lt"/>
                <a:cs typeface="+mn-lt"/>
              </a:rPr>
              <a:t>(9), pp.74-81  </a:t>
            </a:r>
            <a:endParaRPr lang="en-GB"/>
          </a:p>
          <a:p>
            <a:pPr marL="305435" indent="-305435"/>
            <a:r>
              <a:rPr lang="en-US">
                <a:ea typeface="+mn-lt"/>
                <a:cs typeface="+mn-lt"/>
              </a:rPr>
              <a:t>Mayer, J. D., &amp; Salovey, P. (1997). What is emotional intelligence? In P. Salovey &amp; D. Sluyter (Eds.). </a:t>
            </a:r>
            <a:r>
              <a:rPr lang="en-US" i="1">
                <a:ea typeface="+mn-lt"/>
                <a:cs typeface="+mn-lt"/>
              </a:rPr>
              <a:t>Emotional development and emotional intelligence: Implications for educators</a:t>
            </a:r>
            <a:r>
              <a:rPr lang="en-US">
                <a:ea typeface="+mn-lt"/>
                <a:cs typeface="+mn-lt"/>
              </a:rPr>
              <a:t> (pp. 3– 31). New York, NY: Basic Books. </a:t>
            </a:r>
          </a:p>
          <a:p>
            <a:pPr marL="305435" indent="-305435"/>
            <a:r>
              <a:rPr lang="en-US">
                <a:ea typeface="+mn-lt"/>
                <a:cs typeface="+mn-lt"/>
              </a:rPr>
              <a:t>Njoroge, C. N. &amp; Yazdanifard, R., 2014. The impact of social and emotional intelligence on employee motivation in a multigenerational workplace. </a:t>
            </a:r>
            <a:r>
              <a:rPr lang="en-US" i="1">
                <a:ea typeface="+mn-lt"/>
                <a:cs typeface="+mn-lt"/>
              </a:rPr>
              <a:t>Global Journal of Management And Business Research., </a:t>
            </a:r>
            <a:r>
              <a:rPr lang="en-US">
                <a:ea typeface="+mn-lt"/>
                <a:cs typeface="+mn-lt"/>
              </a:rPr>
              <a:t>14(3), pp. 30-36. </a:t>
            </a:r>
            <a:endParaRPr lang="en-US" dirty="0"/>
          </a:p>
        </p:txBody>
      </p:sp>
    </p:spTree>
    <p:extLst>
      <p:ext uri="{BB962C8B-B14F-4D97-AF65-F5344CB8AC3E}">
        <p14:creationId xmlns:p14="http://schemas.microsoft.com/office/powerpoint/2010/main" val="34393297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Learning Agility</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85000" lnSpcReduction="10000"/>
          </a:bodyPr>
          <a:lstStyle/>
          <a:p>
            <a:pPr marL="305435" indent="-305435"/>
            <a:r>
              <a:rPr lang="en-GB">
                <a:ea typeface="+mn-lt"/>
                <a:cs typeface="+mn-lt"/>
              </a:rPr>
              <a:t>Cashman, K. (2013). </a:t>
            </a:r>
            <a:r>
              <a:rPr lang="en-GB" i="1">
                <a:ea typeface="+mn-lt"/>
                <a:cs typeface="+mn-lt"/>
              </a:rPr>
              <a:t>The Five Dimensions of Learning-Agile Leaders. </a:t>
            </a:r>
            <a:r>
              <a:rPr lang="en-GB">
                <a:ea typeface="+mn-lt"/>
                <a:cs typeface="+mn-lt"/>
              </a:rPr>
              <a:t>Available at: </a:t>
            </a:r>
            <a:r>
              <a:rPr lang="en-GB" dirty="0">
                <a:ea typeface="+mn-lt"/>
                <a:cs typeface="+mn-lt"/>
                <a:hlinkClick r:id="rId2"/>
              </a:rPr>
              <a:t>https://www.forbes.com/sites/kevincashman/2013/04/03/the-five-dimensions-of-learning-agile-leaders/#3e22b6f47457</a:t>
            </a:r>
            <a:r>
              <a:rPr lang="en-GB" dirty="0">
                <a:ea typeface="+mn-lt"/>
                <a:cs typeface="+mn-lt"/>
              </a:rPr>
              <a:t> </a:t>
            </a:r>
            <a:r>
              <a:rPr lang="en-GB">
                <a:ea typeface="+mn-lt"/>
                <a:cs typeface="+mn-lt"/>
              </a:rPr>
              <a:t>(Accessed 24</a:t>
            </a:r>
            <a:r>
              <a:rPr lang="en-GB" baseline="30000">
                <a:ea typeface="+mn-lt"/>
                <a:cs typeface="+mn-lt"/>
              </a:rPr>
              <a:t>th</a:t>
            </a:r>
            <a:r>
              <a:rPr lang="en-GB">
                <a:ea typeface="+mn-lt"/>
                <a:cs typeface="+mn-lt"/>
              </a:rPr>
              <a:t> November 2019). </a:t>
            </a:r>
            <a:endParaRPr lang="en-GB"/>
          </a:p>
          <a:p>
            <a:pPr marL="305435" indent="-305435"/>
            <a:r>
              <a:rPr lang="en-GB">
                <a:ea typeface="+mn-lt"/>
                <a:cs typeface="+mn-lt"/>
              </a:rPr>
              <a:t>Flaum, J.P. &amp; Winkler, B. (2015) </a:t>
            </a:r>
            <a:r>
              <a:rPr lang="en-GB" i="1">
                <a:ea typeface="+mn-lt"/>
                <a:cs typeface="+mn-lt"/>
              </a:rPr>
              <a:t>Improve Your Ability to Learn. </a:t>
            </a:r>
            <a:r>
              <a:rPr lang="en-GB">
                <a:ea typeface="+mn-lt"/>
                <a:cs typeface="+mn-lt"/>
              </a:rPr>
              <a:t>Available at: </a:t>
            </a:r>
            <a:r>
              <a:rPr lang="en-GB" dirty="0">
                <a:ea typeface="+mn-lt"/>
                <a:cs typeface="+mn-lt"/>
                <a:hlinkClick r:id="rId3"/>
              </a:rPr>
              <a:t>https://hbr.org/2015/06/improve-your-ability-to-learn</a:t>
            </a:r>
            <a:r>
              <a:rPr lang="en-GB" dirty="0">
                <a:ea typeface="+mn-lt"/>
                <a:cs typeface="+mn-lt"/>
              </a:rPr>
              <a:t> </a:t>
            </a:r>
            <a:r>
              <a:rPr lang="en-GB">
                <a:ea typeface="+mn-lt"/>
                <a:cs typeface="+mn-lt"/>
              </a:rPr>
              <a:t>(Accessed 24th November 2019). </a:t>
            </a:r>
            <a:endParaRPr lang="en-GB"/>
          </a:p>
          <a:p>
            <a:pPr marL="305435" indent="-305435"/>
            <a:r>
              <a:rPr lang="en-GB">
                <a:ea typeface="+mn-lt"/>
                <a:cs typeface="+mn-lt"/>
              </a:rPr>
              <a:t>Hallenbeck, G. S., Swisher, V. &amp; Orr, J. E. (2011) The Seven Faces of Learning Agility. Available at: </a:t>
            </a:r>
            <a:r>
              <a:rPr lang="en-GB" dirty="0">
                <a:ea typeface="+mn-lt"/>
                <a:cs typeface="+mn-lt"/>
                <a:hlinkClick r:id="rId4"/>
              </a:rPr>
              <a:t>https://www.kornferry.com/media/lominger_pdf/Seven_faces_of_learning_agility.pdf</a:t>
            </a:r>
            <a:r>
              <a:rPr lang="en-GB">
                <a:ea typeface="+mn-lt"/>
                <a:cs typeface="+mn-lt"/>
              </a:rPr>
              <a:t> (Accessed 24</a:t>
            </a:r>
            <a:r>
              <a:rPr lang="en-GB" baseline="30000">
                <a:ea typeface="+mn-lt"/>
                <a:cs typeface="+mn-lt"/>
              </a:rPr>
              <a:t>th</a:t>
            </a:r>
            <a:r>
              <a:rPr lang="en-GB">
                <a:ea typeface="+mn-lt"/>
                <a:cs typeface="+mn-lt"/>
              </a:rPr>
              <a:t> November 2019) </a:t>
            </a:r>
            <a:endParaRPr lang="en-GB"/>
          </a:p>
          <a:p>
            <a:pPr marL="305435" indent="-305435"/>
            <a:r>
              <a:rPr lang="en-GB">
                <a:ea typeface="+mn-lt"/>
                <a:cs typeface="+mn-lt"/>
              </a:rPr>
              <a:t>Miller, S. (2019). Exploring the concept of learning agility. </a:t>
            </a:r>
            <a:r>
              <a:rPr lang="en-GB" i="1">
                <a:ea typeface="+mn-lt"/>
                <a:cs typeface="+mn-lt"/>
              </a:rPr>
              <a:t>Training &amp; Development</a:t>
            </a:r>
            <a:r>
              <a:rPr lang="en-GB">
                <a:ea typeface="+mn-lt"/>
                <a:cs typeface="+mn-lt"/>
              </a:rPr>
              <a:t>, 46(3), pp. 17-19. </a:t>
            </a:r>
            <a:endParaRPr lang="en-GB"/>
          </a:p>
          <a:p>
            <a:pPr marL="305435" indent="-305435"/>
            <a:r>
              <a:rPr lang="en-GB">
                <a:ea typeface="+mn-lt"/>
                <a:cs typeface="+mn-lt"/>
              </a:rPr>
              <a:t>Mitchinson, A. &amp; Morris, R. (2015). </a:t>
            </a:r>
            <a:r>
              <a:rPr lang="en-GB" i="1">
                <a:ea typeface="+mn-lt"/>
                <a:cs typeface="+mn-lt"/>
              </a:rPr>
              <a:t>Learning About Learning Agility</a:t>
            </a:r>
            <a:r>
              <a:rPr lang="en-GB">
                <a:ea typeface="+mn-lt"/>
                <a:cs typeface="+mn-lt"/>
              </a:rPr>
              <a:t>. Available at: </a:t>
            </a:r>
            <a:r>
              <a:rPr lang="en-GB" dirty="0">
                <a:ea typeface="+mn-lt"/>
                <a:cs typeface="+mn-lt"/>
                <a:hlinkClick r:id="rId5"/>
              </a:rPr>
              <a:t>https://www.ccl.org/wp-content/uploads/2015/04/LearningAgility.pdf</a:t>
            </a:r>
            <a:r>
              <a:rPr lang="en-GB">
                <a:ea typeface="+mn-lt"/>
                <a:cs typeface="+mn-lt"/>
              </a:rPr>
              <a:t> (Accessed 23rd November 2019). </a:t>
            </a:r>
            <a:endParaRPr lang="en-GB"/>
          </a:p>
          <a:p>
            <a:pPr marL="305435" indent="-305435"/>
            <a:r>
              <a:rPr lang="en-GB">
                <a:ea typeface="+mn-lt"/>
                <a:cs typeface="+mn-lt"/>
              </a:rPr>
              <a:t>Owen, J. (2020) </a:t>
            </a:r>
            <a:r>
              <a:rPr lang="en-GB" i="1">
                <a:ea typeface="+mn-lt"/>
                <a:cs typeface="+mn-lt"/>
              </a:rPr>
              <a:t>Resilience: 10 habits to thrive in life and work</a:t>
            </a:r>
            <a:r>
              <a:rPr lang="en-GB">
                <a:ea typeface="+mn-lt"/>
                <a:cs typeface="+mn-lt"/>
              </a:rPr>
              <a:t>, Harlow: Pearson Education Limited. </a:t>
            </a:r>
            <a:endParaRPr lang="en-GB"/>
          </a:p>
          <a:p>
            <a:pPr marL="305435" indent="-305435"/>
            <a:r>
              <a:rPr lang="en-GB">
                <a:ea typeface="+mn-lt"/>
                <a:cs typeface="+mn-lt"/>
              </a:rPr>
              <a:t>WEF (2018). </a:t>
            </a:r>
            <a:r>
              <a:rPr lang="en-GB" i="1">
                <a:ea typeface="+mn-lt"/>
                <a:cs typeface="+mn-lt"/>
              </a:rPr>
              <a:t>The Future of Jobs Report 2018</a:t>
            </a:r>
            <a:r>
              <a:rPr lang="en-GB">
                <a:ea typeface="+mn-lt"/>
                <a:cs typeface="+mn-lt"/>
              </a:rPr>
              <a:t>. Available at: </a:t>
            </a:r>
            <a:r>
              <a:rPr lang="en-GB" dirty="0">
                <a:ea typeface="+mn-lt"/>
                <a:cs typeface="+mn-lt"/>
                <a:hlinkClick r:id="rId6"/>
              </a:rPr>
              <a:t>https://www.weforum.org/reports/the-future-of-jobs-report-2018</a:t>
            </a:r>
            <a:r>
              <a:rPr lang="en-GB" dirty="0">
                <a:ea typeface="+mn-lt"/>
                <a:cs typeface="+mn-lt"/>
              </a:rPr>
              <a:t> </a:t>
            </a:r>
            <a:r>
              <a:rPr lang="en-GB">
                <a:ea typeface="+mn-lt"/>
                <a:cs typeface="+mn-lt"/>
              </a:rPr>
              <a:t>(Accessed 23rd November 2019). </a:t>
            </a:r>
            <a:endParaRPr lang="en-GB"/>
          </a:p>
        </p:txBody>
      </p:sp>
    </p:spTree>
    <p:extLst>
      <p:ext uri="{BB962C8B-B14F-4D97-AF65-F5344CB8AC3E}">
        <p14:creationId xmlns:p14="http://schemas.microsoft.com/office/powerpoint/2010/main" val="27211305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50DD-9798-4841-9FA7-5AB88DCE012D}"/>
              </a:ext>
            </a:extLst>
          </p:cNvPr>
          <p:cNvSpPr>
            <a:spLocks noGrp="1"/>
          </p:cNvSpPr>
          <p:nvPr>
            <p:ph type="title"/>
          </p:nvPr>
        </p:nvSpPr>
        <p:spPr/>
        <p:txBody>
          <a:bodyPr/>
          <a:lstStyle/>
          <a:p>
            <a:r>
              <a:rPr lang="en-GB" dirty="0"/>
              <a:t>References – Boundary Spanning</a:t>
            </a:r>
          </a:p>
        </p:txBody>
      </p:sp>
      <p:sp>
        <p:nvSpPr>
          <p:cNvPr id="3" name="Content Placeholder 2">
            <a:extLst>
              <a:ext uri="{FF2B5EF4-FFF2-40B4-BE49-F238E27FC236}">
                <a16:creationId xmlns:a16="http://schemas.microsoft.com/office/drawing/2014/main" id="{3D7E57AC-9E4F-41CF-A1FA-9A6EAE8FBDA7}"/>
              </a:ext>
            </a:extLst>
          </p:cNvPr>
          <p:cNvSpPr>
            <a:spLocks noGrp="1"/>
          </p:cNvSpPr>
          <p:nvPr>
            <p:ph idx="1"/>
          </p:nvPr>
        </p:nvSpPr>
        <p:spPr/>
        <p:txBody>
          <a:bodyPr>
            <a:normAutofit fontScale="85000" lnSpcReduction="10000"/>
          </a:bodyPr>
          <a:lstStyle/>
          <a:p>
            <a:pPr marL="305435" indent="-305435"/>
            <a:r>
              <a:rPr lang="en-US" dirty="0">
                <a:ea typeface="+mn-lt"/>
                <a:cs typeface="+mn-lt"/>
              </a:rPr>
              <a:t>Centre for Creative Leadership, 2023, Why you should collaborate across boundaries, </a:t>
            </a:r>
            <a:r>
              <a:rPr lang="en-US" dirty="0">
                <a:ea typeface="+mn-lt"/>
                <a:cs typeface="+mn-lt"/>
                <a:hlinkClick r:id="rId3"/>
              </a:rPr>
              <a:t>https://www.ccl.org/articles/leading-effectively-articles/boundary-spanning-the-leadership-advantage/</a:t>
            </a:r>
            <a:r>
              <a:rPr lang="en-US" dirty="0">
                <a:ea typeface="+mn-lt"/>
                <a:cs typeface="+mn-lt"/>
              </a:rPr>
              <a:t>, accessed 27/7/2023</a:t>
            </a:r>
          </a:p>
          <a:p>
            <a:pPr marL="305435" indent="-305435"/>
            <a:r>
              <a:rPr lang="en-US" dirty="0">
                <a:ea typeface="+mn-lt"/>
                <a:cs typeface="+mn-lt"/>
              </a:rPr>
              <a:t>Clarke, N., 2013. Model of complexity leadership development. </a:t>
            </a:r>
            <a:r>
              <a:rPr lang="en-US" i="1" dirty="0">
                <a:ea typeface="+mn-lt"/>
                <a:cs typeface="+mn-lt"/>
              </a:rPr>
              <a:t>Human Resource Development International, </a:t>
            </a:r>
            <a:r>
              <a:rPr lang="en-US" dirty="0">
                <a:ea typeface="+mn-lt"/>
                <a:cs typeface="+mn-lt"/>
              </a:rPr>
              <a:t>16(2), pp. 135-150.</a:t>
            </a:r>
            <a:r>
              <a:rPr lang="en-GB" dirty="0">
                <a:ea typeface="+mn-lt"/>
                <a:cs typeface="+mn-lt"/>
              </a:rPr>
              <a:t> </a:t>
            </a:r>
            <a:endParaRPr lang="en-GB" dirty="0"/>
          </a:p>
          <a:p>
            <a:pPr marL="305435" indent="-305435"/>
            <a:r>
              <a:rPr lang="en-US" dirty="0">
                <a:ea typeface="+mn-lt"/>
                <a:cs typeface="+mn-lt"/>
              </a:rPr>
              <a:t>Cross, R., Ernst, C. &amp; Passmore, B., 2013. A Bridge too Far? How Boundary Spanning Networks Drive Organizational Change and Effectiveness. </a:t>
            </a:r>
            <a:r>
              <a:rPr lang="en-US" i="1" dirty="0">
                <a:ea typeface="+mn-lt"/>
                <a:cs typeface="+mn-lt"/>
              </a:rPr>
              <a:t>Organizational Dynamics, </a:t>
            </a:r>
            <a:r>
              <a:rPr lang="en-US" dirty="0">
                <a:ea typeface="+mn-lt"/>
                <a:cs typeface="+mn-lt"/>
              </a:rPr>
              <a:t>42(2), pp. 81-91.</a:t>
            </a:r>
            <a:r>
              <a:rPr lang="en-GB" dirty="0">
                <a:ea typeface="+mn-lt"/>
                <a:cs typeface="+mn-lt"/>
              </a:rPr>
              <a:t> </a:t>
            </a:r>
            <a:endParaRPr lang="en-GB" dirty="0"/>
          </a:p>
          <a:p>
            <a:pPr marL="305435" indent="-305435"/>
            <a:r>
              <a:rPr lang="en-US" dirty="0">
                <a:ea typeface="+mn-lt"/>
                <a:cs typeface="+mn-lt"/>
              </a:rPr>
              <a:t>Cullen, K. L., </a:t>
            </a:r>
            <a:r>
              <a:rPr lang="en-US" dirty="0" err="1">
                <a:ea typeface="+mn-lt"/>
                <a:cs typeface="+mn-lt"/>
              </a:rPr>
              <a:t>Palus</a:t>
            </a:r>
            <a:r>
              <a:rPr lang="en-US" dirty="0">
                <a:ea typeface="+mn-lt"/>
                <a:cs typeface="+mn-lt"/>
              </a:rPr>
              <a:t>, C. J. &amp; </a:t>
            </a:r>
            <a:r>
              <a:rPr lang="en-US" dirty="0" err="1">
                <a:ea typeface="+mn-lt"/>
                <a:cs typeface="+mn-lt"/>
              </a:rPr>
              <a:t>Appaneal</a:t>
            </a:r>
            <a:r>
              <a:rPr lang="en-US" dirty="0">
                <a:ea typeface="+mn-lt"/>
                <a:cs typeface="+mn-lt"/>
              </a:rPr>
              <a:t>, C., 2014. </a:t>
            </a:r>
            <a:r>
              <a:rPr lang="en-US" i="1" dirty="0">
                <a:ea typeface="+mn-lt"/>
                <a:cs typeface="+mn-lt"/>
              </a:rPr>
              <a:t>Developing Network Perspective: Understanding the Basics of Social Networks and Their Role in Leadership, </a:t>
            </a:r>
            <a:r>
              <a:rPr lang="en-US" dirty="0">
                <a:ea typeface="+mn-lt"/>
                <a:cs typeface="+mn-lt"/>
              </a:rPr>
              <a:t>Greensboro: Centre for Creative Leadership.</a:t>
            </a:r>
            <a:r>
              <a:rPr lang="en-GB" dirty="0">
                <a:ea typeface="+mn-lt"/>
                <a:cs typeface="+mn-lt"/>
              </a:rPr>
              <a:t> </a:t>
            </a:r>
          </a:p>
          <a:p>
            <a:pPr marL="305435" indent="-305435"/>
            <a:r>
              <a:rPr lang="en-US" dirty="0">
                <a:ea typeface="+mn-lt"/>
                <a:cs typeface="+mn-lt"/>
              </a:rPr>
              <a:t>Ibarra, H. &amp; Hunter, M. L., 2007. How Leaders Create and Use Networks. </a:t>
            </a:r>
            <a:r>
              <a:rPr lang="en-US" i="1" dirty="0">
                <a:ea typeface="+mn-lt"/>
                <a:cs typeface="+mn-lt"/>
              </a:rPr>
              <a:t>Harvard Business Review</a:t>
            </a:r>
            <a:r>
              <a:rPr lang="en-US" dirty="0">
                <a:ea typeface="+mn-lt"/>
                <a:cs typeface="+mn-lt"/>
              </a:rPr>
              <a:t>, January. </a:t>
            </a:r>
            <a:endParaRPr lang="en-GB" dirty="0">
              <a:ea typeface="+mn-lt"/>
              <a:cs typeface="+mn-lt"/>
            </a:endParaRPr>
          </a:p>
          <a:p>
            <a:pPr marL="305435" indent="-305435"/>
            <a:r>
              <a:rPr lang="en-US" dirty="0">
                <a:ea typeface="+mn-lt"/>
                <a:cs typeface="+mn-lt"/>
              </a:rPr>
              <a:t>Kane, G. C. et al., 2018. </a:t>
            </a:r>
            <a:r>
              <a:rPr lang="en-US" i="1" dirty="0">
                <a:ea typeface="+mn-lt"/>
                <a:cs typeface="+mn-lt"/>
              </a:rPr>
              <a:t>Coming of Age Digitally,</a:t>
            </a:r>
            <a:r>
              <a:rPr lang="en-US" dirty="0">
                <a:ea typeface="+mn-lt"/>
                <a:cs typeface="+mn-lt"/>
              </a:rPr>
              <a:t> MIT Sloan Management Review and Deloitte Insights. </a:t>
            </a:r>
          </a:p>
          <a:p>
            <a:pPr marL="305435" indent="-305435"/>
            <a:r>
              <a:rPr lang="en-US" dirty="0">
                <a:ea typeface="+mn-lt"/>
                <a:cs typeface="+mn-lt"/>
              </a:rPr>
              <a:t>Williams, P., 2002. The Competent Boundary Spanner. </a:t>
            </a:r>
            <a:r>
              <a:rPr lang="en-US" i="1" dirty="0">
                <a:ea typeface="+mn-lt"/>
                <a:cs typeface="+mn-lt"/>
              </a:rPr>
              <a:t>Public Administration, </a:t>
            </a:r>
            <a:r>
              <a:rPr lang="en-US" dirty="0">
                <a:ea typeface="+mn-lt"/>
                <a:cs typeface="+mn-lt"/>
              </a:rPr>
              <a:t>80(1), pp. 103-124. </a:t>
            </a:r>
          </a:p>
          <a:p>
            <a:pPr marL="305435" indent="-305435"/>
            <a:r>
              <a:rPr lang="en-US" dirty="0">
                <a:ea typeface="+mn-lt"/>
                <a:cs typeface="+mn-lt"/>
              </a:rPr>
              <a:t>Yip, J., Ernst, C. &amp; Campbell, M., 2016. </a:t>
            </a:r>
            <a:r>
              <a:rPr lang="en-US" i="1" dirty="0">
                <a:ea typeface="+mn-lt"/>
                <a:cs typeface="+mn-lt"/>
              </a:rPr>
              <a:t>Boundary Spanning Leadership, </a:t>
            </a:r>
            <a:r>
              <a:rPr lang="en-US" dirty="0">
                <a:ea typeface="+mn-lt"/>
                <a:cs typeface="+mn-lt"/>
              </a:rPr>
              <a:t>Greensboro: Centre for Creative Leadership. </a:t>
            </a:r>
            <a:endParaRPr lang="en-US" dirty="0"/>
          </a:p>
        </p:txBody>
      </p:sp>
    </p:spTree>
    <p:extLst>
      <p:ext uri="{BB962C8B-B14F-4D97-AF65-F5344CB8AC3E}">
        <p14:creationId xmlns:p14="http://schemas.microsoft.com/office/powerpoint/2010/main" val="3220943582"/>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ac54d59-15ae-468f-8833-3c6b8f4d3013" xsi:nil="true"/>
  </documentManagement>
</p:properties>
</file>

<file path=customXml/itemProps1.xml><?xml version="1.0" encoding="utf-8"?>
<ds:datastoreItem xmlns:ds="http://schemas.openxmlformats.org/officeDocument/2006/customXml" ds:itemID="{032C9D10-CA80-4BC9-9D59-B4B9486E9328}">
  <ds:schemaRefs>
    <ds:schemaRef ds:uri="http://schemas.microsoft.com/sharepoint/v3/contenttype/forms"/>
  </ds:schemaRefs>
</ds:datastoreItem>
</file>

<file path=customXml/itemProps2.xml><?xml version="1.0" encoding="utf-8"?>
<ds:datastoreItem xmlns:ds="http://schemas.openxmlformats.org/officeDocument/2006/customXml" ds:itemID="{8A3B31F1-ECE7-4FEC-9F5E-DD52DA581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5D5C12-9048-448D-A69C-F00736C0732E}">
  <ds:schemaRefs>
    <ds:schemaRef ds:uri="http://purl.org/dc/term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ac54d59-15ae-468f-8833-3c6b8f4d3013"/>
    <ds:schemaRef ds:uri="21682d76-7fed-41ad-9dab-ad3c63b4cd8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Badge design</Template>
  <TotalTime>0</TotalTime>
  <Words>4790</Words>
  <Application>Microsoft Office PowerPoint</Application>
  <PresentationFormat>Widescreen</PresentationFormat>
  <Paragraphs>210</Paragraphs>
  <Slides>38</Slides>
  <Notes>16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38</vt:i4>
      </vt:variant>
    </vt:vector>
  </HeadingPairs>
  <TitlesOfParts>
    <vt:vector size="49" baseType="lpstr">
      <vt:lpstr>Google Sans</vt:lpstr>
      <vt:lpstr>Gotham A</vt:lpstr>
      <vt:lpstr>le-monde-livre-std</vt:lpstr>
      <vt:lpstr>PublicSans</vt:lpstr>
      <vt:lpstr>Arial</vt:lpstr>
      <vt:lpstr>Avenir Next LT Pro</vt:lpstr>
      <vt:lpstr>Calibri</vt:lpstr>
      <vt:lpstr>Gill Sans MT</vt:lpstr>
      <vt:lpstr>Roboto</vt:lpstr>
      <vt:lpstr>Wingdings 2</vt:lpstr>
      <vt:lpstr>DividendVTI</vt:lpstr>
      <vt:lpstr>Leadership Skills</vt:lpstr>
      <vt:lpstr>Essential Leadership Skills</vt:lpstr>
      <vt:lpstr>Key Leadership Skills (2023)</vt:lpstr>
      <vt:lpstr>Leadership Skills for the 21st Century</vt:lpstr>
      <vt:lpstr>Emotional &amp; Social Intelligence</vt:lpstr>
      <vt:lpstr>What is it?</vt:lpstr>
      <vt:lpstr>Why it matters?</vt:lpstr>
      <vt:lpstr>Goleman's Model</vt:lpstr>
      <vt:lpstr>Goleman's Model</vt:lpstr>
      <vt:lpstr>Goleman's Model</vt:lpstr>
      <vt:lpstr>Goleman's Model</vt:lpstr>
      <vt:lpstr>Was Steve Jobs emotionally and socially intelligent?</vt:lpstr>
      <vt:lpstr>Learning Agility</vt:lpstr>
      <vt:lpstr>Learning agility - What is it?</vt:lpstr>
      <vt:lpstr>“Continued employment no longer depends on your employer, it depends on your employability” (Owen, 2020). According to Owen (2020), learning agility is essential for 4 reasons:  </vt:lpstr>
      <vt:lpstr>Why it matters?</vt:lpstr>
      <vt:lpstr>4 components of Learning agility</vt:lpstr>
      <vt:lpstr>4 components of Learning agility</vt:lpstr>
      <vt:lpstr>Characteristics of a learning agile leader</vt:lpstr>
      <vt:lpstr>PowerPoint Presentation</vt:lpstr>
      <vt:lpstr>PowerPoint Presentation</vt:lpstr>
      <vt:lpstr> How does Indra nooyi demonstrate learning agility?</vt:lpstr>
      <vt:lpstr>Boundary spanning</vt:lpstr>
      <vt:lpstr>Boundary Spanning What is it?</vt:lpstr>
      <vt:lpstr>Why it matters?</vt:lpstr>
      <vt:lpstr>Characteristics of Boundary spanners</vt:lpstr>
      <vt:lpstr>Benefits of boundary spanning</vt:lpstr>
      <vt:lpstr>5 types of boundary spanning</vt:lpstr>
      <vt:lpstr>The Challenge of spanning the 5 types of boundaries - Horizontal</vt:lpstr>
      <vt:lpstr>The Challenge of spanning the 5 types of boundaries - Vertical</vt:lpstr>
      <vt:lpstr>The Challenge of spanning the 5 types of boundaries - stakeholder</vt:lpstr>
      <vt:lpstr>The Challenge of spanning the 5 types of boundaries - Demographic</vt:lpstr>
      <vt:lpstr>The Challenge of spanning the 5 types of boundaries -</vt:lpstr>
      <vt:lpstr>PowerPoint Presentation</vt:lpstr>
      <vt:lpstr>References</vt:lpstr>
      <vt:lpstr>References – Emotional &amp; Social Intelligence</vt:lpstr>
      <vt:lpstr>References – Learning Agility</vt:lpstr>
      <vt:lpstr>References – Boundary Spanning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Skills</dc:title>
  <dc:creator/>
  <cp:lastModifiedBy/>
  <cp:revision>486</cp:revision>
  <dcterms:created xsi:type="dcterms:W3CDTF">2021-02-15T17:39:36Z</dcterms:created>
  <dcterms:modified xsi:type="dcterms:W3CDTF">2023-07-27T15:36:32Z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