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04196-4282-4FF3-800E-76434720D8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361701-300C-493C-9A9B-63E7F70E0F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B20064-CE68-42F6-B259-C0EC71226656}"/>
              </a:ext>
            </a:extLst>
          </p:cNvPr>
          <p:cNvSpPr>
            <a:spLocks noGrp="1"/>
          </p:cNvSpPr>
          <p:nvPr>
            <p:ph type="dt" sz="half" idx="10"/>
          </p:nvPr>
        </p:nvSpPr>
        <p:spPr/>
        <p:txBody>
          <a:bodyPr/>
          <a:lstStyle/>
          <a:p>
            <a:fld id="{2148C3BD-5E7B-4562-BF5A-DF72E2728787}" type="datetimeFigureOut">
              <a:rPr lang="en-GB" smtClean="0"/>
              <a:t>08/12/2021</a:t>
            </a:fld>
            <a:endParaRPr lang="en-GB"/>
          </a:p>
        </p:txBody>
      </p:sp>
      <p:sp>
        <p:nvSpPr>
          <p:cNvPr id="5" name="Footer Placeholder 4">
            <a:extLst>
              <a:ext uri="{FF2B5EF4-FFF2-40B4-BE49-F238E27FC236}">
                <a16:creationId xmlns:a16="http://schemas.microsoft.com/office/drawing/2014/main" id="{4DB6AAF2-6462-4F19-8ABA-5AD559B50C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C582C8-8018-4A77-84AC-94E1310F01C3}"/>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3657374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B3371-EE2F-4A9A-920E-52C34190A5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D8CBE3-608E-49B0-B45D-0CA0FECCD4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D1B6CE-AF77-43E6-A138-47EF71BF7E0E}"/>
              </a:ext>
            </a:extLst>
          </p:cNvPr>
          <p:cNvSpPr>
            <a:spLocks noGrp="1"/>
          </p:cNvSpPr>
          <p:nvPr>
            <p:ph type="dt" sz="half" idx="10"/>
          </p:nvPr>
        </p:nvSpPr>
        <p:spPr/>
        <p:txBody>
          <a:bodyPr/>
          <a:lstStyle/>
          <a:p>
            <a:fld id="{2148C3BD-5E7B-4562-BF5A-DF72E2728787}" type="datetimeFigureOut">
              <a:rPr lang="en-GB" smtClean="0"/>
              <a:t>08/12/2021</a:t>
            </a:fld>
            <a:endParaRPr lang="en-GB"/>
          </a:p>
        </p:txBody>
      </p:sp>
      <p:sp>
        <p:nvSpPr>
          <p:cNvPr id="5" name="Footer Placeholder 4">
            <a:extLst>
              <a:ext uri="{FF2B5EF4-FFF2-40B4-BE49-F238E27FC236}">
                <a16:creationId xmlns:a16="http://schemas.microsoft.com/office/drawing/2014/main" id="{C4AD9CD7-C47D-45DB-B923-E3D51D619F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6C5440-7059-4040-89CD-9CB0D5059145}"/>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2415871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41D57-2539-4B45-9355-4E1B2C04B7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8F725B-78DD-4DA6-B03E-439EB6BB70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1279E8-CD95-4745-8706-F3D30B2DA916}"/>
              </a:ext>
            </a:extLst>
          </p:cNvPr>
          <p:cNvSpPr>
            <a:spLocks noGrp="1"/>
          </p:cNvSpPr>
          <p:nvPr>
            <p:ph type="dt" sz="half" idx="10"/>
          </p:nvPr>
        </p:nvSpPr>
        <p:spPr/>
        <p:txBody>
          <a:bodyPr/>
          <a:lstStyle/>
          <a:p>
            <a:fld id="{2148C3BD-5E7B-4562-BF5A-DF72E2728787}" type="datetimeFigureOut">
              <a:rPr lang="en-GB" smtClean="0"/>
              <a:t>08/12/2021</a:t>
            </a:fld>
            <a:endParaRPr lang="en-GB"/>
          </a:p>
        </p:txBody>
      </p:sp>
      <p:sp>
        <p:nvSpPr>
          <p:cNvPr id="5" name="Footer Placeholder 4">
            <a:extLst>
              <a:ext uri="{FF2B5EF4-FFF2-40B4-BE49-F238E27FC236}">
                <a16:creationId xmlns:a16="http://schemas.microsoft.com/office/drawing/2014/main" id="{AC6DB8FF-96C5-43CB-96B3-6A4C4E1E83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767C66-41AD-4D68-805F-4C24D242DE6B}"/>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1581045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5C94F-6D21-471D-96DF-0D67E35AB5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E1954D-57E2-4461-838E-E1925B140A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8601B9-709C-4F3D-9964-25D61F0910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91B2D1-788A-4074-BF70-104E039D152E}"/>
              </a:ext>
            </a:extLst>
          </p:cNvPr>
          <p:cNvSpPr>
            <a:spLocks noGrp="1"/>
          </p:cNvSpPr>
          <p:nvPr>
            <p:ph type="dt" sz="half" idx="10"/>
          </p:nvPr>
        </p:nvSpPr>
        <p:spPr/>
        <p:txBody>
          <a:bodyPr/>
          <a:lstStyle/>
          <a:p>
            <a:fld id="{2148C3BD-5E7B-4562-BF5A-DF72E2728787}" type="datetimeFigureOut">
              <a:rPr lang="en-GB" smtClean="0"/>
              <a:t>08/12/2021</a:t>
            </a:fld>
            <a:endParaRPr lang="en-GB"/>
          </a:p>
        </p:txBody>
      </p:sp>
      <p:sp>
        <p:nvSpPr>
          <p:cNvPr id="6" name="Footer Placeholder 5">
            <a:extLst>
              <a:ext uri="{FF2B5EF4-FFF2-40B4-BE49-F238E27FC236}">
                <a16:creationId xmlns:a16="http://schemas.microsoft.com/office/drawing/2014/main" id="{B51809FA-9E64-4333-9511-D6C3FAB17D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1D721A-0C8C-4109-BE5B-3C929CCC1C12}"/>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2060104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F6114-37EA-45AC-9DF1-D4ACE67767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CFC147-64A3-44DA-870C-406F358297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7D96C3-13AA-4DF2-B851-054848B922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5472DE-F18F-4F8A-BF20-4EC80390AA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6E49B9-8F1B-48DB-B34D-2CC6ECF698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A18336-A52E-4AFD-BFC4-0A3C4BA10D38}"/>
              </a:ext>
            </a:extLst>
          </p:cNvPr>
          <p:cNvSpPr>
            <a:spLocks noGrp="1"/>
          </p:cNvSpPr>
          <p:nvPr>
            <p:ph type="dt" sz="half" idx="10"/>
          </p:nvPr>
        </p:nvSpPr>
        <p:spPr/>
        <p:txBody>
          <a:bodyPr/>
          <a:lstStyle/>
          <a:p>
            <a:fld id="{2148C3BD-5E7B-4562-BF5A-DF72E2728787}" type="datetimeFigureOut">
              <a:rPr lang="en-GB" smtClean="0"/>
              <a:t>08/12/2021</a:t>
            </a:fld>
            <a:endParaRPr lang="en-GB"/>
          </a:p>
        </p:txBody>
      </p:sp>
      <p:sp>
        <p:nvSpPr>
          <p:cNvPr id="8" name="Footer Placeholder 7">
            <a:extLst>
              <a:ext uri="{FF2B5EF4-FFF2-40B4-BE49-F238E27FC236}">
                <a16:creationId xmlns:a16="http://schemas.microsoft.com/office/drawing/2014/main" id="{D32C1C5C-6DF2-4739-A971-BA2490FEA0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3C9F18-1758-4AAD-9784-9F73FD0F659F}"/>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1647514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033B7-90FD-4082-AF2F-C6BBBB4524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AD71EC-8EA1-4D40-80CB-D3205410DB18}"/>
              </a:ext>
            </a:extLst>
          </p:cNvPr>
          <p:cNvSpPr>
            <a:spLocks noGrp="1"/>
          </p:cNvSpPr>
          <p:nvPr>
            <p:ph type="dt" sz="half" idx="10"/>
          </p:nvPr>
        </p:nvSpPr>
        <p:spPr/>
        <p:txBody>
          <a:bodyPr/>
          <a:lstStyle/>
          <a:p>
            <a:fld id="{2148C3BD-5E7B-4562-BF5A-DF72E2728787}" type="datetimeFigureOut">
              <a:rPr lang="en-GB" smtClean="0"/>
              <a:t>08/12/2021</a:t>
            </a:fld>
            <a:endParaRPr lang="en-GB"/>
          </a:p>
        </p:txBody>
      </p:sp>
      <p:sp>
        <p:nvSpPr>
          <p:cNvPr id="4" name="Footer Placeholder 3">
            <a:extLst>
              <a:ext uri="{FF2B5EF4-FFF2-40B4-BE49-F238E27FC236}">
                <a16:creationId xmlns:a16="http://schemas.microsoft.com/office/drawing/2014/main" id="{4CBF74CE-D778-46B9-8C94-C9CE940E7F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17BEE8-FBCC-4279-BF4E-88F1819AC775}"/>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3807317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4F4D34-F221-466D-B372-D47109EE49AB}"/>
              </a:ext>
            </a:extLst>
          </p:cNvPr>
          <p:cNvSpPr>
            <a:spLocks noGrp="1"/>
          </p:cNvSpPr>
          <p:nvPr>
            <p:ph type="dt" sz="half" idx="10"/>
          </p:nvPr>
        </p:nvSpPr>
        <p:spPr/>
        <p:txBody>
          <a:bodyPr/>
          <a:lstStyle/>
          <a:p>
            <a:fld id="{2148C3BD-5E7B-4562-BF5A-DF72E2728787}" type="datetimeFigureOut">
              <a:rPr lang="en-GB" smtClean="0"/>
              <a:t>08/12/2021</a:t>
            </a:fld>
            <a:endParaRPr lang="en-GB"/>
          </a:p>
        </p:txBody>
      </p:sp>
      <p:sp>
        <p:nvSpPr>
          <p:cNvPr id="3" name="Footer Placeholder 2">
            <a:extLst>
              <a:ext uri="{FF2B5EF4-FFF2-40B4-BE49-F238E27FC236}">
                <a16:creationId xmlns:a16="http://schemas.microsoft.com/office/drawing/2014/main" id="{CA537B77-2D56-488B-ACC5-988875A7B5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8BA528-BD16-4EE9-8736-3A149DCE66FD}"/>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2850659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5CE9C-9170-4432-A27C-78B9D091F7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35D4A0-15B8-40E1-AFD1-77B24D0F22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FA69B8-3B14-4226-99E3-C6E0AB6FB0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6F8122-178E-4487-BE43-A856CBC37DAE}"/>
              </a:ext>
            </a:extLst>
          </p:cNvPr>
          <p:cNvSpPr>
            <a:spLocks noGrp="1"/>
          </p:cNvSpPr>
          <p:nvPr>
            <p:ph type="dt" sz="half" idx="10"/>
          </p:nvPr>
        </p:nvSpPr>
        <p:spPr/>
        <p:txBody>
          <a:bodyPr/>
          <a:lstStyle/>
          <a:p>
            <a:fld id="{2148C3BD-5E7B-4562-BF5A-DF72E2728787}" type="datetimeFigureOut">
              <a:rPr lang="en-GB" smtClean="0"/>
              <a:t>08/12/2021</a:t>
            </a:fld>
            <a:endParaRPr lang="en-GB"/>
          </a:p>
        </p:txBody>
      </p:sp>
      <p:sp>
        <p:nvSpPr>
          <p:cNvPr id="6" name="Footer Placeholder 5">
            <a:extLst>
              <a:ext uri="{FF2B5EF4-FFF2-40B4-BE49-F238E27FC236}">
                <a16:creationId xmlns:a16="http://schemas.microsoft.com/office/drawing/2014/main" id="{05B817CA-A139-4AE9-B0FE-269FD4CEB8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6A8BEF-3C8A-4B33-98BD-19F4633ECB44}"/>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181936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B7C0-19B0-4DDC-9C2B-D6BD1789F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AC9FFB-4D20-440D-9EFF-404461C713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62256F-4520-417A-97F1-239942C244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0CE3F8-4236-43FB-988A-1239F3736858}"/>
              </a:ext>
            </a:extLst>
          </p:cNvPr>
          <p:cNvSpPr>
            <a:spLocks noGrp="1"/>
          </p:cNvSpPr>
          <p:nvPr>
            <p:ph type="dt" sz="half" idx="10"/>
          </p:nvPr>
        </p:nvSpPr>
        <p:spPr/>
        <p:txBody>
          <a:bodyPr/>
          <a:lstStyle/>
          <a:p>
            <a:fld id="{2148C3BD-5E7B-4562-BF5A-DF72E2728787}" type="datetimeFigureOut">
              <a:rPr lang="en-GB" smtClean="0"/>
              <a:t>08/12/2021</a:t>
            </a:fld>
            <a:endParaRPr lang="en-GB"/>
          </a:p>
        </p:txBody>
      </p:sp>
      <p:sp>
        <p:nvSpPr>
          <p:cNvPr id="6" name="Footer Placeholder 5">
            <a:extLst>
              <a:ext uri="{FF2B5EF4-FFF2-40B4-BE49-F238E27FC236}">
                <a16:creationId xmlns:a16="http://schemas.microsoft.com/office/drawing/2014/main" id="{5854B6A7-45FD-42B1-AF55-E2CD70CBFD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347B63-3C66-4428-9027-676E77FAE3F1}"/>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1087349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0EA5D-9BE8-4D62-8A93-F6D0AB3B67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C9E916-AB74-4CD9-B961-CAAB01E4C5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10E896-4B62-46D6-B902-EB621743BEAE}"/>
              </a:ext>
            </a:extLst>
          </p:cNvPr>
          <p:cNvSpPr>
            <a:spLocks noGrp="1"/>
          </p:cNvSpPr>
          <p:nvPr>
            <p:ph type="dt" sz="half" idx="10"/>
          </p:nvPr>
        </p:nvSpPr>
        <p:spPr/>
        <p:txBody>
          <a:bodyPr/>
          <a:lstStyle/>
          <a:p>
            <a:fld id="{2148C3BD-5E7B-4562-BF5A-DF72E2728787}" type="datetimeFigureOut">
              <a:rPr lang="en-GB" smtClean="0"/>
              <a:t>08/12/2021</a:t>
            </a:fld>
            <a:endParaRPr lang="en-GB"/>
          </a:p>
        </p:txBody>
      </p:sp>
      <p:sp>
        <p:nvSpPr>
          <p:cNvPr id="5" name="Footer Placeholder 4">
            <a:extLst>
              <a:ext uri="{FF2B5EF4-FFF2-40B4-BE49-F238E27FC236}">
                <a16:creationId xmlns:a16="http://schemas.microsoft.com/office/drawing/2014/main" id="{BBBDC78D-2275-481C-B75E-4BDCC16029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4FE977-5674-420C-9B27-CAC5FE62CC59}"/>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2675658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5A49C4-98B5-4522-8CA4-ADECA08B39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0CEFFF-9721-4BFB-9BF4-B668ED722F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02F82-C591-4F00-927D-117C331317BB}"/>
              </a:ext>
            </a:extLst>
          </p:cNvPr>
          <p:cNvSpPr>
            <a:spLocks noGrp="1"/>
          </p:cNvSpPr>
          <p:nvPr>
            <p:ph type="dt" sz="half" idx="10"/>
          </p:nvPr>
        </p:nvSpPr>
        <p:spPr/>
        <p:txBody>
          <a:bodyPr/>
          <a:lstStyle/>
          <a:p>
            <a:fld id="{2148C3BD-5E7B-4562-BF5A-DF72E2728787}" type="datetimeFigureOut">
              <a:rPr lang="en-GB" smtClean="0"/>
              <a:t>08/12/2021</a:t>
            </a:fld>
            <a:endParaRPr lang="en-GB"/>
          </a:p>
        </p:txBody>
      </p:sp>
      <p:sp>
        <p:nvSpPr>
          <p:cNvPr id="5" name="Footer Placeholder 4">
            <a:extLst>
              <a:ext uri="{FF2B5EF4-FFF2-40B4-BE49-F238E27FC236}">
                <a16:creationId xmlns:a16="http://schemas.microsoft.com/office/drawing/2014/main" id="{501F0D77-5787-418D-BCBD-2E799F66B0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BC02A4-62FF-49F8-A980-B4782C6FB5E1}"/>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1179911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86E489-E67F-43AF-B32C-F1216B1936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047A7B-13B7-45E4-A1FB-FF706E50AC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29241C-BB71-4D2D-9502-21F435652E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48C3BD-5E7B-4562-BF5A-DF72E2728787}" type="datetimeFigureOut">
              <a:rPr lang="en-GB" smtClean="0"/>
              <a:t>08/12/2021</a:t>
            </a:fld>
            <a:endParaRPr lang="en-GB"/>
          </a:p>
        </p:txBody>
      </p:sp>
      <p:sp>
        <p:nvSpPr>
          <p:cNvPr id="5" name="Footer Placeholder 4">
            <a:extLst>
              <a:ext uri="{FF2B5EF4-FFF2-40B4-BE49-F238E27FC236}">
                <a16:creationId xmlns:a16="http://schemas.microsoft.com/office/drawing/2014/main" id="{B4EBAC44-D19E-4A7C-A27F-13CB0EED3F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F4E099-5C14-4928-9DC8-58FAB03FAD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64D495-4398-4E35-8E43-027E85F1451D}" type="slidenum">
              <a:rPr lang="en-GB" smtClean="0"/>
              <a:t>‹#›</a:t>
            </a:fld>
            <a:endParaRPr lang="en-GB"/>
          </a:p>
        </p:txBody>
      </p:sp>
    </p:spTree>
    <p:extLst>
      <p:ext uri="{BB962C8B-B14F-4D97-AF65-F5344CB8AC3E}">
        <p14:creationId xmlns:p14="http://schemas.microsoft.com/office/powerpoint/2010/main" val="4905700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69F9-2BD0-45B8-B069-0752D6949EBD}"/>
              </a:ext>
            </a:extLst>
          </p:cNvPr>
          <p:cNvSpPr>
            <a:spLocks noGrp="1"/>
          </p:cNvSpPr>
          <p:nvPr>
            <p:ph type="ctrTitle"/>
          </p:nvPr>
        </p:nvSpPr>
        <p:spPr/>
        <p:txBody>
          <a:bodyPr/>
          <a:lstStyle/>
          <a:p>
            <a:r>
              <a:rPr lang="en-GB" dirty="0"/>
              <a:t>Case Study Analysis</a:t>
            </a:r>
          </a:p>
        </p:txBody>
      </p:sp>
      <p:sp>
        <p:nvSpPr>
          <p:cNvPr id="3" name="Subtitle 2">
            <a:extLst>
              <a:ext uri="{FF2B5EF4-FFF2-40B4-BE49-F238E27FC236}">
                <a16:creationId xmlns:a16="http://schemas.microsoft.com/office/drawing/2014/main" id="{B3AF6D84-F7FE-479C-AE2B-968FF53D9869}"/>
              </a:ext>
            </a:extLst>
          </p:cNvPr>
          <p:cNvSpPr>
            <a:spLocks noGrp="1"/>
          </p:cNvSpPr>
          <p:nvPr>
            <p:ph type="subTitle" idx="1"/>
          </p:nvPr>
        </p:nvSpPr>
        <p:spPr/>
        <p:txBody>
          <a:bodyPr/>
          <a:lstStyle/>
          <a:p>
            <a:r>
              <a:rPr lang="en-GB" sz="2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Boost Guarana </a:t>
            </a:r>
            <a:r>
              <a:rPr lang="en-GB" sz="2400"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endParaRPr lang="en-GB" sz="2400" dirty="0">
              <a:effectLst/>
              <a:latin typeface="Times New Roman" panose="02020603050405020304" pitchFamily="18" charset="0"/>
              <a:ea typeface="Times New Roman" panose="02020603050405020304" pitchFamily="18" charset="0"/>
            </a:endParaRPr>
          </a:p>
          <a:p>
            <a:r>
              <a:rPr lang="en-GB" dirty="0"/>
              <a:t> </a:t>
            </a:r>
          </a:p>
        </p:txBody>
      </p:sp>
    </p:spTree>
    <p:extLst>
      <p:ext uri="{BB962C8B-B14F-4D97-AF65-F5344CB8AC3E}">
        <p14:creationId xmlns:p14="http://schemas.microsoft.com/office/powerpoint/2010/main" val="373748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22998-3AC9-44F9-86C9-E7FBDB3BE76B}"/>
              </a:ext>
            </a:extLst>
          </p:cNvPr>
          <p:cNvSpPr>
            <a:spLocks noGrp="1"/>
          </p:cNvSpPr>
          <p:nvPr>
            <p:ph type="title"/>
          </p:nvPr>
        </p:nvSpPr>
        <p:spPr/>
        <p:txBody>
          <a:bodyPr/>
          <a:lstStyle/>
          <a:p>
            <a:r>
              <a:rPr lang="en-GB" sz="2000" b="1" u="sng" dirty="0">
                <a:solidFill>
                  <a:srgbClr val="000000"/>
                </a:solidFill>
                <a:effectLst/>
                <a:latin typeface="Calibri" panose="020F0502020204030204" pitchFamily="34" charset="0"/>
                <a:ea typeface="Times New Roman" panose="02020603050405020304" pitchFamily="18" charset="0"/>
              </a:rPr>
              <a:t>SCENARIO</a:t>
            </a:r>
            <a:r>
              <a:rPr lang="en-GB" sz="4400" dirty="0">
                <a:solidFill>
                  <a:srgbClr val="000000"/>
                </a:solidFill>
                <a:effectLst/>
                <a:latin typeface="Calibri" panose="020F0502020204030204" pitchFamily="34" charset="0"/>
                <a:ea typeface="Times New Roman" panose="02020603050405020304" pitchFamily="18" charset="0"/>
              </a:rPr>
              <a:t> </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C171A92-DA94-42CA-BFFE-442354B5A4C8}"/>
              </a:ext>
            </a:extLst>
          </p:cNvPr>
          <p:cNvSpPr>
            <a:spLocks noGrp="1"/>
          </p:cNvSpPr>
          <p:nvPr>
            <p:ph idx="1"/>
          </p:nvPr>
        </p:nvSpPr>
        <p:spPr>
          <a:xfrm>
            <a:off x="536895" y="1073791"/>
            <a:ext cx="10816905" cy="5614088"/>
          </a:xfrm>
        </p:spPr>
        <p:txBody>
          <a:bodyPr>
            <a:normAutofit fontScale="25000" lnSpcReduction="20000"/>
          </a:bodyPr>
          <a:lstStyle/>
          <a:p>
            <a:pPr marL="0" indent="0" algn="ctr" fontAlgn="base">
              <a:spcAft>
                <a:spcPts val="0"/>
              </a:spcAft>
              <a:buNone/>
            </a:pPr>
            <a:r>
              <a:rPr lang="en-GB" sz="5600" b="1" u="sng"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Boost Guarana</a:t>
            </a:r>
            <a:r>
              <a:rPr lang="en-GB" sz="5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r>
              <a:rPr lang="en-GB" sz="5600"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endParaRPr lang="en-GB" sz="5600" dirty="0">
              <a:effectLst/>
              <a:latin typeface="Times New Roman" panose="02020603050405020304" pitchFamily="18" charset="0"/>
              <a:ea typeface="Times New Roman" panose="02020603050405020304" pitchFamily="18" charset="0"/>
            </a:endParaRPr>
          </a:p>
          <a:p>
            <a:pPr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low growth UK chocolate market could be revitalised with the launch of </a:t>
            </a:r>
            <a:r>
              <a:rPr lang="en-GB" sz="7200" dirty="0">
                <a:solidFill>
                  <a:srgbClr val="000000"/>
                </a:solidFill>
                <a:latin typeface="Arial" panose="020B0604020202020204" pitchFamily="34" charset="0"/>
                <a:ea typeface="Times New Roman" panose="02020603050405020304" pitchFamily="18" charset="0"/>
                <a:cs typeface="Arial" panose="020B0604020202020204" pitchFamily="34" charset="0"/>
              </a:rPr>
              <a:t>a</a:t>
            </a: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chocolate bar to stimulate the brain by Cadburys, Boost Guarana is said to offer as much extra energy as an energy drink.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While the market for energy drinks has become increasingly ‘mainstream’ over the last few years, at least in the UK, the market for energy bars has remained much more niche. Energy drinks can be found behind most bars and on most supermarket shelves in the UK but energy bars are still more likely to be found in health food shops or sports outlets.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But this could be about to change with the launch of Boost Guarana a new chocolate bar from Cadburys, which the company claims is the first mainstream chocolate bar sold in the UK with proven energy stimulation properties.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energy food market in the UK is estimated to be worth over £750 million, according to Cadbury, and while the vast majority of this value comes from energy drinks, the company clearly believes that there is significant potential for an energy bar with a recognised brand name for ‘normal’ consumers.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product contains guarana, a South American plant extract with proven stimulant properties and which is popular with energy drink makers. Cadburys said that the product had been created to meet ‘the genuine consumer need to stimulate the mind and complement a busy lifestyle.’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guarana berry grows only in Venezuela and northern Brazil and its seeds contain </a:t>
            </a:r>
            <a:r>
              <a:rPr lang="en-GB" sz="7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guranine</a:t>
            </a: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substance which has a similar effect to caffeine. Cadburys said that one bar of Boost Guarana contained 54mg of caffeine similar to that found in one cup of coffee, but the energy boosting effects of the bar lasted longer than coffee.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marR="361950"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Research appears to back up claims that the product delivers ‘mental energy’ but already it is linked with controversy – concerns have been raised about its unsuitability for children under 15, pregnant women, or people sensitive to caffeine.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fontAlgn="base">
              <a:spcAft>
                <a:spcPts val="0"/>
              </a:spcAft>
              <a:buNone/>
            </a:pPr>
            <a:r>
              <a:rPr lang="en-GB" sz="7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7200" dirty="0">
              <a:latin typeface="Arial" panose="020B0604020202020204" pitchFamily="34" charset="0"/>
              <a:ea typeface="Times New Roman" panose="02020603050405020304" pitchFamily="18" charset="0"/>
              <a:cs typeface="Arial" panose="020B0604020202020204" pitchFamily="34" charset="0"/>
            </a:endParaRPr>
          </a:p>
          <a:p>
            <a:pPr marL="0" indent="0" algn="just" fontAlgn="base">
              <a:spcAft>
                <a:spcPts val="0"/>
              </a:spcAft>
              <a:buNone/>
            </a:pP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Source:</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Based on extracts from The Scotsman and Marketing Business and adapted from an exam paper set by Edinburgh Business School  </a:t>
            </a: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marL="0" indent="0" algn="ctr" fontAlgn="base">
              <a:spcAft>
                <a:spcPts val="0"/>
              </a:spcAft>
              <a:buNone/>
            </a:pPr>
            <a:r>
              <a:rPr lang="en-GB" sz="5600" dirty="0">
                <a:solidFill>
                  <a:srgbClr val="000000"/>
                </a:solidFill>
                <a:effectLst/>
                <a:latin typeface="Abadi" panose="020B0604020104020204" pitchFamily="34" charset="0"/>
                <a:ea typeface="Times New Roman" panose="02020603050405020304" pitchFamily="18" charset="0"/>
                <a:cs typeface="Segoe UI" panose="020B0502040204020203" pitchFamily="34" charset="0"/>
              </a:rPr>
              <a:t> </a:t>
            </a:r>
            <a:endParaRPr lang="en-GB" sz="5600" dirty="0">
              <a:effectLst/>
              <a:latin typeface="Abadi" panose="020B0604020104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8712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1BDF-1067-4580-9ED0-CC02E691D5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1E3D37-77B4-4004-8CAF-8508C851CFA6}"/>
              </a:ext>
            </a:extLst>
          </p:cNvPr>
          <p:cNvSpPr>
            <a:spLocks noGrp="1"/>
          </p:cNvSpPr>
          <p:nvPr>
            <p:ph idx="1"/>
          </p:nvPr>
        </p:nvSpPr>
        <p:spPr/>
        <p:txBody>
          <a:bodyPr>
            <a:normAutofit fontScale="92500" lnSpcReduction="10000"/>
          </a:bodyPr>
          <a:lstStyle/>
          <a:p>
            <a:pPr marL="342900" lvl="0" indent="-342900" fontAlgn="base">
              <a:spcAft>
                <a:spcPts val="0"/>
              </a:spcAft>
              <a:buFont typeface="+mj-lt"/>
              <a:buAutoNum type="arabicPeriod"/>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Conduct a PESTLE analysis</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p>
          <a:p>
            <a:pPr mar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2. Relate the Porter’s 5 Forces model</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endPar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endParaRPr>
          </a:p>
          <a:p>
            <a:pPr mar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3. Conduct a SWOT Analysis</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endParaRPr lang="en-GB" sz="1800" dirty="0">
              <a:effectLst/>
              <a:latin typeface="Times New Roman" panose="02020603050405020304" pitchFamily="18" charset="0"/>
              <a:ea typeface="Times New Roman" panose="02020603050405020304" pitchFamily="18" charset="0"/>
            </a:endParaRPr>
          </a:p>
          <a:p>
            <a:pPr marL="0" lv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4. What are the main objectives for Boost Guarana</a:t>
            </a:r>
            <a:endParaRPr lang="en-GB" sz="1800" dirty="0">
              <a:effectLst/>
              <a:latin typeface="Times New Roman" panose="02020603050405020304" pitchFamily="18" charset="0"/>
              <a:ea typeface="Times New Roman" panose="02020603050405020304" pitchFamily="18" charset="0"/>
            </a:endParaRPr>
          </a:p>
          <a:p>
            <a:pPr fontAlgn="base">
              <a:spcAft>
                <a:spcPts val="0"/>
              </a:spcAft>
            </a:pPr>
            <a:endParaRPr lang="en-GB" sz="1800" dirty="0">
              <a:effectLst/>
              <a:latin typeface="Times New Roman" panose="02020603050405020304" pitchFamily="18" charset="0"/>
              <a:ea typeface="Times New Roman" panose="02020603050405020304" pitchFamily="18" charset="0"/>
            </a:endParaRPr>
          </a:p>
          <a:p>
            <a:pPr marL="0" lv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5. Determine Segmentation, Targeting and Positioning for Boost Guarana</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endParaRPr lang="en-GB" sz="1800" dirty="0">
              <a:effectLst/>
              <a:latin typeface="Times New Roman" panose="02020603050405020304" pitchFamily="18" charset="0"/>
              <a:ea typeface="Times New Roman" panose="02020603050405020304" pitchFamily="18" charset="0"/>
            </a:endParaRPr>
          </a:p>
          <a:p>
            <a:pPr marL="0" lv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6. Determine the Marketing Mix strategies for Boost Guarana.</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800"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800"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95284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445</Words>
  <Application>Microsoft Office PowerPoint</Application>
  <PresentationFormat>Widescreen</PresentationFormat>
  <Paragraphs>28</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Abadi</vt:lpstr>
      <vt:lpstr>Arial</vt:lpstr>
      <vt:lpstr>Calibri</vt:lpstr>
      <vt:lpstr>Calibri Light</vt:lpstr>
      <vt:lpstr>Times New Roman</vt:lpstr>
      <vt:lpstr>Verdana</vt:lpstr>
      <vt:lpstr>Office Theme</vt:lpstr>
      <vt:lpstr>Case Study Analysis</vt:lpstr>
      <vt:lpstr>SCENARIO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Analysis</dc:title>
  <dc:creator>Tushara Balendran</dc:creator>
  <cp:lastModifiedBy>Tushara Balendran</cp:lastModifiedBy>
  <cp:revision>9</cp:revision>
  <cp:lastPrinted>2021-12-06T18:02:40Z</cp:lastPrinted>
  <dcterms:created xsi:type="dcterms:W3CDTF">2020-08-05T14:59:18Z</dcterms:created>
  <dcterms:modified xsi:type="dcterms:W3CDTF">2021-12-08T08:05:28Z</dcterms:modified>
</cp:coreProperties>
</file>