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6.xml" ContentType="application/vnd.openxmlformats-officedocument.theme+xml"/>
  <Override PartName="/ppt/slideLayouts/slideLayout78.xml" ContentType="application/vnd.openxmlformats-officedocument.presentationml.slideLayout+xml"/>
  <Override PartName="/ppt/theme/theme7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9" r:id="rId4"/>
    <p:sldMasterId id="2147483845" r:id="rId5"/>
    <p:sldMasterId id="2147483684" r:id="rId6"/>
    <p:sldMasterId id="2147483856" r:id="rId7"/>
    <p:sldMasterId id="2147483745" r:id="rId8"/>
    <p:sldMasterId id="2147483998" r:id="rId9"/>
    <p:sldMasterId id="2147483686" r:id="rId10"/>
    <p:sldMasterId id="2147483710" r:id="rId11"/>
    <p:sldMasterId id="2147483660" r:id="rId12"/>
  </p:sldMasterIdLst>
  <p:notesMasterIdLst>
    <p:notesMasterId r:id="rId16"/>
  </p:notesMasterIdLst>
  <p:sldIdLst>
    <p:sldId id="473" r:id="rId13"/>
    <p:sldId id="554" r:id="rId14"/>
    <p:sldId id="5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09383F-203D-4519-8126-083646AEFD69}" vWet="4" dt="2021-10-14T10:38:18.106"/>
    <p1510:client id="{1906946D-A346-4FD8-A1E8-8CF4E14499D0}" v="6" dt="2021-10-20T22:18:20.862"/>
    <p1510:client id="{3628E487-5DAA-434A-9C36-B4A9C86B76F0}" v="593" dt="2021-10-14T10:22:32.914"/>
    <p1510:client id="{523B6B21-459B-E266-286D-BBB87DDC46CB}" v="884" dt="2021-10-13T12:54:34.724"/>
    <p1510:client id="{52C1D9B1-CDBD-26FB-CE6F-CAE68AA28BE3}" v="1475" dt="2021-10-14T08:20:31.950"/>
    <p1510:client id="{E49BE15E-DFB6-458C-8A10-A5F9B4E0D306}" v="206" dt="2021-10-14T11:15:35.6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1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3.xml"/><Relationship Id="rId10" Type="http://schemas.openxmlformats.org/officeDocument/2006/relationships/slideMaster" Target="slideMasters/slideMaster7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353F75-5790-4084-B476-2F2E80996D9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A3F0E9-AB64-4053-8CE1-C87DD250B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518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rtlCol="0"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 rtlCol="0"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pPr rtl="0"/>
            <a:fld id="{5BD8C97F-E21D-4A2A-B50E-4B7BD093DFEA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47955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A20B37-314E-425A-B38A-19BA42C40A80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24888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rtlCol="0"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rtlCol="0"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4F70861-393D-481E-B8BD-7571494059DA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96085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31E087-86EC-4E74-91E9-A5F67F0180FA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332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rtlCol="0"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27AC85-2739-43CE-A522-E36E555D332A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00255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C03370-CEEF-425B-B3BF-60A49F0E40D1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6976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457AFB3-43FA-4464-B11B-9E38ECCBCE3E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09406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rtlCol="0" anchor="b">
            <a:normAutofit/>
          </a:bodyPr>
          <a:lstStyle>
            <a:lvl1pPr>
              <a:defRPr sz="3200" b="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66BB99-2663-430C-84C4-89422A7CFA22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0714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rtlCol="0"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rtlCol="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B56308-5DB2-4686-97A7-4CB6EB24D1A1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1099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523E5-C04F-413E-ABC2-287657286513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42774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238EBCF-3BA5-4B80-A535-F2BC8808F703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53620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19BE6-F740-43F1-AA47-EF4B86E8F7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A2C6EC-F696-48A5-AC35-C89A2A713F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CB92C-A721-4E11-9DDE-BE7C5DD41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22B8A-EC5C-4E2F-8732-77B26A212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EBAEF-83DB-4228-8049-C0C4CC123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873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10128-E023-470F-907A-663DDB5E2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813AB-7CA0-4EDB-84F8-D6FED01B6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3E6D54-7FA9-4B42-95B3-C46AAC740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A6106-50A8-4748-8038-3C98D5746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B888D-0C8C-43C9-8AEB-8DBFA1D10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562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CB7D6-C3AF-4E57-B1DE-15E3B35B7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D9E1AE-18FC-4D8C-B23D-8838E8B12C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23743A-4711-45D3-8271-8B5A1A1C4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3AC68-7E2D-4B72-B92A-E81149BF7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1C544-A420-4C4E-B020-FDBC3ABC2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7839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30DA1-F555-4007-B687-CCBD38A31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986C2-8F1D-4CEA-AFC9-93C0455080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B45FFD-649E-451C-BFB0-E2FF31B6A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69B73-BE6D-48EF-A61A-59292570B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3C945A-85F3-4DFA-BD28-E2D1D1648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CD252F-7ACA-41AF-A7FB-F3F0E767A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9251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04CB1-B842-4091-BD1B-BE9DF1046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3E17C6-8F4E-4F9D-9A05-9691495CB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B8D2B9-B1C9-4ED8-AC2F-7A117D8FDA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90AFEF-3750-445F-9B50-C94EA18F14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0AE88B-27F7-4DE6-A5DC-F84BB37251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786E12-F283-4766-9DFA-2DE18153F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66CADC-4867-4DBF-BD94-E4CCD59B6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C280E6-857B-469A-AD6E-E7ABE2929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9528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86CD4-035C-4C17-A297-A662A5590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A2238D-4979-4331-AA62-BBC452B29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5C2E94-286A-4B0A-80E0-DDBA9DA65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661191-2F68-4C00-9682-628C56C8F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6153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B5635-E785-4821-B9F5-3AC842EA7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AF41F0-4160-4285-9E73-72F0EF9BC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A8C453-CC8D-4AC4-AAA1-64AD2455D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0873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F6C7A-51DE-40E2-B201-AADB21CD1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2BC36-2984-4073-85C9-F3607D08B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99EB49-6877-4514-9273-95D6FC047C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27F0E7-B243-4178-93E1-FA61ABC5C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FB0359-E781-435A-8B11-03BABF618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AAFBDB-0EBD-444D-A823-093BFDE69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2086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AD60A-248D-4A2E-850D-A81C7412B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14E1B1-1A19-406F-8B8D-BBC31662CC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7F80CC-BCF2-45B1-9474-AE044A742F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BC36F9-EA41-4F68-A1F6-F9FAF66DC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8A4F44-63F9-48E3-8D51-3A17FF8CA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5140F-F039-4CBE-A85F-4F5BC0BD7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902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B81C9-EC9C-4F01-8FE4-A0F80F603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42F560-B131-4662-84A1-214FC760D3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8BC88-869B-4AFB-BDCD-F44E786E0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805803-B631-4986-9762-12A39C99A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C16C9E-9B87-49A6-A941-5E055D21D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5645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27309C-9F2B-4530-9F43-A9AE9A1402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73D5B2-4735-4FCD-8501-45BFB6788E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1E5898-9F6B-4575-829C-E52E0841B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017619-8C65-45F9-861E-F6D57C535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6CEA3-4B78-46AB-9ED0-7AED17052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6818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2435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1296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7984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86224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1377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0694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7226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92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4151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67359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8128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68821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1" y="447188"/>
            <a:ext cx="10571999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3" y="2222287"/>
            <a:ext cx="10554575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>
                <a:solidFill>
                  <a:prstClr val="white"/>
                </a:solidFill>
              </a:rPr>
              <a:pPr/>
              <a:t>10/25/2022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>
                <a:solidFill>
                  <a:srgbClr val="8664B0"/>
                </a:solidFill>
              </a:rPr>
              <a:pPr/>
              <a:t>‹#›</a:t>
            </a:fld>
            <a:endParaRPr lang="en-US">
              <a:solidFill>
                <a:srgbClr val="8664B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10949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E541-BADA-6145-B755-C69E3C6EFB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7FA2B3-86DD-F442-A990-AE90BD2BA8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6281E-9ABF-A34F-886C-F6722505B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50590-9F9A-443B-9295-A3931D8194B1}" type="datetime1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9DBD6-1646-C34B-B35D-B92124660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C31EF-5E55-E745-AE82-1BC5633C9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94829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525EA-F404-174E-AA3F-B41E4F222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817E-8A39-AB4F-A8CF-6288108F1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9FB55-E7B2-8245-B073-D9F33E92D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428E0-68D6-8D47-8D67-EFC4D0DC0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6981C-4338-3744-991D-9146D44E6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05334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3B67C-ADDB-1948-971F-D15A83604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67C4E5-2331-F541-8304-7C0337DDF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61735-0040-7D49-AC7C-AC4DCCC22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FACF8-E63D-4673-A128-83547867BB7A}" type="datetime1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B5444E-BDFC-5C4B-874A-9F0D1DC73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8E2DC9-901F-FA40-9158-EEE6FF0B6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77344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7ABC9-2D78-994E-958B-EF2EDF0D2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A1A59-0B39-8242-A115-CD8258D311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FB6B5E-F3D8-7D47-8EF3-E74540BA80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7AC98-5F9E-7940-A062-35E23CA93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04B9D7-7F37-3A4A-A654-33D84AA49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A9576E-3F9D-314D-9A18-94CB0D022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69374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2A8B-D2CF-EB4F-94A9-FC9D5270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B12AC-F6D9-3240-97F7-0229FBF588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1FE0D-89F5-DA40-8D40-D5F15D0477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00A713-8D93-3D41-BB3A-B86F082801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2D4AB-CA9B-8342-AFF2-F0447F86AE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324772-749E-1144-B51C-053388F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10/25/2022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C41A17-2364-7949-B16E-55F77606E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B9FD81-DF64-544F-B7B4-FB20F5B45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3743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0AF60-8F98-6045-BB10-8797FA34E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508BF7-F37B-8247-B85A-A0BB5B179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10/25/2022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A435C5-89A5-8841-AF2D-2AEB141AF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6AF3B5-B136-A84E-9D10-CE45CDEBF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74575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655067-3A96-9C4F-BBEC-8C6EE6FD3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10/25/2022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E740E2-6EA4-4B47-B246-1B4CA7F6B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D0B02C-2808-4744-8CAC-AE2523372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61478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F44B5-42DA-0345-AA90-2790C382B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C8014-C3C5-FC48-AC0A-434FF5C2B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82FFB9-3B07-A14E-94F9-15D6E361A1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AC9BD7-8D42-7142-A65B-8F8A66CC7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B9BBF-B9FE-F240-8943-5CE59AC6A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7F3790-53D5-5E4C-B311-C8F96DF0A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48859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CC2C8-5144-DF4D-A26E-BFBD76A94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A28185-4A58-DB4E-98A1-E73EF0EC36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32E92F-8665-F24D-B76F-705E546639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63452-3557-D843-A0A0-658323722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E21C7-D66F-5A43-827F-0E029666A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0F97A-252A-2E4A-A8CC-9F18F1C62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78076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45D49-315E-0646-B591-0A2A14BDB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82C6F0-F3C0-FE47-8367-7B749F9358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20F19-B513-BE4B-88D3-51E460ED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CB3E8-BDB2-304E-90B2-62C45B67D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7523F-8544-164B-B011-5D29D474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22987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F1933C-80B8-2140-92DD-E16A944C6E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19F7B-4175-4343-B1E0-EB139016EA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2E46A-A344-8A4D-9CFE-DF2974489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1DEE0-34E5-4E0F-BEC1-4B8835F82CD1}" type="datetime1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447CD-BFD9-8F4A-ABB3-8B1E872B8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067AA-C197-E347-A7A2-8B39E5674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51482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61930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15316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59267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128731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5245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73333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05097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13877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A70F276-1833-4A75-9C1D-A56E2295A68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35336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92330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82998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25926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99023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38278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86486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71616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8429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2065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20104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61737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81508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23278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3987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658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19584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93962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5548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40873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86487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59117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93355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10/25/2022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51302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342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97047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40169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10/25/2022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0029257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10/25/2022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41014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10/25/2022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165943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383617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10/25/2022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2087982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10/25/2022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7543963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948344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10/25/2022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21848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2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slideLayout" Target="../slideLayouts/slideLayout72.xml"/><Relationship Id="rId18" Type="http://schemas.openxmlformats.org/officeDocument/2006/relationships/slideLayout" Target="../slideLayouts/slideLayout77.xml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slideLayout" Target="../slideLayouts/slideLayout71.xml"/><Relationship Id="rId17" Type="http://schemas.openxmlformats.org/officeDocument/2006/relationships/slideLayout" Target="../slideLayouts/slideLayout76.xml"/><Relationship Id="rId2" Type="http://schemas.openxmlformats.org/officeDocument/2006/relationships/slideLayout" Target="../slideLayouts/slideLayout61.xml"/><Relationship Id="rId16" Type="http://schemas.openxmlformats.org/officeDocument/2006/relationships/slideLayout" Target="../slideLayouts/slideLayout75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5" Type="http://schemas.openxmlformats.org/officeDocument/2006/relationships/slideLayout" Target="../slideLayouts/slideLayout74.xml"/><Relationship Id="rId10" Type="http://schemas.openxmlformats.org/officeDocument/2006/relationships/slideLayout" Target="../slideLayouts/slideLayout69.xml"/><Relationship Id="rId19" Type="http://schemas.openxmlformats.org/officeDocument/2006/relationships/theme" Target="../theme/theme6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Relationship Id="rId14" Type="http://schemas.openxmlformats.org/officeDocument/2006/relationships/slideLayout" Target="../slideLayouts/slideLayout73.xml"/></Relationships>
</file>

<file path=ppt/slideMasters/_rels/slideMaster7.xml.rels><?xml version="1.0" encoding="UTF-8" standalone="yes"?>
<Relationships xmlns="http://schemas.openxmlformats.org/package/2006/relationships"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6.xml"/><Relationship Id="rId3" Type="http://schemas.openxmlformats.org/officeDocument/2006/relationships/slideLayout" Target="../slideLayouts/slideLayout81.xml"/><Relationship Id="rId7" Type="http://schemas.openxmlformats.org/officeDocument/2006/relationships/slideLayout" Target="../slideLayouts/slideLayout8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0.xml"/><Relationship Id="rId1" Type="http://schemas.openxmlformats.org/officeDocument/2006/relationships/slideLayout" Target="../slideLayouts/slideLayout79.xml"/><Relationship Id="rId6" Type="http://schemas.openxmlformats.org/officeDocument/2006/relationships/slideLayout" Target="../slideLayouts/slideLayout84.xml"/><Relationship Id="rId11" Type="http://schemas.openxmlformats.org/officeDocument/2006/relationships/slideLayout" Target="../slideLayouts/slideLayout89.xml"/><Relationship Id="rId5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88.xml"/><Relationship Id="rId4" Type="http://schemas.openxmlformats.org/officeDocument/2006/relationships/slideLayout" Target="../slideLayouts/slideLayout82.xml"/><Relationship Id="rId9" Type="http://schemas.openxmlformats.org/officeDocument/2006/relationships/slideLayout" Target="../slideLayouts/slideLayout87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7.xml"/><Relationship Id="rId3" Type="http://schemas.openxmlformats.org/officeDocument/2006/relationships/slideLayout" Target="../slideLayouts/slideLayout92.xml"/><Relationship Id="rId7" Type="http://schemas.openxmlformats.org/officeDocument/2006/relationships/slideLayout" Target="../slideLayouts/slideLayout9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1.xml"/><Relationship Id="rId1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5.xml"/><Relationship Id="rId11" Type="http://schemas.openxmlformats.org/officeDocument/2006/relationships/slideLayout" Target="../slideLayouts/slideLayout100.xml"/><Relationship Id="rId5" Type="http://schemas.openxmlformats.org/officeDocument/2006/relationships/slideLayout" Target="../slideLayouts/slideLayout94.xml"/><Relationship Id="rId10" Type="http://schemas.openxmlformats.org/officeDocument/2006/relationships/slideLayout" Target="../slideLayouts/slideLayout99.xml"/><Relationship Id="rId4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fld id="{8BF361F9-78BE-463C-A810-00DC3E82C673}" type="datetime1">
              <a:rPr lang="en-GB" noProof="0" smtClean="0"/>
              <a:t>25/10/2022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92077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0" r:id="rId1"/>
    <p:sldLayoutId id="2147484031" r:id="rId2"/>
    <p:sldLayoutId id="2147484032" r:id="rId3"/>
    <p:sldLayoutId id="2147484033" r:id="rId4"/>
    <p:sldLayoutId id="2147484034" r:id="rId5"/>
    <p:sldLayoutId id="2147484035" r:id="rId6"/>
    <p:sldLayoutId id="2147484036" r:id="rId7"/>
    <p:sldLayoutId id="2147484037" r:id="rId8"/>
    <p:sldLayoutId id="2147484038" r:id="rId9"/>
    <p:sldLayoutId id="2147483843" r:id="rId10"/>
    <p:sldLayoutId id="214748384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A2BE41-081B-494B-AD2F-A7CCC4294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4E88F-68FD-4BE3-A939-5985907453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868EA-42A1-45F1-9F0A-7048F9F1E1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FE4F3-A0D7-4DCD-9A80-E02B7A0DE671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51CD6-CE69-4AE8-A20E-81632C327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CEBF9F-44A0-41D7-829C-1FD10C40DA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C5829F-1813-40F9-AD49-1A7F9CC46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160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6" r:id="rId1"/>
    <p:sldLayoutId id="2147483847" r:id="rId2"/>
    <p:sldLayoutId id="2147483848" r:id="rId3"/>
    <p:sldLayoutId id="2147483849" r:id="rId4"/>
    <p:sldLayoutId id="2147483850" r:id="rId5"/>
    <p:sldLayoutId id="2147483851" r:id="rId6"/>
    <p:sldLayoutId id="2147483852" r:id="rId7"/>
    <p:sldLayoutId id="2147483853" r:id="rId8"/>
    <p:sldLayoutId id="2147483854" r:id="rId9"/>
    <p:sldLayoutId id="2147483855" r:id="rId10"/>
    <p:sldLayoutId id="2147483683" r:id="rId11"/>
    <p:sldLayoutId id="214748388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4785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353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4017" r:id="rId2"/>
    <p:sldLayoutId id="2147483876" r:id="rId3"/>
    <p:sldLayoutId id="2147483877" r:id="rId4"/>
    <p:sldLayoutId id="2147483878" r:id="rId5"/>
    <p:sldLayoutId id="2147483874" r:id="rId6"/>
    <p:sldLayoutId id="2147483879" r:id="rId7"/>
    <p:sldLayoutId id="2147483869" r:id="rId8"/>
    <p:sldLayoutId id="2147483870" r:id="rId9"/>
    <p:sldLayoutId id="2147483871" r:id="rId10"/>
    <p:sldLayoutId id="2147483872" r:id="rId11"/>
    <p:sldLayoutId id="21474838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718F64-844E-BF48-9F90-C6EBA9791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084F38-A5F7-A344-AD59-5701B27012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256AC-30D1-F24E-A4BE-FD4E9D56D0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A6032-E557-7945-B79F-E7B491B637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B384B-FEDA-1B46-B9F6-BBEE188CBF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664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  <p:sldLayoutId id="2147483868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1676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352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9" r:id="rId1"/>
    <p:sldLayoutId id="2147484000" r:id="rId2"/>
    <p:sldLayoutId id="2147484001" r:id="rId3"/>
    <p:sldLayoutId id="2147484002" r:id="rId4"/>
    <p:sldLayoutId id="2147484003" r:id="rId5"/>
    <p:sldLayoutId id="2147484004" r:id="rId6"/>
    <p:sldLayoutId id="2147484005" r:id="rId7"/>
    <p:sldLayoutId id="2147484006" r:id="rId8"/>
    <p:sldLayoutId id="2147484007" r:id="rId9"/>
    <p:sldLayoutId id="2147484008" r:id="rId10"/>
    <p:sldLayoutId id="2147484009" r:id="rId11"/>
    <p:sldLayoutId id="2147484010" r:id="rId12"/>
    <p:sldLayoutId id="2147484011" r:id="rId13"/>
    <p:sldLayoutId id="2147484012" r:id="rId14"/>
    <p:sldLayoutId id="2147484013" r:id="rId15"/>
    <p:sldLayoutId id="2147484014" r:id="rId16"/>
    <p:sldLayoutId id="2147484015" r:id="rId17"/>
    <p:sldLayoutId id="2147484016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87414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32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78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03" r:id="rId6"/>
    <p:sldLayoutId id="2147483699" r:id="rId7"/>
    <p:sldLayoutId id="2147483700" r:id="rId8"/>
    <p:sldLayoutId id="2147483701" r:id="rId9"/>
    <p:sldLayoutId id="2147483702" r:id="rId10"/>
    <p:sldLayoutId id="21474837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edtoLqaOmO4" TargetMode="External"/><Relationship Id="rId1" Type="http://schemas.openxmlformats.org/officeDocument/2006/relationships/slideLayout" Target="../slideLayouts/slideLayout6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ysgolharritudur.cymru/national-reading-and-numeracy-tests.php" TargetMode="External"/><Relationship Id="rId1" Type="http://schemas.openxmlformats.org/officeDocument/2006/relationships/slideLayout" Target="../slideLayouts/slideLayout6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06B58-BE97-429F-8165-2FA6A0DD1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/>
              <a:t>National Numeracy Tests </a:t>
            </a:r>
            <a:br>
              <a:rPr lang="en-US" sz="5400">
                <a:cs typeface="Calibri Light"/>
              </a:rPr>
            </a:br>
            <a:r>
              <a:rPr lang="en-US" sz="5400">
                <a:cs typeface="Calibri Light"/>
              </a:rPr>
              <a:t>(Procedural and Reasoning)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6" name="Picture 15" descr="Toy plastic numbers">
            <a:extLst>
              <a:ext uri="{FF2B5EF4-FFF2-40B4-BE49-F238E27FC236}">
                <a16:creationId xmlns:a16="http://schemas.microsoft.com/office/drawing/2014/main" id="{E5905323-3DA3-4559-AFFA-9167EB0FAF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77" r="16414" b="-3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9412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16723" y="282769"/>
            <a:ext cx="1002120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GB" sz="2400"/>
          </a:p>
          <a:p>
            <a:endParaRPr lang="en-GB" sz="2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E511FC-1BB4-426E-B1D0-B75E32AAF8BF}"/>
              </a:ext>
            </a:extLst>
          </p:cNvPr>
          <p:cNvSpPr txBox="1"/>
          <p:nvPr/>
        </p:nvSpPr>
        <p:spPr>
          <a:xfrm>
            <a:off x="2216150" y="565150"/>
            <a:ext cx="8807450" cy="66479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Tests are for Years 2 to 9</a:t>
            </a:r>
            <a:endParaRPr lang="en-US"/>
          </a:p>
          <a:p>
            <a:pPr marL="342900" indent="-342900">
              <a:buFont typeface="Arial"/>
              <a:buChar char="•"/>
            </a:pPr>
            <a:endParaRPr lang="en-GB" sz="240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A procedural test – 30 minutes non calculator</a:t>
            </a:r>
          </a:p>
          <a:p>
            <a:pPr marL="342900" indent="-342900">
              <a:buFont typeface="Arial"/>
              <a:buChar char="•"/>
            </a:pPr>
            <a:endParaRPr lang="en-GB" sz="240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A reasoning test – 30 minutes with a calculator</a:t>
            </a:r>
            <a:endParaRPr lang="en-GB" sz="2400"/>
          </a:p>
          <a:p>
            <a:pPr marL="342900" indent="-342900">
              <a:buFont typeface="Arial"/>
              <a:buChar char="•"/>
            </a:pPr>
            <a:endParaRPr lang="en-GB" sz="240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ea typeface="+mn-lt"/>
                <a:cs typeface="+mn-lt"/>
              </a:rPr>
              <a:t>Paper copies up until 2018 for both tests (usually carried out in May)</a:t>
            </a:r>
          </a:p>
          <a:p>
            <a:pPr marL="342900" indent="-342900">
              <a:buFont typeface="Arial"/>
              <a:buChar char="•"/>
            </a:pPr>
            <a:endParaRPr lang="en-GB" sz="240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u="sng">
                <a:ea typeface="+mn-lt"/>
                <a:cs typeface="+mn-lt"/>
              </a:rPr>
              <a:t>Procedural </a:t>
            </a:r>
            <a:r>
              <a:rPr lang="en-GB" sz="2400">
                <a:ea typeface="+mn-lt"/>
                <a:cs typeface="+mn-lt"/>
              </a:rPr>
              <a:t>tests went online around 2019 (allowed to be carried out at anytime during the year)</a:t>
            </a:r>
          </a:p>
          <a:p>
            <a:endParaRPr lang="en-GB" sz="2400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ea typeface="+mn-lt"/>
                <a:cs typeface="+mn-lt"/>
              </a:rPr>
              <a:t>Covid19 had an impact on the implementation of online versions</a:t>
            </a:r>
          </a:p>
          <a:p>
            <a:endParaRPr lang="en-GB" sz="2400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If you wish to know more about the online versions, WG have produced a brief clip</a:t>
            </a:r>
          </a:p>
          <a:p>
            <a:r>
              <a:rPr lang="en-GB" sz="2400" u="sng">
                <a:ea typeface="+mn-lt"/>
                <a:cs typeface="+mn-lt"/>
                <a:hlinkClick r:id="rId2"/>
              </a:rPr>
              <a:t>https://youtu.be/edtoLqaOmO4</a:t>
            </a:r>
            <a:endParaRPr lang="en-GB" sz="2400">
              <a:ea typeface="+mn-lt"/>
              <a:cs typeface="+mn-lt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088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16434" y="222963"/>
            <a:ext cx="1002120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GB" sz="2400"/>
          </a:p>
          <a:p>
            <a:endParaRPr lang="en-GB" sz="2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E511FC-1BB4-426E-B1D0-B75E32AAF8BF}"/>
              </a:ext>
            </a:extLst>
          </p:cNvPr>
          <p:cNvSpPr txBox="1"/>
          <p:nvPr/>
        </p:nvSpPr>
        <p:spPr>
          <a:xfrm>
            <a:off x="1404046" y="288668"/>
            <a:ext cx="7704558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Task:</a:t>
            </a:r>
          </a:p>
          <a:p>
            <a:r>
              <a:rPr lang="en-GB" sz="2400" dirty="0"/>
              <a:t>View some of the 2013, 14, 15 and 16 National Numeracy Procedural </a:t>
            </a:r>
            <a:r>
              <a:rPr lang="en-GB" sz="2400" b="1" dirty="0"/>
              <a:t>and</a:t>
            </a:r>
            <a:r>
              <a:rPr lang="en-GB" sz="2400" dirty="0"/>
              <a:t> Reasoning papers. </a:t>
            </a:r>
            <a:endParaRPr lang="en-GB" dirty="0"/>
          </a:p>
          <a:p>
            <a:endParaRPr lang="en-GB" sz="2400" dirty="0"/>
          </a:p>
          <a:p>
            <a:r>
              <a:rPr lang="en-GB" sz="2400" dirty="0"/>
              <a:t>Follow the link </a:t>
            </a:r>
            <a:r>
              <a:rPr lang="en-GB" sz="2400" u="sng" dirty="0">
                <a:ea typeface="+mn-lt"/>
                <a:cs typeface="+mn-lt"/>
                <a:hlinkClick r:id="rId2"/>
              </a:rPr>
              <a:t>National Reading and Numeracy Tests | Ysgol </a:t>
            </a:r>
            <a:r>
              <a:rPr lang="en-GB" sz="2400" u="sng" dirty="0" err="1">
                <a:ea typeface="+mn-lt"/>
                <a:cs typeface="+mn-lt"/>
                <a:hlinkClick r:id="rId2"/>
              </a:rPr>
              <a:t>Harri</a:t>
            </a:r>
            <a:r>
              <a:rPr lang="en-GB" sz="2400" u="sng" dirty="0">
                <a:ea typeface="+mn-lt"/>
                <a:cs typeface="+mn-lt"/>
                <a:hlinkClick r:id="rId2"/>
              </a:rPr>
              <a:t> </a:t>
            </a:r>
            <a:r>
              <a:rPr lang="en-GB" sz="2400" u="sng" dirty="0" err="1">
                <a:ea typeface="+mn-lt"/>
                <a:cs typeface="+mn-lt"/>
                <a:hlinkClick r:id="rId2"/>
              </a:rPr>
              <a:t>Tudur</a:t>
            </a:r>
            <a:r>
              <a:rPr lang="en-GB" sz="2400" u="sng" dirty="0">
                <a:ea typeface="+mn-lt"/>
                <a:cs typeface="+mn-lt"/>
                <a:hlinkClick r:id="rId2"/>
              </a:rPr>
              <a:t> | Henry Tudor School</a:t>
            </a:r>
          </a:p>
          <a:p>
            <a:endParaRPr lang="en-GB" sz="2400" u="sng" dirty="0">
              <a:ea typeface="+mn-lt"/>
              <a:cs typeface="+mn-lt"/>
              <a:hlinkClick r:id="rId2"/>
            </a:endParaRPr>
          </a:p>
          <a:p>
            <a:r>
              <a:rPr lang="en-GB" sz="2400" dirty="0">
                <a:solidFill>
                  <a:srgbClr val="FF0000"/>
                </a:solidFill>
                <a:ea typeface="+mn-lt"/>
                <a:cs typeface="+mn-lt"/>
              </a:rPr>
              <a:t>Scroll down to the page on the website that looks like</a:t>
            </a:r>
          </a:p>
          <a:p>
            <a:r>
              <a:rPr lang="en-GB" sz="2400" dirty="0">
                <a:solidFill>
                  <a:srgbClr val="FF0000"/>
                </a:solidFill>
                <a:ea typeface="+mn-lt"/>
                <a:cs typeface="+mn-lt"/>
              </a:rPr>
              <a:t>the image shown on the right. Look at a Procedural paper and a Reasoning Paper from each year group, discuss in your group your thoughts on the two types of paper and  the level of challenge.</a:t>
            </a:r>
          </a:p>
          <a:p>
            <a:endParaRPr lang="en-GB" sz="2400" u="sng" dirty="0">
              <a:ea typeface="+mn-lt"/>
              <a:cs typeface="+mn-lt"/>
            </a:endParaRPr>
          </a:p>
          <a:p>
            <a:endParaRPr lang="en-GB" sz="2400" u="sng" dirty="0">
              <a:ea typeface="+mn-lt"/>
              <a:cs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9B2F07-1CD4-4E90-83D2-48619B6BC5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48" t="12818" r="27310" b="10968"/>
          <a:stretch/>
        </p:blipFill>
        <p:spPr>
          <a:xfrm>
            <a:off x="9171570" y="2301398"/>
            <a:ext cx="2861148" cy="303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319529"/>
      </p:ext>
    </p:extLst>
  </p:cSld>
  <p:clrMapOvr>
    <a:masterClrMapping/>
  </p:clrMapOvr>
</p:sld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6807674_TF67347921.potx" id="{EEB53462-518D-4062-80FE-DA92B71A1F75}" vid="{A6C18444-7EFE-48F3-99C5-4084DC6E20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FFFF00"/>
        </a:solidFill>
      </a:spPr>
      <a:bodyPr rtlCol="0" anchor="ctr"/>
      <a:lstStyle>
        <a:defPPr algn="ctr">
          <a:defRPr sz="2000" dirty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6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7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8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9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13" ma:contentTypeDescription="Create a new document." ma:contentTypeScope="" ma:versionID="17ea528da3d0c9984582c3fbc2e6b9d8">
  <xsd:schema xmlns:xsd="http://www.w3.org/2001/XMLSchema" xmlns:xs="http://www.w3.org/2001/XMLSchema" xmlns:p="http://schemas.microsoft.com/office/2006/metadata/properties" xmlns:ns2="95a96852-b131-4598-b7ec-a8e94bbe3ddd" xmlns:ns3="f8d1b9f2-fed3-4e8f-8f36-1fbf8a3a319c" targetNamespace="http://schemas.microsoft.com/office/2006/metadata/properties" ma:root="true" ma:fieldsID="97f4331cfd24c8a9e8cc5793b44a1925" ns2:_="" ns3:_="">
    <xsd:import namespace="95a96852-b131-4598-b7ec-a8e94bbe3ddd"/>
    <xsd:import namespace="f8d1b9f2-fed3-4e8f-8f36-1fbf8a3a31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E8DAD10-9095-4571-B3C4-180D6199BA52}">
  <ds:schemaRefs>
    <ds:schemaRef ds:uri="95a96852-b131-4598-b7ec-a8e94bbe3ddd"/>
    <ds:schemaRef ds:uri="f8d1b9f2-fed3-4e8f-8f36-1fbf8a3a319c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EE18C41-B009-4E6C-9659-A0850C3F47CE}">
  <ds:schemaRefs>
    <ds:schemaRef ds:uri="95a96852-b131-4598-b7ec-a8e94bbe3ddd"/>
    <ds:schemaRef ds:uri="f8d1b9f2-fed3-4e8f-8f36-1fbf8a3a319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1A407D4-C0CF-49A3-81DA-A3F790C74CE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186</Words>
  <Application>Microsoft Office PowerPoint</Application>
  <PresentationFormat>Widescreen</PresentationFormat>
  <Paragraphs>22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3</vt:i4>
      </vt:variant>
    </vt:vector>
  </HeadingPairs>
  <TitlesOfParts>
    <vt:vector size="21" baseType="lpstr">
      <vt:lpstr>Arial</vt:lpstr>
      <vt:lpstr>Avenir Next LT Pro</vt:lpstr>
      <vt:lpstr>Calibri</vt:lpstr>
      <vt:lpstr>Calibri Light</vt:lpstr>
      <vt:lpstr>Century Schoolbook</vt:lpstr>
      <vt:lpstr>Corbel</vt:lpstr>
      <vt:lpstr>Sitka Banner</vt:lpstr>
      <vt:lpstr>Tw Cen MT</vt:lpstr>
      <vt:lpstr>Wingdings 2</vt:lpstr>
      <vt:lpstr>View</vt:lpstr>
      <vt:lpstr>Office Theme</vt:lpstr>
      <vt:lpstr>1_Office Theme</vt:lpstr>
      <vt:lpstr>Office Theme</vt:lpstr>
      <vt:lpstr>Retrospect</vt:lpstr>
      <vt:lpstr>Parallax</vt:lpstr>
      <vt:lpstr>DividendVTI</vt:lpstr>
      <vt:lpstr>HeadlinesVTI</vt:lpstr>
      <vt:lpstr>office theme</vt:lpstr>
      <vt:lpstr>National Numeracy Tests  (Procedural and Reasoning)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</dc:title>
  <dc:creator>Julia Holloway</dc:creator>
  <cp:lastModifiedBy>Jessica Roberts</cp:lastModifiedBy>
  <cp:revision>5</cp:revision>
  <dcterms:created xsi:type="dcterms:W3CDTF">2020-09-13T08:22:38Z</dcterms:created>
  <dcterms:modified xsi:type="dcterms:W3CDTF">2022-10-25T10:23:10Z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