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61" r:id="rId4"/>
    <p:sldId id="258" r:id="rId5"/>
    <p:sldId id="262" r:id="rId6"/>
    <p:sldId id="269" r:id="rId7"/>
    <p:sldId id="265" r:id="rId8"/>
    <p:sldId id="266" r:id="rId9"/>
    <p:sldId id="267" r:id="rId10"/>
    <p:sldId id="270" r:id="rId11"/>
    <p:sldId id="271" r:id="rId12"/>
    <p:sldId id="272" r:id="rId13"/>
    <p:sldId id="273" r:id="rId14"/>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F5AB1C69-6EDB-4FF4-983F-18BD219EF322}"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0F0F0"/>
          </a:solidFill>
        </a:fill>
      </a:tcStyle>
    </a:wholeTbl>
    <a:band1H>
      <a:tcStyle>
        <a:tcBdr/>
        <a:fill>
          <a:solidFill>
            <a:srgbClr val="E1E1E1"/>
          </a:solidFill>
        </a:fill>
      </a:tcStyle>
    </a:band1H>
    <a:band2H>
      <a:tcStyle>
        <a:tcBdr/>
      </a:tcStyle>
    </a:band2H>
    <a:band1V>
      <a:tcStyle>
        <a:tcBdr/>
        <a:fill>
          <a:solidFill>
            <a:srgbClr val="E1E1E1"/>
          </a:solidFill>
        </a:fill>
      </a:tcStyle>
    </a:band1V>
    <a:band2V>
      <a:tcStyle>
        <a:tcBdr/>
      </a:tcStyle>
    </a:band2V>
    <a:lastCol>
      <a:tcTxStyle b="on">
        <a:font>
          <a:latin typeface="+mn-lt"/>
          <a:ea typeface="+mn-ea"/>
          <a:cs typeface="+mn-cs"/>
        </a:font>
        <a:srgbClr val="FFFFFF"/>
      </a:tcTxStyle>
      <a:tcStyle>
        <a:tcBdr/>
        <a:fill>
          <a:solidFill>
            <a:srgbClr val="A5A5A5"/>
          </a:solidFill>
        </a:fill>
      </a:tcStyle>
    </a:lastCol>
    <a:firstCol>
      <a:tcTxStyle b="on">
        <a:font>
          <a:latin typeface="+mn-lt"/>
          <a:ea typeface="+mn-ea"/>
          <a:cs typeface="+mn-cs"/>
        </a:font>
        <a:srgbClr val="FFFFFF"/>
      </a:tcTxStyle>
      <a:tcStyle>
        <a:tcBdr/>
        <a:fill>
          <a:solidFill>
            <a:srgbClr val="A5A5A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A5A5A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A5A5A5"/>
          </a:solidFill>
        </a:fill>
      </a:tcStyle>
    </a:firstRow>
  </a:tblStyle>
  <a:tblStyle styleId="{073A0DAA-6AF3-43AB-8588-CEC1D06C72B9}"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7E7"/>
          </a:solidFill>
        </a:fill>
      </a:tcStyle>
    </a:wholeTbl>
    <a:band1H>
      <a:tcStyle>
        <a:tcBdr/>
        <a:fill>
          <a:solidFill>
            <a:srgbClr val="CBCBCB"/>
          </a:solidFill>
        </a:fill>
      </a:tcStyle>
    </a:band1H>
    <a:band2H>
      <a:tcStyle>
        <a:tcBdr/>
      </a:tcStyle>
    </a:band2H>
    <a:band1V>
      <a:tcStyle>
        <a:tcBdr/>
        <a:fill>
          <a:solidFill>
            <a:srgbClr val="CBCBCB"/>
          </a:solidFill>
        </a:fill>
      </a:tcStyle>
    </a:band1V>
    <a:band2V>
      <a:tcStyle>
        <a:tcBdr/>
      </a:tcStyle>
    </a:band2V>
    <a:lastCol>
      <a:tcTxStyle b="on">
        <a:font>
          <a:latin typeface="+mn-lt"/>
          <a:ea typeface="+mn-ea"/>
          <a:cs typeface="+mn-cs"/>
        </a:font>
        <a:srgbClr val="FFFFFF"/>
      </a:tcTxStyle>
      <a:tcStyle>
        <a:tcBdr/>
        <a:fill>
          <a:solidFill>
            <a:srgbClr val="000000"/>
          </a:solidFill>
        </a:fill>
      </a:tcStyle>
    </a:lastCol>
    <a:firstCol>
      <a:tcTxStyle b="on">
        <a:font>
          <a:latin typeface="+mn-lt"/>
          <a:ea typeface="+mn-ea"/>
          <a:cs typeface="+mn-cs"/>
        </a:font>
        <a:srgbClr val="FFFFFF"/>
      </a:tcTxStyle>
      <a:tcStyle>
        <a:tcBdr/>
        <a:fill>
          <a:solidFill>
            <a:srgbClr val="000000"/>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000000"/>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000000"/>
          </a:solidFill>
        </a:fill>
      </a:tcStyle>
    </a:firstRow>
  </a:tblStyle>
  <a:tblStyle styleId="{EB344D84-9AFB-497E-A393-DC336BA19D2E}" styleName="">
    <a:wholeTbl>
      <a:tcTxStyle>
        <a:font>
          <a:latin typeface="+mn-lt"/>
          <a:ea typeface="+mn-ea"/>
          <a:cs typeface="+mn-cs"/>
        </a:font>
        <a:srgbClr val="000000"/>
      </a:tcTxStyle>
      <a:tcStyle>
        <a:tcBdr>
          <a:top>
            <a:ln w="25402" cap="flat" cmpd="sng" algn="ctr">
              <a:solidFill>
                <a:srgbClr val="000000"/>
              </a:solidFill>
              <a:prstDash val="solid"/>
              <a:round/>
              <a:headEnd type="none" w="med" len="med"/>
              <a:tailEnd type="none" w="med" len="med"/>
            </a:ln>
          </a:top>
          <a:bottom>
            <a:ln w="25402" cap="flat" cmpd="sng" algn="ctr">
              <a:solidFill>
                <a:srgbClr val="000000"/>
              </a:solidFill>
              <a:prstDash val="solid"/>
              <a:round/>
              <a:headEnd type="none" w="med" len="med"/>
              <a:tailEnd type="none" w="med" len="med"/>
            </a:ln>
          </a:bottom>
        </a:tcBdr>
        <a:fill>
          <a:solidFill>
            <a:srgbClr val="FFFFFF"/>
          </a:solidFill>
        </a:fill>
      </a:tcStyle>
    </a:wholeTbl>
    <a:band1H>
      <a:tcStyle>
        <a:tcBdr/>
        <a:fill>
          <a:solidFill>
            <a:srgbClr val="E7E7E7"/>
          </a:solidFill>
        </a:fill>
      </a:tcStyle>
    </a:band1H>
    <a:band1V>
      <a:tcStyle>
        <a:tcBdr/>
        <a:fill>
          <a:solidFill>
            <a:srgbClr val="E7E7E7"/>
          </a:solidFill>
        </a:fill>
      </a:tcStyle>
    </a:band1V>
    <a:lastCol>
      <a:tcTxStyle b="on">
        <a:font>
          <a:latin typeface="+mn-lt"/>
          <a:ea typeface="+mn-ea"/>
          <a:cs typeface="+mn-cs"/>
        </a:font>
        <a:srgbClr val="FFFFFF"/>
      </a:tcTxStyle>
      <a:tcStyle>
        <a:tcBdr/>
        <a:fill>
          <a:solidFill>
            <a:srgbClr val="A5A5A5"/>
          </a:solidFill>
        </a:fill>
      </a:tcStyle>
    </a:lastCol>
    <a:firstCol>
      <a:tcTxStyle b="on">
        <a:font>
          <a:latin typeface="+mn-lt"/>
          <a:ea typeface="+mn-ea"/>
          <a:cs typeface="+mn-cs"/>
        </a:font>
        <a:srgbClr val="FFFFFF"/>
      </a:tcTxStyle>
      <a:tcStyle>
        <a:tcBdr/>
        <a:fill>
          <a:solidFill>
            <a:srgbClr val="A5A5A5"/>
          </a:solidFill>
        </a:fill>
      </a:tcStyle>
    </a:firstCol>
    <a:lastRow>
      <a:tcTxStyle b="on">
        <a:font>
          <a:latin typeface=""/>
          <a:ea typeface=""/>
          <a:cs typeface=""/>
        </a:font>
      </a:tcTxStyle>
      <a:tcStyle>
        <a:tcBdr>
          <a:top>
            <a:ln w="50804" cap="flat" cmpd="dbl" algn="ctr">
              <a:solidFill>
                <a:srgbClr val="000000"/>
              </a:solidFill>
              <a:prstDash val="solid"/>
              <a:round/>
              <a:headEnd type="none" w="med" len="med"/>
              <a:tailEnd type="none" w="med" len="med"/>
            </a:ln>
          </a:top>
        </a:tcBdr>
        <a:fill>
          <a:solidFill>
            <a:srgbClr val="FFFFFF"/>
          </a:solidFill>
        </a:fill>
      </a:tcStyle>
    </a:lastRow>
    <a:firstRow>
      <a:tcTxStyle b="on">
        <a:font>
          <a:latin typeface="+mn-lt"/>
          <a:ea typeface="+mn-ea"/>
          <a:cs typeface="+mn-cs"/>
        </a:font>
        <a:srgbClr val="FFFFFF"/>
      </a:tcTxStyle>
      <a:tcStyle>
        <a:tcBdr>
          <a:bottom>
            <a:ln w="25402" cap="flat" cmpd="sng" algn="ctr">
              <a:solidFill>
                <a:srgbClr val="000000"/>
              </a:solidFill>
              <a:prstDash val="solid"/>
              <a:round/>
              <a:headEnd type="none" w="med" len="med"/>
              <a:tailEnd type="none" w="med" len="med"/>
            </a:ln>
          </a:bottom>
        </a:tcBdr>
        <a:fill>
          <a:solidFill>
            <a:srgbClr val="A5A5A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84866" cy="502755"/>
          </a:xfrm>
          <a:prstGeom prst="rect">
            <a:avLst/>
          </a:prstGeom>
          <a:noFill/>
          <a:ln>
            <a:noFill/>
          </a:ln>
        </p:spPr>
        <p:txBody>
          <a:bodyPr vert="horz" wrap="square" lIns="96615" tIns="48307" rIns="96615" bIns="48307" anchor="t" anchorCtr="0" compatLnSpc="1">
            <a:noAutofit/>
          </a:bodyPr>
          <a:lstStyle>
            <a:lvl1pPr marL="0" marR="0" lvl="0" indent="0" algn="l" defTabSz="966155"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901689" y="0"/>
            <a:ext cx="2984866" cy="502755"/>
          </a:xfrm>
          <a:prstGeom prst="rect">
            <a:avLst/>
          </a:prstGeom>
          <a:noFill/>
          <a:ln>
            <a:noFill/>
          </a:ln>
        </p:spPr>
        <p:txBody>
          <a:bodyPr vert="horz" wrap="square" lIns="96615" tIns="48307" rIns="96615" bIns="48307" anchor="t" anchorCtr="0" compatLnSpc="1">
            <a:noAutofit/>
          </a:bodyPr>
          <a:lstStyle>
            <a:lvl1pPr marL="0" marR="0" lvl="0" indent="0" algn="r" defTabSz="966155"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fld id="{FAA618E1-BD1F-4A97-A5B9-3EBB31B88B52}" type="datetime1">
              <a:rPr lang="en-GB"/>
              <a:pPr lvl="0"/>
              <a:t>08/05/2019</a:t>
            </a:fld>
            <a:endParaRPr lang="en-GB"/>
          </a:p>
        </p:txBody>
      </p:sp>
      <p:sp>
        <p:nvSpPr>
          <p:cNvPr id="4" name="Slide Image Placeholder 3"/>
          <p:cNvSpPr>
            <a:spLocks noGrp="1" noRot="1" noChangeAspect="1"/>
          </p:cNvSpPr>
          <p:nvPr>
            <p:ph type="sldImg" idx="2"/>
          </p:nvPr>
        </p:nvSpPr>
        <p:spPr>
          <a:xfrm>
            <a:off x="439734" y="1252535"/>
            <a:ext cx="6008686" cy="3381378"/>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88817" y="4822271"/>
            <a:ext cx="5510531" cy="3945489"/>
          </a:xfrm>
          <a:prstGeom prst="rect">
            <a:avLst/>
          </a:prstGeom>
          <a:noFill/>
          <a:ln>
            <a:noFill/>
          </a:ln>
        </p:spPr>
        <p:txBody>
          <a:bodyPr vert="horz" wrap="square" lIns="96615" tIns="48307" rIns="96615" bIns="48307"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9517541"/>
            <a:ext cx="2984866" cy="502755"/>
          </a:xfrm>
          <a:prstGeom prst="rect">
            <a:avLst/>
          </a:prstGeom>
          <a:noFill/>
          <a:ln>
            <a:noFill/>
          </a:ln>
        </p:spPr>
        <p:txBody>
          <a:bodyPr vert="horz" wrap="square" lIns="96615" tIns="48307" rIns="96615" bIns="48307" anchor="b" anchorCtr="0" compatLnSpc="1">
            <a:noAutofit/>
          </a:bodyPr>
          <a:lstStyle>
            <a:lvl1pPr marL="0" marR="0" lvl="0" indent="0" algn="l" defTabSz="966155"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901689" y="9517541"/>
            <a:ext cx="2984866" cy="502755"/>
          </a:xfrm>
          <a:prstGeom prst="rect">
            <a:avLst/>
          </a:prstGeom>
          <a:noFill/>
          <a:ln>
            <a:noFill/>
          </a:ln>
        </p:spPr>
        <p:txBody>
          <a:bodyPr vert="horz" wrap="square" lIns="96615" tIns="48307" rIns="96615" bIns="48307" anchor="b" anchorCtr="0" compatLnSpc="1">
            <a:noAutofit/>
          </a:bodyPr>
          <a:lstStyle>
            <a:lvl1pPr marL="0" marR="0" lvl="0" indent="0" algn="r" defTabSz="966155" rtl="0" fontAlgn="auto" hangingPunct="1">
              <a:lnSpc>
                <a:spcPct val="100000"/>
              </a:lnSpc>
              <a:spcBef>
                <a:spcPts val="0"/>
              </a:spcBef>
              <a:spcAft>
                <a:spcPts val="0"/>
              </a:spcAft>
              <a:buNone/>
              <a:tabLst/>
              <a:defRPr lang="en-GB" sz="1300" b="0" i="0" u="none" strike="noStrike" kern="1200" cap="none" spc="0" baseline="0">
                <a:solidFill>
                  <a:srgbClr val="000000"/>
                </a:solidFill>
                <a:uFillTx/>
                <a:latin typeface="Calibri"/>
              </a:defRPr>
            </a:lvl1pPr>
          </a:lstStyle>
          <a:p>
            <a:pPr lvl="0"/>
            <a:fld id="{E1EB2A19-FABB-496D-95D5-1931BDCF632D}" type="slidenum">
              <a:t>‹#›</a:t>
            </a:fld>
            <a:endParaRPr lang="en-GB"/>
          </a:p>
        </p:txBody>
      </p:sp>
    </p:spTree>
    <p:extLst>
      <p:ext uri="{BB962C8B-B14F-4D97-AF65-F5344CB8AC3E}">
        <p14:creationId xmlns:p14="http://schemas.microsoft.com/office/powerpoint/2010/main" val="261900389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901689" y="9517541"/>
            <a:ext cx="2984866" cy="502755"/>
          </a:xfrm>
          <a:prstGeom prst="rect">
            <a:avLst/>
          </a:prstGeom>
          <a:noFill/>
          <a:ln cap="flat">
            <a:noFill/>
          </a:ln>
        </p:spPr>
        <p:txBody>
          <a:bodyPr vert="horz" wrap="square" lIns="96615" tIns="48307" rIns="96615" bIns="48307" anchor="b" anchorCtr="0" compatLnSpc="1">
            <a:noAutofit/>
          </a:bodyPr>
          <a:lstStyle/>
          <a:p>
            <a:pPr marL="0" marR="0" lvl="0" indent="0" algn="r" defTabSz="966155"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68040BC-36F0-4E96-8B6A-DE84DD2AF075}" type="slidenum">
              <a:t>3</a:t>
            </a:fld>
            <a:endParaRPr lang="en-GB" sz="1300" b="0" i="0" u="none" strike="noStrike" kern="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901689" y="9517541"/>
            <a:ext cx="2984866" cy="502755"/>
          </a:xfrm>
          <a:prstGeom prst="rect">
            <a:avLst/>
          </a:prstGeom>
          <a:noFill/>
          <a:ln cap="flat">
            <a:noFill/>
          </a:ln>
        </p:spPr>
        <p:txBody>
          <a:bodyPr vert="horz" wrap="square" lIns="96615" tIns="48307" rIns="96615" bIns="48307" anchor="b" anchorCtr="0" compatLnSpc="1">
            <a:noAutofit/>
          </a:bodyPr>
          <a:lstStyle/>
          <a:p>
            <a:pPr marL="0" marR="0" lvl="0" indent="0" algn="r" defTabSz="966155"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17D6DB3-D32A-43E0-BB6D-3AD37960336D}" type="slidenum">
              <a:t>4</a:t>
            </a:fld>
            <a:endParaRPr lang="en-GB" sz="1300" b="0" i="0" u="none" strike="noStrike" kern="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9738" y="1252538"/>
            <a:ext cx="6008687" cy="3381375"/>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901689" y="9517541"/>
            <a:ext cx="2984866" cy="502755"/>
          </a:xfrm>
          <a:prstGeom prst="rect">
            <a:avLst/>
          </a:prstGeom>
          <a:noFill/>
          <a:ln cap="flat">
            <a:noFill/>
          </a:ln>
        </p:spPr>
        <p:txBody>
          <a:bodyPr vert="horz" wrap="square" lIns="96615" tIns="48307" rIns="96615" bIns="48307" anchor="b" anchorCtr="0" compatLnSpc="1">
            <a:noAutofit/>
          </a:bodyPr>
          <a:lstStyle/>
          <a:p>
            <a:pPr marL="0" marR="0" lvl="0" indent="0" algn="r" defTabSz="966155"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C0E9172-A400-42E0-91CC-71E4C6388E06}" type="slidenum">
              <a:t>9</a:t>
            </a:fld>
            <a:endParaRPr lang="en-GB" sz="1300" b="0" i="0" u="none" strike="noStrike" kern="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204BCF0A-6FC1-4FCC-B0A0-0FC382661BCB}" type="datetime1">
              <a:rPr lang="en-GB"/>
              <a:pPr lvl="0"/>
              <a:t>08/05/2019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E1F61831-0E96-4316-80C4-5A1C6EB7CD63}" type="slidenum">
              <a:t>‹#›</a:t>
            </a:fld>
            <a:endParaRPr lang="en-GB"/>
          </a:p>
        </p:txBody>
      </p:sp>
    </p:spTree>
    <p:extLst>
      <p:ext uri="{BB962C8B-B14F-4D97-AF65-F5344CB8AC3E}">
        <p14:creationId xmlns:p14="http://schemas.microsoft.com/office/powerpoint/2010/main" val="4861617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93AEA280-842B-4E03-BE39-3E0A7BF7724A}" type="datetime1">
              <a:rPr lang="en-GB"/>
              <a:pPr lvl="0"/>
              <a:t>08/05/2019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C5FDCC58-EF68-49FA-9B30-D925746A754E}" type="slidenum">
              <a:t>‹#›</a:t>
            </a:fld>
            <a:endParaRPr lang="en-GB"/>
          </a:p>
        </p:txBody>
      </p:sp>
    </p:spTree>
    <p:extLst>
      <p:ext uri="{BB962C8B-B14F-4D97-AF65-F5344CB8AC3E}">
        <p14:creationId xmlns:p14="http://schemas.microsoft.com/office/powerpoint/2010/main" val="21640654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262A64F0-7B12-49F5-AA7F-EF0644CA5976}" type="datetime1">
              <a:rPr lang="en-GB"/>
              <a:pPr lvl="0"/>
              <a:t>08/05/2019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37A4B9F1-DA3F-471D-971D-22A8C9FF063D}" type="slidenum">
              <a:t>‹#›</a:t>
            </a:fld>
            <a:endParaRPr lang="en-GB"/>
          </a:p>
        </p:txBody>
      </p:sp>
    </p:spTree>
    <p:extLst>
      <p:ext uri="{BB962C8B-B14F-4D97-AF65-F5344CB8AC3E}">
        <p14:creationId xmlns:p14="http://schemas.microsoft.com/office/powerpoint/2010/main" val="38729510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B3723578-2A88-462A-A92C-400EC5315E34}" type="datetime1">
              <a:rPr lang="en-GB"/>
              <a:pPr lvl="0"/>
              <a:t>08/05/2019</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88B13001-EB24-486F-8D7E-52E08DFE704E}" type="slidenum">
              <a:t>‹#›</a:t>
            </a:fld>
            <a:endParaRPr lang="en-GB"/>
          </a:p>
        </p:txBody>
      </p:sp>
    </p:spTree>
    <p:extLst>
      <p:ext uri="{BB962C8B-B14F-4D97-AF65-F5344CB8AC3E}">
        <p14:creationId xmlns:p14="http://schemas.microsoft.com/office/powerpoint/2010/main" val="2507831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A524181F-4686-4D6E-9786-BA8FB5B97FD7}" type="datetime1">
              <a:rPr lang="en-GB"/>
              <a:pPr lvl="0"/>
              <a:t>08/05/2019</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FA8A8286-9BF5-49BB-8D1A-FBC923D0E6EB}" type="slidenum">
              <a:t>‹#›</a:t>
            </a:fld>
            <a:endParaRPr lang="en-GB"/>
          </a:p>
        </p:txBody>
      </p:sp>
    </p:spTree>
    <p:extLst>
      <p:ext uri="{BB962C8B-B14F-4D97-AF65-F5344CB8AC3E}">
        <p14:creationId xmlns:p14="http://schemas.microsoft.com/office/powerpoint/2010/main" val="37431150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FDCA84E1-C383-48A7-972F-04ACDC99E20A}" type="datetime1">
              <a:rPr lang="en-GB"/>
              <a:pPr lvl="0"/>
              <a:t>08/05/2019</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7CDD2FCB-C816-4DFA-B737-A09E31480837}" type="slidenum">
              <a:t>‹#›</a:t>
            </a:fld>
            <a:endParaRPr lang="en-GB"/>
          </a:p>
        </p:txBody>
      </p:sp>
    </p:spTree>
    <p:extLst>
      <p:ext uri="{BB962C8B-B14F-4D97-AF65-F5344CB8AC3E}">
        <p14:creationId xmlns:p14="http://schemas.microsoft.com/office/powerpoint/2010/main" val="3737295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4FB5E313-5C3B-4441-8627-5261368B71A4}" type="datetime1">
              <a:rPr lang="en-GB"/>
              <a:pPr lvl="0"/>
              <a:t>08/05/2019</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01F80693-68DD-41FE-A65A-3F22C89F08C1}" type="slidenum">
              <a:t>‹#›</a:t>
            </a:fld>
            <a:endParaRPr lang="en-GB"/>
          </a:p>
        </p:txBody>
      </p:sp>
    </p:spTree>
    <p:extLst>
      <p:ext uri="{BB962C8B-B14F-4D97-AF65-F5344CB8AC3E}">
        <p14:creationId xmlns:p14="http://schemas.microsoft.com/office/powerpoint/2010/main" val="35223774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2CC4B777-419F-4B05-B4A8-F19F6FD8061D}" type="datetime1">
              <a:rPr lang="en-GB"/>
              <a:pPr lvl="0"/>
              <a:t>08/05/2019</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DAEF03F-925E-4C83-A2B3-B258377B0FA6}" type="slidenum">
              <a:t>‹#›</a:t>
            </a:fld>
            <a:endParaRPr lang="en-GB"/>
          </a:p>
        </p:txBody>
      </p:sp>
    </p:spTree>
    <p:extLst>
      <p:ext uri="{BB962C8B-B14F-4D97-AF65-F5344CB8AC3E}">
        <p14:creationId xmlns:p14="http://schemas.microsoft.com/office/powerpoint/2010/main" val="3279714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740526B0-EDA2-42BC-8AA1-104A61DED099}" type="datetime1">
              <a:rPr lang="en-GB"/>
              <a:pPr lvl="0"/>
              <a:t>08/05/2019</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F2B7CF6A-E0F4-4878-9670-92F9177A3E90}" type="slidenum">
              <a:t>‹#›</a:t>
            </a:fld>
            <a:endParaRPr lang="en-GB"/>
          </a:p>
        </p:txBody>
      </p:sp>
    </p:spTree>
    <p:extLst>
      <p:ext uri="{BB962C8B-B14F-4D97-AF65-F5344CB8AC3E}">
        <p14:creationId xmlns:p14="http://schemas.microsoft.com/office/powerpoint/2010/main" val="11504378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8DCB7DC9-AF46-480C-84C1-D4C62B8D0AFB}" type="datetime1">
              <a:rPr lang="en-GB"/>
              <a:pPr lvl="0"/>
              <a:t>08/05/2019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FD5EC7E-BB4F-413B-930C-AAC85F4489FD}" type="slidenum">
              <a:t>‹#›</a:t>
            </a:fld>
            <a:endParaRPr lang="en-GB"/>
          </a:p>
        </p:txBody>
      </p:sp>
    </p:spTree>
    <p:extLst>
      <p:ext uri="{BB962C8B-B14F-4D97-AF65-F5344CB8AC3E}">
        <p14:creationId xmlns:p14="http://schemas.microsoft.com/office/powerpoint/2010/main" val="31329214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2921095A-D1A6-4E75-A94B-5B3B0C936BFB}" type="datetime1">
              <a:rPr lang="en-GB"/>
              <a:pPr lvl="0"/>
              <a:t>08/05/2019</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06723478-9493-42FD-901E-022F8AF75446}" type="slidenum">
              <a:t>‹#›</a:t>
            </a:fld>
            <a:endParaRPr lang="en-GB"/>
          </a:p>
        </p:txBody>
      </p:sp>
    </p:spTree>
    <p:extLst>
      <p:ext uri="{BB962C8B-B14F-4D97-AF65-F5344CB8AC3E}">
        <p14:creationId xmlns:p14="http://schemas.microsoft.com/office/powerpoint/2010/main" val="2398367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B3F1EFA7-5777-4D18-A07A-F368D2F848DA}" type="datetime1">
              <a:rPr lang="en-GB"/>
              <a:pPr lvl="0"/>
              <a:t>08/05/2019</a:t>
            </a:fld>
            <a:endParaRPr lang="en-GB"/>
          </a:p>
        </p:txBody>
      </p:sp>
      <p:sp>
        <p:nvSpPr>
          <p:cNvPr id="5" name="Footer Placeholder 4"/>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F2E4AA6D-CD03-442A-9FA0-4C41081F7370}"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pic>
        <p:nvPicPr>
          <p:cNvPr id="2" name="Picture 4"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9"/>
            <a:ext cx="12191978" cy="6857990"/>
          </a:xfrm>
          <a:prstGeom prst="rect">
            <a:avLst/>
          </a:prstGeom>
          <a:noFill/>
          <a:ln cap="flat">
            <a:noFill/>
          </a:ln>
        </p:spPr>
      </p:pic>
      <p:sp>
        <p:nvSpPr>
          <p:cNvPr id="3" name="TextBox 5"/>
          <p:cNvSpPr txBox="1"/>
          <p:nvPr/>
        </p:nvSpPr>
        <p:spPr>
          <a:xfrm>
            <a:off x="251789" y="1139689"/>
            <a:ext cx="11529395" cy="2862318"/>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a:solidFill>
                  <a:srgbClr val="000000"/>
                </a:solidFill>
                <a:uFillTx/>
                <a:latin typeface="Times New Roman" pitchFamily="18"/>
                <a:cs typeface="Times New Roman" pitchFamily="18"/>
              </a:rPr>
              <a:t>Is classifying ‘gaming addiction’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a:solidFill>
                  <a:srgbClr val="000000"/>
                </a:solidFill>
                <a:uFillTx/>
                <a:latin typeface="Times New Roman" pitchFamily="18"/>
                <a:cs typeface="Times New Roman" pitchFamily="18"/>
              </a:rPr>
              <a:t>as a mental health disorder helpful?</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9"/>
            <a:ext cx="12191978" cy="6857990"/>
          </a:xfrm>
          <a:prstGeom prst="rect">
            <a:avLst/>
          </a:prstGeom>
          <a:noFill/>
          <a:ln cap="flat">
            <a:noFill/>
          </a:ln>
        </p:spPr>
      </p:pic>
      <p:sp>
        <p:nvSpPr>
          <p:cNvPr id="3" name="TextBox 3"/>
          <p:cNvSpPr txBox="1"/>
          <p:nvPr/>
        </p:nvSpPr>
        <p:spPr>
          <a:xfrm>
            <a:off x="562703" y="548640"/>
            <a:ext cx="11234162" cy="1938994"/>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Times New Roman" pitchFamily="18"/>
                <a:cs typeface="Times New Roman" pitchFamily="18"/>
              </a:rPr>
              <a:t>Addiction – </a:t>
            </a:r>
            <a:r>
              <a:rPr lang="en-GB" sz="2800" b="0" i="0" u="none" strike="noStrike" kern="1200" cap="none" spc="0" baseline="0">
                <a:solidFill>
                  <a:srgbClr val="000000"/>
                </a:solidFill>
                <a:uFillTx/>
                <a:latin typeface="Times New Roman" pitchFamily="18"/>
                <a:cs typeface="Times New Roman" pitchFamily="18"/>
              </a:rPr>
              <a:t>The national health service (NHS) defines addiction as having 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0" cap="none" spc="0" baseline="0">
                <a:solidFill>
                  <a:srgbClr val="000000"/>
                </a:solidFill>
                <a:uFillTx/>
                <a:latin typeface="Times New Roman" pitchFamily="18"/>
                <a:cs typeface="Times New Roman" pitchFamily="18"/>
              </a:rPr>
              <a:t>                     lack of control over doing, using or taking something to the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imes New Roman" pitchFamily="18"/>
                <a:cs typeface="Times New Roman" pitchFamily="18"/>
              </a:rPr>
              <a:t>                     </a:t>
            </a:r>
            <a:r>
              <a:rPr lang="en-GB" sz="2800" b="0" i="0" u="none" strike="noStrike" kern="0" cap="none" spc="0" baseline="0">
                <a:solidFill>
                  <a:srgbClr val="000000"/>
                </a:solidFill>
                <a:uFillTx/>
                <a:latin typeface="Times New Roman" pitchFamily="18"/>
                <a:cs typeface="Times New Roman" pitchFamily="18"/>
              </a:rPr>
              <a:t>point where it could be harmful to you or others.</a:t>
            </a:r>
            <a:r>
              <a:rPr lang="en-GB" sz="1800" b="1" i="0" u="none" strike="noStrike" kern="1200" cap="none" spc="0" baseline="0">
                <a:solidFill>
                  <a:srgbClr val="000000"/>
                </a:solidFill>
                <a:uFillTx/>
                <a:latin typeface="Calibri"/>
              </a:rPr>
              <a:t/>
            </a:r>
            <a:br>
              <a:rPr lang="en-GB" sz="1800" b="1" i="0" u="none" strike="noStrike" kern="1200" cap="none" spc="0" baseline="0">
                <a:solidFill>
                  <a:srgbClr val="000000"/>
                </a:solidFill>
                <a:uFillTx/>
                <a:latin typeface="Calibri"/>
              </a:rPr>
            </a:br>
            <a:r>
              <a:rPr lang="en-GB" sz="1800" b="1" i="0" u="none" strike="noStrike" kern="1200" cap="none" spc="0" baseline="0">
                <a:solidFill>
                  <a:srgbClr val="000000"/>
                </a:solidFill>
                <a:uFillTx/>
                <a:latin typeface="Calibri"/>
              </a:rPr>
              <a:t/>
            </a:r>
            <a:br>
              <a:rPr lang="en-GB" sz="1800" b="1" i="0" u="none" strike="noStrike" kern="1200" cap="none" spc="0" baseline="0">
                <a:solidFill>
                  <a:srgbClr val="000000"/>
                </a:solidFill>
                <a:uFillTx/>
                <a:latin typeface="Calibri"/>
              </a:rPr>
            </a:br>
            <a:endParaRPr lang="en-GB" sz="1800" b="1" i="0" u="none" strike="noStrike" kern="1200" cap="none" spc="0" baseline="0">
              <a:solidFill>
                <a:srgbClr val="000000"/>
              </a:solidFill>
              <a:uFillTx/>
              <a:latin typeface="Calibri"/>
            </a:endParaRPr>
          </a:p>
        </p:txBody>
      </p:sp>
      <p:sp>
        <p:nvSpPr>
          <p:cNvPr id="4" name="TextBox 3"/>
          <p:cNvSpPr txBox="1"/>
          <p:nvPr/>
        </p:nvSpPr>
        <p:spPr>
          <a:xfrm>
            <a:off x="0" y="3062042"/>
            <a:ext cx="5036231" cy="2286265"/>
          </a:xfrm>
          <a:prstGeom prst="rect">
            <a:avLst/>
          </a:prstGeom>
          <a:noFill/>
          <a:ln cap="flat">
            <a:noFill/>
          </a:ln>
        </p:spPr>
        <p:txBody>
          <a:bodyPr vert="horz" wrap="square" lIns="91440" tIns="45720" rIns="91440" bIns="45720" anchor="t" anchorCtr="0" compatLnSpc="1">
            <a:spAutoFit/>
          </a:bodyPr>
          <a:lstStyle/>
          <a:p>
            <a:pPr marL="457200" marR="0" lvl="0" indent="-22860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800" b="1" i="0" u="sng" strike="noStrike" kern="1200" cap="none" spc="0" baseline="0">
                <a:solidFill>
                  <a:srgbClr val="000000"/>
                </a:solidFill>
                <a:uFillTx/>
                <a:latin typeface="Times New Roman" pitchFamily="18"/>
                <a:ea typeface="Calibri" pitchFamily="34"/>
                <a:cs typeface="Times New Roman" pitchFamily="18"/>
              </a:rPr>
              <a:t>Causes of gaming addiction</a:t>
            </a:r>
            <a:endParaRPr lang="en-GB" sz="28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Psychological well-being</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Social connections</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Escape from ‘the real-world’</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They are designed to keep you playing</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Reward systems</a:t>
            </a:r>
            <a:endParaRPr lang="en-GB" sz="1200" b="0" i="0" u="none" strike="noStrike" kern="1200" cap="none" spc="0" baseline="0">
              <a:solidFill>
                <a:srgbClr val="000000"/>
              </a:solidFill>
              <a:uFillTx/>
              <a:latin typeface="Calibri" pitchFamily="34"/>
              <a:ea typeface="Calibri" pitchFamily="34"/>
              <a:cs typeface="Times New Roman" pitchFamily="18"/>
            </a:endParaRPr>
          </a:p>
        </p:txBody>
      </p:sp>
      <p:sp>
        <p:nvSpPr>
          <p:cNvPr id="5" name="TextBox 4"/>
          <p:cNvSpPr txBox="1"/>
          <p:nvPr/>
        </p:nvSpPr>
        <p:spPr>
          <a:xfrm>
            <a:off x="5505154" y="3062042"/>
            <a:ext cx="4159349" cy="23698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sng" strike="noStrike" kern="1200" cap="none" spc="0" baseline="0">
                <a:solidFill>
                  <a:srgbClr val="000000"/>
                </a:solidFill>
                <a:uFillTx/>
                <a:latin typeface="Times New Roman" pitchFamily="18"/>
                <a:cs typeface="Times New Roman" pitchFamily="18"/>
              </a:rPr>
              <a:t>Dopamine and addiction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The release of dopamine has been seen in those with substance use addictions. However, a study by Koepp et al (1998) found evidence that high levels of dopamine are also released during game play.</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6">
    <p:bg>
      <p:bgPr>
        <a:solidFill>
          <a:srgbClr val="E7E6E6"/>
        </a:solidFill>
        <a:effectLst/>
      </p:bgPr>
    </p:bg>
    <p:spTree>
      <p:nvGrpSpPr>
        <p:cNvPr id="1" name=""/>
        <p:cNvGrpSpPr/>
        <p:nvPr/>
      </p:nvGrpSpPr>
      <p:grpSpPr>
        <a:xfrm>
          <a:off x="0" y="0"/>
          <a:ext cx="0" cy="0"/>
          <a:chOff x="0" y="0"/>
          <a:chExt cx="0" cy="0"/>
        </a:xfrm>
      </p:grpSpPr>
      <p:sp>
        <p:nvSpPr>
          <p:cNvPr id="2" name="Rectangle: Rounded Corners 3"/>
          <p:cNvSpPr/>
          <p:nvPr/>
        </p:nvSpPr>
        <p:spPr>
          <a:xfrm>
            <a:off x="2853394" y="123096"/>
            <a:ext cx="6879104" cy="104100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Classifying gaming addiction</a:t>
            </a:r>
          </a:p>
        </p:txBody>
      </p:sp>
      <p:sp>
        <p:nvSpPr>
          <p:cNvPr id="3" name="Rectangle: Rounded Corners 7"/>
          <p:cNvSpPr/>
          <p:nvPr/>
        </p:nvSpPr>
        <p:spPr>
          <a:xfrm>
            <a:off x="171148" y="3136940"/>
            <a:ext cx="1795982" cy="65638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Times New Roman" pitchFamily="18"/>
                <a:cs typeface="Times New Roman" pitchFamily="18"/>
              </a:rPr>
              <a:t>WHO</a:t>
            </a:r>
          </a:p>
        </p:txBody>
      </p:sp>
      <p:sp>
        <p:nvSpPr>
          <p:cNvPr id="4" name="TextBox 6"/>
          <p:cNvSpPr txBox="1"/>
          <p:nvPr/>
        </p:nvSpPr>
        <p:spPr>
          <a:xfrm>
            <a:off x="3516919" y="3121478"/>
            <a:ext cx="8138160" cy="7078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Recognises gaming addiction as a mental health condition in the 11</a:t>
            </a:r>
            <a:r>
              <a:rPr lang="en-GB" sz="2000" b="0" i="0" u="none" strike="noStrike" kern="1200" cap="none" spc="0" baseline="30000">
                <a:solidFill>
                  <a:srgbClr val="000000"/>
                </a:solidFill>
                <a:uFillTx/>
                <a:latin typeface="Times New Roman" pitchFamily="18"/>
                <a:cs typeface="Times New Roman" pitchFamily="18"/>
              </a:rPr>
              <a:t>th</a:t>
            </a:r>
            <a:r>
              <a:rPr lang="en-GB" sz="2000" b="0" i="0" u="none" strike="noStrike" kern="1200" cap="none" spc="0" baseline="0">
                <a:solidFill>
                  <a:srgbClr val="000000"/>
                </a:solidFill>
                <a:uFillTx/>
                <a:latin typeface="Times New Roman" pitchFamily="18"/>
                <a:cs typeface="Times New Roman" pitchFamily="18"/>
              </a:rPr>
              <a:t> revision of the ICD-11 and is listed under ‘disorders due to addictive behaviours.</a:t>
            </a:r>
          </a:p>
        </p:txBody>
      </p:sp>
      <p:sp>
        <p:nvSpPr>
          <p:cNvPr id="5" name="TextBox 8"/>
          <p:cNvSpPr txBox="1"/>
          <p:nvPr/>
        </p:nvSpPr>
        <p:spPr>
          <a:xfrm>
            <a:off x="5589562" y="4175022"/>
            <a:ext cx="6902549" cy="33260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sng" strike="noStrike" kern="1200" cap="none" spc="0" baseline="0">
                <a:solidFill>
                  <a:srgbClr val="000000"/>
                </a:solidFill>
                <a:uFillTx/>
                <a:latin typeface="Times New Roman" pitchFamily="18"/>
                <a:ea typeface="Calibri" pitchFamily="34"/>
                <a:cs typeface="Times New Roman" pitchFamily="18"/>
              </a:rPr>
              <a:t>Diagnosis criteria</a:t>
            </a:r>
            <a:endParaRPr lang="en-GB" sz="2000" b="0" i="0" u="sng"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Increasing priority given to gaming.</a:t>
            </a:r>
            <a:endParaRPr lang="en-GB" sz="20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Sufficient impairment in personal, family, social and education.</a:t>
            </a:r>
            <a:endParaRPr lang="en-GB" sz="20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Continuation or escalation of gaming despite the occurrence of negative consequences.</a:t>
            </a:r>
            <a:endParaRPr lang="en-GB" sz="20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Be evident for a minimum of 12 months.</a:t>
            </a:r>
            <a:endParaRPr lang="en-GB" sz="20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Calibri" pitchFamily="34"/>
                <a:cs typeface="Times New Roman" pitchFamily="18"/>
              </a:rPr>
              <a:t/>
            </a:r>
            <a:br>
              <a:rPr lang="en-GB" sz="1100" b="0" i="0" u="none" strike="noStrike" kern="1200" cap="none" spc="0" baseline="0">
                <a:solidFill>
                  <a:srgbClr val="000000"/>
                </a:solidFill>
                <a:uFillTx/>
                <a:latin typeface="Calibri" pitchFamily="34"/>
                <a:ea typeface="Calibri" pitchFamily="34"/>
                <a:cs typeface="Times New Roman" pitchFamily="18"/>
              </a:rPr>
            </a:br>
            <a:r>
              <a:rPr lang="en-GB" sz="1800" b="0" i="0" u="none" strike="noStrike" kern="1200" cap="none" spc="0" baseline="0">
                <a:solidFill>
                  <a:srgbClr val="000000"/>
                </a:solidFill>
                <a:uFillTx/>
                <a:latin typeface="Calibri" pitchFamily="34"/>
                <a:ea typeface="Calibri" pitchFamily="34"/>
                <a:cs typeface="Times New Roman" pitchFamily="18"/>
              </a:rPr>
              <a:t/>
            </a:r>
            <a:br>
              <a:rPr lang="en-GB" sz="1800" b="0" i="0" u="none" strike="noStrike" kern="1200" cap="none" spc="0" baseline="0">
                <a:solidFill>
                  <a:srgbClr val="000000"/>
                </a:solidFill>
                <a:uFillTx/>
                <a:latin typeface="Calibri" pitchFamily="34"/>
                <a:ea typeface="Calibri" pitchFamily="34"/>
                <a:cs typeface="Times New Roman" pitchFamily="18"/>
              </a:rPr>
            </a:br>
            <a:endParaRPr lang="en-GB" sz="1800" b="0" i="0" u="none" strike="noStrike" kern="1200" cap="none" spc="0" baseline="0">
              <a:solidFill>
                <a:srgbClr val="000000"/>
              </a:solidFill>
              <a:uFillTx/>
              <a:latin typeface="Calibri"/>
            </a:endParaRPr>
          </a:p>
        </p:txBody>
      </p:sp>
      <p:sp>
        <p:nvSpPr>
          <p:cNvPr id="6" name="TextBox 9"/>
          <p:cNvSpPr txBox="1"/>
          <p:nvPr/>
        </p:nvSpPr>
        <p:spPr>
          <a:xfrm>
            <a:off x="112535" y="4161123"/>
            <a:ext cx="4440701" cy="255454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sng" strike="noStrike" kern="1200" cap="none" spc="0" baseline="0">
                <a:solidFill>
                  <a:srgbClr val="000000"/>
                </a:solidFill>
                <a:uFillTx/>
                <a:latin typeface="Times New Roman" pitchFamily="18"/>
                <a:cs typeface="Times New Roman" pitchFamily="18"/>
              </a:rPr>
              <a:t>ICD-11 Definition</a:t>
            </a:r>
            <a:br>
              <a:rPr lang="en-GB" sz="2000" b="1" i="0" u="sng" strike="noStrike" kern="1200" cap="none" spc="0" baseline="0">
                <a:solidFill>
                  <a:srgbClr val="000000"/>
                </a:solidFill>
                <a:uFillTx/>
                <a:latin typeface="Times New Roman" pitchFamily="18"/>
                <a:cs typeface="Times New Roman" pitchFamily="18"/>
              </a:rPr>
            </a:br>
            <a:r>
              <a:rPr lang="en-GB" sz="2000" b="0" i="0" u="none" strike="noStrike" kern="1200" cap="none" spc="0" baseline="0">
                <a:solidFill>
                  <a:srgbClr val="000000"/>
                </a:solidFill>
                <a:uFillTx/>
                <a:latin typeface="Times New Roman" pitchFamily="18"/>
                <a:cs typeface="Times New Roman" pitchFamily="18"/>
              </a:rPr>
              <a:t/>
            </a:r>
            <a:br>
              <a:rPr lang="en-GB" sz="2000" b="0" i="0" u="none" strike="noStrike" kern="1200" cap="none" spc="0" baseline="0">
                <a:solidFill>
                  <a:srgbClr val="000000"/>
                </a:solidFill>
                <a:uFillTx/>
                <a:latin typeface="Times New Roman" pitchFamily="18"/>
                <a:cs typeface="Times New Roman" pitchFamily="18"/>
              </a:rPr>
            </a:br>
            <a:r>
              <a:rPr lang="en-GB" sz="2000" b="0" i="0" u="none" strike="noStrike" kern="1200" cap="none" spc="0" baseline="0">
                <a:solidFill>
                  <a:srgbClr val="000000"/>
                </a:solidFill>
                <a:uFillTx/>
                <a:latin typeface="Times New Roman" pitchFamily="18"/>
                <a:cs typeface="Times New Roman" pitchFamily="18"/>
              </a:rPr>
              <a:t>A pattern of gaming behaviour with impaired control over gaming, which increases priority given to gaming over other interests and daily activities.  Continuous gaming despite negative consequences.</a:t>
            </a:r>
          </a:p>
        </p:txBody>
      </p:sp>
      <p:sp>
        <p:nvSpPr>
          <p:cNvPr id="7" name="TextBox 10"/>
          <p:cNvSpPr txBox="1"/>
          <p:nvPr/>
        </p:nvSpPr>
        <p:spPr>
          <a:xfrm>
            <a:off x="3516919" y="1438543"/>
            <a:ext cx="8138160" cy="101566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Gaming addiction is described in the DSM-5, however, it has been noted that there is not enough evidence to classify it as a unique mental disorder. </a:t>
            </a:r>
            <a:br>
              <a:rPr lang="en-GB" sz="2000" b="0" i="0" u="none" strike="noStrike" kern="1200" cap="none" spc="0" baseline="0">
                <a:solidFill>
                  <a:srgbClr val="000000"/>
                </a:solidFill>
                <a:uFillTx/>
                <a:latin typeface="Times New Roman" pitchFamily="18"/>
                <a:ea typeface="Calibri" pitchFamily="34"/>
                <a:cs typeface="Times New Roman" pitchFamily="18"/>
              </a:rPr>
            </a:br>
            <a:r>
              <a:rPr lang="en-GB" sz="2000" b="0" i="0" u="none" strike="noStrike" kern="1200" cap="none" spc="0" baseline="0">
                <a:solidFill>
                  <a:srgbClr val="000000"/>
                </a:solidFill>
                <a:uFillTx/>
                <a:latin typeface="Times New Roman" pitchFamily="18"/>
                <a:ea typeface="Calibri" pitchFamily="34"/>
                <a:cs typeface="Times New Roman" pitchFamily="18"/>
              </a:rPr>
              <a:t>It is recognised as a ‘recommended condition’ for future research.</a:t>
            </a:r>
            <a:endParaRPr lang="en-GB" sz="2000" b="0" i="0" u="none" strike="noStrike" kern="1200" cap="none" spc="0" baseline="0">
              <a:solidFill>
                <a:srgbClr val="000000"/>
              </a:solidFill>
              <a:uFillTx/>
              <a:latin typeface="Times New Roman" pitchFamily="18"/>
              <a:cs typeface="Times New Roman" pitchFamily="18"/>
            </a:endParaRPr>
          </a:p>
        </p:txBody>
      </p:sp>
      <p:sp>
        <p:nvSpPr>
          <p:cNvPr id="8" name="Rectangle: Rounded Corners 7"/>
          <p:cNvSpPr/>
          <p:nvPr/>
        </p:nvSpPr>
        <p:spPr>
          <a:xfrm>
            <a:off x="171148" y="1547356"/>
            <a:ext cx="1795982" cy="656383"/>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0" cap="none" spc="0" baseline="0">
                <a:solidFill>
                  <a:srgbClr val="000000"/>
                </a:solidFill>
                <a:uFillTx/>
                <a:latin typeface="Times New Roman" pitchFamily="18"/>
                <a:cs typeface="Times New Roman" pitchFamily="18"/>
              </a:rPr>
              <a:t>DSM-5</a:t>
            </a:r>
            <a:endParaRPr lang="en-GB" sz="2800" b="1" i="0" u="none" strike="noStrike" kern="1200" cap="none" spc="0" baseline="0">
              <a:solidFill>
                <a:srgbClr val="000000"/>
              </a:solidFill>
              <a:uFillTx/>
              <a:latin typeface="Times New Roman" pitchFamily="18"/>
              <a:cs typeface="Times New Roman" pitchFamily="18"/>
            </a:endParaRPr>
          </a:p>
        </p:txBody>
      </p:sp>
      <p:cxnSp>
        <p:nvCxnSpPr>
          <p:cNvPr id="9" name="Straight Arrow Connector 13"/>
          <p:cNvCxnSpPr/>
          <p:nvPr/>
        </p:nvCxnSpPr>
        <p:spPr>
          <a:xfrm>
            <a:off x="2332890" y="1875553"/>
            <a:ext cx="818269" cy="0"/>
          </a:xfrm>
          <a:prstGeom prst="straightConnector1">
            <a:avLst/>
          </a:prstGeom>
          <a:noFill/>
          <a:ln w="19046" cap="flat">
            <a:solidFill>
              <a:srgbClr val="000000"/>
            </a:solidFill>
            <a:prstDash val="solid"/>
            <a:miter/>
            <a:tailEnd type="arrow"/>
          </a:ln>
        </p:spPr>
      </p:cxnSp>
      <p:cxnSp>
        <p:nvCxnSpPr>
          <p:cNvPr id="10" name="Straight Arrow Connector 14"/>
          <p:cNvCxnSpPr/>
          <p:nvPr/>
        </p:nvCxnSpPr>
        <p:spPr>
          <a:xfrm>
            <a:off x="2332890" y="3428524"/>
            <a:ext cx="818269" cy="0"/>
          </a:xfrm>
          <a:prstGeom prst="straightConnector1">
            <a:avLst/>
          </a:prstGeom>
          <a:noFill/>
          <a:ln w="19046" cap="flat">
            <a:solidFill>
              <a:srgbClr val="000000"/>
            </a:solidFill>
            <a:prstDash val="solid"/>
            <a:miter/>
            <a:tailEnd type="arrow"/>
          </a:ln>
        </p:spPr>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E7E6E6"/>
        </a:solidFill>
        <a:effectLst/>
      </p:bgPr>
    </p:bg>
    <p:spTree>
      <p:nvGrpSpPr>
        <p:cNvPr id="1" name=""/>
        <p:cNvGrpSpPr/>
        <p:nvPr/>
      </p:nvGrpSpPr>
      <p:grpSpPr>
        <a:xfrm>
          <a:off x="0" y="0"/>
          <a:ext cx="0" cy="0"/>
          <a:chOff x="0" y="0"/>
          <a:chExt cx="0" cy="0"/>
        </a:xfrm>
      </p:grpSpPr>
      <p:sp>
        <p:nvSpPr>
          <p:cNvPr id="2" name="Rectangle: Rounded Corners 3"/>
          <p:cNvSpPr/>
          <p:nvPr/>
        </p:nvSpPr>
        <p:spPr>
          <a:xfrm>
            <a:off x="2853394" y="123096"/>
            <a:ext cx="6879104" cy="104100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Risks associated with gaming addiction</a:t>
            </a:r>
          </a:p>
        </p:txBody>
      </p:sp>
      <p:sp>
        <p:nvSpPr>
          <p:cNvPr id="3" name="Rectangle: Rounded Corners 7"/>
          <p:cNvSpPr/>
          <p:nvPr/>
        </p:nvSpPr>
        <p:spPr>
          <a:xfrm>
            <a:off x="8316349" y="1740880"/>
            <a:ext cx="2832289" cy="914400"/>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Times New Roman" pitchFamily="18"/>
                <a:cs typeface="Times New Roman" pitchFamily="18"/>
              </a:rPr>
              <a:t>Physical Symptoms</a:t>
            </a:r>
          </a:p>
        </p:txBody>
      </p:sp>
      <p:sp>
        <p:nvSpPr>
          <p:cNvPr id="4" name="Rectangle: Rounded Corners 8"/>
          <p:cNvSpPr/>
          <p:nvPr/>
        </p:nvSpPr>
        <p:spPr>
          <a:xfrm>
            <a:off x="672897" y="1740880"/>
            <a:ext cx="2832299" cy="914400"/>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Times New Roman" pitchFamily="18"/>
                <a:cs typeface="Times New Roman" pitchFamily="18"/>
              </a:rPr>
              <a:t>Emotional Symptoms</a:t>
            </a:r>
          </a:p>
        </p:txBody>
      </p:sp>
      <p:sp>
        <p:nvSpPr>
          <p:cNvPr id="5" name="TextBox 9"/>
          <p:cNvSpPr txBox="1"/>
          <p:nvPr/>
        </p:nvSpPr>
        <p:spPr>
          <a:xfrm>
            <a:off x="0" y="2764569"/>
            <a:ext cx="4911973" cy="4060795"/>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Feelings of restlessness and/or irritability when unable to play.</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Preoccupation with thoughts of previous online activity or anticipation of the next online session.</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Lying to friends or family members regarding the amount of time spent playing.</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Isolation from others in order to spend more time gaming.</a:t>
            </a:r>
            <a:endParaRPr lang="en-GB" sz="1400" b="0" i="0" u="none" strike="noStrike" kern="1200" cap="none" spc="0" baseline="0">
              <a:solidFill>
                <a:srgbClr val="000000"/>
              </a:solidFill>
              <a:uFillTx/>
              <a:latin typeface="Calibri" pitchFamily="34"/>
              <a:ea typeface="Calibri" pitchFamily="34"/>
              <a:cs typeface="Times New Roman" pitchFamily="18"/>
            </a:endParaRPr>
          </a:p>
        </p:txBody>
      </p:sp>
      <p:sp>
        <p:nvSpPr>
          <p:cNvPr id="6" name="TextBox 10"/>
          <p:cNvSpPr txBox="1"/>
          <p:nvPr/>
        </p:nvSpPr>
        <p:spPr>
          <a:xfrm>
            <a:off x="7584829" y="2775121"/>
            <a:ext cx="4607167" cy="3632664"/>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Fatigue.</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Migraines due to intense concentration or eye strain.</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Carpal tunnel syndrome caused by the overuse of a controller or computer mouse.</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Poor personal hygiene.</a:t>
            </a:r>
            <a:br>
              <a:rPr lang="en-GB" sz="2000" b="0" i="0" u="none" strike="noStrike" kern="1200" cap="none" spc="0" baseline="0">
                <a:solidFill>
                  <a:srgbClr val="000000"/>
                </a:solidFill>
                <a:uFillTx/>
                <a:latin typeface="Times New Roman" pitchFamily="18"/>
                <a:ea typeface="Calibri" pitchFamily="34"/>
                <a:cs typeface="Times New Roman" pitchFamily="18"/>
              </a:rPr>
            </a:br>
            <a:endParaRPr lang="en-GB" sz="1400" b="0" i="0" u="none" strike="noStrike" kern="1200" cap="none" spc="0" baseline="0">
              <a:solidFill>
                <a:srgbClr val="000000"/>
              </a:solidFill>
              <a:uFillTx/>
              <a:latin typeface="Calibri" pitchFamily="34"/>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Sleep disturbances</a:t>
            </a:r>
            <a:endParaRPr lang="en-GB" sz="1400" b="0" i="0" u="none" strike="noStrike" kern="1200" cap="none" spc="0" baseline="0">
              <a:solidFill>
                <a:srgbClr val="000000"/>
              </a:solidFill>
              <a:uFillTx/>
              <a:latin typeface="Calibri" pitchFamily="34"/>
              <a:ea typeface="Calibri" pitchFamily="34"/>
              <a:cs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7">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0"/>
            <a:ext cx="12191978" cy="6857990"/>
          </a:xfrm>
          <a:prstGeom prst="rect">
            <a:avLst/>
          </a:prstGeom>
          <a:noFill/>
          <a:ln cap="flat">
            <a:noFill/>
          </a:ln>
        </p:spPr>
      </p:pic>
      <p:sp>
        <p:nvSpPr>
          <p:cNvPr id="3" name="Rectangle: Rounded Corners 3"/>
          <p:cNvSpPr/>
          <p:nvPr/>
        </p:nvSpPr>
        <p:spPr>
          <a:xfrm>
            <a:off x="0" y="0"/>
            <a:ext cx="6879104" cy="104100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000000"/>
                </a:solidFill>
                <a:uFillTx/>
                <a:latin typeface="Calibri"/>
              </a:rPr>
              <a:t>The pro’s of classification…..</a:t>
            </a:r>
            <a:endParaRPr lang="en-GB" sz="3200" b="1" i="0" u="none" strike="noStrike" kern="1200" cap="none" spc="0" baseline="0">
              <a:solidFill>
                <a:srgbClr val="000000"/>
              </a:solidFill>
              <a:uFillTx/>
              <a:latin typeface="Calibri"/>
            </a:endParaRPr>
          </a:p>
        </p:txBody>
      </p:sp>
      <p:sp>
        <p:nvSpPr>
          <p:cNvPr id="4" name="Rectangle: Rounded Corners 3"/>
          <p:cNvSpPr/>
          <p:nvPr/>
        </p:nvSpPr>
        <p:spPr>
          <a:xfrm>
            <a:off x="211016" y="1330022"/>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alibri"/>
              </a:rPr>
              <a:t>Awareness</a:t>
            </a:r>
          </a:p>
        </p:txBody>
      </p:sp>
      <p:sp>
        <p:nvSpPr>
          <p:cNvPr id="5" name="Rectangle: Rounded Corners 3"/>
          <p:cNvSpPr/>
          <p:nvPr/>
        </p:nvSpPr>
        <p:spPr>
          <a:xfrm>
            <a:off x="4835767" y="1330022"/>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alibri"/>
              </a:rPr>
              <a:t>Recognition of other conditions</a:t>
            </a:r>
          </a:p>
        </p:txBody>
      </p:sp>
      <p:sp>
        <p:nvSpPr>
          <p:cNvPr id="6" name="Rectangle: Rounded Corners 3"/>
          <p:cNvSpPr/>
          <p:nvPr/>
        </p:nvSpPr>
        <p:spPr>
          <a:xfrm>
            <a:off x="211016" y="3873672"/>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alibri"/>
              </a:rPr>
              <a:t>Treatment</a:t>
            </a:r>
          </a:p>
        </p:txBody>
      </p:sp>
      <p:sp>
        <p:nvSpPr>
          <p:cNvPr id="7" name="TextBox 9"/>
          <p:cNvSpPr txBox="1"/>
          <p:nvPr/>
        </p:nvSpPr>
        <p:spPr>
          <a:xfrm>
            <a:off x="-35167" y="4709571"/>
            <a:ext cx="3474720" cy="966804"/>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Cognitive behavioural therapy</a:t>
            </a: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Support groups</a:t>
            </a: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Exercise </a:t>
            </a:r>
          </a:p>
        </p:txBody>
      </p:sp>
      <p:sp>
        <p:nvSpPr>
          <p:cNvPr id="8" name="TextBox 10"/>
          <p:cNvSpPr txBox="1"/>
          <p:nvPr/>
        </p:nvSpPr>
        <p:spPr>
          <a:xfrm>
            <a:off x="0" y="2268507"/>
            <a:ext cx="4192176" cy="1263170"/>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Signs to look for</a:t>
            </a: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Parental control</a:t>
            </a: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Further intervention</a:t>
            </a: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Abstinence from problematic games</a:t>
            </a:r>
          </a:p>
        </p:txBody>
      </p:sp>
      <p:sp>
        <p:nvSpPr>
          <p:cNvPr id="9" name="TextBox 11"/>
          <p:cNvSpPr txBox="1"/>
          <p:nvPr/>
        </p:nvSpPr>
        <p:spPr>
          <a:xfrm>
            <a:off x="4835767" y="2221955"/>
            <a:ext cx="2785399" cy="1263170"/>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Stress factors</a:t>
            </a: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Self-esteem</a:t>
            </a: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Depression</a:t>
            </a: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Times New Roman" pitchFamily="18"/>
                <a:ea typeface="Calibri" pitchFamily="34"/>
                <a:cs typeface="Times New Roman" pitchFamily="18"/>
              </a:rPr>
              <a:t>Comorbidity </a:t>
            </a:r>
          </a:p>
        </p:txBody>
      </p:sp>
      <p:sp>
        <p:nvSpPr>
          <p:cNvPr id="10" name="Speech Bubble: Oval 13"/>
          <p:cNvSpPr/>
          <p:nvPr/>
        </p:nvSpPr>
        <p:spPr>
          <a:xfrm>
            <a:off x="7851257" y="324758"/>
            <a:ext cx="4110666" cy="2990956"/>
          </a:xfrm>
          <a:custGeom>
            <a:avLst>
              <a:gd name="f0" fmla="val 6300"/>
              <a:gd name="f1" fmla="val 24300"/>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0 0 180"/>
              <a:gd name="f15" fmla="+- 0 0 -194"/>
              <a:gd name="f16" fmla="*/ f6 1 21600"/>
              <a:gd name="f17" fmla="*/ f7 1 21600"/>
              <a:gd name="f18" fmla="*/ f8 1 180"/>
              <a:gd name="f19" fmla="pin -2147483647 f0 2147483647"/>
              <a:gd name="f20" fmla="pin -2147483647 f1 2147483647"/>
              <a:gd name="f21" fmla="+- f12 0 f11"/>
              <a:gd name="f22" fmla="*/ f13 f3 1"/>
              <a:gd name="f23" fmla="*/ f14 f3 1"/>
              <a:gd name="f24" fmla="*/ f15 f3 1"/>
              <a:gd name="f25" fmla="+- f19 0 10800"/>
              <a:gd name="f26" fmla="+- f20 0 10800"/>
              <a:gd name="f27" fmla="*/ f19 f16 1"/>
              <a:gd name="f28" fmla="*/ f20 f17 1"/>
              <a:gd name="f29" fmla="*/ 3200 f16 1"/>
              <a:gd name="f30" fmla="*/ 18400 f16 1"/>
              <a:gd name="f31" fmla="*/ 18400 f17 1"/>
              <a:gd name="f32" fmla="*/ 3200 f17 1"/>
              <a:gd name="f33" fmla="*/ f21 1 2"/>
              <a:gd name="f34" fmla="*/ 3160 f16 1"/>
              <a:gd name="f35" fmla="*/ 3160 f17 1"/>
              <a:gd name="f36" fmla="*/ f22 1 f5"/>
              <a:gd name="f37" fmla="*/ 18440 f17 1"/>
              <a:gd name="f38" fmla="*/ f23 1 f5"/>
              <a:gd name="f39" fmla="*/ 18440 f16 1"/>
              <a:gd name="f40" fmla="*/ f24 1 f5"/>
              <a:gd name="f41" fmla="*/ f25 f25 1"/>
              <a:gd name="f42" fmla="*/ f26 f26 1"/>
              <a:gd name="f43" fmla="+- 0 0 f26"/>
              <a:gd name="f44" fmla="+- 0 0 f25"/>
              <a:gd name="f45" fmla="+- f11 f33 0"/>
              <a:gd name="f46" fmla="*/ f33 f33 1"/>
              <a:gd name="f47" fmla="+- f36 0 f4"/>
              <a:gd name="f48" fmla="+- f38 0 f4"/>
              <a:gd name="f49" fmla="+- f40 0 f4"/>
              <a:gd name="f50" fmla="+- f41 f42 0"/>
              <a:gd name="f51" fmla="at2 f43 f44"/>
              <a:gd name="f52" fmla="sqrt f50"/>
              <a:gd name="f53" fmla="+- f51 f4 0"/>
              <a:gd name="f54" fmla="+- f52 0 10800"/>
              <a:gd name="f55" fmla="*/ f53 f8 1"/>
              <a:gd name="f56" fmla="*/ f55 1 f3"/>
              <a:gd name="f57" fmla="+- 0 0 f56"/>
              <a:gd name="f58" fmla="val f57"/>
              <a:gd name="f59" fmla="*/ f58 1 f18"/>
              <a:gd name="f60" fmla="+- f59 0 10"/>
              <a:gd name="f61" fmla="+- f59 10 0"/>
              <a:gd name="f62" fmla="*/ f59 f18 1"/>
              <a:gd name="f63" fmla="+- 0 0 f62"/>
              <a:gd name="f64" fmla="*/ f60 f18 1"/>
              <a:gd name="f65" fmla="*/ f61 f18 1"/>
              <a:gd name="f66" fmla="*/ f63 f3 1"/>
              <a:gd name="f67" fmla="+- 0 0 f64"/>
              <a:gd name="f68" fmla="+- 0 0 f65"/>
              <a:gd name="f69" fmla="*/ f66 1 f8"/>
              <a:gd name="f70" fmla="*/ f67 f3 1"/>
              <a:gd name="f71" fmla="*/ f68 f3 1"/>
              <a:gd name="f72" fmla="+- f69 0 f4"/>
              <a:gd name="f73" fmla="*/ f70 1 f8"/>
              <a:gd name="f74" fmla="*/ f71 1 f8"/>
              <a:gd name="f75" fmla="sin 1 f72"/>
              <a:gd name="f76" fmla="cos 1 f72"/>
              <a:gd name="f77" fmla="+- f73 0 f4"/>
              <a:gd name="f78" fmla="+- f74 0 f4"/>
              <a:gd name="f79" fmla="+- 0 0 f75"/>
              <a:gd name="f80" fmla="+- 0 0 f76"/>
              <a:gd name="f81" fmla="sin 1 f77"/>
              <a:gd name="f82" fmla="cos 1 f77"/>
              <a:gd name="f83" fmla="sin 1 f78"/>
              <a:gd name="f84" fmla="cos 1 f78"/>
              <a:gd name="f85" fmla="*/ 10800 f79 1"/>
              <a:gd name="f86" fmla="*/ 10800 f80 1"/>
              <a:gd name="f87" fmla="+- 0 0 f81"/>
              <a:gd name="f88" fmla="+- 0 0 f82"/>
              <a:gd name="f89" fmla="+- 0 0 f83"/>
              <a:gd name="f90" fmla="+- 0 0 f84"/>
              <a:gd name="f91" fmla="+- f85 10800 0"/>
              <a:gd name="f92" fmla="+- f86 10800 0"/>
              <a:gd name="f93" fmla="*/ 10800 f87 1"/>
              <a:gd name="f94" fmla="*/ 10800 f88 1"/>
              <a:gd name="f95" fmla="*/ 10800 f89 1"/>
              <a:gd name="f96" fmla="*/ 10800 f90 1"/>
              <a:gd name="f97" fmla="?: f54 f19 f91"/>
              <a:gd name="f98" fmla="?: f54 f20 f92"/>
              <a:gd name="f99" fmla="+- f93 10800 0"/>
              <a:gd name="f100" fmla="+- f94 10800 0"/>
              <a:gd name="f101" fmla="+- f95 10800 0"/>
              <a:gd name="f102" fmla="+- f96 10800 0"/>
              <a:gd name="f103" fmla="+- f101 0 f45"/>
              <a:gd name="f104" fmla="+- f102 0 f45"/>
              <a:gd name="f105" fmla="+- f99 0 f45"/>
              <a:gd name="f106" fmla="+- f100 0 f45"/>
              <a:gd name="f107" fmla="*/ f97 f16 1"/>
              <a:gd name="f108" fmla="*/ f98 f17 1"/>
              <a:gd name="f109" fmla="at2 f103 f104"/>
              <a:gd name="f110" fmla="at2 f105 f106"/>
              <a:gd name="f111" fmla="+- f109 f4 0"/>
              <a:gd name="f112" fmla="+- f110 f4 0"/>
              <a:gd name="f113" fmla="*/ f111 f8 1"/>
              <a:gd name="f114" fmla="*/ f112 f8 1"/>
              <a:gd name="f115" fmla="*/ f113 1 f3"/>
              <a:gd name="f116" fmla="*/ f114 1 f3"/>
              <a:gd name="f117" fmla="+- 0 0 f115"/>
              <a:gd name="f118" fmla="+- 0 0 f116"/>
              <a:gd name="f119" fmla="+- 0 0 f117"/>
              <a:gd name="f120" fmla="+- 0 0 f118"/>
              <a:gd name="f121" fmla="*/ f119 f3 1"/>
              <a:gd name="f122" fmla="*/ f120 f3 1"/>
              <a:gd name="f123" fmla="*/ f121 1 f8"/>
              <a:gd name="f124" fmla="*/ f122 1 f8"/>
              <a:gd name="f125" fmla="+- f123 0 f4"/>
              <a:gd name="f126" fmla="+- f124 0 f4"/>
              <a:gd name="f127" fmla="cos 1 f125"/>
              <a:gd name="f128" fmla="sin 1 f125"/>
              <a:gd name="f129" fmla="+- f126 0 f125"/>
              <a:gd name="f130" fmla="+- 0 0 f127"/>
              <a:gd name="f131" fmla="+- 0 0 f128"/>
              <a:gd name="f132" fmla="+- f129 f2 0"/>
              <a:gd name="f133" fmla="*/ f33 f130 1"/>
              <a:gd name="f134" fmla="*/ f33 f131 1"/>
              <a:gd name="f135" fmla="?: f129 f129 f132"/>
              <a:gd name="f136" fmla="*/ f133 f133 1"/>
              <a:gd name="f137" fmla="*/ f134 f134 1"/>
              <a:gd name="f138" fmla="+- f136 f137 0"/>
              <a:gd name="f139" fmla="sqrt f138"/>
              <a:gd name="f140" fmla="*/ f46 1 f139"/>
              <a:gd name="f141" fmla="*/ f130 f140 1"/>
              <a:gd name="f142" fmla="*/ f131 f140 1"/>
              <a:gd name="f143" fmla="+- f45 0 f141"/>
              <a:gd name="f144" fmla="+- f45 0 f142"/>
            </a:gdLst>
            <a:ahLst>
              <a:ahXY gdRefX="f0" minX="f9" maxX="f10" gdRefY="f1" minY="f9" maxY="f10">
                <a:pos x="f27" y="f28"/>
              </a:ahXY>
            </a:ahLst>
            <a:cxnLst>
              <a:cxn ang="3cd4">
                <a:pos x="hc" y="t"/>
              </a:cxn>
              <a:cxn ang="0">
                <a:pos x="r" y="vc"/>
              </a:cxn>
              <a:cxn ang="cd4">
                <a:pos x="hc" y="b"/>
              </a:cxn>
              <a:cxn ang="cd2">
                <a:pos x="l" y="vc"/>
              </a:cxn>
              <a:cxn ang="f47">
                <a:pos x="f34" y="f35"/>
              </a:cxn>
              <a:cxn ang="f48">
                <a:pos x="f34" y="f37"/>
              </a:cxn>
              <a:cxn ang="f48">
                <a:pos x="f39" y="f37"/>
              </a:cxn>
              <a:cxn ang="f47">
                <a:pos x="f39" y="f35"/>
              </a:cxn>
              <a:cxn ang="f49">
                <a:pos x="f107" y="f108"/>
              </a:cxn>
            </a:cxnLst>
            <a:rect l="f29" t="f32" r="f30" b="f31"/>
            <a:pathLst>
              <a:path w="21600" h="21600">
                <a:moveTo>
                  <a:pt x="f143" y="f144"/>
                </a:moveTo>
                <a:arcTo wR="f33" hR="f33" stAng="f125" swAng="f135"/>
                <a:lnTo>
                  <a:pt x="f97" y="f98"/>
                </a:lnTo>
                <a:close/>
              </a:path>
            </a:pathLst>
          </a:custGeom>
          <a:gradFill>
            <a:gsLst>
              <a:gs pos="0">
                <a:srgbClr val="9B9B9B"/>
              </a:gs>
              <a:gs pos="100000">
                <a:srgbClr val="8E8E8E"/>
              </a:gs>
            </a:gsLst>
            <a:lin ang="5400000"/>
          </a:gradFill>
          <a:ln w="6345"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222222"/>
                </a:solidFill>
                <a:uFillTx/>
                <a:latin typeface="Arial" pitchFamily="34"/>
                <a:ea typeface="Calibri" pitchFamily="34"/>
              </a:rPr>
              <a:t>’</a:t>
            </a:r>
            <a:r>
              <a:rPr lang="en-GB" sz="1800" b="1" i="0" u="none" strike="noStrike" kern="1200" cap="none" spc="0" baseline="0">
                <a:solidFill>
                  <a:srgbClr val="000000"/>
                </a:solidFill>
                <a:uFillTx/>
                <a:latin typeface="Times New Roman" pitchFamily="18"/>
                <a:cs typeface="Times New Roman" pitchFamily="18"/>
              </a:rPr>
              <a:t> ‘</a:t>
            </a:r>
            <a:r>
              <a:rPr lang="en-GB" sz="1800" b="1" i="0" u="none" strike="noStrike" kern="1200" cap="none" spc="0" baseline="0">
                <a:solidFill>
                  <a:srgbClr val="000000"/>
                </a:solidFill>
                <a:uFillTx/>
                <a:latin typeface="Times New Roman" pitchFamily="18"/>
                <a:ea typeface="Calibri" pitchFamily="34"/>
                <a:cs typeface="Times New Roman" pitchFamily="18"/>
              </a:rPr>
              <a:t>Once addicted to video games, these youths are more likely to become depressed, anxious, and have lower academic achievement’</a:t>
            </a:r>
            <a:br>
              <a:rPr lang="en-GB" sz="1800" b="1" i="0" u="none" strike="noStrike" kern="1200" cap="none" spc="0" baseline="0">
                <a:solidFill>
                  <a:srgbClr val="000000"/>
                </a:solidFill>
                <a:uFillTx/>
                <a:latin typeface="Times New Roman" pitchFamily="18"/>
                <a:ea typeface="Calibri" pitchFamily="34"/>
                <a:cs typeface="Times New Roman" pitchFamily="18"/>
              </a:rPr>
            </a:br>
            <a:r>
              <a:rPr lang="en-GB" sz="1800" b="1" i="0" u="none" strike="noStrike" kern="1200" cap="none" spc="0" baseline="0">
                <a:solidFill>
                  <a:srgbClr val="000000"/>
                </a:solidFill>
                <a:uFillTx/>
                <a:latin typeface="Times New Roman" pitchFamily="18"/>
                <a:ea typeface="Calibri" pitchFamily="34"/>
                <a:cs typeface="Times New Roman" pitchFamily="18"/>
              </a:rPr>
              <a:t>           (Cheng, 2012, P.118)</a:t>
            </a:r>
            <a:endParaRPr lang="en-GB" sz="1800" b="0" i="0" u="none" strike="noStrike" kern="1200" cap="none" spc="0" baseline="0">
              <a:solidFill>
                <a:srgbClr val="000000"/>
              </a:solidFill>
              <a:uFillTx/>
              <a:latin typeface="Calibri"/>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14">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9"/>
            <a:ext cx="12191978" cy="6857990"/>
          </a:xfrm>
          <a:prstGeom prst="rect">
            <a:avLst/>
          </a:prstGeom>
          <a:noFill/>
          <a:ln cap="flat">
            <a:noFill/>
          </a:ln>
        </p:spPr>
      </p:pic>
      <p:cxnSp>
        <p:nvCxnSpPr>
          <p:cNvPr id="3" name="Straight Connector 10"/>
          <p:cNvCxnSpPr/>
          <p:nvPr/>
        </p:nvCxnSpPr>
        <p:spPr>
          <a:xfrm>
            <a:off x="6096003" y="211016"/>
            <a:ext cx="0" cy="5570808"/>
          </a:xfrm>
          <a:prstGeom prst="straightConnector1">
            <a:avLst/>
          </a:prstGeom>
          <a:noFill/>
          <a:ln w="12701" cap="flat">
            <a:solidFill>
              <a:srgbClr val="000000"/>
            </a:solidFill>
            <a:prstDash val="solid"/>
            <a:miter/>
          </a:ln>
        </p:spPr>
      </p:cxnSp>
      <p:sp>
        <p:nvSpPr>
          <p:cNvPr id="4" name="Rectangle: Rounded Corners 3"/>
          <p:cNvSpPr/>
          <p:nvPr/>
        </p:nvSpPr>
        <p:spPr>
          <a:xfrm>
            <a:off x="8131128" y="211016"/>
            <a:ext cx="2363376" cy="67167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Awareness</a:t>
            </a:r>
          </a:p>
        </p:txBody>
      </p:sp>
      <p:sp>
        <p:nvSpPr>
          <p:cNvPr id="5" name="TextBox 17"/>
          <p:cNvSpPr txBox="1"/>
          <p:nvPr/>
        </p:nvSpPr>
        <p:spPr>
          <a:xfrm>
            <a:off x="6096003" y="1093695"/>
            <a:ext cx="5992813"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Times New Roman" pitchFamily="18"/>
                <a:cs typeface="Times New Roman" pitchFamily="18"/>
              </a:rPr>
              <a:t>By accepting gaming addiction as a mental health condition it is possible to highlight specific symptoms to help suffers, parents and others recognise the signs to look for.</a:t>
            </a:r>
          </a:p>
        </p:txBody>
      </p:sp>
      <p:sp>
        <p:nvSpPr>
          <p:cNvPr id="6" name="TextBox 18"/>
          <p:cNvSpPr txBox="1"/>
          <p:nvPr/>
        </p:nvSpPr>
        <p:spPr>
          <a:xfrm>
            <a:off x="6044412" y="2020275"/>
            <a:ext cx="6095993"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Times New Roman" pitchFamily="18"/>
                <a:cs typeface="Times New Roman" pitchFamily="18"/>
              </a:rPr>
              <a:t>Wartberg et al (2017) state that early identification of excessive gaming, or addictive gaming behaviour, can enhance the possibility of effective steps being put in place.</a:t>
            </a:r>
          </a:p>
        </p:txBody>
      </p:sp>
      <p:sp>
        <p:nvSpPr>
          <p:cNvPr id="7" name="TextBox 19"/>
          <p:cNvSpPr txBox="1"/>
          <p:nvPr/>
        </p:nvSpPr>
        <p:spPr>
          <a:xfrm>
            <a:off x="6044412" y="3028885"/>
            <a:ext cx="3305903" cy="40011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sng" strike="noStrike" kern="1200" cap="none" spc="0" baseline="0">
                <a:solidFill>
                  <a:srgbClr val="000000"/>
                </a:solidFill>
                <a:uFillTx/>
                <a:latin typeface="Times New Roman" pitchFamily="18"/>
                <a:cs typeface="Times New Roman" pitchFamily="18"/>
              </a:rPr>
              <a:t>Guidance for parents</a:t>
            </a:r>
          </a:p>
        </p:txBody>
      </p:sp>
      <p:sp>
        <p:nvSpPr>
          <p:cNvPr id="8" name="TextBox 20"/>
          <p:cNvSpPr txBox="1"/>
          <p:nvPr/>
        </p:nvSpPr>
        <p:spPr>
          <a:xfrm>
            <a:off x="6096003" y="3640006"/>
            <a:ext cx="5636443"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Times New Roman" pitchFamily="18"/>
                <a:cs typeface="Times New Roman" pitchFamily="18"/>
              </a:rPr>
              <a:t>Parental monitoring of gaming has shown positive effect on children’s gaming use and enhanced sleep, academic performance and social behaviours (Gentile et al, 2017).</a:t>
            </a:r>
          </a:p>
        </p:txBody>
      </p:sp>
      <p:sp>
        <p:nvSpPr>
          <p:cNvPr id="9" name="Rectangle: Rounded Corners 3"/>
          <p:cNvSpPr/>
          <p:nvPr/>
        </p:nvSpPr>
        <p:spPr>
          <a:xfrm>
            <a:off x="1702201" y="211016"/>
            <a:ext cx="2363376" cy="671672"/>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Treatment</a:t>
            </a:r>
          </a:p>
        </p:txBody>
      </p:sp>
      <p:sp>
        <p:nvSpPr>
          <p:cNvPr id="10" name="TextBox 22"/>
          <p:cNvSpPr txBox="1"/>
          <p:nvPr/>
        </p:nvSpPr>
        <p:spPr>
          <a:xfrm>
            <a:off x="0" y="1093695"/>
            <a:ext cx="5969386" cy="181587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Times New Roman" pitchFamily="18"/>
                <a:ea typeface="Calibri" pitchFamily="34"/>
                <a:cs typeface="Times New Roman" pitchFamily="18"/>
              </a:rPr>
              <a:t>CBT - </a:t>
            </a:r>
            <a:r>
              <a:rPr lang="en-GB" sz="1600" b="0" i="0" u="none" strike="noStrike" kern="1200" cap="none" spc="0" baseline="0">
                <a:solidFill>
                  <a:srgbClr val="000000"/>
                </a:solidFill>
                <a:uFillTx/>
                <a:latin typeface="Times New Roman" pitchFamily="18"/>
                <a:ea typeface="Calibri" pitchFamily="34"/>
                <a:cs typeface="Times New Roman" pitchFamily="18"/>
              </a:rPr>
              <a:t>is empirically supported and has been seen to be an effective therapy for substance use addictions (Carroll et al, 2011; DeVito et al, 2012).</a:t>
            </a:r>
            <a:br>
              <a:rPr lang="en-GB" sz="1600" b="0" i="0" u="none" strike="noStrike" kern="1200" cap="none" spc="0" baseline="0">
                <a:solidFill>
                  <a:srgbClr val="000000"/>
                </a:solidFill>
                <a:uFillTx/>
                <a:latin typeface="Times New Roman" pitchFamily="18"/>
                <a:ea typeface="Calibri" pitchFamily="34"/>
                <a:cs typeface="Times New Roman" pitchFamily="18"/>
              </a:rPr>
            </a:br>
            <a:r>
              <a:rPr lang="en-GB" sz="1600" b="0" i="0" u="none" strike="noStrike" kern="1200" cap="none" spc="0" baseline="0">
                <a:solidFill>
                  <a:srgbClr val="000000"/>
                </a:solidFill>
                <a:uFillTx/>
                <a:latin typeface="Times New Roman" pitchFamily="18"/>
                <a:ea typeface="Calibri" pitchFamily="34"/>
                <a:cs typeface="Times New Roman" pitchFamily="18"/>
              </a:rPr>
              <a:t/>
            </a:r>
            <a:br>
              <a:rPr lang="en-GB" sz="1600" b="0" i="0" u="none" strike="noStrike" kern="1200" cap="none" spc="0" baseline="0">
                <a:solidFill>
                  <a:srgbClr val="000000"/>
                </a:solidFill>
                <a:uFillTx/>
                <a:latin typeface="Times New Roman" pitchFamily="18"/>
                <a:ea typeface="Calibri" pitchFamily="34"/>
                <a:cs typeface="Times New Roman" pitchFamily="18"/>
              </a:rPr>
            </a:br>
            <a:r>
              <a:rPr lang="en-GB" sz="1600" b="0" i="0" u="none" strike="noStrike" kern="1200" cap="none" spc="0" baseline="0">
                <a:solidFill>
                  <a:srgbClr val="000000"/>
                </a:solidFill>
                <a:uFillTx/>
                <a:latin typeface="Times New Roman" pitchFamily="18"/>
                <a:ea typeface="Calibri" pitchFamily="34"/>
                <a:cs typeface="Times New Roman" pitchFamily="18"/>
              </a:rPr>
              <a:t>CBT treatments for gaming disorder may help the sufferer improve their control ability, recognise maladaptive cognitions and encourage positive decision making to reduce the addiction (Huang et al, 2010).</a:t>
            </a:r>
            <a:endParaRPr lang="en-GB" sz="1600" b="0" i="0" u="none" strike="noStrike" kern="1200" cap="none" spc="0" baseline="0">
              <a:solidFill>
                <a:srgbClr val="000000"/>
              </a:solidFill>
              <a:uFillTx/>
              <a:latin typeface="Times New Roman" pitchFamily="18"/>
              <a:cs typeface="Times New Roman" pitchFamily="18"/>
            </a:endParaRPr>
          </a:p>
        </p:txBody>
      </p:sp>
      <p:sp>
        <p:nvSpPr>
          <p:cNvPr id="11" name="TextBox 23"/>
          <p:cNvSpPr txBox="1"/>
          <p:nvPr/>
        </p:nvSpPr>
        <p:spPr>
          <a:xfrm>
            <a:off x="0" y="3103007"/>
            <a:ext cx="5969386" cy="156965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Times New Roman" pitchFamily="18"/>
                <a:ea typeface="Calibri" pitchFamily="34"/>
                <a:cs typeface="Times New Roman" pitchFamily="18"/>
              </a:rPr>
              <a:t>Exercise</a:t>
            </a:r>
            <a:r>
              <a:rPr lang="en-GB" sz="1600" b="0" i="0" u="none" strike="noStrike" kern="1200" cap="none" spc="0" baseline="0">
                <a:solidFill>
                  <a:srgbClr val="000000"/>
                </a:solidFill>
                <a:uFillTx/>
                <a:latin typeface="Times New Roman" pitchFamily="18"/>
                <a:ea typeface="Calibri" pitchFamily="34"/>
                <a:cs typeface="Times New Roman" pitchFamily="18"/>
              </a:rPr>
              <a:t> – As the individuals reward system can be activated by gaming disorder, it could be argued that exercise could combat this. Similarly, dopamine is also released during exercise and could induce the same positive feelings as excessive gaming in a healthier manor as well as boost mental health (Kashihara et al, 2009).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Times New Roman" pitchFamily="18"/>
              <a:cs typeface="Times New Roman" pitchFamily="18"/>
            </a:endParaRPr>
          </a:p>
        </p:txBody>
      </p:sp>
      <p:sp>
        <p:nvSpPr>
          <p:cNvPr id="12" name="TextBox 24"/>
          <p:cNvSpPr txBox="1"/>
          <p:nvPr/>
        </p:nvSpPr>
        <p:spPr>
          <a:xfrm>
            <a:off x="273268" y="5017888"/>
            <a:ext cx="5221242"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a:rPr>
              <a:t>Without classification, treatments will not be possible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10">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9"/>
            <a:ext cx="12191978" cy="6857990"/>
          </a:xfrm>
          <a:prstGeom prst="rect">
            <a:avLst/>
          </a:prstGeom>
          <a:noFill/>
          <a:ln cap="flat">
            <a:noFill/>
          </a:ln>
        </p:spPr>
      </p:pic>
      <p:sp>
        <p:nvSpPr>
          <p:cNvPr id="3" name="Rectangle: Rounded Corners 3"/>
          <p:cNvSpPr/>
          <p:nvPr/>
        </p:nvSpPr>
        <p:spPr>
          <a:xfrm>
            <a:off x="3310603" y="89629"/>
            <a:ext cx="5444200" cy="104100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0" cap="none" spc="0" baseline="0">
                <a:solidFill>
                  <a:srgbClr val="000000"/>
                </a:solidFill>
                <a:uFillTx/>
                <a:latin typeface="Times New Roman" pitchFamily="18"/>
                <a:cs typeface="Times New Roman" pitchFamily="18"/>
              </a:rPr>
              <a:t>Recognition of other conditions</a:t>
            </a:r>
            <a:endParaRPr lang="en-GB" sz="2800" b="1" i="0" u="none" strike="noStrike" kern="1200" cap="none" spc="0" baseline="0">
              <a:solidFill>
                <a:srgbClr val="000000"/>
              </a:solidFill>
              <a:uFillTx/>
              <a:latin typeface="Times New Roman" pitchFamily="18"/>
              <a:cs typeface="Times New Roman" pitchFamily="18"/>
            </a:endParaRPr>
          </a:p>
        </p:txBody>
      </p:sp>
      <p:sp>
        <p:nvSpPr>
          <p:cNvPr id="4" name="TextBox 15"/>
          <p:cNvSpPr txBox="1"/>
          <p:nvPr/>
        </p:nvSpPr>
        <p:spPr>
          <a:xfrm>
            <a:off x="51599" y="1331183"/>
            <a:ext cx="11962208" cy="16312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According to Wartberg et al (2017) there is a link between gaming disorder and mental health.</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a:solidFill>
                <a:srgbClr val="000000"/>
              </a:solidFill>
              <a:uFillTx/>
              <a:latin typeface="Times New Roman" pitchFamily="18"/>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King and Delfabbro (2016) study, including 824 participants, saw participants who were thought to have gaming disorder, also report having some form of psychological distress, such as, high levels of stress, depression and self-esteem issue’s. </a:t>
            </a:r>
          </a:p>
        </p:txBody>
      </p:sp>
      <p:sp>
        <p:nvSpPr>
          <p:cNvPr id="5" name="TextBox 16"/>
          <p:cNvSpPr txBox="1"/>
          <p:nvPr/>
        </p:nvSpPr>
        <p:spPr>
          <a:xfrm>
            <a:off x="51599" y="3226231"/>
            <a:ext cx="11821527" cy="101566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Additionally, results from a more recent study, which attempted to address the comorbidity between gaming addiction and depression, suggested that excessive gaming was often used for therapeutic purposes (Liu et al, 2018).</a:t>
            </a:r>
            <a:endParaRPr lang="en-GB" sz="2000" b="0" i="0" u="none" strike="noStrike" kern="1200" cap="none" spc="0" baseline="0">
              <a:solidFill>
                <a:srgbClr val="000000"/>
              </a:solidFill>
              <a:uFillTx/>
              <a:latin typeface="Times New Roman" pitchFamily="18"/>
              <a:cs typeface="Times New Roman" pitchFamily="18"/>
            </a:endParaRPr>
          </a:p>
        </p:txBody>
      </p:sp>
      <p:sp>
        <p:nvSpPr>
          <p:cNvPr id="6" name="TextBox 17"/>
          <p:cNvSpPr txBox="1"/>
          <p:nvPr/>
        </p:nvSpPr>
        <p:spPr>
          <a:xfrm>
            <a:off x="0" y="4458385"/>
            <a:ext cx="9467560"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ea typeface="Calibri" pitchFamily="34"/>
                <a:cs typeface="Times New Roman" pitchFamily="18"/>
              </a:rPr>
              <a:t>Griffiths (2008) has argued that whilst gaming addiction may be a consequence of other underlying conditions/problems, alcohol and drug related addictions often develop out of underlying problems. So, identifying gaming addiction may help highlight other conditions that need addressing.</a:t>
            </a:r>
            <a:endParaRPr lang="en-GB" sz="2000" b="0" i="0" u="none" strike="noStrike" kern="1200" cap="none" spc="0" baseline="0">
              <a:solidFill>
                <a:srgbClr val="000000"/>
              </a:solidFill>
              <a:uFillTx/>
              <a:latin typeface="Times New Roman" pitchFamily="18"/>
              <a:cs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11">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0"/>
            <a:ext cx="12191978" cy="6857990"/>
          </a:xfrm>
          <a:prstGeom prst="rect">
            <a:avLst/>
          </a:prstGeom>
          <a:noFill/>
          <a:ln cap="flat">
            <a:noFill/>
          </a:ln>
        </p:spPr>
      </p:pic>
      <p:sp>
        <p:nvSpPr>
          <p:cNvPr id="3" name="Rectangle: Rounded Corners 3"/>
          <p:cNvSpPr/>
          <p:nvPr/>
        </p:nvSpPr>
        <p:spPr>
          <a:xfrm>
            <a:off x="0" y="0"/>
            <a:ext cx="6879104" cy="1041007"/>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000000"/>
                </a:solidFill>
                <a:uFillTx/>
                <a:latin typeface="Calibri"/>
              </a:rPr>
              <a:t>The con’s of classification…..</a:t>
            </a:r>
            <a:endParaRPr lang="en-GB" sz="3200" b="1" i="0" u="none" strike="noStrike" kern="1200" cap="none" spc="0" baseline="0">
              <a:solidFill>
                <a:srgbClr val="000000"/>
              </a:solidFill>
              <a:uFillTx/>
              <a:latin typeface="Calibri"/>
            </a:endParaRPr>
          </a:p>
        </p:txBody>
      </p:sp>
      <p:sp>
        <p:nvSpPr>
          <p:cNvPr id="4" name="TextBox 4"/>
          <p:cNvSpPr txBox="1"/>
          <p:nvPr/>
        </p:nvSpPr>
        <p:spPr>
          <a:xfrm>
            <a:off x="0" y="2298499"/>
            <a:ext cx="3699799" cy="728721"/>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APA declined classification</a:t>
            </a:r>
            <a:endParaRPr lang="en-GB" sz="2000" b="0" i="0" u="none" strike="noStrike" kern="1200" cap="none" spc="0" baseline="0">
              <a:solidFill>
                <a:srgbClr val="000000"/>
              </a:solidFill>
              <a:uFillTx/>
              <a:latin typeface="Times New Roman" pitchFamily="18"/>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Lack of fact based evidence</a:t>
            </a:r>
            <a:endParaRPr lang="en-GB" sz="2000" b="0" i="0" u="none" strike="noStrike" kern="1200" cap="none" spc="0" baseline="0">
              <a:solidFill>
                <a:srgbClr val="000000"/>
              </a:solidFill>
              <a:uFillTx/>
              <a:latin typeface="Times New Roman" pitchFamily="18"/>
              <a:ea typeface="Calibri" pitchFamily="34"/>
              <a:cs typeface="Times New Roman" pitchFamily="18"/>
            </a:endParaRPr>
          </a:p>
        </p:txBody>
      </p:sp>
      <p:sp>
        <p:nvSpPr>
          <p:cNvPr id="5" name="Rectangle: Rounded Corners 3"/>
          <p:cNvSpPr/>
          <p:nvPr/>
        </p:nvSpPr>
        <p:spPr>
          <a:xfrm>
            <a:off x="195773" y="1359639"/>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Calibri"/>
              </a:rPr>
              <a:t>Research</a:t>
            </a:r>
            <a:endParaRPr lang="en-GB" sz="2400" b="1" i="0" u="none" strike="noStrike" kern="1200" cap="none" spc="0" baseline="0">
              <a:solidFill>
                <a:srgbClr val="000000"/>
              </a:solidFill>
              <a:uFillTx/>
              <a:latin typeface="Calibri"/>
            </a:endParaRPr>
          </a:p>
        </p:txBody>
      </p:sp>
      <p:sp>
        <p:nvSpPr>
          <p:cNvPr id="6" name="Rectangle: Rounded Corners 3"/>
          <p:cNvSpPr/>
          <p:nvPr/>
        </p:nvSpPr>
        <p:spPr>
          <a:xfrm>
            <a:off x="4480560" y="1359639"/>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alibri"/>
              </a:rPr>
              <a:t>Underlying conditions</a:t>
            </a:r>
          </a:p>
        </p:txBody>
      </p:sp>
      <p:sp>
        <p:nvSpPr>
          <p:cNvPr id="7" name="Rectangle: Rounded Corners 3"/>
          <p:cNvSpPr/>
          <p:nvPr/>
        </p:nvSpPr>
        <p:spPr>
          <a:xfrm>
            <a:off x="195773" y="3653942"/>
            <a:ext cx="2520461" cy="649461"/>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alibri"/>
              </a:rPr>
              <a:t>Where do we stop?</a:t>
            </a:r>
          </a:p>
        </p:txBody>
      </p:sp>
      <p:sp>
        <p:nvSpPr>
          <p:cNvPr id="8" name="TextBox 6"/>
          <p:cNvSpPr txBox="1"/>
          <p:nvPr/>
        </p:nvSpPr>
        <p:spPr>
          <a:xfrm>
            <a:off x="4480560" y="2133834"/>
            <a:ext cx="4011637" cy="1058043"/>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Associated with other conditions</a:t>
            </a:r>
            <a:endParaRPr lang="en-GB" sz="2000" b="0" i="0" u="none" strike="noStrike" kern="1200" cap="none" spc="0" baseline="0">
              <a:solidFill>
                <a:srgbClr val="000000"/>
              </a:solidFill>
              <a:uFillTx/>
              <a:latin typeface="Times New Roman" pitchFamily="18"/>
              <a:ea typeface="Calibri"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High stress levels</a:t>
            </a:r>
            <a:endParaRPr lang="en-GB" sz="2000" b="0" i="0" u="none" strike="noStrike" kern="1200" cap="none" spc="0" baseline="0">
              <a:solidFill>
                <a:srgbClr val="000000"/>
              </a:solidFill>
              <a:uFillTx/>
              <a:latin typeface="Times New Roman" pitchFamily="18"/>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Depression </a:t>
            </a:r>
            <a:endParaRPr lang="en-GB" sz="2000" b="0" i="0" u="none" strike="noStrike" kern="1200" cap="none" spc="0" baseline="0">
              <a:solidFill>
                <a:srgbClr val="000000"/>
              </a:solidFill>
              <a:uFillTx/>
              <a:latin typeface="Times New Roman" pitchFamily="18"/>
              <a:ea typeface="Calibri" pitchFamily="34"/>
              <a:cs typeface="Times New Roman" pitchFamily="18"/>
            </a:endParaRPr>
          </a:p>
        </p:txBody>
      </p:sp>
      <p:sp>
        <p:nvSpPr>
          <p:cNvPr id="9" name="TextBox 16"/>
          <p:cNvSpPr txBox="1"/>
          <p:nvPr/>
        </p:nvSpPr>
        <p:spPr>
          <a:xfrm>
            <a:off x="195773" y="4522649"/>
            <a:ext cx="2744370" cy="1058043"/>
          </a:xfrm>
          <a:prstGeom prst="rect">
            <a:avLst/>
          </a:prstGeom>
          <a:noFill/>
          <a:ln cap="flat">
            <a:noFill/>
          </a:ln>
        </p:spPr>
        <p:txBody>
          <a:bodyPr vert="horz" wrap="square" lIns="91440" tIns="45720" rIns="91440" bIns="45720" anchor="t" anchorCtr="0" compatLnSpc="1">
            <a:spAutoFit/>
          </a:bodyPr>
          <a:lstStyle/>
          <a:p>
            <a:pPr marL="342900" marR="0" lvl="0" indent="-342900" algn="l" defTabSz="914400" rtl="0" fontAlgn="auto" hangingPunct="1">
              <a:lnSpc>
                <a:spcPct val="107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Other addictive behaviours</a:t>
            </a:r>
            <a:endParaRPr lang="en-GB" sz="2000" b="0" i="0" u="none" strike="noStrike" kern="1200" cap="none" spc="0" baseline="0">
              <a:solidFill>
                <a:srgbClr val="000000"/>
              </a:solidFill>
              <a:uFillTx/>
              <a:latin typeface="Times New Roman" pitchFamily="18"/>
              <a:ea typeface="Calibri" pitchFamily="34"/>
              <a:cs typeface="Times New Roman" pitchFamily="18"/>
            </a:endParaRPr>
          </a:p>
          <a:p>
            <a:pPr marL="342900" marR="0" lvl="0" indent="-342900" algn="l" defTabSz="914400" rtl="0" fontAlgn="auto" hangingPunct="1">
              <a:lnSpc>
                <a:spcPct val="107000"/>
              </a:lnSpc>
              <a:spcBef>
                <a:spcPts val="0"/>
              </a:spcBef>
              <a:spcAft>
                <a:spcPts val="800"/>
              </a:spcAft>
              <a:buSzPct val="100000"/>
              <a:buFont typeface="Wingdings" pitchFamily="2"/>
              <a:buChar char=""/>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Creating problems</a:t>
            </a:r>
            <a:endParaRPr lang="en-GB" sz="2000" b="0" i="0" u="none" strike="noStrike" kern="1200" cap="none" spc="0" baseline="0">
              <a:solidFill>
                <a:srgbClr val="000000"/>
              </a:solidFill>
              <a:uFillTx/>
              <a:latin typeface="Times New Roman" pitchFamily="18"/>
              <a:ea typeface="Calibri" pitchFamily="34"/>
              <a:cs typeface="Times New Roman" pitchFamily="18"/>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12">
    <p:bg>
      <p:bgPr>
        <a:solidFill>
          <a:srgbClr val="E7E6E6"/>
        </a:solidFill>
        <a:effectLst/>
      </p:bgPr>
    </p:bg>
    <p:spTree>
      <p:nvGrpSpPr>
        <p:cNvPr id="1" name=""/>
        <p:cNvGrpSpPr/>
        <p:nvPr/>
      </p:nvGrpSpPr>
      <p:grpSpPr>
        <a:xfrm>
          <a:off x="0" y="0"/>
          <a:ext cx="0" cy="0"/>
          <a:chOff x="0" y="0"/>
          <a:chExt cx="0" cy="0"/>
        </a:xfrm>
      </p:grpSpPr>
      <p:sp>
        <p:nvSpPr>
          <p:cNvPr id="2" name="Rectangle: Rounded Corners 3"/>
          <p:cNvSpPr/>
          <p:nvPr/>
        </p:nvSpPr>
        <p:spPr>
          <a:xfrm>
            <a:off x="279001" y="193432"/>
            <a:ext cx="4138245" cy="8475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Not enough research</a:t>
            </a:r>
          </a:p>
        </p:txBody>
      </p:sp>
      <p:sp>
        <p:nvSpPr>
          <p:cNvPr id="3" name="Rectangle: Rounded Corners 3"/>
          <p:cNvSpPr/>
          <p:nvPr/>
        </p:nvSpPr>
        <p:spPr>
          <a:xfrm>
            <a:off x="7140531" y="193432"/>
            <a:ext cx="4138245" cy="8475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Underlying conditions</a:t>
            </a:r>
          </a:p>
        </p:txBody>
      </p:sp>
      <p:cxnSp>
        <p:nvCxnSpPr>
          <p:cNvPr id="4" name="Straight Connector 8"/>
          <p:cNvCxnSpPr/>
          <p:nvPr/>
        </p:nvCxnSpPr>
        <p:spPr>
          <a:xfrm>
            <a:off x="5725552" y="193432"/>
            <a:ext cx="0" cy="6530928"/>
          </a:xfrm>
          <a:prstGeom prst="straightConnector1">
            <a:avLst/>
          </a:prstGeom>
          <a:noFill/>
          <a:ln w="12701" cap="flat">
            <a:solidFill>
              <a:srgbClr val="000000"/>
            </a:solidFill>
            <a:prstDash val="solid"/>
            <a:miter/>
          </a:ln>
        </p:spPr>
      </p:cxnSp>
      <p:sp>
        <p:nvSpPr>
          <p:cNvPr id="5" name="TextBox 10"/>
          <p:cNvSpPr txBox="1"/>
          <p:nvPr/>
        </p:nvSpPr>
        <p:spPr>
          <a:xfrm>
            <a:off x="0" y="1252023"/>
            <a:ext cx="5658718" cy="101566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The American Psychiatric Association (APA) has declined classifying excessive gaming as a disorder due to the lack of adequate research in the area. </a:t>
            </a:r>
          </a:p>
        </p:txBody>
      </p:sp>
      <p:sp>
        <p:nvSpPr>
          <p:cNvPr id="6" name="TextBox 11"/>
          <p:cNvSpPr txBox="1"/>
          <p:nvPr/>
        </p:nvSpPr>
        <p:spPr>
          <a:xfrm>
            <a:off x="5792385" y="1252023"/>
            <a:ext cx="6277694"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Underlying conditions may be missed and instead diagnosed as gaming disorder. According to Wood (2008) Very few studies have considered the association between gaming addiction and other conditions/disorders.</a:t>
            </a:r>
          </a:p>
        </p:txBody>
      </p:sp>
      <p:sp>
        <p:nvSpPr>
          <p:cNvPr id="7" name="TextBox 12"/>
          <p:cNvSpPr txBox="1"/>
          <p:nvPr/>
        </p:nvSpPr>
        <p:spPr>
          <a:xfrm>
            <a:off x="0" y="3697769"/>
            <a:ext cx="5658718" cy="163121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Rooij et al (2017) states in an open debate regarding the classification of gaming disorder, that majority of the current research is based on conjecture rather than knowledge, as well as, study sample sizes being considerably too small to generalise.</a:t>
            </a:r>
          </a:p>
        </p:txBody>
      </p:sp>
      <p:sp>
        <p:nvSpPr>
          <p:cNvPr id="8" name="TextBox 13"/>
          <p:cNvSpPr txBox="1"/>
          <p:nvPr/>
        </p:nvSpPr>
        <p:spPr>
          <a:xfrm>
            <a:off x="5792385" y="2945575"/>
            <a:ext cx="6277694"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The studies that have been conducted often see participants report themselves as experiencing high levels of stress, depression or other conditions (King and Delfabbro,2016; Wartberg et al, 2017).</a:t>
            </a:r>
          </a:p>
        </p:txBody>
      </p:sp>
      <p:sp>
        <p:nvSpPr>
          <p:cNvPr id="9" name="TextBox 14"/>
          <p:cNvSpPr txBox="1"/>
          <p:nvPr/>
        </p:nvSpPr>
        <p:spPr>
          <a:xfrm>
            <a:off x="5792385" y="4667271"/>
            <a:ext cx="6175702" cy="132343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A study conducted by Festl et al (2013).  On 580 Participants, suggested that gaming addiction was linked with low sociability and self-efficacy and lower satisfaction with life.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15">
    <p:bg>
      <p:bgPr>
        <a:solidFill>
          <a:srgbClr val="FFFFFF"/>
        </a:solidFill>
        <a:effectLst/>
      </p:bgPr>
    </p:bg>
    <p:spTree>
      <p:nvGrpSpPr>
        <p:cNvPr id="1" name=""/>
        <p:cNvGrpSpPr/>
        <p:nvPr/>
      </p:nvGrpSpPr>
      <p:grpSpPr>
        <a:xfrm>
          <a:off x="0" y="0"/>
          <a:ext cx="0" cy="0"/>
          <a:chOff x="0" y="0"/>
          <a:chExt cx="0" cy="0"/>
        </a:xfrm>
      </p:grpSpPr>
      <p:pic>
        <p:nvPicPr>
          <p:cNvPr id="2" name="Picture 2" descr="A close up of an animal&#10;&#10;Description automatically generated">
            <a:extLst>
              <a:ext uri="{FF2B5EF4-FFF2-40B4-BE49-F238E27FC236}">
                <a16:creationId xmlns:a16="http://schemas.microsoft.com/office/drawing/2014/main" id="{00000000-0000-0000-0000-000000000000}"/>
              </a:ext>
            </a:extLst>
          </p:cNvPr>
          <p:cNvPicPr>
            <a:picLocks noChangeAspect="1"/>
          </p:cNvPicPr>
          <p:nvPr/>
        </p:nvPicPr>
        <p:blipFill>
          <a:blip r:embed="rId2"/>
          <a:srcRect t="23208"/>
          <a:stretch>
            <a:fillRect/>
          </a:stretch>
        </p:blipFill>
        <p:spPr>
          <a:xfrm>
            <a:off x="18" y="0"/>
            <a:ext cx="12191978" cy="6857990"/>
          </a:xfrm>
          <a:prstGeom prst="rect">
            <a:avLst/>
          </a:prstGeom>
          <a:noFill/>
          <a:ln cap="flat">
            <a:noFill/>
          </a:ln>
        </p:spPr>
      </p:pic>
      <p:sp>
        <p:nvSpPr>
          <p:cNvPr id="3" name="Rectangle: Rounded Corners 3"/>
          <p:cNvSpPr/>
          <p:nvPr/>
        </p:nvSpPr>
        <p:spPr>
          <a:xfrm>
            <a:off x="3853363" y="177174"/>
            <a:ext cx="4138245" cy="84757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solidFill>
            <a:srgbClr val="A5A5A5"/>
          </a:solidFill>
          <a:ln w="12701" cap="flat">
            <a:solidFill>
              <a:srgbClr val="000000"/>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a:rPr>
              <a:t>Where to do we stop classifying?</a:t>
            </a:r>
          </a:p>
        </p:txBody>
      </p:sp>
      <p:sp>
        <p:nvSpPr>
          <p:cNvPr id="4" name="TextBox 6"/>
          <p:cNvSpPr txBox="1"/>
          <p:nvPr/>
        </p:nvSpPr>
        <p:spPr>
          <a:xfrm>
            <a:off x="140680" y="1364568"/>
            <a:ext cx="11282287" cy="7078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Times New Roman" pitchFamily="18"/>
                <a:cs typeface="Times New Roman" pitchFamily="18"/>
              </a:rPr>
              <a:t>The only non-substance use addiction classified in the DSM-5 is gambling disorder as it’s implications are similar to that of substance abuse i.e. loss of jobs, failed relationships, and severe debt (Wood, 2008). </a:t>
            </a:r>
          </a:p>
        </p:txBody>
      </p:sp>
      <p:sp>
        <p:nvSpPr>
          <p:cNvPr id="5" name="TextBox 7"/>
          <p:cNvSpPr txBox="1"/>
          <p:nvPr/>
        </p:nvSpPr>
        <p:spPr>
          <a:xfrm>
            <a:off x="140671" y="2634624"/>
            <a:ext cx="11282287" cy="7078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222222"/>
                </a:solidFill>
                <a:uFillTx/>
                <a:latin typeface="Times New Roman" pitchFamily="18"/>
                <a:ea typeface="Calibri" pitchFamily="34"/>
                <a:cs typeface="Times New Roman" pitchFamily="18"/>
              </a:rPr>
              <a:t>By classifying gaming addiction as a mental health condition, other activities will also have to be considered, i.e. shopping, eating chocolate. </a:t>
            </a:r>
            <a:endParaRPr lang="en-GB" sz="2000" b="0" i="0" u="none" strike="noStrike" kern="1200" cap="none" spc="0" baseline="0">
              <a:solidFill>
                <a:srgbClr val="000000"/>
              </a:solidFill>
              <a:uFillTx/>
              <a:latin typeface="Times New Roman" pitchFamily="18"/>
              <a:cs typeface="Times New Roman" pitchFamily="18"/>
            </a:endParaRPr>
          </a:p>
        </p:txBody>
      </p:sp>
      <p:sp>
        <p:nvSpPr>
          <p:cNvPr id="6" name="TextBox 8"/>
          <p:cNvSpPr txBox="1"/>
          <p:nvPr/>
        </p:nvSpPr>
        <p:spPr>
          <a:xfrm>
            <a:off x="140671" y="4235253"/>
            <a:ext cx="9326880" cy="101566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1" i="0" u="none" strike="noStrike" kern="1200" cap="none" spc="0" baseline="0">
                <a:solidFill>
                  <a:srgbClr val="000000"/>
                </a:solidFill>
                <a:uFillTx/>
                <a:latin typeface="Times New Roman" pitchFamily="18"/>
                <a:cs typeface="Times New Roman" pitchFamily="18"/>
              </a:rPr>
              <a:t>Creating a problem that is not there - </a:t>
            </a:r>
            <a:r>
              <a:rPr lang="en-GB" sz="2000" b="0" i="0" u="none" strike="noStrike" kern="1200" cap="none" spc="0" baseline="0">
                <a:solidFill>
                  <a:srgbClr val="000000"/>
                </a:solidFill>
                <a:uFillTx/>
                <a:latin typeface="Times New Roman" pitchFamily="18"/>
                <a:cs typeface="Times New Roman" pitchFamily="18"/>
              </a:rPr>
              <a:t>According to Markey and Ferguson (2014), many individuals who are not addicted to gaming could identify with the proposed list of criteria for diagnosis, even though they are just taking extra time on a game.</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0000000-0000-0000-0000-000000000000}"/>
              </a:ext>
            </a:extLst>
          </p:cNvPr>
          <p:cNvPicPr>
            <a:picLocks noChangeAspect="1"/>
          </p:cNvPicPr>
          <p:nvPr/>
        </p:nvPicPr>
        <p:blipFill>
          <a:blip r:embed="rId2"/>
          <a:stretch>
            <a:fillRect/>
          </a:stretch>
        </p:blipFill>
        <p:spPr>
          <a:xfrm>
            <a:off x="267288" y="168816"/>
            <a:ext cx="8695313" cy="6274192"/>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0000000-0000-0000-0000-000000000000}"/>
              </a:ext>
            </a:extLst>
          </p:cNvPr>
          <p:cNvPicPr>
            <a:picLocks noChangeAspect="1"/>
          </p:cNvPicPr>
          <p:nvPr/>
        </p:nvPicPr>
        <p:blipFill>
          <a:blip r:embed="rId2"/>
          <a:stretch>
            <a:fillRect/>
          </a:stretch>
        </p:blipFill>
        <p:spPr>
          <a:xfrm>
            <a:off x="323560" y="126607"/>
            <a:ext cx="9312816" cy="6414863"/>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00000000-0000-0000-0000-000000000000}"/>
              </a:ext>
            </a:extLst>
          </p:cNvPr>
          <p:cNvPicPr>
            <a:picLocks noChangeAspect="1"/>
          </p:cNvPicPr>
          <p:nvPr/>
        </p:nvPicPr>
        <p:blipFill>
          <a:blip r:embed="rId2"/>
          <a:stretch>
            <a:fillRect/>
          </a:stretch>
        </p:blipFill>
        <p:spPr>
          <a:xfrm>
            <a:off x="407959" y="196943"/>
            <a:ext cx="10185007" cy="5528599"/>
          </a:xfrm>
          <a:prstGeom prst="rect">
            <a:avLst/>
          </a:prstGeom>
          <a:noFill/>
          <a:ln cap="flat">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4467</TotalTime>
  <Words>970</Words>
  <Application>Microsoft Office PowerPoint</Application>
  <PresentationFormat>Widescreen</PresentationFormat>
  <Paragraphs>93</Paragraphs>
  <Slides>13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Amy89</dc:creator>
  <cp:lastModifiedBy>Kate Williams</cp:lastModifiedBy>
  <cp:revision>32</cp:revision>
  <cp:lastPrinted>2019-05-07T18:16:57Z</cp:lastPrinted>
  <dcterms:created xsi:type="dcterms:W3CDTF">2019-05-03T09:36:31Z</dcterms:created>
  <dcterms:modified xsi:type="dcterms:W3CDTF">2019-05-08T10:20:19Z</dcterms:modified>
</cp:coreProperties>
</file>