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8"/>
  </p:notesMasterIdLst>
  <p:sldIdLst>
    <p:sldId id="346" r:id="rId2"/>
    <p:sldId id="366" r:id="rId3"/>
    <p:sldId id="334" r:id="rId4"/>
    <p:sldId id="289" r:id="rId5"/>
    <p:sldId id="374" r:id="rId6"/>
    <p:sldId id="375" r:id="rId7"/>
    <p:sldId id="376" r:id="rId8"/>
    <p:sldId id="377" r:id="rId9"/>
    <p:sldId id="290" r:id="rId10"/>
    <p:sldId id="335" r:id="rId11"/>
    <p:sldId id="373" r:id="rId12"/>
    <p:sldId id="325" r:id="rId13"/>
    <p:sldId id="294" r:id="rId14"/>
    <p:sldId id="314" r:id="rId15"/>
    <p:sldId id="291" r:id="rId16"/>
    <p:sldId id="292" r:id="rId17"/>
    <p:sldId id="333" r:id="rId18"/>
    <p:sldId id="293" r:id="rId19"/>
    <p:sldId id="322" r:id="rId20"/>
    <p:sldId id="363" r:id="rId21"/>
    <p:sldId id="364" r:id="rId22"/>
    <p:sldId id="365" r:id="rId23"/>
    <p:sldId id="313" r:id="rId24"/>
    <p:sldId id="304" r:id="rId25"/>
    <p:sldId id="336" r:id="rId26"/>
    <p:sldId id="257" r:id="rId27"/>
    <p:sldId id="258" r:id="rId28"/>
    <p:sldId id="259" r:id="rId29"/>
    <p:sldId id="337" r:id="rId30"/>
    <p:sldId id="276" r:id="rId31"/>
    <p:sldId id="277" r:id="rId32"/>
    <p:sldId id="278" r:id="rId33"/>
    <p:sldId id="279" r:id="rId34"/>
    <p:sldId id="280" r:id="rId35"/>
    <p:sldId id="281" r:id="rId36"/>
    <p:sldId id="282" r:id="rId3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68" autoAdjust="0"/>
    <p:restoredTop sz="92359" autoAdjust="0"/>
  </p:normalViewPr>
  <p:slideViewPr>
    <p:cSldViewPr>
      <p:cViewPr>
        <p:scale>
          <a:sx n="60" d="100"/>
          <a:sy n="60" d="100"/>
        </p:scale>
        <p:origin x="-3096" y="-1110"/>
      </p:cViewPr>
      <p:guideLst>
        <p:guide orient="horz" pos="2160"/>
        <p:guide pos="2880"/>
      </p:guideLst>
    </p:cSldViewPr>
  </p:slideViewPr>
  <p:notesTextViewPr>
    <p:cViewPr>
      <p:scale>
        <a:sx n="100" d="100"/>
        <a:sy n="100" d="100"/>
      </p:scale>
      <p:origin x="0" y="0"/>
    </p:cViewPr>
  </p:notesTextViewPr>
  <p:sorterViewPr>
    <p:cViewPr>
      <p:scale>
        <a:sx n="90" d="100"/>
        <a:sy n="90"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CBD74D7-26BB-4063-9960-8A1DB063630E}" type="datetimeFigureOut">
              <a:rPr lang="en-GB" smtClean="0"/>
              <a:pPr/>
              <a:t>30/01/2013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487DE30-0F1B-44FF-B6E0-7456D4765471}" type="slidenum">
              <a:rPr lang="en-GB" smtClean="0"/>
              <a:pPr/>
              <a:t>‹#›</a:t>
            </a:fld>
            <a:endParaRPr lang="en-GB"/>
          </a:p>
        </p:txBody>
      </p:sp>
    </p:spTree>
    <p:extLst>
      <p:ext uri="{BB962C8B-B14F-4D97-AF65-F5344CB8AC3E}">
        <p14:creationId xmlns:p14="http://schemas.microsoft.com/office/powerpoint/2010/main" xmlns="" val="3756265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presentation details the LOICZ approach, its themes and goals, as well as where it fits in the International </a:t>
            </a:r>
            <a:r>
              <a:rPr lang="en-GB" dirty="0" err="1" smtClean="0"/>
              <a:t>Geosphere</a:t>
            </a:r>
            <a:r>
              <a:rPr lang="en-GB" dirty="0" smtClean="0"/>
              <a:t> Biosphere Program. It addresses approaches and new techniques that can be used to start solving global coastal environmental problems.</a:t>
            </a:r>
          </a:p>
          <a:p>
            <a:r>
              <a:rPr lang="en-GB" dirty="0" smtClean="0"/>
              <a:t>These conceptual diagrams are still evolving as our understanding of these system develops, and as such we welcome input from scientists with experience in these regions and biological systems.  </a:t>
            </a:r>
          </a:p>
          <a:p>
            <a:r>
              <a:rPr lang="en-GB" dirty="0" smtClean="0">
                <a:solidFill>
                  <a:srgbClr val="FF0000"/>
                </a:solidFill>
              </a:rPr>
              <a:t>From http://ian.umces.edu/loicz/</a:t>
            </a:r>
          </a:p>
          <a:p>
            <a:endParaRPr lang="en-GB" dirty="0" smtClean="0"/>
          </a:p>
        </p:txBody>
      </p:sp>
      <p:sp>
        <p:nvSpPr>
          <p:cNvPr id="4" name="Slide Number Placeholder 3"/>
          <p:cNvSpPr>
            <a:spLocks noGrp="1"/>
          </p:cNvSpPr>
          <p:nvPr>
            <p:ph type="sldNum" sz="quarter" idx="10"/>
          </p:nvPr>
        </p:nvSpPr>
        <p:spPr/>
        <p:txBody>
          <a:bodyPr/>
          <a:lstStyle/>
          <a:p>
            <a:fld id="{7487DE30-0F1B-44FF-B6E0-7456D4765471}" type="slidenum">
              <a:rPr lang="en-GB" smtClean="0"/>
              <a:pPr/>
              <a:t>26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36FDC7C6-3425-4051-88CF-EA3EDCC8072C}" type="datetimeFigureOut">
              <a:rPr lang="en-GB" smtClean="0"/>
              <a:pPr/>
              <a:t>30/01/2013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30/01/2013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2" name="Date Placeholder 1"/>
          <p:cNvSpPr>
            <a:spLocks noGrp="1"/>
          </p:cNvSpPr>
          <p:nvPr>
            <p:ph type="dt" sz="half" idx="10"/>
          </p:nvPr>
        </p:nvSpPr>
        <p:spPr/>
        <p:txBody>
          <a:bodyPr/>
          <a:lstStyle/>
          <a:p>
            <a:fld id="{36FDC7C6-3425-4051-88CF-EA3EDCC8072C}" type="datetimeFigureOut">
              <a:rPr lang="en-GB" smtClean="0"/>
              <a:pPr/>
              <a:t>30/01/2013</a:t>
            </a:fld>
            <a:endParaRPr lang="en-GB"/>
          </a:p>
        </p:txBody>
      </p:sp>
      <p:sp>
        <p:nvSpPr>
          <p:cNvPr id="91" name="Footer Placeholder 90"/>
          <p:cNvSpPr>
            <a:spLocks noGrp="1"/>
          </p:cNvSpPr>
          <p:nvPr>
            <p:ph type="ftr" sz="quarter" idx="11"/>
          </p:nvPr>
        </p:nvSpPr>
        <p:spPr/>
        <p:txBody>
          <a:bodyPr/>
          <a:lstStyle/>
          <a:p>
            <a:endParaRPr lang="en-GB"/>
          </a:p>
        </p:txBody>
      </p:sp>
      <p:sp>
        <p:nvSpPr>
          <p:cNvPr id="92" name="Slide Number Placeholder 91"/>
          <p:cNvSpPr>
            <a:spLocks noGrp="1"/>
          </p:cNvSpPr>
          <p:nvPr>
            <p:ph type="sldNum" sz="quarter" idx="12"/>
          </p:nvPr>
        </p:nvSpPr>
        <p:spPr/>
        <p:txBody>
          <a:bodyPr/>
          <a:lstStyle/>
          <a:p>
            <a:fld id="{E282B986-7CCD-4C34-B89D-C5D5C7A7FFB2}"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6FDC7C6-3425-4051-88CF-EA3EDCC8072C}" type="datetimeFigureOut">
              <a:rPr lang="en-GB" smtClean="0"/>
              <a:pPr/>
              <a:t>30/01/2013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6FDC7C6-3425-4051-88CF-EA3EDCC8072C}" type="datetimeFigureOut">
              <a:rPr lang="en-GB" smtClean="0"/>
              <a:pPr/>
              <a:t>30/01/2013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6FDC7C6-3425-4051-88CF-EA3EDCC8072C}" type="datetimeFigureOut">
              <a:rPr lang="en-GB" smtClean="0"/>
              <a:pPr/>
              <a:t>30/01/2013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FDC7C6-3425-4051-88CF-EA3EDCC8072C}" type="datetimeFigureOut">
              <a:rPr lang="en-GB" smtClean="0"/>
              <a:pPr/>
              <a:t>30/01/2013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6FDC7C6-3425-4051-88CF-EA3EDCC8072C}" type="datetimeFigureOut">
              <a:rPr lang="en-GB" smtClean="0"/>
              <a:pPr/>
              <a:t>30/01/2013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5" name="Date Placeholder 4"/>
          <p:cNvSpPr>
            <a:spLocks noGrp="1"/>
          </p:cNvSpPr>
          <p:nvPr>
            <p:ph type="dt" sz="half" idx="10"/>
          </p:nvPr>
        </p:nvSpPr>
        <p:spPr/>
        <p:txBody>
          <a:bodyPr/>
          <a:lstStyle/>
          <a:p>
            <a:fld id="{36FDC7C6-3425-4051-88CF-EA3EDCC8072C}" type="datetimeFigureOut">
              <a:rPr lang="en-GB" smtClean="0"/>
              <a:pPr/>
              <a:t>30/01/2013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30/01/2013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30/01/2013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4BEC9A7B-B4E7-4656-8C99-598D68049E5B}" type="slidenum">
              <a:rPr lang="en-GB"/>
              <a:pPr/>
              <a:t>‹#›</a:t>
            </a:fld>
            <a:endParaRPr lang="en-GB"/>
          </a:p>
        </p:txBody>
      </p:sp>
    </p:spTree>
  </p:cSld>
  <p:clrMapOvr>
    <a:masterClrMapping/>
  </p:clrMapOvr>
  <p:transition spd="med">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36FDC7C6-3425-4051-88CF-EA3EDCC8072C}" type="datetimeFigureOut">
              <a:rPr lang="en-GB" smtClean="0"/>
              <a:pPr/>
              <a:t>30/01/2013</a:t>
            </a:fld>
            <a:endParaRPr lang="en-GB"/>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E282B986-7CCD-4C34-B89D-C5D5C7A7FFB2}"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hyperlink" Target="http://www.youtube.com/watch?v=5FC4w5iOb7U"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6.xml"/><Relationship Id="rId5" Type="http://schemas.openxmlformats.org/officeDocument/2006/relationships/image" Target="../media/image11.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www.youtube.com/watch?v=g3uD-m6DPcc" TargetMode="External"/><Relationship Id="rId2" Type="http://schemas.openxmlformats.org/officeDocument/2006/relationships/hyperlink" Target="http://www.youtube.com/watch?v=qvcw_petP2w" TargetMode="Externa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hyperlink" Target="http://www.youtube.com/watch?v=o9mLcpI9yUE" TargetMode="External"/><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hyperlink" Target="http://ian.umces.edu/loicz/"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ian.umces.edu/loicz/polar.sw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ian.umces.edu/loicz/temperate.swf"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ian.umces.edu/loicz/tropical.swf"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7.xml"/><Relationship Id="rId4" Type="http://schemas.openxmlformats.org/officeDocument/2006/relationships/image" Target="../media/image34.jpeg"/></Relationships>
</file>

<file path=ppt/slides/_rels/slide3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People and the coast</a:t>
            </a:r>
            <a:endParaRPr lang="en-US" dirty="0"/>
          </a:p>
        </p:txBody>
      </p:sp>
      <p:sp>
        <p:nvSpPr>
          <p:cNvPr id="3" name="Text Placeholder 2"/>
          <p:cNvSpPr>
            <a:spLocks noGrp="1"/>
          </p:cNvSpPr>
          <p:nvPr>
            <p:ph type="body" idx="1"/>
          </p:nvPr>
        </p:nvSpPr>
        <p:spPr/>
        <p:txBody>
          <a:bodyPr/>
          <a:lstStyle/>
          <a:p>
            <a:r>
              <a:rPr lang="en-GB" dirty="0" smtClean="0"/>
              <a:t>ICZM and shoreline management</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51520" y="-243408"/>
            <a:ext cx="8229600" cy="1143000"/>
          </a:xfrm>
        </p:spPr>
        <p:txBody>
          <a:bodyPr/>
          <a:lstStyle/>
          <a:p>
            <a:r>
              <a:rPr lang="en-GB" dirty="0" smtClean="0"/>
              <a:t>Demographics and the coast</a:t>
            </a:r>
            <a:endParaRPr lang="en-GB" dirty="0"/>
          </a:p>
        </p:txBody>
      </p:sp>
      <p:sp>
        <p:nvSpPr>
          <p:cNvPr id="6" name="Content Placeholder 5"/>
          <p:cNvSpPr>
            <a:spLocks noGrp="1"/>
          </p:cNvSpPr>
          <p:nvPr>
            <p:ph idx="1"/>
          </p:nvPr>
        </p:nvSpPr>
        <p:spPr>
          <a:xfrm>
            <a:off x="323528" y="908720"/>
            <a:ext cx="8496944" cy="4925144"/>
          </a:xfrm>
        </p:spPr>
        <p:txBody>
          <a:bodyPr>
            <a:noAutofit/>
          </a:bodyPr>
          <a:lstStyle/>
          <a:p>
            <a:r>
              <a:rPr lang="en-GB" sz="1600" b="1" dirty="0" smtClean="0">
                <a:solidFill>
                  <a:schemeClr val="accent2">
                    <a:lumMod val="60000"/>
                    <a:lumOff val="40000"/>
                  </a:schemeClr>
                </a:solidFill>
              </a:rPr>
              <a:t>What is the Coastal Zone and why is it important?</a:t>
            </a:r>
          </a:p>
          <a:p>
            <a:pPr marL="100013" indent="-4763">
              <a:buNone/>
            </a:pPr>
            <a:r>
              <a:rPr lang="en-GB" sz="1600" dirty="0" smtClean="0"/>
              <a:t>The coastal zone represents the interface between land, sea and atmosphere. Due to variable definitions of what constitutes a coastal zone numbers of coastal population vary considerably. However, following the UNEP’s Global Environmental Outlook (GEO) Yearbook 2004/05, approximately 3 billion people live within 200 km of the coastline, i.e. almost half of the current global population (see: Creel 2003, Population Reference Bureau). For the future, and comparing 1995 figures with a likely scenario of 2025, the Centre for Climate Systems Research (CCSR) of the Earth Institute at Columbia University estimates a strong growth of coastal population. Due to the close link between population development and natural resources they expect an increase of about 35% in an even much narrower band of about 100km of the coast which translates to roughly 2.75 billion people in this area who will more or less be under direct influence of global change effects in the coastal zone. The coastal zone contains natural systems that provide more than half of the global ecosystem goods (e.g., fish, oil, minerals) and services (e.g., natural protection from storms and tidal waves, recreation).</a:t>
            </a:r>
            <a:br>
              <a:rPr lang="en-GB" sz="1600" dirty="0" smtClean="0"/>
            </a:br>
            <a:r>
              <a:rPr lang="en-GB" sz="1600" dirty="0" smtClean="0"/>
              <a:t/>
            </a:r>
            <a:br>
              <a:rPr lang="en-GB" sz="1600" dirty="0" smtClean="0"/>
            </a:br>
            <a:r>
              <a:rPr lang="en-GB" sz="1600" dirty="0" smtClean="0"/>
              <a:t>In addition, 14 of the world’s 17 largest megacities are located along coasts and most of them (11) are located in Asia’s fastest growing economies. 40% of these cities accommodate populations of 1 million to 10 million people generating a variety of pressures driven by demand for water, energy, space, sanitation and infrastructure. On the other hand, the OECD recently estimates that with some 3.000 billion US$ of assets at stake in coastal port cities (mostly cities in industrialized countries contribute to this calculation) about 5% of global GDP is at stake in context of flooding and storm surges (Nicholls et al. 2007). (Cited in LOICZ, 2013: 3) </a:t>
            </a:r>
            <a:r>
              <a:rPr lang="en-GB" sz="1600" dirty="0" smtClean="0">
                <a:solidFill>
                  <a:schemeClr val="accent2">
                    <a:lumMod val="60000"/>
                    <a:lumOff val="40000"/>
                  </a:schemeClr>
                </a:solidFill>
              </a:rPr>
              <a:t>Read and summarise</a:t>
            </a:r>
          </a:p>
          <a:p>
            <a:pPr marL="100013" indent="-4763"/>
            <a:r>
              <a:rPr lang="en-GB" sz="1600" dirty="0" smtClean="0">
                <a:hlinkClick r:id="rId2"/>
              </a:rPr>
              <a:t>Professor Simon Haslett coastal pressures 4 </a:t>
            </a:r>
            <a:r>
              <a:rPr lang="en-GB" sz="1600" dirty="0" err="1" smtClean="0">
                <a:hlinkClick r:id="rId2"/>
              </a:rPr>
              <a:t>mins</a:t>
            </a:r>
            <a:r>
              <a:rPr lang="en-GB" sz="1600" dirty="0" smtClean="0"/>
              <a:t/>
            </a:r>
            <a:br>
              <a:rPr lang="en-GB" sz="1600" dirty="0" smtClean="0"/>
            </a:br>
            <a:endParaRPr lang="en-GB" sz="1600" dirty="0" smtClean="0"/>
          </a:p>
          <a:p>
            <a:endParaRPr lang="en-GB" sz="160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20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20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15416"/>
            <a:ext cx="7772400" cy="1143000"/>
          </a:xfrm>
        </p:spPr>
        <p:txBody>
          <a:bodyPr/>
          <a:lstStyle/>
          <a:p>
            <a:r>
              <a:rPr lang="en-GB" dirty="0" smtClean="0"/>
              <a:t>Why Coastal Zone Management?</a:t>
            </a:r>
            <a:endParaRPr lang="en-US" dirty="0"/>
          </a:p>
        </p:txBody>
      </p:sp>
      <p:sp>
        <p:nvSpPr>
          <p:cNvPr id="4" name="Text Placeholder 3"/>
          <p:cNvSpPr>
            <a:spLocks noGrp="1"/>
          </p:cNvSpPr>
          <p:nvPr>
            <p:ph type="body" sz="half" idx="2"/>
          </p:nvPr>
        </p:nvSpPr>
        <p:spPr>
          <a:xfrm>
            <a:off x="467544" y="764704"/>
            <a:ext cx="8463884" cy="5544616"/>
          </a:xfrm>
        </p:spPr>
        <p:txBody>
          <a:bodyPr>
            <a:noAutofit/>
          </a:bodyPr>
          <a:lstStyle/>
          <a:p>
            <a:r>
              <a:rPr lang="en-GB" dirty="0" smtClean="0">
                <a:latin typeface="Calibri" pitchFamily="34" charset="0"/>
                <a:cs typeface="Calibri" pitchFamily="34" charset="0"/>
              </a:rPr>
              <a:t>Coasts are intensely used throughout history (trade, settlement etc) and recently for aesthetic and recreational reasons (Carter, 1988). </a:t>
            </a:r>
          </a:p>
          <a:p>
            <a:r>
              <a:rPr lang="en-GB" dirty="0" smtClean="0">
                <a:solidFill>
                  <a:schemeClr val="accent2">
                    <a:lumMod val="40000"/>
                    <a:lumOff val="60000"/>
                  </a:schemeClr>
                </a:solidFill>
                <a:latin typeface="Calibri" pitchFamily="34" charset="0"/>
                <a:cs typeface="Calibri" pitchFamily="34" charset="0"/>
              </a:rPr>
              <a:t>Coasts support many activities of which conservation is </a:t>
            </a:r>
            <a:r>
              <a:rPr lang="en-GB" dirty="0" smtClean="0">
                <a:solidFill>
                  <a:srgbClr val="FF0000"/>
                </a:solidFill>
                <a:latin typeface="Calibri" pitchFamily="34" charset="0"/>
                <a:cs typeface="Calibri" pitchFamily="34" charset="0"/>
              </a:rPr>
              <a:t>ONE. </a:t>
            </a:r>
          </a:p>
          <a:p>
            <a:r>
              <a:rPr lang="en-GB" dirty="0" smtClean="0">
                <a:latin typeface="Calibri" pitchFamily="34" charset="0"/>
                <a:cs typeface="Calibri" pitchFamily="34" charset="0"/>
              </a:rPr>
              <a:t>Often  by anthropogenic forces (French, 1997).  </a:t>
            </a:r>
          </a:p>
          <a:p>
            <a:r>
              <a:rPr lang="en-GB" dirty="0" smtClean="0">
                <a:solidFill>
                  <a:schemeClr val="accent2">
                    <a:lumMod val="40000"/>
                    <a:lumOff val="60000"/>
                  </a:schemeClr>
                </a:solidFill>
                <a:latin typeface="Calibri" pitchFamily="34" charset="0"/>
                <a:cs typeface="Calibri" pitchFamily="34" charset="0"/>
              </a:rPr>
              <a:t>Therefore conflict is endemic and complex coordination needed from multiple authorities (ICZM)</a:t>
            </a:r>
          </a:p>
          <a:p>
            <a:r>
              <a:rPr lang="en-GB" dirty="0" smtClean="0">
                <a:latin typeface="Calibri" pitchFamily="34" charset="0"/>
                <a:cs typeface="Calibri" pitchFamily="34" charset="0"/>
              </a:rPr>
              <a:t>Holistic long term, spatially considered thinking</a:t>
            </a:r>
          </a:p>
          <a:p>
            <a:r>
              <a:rPr lang="en-GB" dirty="0" smtClean="0">
                <a:solidFill>
                  <a:schemeClr val="accent2">
                    <a:lumMod val="40000"/>
                    <a:lumOff val="60000"/>
                  </a:schemeClr>
                </a:solidFill>
                <a:latin typeface="Calibri" pitchFamily="34" charset="0"/>
                <a:cs typeface="Calibri" pitchFamily="34" charset="0"/>
              </a:rPr>
              <a:t>Sustainability ‘way of thinking’ (Kay &amp; Alder, 1999).  </a:t>
            </a:r>
          </a:p>
          <a:p>
            <a:r>
              <a:rPr lang="en-GB" dirty="0" smtClean="0">
                <a:latin typeface="Calibri" pitchFamily="34" charset="0"/>
                <a:cs typeface="Calibri" pitchFamily="34" charset="0"/>
              </a:rPr>
              <a:t>ICZM is legal </a:t>
            </a:r>
            <a:r>
              <a:rPr lang="en-GB" dirty="0" smtClean="0">
                <a:latin typeface="Calibri" pitchFamily="34" charset="0"/>
                <a:cs typeface="Calibri" pitchFamily="34" charset="0"/>
              </a:rPr>
              <a:t>(e.g. </a:t>
            </a:r>
            <a:r>
              <a:rPr lang="en-GB" dirty="0" smtClean="0">
                <a:latin typeface="Calibri" pitchFamily="34" charset="0"/>
                <a:cs typeface="Calibri" pitchFamily="34" charset="0"/>
              </a:rPr>
              <a:t>Byelaws and the Dutch Dynamic Preservation Strategy 1990 hold the line) and advisory </a:t>
            </a:r>
            <a:r>
              <a:rPr lang="en-GB" dirty="0" smtClean="0">
                <a:latin typeface="Calibri" pitchFamily="34" charset="0"/>
                <a:cs typeface="Calibri" pitchFamily="34" charset="0"/>
              </a:rPr>
              <a:t>(e.g. </a:t>
            </a:r>
            <a:r>
              <a:rPr lang="en-GB" dirty="0" smtClean="0">
                <a:latin typeface="Calibri" pitchFamily="34" charset="0"/>
                <a:cs typeface="Calibri" pitchFamily="34" charset="0"/>
              </a:rPr>
              <a:t>SMP)</a:t>
            </a:r>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2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20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20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20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2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51520" y="0"/>
            <a:ext cx="7772400" cy="1143000"/>
          </a:xfrm>
        </p:spPr>
        <p:txBody>
          <a:bodyPr/>
          <a:lstStyle/>
          <a:p>
            <a:r>
              <a:rPr lang="en-GB" dirty="0" err="1" smtClean="0"/>
              <a:t>Whimpwell</a:t>
            </a:r>
            <a:endParaRPr lang="en-GB" dirty="0"/>
          </a:p>
        </p:txBody>
      </p:sp>
      <p:sp>
        <p:nvSpPr>
          <p:cNvPr id="9" name="Rectangle 8"/>
          <p:cNvSpPr/>
          <p:nvPr/>
        </p:nvSpPr>
        <p:spPr>
          <a:xfrm>
            <a:off x="611560" y="1225689"/>
            <a:ext cx="7272808" cy="4247317"/>
          </a:xfrm>
          <a:prstGeom prst="rect">
            <a:avLst/>
          </a:prstGeom>
        </p:spPr>
        <p:txBody>
          <a:bodyPr wrap="square">
            <a:spAutoFit/>
          </a:bodyPr>
          <a:lstStyle/>
          <a:p>
            <a:pPr algn="just">
              <a:lnSpc>
                <a:spcPct val="90000"/>
              </a:lnSpc>
            </a:pPr>
            <a:r>
              <a:rPr lang="en-GB" sz="2000" b="1" dirty="0" err="1" smtClean="0">
                <a:cs typeface="Times New Roman" charset="0"/>
              </a:rPr>
              <a:t>Whimpwell</a:t>
            </a:r>
            <a:r>
              <a:rPr lang="en-GB" sz="2000" b="1" dirty="0" smtClean="0">
                <a:cs typeface="Times New Roman" charset="0"/>
              </a:rPr>
              <a:t> was a parish adjoining </a:t>
            </a:r>
            <a:r>
              <a:rPr lang="en-GB" sz="2000" b="1" dirty="0" err="1" smtClean="0">
                <a:cs typeface="Times New Roman" charset="0"/>
              </a:rPr>
              <a:t>Happisburgh</a:t>
            </a:r>
            <a:r>
              <a:rPr lang="en-GB" sz="2000" b="1" dirty="0" smtClean="0">
                <a:cs typeface="Times New Roman" charset="0"/>
              </a:rPr>
              <a:t>, the village of </a:t>
            </a:r>
            <a:r>
              <a:rPr lang="en-GB" sz="2000" b="1" dirty="0" err="1" smtClean="0">
                <a:cs typeface="Times New Roman" charset="0"/>
              </a:rPr>
              <a:t>Whimpwell</a:t>
            </a:r>
            <a:r>
              <a:rPr lang="en-GB" sz="2000" b="1" dirty="0" smtClean="0">
                <a:cs typeface="Times New Roman" charset="0"/>
              </a:rPr>
              <a:t> is no longer there, by 1183 </a:t>
            </a:r>
            <a:r>
              <a:rPr lang="en-GB" sz="2000" b="1" dirty="0" err="1" smtClean="0">
                <a:cs typeface="Times New Roman" charset="0"/>
              </a:rPr>
              <a:t>Whimpwell</a:t>
            </a:r>
            <a:r>
              <a:rPr lang="en-GB" sz="2000" b="1" dirty="0" smtClean="0">
                <a:cs typeface="Times New Roman" charset="0"/>
              </a:rPr>
              <a:t> was under the sea.  In 1987 the Yarmouth Sub-Aqua Club discovered a large stone structure on the sea bed, it is L shaped, 75 yards by 200 yards and in places rises to 40 feet.  This is believed by many to be the quayside of the medieval village of </a:t>
            </a:r>
            <a:r>
              <a:rPr lang="en-GB" sz="2000" b="1" dirty="0" err="1" smtClean="0">
                <a:cs typeface="Times New Roman" charset="0"/>
              </a:rPr>
              <a:t>Whimpwell</a:t>
            </a:r>
            <a:r>
              <a:rPr lang="en-GB" sz="2000" b="1" dirty="0" smtClean="0">
                <a:cs typeface="Times New Roman" charset="0"/>
              </a:rPr>
              <a:t>. </a:t>
            </a:r>
          </a:p>
          <a:p>
            <a:pPr algn="just">
              <a:lnSpc>
                <a:spcPct val="90000"/>
              </a:lnSpc>
            </a:pPr>
            <a:endParaRPr lang="en-GB" sz="2000" b="1" dirty="0" smtClean="0">
              <a:solidFill>
                <a:schemeClr val="hlink"/>
              </a:solidFill>
              <a:cs typeface="Times New Roman" charset="0"/>
            </a:endParaRPr>
          </a:p>
          <a:p>
            <a:pPr marL="342900" indent="-342900" algn="just">
              <a:lnSpc>
                <a:spcPct val="90000"/>
              </a:lnSpc>
              <a:buFont typeface="+mj-lt"/>
              <a:buAutoNum type="arabicPeriod"/>
            </a:pPr>
            <a:r>
              <a:rPr lang="en-GB" sz="2000" b="1" dirty="0" smtClean="0">
                <a:solidFill>
                  <a:schemeClr val="hlink"/>
                </a:solidFill>
              </a:rPr>
              <a:t>Uncertainty</a:t>
            </a:r>
          </a:p>
          <a:p>
            <a:pPr marL="342900" indent="-342900" algn="just">
              <a:lnSpc>
                <a:spcPct val="90000"/>
              </a:lnSpc>
              <a:buFont typeface="+mj-lt"/>
              <a:buAutoNum type="arabicPeriod"/>
            </a:pPr>
            <a:r>
              <a:rPr lang="en-GB" sz="2000" b="1" dirty="0" smtClean="0">
                <a:solidFill>
                  <a:schemeClr val="hlink"/>
                </a:solidFill>
              </a:rPr>
              <a:t>Building Insurance</a:t>
            </a:r>
          </a:p>
          <a:p>
            <a:pPr marL="342900" indent="-342900" algn="just">
              <a:lnSpc>
                <a:spcPct val="90000"/>
              </a:lnSpc>
              <a:buFont typeface="+mj-lt"/>
              <a:buAutoNum type="arabicPeriod"/>
            </a:pPr>
            <a:r>
              <a:rPr lang="en-GB" sz="2000" b="1" dirty="0" smtClean="0">
                <a:solidFill>
                  <a:schemeClr val="hlink"/>
                </a:solidFill>
              </a:rPr>
              <a:t>No Investment in Local Business</a:t>
            </a:r>
          </a:p>
          <a:p>
            <a:pPr marL="342900" indent="-342900" algn="just">
              <a:lnSpc>
                <a:spcPct val="90000"/>
              </a:lnSpc>
              <a:buFont typeface="+mj-lt"/>
              <a:buAutoNum type="arabicPeriod"/>
            </a:pPr>
            <a:r>
              <a:rPr lang="en-GB" sz="2000" b="1" dirty="0" smtClean="0">
                <a:solidFill>
                  <a:schemeClr val="hlink"/>
                </a:solidFill>
              </a:rPr>
              <a:t>Property Prices have Plummeted</a:t>
            </a:r>
          </a:p>
          <a:p>
            <a:pPr marL="342900" indent="-342900" algn="just">
              <a:lnSpc>
                <a:spcPct val="90000"/>
              </a:lnSpc>
              <a:buFont typeface="+mj-lt"/>
              <a:buAutoNum type="arabicPeriod"/>
            </a:pPr>
            <a:r>
              <a:rPr lang="en-GB" sz="2000" b="1" dirty="0" smtClean="0">
                <a:solidFill>
                  <a:schemeClr val="hlink"/>
                </a:solidFill>
              </a:rPr>
              <a:t>No Central Government or Local Authority Compensation</a:t>
            </a:r>
          </a:p>
          <a:p>
            <a:pPr algn="just">
              <a:lnSpc>
                <a:spcPct val="90000"/>
              </a:lnSpc>
            </a:pPr>
            <a:r>
              <a:rPr lang="en-GB" sz="2000" b="1" dirty="0" smtClean="0">
                <a:solidFill>
                  <a:schemeClr val="hlink"/>
                </a:solidFill>
              </a:rPr>
              <a:t>It has been decided that nothing should be done, about the erosion (SMP)</a:t>
            </a:r>
          </a:p>
          <a:p>
            <a:endParaRPr lang="en-GB" dirty="0"/>
          </a:p>
        </p:txBody>
      </p:sp>
    </p:spTree>
  </p:cSld>
  <p:clrMapOvr>
    <a:masterClrMapping/>
  </p:clrMapOvr>
  <p:transition spd="med">
    <p:pull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 calcmode="lin" valueType="num">
                                      <p:cBhvr additive="base">
                                        <p:cTn id="1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anim calcmode="lin" valueType="num">
                                      <p:cBhvr additive="base">
                                        <p:cTn id="19"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xEl>
                                              <p:pRg st="4" end="4"/>
                                            </p:txEl>
                                          </p:spTgt>
                                        </p:tgtEl>
                                        <p:attrNameLst>
                                          <p:attrName>style.visibility</p:attrName>
                                        </p:attrNameLst>
                                      </p:cBhvr>
                                      <p:to>
                                        <p:strVal val="visible"/>
                                      </p:to>
                                    </p:set>
                                    <p:anim calcmode="lin" valueType="num">
                                      <p:cBhvr additive="base">
                                        <p:cTn id="25"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xEl>
                                              <p:pRg st="5" end="5"/>
                                            </p:txEl>
                                          </p:spTgt>
                                        </p:tgtEl>
                                        <p:attrNameLst>
                                          <p:attrName>style.visibility</p:attrName>
                                        </p:attrNameLst>
                                      </p:cBhvr>
                                      <p:to>
                                        <p:strVal val="visible"/>
                                      </p:to>
                                    </p:set>
                                    <p:anim calcmode="lin" valueType="num">
                                      <p:cBhvr additive="base">
                                        <p:cTn id="31"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 calcmode="lin" valueType="num">
                                      <p:cBhvr additive="base">
                                        <p:cTn id="37"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xEl>
                                              <p:pRg st="7" end="7"/>
                                            </p:txEl>
                                          </p:spTgt>
                                        </p:tgtEl>
                                        <p:attrNameLst>
                                          <p:attrName>style.visibility</p:attrName>
                                        </p:attrNameLst>
                                      </p:cBhvr>
                                      <p:to>
                                        <p:strVal val="visible"/>
                                      </p:to>
                                    </p:set>
                                    <p:anim calcmode="lin" valueType="num">
                                      <p:cBhvr additive="base">
                                        <p:cTn id="43"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51520" y="188640"/>
            <a:ext cx="7772400" cy="1143000"/>
          </a:xfrm>
        </p:spPr>
        <p:txBody>
          <a:bodyPr/>
          <a:lstStyle/>
          <a:p>
            <a:endParaRPr lang="en-GB" dirty="0">
              <a:solidFill>
                <a:schemeClr val="bg2"/>
              </a:solidFill>
            </a:endParaRPr>
          </a:p>
        </p:txBody>
      </p:sp>
      <p:sp>
        <p:nvSpPr>
          <p:cNvPr id="5124" name="Rectangle 4"/>
          <p:cNvSpPr>
            <a:spLocks noGrp="1" noChangeArrowheads="1"/>
          </p:cNvSpPr>
          <p:nvPr>
            <p:ph type="body" sz="half" idx="2"/>
          </p:nvPr>
        </p:nvSpPr>
        <p:spPr>
          <a:xfrm>
            <a:off x="-180528" y="260648"/>
            <a:ext cx="6840760" cy="1328936"/>
          </a:xfrm>
        </p:spPr>
        <p:txBody>
          <a:bodyPr>
            <a:normAutofit/>
          </a:bodyPr>
          <a:lstStyle/>
          <a:p>
            <a:pPr>
              <a:buFontTx/>
              <a:buNone/>
            </a:pPr>
            <a:r>
              <a:rPr lang="en-GB" sz="2800" dirty="0"/>
              <a:t>	The rear of the houses at Beach Road, </a:t>
            </a:r>
            <a:r>
              <a:rPr lang="en-GB" sz="2800" dirty="0" err="1" smtClean="0"/>
              <a:t>Happisburgh</a:t>
            </a:r>
            <a:r>
              <a:rPr lang="en-GB" sz="2800" dirty="0" smtClean="0"/>
              <a:t> near </a:t>
            </a:r>
            <a:r>
              <a:rPr lang="en-GB" sz="2800" dirty="0" err="1" smtClean="0"/>
              <a:t>Whimpwell</a:t>
            </a:r>
            <a:r>
              <a:rPr lang="en-GB" sz="2800" dirty="0" smtClean="0"/>
              <a:t>.  </a:t>
            </a:r>
            <a:endParaRPr lang="en-GB" sz="2800" dirty="0"/>
          </a:p>
        </p:txBody>
      </p:sp>
      <p:pic>
        <p:nvPicPr>
          <p:cNvPr id="5126" name="Picture 6" descr="C:\Big School\CHouse happisburgh\600-05160058_small.jpg"/>
          <p:cNvPicPr>
            <a:picLocks noGrp="1" noChangeAspect="1" noChangeArrowheads="1"/>
          </p:cNvPicPr>
          <p:nvPr>
            <p:ph type="clipArt" sz="half" idx="1"/>
          </p:nvPr>
        </p:nvPicPr>
        <p:blipFill>
          <a:blip r:embed="rId2" cstate="print"/>
          <a:srcRect/>
          <a:stretch>
            <a:fillRect/>
          </a:stretch>
        </p:blipFill>
        <p:spPr>
          <a:xfrm>
            <a:off x="5029200" y="1981200"/>
            <a:ext cx="3089275" cy="4114800"/>
          </a:xfrm>
          <a:noFill/>
          <a:ln/>
        </p:spPr>
      </p:pic>
      <p:pic>
        <p:nvPicPr>
          <p:cNvPr id="14337" name="Picture 1" descr="C:\Users\Chris House\Desktop\coastal images\bungalow.jpg"/>
          <p:cNvPicPr>
            <a:picLocks noChangeAspect="1" noChangeArrowheads="1"/>
          </p:cNvPicPr>
          <p:nvPr/>
        </p:nvPicPr>
        <p:blipFill>
          <a:blip r:embed="rId3" cstate="print"/>
          <a:srcRect/>
          <a:stretch>
            <a:fillRect/>
          </a:stretch>
        </p:blipFill>
        <p:spPr bwMode="auto">
          <a:xfrm>
            <a:off x="395536" y="2510051"/>
            <a:ext cx="3816424" cy="3935687"/>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6" descr="C:\Big School\CHouse happisburgh\600-05160058_small.jpg"/>
          <p:cNvPicPr>
            <a:picLocks noChangeAspect="1" noChangeArrowheads="1"/>
          </p:cNvPicPr>
          <p:nvPr/>
        </p:nvPicPr>
        <p:blipFill>
          <a:blip r:embed="rId2" cstate="print"/>
          <a:srcRect/>
          <a:stretch>
            <a:fillRect/>
          </a:stretch>
        </p:blipFill>
        <p:spPr>
          <a:xfrm>
            <a:off x="3851920" y="261223"/>
            <a:ext cx="4629487" cy="6166477"/>
          </a:xfrm>
          <a:prstGeom prst="rect">
            <a:avLst/>
          </a:prstGeom>
        </p:spPr>
      </p:pic>
      <p:pic>
        <p:nvPicPr>
          <p:cNvPr id="6" name="Picture 4" descr="C:\Users\Chris House\Desktop\coastal images\Happisburgh 4.jpg"/>
          <p:cNvPicPr>
            <a:picLocks noChangeAspect="1" noChangeArrowheads="1"/>
          </p:cNvPicPr>
          <p:nvPr/>
        </p:nvPicPr>
        <p:blipFill>
          <a:blip r:embed="rId3" cstate="print"/>
          <a:srcRect/>
          <a:stretch>
            <a:fillRect/>
          </a:stretch>
        </p:blipFill>
        <p:spPr bwMode="auto">
          <a:xfrm>
            <a:off x="467544" y="548680"/>
            <a:ext cx="8324305" cy="5600799"/>
          </a:xfrm>
          <a:prstGeom prst="rect">
            <a:avLst/>
          </a:prstGeom>
          <a:noFill/>
        </p:spPr>
      </p:pic>
      <p:pic>
        <p:nvPicPr>
          <p:cNvPr id="13313" name="Picture 1" descr="C:\Users\Chris House\Desktop\coastal images\Happisburgh.jpg"/>
          <p:cNvPicPr>
            <a:picLocks noChangeAspect="1" noChangeArrowheads="1"/>
          </p:cNvPicPr>
          <p:nvPr/>
        </p:nvPicPr>
        <p:blipFill>
          <a:blip r:embed="rId4" cstate="print"/>
          <a:srcRect/>
          <a:stretch>
            <a:fillRect/>
          </a:stretch>
        </p:blipFill>
        <p:spPr bwMode="auto">
          <a:xfrm>
            <a:off x="323528" y="260648"/>
            <a:ext cx="8544949" cy="6408712"/>
          </a:xfrm>
          <a:prstGeom prst="rect">
            <a:avLst/>
          </a:prstGeom>
          <a:noFill/>
        </p:spPr>
      </p:pic>
      <p:sp>
        <p:nvSpPr>
          <p:cNvPr id="9" name="Text Placeholder 8"/>
          <p:cNvSpPr>
            <a:spLocks noGrp="1"/>
          </p:cNvSpPr>
          <p:nvPr>
            <p:ph type="body" sz="half" idx="2"/>
          </p:nvPr>
        </p:nvSpPr>
        <p:spPr/>
        <p:txBody>
          <a:bodyPr/>
          <a:lstStyle/>
          <a:p>
            <a:endParaRPr lang="en-GB"/>
          </a:p>
        </p:txBody>
      </p:sp>
      <p:sp>
        <p:nvSpPr>
          <p:cNvPr id="10" name="Title 9"/>
          <p:cNvSpPr>
            <a:spLocks noGrp="1"/>
          </p:cNvSpPr>
          <p:nvPr>
            <p:ph type="title"/>
          </p:nvPr>
        </p:nvSpPr>
        <p:spPr/>
        <p:txBody>
          <a:bodyPr/>
          <a:lstStyle/>
          <a:p>
            <a:endParaRPr lang="en-GB"/>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20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3313"/>
                                        </p:tgtEl>
                                        <p:attrNameLst>
                                          <p:attrName>style.visibility</p:attrName>
                                        </p:attrNameLst>
                                      </p:cBhvr>
                                      <p:to>
                                        <p:strVal val="visible"/>
                                      </p:to>
                                    </p:set>
                                    <p:anim calcmode="lin" valueType="num">
                                      <p:cBhvr additive="base">
                                        <p:cTn id="18" dur="500" fill="hold"/>
                                        <p:tgtEl>
                                          <p:spTgt spid="13313"/>
                                        </p:tgtEl>
                                        <p:attrNameLst>
                                          <p:attrName>ppt_x</p:attrName>
                                        </p:attrNameLst>
                                      </p:cBhvr>
                                      <p:tavLst>
                                        <p:tav tm="0">
                                          <p:val>
                                            <p:strVal val="#ppt_x"/>
                                          </p:val>
                                        </p:tav>
                                        <p:tav tm="100000">
                                          <p:val>
                                            <p:strVal val="#ppt_x"/>
                                          </p:val>
                                        </p:tav>
                                      </p:tavLst>
                                    </p:anim>
                                    <p:anim calcmode="lin" valueType="num">
                                      <p:cBhvr additive="base">
                                        <p:cTn id="19" dur="500" fill="hold"/>
                                        <p:tgtEl>
                                          <p:spTgt spid="133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63490" name="Picture 2" descr="C:\Users\Chris House\Desktop\coastal images\Happisburgh 2.jpg"/>
          <p:cNvPicPr>
            <a:picLocks noChangeAspect="1" noChangeArrowheads="1"/>
          </p:cNvPicPr>
          <p:nvPr/>
        </p:nvPicPr>
        <p:blipFill>
          <a:blip r:embed="rId2" cstate="print"/>
          <a:srcRect/>
          <a:stretch>
            <a:fillRect/>
          </a:stretch>
        </p:blipFill>
        <p:spPr bwMode="auto">
          <a:xfrm>
            <a:off x="395536" y="332656"/>
            <a:ext cx="7620001" cy="5734051"/>
          </a:xfrm>
          <a:prstGeom prst="rect">
            <a:avLst/>
          </a:prstGeom>
          <a:noFill/>
        </p:spPr>
      </p:pic>
      <p:pic>
        <p:nvPicPr>
          <p:cNvPr id="63491" name="Picture 3" descr="C:\Users\Chris House\Desktop\coastal images\Happisburgh 3.jpg"/>
          <p:cNvPicPr>
            <a:picLocks noChangeAspect="1" noChangeArrowheads="1"/>
          </p:cNvPicPr>
          <p:nvPr/>
        </p:nvPicPr>
        <p:blipFill>
          <a:blip r:embed="rId3" cstate="print"/>
          <a:srcRect/>
          <a:stretch>
            <a:fillRect/>
          </a:stretch>
        </p:blipFill>
        <p:spPr bwMode="auto">
          <a:xfrm>
            <a:off x="323528" y="260648"/>
            <a:ext cx="7620000" cy="5715000"/>
          </a:xfrm>
          <a:prstGeom prst="rect">
            <a:avLst/>
          </a:prstGeom>
          <a:noFill/>
        </p:spPr>
      </p:pic>
      <p:pic>
        <p:nvPicPr>
          <p:cNvPr id="63493" name="Picture 5" descr="C:\Users\Chris House\Desktop\coastal images\Happisburgh 5.jpg"/>
          <p:cNvPicPr>
            <a:picLocks noChangeAspect="1" noChangeArrowheads="1"/>
          </p:cNvPicPr>
          <p:nvPr/>
        </p:nvPicPr>
        <p:blipFill>
          <a:blip r:embed="rId4" cstate="print"/>
          <a:srcRect/>
          <a:stretch>
            <a:fillRect/>
          </a:stretch>
        </p:blipFill>
        <p:spPr bwMode="auto">
          <a:xfrm>
            <a:off x="363057" y="476672"/>
            <a:ext cx="8355791" cy="5472608"/>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wipe(down)">
                                      <p:cBhvr>
                                        <p:cTn id="7" dur="500"/>
                                        <p:tgtEl>
                                          <p:spTgt spid="634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3491"/>
                                        </p:tgtEl>
                                        <p:attrNameLst>
                                          <p:attrName>style.visibility</p:attrName>
                                        </p:attrNameLst>
                                      </p:cBhvr>
                                      <p:to>
                                        <p:strVal val="visible"/>
                                      </p:to>
                                    </p:set>
                                    <p:animEffect transition="in" filter="fade">
                                      <p:cBhvr>
                                        <p:cTn id="12" dur="2000"/>
                                        <p:tgtEl>
                                          <p:spTgt spid="6349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3493"/>
                                        </p:tgtEl>
                                        <p:attrNameLst>
                                          <p:attrName>style.visibility</p:attrName>
                                        </p:attrNameLst>
                                      </p:cBhvr>
                                      <p:to>
                                        <p:strVal val="visible"/>
                                      </p:to>
                                    </p:set>
                                    <p:animEffect transition="in" filter="fade">
                                      <p:cBhvr>
                                        <p:cTn id="17" dur="2000"/>
                                        <p:tgtEl>
                                          <p:spTgt spid="634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4514" name="Picture 2" descr="C:\Users\Chris House\Desktop\coastal images\Happisburgh 6.jpg"/>
          <p:cNvPicPr>
            <a:picLocks noChangeAspect="1" noChangeArrowheads="1"/>
          </p:cNvPicPr>
          <p:nvPr/>
        </p:nvPicPr>
        <p:blipFill>
          <a:blip r:embed="rId2" cstate="print"/>
          <a:srcRect/>
          <a:stretch>
            <a:fillRect/>
          </a:stretch>
        </p:blipFill>
        <p:spPr bwMode="auto">
          <a:xfrm>
            <a:off x="251520" y="404664"/>
            <a:ext cx="8000700" cy="5328592"/>
          </a:xfrm>
          <a:prstGeom prst="rect">
            <a:avLst/>
          </a:prstGeom>
          <a:noFill/>
        </p:spPr>
      </p:pic>
      <p:pic>
        <p:nvPicPr>
          <p:cNvPr id="64515" name="Picture 3" descr="C:\Users\Chris House\Desktop\coastal images\suffolk.jpg"/>
          <p:cNvPicPr>
            <a:picLocks noChangeAspect="1" noChangeArrowheads="1"/>
          </p:cNvPicPr>
          <p:nvPr/>
        </p:nvPicPr>
        <p:blipFill>
          <a:blip r:embed="rId3" cstate="print"/>
          <a:srcRect/>
          <a:stretch>
            <a:fillRect/>
          </a:stretch>
        </p:blipFill>
        <p:spPr bwMode="auto">
          <a:xfrm>
            <a:off x="1524000" y="980728"/>
            <a:ext cx="7620000" cy="5715000"/>
          </a:xfrm>
          <a:prstGeom prst="rect">
            <a:avLst/>
          </a:prstGeom>
          <a:noFill/>
        </p:spPr>
      </p:pic>
      <p:pic>
        <p:nvPicPr>
          <p:cNvPr id="64516" name="Picture 4" descr="C:\Users\Chris House\Desktop\coastal images\suffolk2.jpg"/>
          <p:cNvPicPr>
            <a:picLocks noChangeAspect="1" noChangeArrowheads="1"/>
          </p:cNvPicPr>
          <p:nvPr/>
        </p:nvPicPr>
        <p:blipFill>
          <a:blip r:embed="rId4" cstate="print"/>
          <a:srcRect/>
          <a:stretch>
            <a:fillRect/>
          </a:stretch>
        </p:blipFill>
        <p:spPr bwMode="auto">
          <a:xfrm>
            <a:off x="0" y="0"/>
            <a:ext cx="4364182" cy="6858000"/>
          </a:xfrm>
          <a:prstGeom prst="rect">
            <a:avLst/>
          </a:prstGeom>
          <a:noFill/>
        </p:spPr>
      </p:pic>
      <p:pic>
        <p:nvPicPr>
          <p:cNvPr id="64517" name="Picture 5" descr="C:\Users\Chris House\Desktop\coastal images\suffolk3.jpg"/>
          <p:cNvPicPr>
            <a:picLocks noChangeAspect="1" noChangeArrowheads="1"/>
          </p:cNvPicPr>
          <p:nvPr/>
        </p:nvPicPr>
        <p:blipFill>
          <a:blip r:embed="rId5" cstate="print"/>
          <a:srcRect/>
          <a:stretch>
            <a:fillRect/>
          </a:stretch>
        </p:blipFill>
        <p:spPr bwMode="auto">
          <a:xfrm>
            <a:off x="4353225" y="0"/>
            <a:ext cx="4790776" cy="6858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wipe(down)">
                                      <p:cBhvr>
                                        <p:cTn id="7" dur="500"/>
                                        <p:tgtEl>
                                          <p:spTgt spid="645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4515"/>
                                        </p:tgtEl>
                                        <p:attrNameLst>
                                          <p:attrName>style.visibility</p:attrName>
                                        </p:attrNameLst>
                                      </p:cBhvr>
                                      <p:to>
                                        <p:strVal val="visible"/>
                                      </p:to>
                                    </p:set>
                                    <p:animEffect transition="in" filter="wipe(down)">
                                      <p:cBhvr>
                                        <p:cTn id="12" dur="500"/>
                                        <p:tgtEl>
                                          <p:spTgt spid="6451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4517"/>
                                        </p:tgtEl>
                                        <p:attrNameLst>
                                          <p:attrName>style.visibility</p:attrName>
                                        </p:attrNameLst>
                                      </p:cBhvr>
                                      <p:to>
                                        <p:strVal val="visible"/>
                                      </p:to>
                                    </p:set>
                                    <p:animEffect transition="in" filter="wipe(down)">
                                      <p:cBhvr>
                                        <p:cTn id="17" dur="500"/>
                                        <p:tgtEl>
                                          <p:spTgt spid="6451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4516"/>
                                        </p:tgtEl>
                                        <p:attrNameLst>
                                          <p:attrName>style.visibility</p:attrName>
                                        </p:attrNameLst>
                                      </p:cBhvr>
                                      <p:to>
                                        <p:strVal val="visible"/>
                                      </p:to>
                                    </p:set>
                                    <p:animEffect transition="in" filter="wipe(down)">
                                      <p:cBhvr>
                                        <p:cTn id="22" dur="500"/>
                                        <p:tgtEl>
                                          <p:spTgt spid="645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7772400" cy="1143000"/>
          </a:xfrm>
        </p:spPr>
        <p:txBody>
          <a:bodyPr>
            <a:normAutofit fontScale="90000"/>
          </a:bodyPr>
          <a:lstStyle/>
          <a:p>
            <a:r>
              <a:rPr lang="en-GB" dirty="0" smtClean="0"/>
              <a:t>SMP (Shoreline Management Plan)</a:t>
            </a:r>
            <a:br>
              <a:rPr lang="en-GB" dirty="0" smtClean="0"/>
            </a:br>
            <a:endParaRPr lang="en-GB" dirty="0"/>
          </a:p>
        </p:txBody>
      </p:sp>
      <p:sp>
        <p:nvSpPr>
          <p:cNvPr id="5" name="Rectangle 4"/>
          <p:cNvSpPr/>
          <p:nvPr/>
        </p:nvSpPr>
        <p:spPr>
          <a:xfrm>
            <a:off x="251520" y="948690"/>
            <a:ext cx="4032448" cy="5909310"/>
          </a:xfrm>
          <a:prstGeom prst="rect">
            <a:avLst/>
          </a:prstGeom>
        </p:spPr>
        <p:txBody>
          <a:bodyPr wrap="square">
            <a:spAutoFit/>
          </a:bodyPr>
          <a:lstStyle/>
          <a:p>
            <a:pPr algn="just">
              <a:buFont typeface="Arial" pitchFamily="34" charset="0"/>
              <a:buChar char="•"/>
            </a:pPr>
            <a:r>
              <a:rPr lang="en-US" b="1" dirty="0" smtClean="0">
                <a:solidFill>
                  <a:schemeClr val="accent5">
                    <a:lumMod val="75000"/>
                  </a:schemeClr>
                </a:solidFill>
                <a:cs typeface="Times New Roman" charset="0"/>
              </a:rPr>
              <a:t>Coastal sediment department are open and closed (Davies (1974)</a:t>
            </a:r>
          </a:p>
          <a:p>
            <a:pPr algn="just">
              <a:buFont typeface="Arial" pitchFamily="34" charset="0"/>
              <a:buChar char="•"/>
            </a:pPr>
            <a:r>
              <a:rPr lang="en-US" b="1" dirty="0" smtClean="0">
                <a:solidFill>
                  <a:schemeClr val="accent5">
                    <a:lumMod val="75000"/>
                  </a:schemeClr>
                </a:solidFill>
                <a:cs typeface="Times New Roman" charset="0"/>
              </a:rPr>
              <a:t>Coastal cells conceived by Carter (1988) </a:t>
            </a:r>
            <a:endParaRPr lang="en-US" b="1" dirty="0" smtClean="0">
              <a:cs typeface="Times New Roman" charset="0"/>
            </a:endParaRPr>
          </a:p>
          <a:p>
            <a:pPr algn="just"/>
            <a:r>
              <a:rPr lang="en-US" b="1" dirty="0" smtClean="0">
                <a:cs typeface="Times New Roman" charset="0"/>
              </a:rPr>
              <a:t>A previous study of coastlines for England and Wales carried out on behalf of MAFF (Ministry of Agriculture Fisheries and Food, now reconfigured), established that coastal sediment movements occur within distinct boundaries, or cells, these cells rarely coincide with administrative boundaries. </a:t>
            </a:r>
            <a:r>
              <a:rPr lang="en-US" b="1" dirty="0" smtClean="0">
                <a:solidFill>
                  <a:schemeClr val="accent5">
                    <a:lumMod val="75000"/>
                  </a:schemeClr>
                </a:solidFill>
                <a:cs typeface="Times New Roman" charset="0"/>
              </a:rPr>
              <a:t>Coastal protection schemes have therefore in many areas been piecemeal, and not always compatible with coastline needs elsewhere in the same sediment cell.  Norfolk and Suffolk Authorities therefore, decided to produce an SMP, where all the needs and constraints of the coastline can be identified and considered as a whole.</a:t>
            </a:r>
            <a:endParaRPr lang="en-GB" b="1" dirty="0">
              <a:solidFill>
                <a:schemeClr val="accent5">
                  <a:lumMod val="75000"/>
                </a:schemeClr>
              </a:solidFill>
            </a:endParaRPr>
          </a:p>
        </p:txBody>
      </p:sp>
      <p:pic>
        <p:nvPicPr>
          <p:cNvPr id="21505" name="Picture 1" descr="C:\Users\Chris House\Desktop\coastal images\venuice.jpg"/>
          <p:cNvPicPr>
            <a:picLocks noChangeAspect="1" noChangeArrowheads="1"/>
          </p:cNvPicPr>
          <p:nvPr/>
        </p:nvPicPr>
        <p:blipFill>
          <a:blip r:embed="rId2" cstate="print"/>
          <a:srcRect/>
          <a:stretch>
            <a:fillRect/>
          </a:stretch>
        </p:blipFill>
        <p:spPr bwMode="auto">
          <a:xfrm>
            <a:off x="4355976" y="1268760"/>
            <a:ext cx="4524737" cy="4719695"/>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Principal tools in ICZM</a:t>
            </a:r>
            <a:endParaRPr lang="en-US" dirty="0"/>
          </a:p>
        </p:txBody>
      </p:sp>
      <p:sp>
        <p:nvSpPr>
          <p:cNvPr id="4" name="Text Placeholder 3"/>
          <p:cNvSpPr>
            <a:spLocks noGrp="1"/>
          </p:cNvSpPr>
          <p:nvPr>
            <p:ph type="body" sz="half" idx="2"/>
          </p:nvPr>
        </p:nvSpPr>
        <p:spPr>
          <a:xfrm>
            <a:off x="642910" y="1981200"/>
            <a:ext cx="6715172" cy="4376758"/>
          </a:xfrm>
        </p:spPr>
        <p:txBody>
          <a:bodyPr>
            <a:normAutofit fontScale="77500" lnSpcReduction="20000"/>
          </a:bodyPr>
          <a:lstStyle/>
          <a:p>
            <a:pPr marL="457200" lvl="0" indent="-457200">
              <a:buFont typeface="+mj-lt"/>
              <a:buAutoNum type="arabicPeriod"/>
              <a:defRPr/>
            </a:pPr>
            <a:r>
              <a:rPr lang="en-GB" dirty="0" smtClean="0">
                <a:solidFill>
                  <a:srgbClr val="FFFF00"/>
                </a:solidFill>
              </a:rPr>
              <a:t>No active intervention: </a:t>
            </a:r>
            <a:r>
              <a:rPr lang="en-GB" dirty="0" smtClean="0"/>
              <a:t>undeveloped coasts </a:t>
            </a:r>
            <a:r>
              <a:rPr lang="en-GB" i="1" dirty="0" smtClean="0">
                <a:solidFill>
                  <a:schemeClr val="accent5">
                    <a:lumMod val="40000"/>
                    <a:lumOff val="60000"/>
                  </a:schemeClr>
                </a:solidFill>
              </a:rPr>
              <a:t>Needs low value and limited interest </a:t>
            </a:r>
          </a:p>
          <a:p>
            <a:pPr marL="457200" lvl="0" indent="-457200">
              <a:buFont typeface="+mj-lt"/>
              <a:buAutoNum type="arabicPeriod"/>
              <a:defRPr/>
            </a:pPr>
            <a:r>
              <a:rPr lang="en-GB" dirty="0" smtClean="0">
                <a:solidFill>
                  <a:srgbClr val="FFFF00"/>
                </a:solidFill>
              </a:rPr>
              <a:t>Managed alignment: </a:t>
            </a:r>
            <a:r>
              <a:rPr lang="en-GB" dirty="0" smtClean="0"/>
              <a:t>relocation of communities/industry and strict planning restrictions.  Comparatively low risk &amp; no protection costs.  But high initial econ. &amp; social cost.  </a:t>
            </a:r>
            <a:r>
              <a:rPr lang="en-GB" i="1" dirty="0" smtClean="0">
                <a:solidFill>
                  <a:schemeClr val="accent5">
                    <a:lumMod val="40000"/>
                    <a:lumOff val="60000"/>
                  </a:schemeClr>
                </a:solidFill>
              </a:rPr>
              <a:t>Needs strong govt and legislation</a:t>
            </a:r>
          </a:p>
          <a:p>
            <a:pPr marL="457200" lvl="0" indent="-457200">
              <a:buFont typeface="+mj-lt"/>
              <a:buAutoNum type="arabicPeriod"/>
              <a:defRPr/>
            </a:pPr>
            <a:r>
              <a:rPr lang="en-GB" dirty="0" smtClean="0">
                <a:solidFill>
                  <a:srgbClr val="FFFF00"/>
                </a:solidFill>
              </a:rPr>
              <a:t>Accommodation:  </a:t>
            </a:r>
            <a:r>
              <a:rPr lang="en-GB" dirty="0" smtClean="0"/>
              <a:t>Adapting to impacts </a:t>
            </a:r>
            <a:r>
              <a:rPr lang="en-GB" dirty="0" err="1" smtClean="0"/>
              <a:t>eg</a:t>
            </a:r>
            <a:r>
              <a:rPr lang="en-GB" dirty="0" smtClean="0"/>
              <a:t> rising buildings, flood warning systems &amp;drainage.  Changing activities </a:t>
            </a:r>
            <a:r>
              <a:rPr lang="en-GB" dirty="0" err="1" smtClean="0"/>
              <a:t>eg</a:t>
            </a:r>
            <a:r>
              <a:rPr lang="en-GB" dirty="0" smtClean="0"/>
              <a:t> types of agrarian economies.  </a:t>
            </a:r>
            <a:r>
              <a:rPr lang="en-GB" i="1" dirty="0" smtClean="0">
                <a:solidFill>
                  <a:schemeClr val="accent5">
                    <a:lumMod val="40000"/>
                    <a:lumOff val="60000"/>
                  </a:schemeClr>
                </a:solidFill>
              </a:rPr>
              <a:t>Needs high levels of organisation and community participation</a:t>
            </a:r>
          </a:p>
          <a:p>
            <a:pPr marL="457200" lvl="0" indent="-457200">
              <a:buFont typeface="+mj-lt"/>
              <a:buAutoNum type="arabicPeriod"/>
              <a:defRPr/>
            </a:pPr>
            <a:r>
              <a:rPr lang="en-GB" dirty="0" smtClean="0">
                <a:solidFill>
                  <a:srgbClr val="FFFF00"/>
                </a:solidFill>
              </a:rPr>
              <a:t>Hold the line: </a:t>
            </a:r>
            <a:r>
              <a:rPr lang="en-GB" dirty="0" smtClean="0"/>
              <a:t>physical protection.  Hard engineering </a:t>
            </a:r>
            <a:r>
              <a:rPr lang="en-GB" dirty="0" err="1" smtClean="0"/>
              <a:t>eg</a:t>
            </a:r>
            <a:r>
              <a:rPr lang="en-GB" dirty="0" smtClean="0"/>
              <a:t> sea walls Soft engineering </a:t>
            </a:r>
            <a:r>
              <a:rPr lang="en-GB" dirty="0" err="1" smtClean="0"/>
              <a:t>eg</a:t>
            </a:r>
            <a:r>
              <a:rPr lang="en-GB" dirty="0" smtClean="0"/>
              <a:t> beach nourishment.  Social, economic and political advantages but linked to £value. </a:t>
            </a:r>
            <a:r>
              <a:rPr lang="en-GB" i="1" dirty="0" smtClean="0">
                <a:solidFill>
                  <a:schemeClr val="accent5">
                    <a:lumMod val="40000"/>
                    <a:lumOff val="60000"/>
                  </a:schemeClr>
                </a:solidFill>
              </a:rPr>
              <a:t>Needs economic, social and political viability</a:t>
            </a:r>
          </a:p>
          <a:p>
            <a:pPr lvl="0">
              <a:defRPr/>
            </a:pPr>
            <a:endParaRPr lang="en-GB" i="1" dirty="0" smtClean="0">
              <a:solidFill>
                <a:schemeClr val="accent5">
                  <a:lumMod val="40000"/>
                  <a:lumOff val="60000"/>
                </a:schemeClr>
              </a:solidFill>
            </a:endParaRPr>
          </a:p>
          <a:p>
            <a:pPr lvl="0">
              <a:defRPr/>
            </a:pPr>
            <a:r>
              <a:rPr lang="en-GB" dirty="0" smtClean="0">
                <a:solidFill>
                  <a:srgbClr val="FFFF00"/>
                </a:solidFill>
              </a:rPr>
              <a:t>Consider these tools in relation to environmental conservation.  Construct a table of advantages and disadvantages</a:t>
            </a:r>
          </a:p>
          <a:p>
            <a:endParaRPr lang="en-US" dirty="0"/>
          </a:p>
        </p:txBody>
      </p:sp>
      <p:sp>
        <p:nvSpPr>
          <p:cNvPr id="5" name="Right Brace 4"/>
          <p:cNvSpPr/>
          <p:nvPr/>
        </p:nvSpPr>
        <p:spPr>
          <a:xfrm>
            <a:off x="7072330" y="2143116"/>
            <a:ext cx="500066" cy="2071702"/>
          </a:xfrm>
          <a:prstGeom prst="rightBrace">
            <a:avLst/>
          </a:prstGeom>
          <a:ln w="38100"/>
        </p:spPr>
        <p:style>
          <a:lnRef idx="1">
            <a:schemeClr val="accent5"/>
          </a:lnRef>
          <a:fillRef idx="0">
            <a:schemeClr val="accent5"/>
          </a:fillRef>
          <a:effectRef idx="0">
            <a:schemeClr val="accent5"/>
          </a:effectRef>
          <a:fontRef idx="minor">
            <a:schemeClr val="tx1"/>
          </a:fontRef>
        </p:style>
        <p:txBody>
          <a:bodyPr rtlCol="0" anchor="ctr"/>
          <a:lstStyle/>
          <a:p>
            <a:pPr algn="ctr"/>
            <a:endParaRPr lang="en-US"/>
          </a:p>
        </p:txBody>
      </p:sp>
      <p:sp>
        <p:nvSpPr>
          <p:cNvPr id="6" name="TextBox 5"/>
          <p:cNvSpPr txBox="1"/>
          <p:nvPr/>
        </p:nvSpPr>
        <p:spPr>
          <a:xfrm>
            <a:off x="7572396" y="2071678"/>
            <a:ext cx="1357322" cy="1477328"/>
          </a:xfrm>
          <a:prstGeom prst="rect">
            <a:avLst/>
          </a:prstGeom>
          <a:noFill/>
        </p:spPr>
        <p:txBody>
          <a:bodyPr wrap="square" rtlCol="0">
            <a:spAutoFit/>
          </a:bodyPr>
          <a:lstStyle/>
          <a:p>
            <a:r>
              <a:rPr lang="en-GB" dirty="0" err="1" smtClean="0"/>
              <a:t>Geomorphologically</a:t>
            </a:r>
            <a:r>
              <a:rPr lang="en-GB" dirty="0" smtClean="0"/>
              <a:t> sustainable (</a:t>
            </a:r>
            <a:r>
              <a:rPr lang="en-GB" dirty="0" err="1" smtClean="0"/>
              <a:t>Masselink</a:t>
            </a:r>
            <a:r>
              <a:rPr lang="en-GB" dirty="0" smtClean="0"/>
              <a:t>, 2012)</a:t>
            </a:r>
            <a:endParaRPr lang="en-US" dirty="0"/>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2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20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20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Coastal conservation</a:t>
            </a:r>
            <a:endParaRPr lang="en-GB" dirty="0"/>
          </a:p>
        </p:txBody>
      </p:sp>
      <p:sp>
        <p:nvSpPr>
          <p:cNvPr id="4" name="Text Placeholder 3"/>
          <p:cNvSpPr>
            <a:spLocks noGrp="1"/>
          </p:cNvSpPr>
          <p:nvPr>
            <p:ph type="body" sz="half" idx="2"/>
          </p:nvPr>
        </p:nvSpPr>
        <p:spPr>
          <a:xfrm>
            <a:off x="755576" y="1981200"/>
            <a:ext cx="7702624" cy="4114800"/>
          </a:xfrm>
        </p:spPr>
        <p:txBody>
          <a:bodyPr>
            <a:normAutofit/>
          </a:bodyPr>
          <a:lstStyle/>
          <a:p>
            <a:pPr>
              <a:buNone/>
            </a:pPr>
            <a:r>
              <a:rPr lang="en-GB" sz="1600" b="1" dirty="0" smtClean="0">
                <a:latin typeface="Calibri" pitchFamily="34" charset="0"/>
                <a:cs typeface="Calibri" pitchFamily="34" charset="0"/>
              </a:rPr>
              <a:t>Exercise</a:t>
            </a:r>
          </a:p>
          <a:p>
            <a:pPr marL="457200" indent="-457200">
              <a:buFont typeface="+mj-lt"/>
              <a:buAutoNum type="arabicPeriod"/>
            </a:pPr>
            <a:r>
              <a:rPr lang="en-US" sz="1600" b="1" dirty="0" smtClean="0">
                <a:solidFill>
                  <a:schemeClr val="tx1"/>
                </a:solidFill>
                <a:latin typeface="Calibri" pitchFamily="34" charset="0"/>
                <a:cs typeface="Calibri" pitchFamily="34" charset="0"/>
                <a:hlinkClick r:id="rId2"/>
              </a:rPr>
              <a:t>ICZM in the USA an interview with JR Clark</a:t>
            </a:r>
          </a:p>
          <a:p>
            <a:pPr marL="1188720" lvl="2" indent="-457200">
              <a:buNone/>
            </a:pPr>
            <a:r>
              <a:rPr lang="en-US" sz="1600" dirty="0" smtClean="0">
                <a:latin typeface="Calibri" pitchFamily="34" charset="0"/>
                <a:cs typeface="Calibri" pitchFamily="34" charset="0"/>
                <a:hlinkClick r:id="rId2"/>
              </a:rPr>
              <a:t>http://www.youtube.com/watch?v=qvcw_petP2w</a:t>
            </a:r>
            <a:r>
              <a:rPr lang="en-US" sz="1600" dirty="0" smtClean="0">
                <a:latin typeface="Calibri" pitchFamily="34" charset="0"/>
                <a:cs typeface="Calibri" pitchFamily="34" charset="0"/>
              </a:rPr>
              <a:t> 13mins</a:t>
            </a:r>
          </a:p>
          <a:p>
            <a:pPr marL="457200" indent="-457200">
              <a:buFont typeface="+mj-lt"/>
              <a:buAutoNum type="arabicPeriod"/>
            </a:pPr>
            <a:r>
              <a:rPr lang="en-GB" sz="1600" b="1" dirty="0" smtClean="0">
                <a:solidFill>
                  <a:schemeClr val="tx1"/>
                </a:solidFill>
                <a:latin typeface="Calibri" pitchFamily="34" charset="0"/>
                <a:cs typeface="Calibri" pitchFamily="34" charset="0"/>
              </a:rPr>
              <a:t>ICZM interview with Dr. Peter </a:t>
            </a:r>
            <a:r>
              <a:rPr lang="en-GB" sz="1600" b="1" dirty="0" err="1" smtClean="0">
                <a:solidFill>
                  <a:schemeClr val="tx1"/>
                </a:solidFill>
                <a:latin typeface="Calibri" pitchFamily="34" charset="0"/>
                <a:cs typeface="Calibri" pitchFamily="34" charset="0"/>
              </a:rPr>
              <a:t>Burbridge</a:t>
            </a:r>
            <a:r>
              <a:rPr lang="en-GB" sz="1600" b="1" dirty="0" smtClean="0">
                <a:solidFill>
                  <a:schemeClr val="tx1"/>
                </a:solidFill>
                <a:latin typeface="Calibri" pitchFamily="34" charset="0"/>
                <a:cs typeface="Calibri" pitchFamily="34" charset="0"/>
              </a:rPr>
              <a:t>  (Newcastle University, 2012) 20 </a:t>
            </a:r>
            <a:r>
              <a:rPr lang="en-GB" sz="1600" b="1" dirty="0" err="1" smtClean="0">
                <a:solidFill>
                  <a:schemeClr val="tx1"/>
                </a:solidFill>
                <a:latin typeface="Calibri" pitchFamily="34" charset="0"/>
                <a:cs typeface="Calibri" pitchFamily="34" charset="0"/>
              </a:rPr>
              <a:t>mins</a:t>
            </a:r>
            <a:endParaRPr lang="en-GB" sz="1600" b="1" dirty="0" smtClean="0">
              <a:solidFill>
                <a:schemeClr val="tx1"/>
              </a:solidFill>
              <a:latin typeface="Calibri" pitchFamily="34" charset="0"/>
              <a:cs typeface="Calibri" pitchFamily="34" charset="0"/>
            </a:endParaRPr>
          </a:p>
          <a:p>
            <a:pPr marL="1188720" lvl="2" indent="-457200">
              <a:buNone/>
            </a:pPr>
            <a:r>
              <a:rPr lang="en-GB" sz="1600" b="1" dirty="0" smtClean="0">
                <a:latin typeface="Calibri" pitchFamily="34" charset="0"/>
                <a:cs typeface="Calibri" pitchFamily="34" charset="0"/>
                <a:hlinkClick r:id="rId3"/>
              </a:rPr>
              <a:t>http://www.youtube.com/watch?v=g3uD-m6DPcc</a:t>
            </a:r>
            <a:endParaRPr lang="en-GB" sz="1600" b="1" dirty="0" smtClean="0">
              <a:latin typeface="Calibri" pitchFamily="34" charset="0"/>
              <a:cs typeface="Calibri" pitchFamily="34" charset="0"/>
            </a:endParaRPr>
          </a:p>
          <a:p>
            <a:pPr marL="457200" indent="-457200">
              <a:buFont typeface="+mj-lt"/>
              <a:buAutoNum type="arabicPeriod"/>
            </a:pPr>
            <a:r>
              <a:rPr lang="en-US" sz="1600" dirty="0" smtClean="0">
                <a:solidFill>
                  <a:schemeClr val="tx1"/>
                </a:solidFill>
                <a:latin typeface="Calibri" pitchFamily="34" charset="0"/>
                <a:cs typeface="Calibri" pitchFamily="34" charset="0"/>
              </a:rPr>
              <a:t>Exercise</a:t>
            </a:r>
          </a:p>
          <a:p>
            <a:pPr marL="1188720" lvl="2" indent="-457200"/>
            <a:r>
              <a:rPr lang="en-US" sz="1600" dirty="0" smtClean="0">
                <a:latin typeface="Calibri" pitchFamily="34" charset="0"/>
                <a:cs typeface="Calibri" pitchFamily="34" charset="0"/>
              </a:rPr>
              <a:t>What do these clips tell us about  coastal conservation ?  </a:t>
            </a:r>
          </a:p>
          <a:p>
            <a:pPr marL="1188720" lvl="2" indent="-457200"/>
            <a:r>
              <a:rPr lang="en-US" sz="1600" dirty="0" smtClean="0">
                <a:latin typeface="Calibri" pitchFamily="34" charset="0"/>
                <a:cs typeface="Calibri" pitchFamily="34" charset="0"/>
              </a:rPr>
              <a:t>Use a flip chart to construct a table highlighting how the 2 presentations are similar/dissimilar.  Present to the rest of the class</a:t>
            </a:r>
          </a:p>
          <a:p>
            <a:pPr marL="1188720" lvl="2" indent="-457200"/>
            <a:r>
              <a:rPr lang="en-US" sz="1600" dirty="0" smtClean="0">
                <a:latin typeface="Calibri" pitchFamily="34" charset="0"/>
                <a:cs typeface="Calibri" pitchFamily="34" charset="0"/>
              </a:rPr>
              <a:t>From the presentations construct a word document that highlights the principals of coastal conservation</a:t>
            </a:r>
          </a:p>
          <a:p>
            <a:endParaRPr lang="en-GB" dirty="0"/>
          </a:p>
        </p:txBody>
      </p:sp>
    </p:spTree>
  </p:cSld>
  <p:clrMapOvr>
    <a:masterClrMapping/>
  </p:clrMapOvr>
  <p:transition spd="med">
    <p:fade thruBlk="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2357430"/>
            <a:ext cx="2857520" cy="1357322"/>
          </a:xfrm>
        </p:spPr>
        <p:txBody>
          <a:bodyPr>
            <a:normAutofit fontScale="90000"/>
          </a:bodyPr>
          <a:lstStyle/>
          <a:p>
            <a:pPr>
              <a:buFont typeface="Arial" pitchFamily="34" charset="0"/>
              <a:buChar char="•"/>
            </a:pPr>
            <a:r>
              <a:rPr lang="en-GB" dirty="0" smtClean="0">
                <a:solidFill>
                  <a:srgbClr val="FFFF00"/>
                </a:solidFill>
              </a:rPr>
              <a:t>DEFRA’s ‘Making Space for Water’ policy</a:t>
            </a:r>
            <a:br>
              <a:rPr lang="en-GB" dirty="0" smtClean="0">
                <a:solidFill>
                  <a:srgbClr val="FFFF00"/>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endParaRPr lang="en-GB" dirty="0">
              <a:solidFill>
                <a:schemeClr val="accent2">
                  <a:lumMod val="60000"/>
                  <a:lumOff val="40000"/>
                </a:schemeClr>
              </a:solidFill>
            </a:endParaRPr>
          </a:p>
        </p:txBody>
      </p:sp>
      <p:sp>
        <p:nvSpPr>
          <p:cNvPr id="4" name="Text Placeholder 3"/>
          <p:cNvSpPr>
            <a:spLocks noGrp="1"/>
          </p:cNvSpPr>
          <p:nvPr>
            <p:ph type="body" sz="half" idx="2"/>
          </p:nvPr>
        </p:nvSpPr>
        <p:spPr/>
        <p:txBody>
          <a:bodyPr/>
          <a:lstStyle/>
          <a:p>
            <a:endParaRPr lang="en-GB"/>
          </a:p>
        </p:txBody>
      </p:sp>
      <p:pic>
        <p:nvPicPr>
          <p:cNvPr id="9218" name="Picture 2"/>
          <p:cNvPicPr>
            <a:picLocks noChangeAspect="1" noChangeArrowheads="1"/>
          </p:cNvPicPr>
          <p:nvPr/>
        </p:nvPicPr>
        <p:blipFill>
          <a:blip r:embed="rId2" cstate="print"/>
          <a:srcRect t="18478"/>
          <a:stretch>
            <a:fillRect/>
          </a:stretch>
        </p:blipFill>
        <p:spPr bwMode="auto">
          <a:xfrm>
            <a:off x="3173778" y="214290"/>
            <a:ext cx="5709708" cy="6357982"/>
          </a:xfrm>
          <a:prstGeom prst="rect">
            <a:avLst/>
          </a:prstGeom>
          <a:noFill/>
          <a:ln w="9525">
            <a:noFill/>
            <a:miter lim="800000"/>
            <a:headEnd/>
            <a:tailEnd/>
          </a:ln>
        </p:spPr>
      </p:pic>
      <p:sp>
        <p:nvSpPr>
          <p:cNvPr id="8" name="TextBox 7"/>
          <p:cNvSpPr txBox="1"/>
          <p:nvPr/>
        </p:nvSpPr>
        <p:spPr>
          <a:xfrm>
            <a:off x="357158" y="2428868"/>
            <a:ext cx="2286016" cy="2031325"/>
          </a:xfrm>
          <a:prstGeom prst="rect">
            <a:avLst/>
          </a:prstGeom>
          <a:noFill/>
        </p:spPr>
        <p:txBody>
          <a:bodyPr wrap="square" rtlCol="0">
            <a:spAutoFit/>
          </a:bodyPr>
          <a:lstStyle/>
          <a:p>
            <a:r>
              <a:rPr lang="en-GB" dirty="0" smtClean="0">
                <a:solidFill>
                  <a:srgbClr val="FF0000"/>
                </a:solidFill>
              </a:rPr>
              <a:t>H</a:t>
            </a:r>
            <a:r>
              <a:rPr lang="en-GB" dirty="0" smtClean="0">
                <a:solidFill>
                  <a:schemeClr val="accent2">
                    <a:lumMod val="60000"/>
                    <a:lumOff val="40000"/>
                  </a:schemeClr>
                </a:solidFill>
              </a:rPr>
              <a:t> Hold the line</a:t>
            </a:r>
          </a:p>
          <a:p>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rgbClr val="FF0000"/>
                </a:solidFill>
              </a:rPr>
              <a:t>M</a:t>
            </a:r>
            <a:r>
              <a:rPr lang="en-GB" dirty="0" smtClean="0">
                <a:solidFill>
                  <a:schemeClr val="accent2">
                    <a:lumMod val="60000"/>
                    <a:lumOff val="40000"/>
                  </a:schemeClr>
                </a:solidFill>
              </a:rPr>
              <a:t> Managed realignment</a:t>
            </a:r>
            <a:br>
              <a:rPr lang="en-GB" dirty="0" smtClean="0">
                <a:solidFill>
                  <a:schemeClr val="accent2">
                    <a:lumMod val="60000"/>
                    <a:lumOff val="40000"/>
                  </a:schemeClr>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rgbClr val="FF0000"/>
                </a:solidFill>
              </a:rPr>
              <a:t>N</a:t>
            </a:r>
            <a:r>
              <a:rPr lang="en-GB" dirty="0" smtClean="0">
                <a:solidFill>
                  <a:schemeClr val="accent2">
                    <a:lumMod val="60000"/>
                    <a:lumOff val="40000"/>
                  </a:schemeClr>
                </a:solidFill>
              </a:rPr>
              <a:t> No active intervention</a:t>
            </a:r>
            <a:endParaRPr lang="en-US" dirty="0"/>
          </a:p>
        </p:txBody>
      </p:sp>
      <p:sp>
        <p:nvSpPr>
          <p:cNvPr id="6" name="Oval 5"/>
          <p:cNvSpPr/>
          <p:nvPr/>
        </p:nvSpPr>
        <p:spPr>
          <a:xfrm>
            <a:off x="5643570" y="714356"/>
            <a:ext cx="3000396" cy="571504"/>
          </a:xfrm>
          <a:prstGeom prst="ellipse">
            <a:avLst/>
          </a:prstGeom>
          <a:noFill/>
          <a:ln w="38100">
            <a:solidFill>
              <a:schemeClr val="accent5">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spd="med">
    <p:fade thruBlk="1"/>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357166"/>
            <a:ext cx="2600316" cy="1714512"/>
          </a:xfrm>
        </p:spPr>
        <p:txBody>
          <a:bodyPr/>
          <a:lstStyle/>
          <a:p>
            <a:r>
              <a:rPr lang="en-GB" dirty="0" smtClean="0"/>
              <a:t>Coastal Protection </a:t>
            </a:r>
            <a:endParaRPr lang="en-GB" dirty="0"/>
          </a:p>
        </p:txBody>
      </p:sp>
      <p:sp>
        <p:nvSpPr>
          <p:cNvPr id="4" name="Text Placeholder 3"/>
          <p:cNvSpPr>
            <a:spLocks noGrp="1"/>
          </p:cNvSpPr>
          <p:nvPr>
            <p:ph type="body" sz="half" idx="2"/>
          </p:nvPr>
        </p:nvSpPr>
        <p:spPr/>
        <p:txBody>
          <a:bodyPr/>
          <a:lstStyle/>
          <a:p>
            <a:endParaRPr lang="en-GB"/>
          </a:p>
        </p:txBody>
      </p:sp>
      <p:pic>
        <p:nvPicPr>
          <p:cNvPr id="4098" name="Picture 2"/>
          <p:cNvPicPr>
            <a:picLocks noChangeAspect="1" noChangeArrowheads="1"/>
          </p:cNvPicPr>
          <p:nvPr/>
        </p:nvPicPr>
        <p:blipFill>
          <a:blip r:embed="rId2" cstate="print"/>
          <a:srcRect/>
          <a:stretch>
            <a:fillRect/>
          </a:stretch>
        </p:blipFill>
        <p:spPr bwMode="auto">
          <a:xfrm>
            <a:off x="3357554" y="214290"/>
            <a:ext cx="5529064" cy="6294627"/>
          </a:xfrm>
          <a:prstGeom prst="rect">
            <a:avLst/>
          </a:prstGeom>
          <a:noFill/>
          <a:ln w="9525">
            <a:noFill/>
            <a:miter lim="800000"/>
            <a:headEnd/>
            <a:tailEnd/>
          </a:ln>
        </p:spPr>
      </p:pic>
      <p:sp>
        <p:nvSpPr>
          <p:cNvPr id="5" name="TextBox 4"/>
          <p:cNvSpPr txBox="1"/>
          <p:nvPr/>
        </p:nvSpPr>
        <p:spPr>
          <a:xfrm>
            <a:off x="395536" y="2636912"/>
            <a:ext cx="2520280" cy="646331"/>
          </a:xfrm>
          <a:prstGeom prst="rect">
            <a:avLst/>
          </a:prstGeom>
          <a:noFill/>
        </p:spPr>
        <p:txBody>
          <a:bodyPr wrap="square" rtlCol="0">
            <a:spAutoFit/>
          </a:bodyPr>
          <a:lstStyle/>
          <a:p>
            <a:r>
              <a:rPr lang="en-GB" dirty="0" smtClean="0">
                <a:hlinkClick r:id="rId3"/>
              </a:rPr>
              <a:t>Hard </a:t>
            </a:r>
            <a:r>
              <a:rPr lang="en-GB" dirty="0" err="1" smtClean="0">
                <a:hlinkClick r:id="rId3"/>
              </a:rPr>
              <a:t>vs</a:t>
            </a:r>
            <a:r>
              <a:rPr lang="en-GB" dirty="0" smtClean="0">
                <a:hlinkClick r:id="rId3"/>
              </a:rPr>
              <a:t> soft engineering</a:t>
            </a:r>
            <a:r>
              <a:rPr lang="en-GB" dirty="0" smtClean="0"/>
              <a:t> 3 </a:t>
            </a:r>
            <a:r>
              <a:rPr lang="en-GB" dirty="0" err="1" smtClean="0"/>
              <a:t>mins</a:t>
            </a:r>
            <a:endParaRPr lang="en-GB" dirty="0"/>
          </a:p>
        </p:txBody>
      </p:sp>
    </p:spTree>
  </p:cSld>
  <p:clrMapOvr>
    <a:masterClrMapping/>
  </p:clrMapOvr>
  <p:transition spd="med">
    <p:fade thruBlk="1"/>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descr="C:\Users\Chris House\Desktop\coastal images\CZM.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a:grpSpLocks/>
          </p:cNvGrpSpPr>
          <p:nvPr/>
        </p:nvGrpSpPr>
        <p:grpSpPr bwMode="auto">
          <a:xfrm>
            <a:off x="1403350" y="260350"/>
            <a:ext cx="2382838" cy="936625"/>
            <a:chOff x="-3" y="-3"/>
            <a:chExt cx="3735" cy="160"/>
          </a:xfrm>
        </p:grpSpPr>
        <p:grpSp>
          <p:nvGrpSpPr>
            <p:cNvPr id="3" name="Group 4"/>
            <p:cNvGrpSpPr>
              <a:grpSpLocks/>
            </p:cNvGrpSpPr>
            <p:nvPr/>
          </p:nvGrpSpPr>
          <p:grpSpPr bwMode="auto">
            <a:xfrm>
              <a:off x="0" y="0"/>
              <a:ext cx="3729" cy="154"/>
              <a:chOff x="0" y="0"/>
              <a:chExt cx="3729" cy="154"/>
            </a:xfrm>
          </p:grpSpPr>
          <p:sp>
            <p:nvSpPr>
              <p:cNvPr id="8197" name="Rectangle 5"/>
              <p:cNvSpPr>
                <a:spLocks noChangeArrowheads="1"/>
              </p:cNvSpPr>
              <p:nvPr/>
            </p:nvSpPr>
            <p:spPr bwMode="auto">
              <a:xfrm>
                <a:off x="0" y="0"/>
                <a:ext cx="3729" cy="154"/>
              </a:xfrm>
              <a:prstGeom prst="rect">
                <a:avLst/>
              </a:prstGeom>
              <a:noFill/>
              <a:ln w="9525">
                <a:noFill/>
                <a:miter lim="800000"/>
                <a:headEnd/>
                <a:tailEnd/>
              </a:ln>
              <a:effectLst/>
            </p:spPr>
            <p:txBody>
              <a:bodyPr/>
              <a:lstStyle/>
              <a:p>
                <a:r>
                  <a:rPr lang="en-GB" sz="1400">
                    <a:latin typeface="Comic Sans MS" pitchFamily="66" charset="0"/>
                  </a:rPr>
                  <a:t>Revetments and steel piling at Overstrand, North Norfolk</a:t>
                </a:r>
                <a:endParaRPr lang="en-GB" sz="1400"/>
              </a:p>
            </p:txBody>
          </p:sp>
          <p:sp>
            <p:nvSpPr>
              <p:cNvPr id="8198" name="Rectangle 6"/>
              <p:cNvSpPr>
                <a:spLocks noChangeArrowheads="1"/>
              </p:cNvSpPr>
              <p:nvPr/>
            </p:nvSpPr>
            <p:spPr bwMode="auto">
              <a:xfrm>
                <a:off x="0" y="0"/>
                <a:ext cx="3729" cy="154"/>
              </a:xfrm>
              <a:prstGeom prst="rect">
                <a:avLst/>
              </a:prstGeom>
              <a:noFill/>
              <a:ln w="7">
                <a:solidFill>
                  <a:srgbClr val="A0A0A0"/>
                </a:solidFill>
                <a:miter lim="800000"/>
                <a:headEnd/>
                <a:tailEnd/>
              </a:ln>
              <a:effectLst/>
            </p:spPr>
            <p:txBody>
              <a:bodyPr/>
              <a:lstStyle/>
              <a:p>
                <a:endParaRPr lang="en-GB"/>
              </a:p>
            </p:txBody>
          </p:sp>
        </p:grpSp>
        <p:sp>
          <p:nvSpPr>
            <p:cNvPr id="8199" name="Rectangle 7"/>
            <p:cNvSpPr>
              <a:spLocks noChangeArrowheads="1"/>
            </p:cNvSpPr>
            <p:nvPr/>
          </p:nvSpPr>
          <p:spPr bwMode="auto">
            <a:xfrm>
              <a:off x="-3" y="-3"/>
              <a:ext cx="3735" cy="160"/>
            </a:xfrm>
            <a:prstGeom prst="rect">
              <a:avLst/>
            </a:prstGeom>
            <a:noFill/>
            <a:ln w="9525">
              <a:solidFill>
                <a:srgbClr val="A0A0A0"/>
              </a:solidFill>
              <a:miter lim="800000"/>
              <a:headEnd/>
              <a:tailEnd/>
            </a:ln>
            <a:effectLst/>
          </p:spPr>
          <p:txBody>
            <a:bodyPr/>
            <a:lstStyle/>
            <a:p>
              <a:endParaRPr lang="en-GB"/>
            </a:p>
          </p:txBody>
        </p:sp>
      </p:grpSp>
      <p:pic>
        <p:nvPicPr>
          <p:cNvPr id="8200" name="Picture 8" descr="8-1cli3"/>
          <p:cNvPicPr>
            <a:picLocks noChangeAspect="1" noChangeArrowheads="1"/>
          </p:cNvPicPr>
          <p:nvPr/>
        </p:nvPicPr>
        <p:blipFill>
          <a:blip r:embed="rId2" cstate="print"/>
          <a:srcRect/>
          <a:stretch>
            <a:fillRect/>
          </a:stretch>
        </p:blipFill>
        <p:spPr bwMode="auto">
          <a:xfrm>
            <a:off x="179388" y="2851150"/>
            <a:ext cx="5040312" cy="3779838"/>
          </a:xfrm>
          <a:prstGeom prst="rect">
            <a:avLst/>
          </a:prstGeom>
          <a:noFill/>
        </p:spPr>
      </p:pic>
      <p:pic>
        <p:nvPicPr>
          <p:cNvPr id="8194" name="Picture 2" descr="8-1cli2"/>
          <p:cNvPicPr>
            <a:picLocks noChangeAspect="1" noChangeArrowheads="1"/>
          </p:cNvPicPr>
          <p:nvPr/>
        </p:nvPicPr>
        <p:blipFill>
          <a:blip r:embed="rId3" cstate="print"/>
          <a:srcRect/>
          <a:stretch>
            <a:fillRect/>
          </a:stretch>
        </p:blipFill>
        <p:spPr bwMode="auto">
          <a:xfrm>
            <a:off x="3924300" y="188913"/>
            <a:ext cx="5013325" cy="3759200"/>
          </a:xfrm>
          <a:prstGeom prst="rect">
            <a:avLst/>
          </a:prstGeom>
          <a:noFill/>
        </p:spPr>
      </p:pic>
      <p:grpSp>
        <p:nvGrpSpPr>
          <p:cNvPr id="4" name="Group 9"/>
          <p:cNvGrpSpPr>
            <a:grpSpLocks/>
          </p:cNvGrpSpPr>
          <p:nvPr/>
        </p:nvGrpSpPr>
        <p:grpSpPr bwMode="auto">
          <a:xfrm>
            <a:off x="5508625" y="5445125"/>
            <a:ext cx="2544763" cy="1081088"/>
            <a:chOff x="-3" y="-3"/>
            <a:chExt cx="3735" cy="102"/>
          </a:xfrm>
        </p:grpSpPr>
        <p:grpSp>
          <p:nvGrpSpPr>
            <p:cNvPr id="5" name="Group 10"/>
            <p:cNvGrpSpPr>
              <a:grpSpLocks/>
            </p:cNvGrpSpPr>
            <p:nvPr/>
          </p:nvGrpSpPr>
          <p:grpSpPr bwMode="auto">
            <a:xfrm>
              <a:off x="0" y="0"/>
              <a:ext cx="3729" cy="96"/>
              <a:chOff x="0" y="0"/>
              <a:chExt cx="3729" cy="96"/>
            </a:xfrm>
          </p:grpSpPr>
          <p:sp>
            <p:nvSpPr>
              <p:cNvPr id="8203" name="Rectangle 11"/>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a:lstStyle/>
              <a:p>
                <a:endParaRPr lang="en-GB"/>
              </a:p>
            </p:txBody>
          </p:sp>
          <p:grpSp>
            <p:nvGrpSpPr>
              <p:cNvPr id="6" name="Group 12"/>
              <p:cNvGrpSpPr>
                <a:grpSpLocks/>
              </p:cNvGrpSpPr>
              <p:nvPr/>
            </p:nvGrpSpPr>
            <p:grpSpPr bwMode="auto">
              <a:xfrm>
                <a:off x="0" y="0"/>
                <a:ext cx="3729" cy="96"/>
                <a:chOff x="0" y="0"/>
                <a:chExt cx="3729" cy="96"/>
              </a:xfrm>
            </p:grpSpPr>
            <p:sp>
              <p:nvSpPr>
                <p:cNvPr id="8205" name="Rectangle 13"/>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tIns="0" bIns="0"/>
                <a:lstStyle/>
                <a:p>
                  <a:r>
                    <a:rPr lang="en-GB" sz="1400">
                      <a:latin typeface="Comic Sans MS" pitchFamily="66" charset="0"/>
                    </a:rPr>
                    <a:t>Rip rap and recurved sea walls at Withernsea on the Holderness coast, Yorkshire</a:t>
                  </a:r>
                  <a:endParaRPr lang="en-GB" sz="1400"/>
                </a:p>
              </p:txBody>
            </p:sp>
            <p:sp>
              <p:nvSpPr>
                <p:cNvPr id="8206" name="Rectangle 14"/>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8207" name="Rectangle 15"/>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6" name="Picture 10" descr="8-1cli4"/>
          <p:cNvPicPr>
            <a:picLocks noChangeAspect="1" noChangeArrowheads="1"/>
          </p:cNvPicPr>
          <p:nvPr/>
        </p:nvPicPr>
        <p:blipFill>
          <a:blip r:embed="rId2" cstate="print"/>
          <a:srcRect/>
          <a:stretch>
            <a:fillRect/>
          </a:stretch>
        </p:blipFill>
        <p:spPr bwMode="auto">
          <a:xfrm>
            <a:off x="395288" y="476250"/>
            <a:ext cx="3816350" cy="5083175"/>
          </a:xfrm>
          <a:prstGeom prst="rect">
            <a:avLst/>
          </a:prstGeom>
          <a:noFill/>
        </p:spPr>
      </p:pic>
      <p:grpSp>
        <p:nvGrpSpPr>
          <p:cNvPr id="5" name="Group 11"/>
          <p:cNvGrpSpPr>
            <a:grpSpLocks/>
          </p:cNvGrpSpPr>
          <p:nvPr/>
        </p:nvGrpSpPr>
        <p:grpSpPr bwMode="auto">
          <a:xfrm>
            <a:off x="4572000" y="5429264"/>
            <a:ext cx="3887788" cy="935038"/>
            <a:chOff x="-3" y="-3"/>
            <a:chExt cx="3735" cy="256"/>
          </a:xfrm>
        </p:grpSpPr>
        <p:grpSp>
          <p:nvGrpSpPr>
            <p:cNvPr id="6" name="Group 12"/>
            <p:cNvGrpSpPr>
              <a:grpSpLocks/>
            </p:cNvGrpSpPr>
            <p:nvPr/>
          </p:nvGrpSpPr>
          <p:grpSpPr bwMode="auto">
            <a:xfrm>
              <a:off x="0" y="0"/>
              <a:ext cx="3729" cy="250"/>
              <a:chOff x="0" y="0"/>
              <a:chExt cx="3729" cy="250"/>
            </a:xfrm>
          </p:grpSpPr>
          <p:sp>
            <p:nvSpPr>
              <p:cNvPr id="9229" name="Rectangle 13"/>
              <p:cNvSpPr>
                <a:spLocks noChangeArrowheads="1"/>
              </p:cNvSpPr>
              <p:nvPr/>
            </p:nvSpPr>
            <p:spPr bwMode="auto">
              <a:xfrm>
                <a:off x="0" y="0"/>
                <a:ext cx="3729" cy="250"/>
              </a:xfrm>
              <a:prstGeom prst="rect">
                <a:avLst/>
              </a:prstGeom>
              <a:noFill/>
              <a:ln w="9525">
                <a:noFill/>
                <a:miter lim="800000"/>
                <a:headEnd/>
                <a:tailEnd/>
              </a:ln>
              <a:effectLst/>
            </p:spPr>
            <p:txBody>
              <a:bodyPr/>
              <a:lstStyle/>
              <a:p>
                <a:r>
                  <a:rPr lang="en-GB" sz="1400" dirty="0">
                    <a:latin typeface="Comic Sans MS" pitchFamily="66" charset="0"/>
                  </a:rPr>
                  <a:t>Gabions of stones, in this case they look like flint, at </a:t>
                </a:r>
                <a:r>
                  <a:rPr lang="en-GB" sz="1400" dirty="0" err="1">
                    <a:latin typeface="Comic Sans MS" pitchFamily="66" charset="0"/>
                  </a:rPr>
                  <a:t>Overstrand</a:t>
                </a:r>
                <a:r>
                  <a:rPr lang="en-GB" sz="1400" dirty="0">
                    <a:latin typeface="Comic Sans MS" pitchFamily="66" charset="0"/>
                  </a:rPr>
                  <a:t>. They are retained behind timber works, a concrete esplanade and steel piling!</a:t>
                </a:r>
                <a:endParaRPr lang="en-GB" sz="1400" dirty="0"/>
              </a:p>
            </p:txBody>
          </p:sp>
          <p:sp>
            <p:nvSpPr>
              <p:cNvPr id="9230" name="Rectangle 14"/>
              <p:cNvSpPr>
                <a:spLocks noChangeArrowheads="1"/>
              </p:cNvSpPr>
              <p:nvPr/>
            </p:nvSpPr>
            <p:spPr bwMode="auto">
              <a:xfrm>
                <a:off x="0" y="0"/>
                <a:ext cx="3729" cy="250"/>
              </a:xfrm>
              <a:prstGeom prst="rect">
                <a:avLst/>
              </a:prstGeom>
              <a:noFill/>
              <a:ln w="7">
                <a:solidFill>
                  <a:srgbClr val="A0A0A0"/>
                </a:solidFill>
                <a:miter lim="800000"/>
                <a:headEnd/>
                <a:tailEnd/>
              </a:ln>
              <a:effectLst/>
            </p:spPr>
            <p:txBody>
              <a:bodyPr/>
              <a:lstStyle/>
              <a:p>
                <a:endParaRPr lang="en-GB"/>
              </a:p>
            </p:txBody>
          </p:sp>
        </p:grpSp>
        <p:sp>
          <p:nvSpPr>
            <p:cNvPr id="9231" name="Rectangle 15"/>
            <p:cNvSpPr>
              <a:spLocks noChangeArrowheads="1"/>
            </p:cNvSpPr>
            <p:nvPr/>
          </p:nvSpPr>
          <p:spPr bwMode="auto">
            <a:xfrm>
              <a:off x="-3" y="-3"/>
              <a:ext cx="3735" cy="256"/>
            </a:xfrm>
            <a:prstGeom prst="rect">
              <a:avLst/>
            </a:prstGeom>
            <a:noFill/>
            <a:ln w="9525">
              <a:solidFill>
                <a:srgbClr val="A0A0A0"/>
              </a:solidFill>
              <a:miter lim="800000"/>
              <a:headEnd/>
              <a:tailEnd/>
            </a:ln>
            <a:effectLst/>
          </p:spPr>
          <p:txBody>
            <a:bodyPr/>
            <a:lstStyle/>
            <a:p>
              <a:endParaRPr lang="en-GB"/>
            </a:p>
          </p:txBody>
        </p:sp>
      </p:grpSp>
      <p:pic>
        <p:nvPicPr>
          <p:cNvPr id="16" name="Picture 2" descr="C:\Users\Chris House\Desktop\coastal images\Defence.jpg"/>
          <p:cNvPicPr>
            <a:picLocks noChangeAspect="1" noChangeArrowheads="1"/>
          </p:cNvPicPr>
          <p:nvPr/>
        </p:nvPicPr>
        <p:blipFill>
          <a:blip r:embed="rId3" cstate="print"/>
          <a:srcRect/>
          <a:stretch>
            <a:fillRect/>
          </a:stretch>
        </p:blipFill>
        <p:spPr bwMode="auto">
          <a:xfrm>
            <a:off x="4357686" y="500042"/>
            <a:ext cx="4460537" cy="3345403"/>
          </a:xfrm>
          <a:prstGeom prst="rect">
            <a:avLst/>
          </a:prstGeom>
          <a:noFill/>
        </p:spPr>
      </p:pic>
      <p:cxnSp>
        <p:nvCxnSpPr>
          <p:cNvPr id="18" name="Straight Arrow Connector 17"/>
          <p:cNvCxnSpPr/>
          <p:nvPr/>
        </p:nvCxnSpPr>
        <p:spPr>
          <a:xfrm rot="10800000">
            <a:off x="4286248" y="4429132"/>
            <a:ext cx="1928826" cy="785818"/>
          </a:xfrm>
          <a:prstGeom prst="straightConnector1">
            <a:avLst/>
          </a:prstGeom>
          <a:ln w="57150">
            <a:tailEnd type="arrow"/>
          </a:ln>
        </p:spPr>
        <p:style>
          <a:lnRef idx="1">
            <a:schemeClr val="accent5"/>
          </a:lnRef>
          <a:fillRef idx="0">
            <a:schemeClr val="accent5"/>
          </a:fillRef>
          <a:effectRef idx="0">
            <a:schemeClr val="accent5"/>
          </a:effectRef>
          <a:fontRef idx="minor">
            <a:schemeClr val="tx1"/>
          </a:fontRef>
        </p:style>
      </p:cxn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8-1cli1"/>
          <p:cNvPicPr>
            <a:picLocks noChangeAspect="1" noChangeArrowheads="1"/>
          </p:cNvPicPr>
          <p:nvPr/>
        </p:nvPicPr>
        <p:blipFill>
          <a:blip r:embed="rId2" cstate="print"/>
          <a:srcRect/>
          <a:stretch>
            <a:fillRect/>
          </a:stretch>
        </p:blipFill>
        <p:spPr bwMode="auto">
          <a:xfrm>
            <a:off x="428596" y="285728"/>
            <a:ext cx="6078550" cy="4893861"/>
          </a:xfrm>
          <a:prstGeom prst="rect">
            <a:avLst/>
          </a:prstGeom>
          <a:noFill/>
        </p:spPr>
      </p:pic>
      <p:grpSp>
        <p:nvGrpSpPr>
          <p:cNvPr id="3" name="Group 3"/>
          <p:cNvGrpSpPr>
            <a:grpSpLocks/>
          </p:cNvGrpSpPr>
          <p:nvPr/>
        </p:nvGrpSpPr>
        <p:grpSpPr bwMode="auto">
          <a:xfrm>
            <a:off x="6286512" y="5214950"/>
            <a:ext cx="2462213" cy="1343025"/>
            <a:chOff x="-3" y="-3"/>
            <a:chExt cx="3735" cy="102"/>
          </a:xfrm>
        </p:grpSpPr>
        <p:grpSp>
          <p:nvGrpSpPr>
            <p:cNvPr id="4" name="Group 4"/>
            <p:cNvGrpSpPr>
              <a:grpSpLocks/>
            </p:cNvGrpSpPr>
            <p:nvPr/>
          </p:nvGrpSpPr>
          <p:grpSpPr bwMode="auto">
            <a:xfrm>
              <a:off x="0" y="0"/>
              <a:ext cx="3729" cy="96"/>
              <a:chOff x="0" y="0"/>
              <a:chExt cx="3729" cy="96"/>
            </a:xfrm>
          </p:grpSpPr>
          <p:sp>
            <p:nvSpPr>
              <p:cNvPr id="6" name="Rectangle 5"/>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a:lstStyle/>
              <a:p>
                <a:endParaRPr lang="en-GB"/>
              </a:p>
            </p:txBody>
          </p:sp>
          <p:grpSp>
            <p:nvGrpSpPr>
              <p:cNvPr id="7" name="Group 6"/>
              <p:cNvGrpSpPr>
                <a:grpSpLocks/>
              </p:cNvGrpSpPr>
              <p:nvPr/>
            </p:nvGrpSpPr>
            <p:grpSpPr bwMode="auto">
              <a:xfrm>
                <a:off x="0" y="0"/>
                <a:ext cx="3729" cy="96"/>
                <a:chOff x="0" y="0"/>
                <a:chExt cx="3729" cy="96"/>
              </a:xfrm>
            </p:grpSpPr>
            <p:sp>
              <p:nvSpPr>
                <p:cNvPr id="8" name="Rectangle 7"/>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tIns="0" bIns="0"/>
                <a:lstStyle/>
                <a:p>
                  <a:r>
                    <a:rPr lang="en-GB" sz="1400">
                      <a:latin typeface="Comic Sans MS" pitchFamily="66" charset="0"/>
                    </a:rPr>
                    <a:t>Revetments, steel piling, rip rap and wooden retaining posts at Overstrand, North Norfolk</a:t>
                  </a:r>
                  <a:endParaRPr lang="en-GB" sz="1400"/>
                </a:p>
              </p:txBody>
            </p:sp>
            <p:sp>
              <p:nvSpPr>
                <p:cNvPr id="9" name="Rectangle 8"/>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5" name="Rectangle 9"/>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sp>
        <p:nvSpPr>
          <p:cNvPr id="10" name="TextBox 9"/>
          <p:cNvSpPr txBox="1"/>
          <p:nvPr/>
        </p:nvSpPr>
        <p:spPr>
          <a:xfrm>
            <a:off x="6786578" y="2571744"/>
            <a:ext cx="1928826" cy="369332"/>
          </a:xfrm>
          <a:prstGeom prst="rect">
            <a:avLst/>
          </a:prstGeom>
          <a:noFill/>
        </p:spPr>
        <p:txBody>
          <a:bodyPr wrap="square" rtlCol="0">
            <a:spAutoFit/>
          </a:bodyPr>
          <a:lstStyle/>
          <a:p>
            <a:r>
              <a:rPr lang="en-GB" dirty="0" smtClean="0"/>
              <a:t>Absorbs energy</a:t>
            </a:r>
            <a:endParaRPr lang="en-US" dirty="0"/>
          </a:p>
        </p:txBody>
      </p:sp>
      <p:cxnSp>
        <p:nvCxnSpPr>
          <p:cNvPr id="12" name="Straight Arrow Connector 11"/>
          <p:cNvCxnSpPr/>
          <p:nvPr/>
        </p:nvCxnSpPr>
        <p:spPr>
          <a:xfrm rot="10800000" flipV="1">
            <a:off x="4214810" y="2857496"/>
            <a:ext cx="2357454" cy="642942"/>
          </a:xfrm>
          <a:prstGeom prst="straightConnector1">
            <a:avLst/>
          </a:prstGeom>
          <a:ln w="38100">
            <a:tailEnd type="arrow"/>
          </a:ln>
        </p:spPr>
        <p:style>
          <a:lnRef idx="1">
            <a:schemeClr val="accent5"/>
          </a:lnRef>
          <a:fillRef idx="0">
            <a:schemeClr val="accent5"/>
          </a:fillRef>
          <a:effectRef idx="0">
            <a:schemeClr val="accent5"/>
          </a:effectRef>
          <a:fontRef idx="minor">
            <a:schemeClr val="tx1"/>
          </a:fontRef>
        </p:style>
      </p:cxn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8-1cli5"/>
          <p:cNvPicPr>
            <a:picLocks noChangeAspect="1" noChangeArrowheads="1"/>
          </p:cNvPicPr>
          <p:nvPr/>
        </p:nvPicPr>
        <p:blipFill>
          <a:blip r:embed="rId2" cstate="print"/>
          <a:srcRect/>
          <a:stretch>
            <a:fillRect/>
          </a:stretch>
        </p:blipFill>
        <p:spPr bwMode="auto">
          <a:xfrm>
            <a:off x="457200" y="228600"/>
            <a:ext cx="3916363" cy="5216525"/>
          </a:xfrm>
          <a:prstGeom prst="rect">
            <a:avLst/>
          </a:prstGeom>
          <a:noFill/>
        </p:spPr>
      </p:pic>
      <p:grpSp>
        <p:nvGrpSpPr>
          <p:cNvPr id="2" name="Group 3"/>
          <p:cNvGrpSpPr>
            <a:grpSpLocks/>
          </p:cNvGrpSpPr>
          <p:nvPr/>
        </p:nvGrpSpPr>
        <p:grpSpPr bwMode="auto">
          <a:xfrm>
            <a:off x="323850" y="5876925"/>
            <a:ext cx="2425700" cy="792163"/>
            <a:chOff x="-3" y="-3"/>
            <a:chExt cx="3735" cy="102"/>
          </a:xfrm>
        </p:grpSpPr>
        <p:grpSp>
          <p:nvGrpSpPr>
            <p:cNvPr id="3" name="Group 4"/>
            <p:cNvGrpSpPr>
              <a:grpSpLocks/>
            </p:cNvGrpSpPr>
            <p:nvPr/>
          </p:nvGrpSpPr>
          <p:grpSpPr bwMode="auto">
            <a:xfrm>
              <a:off x="0" y="0"/>
              <a:ext cx="3729" cy="96"/>
              <a:chOff x="0" y="0"/>
              <a:chExt cx="3729" cy="96"/>
            </a:xfrm>
          </p:grpSpPr>
          <p:sp>
            <p:nvSpPr>
              <p:cNvPr id="10245" name="Rectangle 5"/>
              <p:cNvSpPr>
                <a:spLocks noChangeArrowheads="1"/>
              </p:cNvSpPr>
              <p:nvPr/>
            </p:nvSpPr>
            <p:spPr bwMode="auto">
              <a:xfrm>
                <a:off x="0" y="0"/>
                <a:ext cx="3729" cy="96"/>
              </a:xfrm>
              <a:prstGeom prst="rect">
                <a:avLst/>
              </a:prstGeom>
              <a:solidFill>
                <a:srgbClr val="B9F484"/>
              </a:solidFill>
              <a:ln w="9525">
                <a:noFill/>
                <a:miter lim="800000"/>
                <a:headEnd/>
                <a:tailEnd/>
              </a:ln>
              <a:effectLst/>
            </p:spPr>
            <p:txBody>
              <a:bodyPr/>
              <a:lstStyle/>
              <a:p>
                <a:endParaRPr lang="en-GB"/>
              </a:p>
            </p:txBody>
          </p:sp>
          <p:grpSp>
            <p:nvGrpSpPr>
              <p:cNvPr id="4" name="Group 6"/>
              <p:cNvGrpSpPr>
                <a:grpSpLocks/>
              </p:cNvGrpSpPr>
              <p:nvPr/>
            </p:nvGrpSpPr>
            <p:grpSpPr bwMode="auto">
              <a:xfrm>
                <a:off x="0" y="0"/>
                <a:ext cx="3729" cy="96"/>
                <a:chOff x="0" y="0"/>
                <a:chExt cx="3729" cy="96"/>
              </a:xfrm>
            </p:grpSpPr>
            <p:sp>
              <p:nvSpPr>
                <p:cNvPr id="10247" name="Rectangle 7"/>
                <p:cNvSpPr>
                  <a:spLocks noChangeArrowheads="1"/>
                </p:cNvSpPr>
                <p:nvPr/>
              </p:nvSpPr>
              <p:spPr bwMode="auto">
                <a:xfrm>
                  <a:off x="0" y="0"/>
                  <a:ext cx="3729" cy="96"/>
                </a:xfrm>
                <a:prstGeom prst="rect">
                  <a:avLst/>
                </a:prstGeom>
                <a:solidFill>
                  <a:srgbClr val="B9F484"/>
                </a:solidFill>
                <a:ln w="9525">
                  <a:noFill/>
                  <a:miter lim="800000"/>
                  <a:headEnd/>
                  <a:tailEnd/>
                </a:ln>
                <a:effectLst/>
              </p:spPr>
              <p:txBody>
                <a:bodyPr tIns="0" bIns="0"/>
                <a:lstStyle/>
                <a:p>
                  <a:r>
                    <a:rPr lang="en-GB" sz="1400" dirty="0">
                      <a:solidFill>
                        <a:schemeClr val="accent4">
                          <a:lumMod val="50000"/>
                        </a:schemeClr>
                      </a:solidFill>
                      <a:latin typeface="Comic Sans MS" pitchFamily="66" charset="0"/>
                    </a:rPr>
                    <a:t>A stepped sea wall, and concrete/stone </a:t>
                  </a:r>
                  <a:r>
                    <a:rPr lang="en-GB" sz="1400" dirty="0" err="1">
                      <a:solidFill>
                        <a:schemeClr val="accent4">
                          <a:lumMod val="50000"/>
                        </a:schemeClr>
                      </a:solidFill>
                      <a:latin typeface="Comic Sans MS" pitchFamily="66" charset="0"/>
                    </a:rPr>
                    <a:t>groynes</a:t>
                  </a:r>
                  <a:r>
                    <a:rPr lang="en-GB" sz="1400" dirty="0">
                      <a:solidFill>
                        <a:schemeClr val="accent4">
                          <a:lumMod val="50000"/>
                        </a:schemeClr>
                      </a:solidFill>
                      <a:latin typeface="Comic Sans MS" pitchFamily="66" charset="0"/>
                    </a:rPr>
                    <a:t> at Walton-on-the-</a:t>
                  </a:r>
                  <a:r>
                    <a:rPr lang="en-GB" sz="1400" dirty="0" err="1">
                      <a:solidFill>
                        <a:schemeClr val="accent4">
                          <a:lumMod val="50000"/>
                        </a:schemeClr>
                      </a:solidFill>
                      <a:latin typeface="Comic Sans MS" pitchFamily="66" charset="0"/>
                    </a:rPr>
                    <a:t>Naze</a:t>
                  </a:r>
                  <a:r>
                    <a:rPr lang="en-GB" sz="1400" dirty="0">
                      <a:solidFill>
                        <a:schemeClr val="accent4">
                          <a:lumMod val="50000"/>
                        </a:schemeClr>
                      </a:solidFill>
                      <a:latin typeface="Comic Sans MS" pitchFamily="66" charset="0"/>
                    </a:rPr>
                    <a:t>.</a:t>
                  </a:r>
                  <a:endParaRPr lang="en-GB" sz="1400" dirty="0">
                    <a:solidFill>
                      <a:schemeClr val="accent4">
                        <a:lumMod val="50000"/>
                      </a:schemeClr>
                    </a:solidFill>
                  </a:endParaRPr>
                </a:p>
              </p:txBody>
            </p:sp>
            <p:sp>
              <p:nvSpPr>
                <p:cNvPr id="10248" name="Rectangle 8"/>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10249" name="Rectangle 9"/>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pic>
        <p:nvPicPr>
          <p:cNvPr id="10250" name="Picture 10" descr="8-1cli6"/>
          <p:cNvPicPr>
            <a:picLocks noChangeAspect="1" noChangeArrowheads="1"/>
          </p:cNvPicPr>
          <p:nvPr/>
        </p:nvPicPr>
        <p:blipFill>
          <a:blip r:embed="rId3" cstate="print"/>
          <a:srcRect/>
          <a:stretch>
            <a:fillRect/>
          </a:stretch>
        </p:blipFill>
        <p:spPr bwMode="auto">
          <a:xfrm>
            <a:off x="4697413" y="188913"/>
            <a:ext cx="3879850" cy="5327650"/>
          </a:xfrm>
          <a:prstGeom prst="rect">
            <a:avLst/>
          </a:prstGeom>
          <a:noFill/>
        </p:spPr>
      </p:pic>
      <p:grpSp>
        <p:nvGrpSpPr>
          <p:cNvPr id="5" name="Group 11"/>
          <p:cNvGrpSpPr>
            <a:grpSpLocks/>
          </p:cNvGrpSpPr>
          <p:nvPr/>
        </p:nvGrpSpPr>
        <p:grpSpPr bwMode="auto">
          <a:xfrm>
            <a:off x="4572000" y="5661025"/>
            <a:ext cx="4252913" cy="1008063"/>
            <a:chOff x="-3" y="-3"/>
            <a:chExt cx="3735" cy="198"/>
          </a:xfrm>
        </p:grpSpPr>
        <p:grpSp>
          <p:nvGrpSpPr>
            <p:cNvPr id="6" name="Group 12"/>
            <p:cNvGrpSpPr>
              <a:grpSpLocks/>
            </p:cNvGrpSpPr>
            <p:nvPr/>
          </p:nvGrpSpPr>
          <p:grpSpPr bwMode="auto">
            <a:xfrm>
              <a:off x="0" y="0"/>
              <a:ext cx="3729" cy="192"/>
              <a:chOff x="0" y="0"/>
              <a:chExt cx="3729" cy="192"/>
            </a:xfrm>
          </p:grpSpPr>
          <p:sp>
            <p:nvSpPr>
              <p:cNvPr id="10253" name="Rectangle 13"/>
              <p:cNvSpPr>
                <a:spLocks noChangeArrowheads="1"/>
              </p:cNvSpPr>
              <p:nvPr/>
            </p:nvSpPr>
            <p:spPr bwMode="auto">
              <a:xfrm>
                <a:off x="0" y="0"/>
                <a:ext cx="3729" cy="192"/>
              </a:xfrm>
              <a:prstGeom prst="rect">
                <a:avLst/>
              </a:prstGeom>
              <a:solidFill>
                <a:srgbClr val="B9F484"/>
              </a:solidFill>
              <a:ln w="9525">
                <a:noFill/>
                <a:miter lim="800000"/>
                <a:headEnd/>
                <a:tailEnd/>
              </a:ln>
              <a:effectLst/>
            </p:spPr>
            <p:txBody>
              <a:bodyPr/>
              <a:lstStyle/>
              <a:p>
                <a:endParaRPr lang="en-GB"/>
              </a:p>
            </p:txBody>
          </p:sp>
          <p:grpSp>
            <p:nvGrpSpPr>
              <p:cNvPr id="7" name="Group 14"/>
              <p:cNvGrpSpPr>
                <a:grpSpLocks/>
              </p:cNvGrpSpPr>
              <p:nvPr/>
            </p:nvGrpSpPr>
            <p:grpSpPr bwMode="auto">
              <a:xfrm>
                <a:off x="0" y="0"/>
                <a:ext cx="3729" cy="192"/>
                <a:chOff x="0" y="0"/>
                <a:chExt cx="3729" cy="192"/>
              </a:xfrm>
            </p:grpSpPr>
            <p:sp>
              <p:nvSpPr>
                <p:cNvPr id="10255" name="Rectangle 15"/>
                <p:cNvSpPr>
                  <a:spLocks noChangeArrowheads="1"/>
                </p:cNvSpPr>
                <p:nvPr/>
              </p:nvSpPr>
              <p:spPr bwMode="auto">
                <a:xfrm>
                  <a:off x="0" y="0"/>
                  <a:ext cx="3729" cy="192"/>
                </a:xfrm>
                <a:prstGeom prst="rect">
                  <a:avLst/>
                </a:prstGeom>
                <a:solidFill>
                  <a:srgbClr val="B9F484"/>
                </a:solidFill>
                <a:ln w="9525">
                  <a:noFill/>
                  <a:miter lim="800000"/>
                  <a:headEnd/>
                  <a:tailEnd/>
                </a:ln>
                <a:effectLst/>
              </p:spPr>
              <p:txBody>
                <a:bodyPr tIns="0" bIns="0"/>
                <a:lstStyle/>
                <a:p>
                  <a:r>
                    <a:rPr lang="en-GB" sz="1400" dirty="0">
                      <a:solidFill>
                        <a:schemeClr val="accent4">
                          <a:lumMod val="50000"/>
                        </a:schemeClr>
                      </a:solidFill>
                      <a:latin typeface="Comic Sans MS" pitchFamily="66" charset="0"/>
                    </a:rPr>
                    <a:t>A stone </a:t>
                  </a:r>
                  <a:r>
                    <a:rPr lang="en-GB" sz="1400" dirty="0" err="1">
                      <a:solidFill>
                        <a:schemeClr val="accent4">
                          <a:lumMod val="50000"/>
                        </a:schemeClr>
                      </a:solidFill>
                      <a:latin typeface="Comic Sans MS" pitchFamily="66" charset="0"/>
                    </a:rPr>
                    <a:t>groyne</a:t>
                  </a:r>
                  <a:r>
                    <a:rPr lang="en-GB" sz="1400" dirty="0">
                      <a:solidFill>
                        <a:schemeClr val="accent4">
                          <a:lumMod val="50000"/>
                        </a:schemeClr>
                      </a:solidFill>
                      <a:latin typeface="Comic Sans MS" pitchFamily="66" charset="0"/>
                    </a:rPr>
                    <a:t> at </a:t>
                  </a:r>
                  <a:r>
                    <a:rPr lang="en-GB" sz="1400" dirty="0" err="1">
                      <a:solidFill>
                        <a:schemeClr val="accent4">
                          <a:lumMod val="50000"/>
                        </a:schemeClr>
                      </a:solidFill>
                      <a:latin typeface="Comic Sans MS" pitchFamily="66" charset="0"/>
                    </a:rPr>
                    <a:t>Mapplelton</a:t>
                  </a:r>
                  <a:r>
                    <a:rPr lang="en-GB" sz="1400" dirty="0">
                      <a:solidFill>
                        <a:schemeClr val="accent4">
                          <a:lumMod val="50000"/>
                        </a:schemeClr>
                      </a:solidFill>
                      <a:latin typeface="Comic Sans MS" pitchFamily="66" charset="0"/>
                    </a:rPr>
                    <a:t>, Holderness, in Yorkshire. Rip rap protects the cliff in the foreground. a small beach has built up to the north of the </a:t>
                  </a:r>
                  <a:r>
                    <a:rPr lang="en-GB" sz="1400" dirty="0" err="1">
                      <a:solidFill>
                        <a:schemeClr val="accent4">
                          <a:lumMod val="50000"/>
                        </a:schemeClr>
                      </a:solidFill>
                      <a:latin typeface="Comic Sans MS" pitchFamily="66" charset="0"/>
                    </a:rPr>
                    <a:t>groyne</a:t>
                  </a:r>
                  <a:r>
                    <a:rPr lang="en-GB" sz="1400" dirty="0">
                      <a:solidFill>
                        <a:schemeClr val="accent4">
                          <a:lumMod val="50000"/>
                        </a:schemeClr>
                      </a:solidFill>
                      <a:latin typeface="Comic Sans MS" pitchFamily="66" charset="0"/>
                    </a:rPr>
                    <a:t>.</a:t>
                  </a:r>
                  <a:endParaRPr lang="en-GB" sz="1400" dirty="0">
                    <a:solidFill>
                      <a:schemeClr val="accent4">
                        <a:lumMod val="50000"/>
                      </a:schemeClr>
                    </a:solidFill>
                  </a:endParaRPr>
                </a:p>
              </p:txBody>
            </p:sp>
            <p:sp>
              <p:nvSpPr>
                <p:cNvPr id="10256" name="Rectangle 16"/>
                <p:cNvSpPr>
                  <a:spLocks noChangeArrowheads="1"/>
                </p:cNvSpPr>
                <p:nvPr/>
              </p:nvSpPr>
              <p:spPr bwMode="auto">
                <a:xfrm>
                  <a:off x="0" y="0"/>
                  <a:ext cx="3729" cy="192"/>
                </a:xfrm>
                <a:prstGeom prst="rect">
                  <a:avLst/>
                </a:prstGeom>
                <a:noFill/>
                <a:ln w="7">
                  <a:solidFill>
                    <a:srgbClr val="A0A0A0"/>
                  </a:solidFill>
                  <a:miter lim="800000"/>
                  <a:headEnd/>
                  <a:tailEnd/>
                </a:ln>
                <a:effectLst/>
              </p:spPr>
              <p:txBody>
                <a:bodyPr/>
                <a:lstStyle/>
                <a:p>
                  <a:endParaRPr lang="en-GB"/>
                </a:p>
              </p:txBody>
            </p:sp>
          </p:grpSp>
        </p:grpSp>
        <p:sp>
          <p:nvSpPr>
            <p:cNvPr id="10257" name="Rectangle 17"/>
            <p:cNvSpPr>
              <a:spLocks noChangeArrowheads="1"/>
            </p:cNvSpPr>
            <p:nvPr/>
          </p:nvSpPr>
          <p:spPr bwMode="auto">
            <a:xfrm>
              <a:off x="-3" y="-3"/>
              <a:ext cx="3735" cy="198"/>
            </a:xfrm>
            <a:prstGeom prst="rect">
              <a:avLst/>
            </a:prstGeom>
            <a:noFill/>
            <a:ln w="9525">
              <a:solidFill>
                <a:srgbClr val="A0A0A0"/>
              </a:solidFill>
              <a:miter lim="800000"/>
              <a:headEnd/>
              <a:tailEnd/>
            </a:ln>
            <a:effectLst/>
          </p:spPr>
          <p:txBody>
            <a:bodyPr/>
            <a:lstStyle/>
            <a:p>
              <a:endParaRPr lang="en-GB"/>
            </a:p>
          </p:txBody>
        </p:sp>
      </p:gr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719138" y="1395413"/>
            <a:ext cx="7705725" cy="40671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DSCF6907.JPG"/>
          <p:cNvPicPr>
            <a:picLocks noChangeAspect="1" noChangeArrowheads="1"/>
          </p:cNvPicPr>
          <p:nvPr/>
        </p:nvPicPr>
        <p:blipFill>
          <a:blip r:embed="rId2" cstate="print"/>
          <a:srcRect/>
          <a:stretch>
            <a:fillRect/>
          </a:stretch>
        </p:blipFill>
        <p:spPr bwMode="auto">
          <a:xfrm>
            <a:off x="827584" y="620688"/>
            <a:ext cx="7776864" cy="5832648"/>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E:\DSCF6903.JPG"/>
          <p:cNvPicPr preferRelativeResize="0">
            <a:picLocks noChangeArrowheads="1"/>
          </p:cNvPicPr>
          <p:nvPr/>
        </p:nvPicPr>
        <p:blipFill>
          <a:blip r:embed="rId2" cstate="print"/>
          <a:stretch>
            <a:fillRect/>
          </a:stretch>
        </p:blipFill>
        <p:spPr bwMode="auto">
          <a:xfrm>
            <a:off x="899592" y="1052736"/>
            <a:ext cx="7344816" cy="4464496"/>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Text Placeholder 3"/>
          <p:cNvSpPr>
            <a:spLocks noGrp="1"/>
          </p:cNvSpPr>
          <p:nvPr>
            <p:ph type="body" sz="half" idx="2"/>
          </p:nvPr>
        </p:nvSpPr>
        <p:spPr/>
        <p:txBody>
          <a:bodyPr/>
          <a:lstStyle/>
          <a:p>
            <a:endParaRPr lang="en-GB"/>
          </a:p>
        </p:txBody>
      </p:sp>
      <p:pic>
        <p:nvPicPr>
          <p:cNvPr id="3074" name="Picture 2" descr="E:\DSCF6915.JPG"/>
          <p:cNvPicPr>
            <a:picLocks noGrp="1" noChangeAspect="1" noChangeArrowheads="1"/>
          </p:cNvPicPr>
          <p:nvPr>
            <p:ph type="clipArt" sz="half" idx="1"/>
          </p:nvPr>
        </p:nvPicPr>
        <p:blipFill>
          <a:blip r:embed="rId2" cstate="print"/>
          <a:srcRect/>
          <a:stretch>
            <a:fillRect/>
          </a:stretch>
        </p:blipFill>
        <p:spPr bwMode="auto">
          <a:xfrm>
            <a:off x="539552" y="548680"/>
            <a:ext cx="8130480" cy="6097860"/>
          </a:xfrm>
          <a:prstGeom prst="rect">
            <a:avLst/>
          </a:prstGeom>
          <a:noFill/>
        </p:spPr>
      </p:pic>
    </p:spTree>
  </p:cSld>
  <p:clrMapOvr>
    <a:masterClrMapping/>
  </p:clrMapOvr>
  <p:transition spd="med">
    <p:fade thruBlk="1"/>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descr="C:\Users\Chris House\Desktop\coastal images\CZM table.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2285984" y="6357958"/>
            <a:ext cx="5143536" cy="369332"/>
          </a:xfrm>
          <a:prstGeom prst="rect">
            <a:avLst/>
          </a:prstGeom>
          <a:noFill/>
        </p:spPr>
        <p:txBody>
          <a:bodyPr wrap="square" rtlCol="0">
            <a:spAutoFit/>
          </a:bodyPr>
          <a:lstStyle/>
          <a:p>
            <a:r>
              <a:rPr lang="en-GB" dirty="0" smtClean="0">
                <a:solidFill>
                  <a:srgbClr val="FF0000"/>
                </a:solidFill>
              </a:rPr>
              <a:t>Where and why would you use these near Swansea?</a:t>
            </a:r>
            <a:endParaRPr lang="en-US" dirty="0">
              <a:solidFill>
                <a:srgbClr val="FF0000"/>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910" y="-142900"/>
            <a:ext cx="7772400" cy="1143000"/>
          </a:xfrm>
        </p:spPr>
        <p:txBody>
          <a:bodyPr>
            <a:normAutofit fontScale="90000"/>
          </a:bodyPr>
          <a:lstStyle/>
          <a:p>
            <a:r>
              <a:rPr lang="en-GB" dirty="0" smtClean="0"/>
              <a:t>Coastal defences change wave processes</a:t>
            </a:r>
            <a:endParaRPr lang="en-GB" dirty="0"/>
          </a:p>
        </p:txBody>
      </p:sp>
      <p:sp>
        <p:nvSpPr>
          <p:cNvPr id="3" name="ClipArt Placeholder 2"/>
          <p:cNvSpPr>
            <a:spLocks noGrp="1"/>
          </p:cNvSpPr>
          <p:nvPr>
            <p:ph type="clipArt" sz="half" idx="1"/>
          </p:nvPr>
        </p:nvSpPr>
        <p:spPr/>
      </p:sp>
      <p:sp>
        <p:nvSpPr>
          <p:cNvPr id="4" name="Text Placeholder 3"/>
          <p:cNvSpPr>
            <a:spLocks noGrp="1"/>
          </p:cNvSpPr>
          <p:nvPr>
            <p:ph type="body" sz="half" idx="2"/>
          </p:nvPr>
        </p:nvSpPr>
        <p:spPr/>
        <p:txBody>
          <a:bodyPr/>
          <a:lstStyle/>
          <a:p>
            <a:endParaRPr lang="en-GB"/>
          </a:p>
        </p:txBody>
      </p:sp>
      <p:pic>
        <p:nvPicPr>
          <p:cNvPr id="19457" name="Picture 1" descr="C:\Users\Chris House\Desktop\coastal images\wall reflection.jpg"/>
          <p:cNvPicPr>
            <a:picLocks noChangeAspect="1" noChangeArrowheads="1"/>
          </p:cNvPicPr>
          <p:nvPr/>
        </p:nvPicPr>
        <p:blipFill>
          <a:blip r:embed="rId2" cstate="print"/>
          <a:srcRect/>
          <a:stretch>
            <a:fillRect/>
          </a:stretch>
        </p:blipFill>
        <p:spPr bwMode="auto">
          <a:xfrm>
            <a:off x="1285852" y="1000108"/>
            <a:ext cx="6643734" cy="5512478"/>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LOICZ</a:t>
            </a:r>
            <a:endParaRPr lang="en-US" dirty="0"/>
          </a:p>
        </p:txBody>
      </p:sp>
      <p:sp>
        <p:nvSpPr>
          <p:cNvPr id="6" name="Content Placeholder 5"/>
          <p:cNvSpPr>
            <a:spLocks noGrp="1"/>
          </p:cNvSpPr>
          <p:nvPr>
            <p:ph idx="1"/>
          </p:nvPr>
        </p:nvSpPr>
        <p:spPr/>
        <p:txBody>
          <a:bodyPr>
            <a:normAutofit fontScale="85000" lnSpcReduction="20000"/>
          </a:bodyPr>
          <a:lstStyle/>
          <a:p>
            <a:r>
              <a:rPr lang="en-GB" dirty="0" smtClean="0"/>
              <a:t>The following 3 slides are based on the LOICZ (Land Ocean Interactions in the Coastal Zone Land) approach, its themes and goals, as well as where it fits in the International </a:t>
            </a:r>
            <a:r>
              <a:rPr lang="en-GB" dirty="0" err="1" smtClean="0"/>
              <a:t>Geosphere</a:t>
            </a:r>
            <a:r>
              <a:rPr lang="en-GB" dirty="0" smtClean="0"/>
              <a:t> Biosphere Program. </a:t>
            </a:r>
          </a:p>
          <a:p>
            <a:r>
              <a:rPr lang="en-GB" dirty="0" smtClean="0"/>
              <a:t>They address approaches and new techniques that can be used to start solving global coastal environmental problems.</a:t>
            </a:r>
          </a:p>
          <a:p>
            <a:r>
              <a:rPr lang="en-GB" dirty="0" smtClean="0"/>
              <a:t>These conceptual diagrams are still evolving as our understanding of these system develops, and as such we welcome input from scientists with experience in these regions and biological systems.  </a:t>
            </a:r>
          </a:p>
          <a:p>
            <a:r>
              <a:rPr lang="en-GB" dirty="0" smtClean="0">
                <a:solidFill>
                  <a:schemeClr val="bg2">
                    <a:lumMod val="50000"/>
                    <a:lumOff val="50000"/>
                  </a:schemeClr>
                </a:solidFill>
              </a:rPr>
              <a:t>From</a:t>
            </a:r>
            <a:r>
              <a:rPr lang="en-GB" dirty="0" smtClean="0">
                <a:solidFill>
                  <a:srgbClr val="FF0000"/>
                </a:solidFill>
              </a:rPr>
              <a:t> </a:t>
            </a:r>
            <a:r>
              <a:rPr lang="en-GB" dirty="0" smtClean="0">
                <a:solidFill>
                  <a:srgbClr val="FF0000"/>
                </a:solidFill>
                <a:hlinkClick r:id="rId2"/>
              </a:rPr>
              <a:t>http://ian.umces.edu/loicz/</a:t>
            </a:r>
            <a:endParaRPr lang="en-GB" dirty="0" smtClean="0">
              <a:solidFill>
                <a:srgbClr val="FF0000"/>
              </a:solidFill>
            </a:endParaRPr>
          </a:p>
          <a:p>
            <a:r>
              <a:rPr lang="en-GB" dirty="0" smtClean="0">
                <a:solidFill>
                  <a:srgbClr val="FFFF00"/>
                </a:solidFill>
              </a:rPr>
              <a:t>Construct a </a:t>
            </a:r>
            <a:r>
              <a:rPr lang="en-GB" dirty="0" err="1" smtClean="0">
                <a:solidFill>
                  <a:srgbClr val="FFFF00"/>
                </a:solidFill>
              </a:rPr>
              <a:t>Pecha</a:t>
            </a:r>
            <a:r>
              <a:rPr lang="en-GB" dirty="0" smtClean="0">
                <a:solidFill>
                  <a:srgbClr val="FFFF00"/>
                </a:solidFill>
              </a:rPr>
              <a:t> </a:t>
            </a:r>
            <a:r>
              <a:rPr lang="en-GB" dirty="0" err="1" smtClean="0">
                <a:solidFill>
                  <a:srgbClr val="FFFF00"/>
                </a:solidFill>
              </a:rPr>
              <a:t>Kucha</a:t>
            </a:r>
            <a:r>
              <a:rPr lang="en-GB" dirty="0" smtClean="0">
                <a:solidFill>
                  <a:srgbClr val="FFFF00"/>
                </a:solidFill>
              </a:rPr>
              <a:t> presentation (4 slides one minute each) based on polar, temperate and tropical coastal zones.  Using the internet describe and explain the main factors that are portrayed on the slides.</a:t>
            </a:r>
          </a:p>
          <a:p>
            <a:pPr marL="457200" indent="-457200">
              <a:buFont typeface="+mj-lt"/>
              <a:buAutoNum type="arabicPeriod"/>
            </a:pPr>
            <a:r>
              <a:rPr lang="en-GB" dirty="0" smtClean="0">
                <a:solidFill>
                  <a:srgbClr val="FFFF00"/>
                </a:solidFill>
              </a:rPr>
              <a:t>Polar</a:t>
            </a:r>
          </a:p>
          <a:p>
            <a:pPr marL="457200" indent="-457200">
              <a:buFont typeface="+mj-lt"/>
              <a:buAutoNum type="arabicPeriod"/>
            </a:pPr>
            <a:r>
              <a:rPr lang="en-GB" dirty="0" smtClean="0">
                <a:solidFill>
                  <a:srgbClr val="FFFF00"/>
                </a:solidFill>
              </a:rPr>
              <a:t>Temperate</a:t>
            </a:r>
          </a:p>
          <a:p>
            <a:pPr marL="457200" indent="-457200">
              <a:buFont typeface="+mj-lt"/>
              <a:buAutoNum type="arabicPeriod"/>
            </a:pPr>
            <a:r>
              <a:rPr lang="en-GB" dirty="0" smtClean="0">
                <a:solidFill>
                  <a:srgbClr val="FFFF00"/>
                </a:solidFill>
              </a:rPr>
              <a:t>Tropical</a:t>
            </a:r>
          </a:p>
          <a:p>
            <a:endParaRPr lang="en-GB" dirty="0" smtClean="0">
              <a:solidFill>
                <a:srgbClr val="FF0000"/>
              </a:solidFill>
            </a:endParaRPr>
          </a:p>
          <a:p>
            <a:endParaRPr lang="en-US" dirty="0"/>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ian.umces.edu/loicz/polar.png">
            <a:hlinkClick r:id="rId3"/>
          </p:cNvPr>
          <p:cNvPicPr>
            <a:picLocks noChangeAspect="1" noChangeArrowheads="1"/>
          </p:cNvPicPr>
          <p:nvPr/>
        </p:nvPicPr>
        <p:blipFill>
          <a:blip r:embed="rId4" cstate="print"/>
          <a:srcRect/>
          <a:stretch>
            <a:fillRect/>
          </a:stretch>
        </p:blipFill>
        <p:spPr bwMode="auto">
          <a:xfrm>
            <a:off x="312577" y="1021434"/>
            <a:ext cx="8579903" cy="5844908"/>
          </a:xfrm>
          <a:prstGeom prst="rect">
            <a:avLst/>
          </a:prstGeom>
          <a:noFill/>
        </p:spPr>
      </p:pic>
      <p:sp>
        <p:nvSpPr>
          <p:cNvPr id="2" name="Title 1"/>
          <p:cNvSpPr>
            <a:spLocks noGrp="1"/>
          </p:cNvSpPr>
          <p:nvPr>
            <p:ph type="title"/>
          </p:nvPr>
        </p:nvSpPr>
        <p:spPr>
          <a:xfrm>
            <a:off x="457200" y="274638"/>
            <a:ext cx="8229600" cy="706090"/>
          </a:xfrm>
        </p:spPr>
        <p:txBody>
          <a:bodyPr>
            <a:normAutofit fontScale="90000"/>
          </a:bodyPr>
          <a:lstStyle/>
          <a:p>
            <a:r>
              <a:rPr lang="en-GB" b="1" dirty="0" smtClean="0"/>
              <a:t>Land-Ocean Interactions in the Coastal Zone</a:t>
            </a:r>
            <a:endParaRPr lang="en-GB" dirty="0"/>
          </a:p>
        </p:txBody>
      </p:sp>
      <p:sp>
        <p:nvSpPr>
          <p:cNvPr id="3" name="Content Placeholder 2"/>
          <p:cNvSpPr>
            <a:spLocks noGrp="1"/>
          </p:cNvSpPr>
          <p:nvPr>
            <p:ph idx="1"/>
          </p:nvPr>
        </p:nvSpPr>
        <p:spPr/>
        <p:txBody>
          <a:bodyPr/>
          <a:lstStyle/>
          <a:p>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8194" name="Picture 2" descr="http://ian.umces.edu/loicz/temperate.png">
            <a:hlinkClick r:id="rId2"/>
          </p:cNvPr>
          <p:cNvPicPr>
            <a:picLocks noChangeAspect="1" noChangeArrowheads="1"/>
          </p:cNvPicPr>
          <p:nvPr/>
        </p:nvPicPr>
        <p:blipFill>
          <a:blip r:embed="rId3" cstate="print"/>
          <a:srcRect/>
          <a:stretch>
            <a:fillRect/>
          </a:stretch>
        </p:blipFill>
        <p:spPr bwMode="auto">
          <a:xfrm>
            <a:off x="0" y="0"/>
            <a:ext cx="9096390" cy="6858000"/>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9218" name="Picture 2" descr="http://ian.umces.edu/loicz/tropical.png">
            <a:hlinkClick r:id="rId2"/>
          </p:cNvPr>
          <p:cNvPicPr>
            <a:picLocks noChangeAspect="1" noChangeArrowheads="1"/>
          </p:cNvPicPr>
          <p:nvPr/>
        </p:nvPicPr>
        <p:blipFill>
          <a:blip r:embed="rId3" cstate="print"/>
          <a:srcRect/>
          <a:stretch>
            <a:fillRect/>
          </a:stretch>
        </p:blipFill>
        <p:spPr bwMode="auto">
          <a:xfrm>
            <a:off x="-1" y="0"/>
            <a:ext cx="9144001" cy="6858000"/>
          </a:xfrm>
          <a:prstGeom prst="rect">
            <a:avLst/>
          </a:prstGeom>
          <a:noFill/>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4" name="Picture 4" descr="http://www.scooterthecocker.com/beach2.JPG"/>
          <p:cNvPicPr>
            <a:picLocks noChangeAspect="1" noChangeArrowheads="1"/>
          </p:cNvPicPr>
          <p:nvPr/>
        </p:nvPicPr>
        <p:blipFill>
          <a:blip r:embed="rId2" cstate="print"/>
          <a:srcRect/>
          <a:stretch>
            <a:fillRect/>
          </a:stretch>
        </p:blipFill>
        <p:spPr bwMode="auto">
          <a:xfrm>
            <a:off x="3315661" y="2285993"/>
            <a:ext cx="5828339" cy="4572008"/>
          </a:xfrm>
          <a:prstGeom prst="rect">
            <a:avLst/>
          </a:prstGeom>
          <a:noFill/>
        </p:spPr>
      </p:pic>
      <p:pic>
        <p:nvPicPr>
          <p:cNvPr id="61446" name="Picture 6" descr="Fun in the sea at Whitesands"/>
          <p:cNvPicPr>
            <a:picLocks noChangeAspect="1" noChangeArrowheads="1"/>
          </p:cNvPicPr>
          <p:nvPr/>
        </p:nvPicPr>
        <p:blipFill>
          <a:blip r:embed="rId3" cstate="print"/>
          <a:srcRect/>
          <a:stretch>
            <a:fillRect/>
          </a:stretch>
        </p:blipFill>
        <p:spPr bwMode="auto">
          <a:xfrm>
            <a:off x="-1" y="0"/>
            <a:ext cx="8019458" cy="6215082"/>
          </a:xfrm>
          <a:prstGeom prst="rect">
            <a:avLst/>
          </a:prstGeom>
          <a:noFill/>
        </p:spPr>
      </p:pic>
      <p:pic>
        <p:nvPicPr>
          <p:cNvPr id="61442" name="Picture 2" descr="http://www.thediehls.net/beach.jpg"/>
          <p:cNvPicPr>
            <a:picLocks noChangeAspect="1" noChangeArrowheads="1"/>
          </p:cNvPicPr>
          <p:nvPr/>
        </p:nvPicPr>
        <p:blipFill>
          <a:blip r:embed="rId4" cstate="print"/>
          <a:srcRect/>
          <a:stretch>
            <a:fillRect/>
          </a:stretch>
        </p:blipFill>
        <p:spPr bwMode="auto">
          <a:xfrm>
            <a:off x="0" y="0"/>
            <a:ext cx="9144000" cy="6861153"/>
          </a:xfrm>
          <a:prstGeom prst="rect">
            <a:avLst/>
          </a:prstGeom>
          <a:noFill/>
        </p:spPr>
      </p:pic>
      <p:sp>
        <p:nvSpPr>
          <p:cNvPr id="5" name="TextBox 4"/>
          <p:cNvSpPr txBox="1"/>
          <p:nvPr/>
        </p:nvSpPr>
        <p:spPr>
          <a:xfrm>
            <a:off x="5572132" y="0"/>
            <a:ext cx="2643206" cy="523220"/>
          </a:xfrm>
          <a:prstGeom prst="rect">
            <a:avLst/>
          </a:prstGeom>
          <a:noFill/>
        </p:spPr>
        <p:txBody>
          <a:bodyPr wrap="square" rtlCol="0">
            <a:spAutoFit/>
          </a:bodyPr>
          <a:lstStyle/>
          <a:p>
            <a:r>
              <a:rPr lang="en-GB" sz="2800" dirty="0" err="1" smtClean="0">
                <a:solidFill>
                  <a:srgbClr val="FFFF00"/>
                </a:solidFill>
              </a:rPr>
              <a:t>Live’s</a:t>
            </a:r>
            <a:r>
              <a:rPr lang="en-GB" sz="2800" dirty="0" smtClean="0">
                <a:solidFill>
                  <a:srgbClr val="FFFF00"/>
                </a:solidFill>
              </a:rPr>
              <a:t> a beach!</a:t>
            </a:r>
            <a:endParaRPr lang="en-US" sz="2800" dirty="0">
              <a:solidFill>
                <a:srgbClr val="FFFF00"/>
              </a:solidFill>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1444"/>
                                        </p:tgtEl>
                                        <p:attrNameLst>
                                          <p:attrName>style.visibility</p:attrName>
                                        </p:attrNameLst>
                                      </p:cBhvr>
                                      <p:to>
                                        <p:strVal val="visible"/>
                                      </p:to>
                                    </p:set>
                                    <p:animEffect transition="in" filter="wipe(down)">
                                      <p:cBhvr>
                                        <p:cTn id="7" dur="500"/>
                                        <p:tgtEl>
                                          <p:spTgt spid="6144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1446"/>
                                        </p:tgtEl>
                                        <p:attrNameLst>
                                          <p:attrName>style.visibility</p:attrName>
                                        </p:attrNameLst>
                                      </p:cBhvr>
                                      <p:to>
                                        <p:strVal val="visible"/>
                                      </p:to>
                                    </p:set>
                                    <p:animEffect transition="in" filter="fade">
                                      <p:cBhvr>
                                        <p:cTn id="12" dur="2000"/>
                                        <p:tgtEl>
                                          <p:spTgt spid="6144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1442"/>
                                        </p:tgtEl>
                                        <p:attrNameLst>
                                          <p:attrName>style.visibility</p:attrName>
                                        </p:attrNameLst>
                                      </p:cBhvr>
                                      <p:to>
                                        <p:strVal val="visible"/>
                                      </p:to>
                                    </p:set>
                                    <p:anim calcmode="lin" valueType="num">
                                      <p:cBhvr additive="base">
                                        <p:cTn id="17" dur="500" fill="hold"/>
                                        <p:tgtEl>
                                          <p:spTgt spid="61442"/>
                                        </p:tgtEl>
                                        <p:attrNameLst>
                                          <p:attrName>ppt_x</p:attrName>
                                        </p:attrNameLst>
                                      </p:cBhvr>
                                      <p:tavLst>
                                        <p:tav tm="0">
                                          <p:val>
                                            <p:strVal val="#ppt_x"/>
                                          </p:val>
                                        </p:tav>
                                        <p:tav tm="100000">
                                          <p:val>
                                            <p:strVal val="#ppt_x"/>
                                          </p:val>
                                        </p:tav>
                                      </p:tavLst>
                                    </p:anim>
                                    <p:anim calcmode="lin" valueType="num">
                                      <p:cBhvr additive="base">
                                        <p:cTn id="18" dur="500" fill="hold"/>
                                        <p:tgtEl>
                                          <p:spTgt spid="614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3" descr="D:\P2200074.JPG"/>
          <p:cNvPicPr preferRelativeResize="0">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D:\P2200076.JPG"/>
          <p:cNvPicPr>
            <a:picLocks noChangeAspect="1" noChangeArrowheads="1"/>
          </p:cNvPicPr>
          <p:nvPr/>
        </p:nvPicPr>
        <p:blipFill>
          <a:blip r:embed="rId2" cstate="print"/>
          <a:srcRect/>
          <a:stretch>
            <a:fillRect/>
          </a:stretch>
        </p:blipFill>
        <p:spPr bwMode="auto">
          <a:xfrm>
            <a:off x="74613" y="55563"/>
            <a:ext cx="9069387" cy="68024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3" descr="D:\P2200080.JPG"/>
          <p:cNvPicPr>
            <a:picLocks noChangeAspect="1" noChangeArrowheads="1"/>
          </p:cNvPicPr>
          <p:nvPr/>
        </p:nvPicPr>
        <p:blipFill>
          <a:blip r:embed="rId2" cstate="print"/>
          <a:srcRect/>
          <a:stretch>
            <a:fillRect/>
          </a:stretch>
        </p:blipFill>
        <p:spPr bwMode="auto">
          <a:xfrm>
            <a:off x="28575" y="22225"/>
            <a:ext cx="9115425" cy="6835775"/>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D:\P2200094.JPG"/>
          <p:cNvPicPr>
            <a:picLocks noChangeAspect="1" noChangeArrowheads="1"/>
          </p:cNvPicPr>
          <p:nvPr/>
        </p:nvPicPr>
        <p:blipFill>
          <a:blip r:embed="rId2" cstate="print"/>
          <a:srcRect/>
          <a:stretch>
            <a:fillRect/>
          </a:stretch>
        </p:blipFill>
        <p:spPr bwMode="auto">
          <a:xfrm>
            <a:off x="0" y="0"/>
            <a:ext cx="9115425" cy="6835775"/>
          </a:xfrm>
          <a:prstGeom prst="rect">
            <a:avLst/>
          </a:prstGeom>
          <a:noFill/>
          <a:ln w="9525">
            <a:noFill/>
            <a:miter lim="800000"/>
            <a:headEnd/>
            <a:tailEnd/>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D:\P2200079.JPG"/>
          <p:cNvPicPr>
            <a:picLocks noChangeAspect="1" noChangeArrowheads="1"/>
          </p:cNvPicPr>
          <p:nvPr/>
        </p:nvPicPr>
        <p:blipFill>
          <a:blip r:embed="rId2" cstate="print"/>
          <a:srcRect/>
          <a:stretch>
            <a:fillRect/>
          </a:stretch>
        </p:blipFill>
        <p:spPr bwMode="auto">
          <a:xfrm>
            <a:off x="28575" y="0"/>
            <a:ext cx="9115425" cy="6835775"/>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D:\P2200090.JPG"/>
          <p:cNvPicPr>
            <a:picLocks noChangeAspect="1" noChangeArrowheads="1"/>
          </p:cNvPicPr>
          <p:nvPr/>
        </p:nvPicPr>
        <p:blipFill>
          <a:blip r:embed="rId2" cstate="print"/>
          <a:srcRect/>
          <a:stretch>
            <a:fillRect/>
          </a:stretch>
        </p:blipFill>
        <p:spPr bwMode="auto">
          <a:xfrm>
            <a:off x="28575" y="0"/>
            <a:ext cx="9115425" cy="6835775"/>
          </a:xfrm>
          <a:prstGeom prst="rect">
            <a:avLst/>
          </a:prstGeom>
          <a:noFill/>
          <a:ln w="9525">
            <a:noFill/>
            <a:miter lim="800000"/>
            <a:headEnd/>
            <a:tailEnd/>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D:\P2200092.JPG"/>
          <p:cNvPicPr>
            <a:picLocks noChangeAspect="1" noChangeArrowheads="1"/>
          </p:cNvPicPr>
          <p:nvPr/>
        </p:nvPicPr>
        <p:blipFill>
          <a:blip r:embed="rId2" cstate="print"/>
          <a:srcRect/>
          <a:stretch>
            <a:fillRect/>
          </a:stretch>
        </p:blipFill>
        <p:spPr bwMode="auto">
          <a:xfrm>
            <a:off x="28575" y="0"/>
            <a:ext cx="9115425" cy="6835775"/>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Thatch">
  <a:themeElements>
    <a:clrScheme name="Thatch">
      <a:dk1>
        <a:sysClr val="windowText" lastClr="000000"/>
      </a:dk1>
      <a:lt1>
        <a:sysClr val="window" lastClr="FFFFFF"/>
      </a:lt1>
      <a:dk2>
        <a:srgbClr val="1D3641"/>
      </a:dk2>
      <a:lt2>
        <a:srgbClr val="DFE6D0"/>
      </a:lt2>
      <a:accent1>
        <a:srgbClr val="759AA5"/>
      </a:accent1>
      <a:accent2>
        <a:srgbClr val="CFC60D"/>
      </a:accent2>
      <a:accent3>
        <a:srgbClr val="99987F"/>
      </a:accent3>
      <a:accent4>
        <a:srgbClr val="90AC97"/>
      </a:accent4>
      <a:accent5>
        <a:srgbClr val="FFAD1C"/>
      </a:accent5>
      <a:accent6>
        <a:srgbClr val="B9AB6F"/>
      </a:accent6>
      <a:hlink>
        <a:srgbClr val="66AACD"/>
      </a:hlink>
      <a:folHlink>
        <a:srgbClr val="809DB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Thatch</Template>
  <TotalTime>2657</TotalTime>
  <Words>1177</Words>
  <Application>Microsoft Office PowerPoint</Application>
  <PresentationFormat>On-screen Show (4:3)</PresentationFormat>
  <Paragraphs>75</Paragraphs>
  <Slides>36</Slides>
  <Notes>1</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Thatch</vt:lpstr>
      <vt:lpstr>People and the coast</vt:lpstr>
      <vt:lpstr>Demographics and the coast</vt:lpstr>
      <vt:lpstr>Why Coastal Zone Management?</vt:lpstr>
      <vt:lpstr>Whimpwell</vt:lpstr>
      <vt:lpstr>Slide 5</vt:lpstr>
      <vt:lpstr>Slide 6</vt:lpstr>
      <vt:lpstr>Slide 7</vt:lpstr>
      <vt:lpstr>Slide 8</vt:lpstr>
      <vt:lpstr>SMP (Shoreline Management Plan) </vt:lpstr>
      <vt:lpstr>Principal tools in ICZM</vt:lpstr>
      <vt:lpstr>Coastal conservation</vt:lpstr>
      <vt:lpstr>DEFRA’s ‘Making Space for Water’ policy   </vt:lpstr>
      <vt:lpstr>Coastal Protection </vt:lpstr>
      <vt:lpstr>Slide 14</vt:lpstr>
      <vt:lpstr>Slide 15</vt:lpstr>
      <vt:lpstr>Slide 16</vt:lpstr>
      <vt:lpstr>Slide 17</vt:lpstr>
      <vt:lpstr>Slide 18</vt:lpstr>
      <vt:lpstr>Slide 19</vt:lpstr>
      <vt:lpstr>Slide 20</vt:lpstr>
      <vt:lpstr>Slide 21</vt:lpstr>
      <vt:lpstr>Slide 22</vt:lpstr>
      <vt:lpstr>Slide 23</vt:lpstr>
      <vt:lpstr>Coastal defences change wave processes</vt:lpstr>
      <vt:lpstr>LOICZ</vt:lpstr>
      <vt:lpstr>Land-Ocean Interactions in the Coastal Zone</vt:lpstr>
      <vt:lpstr>Slide 27</vt:lpstr>
      <vt:lpstr>Slide 28</vt:lpstr>
      <vt:lpstr>Slide 29</vt:lpstr>
      <vt:lpstr>Slide 30</vt:lpstr>
      <vt:lpstr>Slide 31</vt:lpstr>
      <vt:lpstr>Slide 32</vt:lpstr>
      <vt:lpstr>Slide 33</vt:lpstr>
      <vt:lpstr>Slide 34</vt:lpstr>
      <vt:lpstr>Slide 35</vt:lpstr>
      <vt:lpstr>Slide 36</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Chris House</dc:creator>
  <cp:lastModifiedBy>fad-ch</cp:lastModifiedBy>
  <cp:revision>142</cp:revision>
  <dcterms:created xsi:type="dcterms:W3CDTF">2012-11-15T15:06:50Z</dcterms:created>
  <dcterms:modified xsi:type="dcterms:W3CDTF">2013-01-30T14:28:56Z</dcterms:modified>
</cp:coreProperties>
</file>