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Proxima Nova" panose="020B0604020202020204" charset="0"/>
      <p:regular r:id="rId12"/>
      <p:bold r:id="rId13"/>
      <p:italic r:id="rId14"/>
      <p:boldItalic r:id="rId15"/>
    </p:embeddedFont>
    <p:embeddedFont>
      <p:font typeface="Roboto" panose="020000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D7F2FED-A289-4B92-AE43-537651139957}">
  <a:tblStyle styleId="{5D7F2FED-A289-4B92-AE43-53765113995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ef7a117874_0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ef7a117874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ef7b89c06b_0_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ef7b89c06b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ef7b89c06b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ef7b89c06b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ef7b89c06b_0_2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ef7b89c06b_0_2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ef7b89c06b_0_2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ef7b89c06b_0_2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ef7b89c06b_0_2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ef7b89c06b_0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ef7b89c06b_0_2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ef7b89c06b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ef7b89c06b_0_2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f7b89c06b_0_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6" name="Google Shape;16;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7" name="Google Shape;17;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7" name="Google Shape;37;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41" name="Google Shape;41;p9"/>
          <p:cNvSpPr txBox="1">
            <a:spLocks noGrp="1"/>
          </p:cNvSpPr>
          <p:nvPr>
            <p:ph type="title"/>
          </p:nvPr>
        </p:nvSpPr>
        <p:spPr>
          <a:xfrm>
            <a:off x="265500" y="1205825"/>
            <a:ext cx="4045200" cy="1509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researchgate.net/publication/373775939_Employee_Training_and_Development_Enhancing_Employee_Performance_-_A_Study"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s://www.researchgate.net/profile/Leopold-Hamminger/post/Can_you_help_me_clarify_what_type_of_qualitative_research_design_to_use/attachment/59d64d4579197b80779a6db2/AS%3A487475249455105%401493234564396/download/Creswell+-+Research+Design.pdf"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58"/>
        <p:cNvGrpSpPr/>
        <p:nvPr/>
      </p:nvGrpSpPr>
      <p:grpSpPr>
        <a:xfrm>
          <a:off x="0" y="0"/>
          <a:ext cx="0" cy="0"/>
          <a:chOff x="0" y="0"/>
          <a:chExt cx="0" cy="0"/>
        </a:xfrm>
      </p:grpSpPr>
      <p:sp>
        <p:nvSpPr>
          <p:cNvPr id="59" name="Google Shape;59;p13"/>
          <p:cNvSpPr txBox="1"/>
          <p:nvPr/>
        </p:nvSpPr>
        <p:spPr>
          <a:xfrm>
            <a:off x="1278300" y="300775"/>
            <a:ext cx="6587400" cy="19857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800" b="1">
                <a:solidFill>
                  <a:schemeClr val="lt1"/>
                </a:solidFill>
              </a:rPr>
              <a:t>A study on the impact of internal operational communication and training on employee effectiveness in the UK post-pandemic hospitality industry </a:t>
            </a:r>
            <a:endParaRPr sz="1800" b="1">
              <a:solidFill>
                <a:schemeClr val="lt1"/>
              </a:solidFill>
            </a:endParaRPr>
          </a:p>
          <a:p>
            <a:pPr marL="0" lvl="0" indent="0" algn="ctr" rtl="0">
              <a:lnSpc>
                <a:spcPct val="150000"/>
              </a:lnSpc>
              <a:spcBef>
                <a:spcPts val="0"/>
              </a:spcBef>
              <a:spcAft>
                <a:spcPts val="0"/>
              </a:spcAft>
              <a:buNone/>
            </a:pPr>
            <a:r>
              <a:rPr lang="en-GB" sz="1200" b="1">
                <a:solidFill>
                  <a:schemeClr val="lt2"/>
                </a:solidFill>
              </a:rPr>
              <a:t>2026</a:t>
            </a:r>
            <a:endParaRPr sz="1200" b="1">
              <a:solidFill>
                <a:schemeClr val="lt2"/>
              </a:solidFill>
            </a:endParaRPr>
          </a:p>
          <a:p>
            <a:pPr marL="0" lvl="0" indent="0" algn="l" rtl="0">
              <a:spcBef>
                <a:spcPts val="0"/>
              </a:spcBef>
              <a:spcAft>
                <a:spcPts val="0"/>
              </a:spcAft>
              <a:buNone/>
            </a:pPr>
            <a:endParaRPr sz="1800">
              <a:solidFill>
                <a:schemeClr val="lt2"/>
              </a:solidFill>
              <a:latin typeface="Roboto"/>
              <a:ea typeface="Roboto"/>
              <a:cs typeface="Roboto"/>
              <a:sym typeface="Roboto"/>
            </a:endParaRPr>
          </a:p>
        </p:txBody>
      </p:sp>
      <p:sp>
        <p:nvSpPr>
          <p:cNvPr id="60" name="Google Shape;60;p13"/>
          <p:cNvSpPr txBox="1"/>
          <p:nvPr/>
        </p:nvSpPr>
        <p:spPr>
          <a:xfrm>
            <a:off x="375975" y="2903100"/>
            <a:ext cx="3068100" cy="147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200" dirty="0">
                <a:solidFill>
                  <a:schemeClr val="lt1"/>
                </a:solidFill>
                <a:latin typeface="Roboto"/>
                <a:ea typeface="Roboto"/>
                <a:cs typeface="Roboto"/>
                <a:sym typeface="Roboto"/>
              </a:rPr>
              <a:t>Module BMWS5014</a:t>
            </a:r>
            <a:endParaRPr sz="1200" dirty="0">
              <a:solidFill>
                <a:schemeClr val="lt1"/>
              </a:solidFill>
              <a:latin typeface="Roboto"/>
              <a:ea typeface="Roboto"/>
              <a:cs typeface="Roboto"/>
              <a:sym typeface="Roboto"/>
            </a:endParaRPr>
          </a:p>
          <a:p>
            <a:pPr marL="0" lvl="0" indent="0" algn="l" rtl="0">
              <a:spcBef>
                <a:spcPts val="0"/>
              </a:spcBef>
              <a:spcAft>
                <a:spcPts val="0"/>
              </a:spcAft>
              <a:buNone/>
            </a:pPr>
            <a:endParaRPr sz="1200" dirty="0">
              <a:solidFill>
                <a:schemeClr val="lt1"/>
              </a:solidFill>
              <a:latin typeface="Roboto"/>
              <a:ea typeface="Roboto"/>
              <a:cs typeface="Roboto"/>
              <a:sym typeface="Roboto"/>
            </a:endParaRPr>
          </a:p>
          <a:p>
            <a:pPr marL="0" lvl="0" indent="0" algn="l" rtl="0">
              <a:spcBef>
                <a:spcPts val="0"/>
              </a:spcBef>
              <a:spcAft>
                <a:spcPts val="0"/>
              </a:spcAft>
              <a:buNone/>
            </a:pPr>
            <a:r>
              <a:rPr lang="en-GB" sz="1200" dirty="0">
                <a:solidFill>
                  <a:schemeClr val="lt1"/>
                </a:solidFill>
                <a:latin typeface="Roboto"/>
                <a:ea typeface="Roboto"/>
                <a:cs typeface="Roboto"/>
                <a:sym typeface="Roboto"/>
              </a:rPr>
              <a:t>Developing a Research Proposal - LEVEL 5</a:t>
            </a:r>
            <a:endParaRPr sz="1200" dirty="0">
              <a:solidFill>
                <a:schemeClr val="lt1"/>
              </a:solidFill>
              <a:latin typeface="Roboto"/>
              <a:ea typeface="Roboto"/>
              <a:cs typeface="Roboto"/>
              <a:sym typeface="Roboto"/>
            </a:endParaRPr>
          </a:p>
          <a:p>
            <a:pPr marL="0" lvl="0" indent="0" algn="l" rtl="0">
              <a:spcBef>
                <a:spcPts val="0"/>
              </a:spcBef>
              <a:spcAft>
                <a:spcPts val="0"/>
              </a:spcAft>
              <a:buNone/>
            </a:pPr>
            <a:endParaRPr sz="1200" dirty="0">
              <a:solidFill>
                <a:schemeClr val="lt1"/>
              </a:solidFill>
              <a:latin typeface="Roboto"/>
              <a:ea typeface="Roboto"/>
              <a:cs typeface="Roboto"/>
              <a:sym typeface="Roboto"/>
            </a:endParaRPr>
          </a:p>
          <a:p>
            <a:pPr marL="0" lvl="0" indent="0" algn="l" rtl="0">
              <a:spcBef>
                <a:spcPts val="0"/>
              </a:spcBef>
              <a:spcAft>
                <a:spcPts val="0"/>
              </a:spcAft>
              <a:buNone/>
            </a:pPr>
            <a:r>
              <a:rPr lang="en-GB" sz="1200" dirty="0">
                <a:solidFill>
                  <a:schemeClr val="lt1"/>
                </a:solidFill>
                <a:latin typeface="Roboto"/>
                <a:ea typeface="Roboto"/>
                <a:cs typeface="Roboto"/>
                <a:sym typeface="Roboto"/>
              </a:rPr>
              <a:t>Submitted by Eva Rosca</a:t>
            </a:r>
            <a:endParaRPr sz="1200" dirty="0">
              <a:solidFill>
                <a:schemeClr val="lt1"/>
              </a:solidFill>
              <a:latin typeface="Roboto"/>
              <a:ea typeface="Roboto"/>
              <a:cs typeface="Roboto"/>
              <a:sym typeface="Roboto"/>
            </a:endParaRPr>
          </a:p>
          <a:p>
            <a:pPr marL="0" lvl="0" indent="0" algn="l" rtl="0">
              <a:spcBef>
                <a:spcPts val="0"/>
              </a:spcBef>
              <a:spcAft>
                <a:spcPts val="0"/>
              </a:spcAft>
              <a:buNone/>
            </a:pPr>
            <a:r>
              <a:rPr lang="en-GB" sz="1200" dirty="0">
                <a:solidFill>
                  <a:schemeClr val="lt1"/>
                </a:solidFill>
                <a:latin typeface="Roboto"/>
                <a:ea typeface="Roboto"/>
                <a:cs typeface="Roboto"/>
                <a:sym typeface="Roboto"/>
              </a:rPr>
              <a:t>Student ID 2411522</a:t>
            </a:r>
            <a:endParaRPr sz="1200" dirty="0">
              <a:solidFill>
                <a:schemeClr val="lt1"/>
              </a:solidFill>
              <a:latin typeface="Roboto"/>
              <a:ea typeface="Roboto"/>
              <a:cs typeface="Roboto"/>
              <a:sym typeface="Roboto"/>
            </a:endParaRPr>
          </a:p>
          <a:p>
            <a:pPr marL="0" lvl="0" indent="0" algn="l" rtl="0">
              <a:spcBef>
                <a:spcPts val="0"/>
              </a:spcBef>
              <a:spcAft>
                <a:spcPts val="0"/>
              </a:spcAft>
              <a:buNone/>
            </a:pPr>
            <a:r>
              <a:rPr lang="en-GB" sz="1200" dirty="0">
                <a:solidFill>
                  <a:schemeClr val="lt1"/>
                </a:solidFill>
                <a:latin typeface="Roboto"/>
                <a:ea typeface="Roboto"/>
                <a:cs typeface="Roboto"/>
                <a:sym typeface="Roboto"/>
              </a:rPr>
              <a:t>Date 26/6/2026</a:t>
            </a:r>
            <a:endParaRPr sz="1200" dirty="0">
              <a:solidFill>
                <a:schemeClr val="lt1"/>
              </a:solidFill>
              <a:latin typeface="Roboto"/>
              <a:ea typeface="Roboto"/>
              <a:cs typeface="Roboto"/>
              <a:sym typeface="Roboto"/>
            </a:endParaRPr>
          </a:p>
        </p:txBody>
      </p:sp>
      <p:pic>
        <p:nvPicPr>
          <p:cNvPr id="61" name="Google Shape;61;p13"/>
          <p:cNvPicPr preferRelativeResize="0"/>
          <p:nvPr/>
        </p:nvPicPr>
        <p:blipFill>
          <a:blip r:embed="rId3">
            <a:alphaModFix/>
          </a:blip>
          <a:stretch>
            <a:fillRect/>
          </a:stretch>
        </p:blipFill>
        <p:spPr>
          <a:xfrm>
            <a:off x="3534275" y="2182820"/>
            <a:ext cx="5609725" cy="296068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4"/>
          <p:cNvSpPr txBox="1">
            <a:spLocks noGrp="1"/>
          </p:cNvSpPr>
          <p:nvPr>
            <p:ph type="title"/>
          </p:nvPr>
        </p:nvSpPr>
        <p:spPr>
          <a:xfrm>
            <a:off x="3469425" y="-767700"/>
            <a:ext cx="8222100" cy="767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Introduction </a:t>
            </a:r>
            <a:endParaRPr/>
          </a:p>
        </p:txBody>
      </p:sp>
      <p:sp>
        <p:nvSpPr>
          <p:cNvPr id="67" name="Google Shape;67;p14"/>
          <p:cNvSpPr txBox="1">
            <a:spLocks noGrp="1"/>
          </p:cNvSpPr>
          <p:nvPr>
            <p:ph type="body" idx="1"/>
          </p:nvPr>
        </p:nvSpPr>
        <p:spPr>
          <a:xfrm>
            <a:off x="255600" y="82675"/>
            <a:ext cx="8753100" cy="485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solidFill>
                  <a:schemeClr val="dk2"/>
                </a:solidFill>
                <a:latin typeface="Arial"/>
                <a:ea typeface="Arial"/>
                <a:cs typeface="Arial"/>
                <a:sym typeface="Arial"/>
              </a:rPr>
              <a:t>Background and Aim </a:t>
            </a:r>
            <a:endParaRPr sz="3000" b="1">
              <a:solidFill>
                <a:schemeClr val="dk2"/>
              </a:solidFill>
              <a:latin typeface="Arial"/>
              <a:ea typeface="Arial"/>
              <a:cs typeface="Arial"/>
              <a:sym typeface="Arial"/>
            </a:endParaRPr>
          </a:p>
          <a:p>
            <a:pPr marL="0" lvl="0" indent="0" algn="just" rtl="0">
              <a:lnSpc>
                <a:spcPct val="150000"/>
              </a:lnSpc>
              <a:spcBef>
                <a:spcPts val="1200"/>
              </a:spcBef>
              <a:spcAft>
                <a:spcPts val="0"/>
              </a:spcAft>
              <a:buNone/>
            </a:pPr>
            <a:r>
              <a:rPr lang="en-GB" sz="1200">
                <a:solidFill>
                  <a:srgbClr val="000000"/>
                </a:solidFill>
                <a:latin typeface="Arial"/>
                <a:ea typeface="Arial"/>
                <a:cs typeface="Arial"/>
                <a:sym typeface="Arial"/>
              </a:rPr>
              <a:t>The UK hospitality industry has witnessed significant changes after Covid 19 pandemic. The employees are forced to adapt to these massive changes where internal communication and training plays a significant role to enhance their skills and capabilities according to the organisational goals. The study examines the combined impact of internal communication and training on employee effectiveness . (Bajaj et al., 2023)</a:t>
            </a:r>
            <a:endParaRPr sz="12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1200" b="1">
                <a:solidFill>
                  <a:srgbClr val="000000"/>
                </a:solidFill>
                <a:latin typeface="Arial"/>
                <a:ea typeface="Arial"/>
                <a:cs typeface="Arial"/>
                <a:sym typeface="Arial"/>
              </a:rPr>
              <a:t>Aim</a:t>
            </a:r>
            <a:endParaRPr sz="1200" b="1">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1200">
                <a:solidFill>
                  <a:srgbClr val="000000"/>
                </a:solidFill>
                <a:latin typeface="Arial"/>
                <a:ea typeface="Arial"/>
                <a:cs typeface="Arial"/>
                <a:sym typeface="Arial"/>
              </a:rPr>
              <a:t>To understand how employee training and workplace communication influence employee effectiveness in a hospitality organisation in the UK  post-pandemic hospitality </a:t>
            </a:r>
            <a:endParaRPr sz="12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1200" b="1">
                <a:solidFill>
                  <a:schemeClr val="dk2"/>
                </a:solidFill>
                <a:latin typeface="Arial"/>
                <a:ea typeface="Arial"/>
                <a:cs typeface="Arial"/>
                <a:sym typeface="Arial"/>
              </a:rPr>
              <a:t>Research questions</a:t>
            </a:r>
            <a:endParaRPr sz="1200" b="1">
              <a:solidFill>
                <a:schemeClr val="dk2"/>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AutoNum type="arabicPeriod"/>
            </a:pPr>
            <a:r>
              <a:rPr lang="en-GB" sz="1200">
                <a:solidFill>
                  <a:srgbClr val="000000"/>
                </a:solidFill>
                <a:latin typeface="Arial"/>
                <a:ea typeface="Arial"/>
                <a:cs typeface="Arial"/>
                <a:sym typeface="Arial"/>
              </a:rPr>
              <a:t>How does employee training influence employee effectiveness in hospitality organisations after covid- 19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AutoNum type="arabicPeriod"/>
            </a:pPr>
            <a:r>
              <a:rPr lang="en-GB" sz="1200">
                <a:solidFill>
                  <a:srgbClr val="000000"/>
                </a:solidFill>
                <a:latin typeface="Arial"/>
                <a:ea typeface="Arial"/>
                <a:cs typeface="Arial"/>
                <a:sym typeface="Arial"/>
              </a:rPr>
              <a:t>How does internal operational communication influence employee effectiveness in hospitality organisations after covid 19?</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AutoNum type="arabicPeriod"/>
            </a:pPr>
            <a:r>
              <a:rPr lang="en-GB" sz="1200">
                <a:solidFill>
                  <a:srgbClr val="000000"/>
                </a:solidFill>
                <a:latin typeface="Arial"/>
                <a:ea typeface="Arial"/>
                <a:cs typeface="Arial"/>
                <a:sym typeface="Arial"/>
              </a:rPr>
              <a:t>What are the problems faced by the organisation due to a lack of employee training and effective  internal operational communication post-pandemic </a:t>
            </a:r>
            <a:endParaRPr sz="1200">
              <a:solidFill>
                <a:srgbClr val="000000"/>
              </a:solidFill>
              <a:latin typeface="Arial"/>
              <a:ea typeface="Arial"/>
              <a:cs typeface="Arial"/>
              <a:sym typeface="Arial"/>
            </a:endParaRPr>
          </a:p>
          <a:p>
            <a:pPr marL="0" lvl="0" indent="0" algn="l" rtl="0">
              <a:spcBef>
                <a:spcPts val="0"/>
              </a:spcBef>
              <a:spcAft>
                <a:spcPts val="0"/>
              </a:spcAft>
              <a:buNone/>
            </a:pPr>
            <a:r>
              <a:rPr lang="en-GB" sz="1200">
                <a:solidFill>
                  <a:srgbClr val="000000"/>
                </a:solidFill>
                <a:latin typeface="Arial"/>
                <a:ea typeface="Arial"/>
                <a:cs typeface="Arial"/>
                <a:sym typeface="Arial"/>
              </a:rPr>
              <a:t>The insights will contribute to knowledge base  on how internal operational communication affect the employee effectiveness and help the organisation to design frameworks that best utilise the positive impact of internal communication and training in employee effectiveness strategies</a:t>
            </a:r>
            <a:endParaRPr/>
          </a:p>
          <a:p>
            <a:pPr marL="0" lvl="0" indent="0" algn="just" rtl="0">
              <a:lnSpc>
                <a:spcPct val="150000"/>
              </a:lnSpc>
              <a:spcBef>
                <a:spcPts val="1200"/>
              </a:spcBef>
              <a:spcAft>
                <a:spcPts val="0"/>
              </a:spcAft>
              <a:buNone/>
            </a:pPr>
            <a:endParaRPr sz="1200">
              <a:solidFill>
                <a:srgbClr val="000000"/>
              </a:solidFill>
              <a:latin typeface="Arial"/>
              <a:ea typeface="Arial"/>
              <a:cs typeface="Arial"/>
              <a:sym typeface="Arial"/>
            </a:endParaRPr>
          </a:p>
          <a:p>
            <a:pPr marL="0" lvl="0" indent="0" algn="l" rtl="0">
              <a:spcBef>
                <a:spcPts val="0"/>
              </a:spcBef>
              <a:spcAft>
                <a:spcPts val="1200"/>
              </a:spcAft>
              <a:buNone/>
            </a:pPr>
            <a:endParaRPr sz="1200">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234500"/>
            <a:ext cx="8520600" cy="5727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3000" b="1">
                <a:solidFill>
                  <a:schemeClr val="dk2"/>
                </a:solidFill>
                <a:latin typeface="Arial"/>
                <a:ea typeface="Arial"/>
                <a:cs typeface="Arial"/>
                <a:sym typeface="Arial"/>
              </a:rPr>
              <a:t>Methodology </a:t>
            </a:r>
            <a:endParaRPr sz="3000" b="1">
              <a:solidFill>
                <a:schemeClr val="dk2"/>
              </a:solidFill>
              <a:latin typeface="Arial"/>
              <a:ea typeface="Arial"/>
              <a:cs typeface="Arial"/>
              <a:sym typeface="Arial"/>
            </a:endParaRPr>
          </a:p>
          <a:p>
            <a:pPr marL="0" lvl="0" indent="0" algn="l" rtl="0">
              <a:lnSpc>
                <a:spcPct val="115000"/>
              </a:lnSpc>
              <a:spcBef>
                <a:spcPts val="1200"/>
              </a:spcBef>
              <a:spcAft>
                <a:spcPts val="1200"/>
              </a:spcAft>
              <a:buNone/>
            </a:pPr>
            <a:endParaRPr sz="3000" b="1"/>
          </a:p>
        </p:txBody>
      </p:sp>
      <p:graphicFrame>
        <p:nvGraphicFramePr>
          <p:cNvPr id="73" name="Google Shape;73;p15"/>
          <p:cNvGraphicFramePr/>
          <p:nvPr/>
        </p:nvGraphicFramePr>
        <p:xfrm>
          <a:off x="496300" y="940550"/>
          <a:ext cx="8520600" cy="4070346"/>
        </p:xfrm>
        <a:graphic>
          <a:graphicData uri="http://schemas.openxmlformats.org/drawingml/2006/table">
            <a:tbl>
              <a:tblPr>
                <a:noFill/>
                <a:tableStyleId>{5D7F2FED-A289-4B92-AE43-537651139957}</a:tableStyleId>
              </a:tblPr>
              <a:tblGrid>
                <a:gridCol w="1936250">
                  <a:extLst>
                    <a:ext uri="{9D8B030D-6E8A-4147-A177-3AD203B41FA5}">
                      <a16:colId xmlns:a16="http://schemas.microsoft.com/office/drawing/2014/main" val="20000"/>
                    </a:ext>
                  </a:extLst>
                </a:gridCol>
                <a:gridCol w="6584350">
                  <a:extLst>
                    <a:ext uri="{9D8B030D-6E8A-4147-A177-3AD203B41FA5}">
                      <a16:colId xmlns:a16="http://schemas.microsoft.com/office/drawing/2014/main" val="20001"/>
                    </a:ext>
                  </a:extLst>
                </a:gridCol>
              </a:tblGrid>
              <a:tr h="682425">
                <a:tc>
                  <a:txBody>
                    <a:bodyPr/>
                    <a:lstStyle/>
                    <a:p>
                      <a:pPr marL="0" lvl="0" indent="0" algn="l" rtl="0">
                        <a:lnSpc>
                          <a:spcPct val="115000"/>
                        </a:lnSpc>
                        <a:spcBef>
                          <a:spcPts val="0"/>
                        </a:spcBef>
                        <a:spcAft>
                          <a:spcPts val="1200"/>
                        </a:spcAft>
                        <a:buNone/>
                      </a:pPr>
                      <a:r>
                        <a:rPr lang="en-GB"/>
                        <a:t>Research philosophy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lnSpc>
                          <a:spcPct val="115000"/>
                        </a:lnSpc>
                        <a:spcBef>
                          <a:spcPts val="0"/>
                        </a:spcBef>
                        <a:spcAft>
                          <a:spcPts val="1200"/>
                        </a:spcAft>
                        <a:buNone/>
                      </a:pPr>
                      <a:r>
                        <a:rPr lang="en-GB"/>
                        <a:t>Interpretivist</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260150">
                <a:tc>
                  <a:txBody>
                    <a:bodyPr/>
                    <a:lstStyle/>
                    <a:p>
                      <a:pPr marL="0" lvl="0" indent="0" algn="l" rtl="0">
                        <a:spcBef>
                          <a:spcPts val="0"/>
                        </a:spcBef>
                        <a:spcAft>
                          <a:spcPts val="0"/>
                        </a:spcAft>
                        <a:buNone/>
                      </a:pPr>
                      <a:r>
                        <a:rPr lang="en-GB"/>
                        <a:t>Research approach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0"/>
                        </a:spcAft>
                        <a:buNone/>
                      </a:pPr>
                      <a:r>
                        <a:rPr lang="en-GB"/>
                        <a:t>Inductive approach /</a:t>
                      </a:r>
                      <a:r>
                        <a:rPr lang="en-GB" sz="1200"/>
                        <a:t>The study intends to start with specific data and look for patterns and themes, analyses, and reach the findings. (Creswell and Creswell, 2018)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260150">
                <a:tc>
                  <a:txBody>
                    <a:bodyPr/>
                    <a:lstStyle/>
                    <a:p>
                      <a:pPr marL="0" lvl="0" indent="0" algn="l" rtl="0">
                        <a:spcBef>
                          <a:spcPts val="0"/>
                        </a:spcBef>
                        <a:spcAft>
                          <a:spcPts val="0"/>
                        </a:spcAft>
                        <a:buNone/>
                      </a:pPr>
                      <a:r>
                        <a:rPr lang="en-GB"/>
                        <a:t>Research method</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0"/>
                        </a:spcAft>
                        <a:buNone/>
                      </a:pPr>
                      <a:r>
                        <a:rPr lang="en-GB"/>
                        <a:t>Qualitative method</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r h="419475">
                <a:tc>
                  <a:txBody>
                    <a:bodyPr/>
                    <a:lstStyle/>
                    <a:p>
                      <a:pPr marL="0" lvl="0" indent="0" algn="l" rtl="0">
                        <a:spcBef>
                          <a:spcPts val="0"/>
                        </a:spcBef>
                        <a:spcAft>
                          <a:spcPts val="0"/>
                        </a:spcAft>
                        <a:buNone/>
                      </a:pPr>
                      <a:r>
                        <a:rPr lang="en-GB"/>
                        <a:t>Data</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0"/>
                        </a:spcAft>
                        <a:buNone/>
                      </a:pPr>
                      <a:r>
                        <a:rPr lang="en-GB"/>
                        <a:t>Secondary data [Literature/peer reviewed journals/books/  reports published in credible sources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3"/>
                  </a:ext>
                </a:extLst>
              </a:tr>
              <a:tr h="779925">
                <a:tc>
                  <a:txBody>
                    <a:bodyPr/>
                    <a:lstStyle/>
                    <a:p>
                      <a:pPr marL="0" lvl="0" indent="0" algn="l" rtl="0">
                        <a:spcBef>
                          <a:spcPts val="0"/>
                        </a:spcBef>
                        <a:spcAft>
                          <a:spcPts val="0"/>
                        </a:spcAft>
                        <a:buNone/>
                      </a:pPr>
                      <a:r>
                        <a:rPr lang="en-GB"/>
                        <a:t>Data collection method</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lnSpc>
                          <a:spcPct val="115000"/>
                        </a:lnSpc>
                        <a:spcBef>
                          <a:spcPts val="0"/>
                        </a:spcBef>
                        <a:spcAft>
                          <a:spcPts val="1200"/>
                        </a:spcAft>
                        <a:buNone/>
                      </a:pPr>
                      <a:r>
                        <a:rPr lang="en-GB"/>
                        <a:t>In depth study of peer reviewed academic journals published in authentic sources such as scopus, research gate, emerald insight, Google scholar research gate etc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4"/>
                  </a:ext>
                </a:extLst>
              </a:tr>
              <a:tr h="905000">
                <a:tc>
                  <a:txBody>
                    <a:bodyPr/>
                    <a:lstStyle/>
                    <a:p>
                      <a:pPr marL="0" lvl="0" indent="0" algn="l" rtl="0">
                        <a:spcBef>
                          <a:spcPts val="0"/>
                        </a:spcBef>
                        <a:spcAft>
                          <a:spcPts val="0"/>
                        </a:spcAft>
                        <a:buNone/>
                      </a:pPr>
                      <a:r>
                        <a:rPr lang="en-GB"/>
                        <a:t>Sampling design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lnSpc>
                          <a:spcPct val="115000"/>
                        </a:lnSpc>
                        <a:spcBef>
                          <a:spcPts val="0"/>
                        </a:spcBef>
                        <a:spcAft>
                          <a:spcPts val="1200"/>
                        </a:spcAft>
                        <a:buNone/>
                      </a:pPr>
                      <a:r>
                        <a:rPr lang="en-GB"/>
                        <a:t>Purposive sampling of peer reviewed journals, books , industrial reports related to internal communication, training and employee effectiveness with a focus after post pandemic period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solidFill>
                  <a:schemeClr val="dk2"/>
                </a:solidFill>
              </a:rPr>
              <a:t>Methodology </a:t>
            </a:r>
            <a:endParaRPr sz="3000" b="1">
              <a:solidFill>
                <a:schemeClr val="dk2"/>
              </a:solidFill>
            </a:endParaRPr>
          </a:p>
        </p:txBody>
      </p:sp>
      <p:graphicFrame>
        <p:nvGraphicFramePr>
          <p:cNvPr id="79" name="Google Shape;79;p16"/>
          <p:cNvGraphicFramePr/>
          <p:nvPr/>
        </p:nvGraphicFramePr>
        <p:xfrm>
          <a:off x="421125" y="1226300"/>
          <a:ext cx="8520600" cy="3484219"/>
        </p:xfrm>
        <a:graphic>
          <a:graphicData uri="http://schemas.openxmlformats.org/drawingml/2006/table">
            <a:tbl>
              <a:tblPr>
                <a:noFill/>
                <a:tableStyleId>{5D7F2FED-A289-4B92-AE43-537651139957}</a:tableStyleId>
              </a:tblPr>
              <a:tblGrid>
                <a:gridCol w="1936250">
                  <a:extLst>
                    <a:ext uri="{9D8B030D-6E8A-4147-A177-3AD203B41FA5}">
                      <a16:colId xmlns:a16="http://schemas.microsoft.com/office/drawing/2014/main" val="20000"/>
                    </a:ext>
                  </a:extLst>
                </a:gridCol>
                <a:gridCol w="6584350">
                  <a:extLst>
                    <a:ext uri="{9D8B030D-6E8A-4147-A177-3AD203B41FA5}">
                      <a16:colId xmlns:a16="http://schemas.microsoft.com/office/drawing/2014/main" val="20001"/>
                    </a:ext>
                  </a:extLst>
                </a:gridCol>
              </a:tblGrid>
              <a:tr h="682425">
                <a:tc>
                  <a:txBody>
                    <a:bodyPr/>
                    <a:lstStyle/>
                    <a:p>
                      <a:pPr marL="0" lvl="0" indent="0" algn="l" rtl="0">
                        <a:lnSpc>
                          <a:spcPct val="115000"/>
                        </a:lnSpc>
                        <a:spcBef>
                          <a:spcPts val="0"/>
                        </a:spcBef>
                        <a:spcAft>
                          <a:spcPts val="1200"/>
                        </a:spcAft>
                        <a:buNone/>
                      </a:pPr>
                      <a:r>
                        <a:rPr lang="en-GB"/>
                        <a:t>Data analysis</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lnSpc>
                          <a:spcPct val="115000"/>
                        </a:lnSpc>
                        <a:spcBef>
                          <a:spcPts val="0"/>
                        </a:spcBef>
                        <a:spcAft>
                          <a:spcPts val="0"/>
                        </a:spcAft>
                        <a:buNone/>
                      </a:pPr>
                      <a:r>
                        <a:rPr lang="en-GB"/>
                        <a:t>Thematic analysis through coding the recurring themes and patterns </a:t>
                      </a:r>
                      <a:r>
                        <a:rPr lang="en-GB" sz="1200"/>
                        <a:t> (Creswell and Creswell, 2018) </a:t>
                      </a:r>
                      <a:endParaRPr sz="1200"/>
                    </a:p>
                    <a:p>
                      <a:pPr marL="0" lvl="0" indent="0" algn="l" rtl="0">
                        <a:lnSpc>
                          <a:spcPct val="115000"/>
                        </a:lnSpc>
                        <a:spcBef>
                          <a:spcPts val="1200"/>
                        </a:spcBef>
                        <a:spcAft>
                          <a:spcPts val="1200"/>
                        </a:spcAft>
                        <a:buNone/>
                      </a:pP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0"/>
                  </a:ext>
                </a:extLst>
              </a:tr>
              <a:tr h="260150">
                <a:tc>
                  <a:txBody>
                    <a:bodyPr/>
                    <a:lstStyle/>
                    <a:p>
                      <a:pPr marL="0" lvl="0" indent="0" algn="l" rtl="0">
                        <a:spcBef>
                          <a:spcPts val="0"/>
                        </a:spcBef>
                        <a:spcAft>
                          <a:spcPts val="0"/>
                        </a:spcAft>
                        <a:buNone/>
                      </a:pPr>
                      <a:r>
                        <a:rPr lang="en-GB"/>
                        <a:t>Reliability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0"/>
                        </a:spcAft>
                        <a:buNone/>
                      </a:pPr>
                      <a:r>
                        <a:rPr lang="en-GB"/>
                        <a:t>Literature published through credible sources/peer reviewed journals industrial reports published through credible sources. Strict inclusion and exclusion criteria will be maintained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1"/>
                  </a:ext>
                </a:extLst>
              </a:tr>
              <a:tr h="260150">
                <a:tc>
                  <a:txBody>
                    <a:bodyPr/>
                    <a:lstStyle/>
                    <a:p>
                      <a:pPr marL="0" lvl="0" indent="0" algn="l" rtl="0">
                        <a:spcBef>
                          <a:spcPts val="0"/>
                        </a:spcBef>
                        <a:spcAft>
                          <a:spcPts val="0"/>
                        </a:spcAft>
                        <a:buNone/>
                      </a:pPr>
                      <a:r>
                        <a:rPr lang="en-GB"/>
                        <a:t>Validity </a:t>
                      </a: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solidFill>
                      <a:schemeClr val="lt2"/>
                    </a:solidFill>
                  </a:tcPr>
                </a:tc>
                <a:tc>
                  <a:txBody>
                    <a:bodyPr/>
                    <a:lstStyle/>
                    <a:p>
                      <a:pPr marL="0" lvl="0" indent="0" algn="l" rtl="0">
                        <a:spcBef>
                          <a:spcPts val="0"/>
                        </a:spcBef>
                        <a:spcAft>
                          <a:spcPts val="0"/>
                        </a:spcAft>
                        <a:buNone/>
                      </a:pPr>
                      <a:r>
                        <a:rPr lang="en-GB"/>
                        <a:t>The topic is specific and literature directly connected to the internal communication, employee training and impact on employee effectiveness particularly after pandemic in the UK </a:t>
                      </a:r>
                      <a:endParaRPr/>
                    </a:p>
                    <a:p>
                      <a:pPr marL="0" lvl="0" indent="0" algn="l" rtl="0">
                        <a:spcBef>
                          <a:spcPts val="0"/>
                        </a:spcBef>
                        <a:spcAft>
                          <a:spcPts val="0"/>
                        </a:spcAft>
                        <a:buNone/>
                      </a:pPr>
                      <a:r>
                        <a:rPr lang="en-GB"/>
                        <a:t>The hospitality industry faced drastic changes and only literature that discusses the impact of the topic under study in the changed scenario </a:t>
                      </a:r>
                      <a:r>
                        <a:rPr lang="en-GB" sz="1200"/>
                        <a:t> (Creswell and Creswell, 2018) </a:t>
                      </a:r>
                      <a:endParaRPr sz="1200"/>
                    </a:p>
                    <a:p>
                      <a:pPr marL="0" lvl="0" indent="0" algn="l" rtl="0">
                        <a:spcBef>
                          <a:spcPts val="0"/>
                        </a:spcBef>
                        <a:spcAft>
                          <a:spcPts val="0"/>
                        </a:spcAft>
                        <a:buNone/>
                      </a:pPr>
                      <a:endParaRPr/>
                    </a:p>
                  </a:txBody>
                  <a:tcPr marL="91425" marR="91425" marT="91425" marB="91425">
                    <a:lnL w="9525" cap="flat" cmpd="sng">
                      <a:solidFill>
                        <a:schemeClr val="dk2"/>
                      </a:solidFill>
                      <a:prstDash val="solid"/>
                      <a:round/>
                      <a:headEnd type="none" w="sm" len="sm"/>
                      <a:tailEnd type="none" w="sm" len="sm"/>
                    </a:lnL>
                    <a:lnR w="9525" cap="flat" cmpd="sng">
                      <a:solidFill>
                        <a:schemeClr val="dk2"/>
                      </a:solidFill>
                      <a:prstDash val="solid"/>
                      <a:round/>
                      <a:headEnd type="none" w="sm" len="sm"/>
                      <a:tailEnd type="none" w="sm" len="sm"/>
                    </a:lnR>
                    <a:lnT w="9525" cap="flat" cmpd="sng">
                      <a:solidFill>
                        <a:schemeClr val="dk2"/>
                      </a:solidFill>
                      <a:prstDash val="solid"/>
                      <a:round/>
                      <a:headEnd type="none" w="sm" len="sm"/>
                      <a:tailEnd type="none" w="sm" len="sm"/>
                    </a:lnT>
                    <a:lnB w="9525" cap="flat" cmpd="sng">
                      <a:solidFill>
                        <a:schemeClr val="dk2"/>
                      </a:solidFill>
                      <a:prstDash val="solid"/>
                      <a:round/>
                      <a:headEnd type="none" w="sm" len="sm"/>
                      <a:tailEnd type="none" w="sm" len="sm"/>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solidFill>
                  <a:schemeClr val="dk2"/>
                </a:solidFill>
              </a:rPr>
              <a:t>Ethical consideration </a:t>
            </a:r>
            <a:endParaRPr sz="3000" b="1">
              <a:solidFill>
                <a:schemeClr val="dk2"/>
              </a:solidFill>
            </a:endParaRPr>
          </a:p>
        </p:txBody>
      </p:sp>
      <p:sp>
        <p:nvSpPr>
          <p:cNvPr id="85" name="Google Shape;85;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The study is based on published literature on credible sources only </a:t>
            </a:r>
            <a:endParaRPr sz="1400">
              <a:solidFill>
                <a:srgbClr val="000000"/>
              </a:solidFill>
              <a:latin typeface="Arial"/>
              <a:ea typeface="Arial"/>
              <a:cs typeface="Arial"/>
              <a:sym typeface="Arial"/>
            </a:endParaRPr>
          </a:p>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No human participants will be involved. </a:t>
            </a:r>
            <a:endParaRPr sz="1400">
              <a:solidFill>
                <a:srgbClr val="000000"/>
              </a:solidFill>
              <a:latin typeface="Arial"/>
              <a:ea typeface="Arial"/>
              <a:cs typeface="Arial"/>
              <a:sym typeface="Arial"/>
            </a:endParaRPr>
          </a:p>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The study will use only ethical sources, and academic integrity will be maintained throughout the study. </a:t>
            </a:r>
            <a:endParaRPr sz="1400">
              <a:solidFill>
                <a:srgbClr val="000000"/>
              </a:solidFill>
              <a:latin typeface="Arial"/>
              <a:ea typeface="Arial"/>
              <a:cs typeface="Arial"/>
              <a:sym typeface="Arial"/>
            </a:endParaRPr>
          </a:p>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In the Harvard referencing system, clear citations will be used with source acknowledgement. (Creswell and Creswell, 2018) </a:t>
            </a:r>
            <a:endParaRPr sz="1400">
              <a:solidFill>
                <a:srgbClr val="000000"/>
              </a:solidFill>
              <a:latin typeface="Arial"/>
              <a:ea typeface="Arial"/>
              <a:cs typeface="Arial"/>
              <a:sym typeface="Arial"/>
            </a:endParaRPr>
          </a:p>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 The study will comply with the university's ethical guidelines for research studies. No ethical risks will be involved. </a:t>
            </a:r>
            <a:endParaRPr sz="1400">
              <a:solidFill>
                <a:srgbClr val="000000"/>
              </a:solidFill>
              <a:latin typeface="Arial"/>
              <a:ea typeface="Arial"/>
              <a:cs typeface="Arial"/>
              <a:sym typeface="Arial"/>
            </a:endParaRPr>
          </a:p>
          <a:p>
            <a:pPr marL="0" lvl="0" indent="0" algn="l" rtl="0">
              <a:spcBef>
                <a:spcPts val="0"/>
              </a:spcBef>
              <a:spcAft>
                <a:spcPts val="120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solidFill>
                  <a:schemeClr val="dk2"/>
                </a:solidFill>
              </a:rPr>
              <a:t>Limitations and recommendations </a:t>
            </a:r>
            <a:endParaRPr sz="3000" b="1">
              <a:solidFill>
                <a:schemeClr val="dk2"/>
              </a:solidFill>
            </a:endParaRPr>
          </a:p>
        </p:txBody>
      </p:sp>
      <p:sp>
        <p:nvSpPr>
          <p:cNvPr id="91" name="Google Shape;91;p18"/>
          <p:cNvSpPr txBox="1">
            <a:spLocks noGrp="1"/>
          </p:cNvSpPr>
          <p:nvPr>
            <p:ph type="body" idx="1"/>
          </p:nvPr>
        </p:nvSpPr>
        <p:spPr>
          <a:xfrm>
            <a:off x="311700" y="1618700"/>
            <a:ext cx="8520600" cy="28179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The study is limited to secondary data and does not collect any primary data </a:t>
            </a:r>
            <a:endParaRPr sz="1400">
              <a:solidFill>
                <a:srgbClr val="000000"/>
              </a:solidFill>
              <a:latin typeface="Arial"/>
              <a:ea typeface="Arial"/>
              <a:cs typeface="Arial"/>
              <a:sym typeface="Arial"/>
            </a:endParaRPr>
          </a:p>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Authenticity of the findings is highly depends on authenticity of previous  literature considered for analysis  c. The Accessibility issue and non-availability of required literature can limit the data collection  </a:t>
            </a:r>
            <a:endParaRPr sz="1400">
              <a:solidFill>
                <a:srgbClr val="000000"/>
              </a:solidFill>
              <a:latin typeface="Arial"/>
              <a:ea typeface="Arial"/>
              <a:cs typeface="Arial"/>
              <a:sym typeface="Arial"/>
            </a:endParaRPr>
          </a:p>
          <a:p>
            <a:pPr marL="457200" lvl="0" indent="-317500" algn="just" rtl="0">
              <a:lnSpc>
                <a:spcPct val="150000"/>
              </a:lnSpc>
              <a:spcBef>
                <a:spcPts val="0"/>
              </a:spcBef>
              <a:spcAft>
                <a:spcPts val="0"/>
              </a:spcAft>
              <a:buClr>
                <a:schemeClr val="dk2"/>
              </a:buClr>
              <a:buSzPts val="1400"/>
              <a:buFont typeface="Arial"/>
              <a:buChar char="●"/>
            </a:pPr>
            <a:r>
              <a:rPr lang="en-GB" sz="1400">
                <a:solidFill>
                  <a:srgbClr val="000000"/>
                </a:solidFill>
                <a:latin typeface="Arial"/>
                <a:ea typeface="Arial"/>
                <a:cs typeface="Arial"/>
                <a:sym typeface="Arial"/>
              </a:rPr>
              <a:t>Time is a constraint</a:t>
            </a:r>
            <a:endParaRPr sz="14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1400">
                <a:solidFill>
                  <a:srgbClr val="000000"/>
                </a:solidFill>
                <a:latin typeface="Arial"/>
                <a:ea typeface="Arial"/>
                <a:cs typeface="Arial"/>
                <a:sym typeface="Arial"/>
              </a:rPr>
              <a:t>Recommendations will be provided for hospitality industry on how to best utilise the combined influence of internal communication and training on employee effectiveness to improve the organizational success </a:t>
            </a:r>
            <a:endParaRPr sz="1400">
              <a:solidFill>
                <a:srgbClr val="000000"/>
              </a:solidFill>
              <a:latin typeface="Arial"/>
              <a:ea typeface="Arial"/>
              <a:cs typeface="Arial"/>
              <a:sym typeface="Arial"/>
            </a:endParaRPr>
          </a:p>
          <a:p>
            <a:pPr marL="0" lvl="0" indent="0" algn="l" rtl="0">
              <a:spcBef>
                <a:spcPts val="0"/>
              </a:spcBef>
              <a:spcAft>
                <a:spcPts val="1200"/>
              </a:spcAft>
              <a:buNone/>
            </a:pPr>
            <a:endParaRPr sz="1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solidFill>
                  <a:schemeClr val="dk2"/>
                </a:solidFill>
              </a:rPr>
              <a:t>Conclusion</a:t>
            </a:r>
            <a:endParaRPr sz="3000" b="1">
              <a:solidFill>
                <a:schemeClr val="dk2"/>
              </a:solidFill>
            </a:endParaRPr>
          </a:p>
        </p:txBody>
      </p:sp>
      <p:sp>
        <p:nvSpPr>
          <p:cNvPr id="97" name="Google Shape;97;p19"/>
          <p:cNvSpPr txBox="1">
            <a:spLocks noGrp="1"/>
          </p:cNvSpPr>
          <p:nvPr>
            <p:ph type="body" idx="1"/>
          </p:nvPr>
        </p:nvSpPr>
        <p:spPr>
          <a:xfrm>
            <a:off x="311700" y="1017725"/>
            <a:ext cx="8520600" cy="4050600"/>
          </a:xfrm>
          <a:prstGeom prst="rect">
            <a:avLst/>
          </a:prstGeom>
        </p:spPr>
        <p:txBody>
          <a:bodyPr spcFirstLastPara="1" wrap="square" lIns="91425" tIns="91425" rIns="91425" bIns="91425" anchor="t" anchorCtr="0">
            <a:normAutofit fontScale="55000" lnSpcReduction="20000"/>
          </a:bodyPr>
          <a:lstStyle/>
          <a:p>
            <a:pPr marL="457200" lvl="0" indent="-329883" algn="l" rtl="0">
              <a:spcBef>
                <a:spcPts val="0"/>
              </a:spcBef>
              <a:spcAft>
                <a:spcPts val="0"/>
              </a:spcAft>
              <a:buSzPct val="100000"/>
              <a:buChar char="●"/>
            </a:pPr>
            <a:r>
              <a:rPr lang="en-GB" sz="2900"/>
              <a:t>The study aims to examine the combined influence of internal communication and training on employee effectiveness</a:t>
            </a:r>
            <a:endParaRPr sz="2900"/>
          </a:p>
          <a:p>
            <a:pPr marL="457200" lvl="0" indent="-329883" algn="l" rtl="0">
              <a:spcBef>
                <a:spcPts val="0"/>
              </a:spcBef>
              <a:spcAft>
                <a:spcPts val="0"/>
              </a:spcAft>
              <a:buSzPct val="100000"/>
              <a:buChar char="●"/>
            </a:pPr>
            <a:r>
              <a:rPr lang="en-GB" sz="2900"/>
              <a:t>The study is a qualitative study with interpretivist philosophy and inductive approach </a:t>
            </a:r>
            <a:endParaRPr sz="2900"/>
          </a:p>
          <a:p>
            <a:pPr marL="457200" lvl="0" indent="-329883" algn="l" rtl="0">
              <a:spcBef>
                <a:spcPts val="0"/>
              </a:spcBef>
              <a:spcAft>
                <a:spcPts val="0"/>
              </a:spcAft>
              <a:buSzPct val="100000"/>
              <a:buChar char="●"/>
            </a:pPr>
            <a:r>
              <a:rPr lang="en-GB" sz="2900"/>
              <a:t>The study is a secondary research of peer reviewed articles, published books, research papers and industry report to deeply understand the topic under study </a:t>
            </a:r>
            <a:endParaRPr sz="2900"/>
          </a:p>
          <a:p>
            <a:pPr marL="457200" lvl="0" indent="-329883" algn="l" rtl="0">
              <a:spcBef>
                <a:spcPts val="0"/>
              </a:spcBef>
              <a:spcAft>
                <a:spcPts val="0"/>
              </a:spcAft>
              <a:buSzPct val="100000"/>
              <a:buChar char="●"/>
            </a:pPr>
            <a:r>
              <a:rPr lang="en-GB" sz="2900"/>
              <a:t>The study will examine the problems faced by employees due to the lack of proper internal communication and training and how it affect their effectiveness at work specifically after Covid 19. </a:t>
            </a:r>
            <a:endParaRPr sz="2900"/>
          </a:p>
          <a:p>
            <a:pPr marL="457200" lvl="0" indent="-329883" algn="l" rtl="0">
              <a:spcBef>
                <a:spcPts val="0"/>
              </a:spcBef>
              <a:spcAft>
                <a:spcPts val="0"/>
              </a:spcAft>
              <a:buSzPct val="100000"/>
              <a:buChar char="●"/>
            </a:pPr>
            <a:r>
              <a:rPr lang="en-GB" sz="2900"/>
              <a:t>The data analysis of the literature will be done through thematic analysis and identify themes ,</a:t>
            </a:r>
            <a:endParaRPr sz="2900"/>
          </a:p>
          <a:p>
            <a:pPr marL="457200" lvl="0" indent="-329883" algn="l" rtl="0">
              <a:spcBef>
                <a:spcPts val="0"/>
              </a:spcBef>
              <a:spcAft>
                <a:spcPts val="0"/>
              </a:spcAft>
              <a:buSzPct val="100000"/>
              <a:buChar char="●"/>
            </a:pPr>
            <a:r>
              <a:rPr lang="en-GB" sz="2900"/>
              <a:t>The themes will be examined to identify commonalities, difference and unique information</a:t>
            </a:r>
            <a:endParaRPr sz="2900"/>
          </a:p>
          <a:p>
            <a:pPr marL="457200" lvl="0" indent="-329883" algn="l" rtl="0">
              <a:spcBef>
                <a:spcPts val="0"/>
              </a:spcBef>
              <a:spcAft>
                <a:spcPts val="0"/>
              </a:spcAft>
              <a:buSzPct val="100000"/>
              <a:buChar char="●"/>
            </a:pPr>
            <a:r>
              <a:rPr lang="en-GB" sz="2900"/>
              <a:t>The limitations are lack of primary information, dependency on previously literature, accessibility or non availability of literature, time </a:t>
            </a:r>
            <a:endParaRPr sz="2900"/>
          </a:p>
          <a:p>
            <a:pPr marL="0" lvl="0" indent="0" algn="l" rtl="0">
              <a:spcBef>
                <a:spcPts val="1200"/>
              </a:spcBef>
              <a:spcAft>
                <a:spcPts val="0"/>
              </a:spcAft>
              <a:buNone/>
            </a:pPr>
            <a:endParaRPr/>
          </a:p>
          <a:p>
            <a:pPr marL="0" lvl="0" indent="0" algn="l" rtl="0">
              <a:spcBef>
                <a:spcPts val="1200"/>
              </a:spcBef>
              <a:spcAft>
                <a:spcPts val="120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a:solidFill>
                  <a:schemeClr val="dk2"/>
                </a:solidFill>
              </a:rPr>
              <a:t>References</a:t>
            </a:r>
            <a:endParaRPr sz="3000">
              <a:solidFill>
                <a:schemeClr val="dk2"/>
              </a:solidFill>
            </a:endParaRPr>
          </a:p>
        </p:txBody>
      </p:sp>
      <p:sp>
        <p:nvSpPr>
          <p:cNvPr id="103" name="Google Shape;103;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04800" algn="l" rtl="0">
              <a:lnSpc>
                <a:spcPct val="150000"/>
              </a:lnSpc>
              <a:spcBef>
                <a:spcPts val="0"/>
              </a:spcBef>
              <a:spcAft>
                <a:spcPts val="0"/>
              </a:spcAft>
              <a:buClr>
                <a:srgbClr val="000000"/>
              </a:buClr>
              <a:buSzPts val="1200"/>
              <a:buFont typeface="Times New Roman"/>
              <a:buAutoNum type="arabicPeriod"/>
            </a:pPr>
            <a:r>
              <a:rPr lang="en-GB" sz="1200">
                <a:solidFill>
                  <a:srgbClr val="000000"/>
                </a:solidFill>
                <a:latin typeface="Times New Roman"/>
                <a:ea typeface="Times New Roman"/>
                <a:cs typeface="Times New Roman"/>
                <a:sym typeface="Times New Roman"/>
              </a:rPr>
              <a:t>Bajaj, K.K., Arulsamy, A.S., Singh, I., Kumar, M.S. and Panchal, J. (2023). Employee Training and Development Enhancing Employee Performance – a Study. </a:t>
            </a:r>
            <a:r>
              <a:rPr lang="en-GB" sz="1200" i="1">
                <a:solidFill>
                  <a:srgbClr val="000000"/>
                </a:solidFill>
                <a:latin typeface="Times New Roman"/>
                <a:ea typeface="Times New Roman"/>
                <a:cs typeface="Times New Roman"/>
                <a:sym typeface="Times New Roman"/>
              </a:rPr>
              <a:t>Employee Training and Development Enhancing Employee Performance – A Study</a:t>
            </a:r>
            <a:r>
              <a:rPr lang="en-GB" sz="1200">
                <a:solidFill>
                  <a:srgbClr val="000000"/>
                </a:solidFill>
                <a:latin typeface="Times New Roman"/>
                <a:ea typeface="Times New Roman"/>
                <a:cs typeface="Times New Roman"/>
                <a:sym typeface="Times New Roman"/>
              </a:rPr>
              <a:t>, [online] 16(3), pp.406–416. Available at: </a:t>
            </a:r>
            <a:r>
              <a:rPr lang="en-GB" sz="12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https://www.researchgate.net/publication/373775939_Employee_Training_and_Development_Enhancing_Employee_Performance_-_A_Study</a:t>
            </a:r>
            <a:r>
              <a:rPr lang="en-GB" sz="1200">
                <a:solidFill>
                  <a:srgbClr val="000000"/>
                </a:solidFill>
                <a:latin typeface="Times New Roman"/>
                <a:ea typeface="Times New Roman"/>
                <a:cs typeface="Times New Roman"/>
                <a:sym typeface="Times New Roman"/>
              </a:rPr>
              <a:t>  [Accessed 22 Jun. 2026].</a:t>
            </a:r>
            <a:endParaRPr sz="1200">
              <a:solidFill>
                <a:srgbClr val="000000"/>
              </a:solidFill>
              <a:latin typeface="Times New Roman"/>
              <a:ea typeface="Times New Roman"/>
              <a:cs typeface="Times New Roman"/>
              <a:sym typeface="Times New Roman"/>
            </a:endParaRPr>
          </a:p>
          <a:p>
            <a:pPr marL="457200" lvl="0" indent="-304800" algn="l" rtl="0">
              <a:lnSpc>
                <a:spcPct val="150000"/>
              </a:lnSpc>
              <a:spcBef>
                <a:spcPts val="0"/>
              </a:spcBef>
              <a:spcAft>
                <a:spcPts val="0"/>
              </a:spcAft>
              <a:buClr>
                <a:srgbClr val="000000"/>
              </a:buClr>
              <a:buSzPts val="1200"/>
              <a:buFont typeface="Times New Roman"/>
              <a:buAutoNum type="arabicPeriod"/>
            </a:pPr>
            <a:r>
              <a:rPr lang="en-GB" sz="1200">
                <a:solidFill>
                  <a:srgbClr val="000000"/>
                </a:solidFill>
                <a:latin typeface="Times New Roman"/>
                <a:ea typeface="Times New Roman"/>
                <a:cs typeface="Times New Roman"/>
                <a:sym typeface="Times New Roman"/>
              </a:rPr>
              <a:t>Creswell, J.W. and Creswell, J.D. (2018). </a:t>
            </a:r>
            <a:r>
              <a:rPr lang="en-GB" sz="1200" i="1">
                <a:solidFill>
                  <a:srgbClr val="000000"/>
                </a:solidFill>
                <a:latin typeface="Times New Roman"/>
                <a:ea typeface="Times New Roman"/>
                <a:cs typeface="Times New Roman"/>
                <a:sym typeface="Times New Roman"/>
              </a:rPr>
              <a:t>Research design: Qualitative, quantitative, and Mixed Methods Approaches</a:t>
            </a:r>
            <a:r>
              <a:rPr lang="en-GB" sz="1200">
                <a:solidFill>
                  <a:srgbClr val="000000"/>
                </a:solidFill>
                <a:latin typeface="Times New Roman"/>
                <a:ea typeface="Times New Roman"/>
                <a:cs typeface="Times New Roman"/>
                <a:sym typeface="Times New Roman"/>
              </a:rPr>
              <a:t>. 5th ed. [online] London: SAGE Publications. Available at: </a:t>
            </a:r>
            <a:r>
              <a:rPr lang="en-GB" sz="12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https://www.researchgate.net/profile/Leopold-Hamminger/post/Can_you_help_me_clarify_what_type_of_qualitative_research_design_to_use/attachment/59d64d4579197b80779a6db2/AS%3A487475249455105%401493234564396/download/Creswell+-+Research+Design.pdf</a:t>
            </a:r>
            <a:r>
              <a:rPr lang="en-GB" sz="1200">
                <a:solidFill>
                  <a:srgbClr val="000000"/>
                </a:solidFill>
                <a:latin typeface="Times New Roman"/>
                <a:ea typeface="Times New Roman"/>
                <a:cs typeface="Times New Roman"/>
                <a:sym typeface="Times New Roman"/>
              </a:rPr>
              <a:t>  [Accessed 25 Jun. 2026].</a:t>
            </a:r>
            <a:endParaRPr sz="1200">
              <a:solidFill>
                <a:srgbClr val="000000"/>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sp>
        <p:nvSpPr>
          <p:cNvPr id="109" name="Google Shape;109;p21"/>
          <p:cNvSpPr/>
          <p:nvPr/>
        </p:nvSpPr>
        <p:spPr>
          <a:xfrm>
            <a:off x="1561598" y="1962150"/>
            <a:ext cx="6020516" cy="1218845"/>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Arial"/>
              </a:rPr>
              <a:t>Thank you</a:t>
            </a:r>
          </a:p>
        </p:txBody>
      </p:sp>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944</Words>
  <Application>Microsoft Office PowerPoint</Application>
  <PresentationFormat>On-screen Show (16:9)</PresentationFormat>
  <Paragraphs>63</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Times New Roman</vt:lpstr>
      <vt:lpstr>Proxima Nova</vt:lpstr>
      <vt:lpstr>Roboto</vt:lpstr>
      <vt:lpstr>Arial</vt:lpstr>
      <vt:lpstr>Spearmint</vt:lpstr>
      <vt:lpstr>PowerPoint Presentation</vt:lpstr>
      <vt:lpstr>Introduction </vt:lpstr>
      <vt:lpstr>Methodology  </vt:lpstr>
      <vt:lpstr>Methodology </vt:lpstr>
      <vt:lpstr>Ethical consideration </vt:lpstr>
      <vt:lpstr>Limitations and recommendations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Rosca Eva</dc:creator>
  <cp:lastModifiedBy>Eva Rosca (2411522)</cp:lastModifiedBy>
  <cp:revision>1</cp:revision>
  <dcterms:modified xsi:type="dcterms:W3CDTF">2026-06-26T13:36:52Z</dcterms:modified>
</cp:coreProperties>
</file>