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509" r:id="rId2"/>
    <p:sldId id="510" r:id="rId3"/>
    <p:sldId id="483" r:id="rId4"/>
    <p:sldId id="484" r:id="rId5"/>
    <p:sldId id="485" r:id="rId6"/>
    <p:sldId id="486" r:id="rId7"/>
    <p:sldId id="487" r:id="rId8"/>
    <p:sldId id="488" r:id="rId9"/>
    <p:sldId id="489" r:id="rId10"/>
    <p:sldId id="491" r:id="rId11"/>
    <p:sldId id="492" r:id="rId12"/>
    <p:sldId id="493" r:id="rId13"/>
    <p:sldId id="494" r:id="rId14"/>
    <p:sldId id="496" r:id="rId15"/>
    <p:sldId id="497" r:id="rId16"/>
    <p:sldId id="498" r:id="rId17"/>
    <p:sldId id="352"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33"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spect="1" noChangeArrowheads="1" noTextEdit="1"/>
          </p:cNvSpPr>
          <p:nvPr>
            <p:ph type="sldImg"/>
          </p:nvPr>
        </p:nvSpPr>
        <p:spPr>
          <a:xfrm>
            <a:off x="1150938" y="692150"/>
            <a:ext cx="4556125" cy="3416300"/>
          </a:xfrm>
          <a:ln cap="flat"/>
        </p:spPr>
      </p:sp>
      <p:sp>
        <p:nvSpPr>
          <p:cNvPr id="1126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715113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spect="1" noChangeArrowheads="1" noTextEdit="1"/>
          </p:cNvSpPr>
          <p:nvPr>
            <p:ph type="sldImg"/>
          </p:nvPr>
        </p:nvSpPr>
        <p:spPr>
          <a:xfrm>
            <a:off x="1150938" y="692150"/>
            <a:ext cx="4556125" cy="3416300"/>
          </a:xfrm>
          <a:ln cap="flat"/>
        </p:spPr>
      </p:sp>
      <p:sp>
        <p:nvSpPr>
          <p:cNvPr id="11673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774696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a:xfrm>
            <a:off x="1150938" y="692150"/>
            <a:ext cx="4556125" cy="3416300"/>
          </a:xfrm>
          <a:ln cap="flat"/>
        </p:spPr>
      </p:sp>
      <p:sp>
        <p:nvSpPr>
          <p:cNvPr id="12083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1987533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Rot="1" noChangeAspect="1" noChangeArrowheads="1" noTextEdit="1"/>
          </p:cNvSpPr>
          <p:nvPr>
            <p:ph type="sldImg"/>
          </p:nvPr>
        </p:nvSpPr>
        <p:spPr>
          <a:xfrm>
            <a:off x="1150938" y="692150"/>
            <a:ext cx="4556125" cy="3416300"/>
          </a:xfrm>
          <a:ln cap="flat"/>
        </p:spPr>
      </p:sp>
      <p:sp>
        <p:nvSpPr>
          <p:cNvPr id="122883"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548532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spect="1" noChangeArrowheads="1" noTextEdit="1"/>
          </p:cNvSpPr>
          <p:nvPr>
            <p:ph type="sldImg"/>
          </p:nvPr>
        </p:nvSpPr>
        <p:spPr>
          <a:xfrm>
            <a:off x="1150938" y="692150"/>
            <a:ext cx="4556125" cy="3416300"/>
          </a:xfrm>
          <a:ln cap="flat"/>
        </p:spPr>
      </p:sp>
      <p:sp>
        <p:nvSpPr>
          <p:cNvPr id="124931"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4069134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Rot="1" noChangeAspect="1" noChangeArrowheads="1" noTextEdit="1"/>
          </p:cNvSpPr>
          <p:nvPr>
            <p:ph type="sldImg"/>
          </p:nvPr>
        </p:nvSpPr>
        <p:spPr>
          <a:xfrm>
            <a:off x="1150938" y="692150"/>
            <a:ext cx="4556125" cy="3416300"/>
          </a:xfrm>
          <a:ln cap="flat"/>
        </p:spPr>
      </p:sp>
      <p:sp>
        <p:nvSpPr>
          <p:cNvPr id="12697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9402192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09/04/2022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09/04/2022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09/04/2022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09/04/2022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09/04/2022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LCBB6002</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Financial Management</a:t>
            </a:r>
          </a:p>
          <a:p>
            <a:pPr eaLnBrk="1" hangingPunct="1"/>
            <a:r>
              <a:rPr lang="en-GB" altLang="en-US" dirty="0">
                <a:solidFill>
                  <a:schemeClr val="accent2"/>
                </a:solidFill>
              </a:rPr>
              <a:t>Week 9</a:t>
            </a:r>
          </a:p>
          <a:p>
            <a:pPr eaLnBrk="1" hangingPunct="1"/>
            <a:endParaRPr lang="en-GB" altLang="en-US" dirty="0">
              <a:solidFill>
                <a:schemeClr val="accent2"/>
              </a:solidFill>
            </a:endParaRPr>
          </a:p>
          <a:p>
            <a:pPr eaLnBrk="1" hangingPunct="1"/>
            <a:r>
              <a:rPr lang="en-GB" altLang="en-US" b="1" dirty="0" smtClean="0">
                <a:solidFill>
                  <a:schemeClr val="accent2"/>
                </a:solidFill>
              </a:rPr>
              <a:t>Lecture 9.2 - </a:t>
            </a:r>
            <a:r>
              <a:rPr lang="en-US" altLang="en-US" b="1" dirty="0" smtClean="0">
                <a:solidFill>
                  <a:srgbClr val="FFFF00"/>
                </a:solidFill>
              </a:rPr>
              <a:t>Country Risk Analysis</a:t>
            </a:r>
            <a:endParaRPr lang="en-GB" altLang="en-US" b="1" dirty="0">
              <a:solidFill>
                <a:srgbClr val="FFFF00"/>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6282CF4-F11D-4118-ADBB-5F84001E3BD5}"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111744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6" name="Rectangle 6"/>
          <p:cNvSpPr>
            <a:spLocks noGrp="1" noChangeArrowheads="1"/>
          </p:cNvSpPr>
          <p:nvPr>
            <p:ph type="title"/>
          </p:nvPr>
        </p:nvSpPr>
        <p:spPr>
          <a:xfrm>
            <a:off x="899592" y="260648"/>
            <a:ext cx="6629400" cy="875184"/>
          </a:xfrm>
        </p:spPr>
        <p:txBody>
          <a:bodyPr/>
          <a:lstStyle/>
          <a:p>
            <a:r>
              <a:rPr lang="en-US" altLang="en-US" dirty="0" smtClean="0"/>
              <a:t>Objectives</a:t>
            </a:r>
            <a:endParaRPr lang="en-US" altLang="en-US" dirty="0"/>
          </a:p>
        </p:txBody>
      </p:sp>
      <p:sp>
        <p:nvSpPr>
          <p:cNvPr id="10247" name="Rectangle 7"/>
          <p:cNvSpPr>
            <a:spLocks noGrp="1" noChangeArrowheads="1"/>
          </p:cNvSpPr>
          <p:nvPr>
            <p:ph type="body" idx="1"/>
          </p:nvPr>
        </p:nvSpPr>
        <p:spPr>
          <a:xfrm>
            <a:off x="539552" y="1340768"/>
            <a:ext cx="8229600" cy="4176464"/>
          </a:xfrm>
        </p:spPr>
        <p:txBody>
          <a:bodyPr/>
          <a:lstStyle/>
          <a:p>
            <a:r>
              <a:rPr lang="en-US" altLang="en-US" dirty="0" smtClean="0"/>
              <a:t>To </a:t>
            </a:r>
            <a:r>
              <a:rPr lang="en-US" altLang="en-US" dirty="0"/>
              <a:t>explain the techniques used to measure country risk; and</a:t>
            </a:r>
          </a:p>
          <a:p>
            <a:r>
              <a:rPr lang="en-US" altLang="en-US" dirty="0"/>
              <a:t>To explain how the assessment of country risk is used by MNCs when making financial decisions.</a:t>
            </a:r>
          </a:p>
        </p:txBody>
      </p:sp>
    </p:spTree>
    <p:extLst>
      <p:ext uri="{BB962C8B-B14F-4D97-AF65-F5344CB8AC3E}">
        <p14:creationId xmlns:p14="http://schemas.microsoft.com/office/powerpoint/2010/main" val="127800119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7">
                                            <p:txEl>
                                              <p:pRg st="0" end="0"/>
                                            </p:txEl>
                                          </p:spTgt>
                                        </p:tgtEl>
                                        <p:attrNameLst>
                                          <p:attrName>style.visibility</p:attrName>
                                        </p:attrNameLst>
                                      </p:cBhvr>
                                      <p:to>
                                        <p:strVal val="visible"/>
                                      </p:to>
                                    </p:set>
                                    <p:animEffect transition="in" filter="wipe(left)">
                                      <p:cBhvr>
                                        <p:cTn id="7" dur="500"/>
                                        <p:tgtEl>
                                          <p:spTgt spid="102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7">
                                            <p:txEl>
                                              <p:pRg st="1" end="1"/>
                                            </p:txEl>
                                          </p:spTgt>
                                        </p:tgtEl>
                                        <p:attrNameLst>
                                          <p:attrName>style.visibility</p:attrName>
                                        </p:attrNameLst>
                                      </p:cBhvr>
                                      <p:to>
                                        <p:strVal val="visible"/>
                                      </p:to>
                                    </p:set>
                                    <p:animEffect transition="in" filter="wipe(left)">
                                      <p:cBhvr>
                                        <p:cTn id="12" dur="500"/>
                                        <p:tgtEl>
                                          <p:spTgt spid="102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5410" name="Rectangle 4098"/>
          <p:cNvSpPr>
            <a:spLocks noGrp="1" noChangeArrowheads="1"/>
          </p:cNvSpPr>
          <p:nvPr>
            <p:ph type="title"/>
          </p:nvPr>
        </p:nvSpPr>
        <p:spPr/>
        <p:txBody>
          <a:bodyPr/>
          <a:lstStyle/>
          <a:p>
            <a:r>
              <a:rPr lang="en-US" altLang="en-US"/>
              <a:t>Developing A Country Risk Rating</a:t>
            </a:r>
          </a:p>
        </p:txBody>
      </p:sp>
      <p:sp>
        <p:nvSpPr>
          <p:cNvPr id="145411" name="Rectangle 4099"/>
          <p:cNvSpPr>
            <a:spLocks noGrp="1" noChangeArrowheads="1"/>
          </p:cNvSpPr>
          <p:nvPr>
            <p:ph type="body" idx="1"/>
          </p:nvPr>
        </p:nvSpPr>
        <p:spPr/>
        <p:txBody>
          <a:bodyPr/>
          <a:lstStyle/>
          <a:p>
            <a:r>
              <a:rPr lang="en-US" altLang="en-US"/>
              <a:t>A checklist approach will require the following steps:</a:t>
            </a:r>
          </a:p>
          <a:p>
            <a:pPr marL="800100" lvl="1" indent="-342900">
              <a:spcBef>
                <a:spcPct val="15000"/>
              </a:spcBef>
              <a:buSzPct val="90000"/>
              <a:buFont typeface="Wingdings" panose="05000000000000000000" pitchFamily="2" charset="2"/>
              <a:buChar char=""/>
            </a:pPr>
            <a:r>
              <a:rPr lang="en-US" altLang="en-US"/>
              <a:t>Assign values and weights to the political risk factors.</a:t>
            </a:r>
          </a:p>
          <a:p>
            <a:pPr marL="800100" lvl="1" indent="-342900">
              <a:spcBef>
                <a:spcPct val="15000"/>
              </a:spcBef>
              <a:buSzPct val="90000"/>
              <a:buFont typeface="Wingdings" panose="05000000000000000000" pitchFamily="2" charset="2"/>
              <a:buChar char=""/>
            </a:pPr>
            <a:r>
              <a:rPr lang="en-US" altLang="en-US"/>
              <a:t>Multiply the factor values with their respective weights, and sum up to give the political risk rating.</a:t>
            </a:r>
          </a:p>
          <a:p>
            <a:pPr marL="800100" lvl="1" indent="-342900">
              <a:spcBef>
                <a:spcPct val="15000"/>
              </a:spcBef>
              <a:buSzPct val="90000"/>
              <a:buFont typeface="Wingdings" panose="05000000000000000000" pitchFamily="2" charset="2"/>
              <a:buChar char=""/>
            </a:pPr>
            <a:r>
              <a:rPr lang="en-US" altLang="en-US"/>
              <a:t>Derive the financial risk rating similarly.</a:t>
            </a:r>
          </a:p>
        </p:txBody>
      </p:sp>
    </p:spTree>
    <p:extLst>
      <p:ext uri="{BB962C8B-B14F-4D97-AF65-F5344CB8AC3E}">
        <p14:creationId xmlns:p14="http://schemas.microsoft.com/office/powerpoint/2010/main" val="17346676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5411">
                                            <p:txEl>
                                              <p:pRg st="0" end="0"/>
                                            </p:txEl>
                                          </p:spTgt>
                                        </p:tgtEl>
                                        <p:attrNameLst>
                                          <p:attrName>style.visibility</p:attrName>
                                        </p:attrNameLst>
                                      </p:cBhvr>
                                      <p:to>
                                        <p:strVal val="visible"/>
                                      </p:to>
                                    </p:set>
                                    <p:animEffect transition="in" filter="wipe(left)">
                                      <p:cBhvr>
                                        <p:cTn id="7" dur="500"/>
                                        <p:tgtEl>
                                          <p:spTgt spid="145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5411">
                                            <p:txEl>
                                              <p:pRg st="1" end="1"/>
                                            </p:txEl>
                                          </p:spTgt>
                                        </p:tgtEl>
                                        <p:attrNameLst>
                                          <p:attrName>style.visibility</p:attrName>
                                        </p:attrNameLst>
                                      </p:cBhvr>
                                      <p:to>
                                        <p:strVal val="visible"/>
                                      </p:to>
                                    </p:set>
                                    <p:animEffect transition="in" filter="wipe(left)">
                                      <p:cBhvr>
                                        <p:cTn id="12" dur="500"/>
                                        <p:tgtEl>
                                          <p:spTgt spid="145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45411">
                                            <p:txEl>
                                              <p:pRg st="2" end="2"/>
                                            </p:txEl>
                                          </p:spTgt>
                                        </p:tgtEl>
                                        <p:attrNameLst>
                                          <p:attrName>style.visibility</p:attrName>
                                        </p:attrNameLst>
                                      </p:cBhvr>
                                      <p:to>
                                        <p:strVal val="visible"/>
                                      </p:to>
                                    </p:set>
                                    <p:animEffect transition="in" filter="wipe(left)">
                                      <p:cBhvr>
                                        <p:cTn id="17" dur="500"/>
                                        <p:tgtEl>
                                          <p:spTgt spid="145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45411">
                                            <p:txEl>
                                              <p:pRg st="3" end="3"/>
                                            </p:txEl>
                                          </p:spTgt>
                                        </p:tgtEl>
                                        <p:attrNameLst>
                                          <p:attrName>style.visibility</p:attrName>
                                        </p:attrNameLst>
                                      </p:cBhvr>
                                      <p:to>
                                        <p:strVal val="visible"/>
                                      </p:to>
                                    </p:set>
                                    <p:animEffect transition="in" filter="wipe(left)">
                                      <p:cBhvr>
                                        <p:cTn id="22" dur="500"/>
                                        <p:tgtEl>
                                          <p:spTgt spid="1454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411" grpId="0" build="p" bldLvl="2"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436" name="Rectangle 2052"/>
          <p:cNvSpPr>
            <a:spLocks noGrp="1" noChangeArrowheads="1"/>
          </p:cNvSpPr>
          <p:nvPr>
            <p:ph type="title"/>
          </p:nvPr>
        </p:nvSpPr>
        <p:spPr>
          <a:noFill/>
          <a:ln/>
        </p:spPr>
        <p:txBody>
          <a:bodyPr/>
          <a:lstStyle/>
          <a:p>
            <a:r>
              <a:rPr lang="en-US" altLang="en-US"/>
              <a:t>Developing A Country Risk Rating</a:t>
            </a:r>
          </a:p>
        </p:txBody>
      </p:sp>
      <p:sp>
        <p:nvSpPr>
          <p:cNvPr id="146437" name="Rectangle 2053"/>
          <p:cNvSpPr>
            <a:spLocks noGrp="1" noChangeArrowheads="1"/>
          </p:cNvSpPr>
          <p:nvPr>
            <p:ph type="body" idx="1"/>
          </p:nvPr>
        </p:nvSpPr>
        <p:spPr>
          <a:xfrm>
            <a:off x="685800" y="4343400"/>
            <a:ext cx="7772400" cy="1389856"/>
          </a:xfrm>
          <a:noFill/>
          <a:ln/>
        </p:spPr>
        <p:txBody>
          <a:bodyPr/>
          <a:lstStyle/>
          <a:p>
            <a:pPr marL="800100" lvl="1" indent="-342900">
              <a:spcBef>
                <a:spcPct val="15000"/>
              </a:spcBef>
              <a:buSzPct val="90000"/>
              <a:buFont typeface="Wingdings" panose="05000000000000000000" pitchFamily="2" charset="2"/>
              <a:buChar char=""/>
            </a:pPr>
            <a:r>
              <a:rPr lang="en-US" altLang="en-US" dirty="0"/>
              <a:t>Multiply the ratings with their respective weights, and sum up to give the overall country risk rating.</a:t>
            </a:r>
          </a:p>
        </p:txBody>
      </p:sp>
      <p:sp>
        <p:nvSpPr>
          <p:cNvPr id="146438" name="Rectangle 2054"/>
          <p:cNvSpPr>
            <a:spLocks noChangeArrowheads="1"/>
          </p:cNvSpPr>
          <p:nvPr/>
        </p:nvSpPr>
        <p:spPr bwMode="auto">
          <a:xfrm>
            <a:off x="435496" y="2588651"/>
            <a:ext cx="77724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800100" indent="-342900" algn="l">
              <a:lnSpc>
                <a:spcPct val="105000"/>
              </a:lnSpc>
              <a:spcBef>
                <a:spcPct val="5000"/>
              </a:spcBef>
              <a:buSzPct val="79000"/>
              <a:buChar char="¤"/>
              <a:defRPr sz="2800">
                <a:solidFill>
                  <a:schemeClr val="tx1"/>
                </a:solidFill>
                <a:latin typeface="Arial" panose="020B0604020202020204" pitchFamily="34" charset="0"/>
              </a:defRPr>
            </a:lvl2pPr>
            <a:lvl3pPr marL="120015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lvl="1">
              <a:spcBef>
                <a:spcPct val="15000"/>
              </a:spcBef>
              <a:buSzPct val="90000"/>
              <a:buFont typeface="Wingdings" panose="05000000000000000000" pitchFamily="2" charset="2"/>
              <a:buChar char=""/>
            </a:pPr>
            <a:r>
              <a:rPr lang="en-US" altLang="en-US" b="0" dirty="0"/>
              <a:t>Assign weights to the political and financial ratings according to their perceived importance.</a:t>
            </a:r>
          </a:p>
        </p:txBody>
      </p:sp>
      <p:sp>
        <p:nvSpPr>
          <p:cNvPr id="146439" name="Rectangle 2055"/>
          <p:cNvSpPr>
            <a:spLocks noChangeArrowheads="1"/>
          </p:cNvSpPr>
          <p:nvPr/>
        </p:nvSpPr>
        <p:spPr bwMode="auto">
          <a:xfrm>
            <a:off x="698663" y="1417638"/>
            <a:ext cx="7772400"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800100" indent="-342900" algn="l">
              <a:lnSpc>
                <a:spcPct val="105000"/>
              </a:lnSpc>
              <a:spcBef>
                <a:spcPct val="5000"/>
              </a:spcBef>
              <a:buSzPct val="79000"/>
              <a:buChar char="¤"/>
              <a:defRPr sz="2800">
                <a:solidFill>
                  <a:schemeClr val="tx1"/>
                </a:solidFill>
                <a:latin typeface="Arial" panose="020B0604020202020204" pitchFamily="34" charset="0"/>
              </a:defRPr>
            </a:lvl2pPr>
            <a:lvl3pPr marL="120015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marL="0" indent="0">
              <a:buNone/>
            </a:pPr>
            <a:r>
              <a:rPr lang="en-US" altLang="en-US" dirty="0"/>
              <a:t>A checklist approach will require the following steps:</a:t>
            </a:r>
          </a:p>
        </p:txBody>
      </p:sp>
    </p:spTree>
    <p:extLst>
      <p:ext uri="{BB962C8B-B14F-4D97-AF65-F5344CB8AC3E}">
        <p14:creationId xmlns:p14="http://schemas.microsoft.com/office/powerpoint/2010/main" val="41360552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6438">
                                            <p:txEl>
                                              <p:pRg st="0" end="0"/>
                                            </p:txEl>
                                          </p:spTgt>
                                        </p:tgtEl>
                                        <p:attrNameLst>
                                          <p:attrName>style.visibility</p:attrName>
                                        </p:attrNameLst>
                                      </p:cBhvr>
                                      <p:to>
                                        <p:strVal val="visible"/>
                                      </p:to>
                                    </p:set>
                                    <p:animEffect transition="in" filter="wipe(left)">
                                      <p:cBhvr>
                                        <p:cTn id="7" dur="500"/>
                                        <p:tgtEl>
                                          <p:spTgt spid="14643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6437">
                                            <p:txEl>
                                              <p:pRg st="0" end="0"/>
                                            </p:txEl>
                                          </p:spTgt>
                                        </p:tgtEl>
                                        <p:attrNameLst>
                                          <p:attrName>style.visibility</p:attrName>
                                        </p:attrNameLst>
                                      </p:cBhvr>
                                      <p:to>
                                        <p:strVal val="visible"/>
                                      </p:to>
                                    </p:set>
                                    <p:animEffect transition="in" filter="wipe(left)">
                                      <p:cBhvr>
                                        <p:cTn id="12" dur="500"/>
                                        <p:tgtEl>
                                          <p:spTgt spid="14643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37" grpId="0" build="p" bldLvl="2" autoUpdateAnimBg="0"/>
      <p:bldP spid="146438" grpId="0" build="p" bldLvl="2" autoUpdateAnimBg="0"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457200" y="274638"/>
            <a:ext cx="8229600" cy="922114"/>
          </a:xfrm>
        </p:spPr>
        <p:txBody>
          <a:bodyPr/>
          <a:lstStyle/>
          <a:p>
            <a:r>
              <a:rPr lang="en-US" altLang="en-US" dirty="0"/>
              <a:t>Developing A Country Risk Rating</a:t>
            </a:r>
          </a:p>
        </p:txBody>
      </p:sp>
      <p:sp>
        <p:nvSpPr>
          <p:cNvPr id="147459" name="Rectangle 3"/>
          <p:cNvSpPr>
            <a:spLocks noGrp="1" noChangeArrowheads="1"/>
          </p:cNvSpPr>
          <p:nvPr>
            <p:ph type="body" idx="1"/>
          </p:nvPr>
        </p:nvSpPr>
        <p:spPr>
          <a:xfrm>
            <a:off x="457200" y="1207767"/>
            <a:ext cx="8229600" cy="3917032"/>
          </a:xfrm>
        </p:spPr>
        <p:txBody>
          <a:bodyPr/>
          <a:lstStyle/>
          <a:p>
            <a:r>
              <a:rPr lang="en-US" altLang="en-US" dirty="0"/>
              <a:t>Different country risk assessors have their own individual procedures for quantifying country risk.</a:t>
            </a:r>
          </a:p>
          <a:p>
            <a:r>
              <a:rPr lang="en-US" altLang="en-US" dirty="0"/>
              <a:t>Although most procedures involve rating and weighting individual risk factors, the number, type, rating, and weighting of the factors will vary with the country being assessed, as well as the type of corporate operations being planned.</a:t>
            </a:r>
          </a:p>
        </p:txBody>
      </p:sp>
    </p:spTree>
    <p:extLst>
      <p:ext uri="{BB962C8B-B14F-4D97-AF65-F5344CB8AC3E}">
        <p14:creationId xmlns:p14="http://schemas.microsoft.com/office/powerpoint/2010/main" val="2089311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p:txBody>
          <a:bodyPr/>
          <a:lstStyle/>
          <a:p>
            <a:r>
              <a:rPr lang="en-US" altLang="en-US"/>
              <a:t>Developing A Country Risk Rating</a:t>
            </a:r>
          </a:p>
        </p:txBody>
      </p:sp>
      <p:sp>
        <p:nvSpPr>
          <p:cNvPr id="148483" name="Rectangle 3"/>
          <p:cNvSpPr>
            <a:spLocks noGrp="1" noChangeArrowheads="1"/>
          </p:cNvSpPr>
          <p:nvPr>
            <p:ph type="body" idx="1"/>
          </p:nvPr>
        </p:nvSpPr>
        <p:spPr>
          <a:xfrm>
            <a:off x="437877" y="1441052"/>
            <a:ext cx="8229600" cy="3917032"/>
          </a:xfrm>
        </p:spPr>
        <p:txBody>
          <a:bodyPr/>
          <a:lstStyle/>
          <a:p>
            <a:r>
              <a:rPr lang="en-US" altLang="en-US" dirty="0"/>
              <a:t>Firms may use country risk ratings when screening potential projects, or when monitoring existing projects.</a:t>
            </a:r>
          </a:p>
          <a:p>
            <a:r>
              <a:rPr lang="en-US" altLang="en-US" dirty="0"/>
              <a:t>For example, decisions regarding subsidiary expansion, fund transfers to the parent, and sources of financing, can all be affected by changes in the country risk rating.</a:t>
            </a:r>
          </a:p>
        </p:txBody>
      </p:sp>
    </p:spTree>
    <p:extLst>
      <p:ext uri="{BB962C8B-B14F-4D97-AF65-F5344CB8AC3E}">
        <p14:creationId xmlns:p14="http://schemas.microsoft.com/office/powerpoint/2010/main" val="4112182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1026"/>
          <p:cNvSpPr>
            <a:spLocks noGrp="1" noChangeArrowheads="1"/>
          </p:cNvSpPr>
          <p:nvPr>
            <p:ph type="title"/>
          </p:nvPr>
        </p:nvSpPr>
        <p:spPr/>
        <p:txBody>
          <a:bodyPr/>
          <a:lstStyle/>
          <a:p>
            <a:pPr>
              <a:lnSpc>
                <a:spcPct val="90000"/>
              </a:lnSpc>
            </a:pPr>
            <a:r>
              <a:rPr lang="en-US" altLang="en-US"/>
              <a:t>Comparing Risk Ratings</a:t>
            </a:r>
            <a:br>
              <a:rPr lang="en-US" altLang="en-US"/>
            </a:br>
            <a:r>
              <a:rPr lang="en-US" altLang="en-US"/>
              <a:t>Among Countries</a:t>
            </a:r>
          </a:p>
        </p:txBody>
      </p:sp>
      <p:sp>
        <p:nvSpPr>
          <p:cNvPr id="149507" name="Rectangle 1027"/>
          <p:cNvSpPr>
            <a:spLocks noGrp="1" noChangeArrowheads="1"/>
          </p:cNvSpPr>
          <p:nvPr>
            <p:ph type="body" idx="1"/>
          </p:nvPr>
        </p:nvSpPr>
        <p:spPr>
          <a:xfrm>
            <a:off x="251520" y="1600200"/>
            <a:ext cx="8435280" cy="4061047"/>
          </a:xfrm>
        </p:spPr>
        <p:txBody>
          <a:bodyPr/>
          <a:lstStyle/>
          <a:p>
            <a:r>
              <a:rPr lang="en-US" altLang="en-US" dirty="0"/>
              <a:t>One approach to comparing political and financial ratings among countries is the </a:t>
            </a:r>
            <a:r>
              <a:rPr lang="en-US" altLang="en-US" i="1" dirty="0">
                <a:solidFill>
                  <a:srgbClr val="CC0000"/>
                </a:solidFill>
              </a:rPr>
              <a:t>foreign investment risk matrix (FIRM</a:t>
            </a:r>
            <a:r>
              <a:rPr lang="en-US" altLang="en-US" sz="1000" i="1" dirty="0">
                <a:solidFill>
                  <a:srgbClr val="CC0000"/>
                </a:solidFill>
              </a:rPr>
              <a:t> </a:t>
            </a:r>
            <a:r>
              <a:rPr lang="en-US" altLang="en-US" i="1" dirty="0">
                <a:solidFill>
                  <a:srgbClr val="CC0000"/>
                </a:solidFill>
              </a:rPr>
              <a:t>)</a:t>
            </a:r>
            <a:r>
              <a:rPr lang="en-US" altLang="en-US" dirty="0"/>
              <a:t>.</a:t>
            </a:r>
          </a:p>
          <a:p>
            <a:r>
              <a:rPr lang="en-US" altLang="en-US" dirty="0"/>
              <a:t>The matrix measures financial (or economic) risk on one axis and political risk on the other axis.</a:t>
            </a:r>
          </a:p>
          <a:p>
            <a:r>
              <a:rPr lang="en-US" altLang="en-US" dirty="0"/>
              <a:t>Each country can be positioned on the matrix based on its political and financial ratings.</a:t>
            </a:r>
          </a:p>
        </p:txBody>
      </p:sp>
    </p:spTree>
    <p:extLst>
      <p:ext uri="{BB962C8B-B14F-4D97-AF65-F5344CB8AC3E}">
        <p14:creationId xmlns:p14="http://schemas.microsoft.com/office/powerpoint/2010/main" val="305819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5739" name="Group 27"/>
          <p:cNvGrpSpPr>
            <a:grpSpLocks/>
          </p:cNvGrpSpPr>
          <p:nvPr/>
        </p:nvGrpSpPr>
        <p:grpSpPr bwMode="auto">
          <a:xfrm>
            <a:off x="899592" y="908720"/>
            <a:ext cx="6912768" cy="4848225"/>
            <a:chOff x="1008" y="960"/>
            <a:chExt cx="3514" cy="3054"/>
          </a:xfrm>
        </p:grpSpPr>
        <p:sp>
          <p:nvSpPr>
            <p:cNvPr id="115736" name="Freeform 24"/>
            <p:cNvSpPr>
              <a:spLocks/>
            </p:cNvSpPr>
            <p:nvPr/>
          </p:nvSpPr>
          <p:spPr bwMode="auto">
            <a:xfrm>
              <a:off x="1546" y="1488"/>
              <a:ext cx="2976" cy="2478"/>
            </a:xfrm>
            <a:custGeom>
              <a:avLst/>
              <a:gdLst>
                <a:gd name="T0" fmla="*/ 0 w 2976"/>
                <a:gd name="T1" fmla="*/ 0 h 2496"/>
                <a:gd name="T2" fmla="*/ 672 w 2976"/>
                <a:gd name="T3" fmla="*/ 0 h 2496"/>
                <a:gd name="T4" fmla="*/ 2976 w 2976"/>
                <a:gd name="T5" fmla="*/ 2208 h 2496"/>
                <a:gd name="T6" fmla="*/ 2976 w 2976"/>
                <a:gd name="T7" fmla="*/ 2496 h 2496"/>
                <a:gd name="T8" fmla="*/ 0 w 2976"/>
                <a:gd name="T9" fmla="*/ 2496 h 2496"/>
                <a:gd name="T10" fmla="*/ 0 w 2976"/>
                <a:gd name="T11" fmla="*/ 0 h 2496"/>
              </a:gdLst>
              <a:ahLst/>
              <a:cxnLst>
                <a:cxn ang="0">
                  <a:pos x="T0" y="T1"/>
                </a:cxn>
                <a:cxn ang="0">
                  <a:pos x="T2" y="T3"/>
                </a:cxn>
                <a:cxn ang="0">
                  <a:pos x="T4" y="T5"/>
                </a:cxn>
                <a:cxn ang="0">
                  <a:pos x="T6" y="T7"/>
                </a:cxn>
                <a:cxn ang="0">
                  <a:pos x="T8" y="T9"/>
                </a:cxn>
                <a:cxn ang="0">
                  <a:pos x="T10" y="T11"/>
                </a:cxn>
              </a:cxnLst>
              <a:rect l="0" t="0" r="r" b="b"/>
              <a:pathLst>
                <a:path w="2976" h="2496">
                  <a:moveTo>
                    <a:pt x="0" y="0"/>
                  </a:moveTo>
                  <a:lnTo>
                    <a:pt x="672" y="0"/>
                  </a:lnTo>
                  <a:lnTo>
                    <a:pt x="2976" y="2208"/>
                  </a:lnTo>
                  <a:lnTo>
                    <a:pt x="2976" y="2496"/>
                  </a:lnTo>
                  <a:lnTo>
                    <a:pt x="0" y="2496"/>
                  </a:lnTo>
                  <a:lnTo>
                    <a:pt x="0" y="0"/>
                  </a:lnTo>
                  <a:close/>
                </a:path>
              </a:pathLst>
            </a:custGeom>
            <a:solidFill>
              <a:srgbClr val="FF99FF"/>
            </a:solidFill>
            <a:ln w="9525" cap="flat" cmpd="sng">
              <a:solidFill>
                <a:srgbClr val="FF99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15737" name="Freeform 25"/>
            <p:cNvSpPr>
              <a:spLocks/>
            </p:cNvSpPr>
            <p:nvPr/>
          </p:nvSpPr>
          <p:spPr bwMode="auto">
            <a:xfrm>
              <a:off x="2698" y="1470"/>
              <a:ext cx="1824" cy="1728"/>
            </a:xfrm>
            <a:custGeom>
              <a:avLst/>
              <a:gdLst>
                <a:gd name="T0" fmla="*/ 0 w 1824"/>
                <a:gd name="T1" fmla="*/ 0 h 1728"/>
                <a:gd name="T2" fmla="*/ 1824 w 1824"/>
                <a:gd name="T3" fmla="*/ 0 h 1728"/>
                <a:gd name="T4" fmla="*/ 1824 w 1824"/>
                <a:gd name="T5" fmla="*/ 1728 h 1728"/>
                <a:gd name="T6" fmla="*/ 0 w 1824"/>
                <a:gd name="T7" fmla="*/ 0 h 1728"/>
              </a:gdLst>
              <a:ahLst/>
              <a:cxnLst>
                <a:cxn ang="0">
                  <a:pos x="T0" y="T1"/>
                </a:cxn>
                <a:cxn ang="0">
                  <a:pos x="T2" y="T3"/>
                </a:cxn>
                <a:cxn ang="0">
                  <a:pos x="T4" y="T5"/>
                </a:cxn>
                <a:cxn ang="0">
                  <a:pos x="T6" y="T7"/>
                </a:cxn>
              </a:cxnLst>
              <a:rect l="0" t="0" r="r" b="b"/>
              <a:pathLst>
                <a:path w="1824" h="1728">
                  <a:moveTo>
                    <a:pt x="0" y="0"/>
                  </a:moveTo>
                  <a:lnTo>
                    <a:pt x="1824" y="0"/>
                  </a:lnTo>
                  <a:lnTo>
                    <a:pt x="1824" y="1728"/>
                  </a:lnTo>
                  <a:lnTo>
                    <a:pt x="0" y="0"/>
                  </a:lnTo>
                  <a:close/>
                </a:path>
              </a:pathLst>
            </a:custGeom>
            <a:solidFill>
              <a:srgbClr val="99FFCC"/>
            </a:solidFill>
            <a:ln w="9525" cap="flat" cmpd="sng">
              <a:solidFill>
                <a:srgbClr val="99FFCC"/>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15735" name="Freeform 23"/>
            <p:cNvSpPr>
              <a:spLocks/>
            </p:cNvSpPr>
            <p:nvPr/>
          </p:nvSpPr>
          <p:spPr bwMode="auto">
            <a:xfrm>
              <a:off x="1930" y="1470"/>
              <a:ext cx="2592" cy="2304"/>
            </a:xfrm>
            <a:custGeom>
              <a:avLst/>
              <a:gdLst>
                <a:gd name="T0" fmla="*/ 30 w 2526"/>
                <a:gd name="T1" fmla="*/ 6 h 2190"/>
                <a:gd name="T2" fmla="*/ 894 w 2526"/>
                <a:gd name="T3" fmla="*/ 6 h 2190"/>
                <a:gd name="T4" fmla="*/ 1002 w 2526"/>
                <a:gd name="T5" fmla="*/ 114 h 2190"/>
                <a:gd name="T6" fmla="*/ 1062 w 2526"/>
                <a:gd name="T7" fmla="*/ 162 h 2190"/>
                <a:gd name="T8" fmla="*/ 1086 w 2526"/>
                <a:gd name="T9" fmla="*/ 198 h 2190"/>
                <a:gd name="T10" fmla="*/ 1158 w 2526"/>
                <a:gd name="T11" fmla="*/ 246 h 2190"/>
                <a:gd name="T12" fmla="*/ 1326 w 2526"/>
                <a:gd name="T13" fmla="*/ 450 h 2190"/>
                <a:gd name="T14" fmla="*/ 1338 w 2526"/>
                <a:gd name="T15" fmla="*/ 486 h 2190"/>
                <a:gd name="T16" fmla="*/ 1482 w 2526"/>
                <a:gd name="T17" fmla="*/ 594 h 2190"/>
                <a:gd name="T18" fmla="*/ 1542 w 2526"/>
                <a:gd name="T19" fmla="*/ 654 h 2190"/>
                <a:gd name="T20" fmla="*/ 1602 w 2526"/>
                <a:gd name="T21" fmla="*/ 702 h 2190"/>
                <a:gd name="T22" fmla="*/ 1662 w 2526"/>
                <a:gd name="T23" fmla="*/ 750 h 2190"/>
                <a:gd name="T24" fmla="*/ 1770 w 2526"/>
                <a:gd name="T25" fmla="*/ 858 h 2190"/>
                <a:gd name="T26" fmla="*/ 1914 w 2526"/>
                <a:gd name="T27" fmla="*/ 966 h 2190"/>
                <a:gd name="T28" fmla="*/ 1950 w 2526"/>
                <a:gd name="T29" fmla="*/ 1002 h 2190"/>
                <a:gd name="T30" fmla="*/ 2022 w 2526"/>
                <a:gd name="T31" fmla="*/ 1038 h 2190"/>
                <a:gd name="T32" fmla="*/ 2046 w 2526"/>
                <a:gd name="T33" fmla="*/ 1074 h 2190"/>
                <a:gd name="T34" fmla="*/ 2118 w 2526"/>
                <a:gd name="T35" fmla="*/ 1122 h 2190"/>
                <a:gd name="T36" fmla="*/ 2250 w 2526"/>
                <a:gd name="T37" fmla="*/ 1230 h 2190"/>
                <a:gd name="T38" fmla="*/ 2274 w 2526"/>
                <a:gd name="T39" fmla="*/ 1266 h 2190"/>
                <a:gd name="T40" fmla="*/ 2346 w 2526"/>
                <a:gd name="T41" fmla="*/ 1314 h 2190"/>
                <a:gd name="T42" fmla="*/ 2478 w 2526"/>
                <a:gd name="T43" fmla="*/ 1434 h 2190"/>
                <a:gd name="T44" fmla="*/ 2526 w 2526"/>
                <a:gd name="T45" fmla="*/ 1482 h 2190"/>
                <a:gd name="T46" fmla="*/ 2526 w 2526"/>
                <a:gd name="T47" fmla="*/ 2190 h 2190"/>
                <a:gd name="T48" fmla="*/ 2310 w 2526"/>
                <a:gd name="T49" fmla="*/ 2082 h 2190"/>
                <a:gd name="T50" fmla="*/ 2214 w 2526"/>
                <a:gd name="T51" fmla="*/ 2058 h 2190"/>
                <a:gd name="T52" fmla="*/ 2142 w 2526"/>
                <a:gd name="T53" fmla="*/ 2010 h 2190"/>
                <a:gd name="T54" fmla="*/ 1998 w 2526"/>
                <a:gd name="T55" fmla="*/ 1926 h 2190"/>
                <a:gd name="T56" fmla="*/ 1938 w 2526"/>
                <a:gd name="T57" fmla="*/ 1866 h 2190"/>
                <a:gd name="T58" fmla="*/ 1818 w 2526"/>
                <a:gd name="T59" fmla="*/ 1734 h 2190"/>
                <a:gd name="T60" fmla="*/ 1758 w 2526"/>
                <a:gd name="T61" fmla="*/ 1674 h 2190"/>
                <a:gd name="T62" fmla="*/ 1674 w 2526"/>
                <a:gd name="T63" fmla="*/ 1566 h 2190"/>
                <a:gd name="T64" fmla="*/ 1554 w 2526"/>
                <a:gd name="T65" fmla="*/ 1458 h 2190"/>
                <a:gd name="T66" fmla="*/ 1290 w 2526"/>
                <a:gd name="T67" fmla="*/ 1290 h 2190"/>
                <a:gd name="T68" fmla="*/ 954 w 2526"/>
                <a:gd name="T69" fmla="*/ 1050 h 2190"/>
                <a:gd name="T70" fmla="*/ 786 w 2526"/>
                <a:gd name="T71" fmla="*/ 870 h 2190"/>
                <a:gd name="T72" fmla="*/ 570 w 2526"/>
                <a:gd name="T73" fmla="*/ 618 h 2190"/>
                <a:gd name="T74" fmla="*/ 366 w 2526"/>
                <a:gd name="T75" fmla="*/ 330 h 2190"/>
                <a:gd name="T76" fmla="*/ 246 w 2526"/>
                <a:gd name="T77" fmla="*/ 198 h 2190"/>
                <a:gd name="T78" fmla="*/ 78 w 2526"/>
                <a:gd name="T79" fmla="*/ 66 h 2190"/>
                <a:gd name="T80" fmla="*/ 42 w 2526"/>
                <a:gd name="T81" fmla="*/ 18 h 2190"/>
                <a:gd name="T82" fmla="*/ 6 w 2526"/>
                <a:gd name="T83" fmla="*/ 6 h 2190"/>
                <a:gd name="T84" fmla="*/ 30 w 2526"/>
                <a:gd name="T85" fmla="*/ 6 h 2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526" h="2190">
                  <a:moveTo>
                    <a:pt x="30" y="6"/>
                  </a:moveTo>
                  <a:lnTo>
                    <a:pt x="894" y="6"/>
                  </a:lnTo>
                  <a:cubicBezTo>
                    <a:pt x="932" y="44"/>
                    <a:pt x="958" y="84"/>
                    <a:pt x="1002" y="114"/>
                  </a:cubicBezTo>
                  <a:cubicBezTo>
                    <a:pt x="1071" y="217"/>
                    <a:pt x="979" y="96"/>
                    <a:pt x="1062" y="162"/>
                  </a:cubicBezTo>
                  <a:cubicBezTo>
                    <a:pt x="1073" y="171"/>
                    <a:pt x="1075" y="189"/>
                    <a:pt x="1086" y="198"/>
                  </a:cubicBezTo>
                  <a:cubicBezTo>
                    <a:pt x="1108" y="217"/>
                    <a:pt x="1158" y="246"/>
                    <a:pt x="1158" y="246"/>
                  </a:cubicBezTo>
                  <a:cubicBezTo>
                    <a:pt x="1206" y="318"/>
                    <a:pt x="1254" y="402"/>
                    <a:pt x="1326" y="450"/>
                  </a:cubicBezTo>
                  <a:cubicBezTo>
                    <a:pt x="1330" y="462"/>
                    <a:pt x="1329" y="477"/>
                    <a:pt x="1338" y="486"/>
                  </a:cubicBezTo>
                  <a:cubicBezTo>
                    <a:pt x="1344" y="492"/>
                    <a:pt x="1467" y="584"/>
                    <a:pt x="1482" y="594"/>
                  </a:cubicBezTo>
                  <a:cubicBezTo>
                    <a:pt x="1546" y="690"/>
                    <a:pt x="1462" y="574"/>
                    <a:pt x="1542" y="654"/>
                  </a:cubicBezTo>
                  <a:cubicBezTo>
                    <a:pt x="1596" y="708"/>
                    <a:pt x="1532" y="679"/>
                    <a:pt x="1602" y="702"/>
                  </a:cubicBezTo>
                  <a:cubicBezTo>
                    <a:pt x="1668" y="801"/>
                    <a:pt x="1582" y="688"/>
                    <a:pt x="1662" y="750"/>
                  </a:cubicBezTo>
                  <a:cubicBezTo>
                    <a:pt x="1662" y="750"/>
                    <a:pt x="1752" y="840"/>
                    <a:pt x="1770" y="858"/>
                  </a:cubicBezTo>
                  <a:cubicBezTo>
                    <a:pt x="1811" y="899"/>
                    <a:pt x="1874" y="926"/>
                    <a:pt x="1914" y="966"/>
                  </a:cubicBezTo>
                  <a:cubicBezTo>
                    <a:pt x="1926" y="978"/>
                    <a:pt x="1936" y="993"/>
                    <a:pt x="1950" y="1002"/>
                  </a:cubicBezTo>
                  <a:cubicBezTo>
                    <a:pt x="1972" y="1017"/>
                    <a:pt x="2000" y="1023"/>
                    <a:pt x="2022" y="1038"/>
                  </a:cubicBezTo>
                  <a:cubicBezTo>
                    <a:pt x="2030" y="1050"/>
                    <a:pt x="2035" y="1065"/>
                    <a:pt x="2046" y="1074"/>
                  </a:cubicBezTo>
                  <a:cubicBezTo>
                    <a:pt x="2068" y="1093"/>
                    <a:pt x="2118" y="1122"/>
                    <a:pt x="2118" y="1122"/>
                  </a:cubicBezTo>
                  <a:cubicBezTo>
                    <a:pt x="2149" y="1168"/>
                    <a:pt x="2197" y="1212"/>
                    <a:pt x="2250" y="1230"/>
                  </a:cubicBezTo>
                  <a:cubicBezTo>
                    <a:pt x="2258" y="1242"/>
                    <a:pt x="2263" y="1257"/>
                    <a:pt x="2274" y="1266"/>
                  </a:cubicBezTo>
                  <a:cubicBezTo>
                    <a:pt x="2296" y="1285"/>
                    <a:pt x="2346" y="1314"/>
                    <a:pt x="2346" y="1314"/>
                  </a:cubicBezTo>
                  <a:cubicBezTo>
                    <a:pt x="2378" y="1362"/>
                    <a:pt x="2429" y="1402"/>
                    <a:pt x="2478" y="1434"/>
                  </a:cubicBezTo>
                  <a:cubicBezTo>
                    <a:pt x="2507" y="1477"/>
                    <a:pt x="2489" y="1464"/>
                    <a:pt x="2526" y="1482"/>
                  </a:cubicBezTo>
                  <a:cubicBezTo>
                    <a:pt x="2526" y="1718"/>
                    <a:pt x="2526" y="1954"/>
                    <a:pt x="2526" y="2190"/>
                  </a:cubicBezTo>
                  <a:cubicBezTo>
                    <a:pt x="2408" y="2160"/>
                    <a:pt x="2408" y="2147"/>
                    <a:pt x="2310" y="2082"/>
                  </a:cubicBezTo>
                  <a:cubicBezTo>
                    <a:pt x="2283" y="2064"/>
                    <a:pt x="2214" y="2058"/>
                    <a:pt x="2214" y="2058"/>
                  </a:cubicBezTo>
                  <a:cubicBezTo>
                    <a:pt x="2134" y="1978"/>
                    <a:pt x="2220" y="2053"/>
                    <a:pt x="2142" y="2010"/>
                  </a:cubicBezTo>
                  <a:cubicBezTo>
                    <a:pt x="2089" y="1980"/>
                    <a:pt x="2054" y="1945"/>
                    <a:pt x="1998" y="1926"/>
                  </a:cubicBezTo>
                  <a:cubicBezTo>
                    <a:pt x="1934" y="1830"/>
                    <a:pt x="2018" y="1946"/>
                    <a:pt x="1938" y="1866"/>
                  </a:cubicBezTo>
                  <a:cubicBezTo>
                    <a:pt x="1895" y="1823"/>
                    <a:pt x="1870" y="1769"/>
                    <a:pt x="1818" y="1734"/>
                  </a:cubicBezTo>
                  <a:cubicBezTo>
                    <a:pt x="1754" y="1638"/>
                    <a:pt x="1838" y="1754"/>
                    <a:pt x="1758" y="1674"/>
                  </a:cubicBezTo>
                  <a:cubicBezTo>
                    <a:pt x="1727" y="1643"/>
                    <a:pt x="1702" y="1600"/>
                    <a:pt x="1674" y="1566"/>
                  </a:cubicBezTo>
                  <a:cubicBezTo>
                    <a:pt x="1650" y="1538"/>
                    <a:pt x="1582" y="1479"/>
                    <a:pt x="1554" y="1458"/>
                  </a:cubicBezTo>
                  <a:cubicBezTo>
                    <a:pt x="1475" y="1399"/>
                    <a:pt x="1362" y="1362"/>
                    <a:pt x="1290" y="1290"/>
                  </a:cubicBezTo>
                  <a:cubicBezTo>
                    <a:pt x="1194" y="1194"/>
                    <a:pt x="1067" y="1125"/>
                    <a:pt x="954" y="1050"/>
                  </a:cubicBezTo>
                  <a:cubicBezTo>
                    <a:pt x="883" y="1003"/>
                    <a:pt x="845" y="929"/>
                    <a:pt x="786" y="870"/>
                  </a:cubicBezTo>
                  <a:cubicBezTo>
                    <a:pt x="759" y="788"/>
                    <a:pt x="630" y="695"/>
                    <a:pt x="570" y="618"/>
                  </a:cubicBezTo>
                  <a:cubicBezTo>
                    <a:pt x="497" y="525"/>
                    <a:pt x="442" y="421"/>
                    <a:pt x="366" y="330"/>
                  </a:cubicBezTo>
                  <a:cubicBezTo>
                    <a:pt x="327" y="283"/>
                    <a:pt x="297" y="232"/>
                    <a:pt x="246" y="198"/>
                  </a:cubicBezTo>
                  <a:cubicBezTo>
                    <a:pt x="206" y="137"/>
                    <a:pt x="138" y="106"/>
                    <a:pt x="78" y="66"/>
                  </a:cubicBezTo>
                  <a:cubicBezTo>
                    <a:pt x="61" y="55"/>
                    <a:pt x="57" y="31"/>
                    <a:pt x="42" y="18"/>
                  </a:cubicBezTo>
                  <a:cubicBezTo>
                    <a:pt x="32" y="10"/>
                    <a:pt x="15" y="15"/>
                    <a:pt x="6" y="6"/>
                  </a:cubicBezTo>
                  <a:cubicBezTo>
                    <a:pt x="0" y="0"/>
                    <a:pt x="22" y="6"/>
                    <a:pt x="30" y="6"/>
                  </a:cubicBezTo>
                  <a:close/>
                </a:path>
              </a:pathLst>
            </a:custGeom>
            <a:solidFill>
              <a:srgbClr val="99CCFF"/>
            </a:solidFill>
            <a:ln w="9525" cap="flat" cmpd="sng">
              <a:solidFill>
                <a:srgbClr val="99CC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15718" name="Rectangle 6"/>
            <p:cNvSpPr>
              <a:spLocks noChangeArrowheads="1"/>
            </p:cNvSpPr>
            <p:nvPr/>
          </p:nvSpPr>
          <p:spPr bwMode="auto">
            <a:xfrm>
              <a:off x="1546" y="1470"/>
              <a:ext cx="2976" cy="2496"/>
            </a:xfrm>
            <a:prstGeom prst="rect">
              <a:avLst/>
            </a:prstGeom>
            <a:noFill/>
            <a:ln w="254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5719" name="Rectangle 7"/>
            <p:cNvSpPr>
              <a:spLocks noChangeArrowheads="1"/>
            </p:cNvSpPr>
            <p:nvPr/>
          </p:nvSpPr>
          <p:spPr bwMode="auto">
            <a:xfrm>
              <a:off x="2698" y="2142"/>
              <a:ext cx="864" cy="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a:t>Unclear</a:t>
              </a:r>
            </a:p>
            <a:p>
              <a:pPr>
                <a:lnSpc>
                  <a:spcPct val="85000"/>
                </a:lnSpc>
              </a:pPr>
              <a:r>
                <a:rPr lang="en-US" altLang="en-US"/>
                <a:t>Zone</a:t>
              </a:r>
            </a:p>
          </p:txBody>
        </p:sp>
        <p:sp>
          <p:nvSpPr>
            <p:cNvPr id="115720" name="Rectangle 8"/>
            <p:cNvSpPr>
              <a:spLocks noChangeArrowheads="1"/>
            </p:cNvSpPr>
            <p:nvPr/>
          </p:nvSpPr>
          <p:spPr bwMode="auto">
            <a:xfrm>
              <a:off x="3340" y="1668"/>
              <a:ext cx="1176" cy="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a:t>Acceptable</a:t>
              </a:r>
            </a:p>
            <a:p>
              <a:pPr>
                <a:lnSpc>
                  <a:spcPct val="85000"/>
                </a:lnSpc>
              </a:pPr>
              <a:r>
                <a:rPr lang="en-US" altLang="en-US"/>
                <a:t>Zone</a:t>
              </a:r>
            </a:p>
          </p:txBody>
        </p:sp>
        <p:sp>
          <p:nvSpPr>
            <p:cNvPr id="115721" name="Rectangle 9"/>
            <p:cNvSpPr>
              <a:spLocks noChangeArrowheads="1"/>
            </p:cNvSpPr>
            <p:nvPr/>
          </p:nvSpPr>
          <p:spPr bwMode="auto">
            <a:xfrm>
              <a:off x="1782" y="2870"/>
              <a:ext cx="1363" cy="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nSpc>
                  <a:spcPct val="85000"/>
                </a:lnSpc>
              </a:pPr>
              <a:r>
                <a:rPr lang="en-US" altLang="en-US"/>
                <a:t>Unacceptable</a:t>
              </a:r>
            </a:p>
            <a:p>
              <a:pPr>
                <a:lnSpc>
                  <a:spcPct val="85000"/>
                </a:lnSpc>
              </a:pPr>
              <a:r>
                <a:rPr lang="en-US" altLang="en-US"/>
                <a:t>Zone</a:t>
              </a:r>
            </a:p>
          </p:txBody>
        </p:sp>
        <p:sp>
          <p:nvSpPr>
            <p:cNvPr id="115722" name="Rectangle 10"/>
            <p:cNvSpPr>
              <a:spLocks noChangeArrowheads="1"/>
            </p:cNvSpPr>
            <p:nvPr/>
          </p:nvSpPr>
          <p:spPr bwMode="auto">
            <a:xfrm>
              <a:off x="1498" y="960"/>
              <a:ext cx="3024"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dirty="0">
                  <a:solidFill>
                    <a:srgbClr val="990033"/>
                  </a:solidFill>
                </a:rPr>
                <a:t>Financial Risk Rating</a:t>
              </a:r>
            </a:p>
          </p:txBody>
        </p:sp>
        <p:sp>
          <p:nvSpPr>
            <p:cNvPr id="115723" name="Rectangle 11"/>
            <p:cNvSpPr>
              <a:spLocks noChangeArrowheads="1"/>
            </p:cNvSpPr>
            <p:nvPr/>
          </p:nvSpPr>
          <p:spPr bwMode="auto">
            <a:xfrm rot="16200000">
              <a:off x="-121" y="2543"/>
              <a:ext cx="2544"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a:solidFill>
                    <a:srgbClr val="990033"/>
                  </a:solidFill>
                </a:rPr>
                <a:t>Political Risk Rating</a:t>
              </a:r>
            </a:p>
          </p:txBody>
        </p:sp>
        <p:sp>
          <p:nvSpPr>
            <p:cNvPr id="115724" name="Rectangle 12"/>
            <p:cNvSpPr>
              <a:spLocks noChangeArrowheads="1"/>
            </p:cNvSpPr>
            <p:nvPr/>
          </p:nvSpPr>
          <p:spPr bwMode="auto">
            <a:xfrm>
              <a:off x="3178" y="1203"/>
              <a:ext cx="1344"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r"/>
              <a:r>
                <a:rPr lang="en-US" altLang="en-US"/>
                <a:t>Acceptable </a:t>
              </a:r>
            </a:p>
          </p:txBody>
        </p:sp>
        <p:sp>
          <p:nvSpPr>
            <p:cNvPr id="115725" name="Rectangle 13"/>
            <p:cNvSpPr>
              <a:spLocks noChangeArrowheads="1"/>
            </p:cNvSpPr>
            <p:nvPr/>
          </p:nvSpPr>
          <p:spPr bwMode="auto">
            <a:xfrm>
              <a:off x="1498" y="1202"/>
              <a:ext cx="1396"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l"/>
              <a:r>
                <a:rPr lang="en-US" altLang="en-US"/>
                <a:t>Unacceptable</a:t>
              </a:r>
            </a:p>
          </p:txBody>
        </p:sp>
        <p:sp>
          <p:nvSpPr>
            <p:cNvPr id="115726" name="Rectangle 14"/>
            <p:cNvSpPr>
              <a:spLocks noChangeArrowheads="1"/>
            </p:cNvSpPr>
            <p:nvPr/>
          </p:nvSpPr>
          <p:spPr bwMode="auto">
            <a:xfrm rot="16200000">
              <a:off x="1056" y="1643"/>
              <a:ext cx="727"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r"/>
              <a:r>
                <a:rPr lang="en-US" altLang="en-US"/>
                <a:t>Stable</a:t>
              </a:r>
            </a:p>
          </p:txBody>
        </p:sp>
        <p:sp>
          <p:nvSpPr>
            <p:cNvPr id="115727" name="Rectangle 15"/>
            <p:cNvSpPr>
              <a:spLocks noChangeArrowheads="1"/>
            </p:cNvSpPr>
            <p:nvPr/>
          </p:nvSpPr>
          <p:spPr bwMode="auto">
            <a:xfrm rot="16200000">
              <a:off x="923" y="3371"/>
              <a:ext cx="1001"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l"/>
              <a:r>
                <a:rPr lang="en-US" altLang="en-US"/>
                <a:t> Unstable</a:t>
              </a:r>
            </a:p>
          </p:txBody>
        </p:sp>
      </p:grpSp>
      <p:sp>
        <p:nvSpPr>
          <p:cNvPr id="115728" name="Rectangle 16"/>
          <p:cNvSpPr>
            <a:spLocks noGrp="1" noChangeArrowheads="1"/>
          </p:cNvSpPr>
          <p:nvPr>
            <p:ph type="title"/>
          </p:nvPr>
        </p:nvSpPr>
        <p:spPr>
          <a:xfrm>
            <a:off x="22225" y="190500"/>
            <a:ext cx="9144000" cy="612775"/>
          </a:xfrm>
        </p:spPr>
        <p:txBody>
          <a:bodyPr/>
          <a:lstStyle/>
          <a:p>
            <a:r>
              <a:rPr lang="en-US" altLang="en-US" sz="3200" dirty="0"/>
              <a:t>The Foreign Investment Risk Matrix (FIRM)</a:t>
            </a:r>
          </a:p>
        </p:txBody>
      </p:sp>
    </p:spTree>
    <p:extLst>
      <p:ext uri="{BB962C8B-B14F-4D97-AF65-F5344CB8AC3E}">
        <p14:creationId xmlns:p14="http://schemas.microsoft.com/office/powerpoint/2010/main" val="23424563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15739"/>
                                        </p:tgtEl>
                                        <p:attrNameLst>
                                          <p:attrName>style.visibility</p:attrName>
                                        </p:attrNameLst>
                                      </p:cBhvr>
                                      <p:to>
                                        <p:strVal val="visible"/>
                                      </p:to>
                                    </p:set>
                                    <p:animEffect transition="in" filter="wipe(up)">
                                      <p:cBhvr>
                                        <p:cTn id="7" dur="500"/>
                                        <p:tgtEl>
                                          <p:spTgt spid="1157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p:txBody>
          <a:bodyPr/>
          <a:lstStyle/>
          <a:p>
            <a:pPr>
              <a:lnSpc>
                <a:spcPct val="90000"/>
              </a:lnSpc>
            </a:pPr>
            <a:r>
              <a:rPr lang="en-US" altLang="en-US"/>
              <a:t>Actual Country Risk Ratings Across Countries</a:t>
            </a:r>
          </a:p>
        </p:txBody>
      </p:sp>
      <p:sp>
        <p:nvSpPr>
          <p:cNvPr id="150531" name="Rectangle 3"/>
          <p:cNvSpPr>
            <a:spLocks noGrp="1" noChangeArrowheads="1"/>
          </p:cNvSpPr>
          <p:nvPr>
            <p:ph type="body" idx="1"/>
          </p:nvPr>
        </p:nvSpPr>
        <p:spPr/>
        <p:txBody>
          <a:bodyPr/>
          <a:lstStyle/>
          <a:p>
            <a:r>
              <a:rPr lang="en-US" altLang="en-US"/>
              <a:t>Some countries are rated higher according to some risk factors, but lower according to others.</a:t>
            </a:r>
          </a:p>
          <a:p>
            <a:r>
              <a:rPr lang="en-US" altLang="en-US"/>
              <a:t>On the whole, industrialized countries tend to be rated highly, while emerging countries tend to have lower risk ratings.</a:t>
            </a:r>
          </a:p>
          <a:p>
            <a:r>
              <a:rPr lang="en-US" altLang="en-US"/>
              <a:t>Country risk ratings change over time in response to changes in the risk factors. </a:t>
            </a:r>
          </a:p>
        </p:txBody>
      </p:sp>
    </p:spTree>
    <p:extLst>
      <p:ext uri="{BB962C8B-B14F-4D97-AF65-F5344CB8AC3E}">
        <p14:creationId xmlns:p14="http://schemas.microsoft.com/office/powerpoint/2010/main" val="2720304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1026"/>
          <p:cNvSpPr>
            <a:spLocks noGrp="1" noChangeArrowheads="1"/>
          </p:cNvSpPr>
          <p:nvPr>
            <p:ph type="title"/>
          </p:nvPr>
        </p:nvSpPr>
        <p:spPr/>
        <p:txBody>
          <a:bodyPr/>
          <a:lstStyle/>
          <a:p>
            <a:pPr>
              <a:lnSpc>
                <a:spcPct val="90000"/>
              </a:lnSpc>
            </a:pPr>
            <a:r>
              <a:rPr lang="en-US" altLang="en-US"/>
              <a:t>Incorporating Country Risk in Capital Budgeting</a:t>
            </a:r>
          </a:p>
        </p:txBody>
      </p:sp>
      <p:sp>
        <p:nvSpPr>
          <p:cNvPr id="152579" name="Rectangle 1027"/>
          <p:cNvSpPr>
            <a:spLocks noGrp="1" noChangeArrowheads="1"/>
          </p:cNvSpPr>
          <p:nvPr>
            <p:ph type="body" idx="1"/>
          </p:nvPr>
        </p:nvSpPr>
        <p:spPr/>
        <p:txBody>
          <a:bodyPr/>
          <a:lstStyle/>
          <a:p>
            <a:r>
              <a:rPr lang="en-US" altLang="en-US"/>
              <a:t>If the risk rating of a country is in the acceptable zone, the projects related to that country deserve further consideration.</a:t>
            </a:r>
          </a:p>
          <a:p>
            <a:r>
              <a:rPr lang="en-US" altLang="en-US"/>
              <a:t>Country risk can be incorporated into the capital budgeting analysis of a project </a:t>
            </a:r>
          </a:p>
          <a:p>
            <a:pPr marL="800100" lvl="1" indent="-342900">
              <a:buSzPct val="90000"/>
              <a:buFont typeface="Wingdings" panose="05000000000000000000" pitchFamily="2" charset="2"/>
              <a:buChar char=""/>
            </a:pPr>
            <a:r>
              <a:rPr lang="en-US" altLang="en-US"/>
              <a:t>by adjusting the discount rate, or</a:t>
            </a:r>
          </a:p>
          <a:p>
            <a:pPr marL="800100" lvl="1" indent="-342900">
              <a:buSzPct val="90000"/>
              <a:buFont typeface="Wingdings" panose="05000000000000000000" pitchFamily="2" charset="2"/>
              <a:buChar char=""/>
            </a:pPr>
            <a:r>
              <a:rPr lang="en-US" altLang="en-US"/>
              <a:t>by adjusting the estimated cash flows.</a:t>
            </a:r>
          </a:p>
        </p:txBody>
      </p:sp>
    </p:spTree>
    <p:extLst>
      <p:ext uri="{BB962C8B-B14F-4D97-AF65-F5344CB8AC3E}">
        <p14:creationId xmlns:p14="http://schemas.microsoft.com/office/powerpoint/2010/main" val="1996136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4" name="Rectangle 6"/>
          <p:cNvSpPr>
            <a:spLocks noGrp="1" noChangeArrowheads="1"/>
          </p:cNvSpPr>
          <p:nvPr>
            <p:ph type="body" idx="1"/>
          </p:nvPr>
        </p:nvSpPr>
        <p:spPr/>
        <p:txBody>
          <a:bodyPr/>
          <a:lstStyle/>
          <a:p>
            <a:r>
              <a:rPr lang="en-US" altLang="en-US"/>
              <a:t>Adjustment of the Discount Rate</a:t>
            </a:r>
          </a:p>
          <a:p>
            <a:pPr lvl="1"/>
            <a:r>
              <a:rPr lang="en-US" altLang="en-US"/>
              <a:t>The higher the perceived risk, the higher the discount rate that should be applied to the project’s cash flows.</a:t>
            </a:r>
          </a:p>
          <a:p>
            <a:r>
              <a:rPr lang="en-US" altLang="en-US"/>
              <a:t>Adjustment of the Estimated Cash Flows</a:t>
            </a:r>
          </a:p>
          <a:p>
            <a:pPr lvl="1"/>
            <a:r>
              <a:rPr lang="en-US" altLang="en-US"/>
              <a:t>By estimating how the cash flows could be affected by each form of risk, the MNC can determine the probability distribution of the net present value of the project.</a:t>
            </a:r>
          </a:p>
        </p:txBody>
      </p:sp>
      <p:sp>
        <p:nvSpPr>
          <p:cNvPr id="119816" name="Rectangle 8"/>
          <p:cNvSpPr>
            <a:spLocks noGrp="1" noChangeArrowheads="1"/>
          </p:cNvSpPr>
          <p:nvPr>
            <p:ph type="title"/>
          </p:nvPr>
        </p:nvSpPr>
        <p:spPr>
          <a:noFill/>
          <a:ln/>
        </p:spPr>
        <p:txBody>
          <a:bodyPr/>
          <a:lstStyle/>
          <a:p>
            <a:pPr>
              <a:lnSpc>
                <a:spcPct val="90000"/>
              </a:lnSpc>
            </a:pPr>
            <a:r>
              <a:rPr lang="en-US" altLang="en-US"/>
              <a:t>Incorporating Country Risk in Capital Budgeting</a:t>
            </a:r>
          </a:p>
        </p:txBody>
      </p:sp>
    </p:spTree>
    <p:extLst>
      <p:ext uri="{BB962C8B-B14F-4D97-AF65-F5344CB8AC3E}">
        <p14:creationId xmlns:p14="http://schemas.microsoft.com/office/powerpoint/2010/main" val="376130283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9814">
                                            <p:txEl>
                                              <p:pRg st="0" end="0"/>
                                            </p:txEl>
                                          </p:spTgt>
                                        </p:tgtEl>
                                        <p:attrNameLst>
                                          <p:attrName>style.visibility</p:attrName>
                                        </p:attrNameLst>
                                      </p:cBhvr>
                                      <p:to>
                                        <p:strVal val="visible"/>
                                      </p:to>
                                    </p:set>
                                    <p:animEffect transition="in" filter="wipe(left)">
                                      <p:cBhvr>
                                        <p:cTn id="7" dur="500"/>
                                        <p:tgtEl>
                                          <p:spTgt spid="119814">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19814">
                                            <p:txEl>
                                              <p:pRg st="1" end="1"/>
                                            </p:txEl>
                                          </p:spTgt>
                                        </p:tgtEl>
                                        <p:attrNameLst>
                                          <p:attrName>style.visibility</p:attrName>
                                        </p:attrNameLst>
                                      </p:cBhvr>
                                      <p:to>
                                        <p:strVal val="visible"/>
                                      </p:to>
                                    </p:set>
                                    <p:animEffect transition="in" filter="wipe(left)">
                                      <p:cBhvr>
                                        <p:cTn id="10" dur="500"/>
                                        <p:tgtEl>
                                          <p:spTgt spid="119814">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19814">
                                            <p:txEl>
                                              <p:pRg st="2" end="2"/>
                                            </p:txEl>
                                          </p:spTgt>
                                        </p:tgtEl>
                                        <p:attrNameLst>
                                          <p:attrName>style.visibility</p:attrName>
                                        </p:attrNameLst>
                                      </p:cBhvr>
                                      <p:to>
                                        <p:strVal val="visible"/>
                                      </p:to>
                                    </p:set>
                                    <p:animEffect transition="in" filter="wipe(left)">
                                      <p:cBhvr>
                                        <p:cTn id="15" dur="500"/>
                                        <p:tgtEl>
                                          <p:spTgt spid="119814">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19814">
                                            <p:txEl>
                                              <p:pRg st="3" end="3"/>
                                            </p:txEl>
                                          </p:spTgt>
                                        </p:tgtEl>
                                        <p:attrNameLst>
                                          <p:attrName>style.visibility</p:attrName>
                                        </p:attrNameLst>
                                      </p:cBhvr>
                                      <p:to>
                                        <p:strVal val="visible"/>
                                      </p:to>
                                    </p:set>
                                    <p:animEffect transition="in" filter="wipe(left)">
                                      <p:cBhvr>
                                        <p:cTn id="18" dur="500"/>
                                        <p:tgtEl>
                                          <p:spTgt spid="1198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4"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1860" name="Rectangle 4"/>
          <p:cNvSpPr>
            <a:spLocks noGrp="1" noChangeArrowheads="1"/>
          </p:cNvSpPr>
          <p:nvPr>
            <p:ph type="title"/>
          </p:nvPr>
        </p:nvSpPr>
        <p:spPr/>
        <p:txBody>
          <a:bodyPr/>
          <a:lstStyle/>
          <a:p>
            <a:pPr>
              <a:lnSpc>
                <a:spcPct val="90000"/>
              </a:lnSpc>
            </a:pPr>
            <a:r>
              <a:rPr lang="en-US" altLang="en-US"/>
              <a:t>Applications of</a:t>
            </a:r>
            <a:br>
              <a:rPr lang="en-US" altLang="en-US"/>
            </a:br>
            <a:r>
              <a:rPr lang="en-US" altLang="en-US"/>
              <a:t>Country Risk Analysis</a:t>
            </a:r>
          </a:p>
        </p:txBody>
      </p:sp>
      <p:sp>
        <p:nvSpPr>
          <p:cNvPr id="121861" name="Rectangle 5"/>
          <p:cNvSpPr>
            <a:spLocks noGrp="1" noChangeArrowheads="1"/>
          </p:cNvSpPr>
          <p:nvPr>
            <p:ph type="body" idx="1"/>
          </p:nvPr>
        </p:nvSpPr>
        <p:spPr/>
        <p:txBody>
          <a:bodyPr/>
          <a:lstStyle/>
          <a:p>
            <a:r>
              <a:rPr lang="en-US" altLang="en-US"/>
              <a:t>Alerted by its risk assessor, Gulf Oil planned to deal with the loss of Iranian oil, and was able to avoid major losses when the Shah of Iran fell four months later.</a:t>
            </a:r>
          </a:p>
          <a:p>
            <a:r>
              <a:rPr lang="en-US" altLang="en-US"/>
              <a:t>However, while the risk assessment of a country can be useful, it cannot always detect upcoming crises.</a:t>
            </a:r>
          </a:p>
        </p:txBody>
      </p:sp>
    </p:spTree>
    <p:extLst>
      <p:ext uri="{BB962C8B-B14F-4D97-AF65-F5344CB8AC3E}">
        <p14:creationId xmlns:p14="http://schemas.microsoft.com/office/powerpoint/2010/main" val="32670541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1861">
                                            <p:txEl>
                                              <p:pRg st="0" end="0"/>
                                            </p:txEl>
                                          </p:spTgt>
                                        </p:tgtEl>
                                        <p:attrNameLst>
                                          <p:attrName>style.visibility</p:attrName>
                                        </p:attrNameLst>
                                      </p:cBhvr>
                                      <p:to>
                                        <p:strVal val="visible"/>
                                      </p:to>
                                    </p:set>
                                    <p:animEffect transition="in" filter="wipe(left)">
                                      <p:cBhvr>
                                        <p:cTn id="7" dur="500"/>
                                        <p:tgtEl>
                                          <p:spTgt spid="12186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1861">
                                            <p:txEl>
                                              <p:pRg st="1" end="1"/>
                                            </p:txEl>
                                          </p:spTgt>
                                        </p:tgtEl>
                                        <p:attrNameLst>
                                          <p:attrName>style.visibility</p:attrName>
                                        </p:attrNameLst>
                                      </p:cBhvr>
                                      <p:to>
                                        <p:strVal val="visible"/>
                                      </p:to>
                                    </p:set>
                                    <p:animEffect transition="in" filter="wipe(left)">
                                      <p:cBhvr>
                                        <p:cTn id="12" dur="500"/>
                                        <p:tgtEl>
                                          <p:spTgt spid="12186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861"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04" name="Rectangle 4"/>
          <p:cNvSpPr>
            <a:spLocks noGrp="1" noChangeArrowheads="1"/>
          </p:cNvSpPr>
          <p:nvPr>
            <p:ph type="title"/>
          </p:nvPr>
        </p:nvSpPr>
        <p:spPr>
          <a:noFill/>
          <a:ln/>
        </p:spPr>
        <p:txBody>
          <a:bodyPr/>
          <a:lstStyle/>
          <a:p>
            <a:pPr>
              <a:lnSpc>
                <a:spcPct val="90000"/>
              </a:lnSpc>
            </a:pPr>
            <a:r>
              <a:rPr lang="en-US" altLang="en-US"/>
              <a:t>Applications of</a:t>
            </a:r>
            <a:br>
              <a:rPr lang="en-US" altLang="en-US"/>
            </a:br>
            <a:r>
              <a:rPr lang="en-US" altLang="en-US"/>
              <a:t>Country Risk Analysis</a:t>
            </a:r>
          </a:p>
        </p:txBody>
      </p:sp>
      <p:sp>
        <p:nvSpPr>
          <p:cNvPr id="153605" name="Rectangle 5"/>
          <p:cNvSpPr>
            <a:spLocks noGrp="1" noChangeArrowheads="1"/>
          </p:cNvSpPr>
          <p:nvPr>
            <p:ph type="body" idx="1"/>
          </p:nvPr>
        </p:nvSpPr>
        <p:spPr>
          <a:noFill/>
          <a:ln/>
        </p:spPr>
        <p:txBody>
          <a:bodyPr/>
          <a:lstStyle/>
          <a:p>
            <a:r>
              <a:rPr lang="en-US" altLang="en-US"/>
              <a:t>Iraq’s invasion of Kuwait was difficult to forecast, for example. Nevertheless, many MNCs promptly reassessed their exposure to country risk and revised their operations. </a:t>
            </a:r>
          </a:p>
          <a:p>
            <a:r>
              <a:rPr lang="en-US" altLang="en-US"/>
              <a:t>The 1997-98 Asian crisis also showed that MNCs had underestimated the potential financial problems that could occur in the high-growth Asian countries. </a:t>
            </a:r>
          </a:p>
        </p:txBody>
      </p:sp>
    </p:spTree>
    <p:extLst>
      <p:ext uri="{BB962C8B-B14F-4D97-AF65-F5344CB8AC3E}">
        <p14:creationId xmlns:p14="http://schemas.microsoft.com/office/powerpoint/2010/main" val="34306762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3605">
                                            <p:txEl>
                                              <p:pRg st="0" end="0"/>
                                            </p:txEl>
                                          </p:spTgt>
                                        </p:tgtEl>
                                        <p:attrNameLst>
                                          <p:attrName>style.visibility</p:attrName>
                                        </p:attrNameLst>
                                      </p:cBhvr>
                                      <p:to>
                                        <p:strVal val="visible"/>
                                      </p:to>
                                    </p:set>
                                    <p:animEffect transition="in" filter="wipe(left)">
                                      <p:cBhvr>
                                        <p:cTn id="7" dur="500"/>
                                        <p:tgtEl>
                                          <p:spTgt spid="15360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3605">
                                            <p:txEl>
                                              <p:pRg st="1" end="1"/>
                                            </p:txEl>
                                          </p:spTgt>
                                        </p:tgtEl>
                                        <p:attrNameLst>
                                          <p:attrName>style.visibility</p:attrName>
                                        </p:attrNameLst>
                                      </p:cBhvr>
                                      <p:to>
                                        <p:strVal val="visible"/>
                                      </p:to>
                                    </p:set>
                                    <p:animEffect transition="in" filter="wipe(left)">
                                      <p:cBhvr>
                                        <p:cTn id="12" dur="500"/>
                                        <p:tgtEl>
                                          <p:spTgt spid="15360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908" name="Rectangle 1028"/>
          <p:cNvSpPr>
            <a:spLocks noGrp="1" noChangeArrowheads="1"/>
          </p:cNvSpPr>
          <p:nvPr>
            <p:ph type="title"/>
          </p:nvPr>
        </p:nvSpPr>
        <p:spPr/>
        <p:txBody>
          <a:bodyPr/>
          <a:lstStyle/>
          <a:p>
            <a:pPr>
              <a:lnSpc>
                <a:spcPct val="90000"/>
              </a:lnSpc>
            </a:pPr>
            <a:r>
              <a:rPr lang="en-US" altLang="en-US"/>
              <a:t>Reducing Exposure</a:t>
            </a:r>
            <a:br>
              <a:rPr lang="en-US" altLang="en-US"/>
            </a:br>
            <a:r>
              <a:rPr lang="en-US" altLang="en-US"/>
              <a:t>to Host Government Takeovers</a:t>
            </a:r>
          </a:p>
        </p:txBody>
      </p:sp>
      <p:sp>
        <p:nvSpPr>
          <p:cNvPr id="123909" name="Rectangle 1029"/>
          <p:cNvSpPr>
            <a:spLocks noGrp="1" noChangeArrowheads="1"/>
          </p:cNvSpPr>
          <p:nvPr>
            <p:ph type="body" idx="1"/>
          </p:nvPr>
        </p:nvSpPr>
        <p:spPr/>
        <p:txBody>
          <a:bodyPr/>
          <a:lstStyle/>
          <a:p>
            <a:r>
              <a:rPr lang="en-US" altLang="en-US" dirty="0"/>
              <a:t>The benefits of DFI can be offset by country risk, the most severe of which is a host government takeover.</a:t>
            </a:r>
          </a:p>
          <a:p>
            <a:r>
              <a:rPr lang="en-US" altLang="en-US" dirty="0"/>
              <a:t>To reduce the chance of a takeover by the host government, firms often use the following strategies:</a:t>
            </a:r>
          </a:p>
          <a:p>
            <a:pPr>
              <a:buSzPct val="90000"/>
              <a:buFont typeface="Wingdings" panose="05000000000000000000" pitchFamily="2" charset="2"/>
              <a:buChar char=""/>
            </a:pPr>
            <a:r>
              <a:rPr lang="en-US" altLang="en-US" dirty="0"/>
              <a:t>Use a Short-Term Horizon</a:t>
            </a:r>
          </a:p>
          <a:p>
            <a:pPr lvl="1"/>
            <a:r>
              <a:rPr lang="en-US" altLang="en-US" dirty="0"/>
              <a:t>This technique concentrates on recovering cash flow quickly.</a:t>
            </a:r>
          </a:p>
        </p:txBody>
      </p:sp>
    </p:spTree>
    <p:extLst>
      <p:ext uri="{BB962C8B-B14F-4D97-AF65-F5344CB8AC3E}">
        <p14:creationId xmlns:p14="http://schemas.microsoft.com/office/powerpoint/2010/main" val="34302698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3909">
                                            <p:txEl>
                                              <p:pRg st="0" end="0"/>
                                            </p:txEl>
                                          </p:spTgt>
                                        </p:tgtEl>
                                        <p:attrNameLst>
                                          <p:attrName>style.visibility</p:attrName>
                                        </p:attrNameLst>
                                      </p:cBhvr>
                                      <p:to>
                                        <p:strVal val="visible"/>
                                      </p:to>
                                    </p:set>
                                    <p:animEffect transition="in" filter="wipe(left)">
                                      <p:cBhvr>
                                        <p:cTn id="7" dur="500"/>
                                        <p:tgtEl>
                                          <p:spTgt spid="12390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3909">
                                            <p:txEl>
                                              <p:pRg st="1" end="1"/>
                                            </p:txEl>
                                          </p:spTgt>
                                        </p:tgtEl>
                                        <p:attrNameLst>
                                          <p:attrName>style.visibility</p:attrName>
                                        </p:attrNameLst>
                                      </p:cBhvr>
                                      <p:to>
                                        <p:strVal val="visible"/>
                                      </p:to>
                                    </p:set>
                                    <p:animEffect transition="in" filter="wipe(left)">
                                      <p:cBhvr>
                                        <p:cTn id="12" dur="500"/>
                                        <p:tgtEl>
                                          <p:spTgt spid="12390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3909">
                                            <p:txEl>
                                              <p:pRg st="2" end="2"/>
                                            </p:txEl>
                                          </p:spTgt>
                                        </p:tgtEl>
                                        <p:attrNameLst>
                                          <p:attrName>style.visibility</p:attrName>
                                        </p:attrNameLst>
                                      </p:cBhvr>
                                      <p:to>
                                        <p:strVal val="visible"/>
                                      </p:to>
                                    </p:set>
                                    <p:animEffect transition="in" filter="wipe(left)">
                                      <p:cBhvr>
                                        <p:cTn id="17" dur="500"/>
                                        <p:tgtEl>
                                          <p:spTgt spid="123909">
                                            <p:txEl>
                                              <p:pRg st="2" end="2"/>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123909">
                                            <p:txEl>
                                              <p:pRg st="3" end="3"/>
                                            </p:txEl>
                                          </p:spTgt>
                                        </p:tgtEl>
                                        <p:attrNameLst>
                                          <p:attrName>style.visibility</p:attrName>
                                        </p:attrNameLst>
                                      </p:cBhvr>
                                      <p:to>
                                        <p:strVal val="visible"/>
                                      </p:to>
                                    </p:set>
                                    <p:animEffect transition="in" filter="wipe(left)">
                                      <p:cBhvr>
                                        <p:cTn id="20" dur="500"/>
                                        <p:tgtEl>
                                          <p:spTgt spid="12390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9"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5652" name="Rectangle 4"/>
          <p:cNvSpPr>
            <a:spLocks noGrp="1" noChangeArrowheads="1"/>
          </p:cNvSpPr>
          <p:nvPr>
            <p:ph type="title"/>
          </p:nvPr>
        </p:nvSpPr>
        <p:spPr>
          <a:noFill/>
          <a:ln/>
        </p:spPr>
        <p:txBody>
          <a:bodyPr/>
          <a:lstStyle/>
          <a:p>
            <a:pPr>
              <a:lnSpc>
                <a:spcPct val="90000"/>
              </a:lnSpc>
            </a:pPr>
            <a:r>
              <a:rPr lang="en-US" altLang="en-US"/>
              <a:t>Reducing Exposure</a:t>
            </a:r>
            <a:br>
              <a:rPr lang="en-US" altLang="en-US"/>
            </a:br>
            <a:r>
              <a:rPr lang="en-US" altLang="en-US"/>
              <a:t>to Host Government Takeovers</a:t>
            </a:r>
          </a:p>
        </p:txBody>
      </p:sp>
      <p:sp>
        <p:nvSpPr>
          <p:cNvPr id="155653" name="Rectangle 5"/>
          <p:cNvSpPr>
            <a:spLocks noGrp="1" noChangeArrowheads="1"/>
          </p:cNvSpPr>
          <p:nvPr>
            <p:ph type="body" idx="1"/>
          </p:nvPr>
        </p:nvSpPr>
        <p:spPr>
          <a:noFill/>
          <a:ln/>
        </p:spPr>
        <p:txBody>
          <a:bodyPr/>
          <a:lstStyle/>
          <a:p>
            <a:pPr>
              <a:buSzPct val="90000"/>
              <a:buFont typeface="Wingdings" panose="05000000000000000000" pitchFamily="2" charset="2"/>
              <a:buChar char=""/>
            </a:pPr>
            <a:r>
              <a:rPr lang="en-US" altLang="en-US"/>
              <a:t>Rely on Unique Supplies or Technology</a:t>
            </a:r>
          </a:p>
          <a:p>
            <a:pPr lvl="1"/>
            <a:r>
              <a:rPr lang="en-US" altLang="en-US"/>
              <a:t>In this way, the host government will not be able to take over and operate the subsidiary successfully.</a:t>
            </a:r>
          </a:p>
          <a:p>
            <a:pPr>
              <a:buSzPct val="90000"/>
              <a:buFont typeface="Wingdings" panose="05000000000000000000" pitchFamily="2" charset="2"/>
              <a:buChar char=""/>
            </a:pPr>
            <a:r>
              <a:rPr lang="en-US" altLang="en-US"/>
              <a:t>Hire Local Labor</a:t>
            </a:r>
          </a:p>
          <a:p>
            <a:pPr lvl="1"/>
            <a:r>
              <a:rPr lang="en-US" altLang="en-US"/>
              <a:t>The local employees can apply pressure on their government.</a:t>
            </a:r>
          </a:p>
        </p:txBody>
      </p:sp>
    </p:spTree>
    <p:extLst>
      <p:ext uri="{BB962C8B-B14F-4D97-AF65-F5344CB8AC3E}">
        <p14:creationId xmlns:p14="http://schemas.microsoft.com/office/powerpoint/2010/main" val="540579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5653">
                                            <p:txEl>
                                              <p:pRg st="0" end="0"/>
                                            </p:txEl>
                                          </p:spTgt>
                                        </p:tgtEl>
                                        <p:attrNameLst>
                                          <p:attrName>style.visibility</p:attrName>
                                        </p:attrNameLst>
                                      </p:cBhvr>
                                      <p:to>
                                        <p:strVal val="visible"/>
                                      </p:to>
                                    </p:set>
                                    <p:animEffect transition="in" filter="wipe(left)">
                                      <p:cBhvr>
                                        <p:cTn id="7" dur="500"/>
                                        <p:tgtEl>
                                          <p:spTgt spid="15565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55653">
                                            <p:txEl>
                                              <p:pRg st="1" end="1"/>
                                            </p:txEl>
                                          </p:spTgt>
                                        </p:tgtEl>
                                        <p:attrNameLst>
                                          <p:attrName>style.visibility</p:attrName>
                                        </p:attrNameLst>
                                      </p:cBhvr>
                                      <p:to>
                                        <p:strVal val="visible"/>
                                      </p:to>
                                    </p:set>
                                    <p:animEffect transition="in" filter="wipe(left)">
                                      <p:cBhvr>
                                        <p:cTn id="10" dur="500"/>
                                        <p:tgtEl>
                                          <p:spTgt spid="15565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55653">
                                            <p:txEl>
                                              <p:pRg st="2" end="2"/>
                                            </p:txEl>
                                          </p:spTgt>
                                        </p:tgtEl>
                                        <p:attrNameLst>
                                          <p:attrName>style.visibility</p:attrName>
                                        </p:attrNameLst>
                                      </p:cBhvr>
                                      <p:to>
                                        <p:strVal val="visible"/>
                                      </p:to>
                                    </p:set>
                                    <p:animEffect transition="in" filter="wipe(left)">
                                      <p:cBhvr>
                                        <p:cTn id="15" dur="500"/>
                                        <p:tgtEl>
                                          <p:spTgt spid="155653">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55653">
                                            <p:txEl>
                                              <p:pRg st="3" end="3"/>
                                            </p:txEl>
                                          </p:spTgt>
                                        </p:tgtEl>
                                        <p:attrNameLst>
                                          <p:attrName>style.visibility</p:attrName>
                                        </p:attrNameLst>
                                      </p:cBhvr>
                                      <p:to>
                                        <p:strVal val="visible"/>
                                      </p:to>
                                    </p:set>
                                    <p:animEffect transition="in" filter="wipe(left)">
                                      <p:cBhvr>
                                        <p:cTn id="18" dur="500"/>
                                        <p:tgtEl>
                                          <p:spTgt spid="15565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3"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7" name="Rectangle 5"/>
          <p:cNvSpPr>
            <a:spLocks noGrp="1" noChangeArrowheads="1"/>
          </p:cNvSpPr>
          <p:nvPr>
            <p:ph type="body" idx="1"/>
          </p:nvPr>
        </p:nvSpPr>
        <p:spPr/>
        <p:txBody>
          <a:bodyPr/>
          <a:lstStyle/>
          <a:p>
            <a:pPr>
              <a:buSzPct val="90000"/>
              <a:buFont typeface="Wingdings" panose="05000000000000000000" pitchFamily="2" charset="2"/>
              <a:buChar char=""/>
            </a:pPr>
            <a:r>
              <a:rPr lang="en-US" altLang="en-US"/>
              <a:t>Borrow Local Funds</a:t>
            </a:r>
          </a:p>
          <a:p>
            <a:pPr lvl="1"/>
            <a:r>
              <a:rPr lang="en-US" altLang="en-US"/>
              <a:t>The local banks can apply pressure on their government.</a:t>
            </a:r>
          </a:p>
          <a:p>
            <a:pPr>
              <a:buSzPct val="90000"/>
              <a:buFont typeface="Wingdings" panose="05000000000000000000" pitchFamily="2" charset="2"/>
              <a:buChar char=""/>
            </a:pPr>
            <a:r>
              <a:rPr lang="en-US" altLang="en-US"/>
              <a:t>Purchase Insurance</a:t>
            </a:r>
          </a:p>
          <a:p>
            <a:pPr lvl="1"/>
            <a:r>
              <a:rPr lang="en-US" altLang="en-US"/>
              <a:t>Investment guarantee programs offered by the home country, host country, or an international agency insure to some extent various forms of country risk.</a:t>
            </a:r>
          </a:p>
        </p:txBody>
      </p:sp>
      <p:sp>
        <p:nvSpPr>
          <p:cNvPr id="125959" name="Rectangle 7"/>
          <p:cNvSpPr>
            <a:spLocks noGrp="1" noChangeArrowheads="1"/>
          </p:cNvSpPr>
          <p:nvPr>
            <p:ph type="title"/>
          </p:nvPr>
        </p:nvSpPr>
        <p:spPr>
          <a:noFill/>
          <a:ln/>
        </p:spPr>
        <p:txBody>
          <a:bodyPr/>
          <a:lstStyle/>
          <a:p>
            <a:pPr>
              <a:lnSpc>
                <a:spcPct val="90000"/>
              </a:lnSpc>
            </a:pPr>
            <a:r>
              <a:rPr lang="en-US" altLang="en-US"/>
              <a:t>Reducing Exposure</a:t>
            </a:r>
            <a:br>
              <a:rPr lang="en-US" altLang="en-US"/>
            </a:br>
            <a:r>
              <a:rPr lang="en-US" altLang="en-US"/>
              <a:t>to Host Government Takeovers</a:t>
            </a:r>
          </a:p>
        </p:txBody>
      </p:sp>
    </p:spTree>
    <p:extLst>
      <p:ext uri="{BB962C8B-B14F-4D97-AF65-F5344CB8AC3E}">
        <p14:creationId xmlns:p14="http://schemas.microsoft.com/office/powerpoint/2010/main" val="311985172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5957">
                                            <p:txEl>
                                              <p:pRg st="0" end="0"/>
                                            </p:txEl>
                                          </p:spTgt>
                                        </p:tgtEl>
                                        <p:attrNameLst>
                                          <p:attrName>style.visibility</p:attrName>
                                        </p:attrNameLst>
                                      </p:cBhvr>
                                      <p:to>
                                        <p:strVal val="visible"/>
                                      </p:to>
                                    </p:set>
                                    <p:animEffect transition="in" filter="wipe(left)">
                                      <p:cBhvr>
                                        <p:cTn id="7" dur="500"/>
                                        <p:tgtEl>
                                          <p:spTgt spid="125957">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25957">
                                            <p:txEl>
                                              <p:pRg st="1" end="1"/>
                                            </p:txEl>
                                          </p:spTgt>
                                        </p:tgtEl>
                                        <p:attrNameLst>
                                          <p:attrName>style.visibility</p:attrName>
                                        </p:attrNameLst>
                                      </p:cBhvr>
                                      <p:to>
                                        <p:strVal val="visible"/>
                                      </p:to>
                                    </p:set>
                                    <p:animEffect transition="in" filter="wipe(left)">
                                      <p:cBhvr>
                                        <p:cTn id="10" dur="500"/>
                                        <p:tgtEl>
                                          <p:spTgt spid="125957">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25957">
                                            <p:txEl>
                                              <p:pRg st="2" end="2"/>
                                            </p:txEl>
                                          </p:spTgt>
                                        </p:tgtEl>
                                        <p:attrNameLst>
                                          <p:attrName>style.visibility</p:attrName>
                                        </p:attrNameLst>
                                      </p:cBhvr>
                                      <p:to>
                                        <p:strVal val="visible"/>
                                      </p:to>
                                    </p:set>
                                    <p:animEffect transition="in" filter="wipe(left)">
                                      <p:cBhvr>
                                        <p:cTn id="15" dur="500"/>
                                        <p:tgtEl>
                                          <p:spTgt spid="125957">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25957">
                                            <p:txEl>
                                              <p:pRg st="3" end="3"/>
                                            </p:txEl>
                                          </p:spTgt>
                                        </p:tgtEl>
                                        <p:attrNameLst>
                                          <p:attrName>style.visibility</p:attrName>
                                        </p:attrNameLst>
                                      </p:cBhvr>
                                      <p:to>
                                        <p:strVal val="visible"/>
                                      </p:to>
                                    </p:set>
                                    <p:animEffect transition="in" filter="wipe(left)">
                                      <p:cBhvr>
                                        <p:cTn id="18" dur="500"/>
                                        <p:tgtEl>
                                          <p:spTgt spid="12595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7"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1485900" y="1063228"/>
            <a:ext cx="6172200" cy="47556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1485899" y="4471127"/>
            <a:ext cx="6172200" cy="561510"/>
          </a:xfrm>
        </p:spPr>
        <p:txBody>
          <a:bodyPr/>
          <a:lstStyle/>
          <a:p>
            <a:pPr marL="0" indent="0" algn="ctr">
              <a:buNone/>
            </a:pPr>
            <a:r>
              <a:rPr lang="en-GB" sz="3300" dirty="0">
                <a:solidFill>
                  <a:srgbClr val="FFC000"/>
                </a:solidFill>
                <a:ea typeface="+mn-lt"/>
                <a:cs typeface="+mn-lt"/>
              </a:rPr>
              <a:t>Thank you!</a:t>
            </a:r>
            <a:endParaRPr lang="en-US" sz="33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09/04/2022</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17</a:t>
            </a:fld>
            <a:endParaRPr lang="en-GB" altLang="en-US">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 y="857250"/>
            <a:ext cx="9143999" cy="3407899"/>
          </a:xfrm>
          <a:prstGeom prst="rect">
            <a:avLst/>
          </a:prstGeom>
        </p:spPr>
      </p:pic>
    </p:spTree>
    <p:extLst>
      <p:ext uri="{BB962C8B-B14F-4D97-AF65-F5344CB8AC3E}">
        <p14:creationId xmlns:p14="http://schemas.microsoft.com/office/powerpoint/2010/main" val="38520025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2671</TotalTime>
  <Words>779</Words>
  <Application>Microsoft Office PowerPoint</Application>
  <PresentationFormat>On-screen Show (4:3)</PresentationFormat>
  <Paragraphs>80</Paragraphs>
  <Slides>17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Myriad Pro</vt:lpstr>
      <vt:lpstr>Verdana</vt:lpstr>
      <vt:lpstr>Wingdings</vt:lpstr>
      <vt:lpstr>20140311PresentationUWTSDTemplate</vt:lpstr>
      <vt:lpstr>LCBB6002</vt:lpstr>
      <vt:lpstr>Objectives</vt:lpstr>
      <vt:lpstr>Developing A Country Risk Rating</vt:lpstr>
      <vt:lpstr>Developing A Country Risk Rating</vt:lpstr>
      <vt:lpstr>Developing A Country Risk Rating</vt:lpstr>
      <vt:lpstr>Developing A Country Risk Rating</vt:lpstr>
      <vt:lpstr>Comparing Risk Ratings Among Countries</vt:lpstr>
      <vt:lpstr>The Foreign Investment Risk Matrix (FIRM)</vt:lpstr>
      <vt:lpstr>Actual Country Risk Ratings Across Countries</vt:lpstr>
      <vt:lpstr>Incorporating Country Risk in Capital Budgeting</vt:lpstr>
      <vt:lpstr>Incorporating Country Risk in Capital Budgeting</vt:lpstr>
      <vt:lpstr>Applications of Country Risk Analysis</vt:lpstr>
      <vt:lpstr>Applications of Country Risk Analysis</vt:lpstr>
      <vt:lpstr>Reducing Exposure to Host Government Takeovers</vt:lpstr>
      <vt:lpstr>Reducing Exposure to Host Government Takeovers</vt:lpstr>
      <vt:lpstr>Reducing Exposure to Host Government Takeovers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Administrator</cp:lastModifiedBy>
  <cp:revision>218</cp:revision>
  <cp:lastPrinted>2018-07-09T15:27:01Z</cp:lastPrinted>
  <dcterms:created xsi:type="dcterms:W3CDTF">2002-10-07T19:43:58Z</dcterms:created>
  <dcterms:modified xsi:type="dcterms:W3CDTF">2022-04-09T13:20:06Z</dcterms:modified>
</cp:coreProperties>
</file>