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797675" cy="992663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54" d="100"/>
          <a:sy n="154" d="100"/>
        </p:scale>
        <p:origin x="38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693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107031" tIns="53515" rIns="107031" bIns="53515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107031" tIns="53515" rIns="107031" bIns="53515"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05E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Robotic Process Automation (RPA)</a:t>
            </a:r>
            <a:endParaRPr lang="en-US" sz="4000" dirty="0"/>
          </a:p>
        </p:txBody>
      </p:sp>
      <p:sp>
        <p:nvSpPr>
          <p:cNvPr id="3" name="Text 1"/>
          <p:cNvSpPr/>
          <p:nvPr/>
        </p:nvSpPr>
        <p:spPr>
          <a:xfrm>
            <a:off x="457200" y="21031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Transforming Administrative Efficiency in NHS England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2743200" y="2926080"/>
            <a:ext cx="3657600" cy="18288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3200400"/>
            <a:ext cx="8229600" cy="13778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b="1" dirty="0" err="1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Programe</a:t>
            </a:r>
            <a:r>
              <a:rPr lang="en-US" sz="12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BSc (Hons) Health and </a:t>
            </a:r>
            <a:r>
              <a:rPr lang="en-US" sz="1200" b="1" dirty="0" err="1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Sociar</a:t>
            </a:r>
            <a:r>
              <a:rPr lang="en-US" sz="12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Care </a:t>
            </a:r>
          </a:p>
          <a:p>
            <a:pPr marL="0" indent="0" algn="ctr">
              <a:buNone/>
            </a:pPr>
            <a:r>
              <a:rPr lang="en-US" sz="12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Module: Digital Transformation in the Health and Care Professions</a:t>
            </a:r>
          </a:p>
          <a:p>
            <a:pPr marL="0" indent="0" algn="ctr">
              <a:buNone/>
            </a:pPr>
            <a:r>
              <a:rPr lang="en-US" sz="1200" dirty="0" err="1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Assigment</a:t>
            </a:r>
            <a:r>
              <a:rPr lang="en-US" sz="12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Title: Component 2: Viva Voce ( Oral Presentation)</a:t>
            </a:r>
          </a:p>
          <a:p>
            <a:pPr marL="0" indent="0" algn="ctr">
              <a:buNone/>
            </a:pPr>
            <a:endParaRPr lang="en-US" sz="1200" dirty="0" smtClean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algn="ctr"/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Name: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Marzena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Jelenczyk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 smtClean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algn="ctr"/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Number: 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2320667 
</a:t>
            </a:r>
            <a:r>
              <a:rPr lang="en-US" sz="12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Lecturer: Doctor  </a:t>
            </a:r>
            <a:r>
              <a:rPr lang="en-US" sz="12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Martin </a:t>
            </a:r>
            <a:r>
              <a:rPr lang="en-US" sz="1200" dirty="0" err="1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Swejda</a:t>
            </a:r>
            <a:r>
              <a:rPr lang="en-US" sz="12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Introduction: The Digital Challenge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914400"/>
            <a:ext cx="8412480" cy="18288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74320" y="932689"/>
            <a:ext cx="5107305" cy="379833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Context:
</a:t>
            </a:r>
            <a:endParaRPr lang="en-US" sz="1400" dirty="0"/>
          </a:p>
          <a:p>
            <a:pPr>
              <a:buSzPct val="100000"/>
            </a:pPr>
            <a:r>
              <a:rPr lang="en-US" sz="14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NHS England faces unprecedented demand and financial pressure</a:t>
            </a:r>
          </a:p>
          <a:p>
            <a:pPr>
              <a:buSzPct val="100000"/>
            </a:pPr>
            <a:endParaRPr lang="en-US" sz="1400" dirty="0"/>
          </a:p>
          <a:p>
            <a:pPr>
              <a:buSzPct val="100000"/>
            </a:pPr>
            <a:r>
              <a:rPr lang="en-US" sz="14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Administrative burden diverts clinical staff from patient care</a:t>
            </a:r>
          </a:p>
          <a:p>
            <a:pPr>
              <a:buSzPct val="100000"/>
            </a:pPr>
            <a:endParaRPr lang="en-US" sz="1400" dirty="0"/>
          </a:p>
          <a:p>
            <a:pPr>
              <a:buSzPct val="100000"/>
            </a:pPr>
            <a:r>
              <a:rPr lang="en-US" sz="14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Need for innovative solutions to enhance efficiency</a:t>
            </a:r>
            <a:endParaRPr lang="en-US" sz="1400" dirty="0"/>
          </a:p>
          <a:p>
            <a:pPr marL="0" indent="0">
              <a:buNone/>
            </a:pPr>
            <a:endParaRPr lang="en-US" sz="1600" b="1" dirty="0">
              <a:solidFill>
                <a:srgbClr val="005EB8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r>
              <a:rPr lang="en-US" sz="16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Presentation:
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Critically evaluates Robotic Process Automation (RPA) implementation in NHS England, examining its impact on workforce, service delivery, patients, and communities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8414468" y="48006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2/14</a:t>
            </a:r>
            <a:endParaRPr lang="en-US" sz="900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DEE3AF45-7967-44FA-BFB2-2BC638C3BB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625" y="932689"/>
            <a:ext cx="3762375" cy="37983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Robotic Process Automation (RPA)?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8229600" cy="1097280"/>
          </a:xfrm>
          <a:prstGeom prst="rect">
            <a:avLst/>
          </a:prstGeom>
          <a:solidFill>
            <a:srgbClr val="41B6E6">
              <a:alpha val="15000"/>
            </a:srgbClr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097280"/>
            <a:ext cx="813816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Definition:</a:t>
            </a:r>
            <a:endParaRPr lang="en-US" sz="1300" dirty="0"/>
          </a:p>
          <a:p>
            <a:pPr marL="0" indent="0">
              <a:buNone/>
            </a:pPr>
            <a:r>
              <a:rPr lang="en-US" sz="13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Software technology that automates high-volume, rules-based, repetitive administrative processes using virtual software robots ('bots') that emulate human actions within digital systems (NHS, 2024)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2190750"/>
            <a:ext cx="4919870" cy="26098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Characteristics:
</a:t>
            </a:r>
            <a:endParaRPr lang="en-US" sz="1300" dirty="0"/>
          </a:p>
          <a:p>
            <a:pPr>
              <a:buSzPct val="100000"/>
            </a:pPr>
            <a:r>
              <a:rPr lang="en-US" sz="13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Not physical robots — software-based automation
</a:t>
            </a:r>
            <a:endParaRPr lang="en-US" sz="1300" dirty="0"/>
          </a:p>
          <a:p>
            <a:pPr>
              <a:buSzPct val="100000"/>
            </a:pPr>
            <a:r>
              <a:rPr lang="en-US" sz="13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Operates 24/7 with high accuracy and speed
</a:t>
            </a:r>
            <a:endParaRPr lang="en-US" sz="1300" dirty="0"/>
          </a:p>
          <a:p>
            <a:pPr>
              <a:buSzPct val="100000"/>
            </a:pPr>
            <a:r>
              <a:rPr lang="en-US" sz="13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Works on existing IT infrastructure
</a:t>
            </a:r>
            <a:endParaRPr lang="en-US" sz="1300" dirty="0"/>
          </a:p>
          <a:p>
            <a:pPr>
              <a:buSzPct val="100000"/>
            </a:pPr>
            <a:r>
              <a:rPr lang="en-US" sz="13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Automates tasks like data entry, appointment scheduling, referrals</a:t>
            </a:r>
          </a:p>
          <a:p>
            <a:pPr>
              <a:buSzPct val="100000"/>
            </a:pPr>
            <a:r>
              <a:rPr lang="en-US" sz="13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
• First implemented in NHS Trusts circa 2017-2018 (NHS England, 2025)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8412480" y="4852283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3/14</a:t>
            </a:r>
            <a:endParaRPr lang="en-US" sz="900" dirty="0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5B378387-7A44-4079-9C2B-6293810EF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070" y="2103120"/>
            <a:ext cx="3766930" cy="269747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Problem: Administrative Burden in NHS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3931920" cy="3383280"/>
          </a:xfrm>
          <a:prstGeom prst="rect">
            <a:avLst/>
          </a:prstGeom>
          <a:solidFill>
            <a:srgbClr val="F0F4F5"/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Workforce Challenges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4008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Clinical staff spending excessive time on data entry and administration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Repetitive tasks causing employee burnout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Time diverted from direct patient care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Manual processing of referrals, appointments, demographics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754880" y="1005840"/>
            <a:ext cx="3931920" cy="3383280"/>
          </a:xfrm>
          <a:prstGeom prst="rect">
            <a:avLst/>
          </a:prstGeom>
          <a:solidFill>
            <a:srgbClr val="F0F4F5"/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 Delivery Issues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93776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Delayed referrals and appointment processing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Human errors in data entry (NHS numbers, demographics)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Inconsistent administrative processes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Long waiting times for patients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8412480" y="486918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4/14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Problem: Impact on Patients &amp; Communities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3931920" cy="3383280"/>
          </a:xfrm>
          <a:prstGeom prst="rect">
            <a:avLst/>
          </a:prstGeom>
          <a:solidFill>
            <a:srgbClr val="F0F4F5"/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Patient Experience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4008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Administrative errors affecting care continuity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Lost referrals and incorrect information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Anxiety from prolonged waiting times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Fragmented care coordination between primary and secondary services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754880" y="1005840"/>
            <a:ext cx="3931920" cy="3383280"/>
          </a:xfrm>
          <a:prstGeom prst="rect">
            <a:avLst/>
          </a:prstGeom>
          <a:solidFill>
            <a:srgbClr val="F0F4F5"/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Financial &amp; System Pressures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937760" y="1600199"/>
            <a:ext cx="3566160" cy="270344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High administrative costs consuming resources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Geographic inequalities in service efficiency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Budget constraints limiting service expansion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Inefficient resource allocation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8412480" y="4822466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5/14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Solution: RPA Implementation in NHS England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0" y="731520"/>
            <a:ext cx="9144000" cy="560070"/>
          </a:xfrm>
          <a:prstGeom prst="rect">
            <a:avLst/>
          </a:prstGeom>
          <a:solidFill>
            <a:srgbClr val="007F3B">
              <a:alpha val="15000"/>
            </a:srgbClr>
          </a:solidFill>
          <a:ln w="12700">
            <a:solidFill>
              <a:srgbClr val="007F3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742950"/>
            <a:ext cx="8046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RPA as the Answer: Automated, intelligent software robots to handle repetitive administrative tasks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190500" y="1362075"/>
            <a:ext cx="5206448" cy="343852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RPA Works:</a:t>
            </a:r>
          </a:p>
          <a:p>
            <a:pPr marL="0" indent="0">
              <a:buNone/>
            </a:pP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Emulates human keyboard and mouse actions within existing IT systems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Transfers data between systems automatically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Operates round-the-clock without breaks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Follows pre-programmed rules with high accuracy (NHS, 2024)
</a:t>
            </a:r>
            <a:endParaRPr lang="en-US" sz="1200" dirty="0"/>
          </a:p>
          <a:p>
            <a:pPr marL="0" indent="0">
              <a:buNone/>
            </a:pPr>
            <a:r>
              <a:rPr lang="en-US" sz="15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Real-World NHS Examples:</a:t>
            </a:r>
          </a:p>
          <a:p>
            <a:pPr marL="0" indent="0">
              <a:buNone/>
            </a:pP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University Hospitals Sussex: Automated patient demographic updates across multiple systems (NHS England, 2025)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Airedale NHS Foundation Trust: Automated patient records flow, accelerating pathways (Nimkar et al., 2024)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8412480" y="48006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6/14</a:t>
            </a:r>
            <a:endParaRPr lang="en-US" sz="900" dirty="0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33A48DC4-B9F4-4E63-B3BB-5429DF2DA4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949" y="1291590"/>
            <a:ext cx="3747052" cy="350900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Benefits: Impact on Workforce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3931920" cy="3383280"/>
          </a:xfrm>
          <a:prstGeom prst="rect">
            <a:avLst/>
          </a:prstGeom>
          <a:solidFill>
            <a:srgbClr val="007F3B">
              <a:alpha val="10000"/>
            </a:srgbClr>
          </a:solidFill>
          <a:ln w="12700">
            <a:solidFill>
              <a:srgbClr val="007F3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07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Positive Outcomes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4008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Frees staff from repetitive, tedious tasks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Reduces employee burnout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Allows focus on complex, empathetic work requiring human judgment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Supports NHS Long Term Plan's 'Time to Care' initiative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Improves job satisfaction and staff retention (THIS, 2025)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4754880" y="1005840"/>
            <a:ext cx="3931920" cy="3383280"/>
          </a:xfrm>
          <a:prstGeom prst="rect">
            <a:avLst/>
          </a:prstGeom>
          <a:solidFill>
            <a:srgbClr val="DA291C">
              <a:alpha val="10000"/>
            </a:srgbClr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93776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Employee anxiety about job displacement and de-skilling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Risk of 'digital drift' — unclear ownership of bot monitoring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Need for upskilling to govern and maintain RPA systems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Poor communication can lead to resentment (LSE, 2026)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8412480" y="48006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7/14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Benefits: Impact on Service Delivery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3931920" cy="3383280"/>
          </a:xfrm>
          <a:prstGeom prst="rect">
            <a:avLst/>
          </a:prstGeom>
          <a:solidFill>
            <a:srgbClr val="007F3B">
              <a:alpha val="10000"/>
            </a:srgbClr>
          </a:solidFill>
          <a:ln w="12700">
            <a:solidFill>
              <a:srgbClr val="007F3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07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Positive Outcomes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4008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Faster processing of referrals and appointments (delays reduced to hours)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Reduced waiting times for diagnosis and treatment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Elimination of human data entry errors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Consistent, standardised processes across departments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Faster upload of test results for clinician review (Vollenberg et al., 2024)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754880" y="1005840"/>
            <a:ext cx="3931920" cy="3383280"/>
          </a:xfrm>
          <a:prstGeom prst="rect">
            <a:avLst/>
          </a:prstGeom>
          <a:solidFill>
            <a:srgbClr val="DA291C">
              <a:alpha val="10000"/>
            </a:srgbClr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93776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Bots fail when built on outdated or poorly integrated IT systems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Lack of human judgment to detect anomalies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Risk of 'paving the cow paths' — automating inefficient processes without redesign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System changes can break bot logic (NHS, 2024)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8446273" y="4861229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8/14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Benefits: Impact on Patients/Service Users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3931920" cy="3383280"/>
          </a:xfrm>
          <a:prstGeom prst="rect">
            <a:avLst/>
          </a:prstGeom>
          <a:solidFill>
            <a:srgbClr val="007F3B">
              <a:alpha val="10000"/>
            </a:srgbClr>
          </a:solidFill>
          <a:ln w="12700">
            <a:solidFill>
              <a:srgbClr val="007F3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07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Positive Outcomes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4008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Smoother patient experience with fewer administrative errors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Faster access to appointments, test results, treatments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Automated reminders reduce Did Not Attend (DNA) rates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Better care coordination for long-term conditions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More clinician time for face-to-face consultations (THIS, 2025)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754880" y="1005840"/>
            <a:ext cx="3931920" cy="3383280"/>
          </a:xfrm>
          <a:prstGeom prst="rect">
            <a:avLst/>
          </a:prstGeom>
          <a:solidFill>
            <a:srgbClr val="DA291C">
              <a:alpha val="10000"/>
            </a:srgbClr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93776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Systemic errors (e.g., batch of referrals incorrectly processed) are hard to detect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Risk of depersonalisation — complex queries may 'fall through the cracks'
</a:t>
            </a:r>
            <a:endParaRPr lang="en-US" sz="1100" dirty="0"/>
          </a:p>
          <a:p>
            <a:pPr>
              <a:buSzPct val="100000"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Reduced human intervention points may impact patient navigation support (NHS, 2024)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8503920" y="486918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9/14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Benefits: Impact on Community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3931920" cy="3383280"/>
          </a:xfrm>
          <a:prstGeom prst="rect">
            <a:avLst/>
          </a:prstGeom>
          <a:solidFill>
            <a:srgbClr val="007F3B">
              <a:alpha val="10000"/>
            </a:srgbClr>
          </a:solidFill>
          <a:ln w="12700">
            <a:solidFill>
              <a:srgbClr val="007F3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07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Positive Outcomes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64008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Cost savings redirected to frontline clinical services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Automated population health data collection for screening programmes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Earlier disease detection through automated invitations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Faster identification of health disparities and outbreaks (Bhoyar et al., 2024)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4754880" y="1005840"/>
            <a:ext cx="3931920" cy="3383280"/>
          </a:xfrm>
          <a:prstGeom prst="rect">
            <a:avLst/>
          </a:prstGeom>
          <a:solidFill>
            <a:srgbClr val="DA291C">
              <a:alpha val="10000"/>
            </a:srgbClr>
          </a:solidFill>
          <a:ln w="12700">
            <a:solidFill>
              <a:srgbClr val="DA291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463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937760" y="1600200"/>
            <a:ext cx="3566160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'Postcode lottery' — local Trust-level implementation creates geographic inequality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Digital divide — automation may favour digitally literate populations
</a:t>
            </a: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Risk of exacerbating health inequalities for vulnerable groups (Bhoyar et al., 2024)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8412480" y="48006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10/14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Evaluation &amp; Policy Context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274320" y="795130"/>
            <a:ext cx="5288279" cy="40054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Policy Framework:</a:t>
            </a:r>
          </a:p>
          <a:p>
            <a:pPr marL="0" indent="0">
              <a:buNone/>
            </a:pP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A Plan for Digital Health and Social Care (DHSC, 2022): Emphasises digital transformation to improve efficiency and patient outcomes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What Good Looks Like Framework (NHS England, 2023): Sets standards for digital maturity in NHS organisations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GDPR Compliance: RPA must protect patient data privacy and security (WHO, 2021)
</a:t>
            </a:r>
            <a:endParaRPr lang="en-US" sz="1200" dirty="0"/>
          </a:p>
          <a:p>
            <a:pPr marL="0" indent="0">
              <a:buNone/>
            </a:pPr>
            <a:r>
              <a:rPr lang="en-US" sz="15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 Analysis:</a:t>
            </a:r>
          </a:p>
          <a:p>
            <a:pPr marL="0" indent="0">
              <a:buNone/>
            </a:pP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RPA is not a panacea — success depends on infrastructure stability, workforce buy-in, and strong governance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Risk of over-reliance on automation without addressing underlying process inefficiencies
</a:t>
            </a:r>
            <a:endParaRPr lang="en-US" sz="1200" dirty="0"/>
          </a:p>
          <a:p>
            <a:pPr>
              <a:buSzPct val="100000"/>
            </a:pPr>
            <a:r>
              <a:rPr lang="en-US" sz="12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Balance needed between efficiency gains and maintaining human-centred care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412480" y="48006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11/14</a:t>
            </a:r>
            <a:endParaRPr lang="en-US" sz="900" dirty="0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C3CCF07-D6D7-4D39-862E-B75FE3870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685801"/>
            <a:ext cx="3581399" cy="22097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A8BA96E-06EB-4283-9B9A-E6F21C8A8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2599" y="2967037"/>
            <a:ext cx="3581399" cy="183356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 for Future Implementation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274320" y="777240"/>
            <a:ext cx="8229600" cy="640080"/>
          </a:xfrm>
          <a:prstGeom prst="rect">
            <a:avLst/>
          </a:prstGeom>
          <a:solidFill>
            <a:srgbClr val="005EB8">
              <a:alpha val="15000"/>
            </a:srgbClr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868680"/>
            <a:ext cx="8046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Strategic Actions for Successful RPA Adoption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274320" y="1490869"/>
            <a:ext cx="4754880" cy="33097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buAutoNum type="arabicPeriod"/>
            </a:pPr>
            <a:r>
              <a:rPr lang="en-US" sz="11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Infrastructure Investment</a:t>
            </a:r>
          </a:p>
          <a:p>
            <a:pPr marL="228600" indent="-228600">
              <a:buAutoNum type="arabicPeriod"/>
            </a:pP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Modernise outdated IT systems before implementing RPA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Ensure robust integration between systems</a:t>
            </a:r>
            <a:endParaRPr lang="en-US" sz="1100" dirty="0"/>
          </a:p>
          <a:p>
            <a:pPr marL="0" indent="0">
              <a:buNone/>
            </a:pPr>
            <a:endParaRPr lang="en-US" sz="1100" b="1" dirty="0">
              <a:solidFill>
                <a:srgbClr val="005EB8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r>
              <a:rPr lang="en-US" sz="11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Workforce Development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Provide comprehensive training and upskilling </a:t>
            </a:r>
            <a:r>
              <a:rPr lang="en-US" sz="1100" dirty="0" err="1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programmes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Clear communication about RPA as augmentation, not replacement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Establish clear ownership and accountability for bot monitoring</a:t>
            </a:r>
            <a:endParaRPr lang="en-US" sz="1100" dirty="0"/>
          </a:p>
          <a:p>
            <a:pPr marL="0" indent="0">
              <a:buNone/>
            </a:pPr>
            <a:r>
              <a:rPr lang="en-US" sz="11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Equity &amp; Inclusion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Standardise RPA implementation across all Trusts to reduce postcode lottery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Maintain alternative access routes for digitally excluded populations</a:t>
            </a:r>
            <a:endParaRPr lang="en-US" sz="1100" dirty="0"/>
          </a:p>
          <a:p>
            <a:pPr marL="0" indent="0">
              <a:buNone/>
            </a:pPr>
            <a:endParaRPr lang="en-US" sz="1100" b="1" dirty="0">
              <a:solidFill>
                <a:srgbClr val="005EB8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r>
              <a:rPr lang="en-US" sz="11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Human-</a:t>
            </a:r>
            <a:r>
              <a:rPr lang="en-US" sz="1100" b="1" dirty="0" err="1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Centred</a:t>
            </a:r>
            <a:r>
              <a:rPr lang="en-US" sz="11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Design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Redesign processes before automation to avoid 'paving cow paths'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• Preserve human intervention points for complex patient queries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8412480" y="4822466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12/14</a:t>
            </a:r>
            <a:endParaRPr lang="en-US" sz="900" dirty="0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5FF7EC62-C540-40FF-8794-FB5067631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1" y="1417321"/>
            <a:ext cx="4114800" cy="18783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37096DF9-E7BC-4739-8BA9-C733E4599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1" y="3295650"/>
            <a:ext cx="4114799" cy="15049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Conclusion: The Future of RPA in NHS England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274320" y="1188719"/>
            <a:ext cx="8595360" cy="3474721"/>
          </a:xfrm>
          <a:prstGeom prst="rect">
            <a:avLst/>
          </a:prstGeom>
          <a:solidFill>
            <a:srgbClr val="005EB8">
              <a:alpha val="10000"/>
            </a:srgbClr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274320" y="1188719"/>
            <a:ext cx="4916805" cy="347472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Takeaways:</a:t>
            </a:r>
          </a:p>
          <a:p>
            <a:pPr>
              <a:buSzPct val="100000"/>
            </a:pP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RPA is an essential digital tool for addressing NHS administrative burden and financial constraints</a:t>
            </a:r>
          </a:p>
          <a:p>
            <a:pPr marL="342900" indent="-342900">
              <a:buSzPct val="100000"/>
              <a:buChar char="•"/>
            </a:pPr>
            <a:endParaRPr lang="en-US" sz="1150" dirty="0"/>
          </a:p>
          <a:p>
            <a:pPr>
              <a:buSzPct val="100000"/>
            </a:pPr>
            <a:r>
              <a:rPr lang="en-US" sz="115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Significant benefits: workforce efficiency, faster service delivery, improved patient experience, cost savings
• Critical challenges: IT infrastructure stability, workforce anxiety, risk of depersonalisation, geographic inequalities
• Success requires: investment in technology AND people, process redesign, equity-focused implementation, strong governance
</a:t>
            </a:r>
            <a:endParaRPr lang="en-US" sz="1150" dirty="0"/>
          </a:p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RPA is not a panacea, but a valuable part of a holistic digital transformation strategy that serves diverse communities and maintains human-centred care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8412480" y="466344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13/14</a:t>
            </a:r>
            <a:endParaRPr lang="en-US" sz="900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A62AAC8C-CE3E-434F-AE64-BF6ECAC39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125" y="1188719"/>
            <a:ext cx="3678555" cy="347472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274320" y="0"/>
            <a:ext cx="8595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 List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133350" y="685801"/>
            <a:ext cx="8896350" cy="40481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Bhoyar, A., Vagha, S., Mishra, V., Agrawal, M.S. and Kambala, S.R. (2024) 'Addressing the digital divide in health education: A systematic review', Cureus, 16(9). https://doi.org/10.7759/cureus.70048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of Health and Social Care (DHSC) . (2022, June 29). A Plan for Digital Health and Social Care. GOV.UK. https://www.gov.uk/government/publications/a-plan-for-digital-health-and-social-care/a-plan-for-digital-health-and-social-care.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(2024) Understanding RPA. NHS Transformation Directorate. Available at: https://transform.england.nhs.uk/key-tools-and-info/guidance-for-designing-delivering-and-sustaining-rpa-within-the-nhs/understanding-rpa/ (Accessed: 8 March 2026).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England. (2021, August 31). What Good Looks Like framework. NHS Transformation Directorate. https://transform.england.nhs.uk/digitise-connect-transform/what-good-looks-like/what-good-looks-like-publication/.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England. (2025). Digital transformation and the productivity and efficiency challenge. Nhsproviders.org. https://nhsproviders.org/resources/digital-transformation-and-the-productivity-and-efficiency-challenge.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Nimkar, P., Kanyal, D. and Sabale, S.R. (2024) 'Increasing trends of artificial intelligence with robotic process automation in health care: A narrative review', Cureus, 16(9). https://doi.org/10.7759/cureus.69680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Health Informatics Service (THIS) (2025) NHS Robotic Process Automation (RPA) Consulting and Development. Available at: https://www.this.nhs.uk/our-services/professional-services/robotic-process-automation-rpa (Accessed: 8 March 2026).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London School of Economics and Political Science (LSE) (2026) Service Automation: Robots and the Future of Work. Available at: https://www.lse.ac.uk/lse-player/service-automation-robots-and-the-future-of-work (Accessed: 8 March 2026).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Vollenberg, C., Hackl, J., Matthies, B. and Coners, A. (2024) 'Acceptance of RPA in public sector institutions', Journal of Organisational Computing and Electronic Commerce, pp. 1–19. https://doi.org/10.1080/10919392.2024.2365446</a:t>
            </a:r>
            <a:endParaRPr lang="en-US" sz="900" dirty="0"/>
          </a:p>
          <a:p>
            <a:pPr marL="0" indent="0">
              <a:buNone/>
            </a:pPr>
            <a:endParaRPr lang="en-US" sz="900" dirty="0"/>
          </a:p>
          <a:p>
            <a:r>
              <a:rPr lang="en-US" sz="900" dirty="0">
                <a:solidFill>
                  <a:srgbClr val="212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Health Organization (WHO) (2021). Global strategy on digital health 2020-2025. [online] World Health Organization. Available at: https://www.who.int/publications/i/item/9789240020924.</a:t>
            </a:r>
            <a:endParaRPr lang="en-US" sz="900" dirty="0"/>
          </a:p>
        </p:txBody>
      </p:sp>
      <p:sp>
        <p:nvSpPr>
          <p:cNvPr id="5" name="Shape 3"/>
          <p:cNvSpPr/>
          <p:nvPr/>
        </p:nvSpPr>
        <p:spPr>
          <a:xfrm>
            <a:off x="0" y="4800600"/>
            <a:ext cx="9144000" cy="3429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274320" y="4800600"/>
            <a:ext cx="73152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BMHP6026 | Digital Transformation in Health and Care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412480" y="486918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AEB7B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14/14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963</Words>
  <Application>Microsoft Office PowerPoint</Application>
  <PresentationFormat>On-screen Show (16:9)</PresentationFormat>
  <Paragraphs>205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RPA in NHS England - Viva Voce Presentation</dc:title>
  <dc:subject>PptxGenJS Presentation</dc:subject>
  <dc:creator>Student Name</dc:creator>
  <cp:lastModifiedBy>Duty Manager</cp:lastModifiedBy>
  <cp:revision>13</cp:revision>
  <cp:lastPrinted>2026-02-23T20:42:33Z</cp:lastPrinted>
  <dcterms:created xsi:type="dcterms:W3CDTF">2026-02-19T10:25:29Z</dcterms:created>
  <dcterms:modified xsi:type="dcterms:W3CDTF">2026-03-07T15:06:32Z</dcterms:modified>
</cp:coreProperties>
</file>