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7" r:id="rId2"/>
    <p:sldId id="258"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68613" autoAdjust="0"/>
  </p:normalViewPr>
  <p:slideViewPr>
    <p:cSldViewPr snapToGrid="0" showGuides="1">
      <p:cViewPr varScale="1">
        <p:scale>
          <a:sx n="51" d="100"/>
          <a:sy n="51" d="100"/>
        </p:scale>
        <p:origin x="1164" y="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700"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1048701"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CD95B6-2F41-4D8E-8A4E-7EB577FDCD8F}" type="datetimeFigureOut">
              <a:rPr lang="en-US" smtClean="0"/>
              <a:t>11/11/2025</a:t>
            </a:fld>
            <a:endParaRPr lang="en-US"/>
          </a:p>
        </p:txBody>
      </p:sp>
      <p:sp>
        <p:nvSpPr>
          <p:cNvPr id="1048702"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1048703"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04"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1048705"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C9BCCA-95B3-4855-912E-BF32A5E8CC98}"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8" name="Slide Image Placeholder 1"/>
          <p:cNvSpPr>
            <a:spLocks noGrp="1" noRot="1" noChangeAspect="1"/>
          </p:cNvSpPr>
          <p:nvPr>
            <p:ph type="sldImg"/>
          </p:nvPr>
        </p:nvSpPr>
        <p:spPr/>
      </p:sp>
      <p:sp>
        <p:nvSpPr>
          <p:cNvPr id="1048589" name="Notes Placeholder 2"/>
          <p:cNvSpPr>
            <a:spLocks noGrp="1"/>
          </p:cNvSpPr>
          <p:nvPr>
            <p:ph type="body" idx="1"/>
          </p:nvPr>
        </p:nvSpPr>
        <p:spPr/>
        <p:txBody>
          <a:bodyPr/>
          <a:lstStyle/>
          <a:p>
            <a:r>
              <a:rPr lang="en-US" dirty="0"/>
              <a:t>Today I’m presenting a personal SWOT analysis for my journey in counselling. The aim is to connect my current capabilities with the competencies expected in Health &amp; Social Care,</a:t>
            </a:r>
            <a:r>
              <a:rPr lang="en-US" baseline="0" dirty="0"/>
              <a:t> </a:t>
            </a:r>
            <a:r>
              <a:rPr lang="en-US" dirty="0"/>
              <a:t>ethical practice, evidence-based decision-making, clear communication, accurate documentation, and effective teamwork. I will show how this analysis informs a focused plan for learning, placements, and professional conduct.</a:t>
            </a:r>
          </a:p>
        </p:txBody>
      </p:sp>
      <p:sp>
        <p:nvSpPr>
          <p:cNvPr id="1048590" name="Slide Number Placeholder 3"/>
          <p:cNvSpPr>
            <a:spLocks noGrp="1"/>
          </p:cNvSpPr>
          <p:nvPr>
            <p:ph type="sldNum" sz="quarter" idx="10"/>
          </p:nvPr>
        </p:nvSpPr>
        <p:spPr/>
        <p:txBody>
          <a:bodyPr/>
          <a:lstStyle/>
          <a:p>
            <a:fld id="{A3C9BCCA-95B3-4855-912E-BF32A5E8CC98}"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9" name="Slide Image Placeholder 1"/>
          <p:cNvSpPr>
            <a:spLocks noGrp="1" noRot="1" noChangeAspect="1"/>
          </p:cNvSpPr>
          <p:nvPr>
            <p:ph type="sldImg"/>
          </p:nvPr>
        </p:nvSpPr>
        <p:spPr/>
      </p:sp>
      <p:sp>
        <p:nvSpPr>
          <p:cNvPr id="1048600"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I will outline why a SWOT is useful for professional development in healthy and social care. present my SWOT, show how I will use strengths to limit weaknesses and manage threats, and explain how I will act on current opportunities. I will end with immediate next steps and key references that guide ethical and competent practice.</a:t>
            </a:r>
          </a:p>
          <a:p>
            <a:endParaRPr lang="en-US" dirty="0"/>
          </a:p>
        </p:txBody>
      </p:sp>
      <p:sp>
        <p:nvSpPr>
          <p:cNvPr id="1048601" name="Slide Number Placeholder 3"/>
          <p:cNvSpPr>
            <a:spLocks noGrp="1"/>
          </p:cNvSpPr>
          <p:nvPr>
            <p:ph type="sldNum" sz="quarter" idx="10"/>
          </p:nvPr>
        </p:nvSpPr>
        <p:spPr/>
        <p:txBody>
          <a:bodyPr/>
          <a:lstStyle/>
          <a:p>
            <a:fld id="{A3C9BCCA-95B3-4855-912E-BF32A5E8CC98}"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6" name="Slide Image Placeholder 1"/>
          <p:cNvSpPr>
            <a:spLocks noGrp="1" noRot="1" noChangeAspect="1"/>
          </p:cNvSpPr>
          <p:nvPr>
            <p:ph type="sldImg"/>
          </p:nvPr>
        </p:nvSpPr>
        <p:spPr/>
      </p:sp>
      <p:sp>
        <p:nvSpPr>
          <p:cNvPr id="1048607"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Counselling practice is grounded in a good field, thoughtful assessment and formulation, clear records, cultural humility/sensitivity (with ongoing self-reflection), awareness of safeguarding responsibilities, and reflective supervision. A tight SWOT helps me see where I am already living in those standards and what areas I need dedicated growth in. My intention's simple: to match what students learn day-to-day, in placements and supervision, with professional expectation and safe person-centered care.</a:t>
            </a:r>
          </a:p>
          <a:p>
            <a:endParaRPr lang="en-US" dirty="0"/>
          </a:p>
        </p:txBody>
      </p:sp>
      <p:sp>
        <p:nvSpPr>
          <p:cNvPr id="1048608" name="Slide Number Placeholder 3"/>
          <p:cNvSpPr>
            <a:spLocks noGrp="1"/>
          </p:cNvSpPr>
          <p:nvPr>
            <p:ph type="sldNum" sz="quarter" idx="10"/>
          </p:nvPr>
        </p:nvSpPr>
        <p:spPr/>
        <p:txBody>
          <a:bodyPr/>
          <a:lstStyle/>
          <a:p>
            <a:fld id="{A3C9BCCA-95B3-4855-912E-BF32A5E8CC98}"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4" name="Slide Image Placeholder 1"/>
          <p:cNvSpPr>
            <a:spLocks noGrp="1" noRot="1" noChangeAspect="1"/>
          </p:cNvSpPr>
          <p:nvPr>
            <p:ph type="sldImg"/>
          </p:nvPr>
        </p:nvSpPr>
        <p:spPr/>
      </p:sp>
      <p:sp>
        <p:nvSpPr>
          <p:cNvPr id="1048615"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SWOT maps internal factors (strengths and weaknesses) against external factors (opportunities and threats), turning reflection into action (</a:t>
            </a:r>
            <a:r>
              <a:rPr lang="en-US" dirty="0" err="1">
                <a:effectLst/>
              </a:rPr>
              <a:t>Manktelow</a:t>
            </a:r>
            <a:r>
              <a:rPr lang="en-US" dirty="0">
                <a:effectLst/>
              </a:rPr>
              <a:t> et al., 2023). In counselling, it can support ongoing professional development by linking competencies to specific behaviors, such as planning for sessions, setting boundaries, being aware of risks, and taking timely notes (BACP, 2024).</a:t>
            </a:r>
          </a:p>
          <a:p>
            <a:endParaRPr lang="en-US" dirty="0"/>
          </a:p>
        </p:txBody>
      </p:sp>
      <p:sp>
        <p:nvSpPr>
          <p:cNvPr id="1048616" name="Slide Number Placeholder 3"/>
          <p:cNvSpPr>
            <a:spLocks noGrp="1"/>
          </p:cNvSpPr>
          <p:nvPr>
            <p:ph type="sldNum" sz="quarter" idx="10"/>
          </p:nvPr>
        </p:nvSpPr>
        <p:spPr/>
        <p:txBody>
          <a:bodyPr/>
          <a:lstStyle/>
          <a:p>
            <a:fld id="{A3C9BCCA-95B3-4855-912E-BF32A5E8CC98}"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5" name="Slide Image Placeholder 1"/>
          <p:cNvSpPr>
            <a:spLocks noGrp="1" noRot="1" noChangeAspect="1"/>
          </p:cNvSpPr>
          <p:nvPr>
            <p:ph type="sldImg"/>
          </p:nvPr>
        </p:nvSpPr>
        <p:spPr/>
      </p:sp>
      <p:sp>
        <p:nvSpPr>
          <p:cNvPr id="1048626"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Strengths—Empathic listening, verbal and written communication, research literacy, and a high regard for ethics and confidentiality.  Weaknesses—Time management under pressure, tendency to procrastinate, performance anxiety when in a new counselling environment, ADHD, which may result in time blindness and distractibility. Opportunities include supervised counselling placements, assistant counsellor roles, BACP student membership activities, CPD in core counselling skills (risk assessment, formulation, motivational interviewing/CBT-informed skills), and mental health research projects. Threats include burnout, vicarious trauma, competitive counselling job markets, service resource constraints, and the risk of boundary drift without active supervision (</a:t>
            </a:r>
            <a:r>
              <a:rPr lang="en-US" dirty="0" err="1">
                <a:effectLst/>
              </a:rPr>
              <a:t>Manktelow</a:t>
            </a:r>
            <a:r>
              <a:rPr lang="en-US" dirty="0">
                <a:effectLst/>
              </a:rPr>
              <a:t> et al., 2023).</a:t>
            </a:r>
          </a:p>
          <a:p>
            <a:endParaRPr lang="en-US" dirty="0"/>
          </a:p>
        </p:txBody>
      </p:sp>
      <p:sp>
        <p:nvSpPr>
          <p:cNvPr id="1048627" name="Slide Number Placeholder 3"/>
          <p:cNvSpPr>
            <a:spLocks noGrp="1"/>
          </p:cNvSpPr>
          <p:nvPr>
            <p:ph type="sldNum" sz="quarter" idx="10"/>
          </p:nvPr>
        </p:nvSpPr>
        <p:spPr/>
        <p:txBody>
          <a:bodyPr/>
          <a:lstStyle/>
          <a:p>
            <a:fld id="{A3C9BCCA-95B3-4855-912E-BF32A5E8CC98}" type="slidenum">
              <a:rPr lang="en-US" smtClean="0"/>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2" name="Slide Image Placeholder 1"/>
          <p:cNvSpPr>
            <a:spLocks noGrp="1" noRot="1" noChangeAspect="1"/>
          </p:cNvSpPr>
          <p:nvPr>
            <p:ph type="sldImg"/>
          </p:nvPr>
        </p:nvSpPr>
        <p:spPr/>
      </p:sp>
      <p:sp>
        <p:nvSpPr>
          <p:cNvPr id="1048633" name="Notes Placeholder 2"/>
          <p:cNvSpPr>
            <a:spLocks noGrp="1"/>
          </p:cNvSpPr>
          <p:nvPr>
            <p:ph type="body" idx="1"/>
          </p:nvPr>
        </p:nvSpPr>
        <p:spPr/>
        <p:txBody>
          <a:bodyPr/>
          <a:lstStyle/>
          <a:p>
            <a:r>
              <a:rPr lang="en-US" sz="3200" dirty="0">
                <a:effectLst/>
              </a:rPr>
              <a:t>I will leverage my communication strengths to set session agendas, time limits, and closing summaries using a printed template and phone timer; apply research literacy for evidence-based psychoeducation and formulations via NICE guidelines and the 5P model; protect time and records with same-day SOAP notes, Pomodoro blocks, and checklists; and use regular supervision and Gibbs’ Reflective Cycle logs to manage anxiety, prevent burnout, and uphold ethics (Bond, 2015). This structured approach ensures safe, ethical counselling practice in the UK health &amp; social care sector.</a:t>
            </a:r>
          </a:p>
          <a:p>
            <a:r>
              <a:rPr lang="en-US" sz="3200" dirty="0">
                <a:effectLst/>
              </a:rPr>
              <a:t> </a:t>
            </a:r>
          </a:p>
          <a:p>
            <a:endParaRPr lang="en-US" sz="2000" b="0" dirty="0"/>
          </a:p>
        </p:txBody>
      </p:sp>
      <p:sp>
        <p:nvSpPr>
          <p:cNvPr id="1048634" name="Slide Number Placeholder 3"/>
          <p:cNvSpPr>
            <a:spLocks noGrp="1"/>
          </p:cNvSpPr>
          <p:nvPr>
            <p:ph type="sldNum" sz="quarter" idx="10"/>
          </p:nvPr>
        </p:nvSpPr>
        <p:spPr/>
        <p:txBody>
          <a:bodyPr/>
          <a:lstStyle/>
          <a:p>
            <a:fld id="{A3C9BCCA-95B3-4855-912E-BF32A5E8CC98}" type="slidenum">
              <a:rPr lang="en-US" smtClean="0"/>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9" name="Slide Image Placeholder 1"/>
          <p:cNvSpPr>
            <a:spLocks noGrp="1" noRot="1" noChangeAspect="1"/>
          </p:cNvSpPr>
          <p:nvPr>
            <p:ph type="sldImg"/>
          </p:nvPr>
        </p:nvSpPr>
        <p:spPr/>
      </p:sp>
      <p:sp>
        <p:nvSpPr>
          <p:cNvPr id="1048640" name="Notes Placeholder 2"/>
          <p:cNvSpPr>
            <a:spLocks noGrp="1"/>
          </p:cNvSpPr>
          <p:nvPr>
            <p:ph type="body" idx="1"/>
          </p:nvPr>
        </p:nvSpPr>
        <p:spPr/>
        <p:txBody>
          <a:bodyPr/>
          <a:lstStyle/>
          <a:p>
            <a:r>
              <a:rPr lang="en-US" sz="2000" b="0" dirty="0">
                <a:effectLst/>
                <a:latin typeface="Arial" panose="020B0604020202020204" pitchFamily="34" charset="0"/>
                <a:cs typeface="Arial" panose="020B0604020202020204" pitchFamily="34" charset="0"/>
              </a:rPr>
              <a:t>I will apply for supervised counselling placements and assistant roles to build assessment, formulation, and record-keeping skills, using ready-made templates from day one; join BACP student membership, attend free webinars, and complete short CPD courses in risk assessment, safeguarding, motivational interviewing, and CBT-informed skills; and seek research assistant work to improve data skills, while tracking all progress with monthly SMART goals in supervision (BACP, 2024). This simple plan uses my strengths to grow safely in UK counselling.</a:t>
            </a:r>
          </a:p>
          <a:p>
            <a:endParaRPr lang="en-US" dirty="0"/>
          </a:p>
        </p:txBody>
      </p:sp>
      <p:sp>
        <p:nvSpPr>
          <p:cNvPr id="1048641" name="Slide Number Placeholder 3"/>
          <p:cNvSpPr>
            <a:spLocks noGrp="1"/>
          </p:cNvSpPr>
          <p:nvPr>
            <p:ph type="sldNum" sz="quarter" idx="10"/>
          </p:nvPr>
        </p:nvSpPr>
        <p:spPr/>
        <p:txBody>
          <a:bodyPr/>
          <a:lstStyle/>
          <a:p>
            <a:fld id="{A3C9BCCA-95B3-4855-912E-BF32A5E8CC98}" type="slidenum">
              <a:rPr lang="en-US" smtClean="0"/>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46" name="Slide Image Placeholder 1"/>
          <p:cNvSpPr>
            <a:spLocks noGrp="1" noRot="1" noChangeAspect="1"/>
          </p:cNvSpPr>
          <p:nvPr>
            <p:ph type="sldImg"/>
          </p:nvPr>
        </p:nvSpPr>
        <p:spPr/>
      </p:sp>
      <p:sp>
        <p:nvSpPr>
          <p:cNvPr id="1048647" name="Notes Placeholder 2"/>
          <p:cNvSpPr>
            <a:spLocks noGrp="1"/>
          </p:cNvSpPr>
          <p:nvPr>
            <p:ph type="body" idx="1"/>
          </p:nvPr>
        </p:nvSpPr>
        <p:spPr/>
        <p:txBody>
          <a:bodyPr/>
          <a:lstStyle/>
          <a:p>
            <a:r>
              <a:rPr lang="en-US" sz="2000" b="0" dirty="0">
                <a:effectLst/>
                <a:latin typeface="Arial" panose="020B0604020202020204" pitchFamily="34" charset="0"/>
                <a:cs typeface="Arial" panose="020B0604020202020204" pitchFamily="34" charset="0"/>
              </a:rPr>
              <a:t>This SWOT shows what I can offer now in counselling and what I need to develop. By linking my strengths to daily habits such as session plans, same-day notes, regular supervision, and CPD courses, I will reduce risks and move towards safe, ethical practice (BACP, 2024). My next steps are to secure a placement, book CPD, and track results.</a:t>
            </a:r>
          </a:p>
        </p:txBody>
      </p:sp>
      <p:sp>
        <p:nvSpPr>
          <p:cNvPr id="1048648" name="Slide Number Placeholder 3"/>
          <p:cNvSpPr>
            <a:spLocks noGrp="1"/>
          </p:cNvSpPr>
          <p:nvPr>
            <p:ph type="sldNum" sz="quarter" idx="10"/>
          </p:nvPr>
        </p:nvSpPr>
        <p:spPr/>
        <p:txBody>
          <a:bodyPr/>
          <a:lstStyle/>
          <a:p>
            <a:fld id="{A3C9BCCA-95B3-4855-912E-BF32A5E8CC98}" type="slidenum">
              <a:rPr lang="en-US" smtClean="0"/>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53" name="Slide Image Placeholder 1"/>
          <p:cNvSpPr>
            <a:spLocks noGrp="1" noRot="1" noChangeAspect="1"/>
          </p:cNvSpPr>
          <p:nvPr>
            <p:ph type="sldImg"/>
          </p:nvPr>
        </p:nvSpPr>
        <p:spPr/>
      </p:sp>
      <p:sp>
        <p:nvSpPr>
          <p:cNvPr id="1048654" name="Notes Placeholder 2"/>
          <p:cNvSpPr>
            <a:spLocks noGrp="1"/>
          </p:cNvSpPr>
          <p:nvPr>
            <p:ph type="body" idx="1"/>
          </p:nvPr>
        </p:nvSpPr>
        <p:spPr/>
        <p:txBody>
          <a:bodyPr/>
          <a:lstStyle/>
          <a:p>
            <a:endParaRPr lang="en-US" dirty="0"/>
          </a:p>
        </p:txBody>
      </p:sp>
      <p:sp>
        <p:nvSpPr>
          <p:cNvPr id="1048655" name="Slide Number Placeholder 3"/>
          <p:cNvSpPr>
            <a:spLocks noGrp="1"/>
          </p:cNvSpPr>
          <p:nvPr>
            <p:ph type="sldNum" sz="quarter" idx="10"/>
          </p:nvPr>
        </p:nvSpPr>
        <p:spPr/>
        <p:txBody>
          <a:bodyPr/>
          <a:lstStyle/>
          <a:p>
            <a:fld id="{A3C9BCCA-95B3-4855-912E-BF32A5E8CC98}" type="slidenum">
              <a:rPr lang="en-US" smtClean="0"/>
              <a:t>10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48656"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1048657"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1048658" name="Date Placeholder 3"/>
          <p:cNvSpPr>
            <a:spLocks noGrp="1"/>
          </p:cNvSpPr>
          <p:nvPr>
            <p:ph type="dt" sz="half" idx="10"/>
          </p:nvPr>
        </p:nvSpPr>
        <p:spPr>
          <a:xfrm>
            <a:off x="527051" y="6524626"/>
            <a:ext cx="1295400" cy="219075"/>
          </a:xfrm>
        </p:spPr>
        <p:txBody>
          <a:bodyPr/>
          <a:lstStyle/>
          <a:p>
            <a:fld id="{FA356D0D-2478-47FE-8DAB-B92005DC1F0F}" type="datetime1">
              <a:rPr lang="en-GB" altLang="en-US"/>
              <a:t>11/11/2025</a:t>
            </a:fld>
            <a:endParaRPr lang="en-GB" altLang="en-US"/>
          </a:p>
        </p:txBody>
      </p:sp>
      <p:sp>
        <p:nvSpPr>
          <p:cNvPr id="1048659" name="Footer Placeholder 4"/>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endParaRPr lang="en-GB" altLang="en-US"/>
          </a:p>
        </p:txBody>
      </p:sp>
      <p:sp>
        <p:nvSpPr>
          <p:cNvPr id="1048660" name="Slide Number Placeholder 5"/>
          <p:cNvSpPr>
            <a:spLocks noGrp="1"/>
          </p:cNvSpPr>
          <p:nvPr>
            <p:ph type="sldNum" sz="quarter" idx="12"/>
          </p:nvPr>
        </p:nvSpPr>
        <p:spPr/>
        <p:txBody>
          <a:bodyPr/>
          <a:lstStyle/>
          <a:p>
            <a:fld id="{A8346AB5-70ED-450A-9530-2033B8E8E0D8}" type="slidenum">
              <a:rPr lang="en-GB" altLang="en-US"/>
              <a:t>‹#›</a:t>
            </a:fld>
            <a:endParaRPr lang="en-GB"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580" name="Title 1"/>
          <p:cNvSpPr>
            <a:spLocks noGrp="1"/>
          </p:cNvSpPr>
          <p:nvPr>
            <p:ph type="title"/>
          </p:nvPr>
        </p:nvSpPr>
        <p:spPr/>
        <p:txBody>
          <a:bodyPr/>
          <a:lstStyle/>
          <a:p>
            <a:r>
              <a:rPr lang="en-US"/>
              <a:t>Click to edit Master title style</a:t>
            </a:r>
            <a:endParaRPr lang="en-GB"/>
          </a:p>
        </p:txBody>
      </p:sp>
      <p:sp>
        <p:nvSpPr>
          <p:cNvPr id="1048581"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582" name="Date Placeholder 3"/>
          <p:cNvSpPr>
            <a:spLocks noGrp="1"/>
          </p:cNvSpPr>
          <p:nvPr>
            <p:ph type="dt" sz="half" idx="10"/>
          </p:nvPr>
        </p:nvSpPr>
        <p:spPr/>
        <p:txBody>
          <a:bodyPr/>
          <a:lstStyle/>
          <a:p>
            <a:fld id="{30226994-B490-4403-8CE4-43D4FD570BBD}" type="datetime1">
              <a:rPr lang="en-GB" altLang="en-US"/>
              <a:t>11/11/2025</a:t>
            </a:fld>
            <a:endParaRPr lang="en-GB" altLang="en-US"/>
          </a:p>
        </p:txBody>
      </p:sp>
      <p:sp>
        <p:nvSpPr>
          <p:cNvPr id="1048583" name="Footer Placeholder 4"/>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endParaRPr lang="en-GB" altLang="en-US"/>
          </a:p>
        </p:txBody>
      </p:sp>
      <p:sp>
        <p:nvSpPr>
          <p:cNvPr id="1048584" name="Slide Number Placeholder 5"/>
          <p:cNvSpPr>
            <a:spLocks noGrp="1"/>
          </p:cNvSpPr>
          <p:nvPr>
            <p:ph type="sldNum" sz="quarter" idx="12"/>
          </p:nvPr>
        </p:nvSpPr>
        <p:spPr/>
        <p:txBody>
          <a:bodyPr/>
          <a:lstStyle/>
          <a:p>
            <a:fld id="{9AFB928A-D6AD-4F2A-B2DD-923741E90643}" type="slidenum">
              <a:rPr lang="en-GB" altLang="en-US"/>
              <a:t>‹#›</a:t>
            </a:fld>
            <a:endParaRPr lang="en-GB"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677"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1048678"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1048679" name="Date Placeholder 3"/>
          <p:cNvSpPr>
            <a:spLocks noGrp="1"/>
          </p:cNvSpPr>
          <p:nvPr>
            <p:ph type="dt" sz="half" idx="10"/>
          </p:nvPr>
        </p:nvSpPr>
        <p:spPr/>
        <p:txBody>
          <a:bodyPr/>
          <a:lstStyle/>
          <a:p>
            <a:fld id="{031DCA91-53F4-49BC-9425-BD4ED78DF6F3}" type="datetime1">
              <a:rPr lang="en-GB" altLang="en-US"/>
              <a:t>11/11/2025</a:t>
            </a:fld>
            <a:endParaRPr lang="en-GB" altLang="en-US"/>
          </a:p>
        </p:txBody>
      </p:sp>
      <p:sp>
        <p:nvSpPr>
          <p:cNvPr id="1048680" name="Slide Number Placeholder 5"/>
          <p:cNvSpPr>
            <a:spLocks noGrp="1"/>
          </p:cNvSpPr>
          <p:nvPr>
            <p:ph type="sldNum" sz="quarter" idx="11"/>
          </p:nvPr>
        </p:nvSpPr>
        <p:spPr/>
        <p:txBody>
          <a:bodyPr/>
          <a:lstStyle/>
          <a:p>
            <a:fld id="{CA86B909-6953-454E-922A-05FE74F3E91B}" type="slidenum">
              <a:rPr lang="en-GB" altLang="en-US"/>
              <a:t>‹#›</a:t>
            </a:fld>
            <a:endParaRPr lang="en-GB"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81" name="Title 1"/>
          <p:cNvSpPr>
            <a:spLocks noGrp="1"/>
          </p:cNvSpPr>
          <p:nvPr>
            <p:ph type="title"/>
          </p:nvPr>
        </p:nvSpPr>
        <p:spPr/>
        <p:txBody>
          <a:bodyPr/>
          <a:lstStyle/>
          <a:p>
            <a:r>
              <a:rPr lang="en-US"/>
              <a:t>Click to edit Master title style</a:t>
            </a:r>
            <a:endParaRPr lang="en-GB"/>
          </a:p>
        </p:txBody>
      </p:sp>
      <p:sp>
        <p:nvSpPr>
          <p:cNvPr id="1048682"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83"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84" name="Date Placeholder 3"/>
          <p:cNvSpPr>
            <a:spLocks noGrp="1"/>
          </p:cNvSpPr>
          <p:nvPr>
            <p:ph type="dt" sz="half" idx="10"/>
          </p:nvPr>
        </p:nvSpPr>
        <p:spPr/>
        <p:txBody>
          <a:bodyPr/>
          <a:lstStyle/>
          <a:p>
            <a:fld id="{742C5CC8-B2EB-4FCA-9C2F-BDABBC953608}" type="datetime1">
              <a:rPr lang="en-GB" altLang="en-US"/>
              <a:t>11/11/2025</a:t>
            </a:fld>
            <a:endParaRPr lang="en-GB" altLang="en-US"/>
          </a:p>
        </p:txBody>
      </p:sp>
      <p:sp>
        <p:nvSpPr>
          <p:cNvPr id="1048685" name="Slide Number Placeholder 5"/>
          <p:cNvSpPr>
            <a:spLocks noGrp="1"/>
          </p:cNvSpPr>
          <p:nvPr>
            <p:ph type="sldNum" sz="quarter" idx="11"/>
          </p:nvPr>
        </p:nvSpPr>
        <p:spPr/>
        <p:txBody>
          <a:bodyPr/>
          <a:lstStyle/>
          <a:p>
            <a:fld id="{3DA9162A-D4C6-4BE6-80AC-343E718106D9}" type="slidenum">
              <a:rPr lang="en-GB" altLang="en-US"/>
              <a:t>‹#›</a:t>
            </a:fld>
            <a:endParaRPr lang="en-GB"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86" name="Title 1"/>
          <p:cNvSpPr>
            <a:spLocks noGrp="1"/>
          </p:cNvSpPr>
          <p:nvPr>
            <p:ph type="title"/>
          </p:nvPr>
        </p:nvSpPr>
        <p:spPr/>
        <p:txBody>
          <a:bodyPr/>
          <a:lstStyle/>
          <a:p>
            <a:r>
              <a:rPr lang="en-US"/>
              <a:t>Click to edit Master title style</a:t>
            </a:r>
            <a:endParaRPr lang="en-GB"/>
          </a:p>
        </p:txBody>
      </p:sp>
      <p:sp>
        <p:nvSpPr>
          <p:cNvPr id="1048687"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48688"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89"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48690"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91" name="Date Placeholder 3"/>
          <p:cNvSpPr>
            <a:spLocks noGrp="1"/>
          </p:cNvSpPr>
          <p:nvPr>
            <p:ph type="dt" sz="half" idx="10"/>
          </p:nvPr>
        </p:nvSpPr>
        <p:spPr/>
        <p:txBody>
          <a:bodyPr/>
          <a:lstStyle/>
          <a:p>
            <a:fld id="{192482D0-6B59-43EB-A2E6-BEADFA88CF98}" type="datetime1">
              <a:rPr lang="en-GB" altLang="en-US"/>
              <a:t>11/11/2025</a:t>
            </a:fld>
            <a:endParaRPr lang="en-GB" altLang="en-US"/>
          </a:p>
        </p:txBody>
      </p:sp>
      <p:sp>
        <p:nvSpPr>
          <p:cNvPr id="1048692" name="Slide Number Placeholder 5"/>
          <p:cNvSpPr>
            <a:spLocks noGrp="1"/>
          </p:cNvSpPr>
          <p:nvPr>
            <p:ph type="sldNum" sz="quarter" idx="11"/>
          </p:nvPr>
        </p:nvSpPr>
        <p:spPr/>
        <p:txBody>
          <a:bodyPr/>
          <a:lstStyle/>
          <a:p>
            <a:fld id="{92F3B91C-6529-43C7-B4BA-62549480CC9D}" type="slidenum">
              <a:rPr lang="en-GB" altLang="en-US"/>
              <a:t>‹#›</a:t>
            </a:fld>
            <a:endParaRPr lang="en-GB"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61" name="Title 1"/>
          <p:cNvSpPr>
            <a:spLocks noGrp="1"/>
          </p:cNvSpPr>
          <p:nvPr>
            <p:ph type="title"/>
          </p:nvPr>
        </p:nvSpPr>
        <p:spPr/>
        <p:txBody>
          <a:bodyPr/>
          <a:lstStyle/>
          <a:p>
            <a:r>
              <a:rPr lang="en-US"/>
              <a:t>Click to edit Master title style</a:t>
            </a:r>
            <a:endParaRPr lang="en-GB"/>
          </a:p>
        </p:txBody>
      </p:sp>
      <p:sp>
        <p:nvSpPr>
          <p:cNvPr id="1048662" name="Date Placeholder 3"/>
          <p:cNvSpPr>
            <a:spLocks noGrp="1"/>
          </p:cNvSpPr>
          <p:nvPr>
            <p:ph type="dt" sz="half" idx="10"/>
          </p:nvPr>
        </p:nvSpPr>
        <p:spPr/>
        <p:txBody>
          <a:bodyPr/>
          <a:lstStyle/>
          <a:p>
            <a:fld id="{C8139EDA-6186-42E4-AD19-8C038518D62B}" type="datetime1">
              <a:rPr lang="en-GB" altLang="en-US"/>
              <a:t>11/11/2025</a:t>
            </a:fld>
            <a:endParaRPr lang="en-GB" altLang="en-US"/>
          </a:p>
        </p:txBody>
      </p:sp>
      <p:sp>
        <p:nvSpPr>
          <p:cNvPr id="1048663" name="Slide Number Placeholder 5"/>
          <p:cNvSpPr>
            <a:spLocks noGrp="1"/>
          </p:cNvSpPr>
          <p:nvPr>
            <p:ph type="sldNum" sz="quarter" idx="11"/>
          </p:nvPr>
        </p:nvSpPr>
        <p:spPr/>
        <p:txBody>
          <a:bodyPr/>
          <a:lstStyle/>
          <a:p>
            <a:fld id="{3A35B565-CEE5-45AB-B707-06E43140C85F}" type="slidenum">
              <a:rPr lang="en-GB" altLang="en-US"/>
              <a:t>‹#›</a:t>
            </a:fld>
            <a:endParaRPr lang="en-GB"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693" name="Date Placeholder 3"/>
          <p:cNvSpPr>
            <a:spLocks noGrp="1"/>
          </p:cNvSpPr>
          <p:nvPr>
            <p:ph type="dt" sz="half" idx="10"/>
          </p:nvPr>
        </p:nvSpPr>
        <p:spPr/>
        <p:txBody>
          <a:bodyPr/>
          <a:lstStyle/>
          <a:p>
            <a:fld id="{5E23D760-A5D6-4408-9293-3816AB405458}" type="datetime1">
              <a:rPr lang="en-GB" altLang="en-US"/>
              <a:t>11/11/2025</a:t>
            </a:fld>
            <a:endParaRPr lang="en-GB" altLang="en-US"/>
          </a:p>
        </p:txBody>
      </p:sp>
      <p:sp>
        <p:nvSpPr>
          <p:cNvPr id="1048694" name="Slide Number Placeholder 5"/>
          <p:cNvSpPr>
            <a:spLocks noGrp="1"/>
          </p:cNvSpPr>
          <p:nvPr>
            <p:ph type="sldNum" sz="quarter" idx="11"/>
          </p:nvPr>
        </p:nvSpPr>
        <p:spPr/>
        <p:txBody>
          <a:bodyPr/>
          <a:lstStyle/>
          <a:p>
            <a:fld id="{1627DB7A-9E6D-4CCE-BDBB-D06183803CCF}" type="slidenum">
              <a:rPr lang="en-GB" altLang="en-US"/>
              <a:t>‹#›</a:t>
            </a:fld>
            <a:endParaRPr lang="en-GB"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695"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1048696"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97"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48698" name="Date Placeholder 3"/>
          <p:cNvSpPr>
            <a:spLocks noGrp="1"/>
          </p:cNvSpPr>
          <p:nvPr>
            <p:ph type="dt" sz="half" idx="10"/>
          </p:nvPr>
        </p:nvSpPr>
        <p:spPr/>
        <p:txBody>
          <a:bodyPr/>
          <a:lstStyle/>
          <a:p>
            <a:fld id="{1815CC12-B3B9-474E-933E-043F12DE8238}" type="datetime1">
              <a:rPr lang="en-GB" altLang="en-US"/>
              <a:t>11/11/2025</a:t>
            </a:fld>
            <a:endParaRPr lang="en-GB" altLang="en-US"/>
          </a:p>
        </p:txBody>
      </p:sp>
      <p:sp>
        <p:nvSpPr>
          <p:cNvPr id="1048699" name="Slide Number Placeholder 5"/>
          <p:cNvSpPr>
            <a:spLocks noGrp="1"/>
          </p:cNvSpPr>
          <p:nvPr>
            <p:ph type="sldNum" sz="quarter" idx="11"/>
          </p:nvPr>
        </p:nvSpPr>
        <p:spPr/>
        <p:txBody>
          <a:bodyPr/>
          <a:lstStyle/>
          <a:p>
            <a:fld id="{C6450803-9B60-429C-BEAC-5774A5E11D5A}" type="slidenum">
              <a:rPr lang="en-GB" altLang="en-US"/>
              <a:t>‹#›</a:t>
            </a:fld>
            <a:endParaRPr lang="en-GB"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668"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1048669"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1048670"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48671" name="Date Placeholder 3"/>
          <p:cNvSpPr>
            <a:spLocks noGrp="1"/>
          </p:cNvSpPr>
          <p:nvPr>
            <p:ph type="dt" sz="half" idx="10"/>
          </p:nvPr>
        </p:nvSpPr>
        <p:spPr/>
        <p:txBody>
          <a:bodyPr/>
          <a:lstStyle/>
          <a:p>
            <a:fld id="{14FA25EF-011C-4B5E-B678-5C09381164A5}" type="datetime1">
              <a:rPr lang="en-GB" altLang="en-US"/>
              <a:t>11/11/2025</a:t>
            </a:fld>
            <a:endParaRPr lang="en-GB" altLang="en-US"/>
          </a:p>
        </p:txBody>
      </p:sp>
      <p:sp>
        <p:nvSpPr>
          <p:cNvPr id="1048672" name="Slide Number Placeholder 5"/>
          <p:cNvSpPr>
            <a:spLocks noGrp="1"/>
          </p:cNvSpPr>
          <p:nvPr>
            <p:ph type="sldNum" sz="quarter" idx="11"/>
          </p:nvPr>
        </p:nvSpPr>
        <p:spPr/>
        <p:txBody>
          <a:bodyPr/>
          <a:lstStyle/>
          <a:p>
            <a:fld id="{6C223C29-2C36-480D-8620-E0754310421F}" type="slidenum">
              <a:rPr lang="en-GB" altLang="en-US"/>
              <a:t>‹#›</a:t>
            </a:fld>
            <a:endParaRPr lang="en-GB"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73" name="Title 1"/>
          <p:cNvSpPr>
            <a:spLocks noGrp="1"/>
          </p:cNvSpPr>
          <p:nvPr>
            <p:ph type="title"/>
          </p:nvPr>
        </p:nvSpPr>
        <p:spPr/>
        <p:txBody>
          <a:bodyPr/>
          <a:lstStyle/>
          <a:p>
            <a:r>
              <a:rPr lang="en-US"/>
              <a:t>Click to edit Master title style</a:t>
            </a:r>
            <a:endParaRPr lang="en-GB"/>
          </a:p>
        </p:txBody>
      </p:sp>
      <p:sp>
        <p:nvSpPr>
          <p:cNvPr id="1048674"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75" name="Date Placeholder 3"/>
          <p:cNvSpPr>
            <a:spLocks noGrp="1"/>
          </p:cNvSpPr>
          <p:nvPr>
            <p:ph type="dt" sz="half" idx="10"/>
          </p:nvPr>
        </p:nvSpPr>
        <p:spPr/>
        <p:txBody>
          <a:bodyPr/>
          <a:lstStyle/>
          <a:p>
            <a:fld id="{C5943883-E3DA-4D48-9F4D-6A70BAD0FEF1}" type="datetime1">
              <a:rPr lang="en-GB" altLang="en-US"/>
              <a:t>11/11/2025</a:t>
            </a:fld>
            <a:endParaRPr lang="en-GB" altLang="en-US"/>
          </a:p>
        </p:txBody>
      </p:sp>
      <p:sp>
        <p:nvSpPr>
          <p:cNvPr id="1048676" name="Slide Number Placeholder 5"/>
          <p:cNvSpPr>
            <a:spLocks noGrp="1"/>
          </p:cNvSpPr>
          <p:nvPr>
            <p:ph type="sldNum" sz="quarter" idx="11"/>
          </p:nvPr>
        </p:nvSpPr>
        <p:spPr/>
        <p:txBody>
          <a:bodyPr/>
          <a:lstStyle/>
          <a:p>
            <a:fld id="{E48D0294-2879-4E90-A38D-0837A1E4FE15}" type="slidenum">
              <a:rPr lang="en-GB" altLang="en-US"/>
              <a:t>‹#›</a:t>
            </a:fld>
            <a:endParaRPr lang="en-GB"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64"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1048665"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48666" name="Date Placeholder 3"/>
          <p:cNvSpPr>
            <a:spLocks noGrp="1"/>
          </p:cNvSpPr>
          <p:nvPr>
            <p:ph type="dt" sz="half" idx="10"/>
          </p:nvPr>
        </p:nvSpPr>
        <p:spPr/>
        <p:txBody>
          <a:bodyPr/>
          <a:lstStyle/>
          <a:p>
            <a:fld id="{693BB2BA-946C-474B-8A44-50EB5173BE02}" type="datetime1">
              <a:rPr lang="en-GB" altLang="en-US"/>
              <a:t>11/11/2025</a:t>
            </a:fld>
            <a:endParaRPr lang="en-GB" altLang="en-US"/>
          </a:p>
        </p:txBody>
      </p:sp>
      <p:sp>
        <p:nvSpPr>
          <p:cNvPr id="1048667" name="Slide Number Placeholder 5"/>
          <p:cNvSpPr>
            <a:spLocks noGrp="1"/>
          </p:cNvSpPr>
          <p:nvPr>
            <p:ph type="sldNum" sz="quarter" idx="11"/>
          </p:nvPr>
        </p:nvSpPr>
        <p:spPr/>
        <p:txBody>
          <a:bodyPr/>
          <a:lstStyle/>
          <a:p>
            <a:fld id="{03445F48-3446-4FB0-88BE-B3679A1B7DE7}" type="slidenum">
              <a:rPr lang="en-GB" altLang="en-US"/>
              <a:t>‹#›</a:t>
            </a:fld>
            <a:endParaRPr lang="en-GB"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48576" name="Title Placeholder 1"/>
          <p:cNvSpPr>
            <a:spLocks noGrp="1"/>
          </p:cNvSpPr>
          <p:nvPr>
            <p:ph type="title"/>
          </p:nvPr>
        </p:nvSpPr>
        <p:spPr bwMode="auto">
          <a:xfrm>
            <a:off x="609600" y="274638"/>
            <a:ext cx="10972800" cy="1143000"/>
          </a:xfrm>
          <a:prstGeom prst="rect">
            <a:avLst/>
          </a:prstGeom>
          <a:noFill/>
          <a:ln>
            <a:noFill/>
          </a:ln>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48577" name="Text Placeholder 2"/>
          <p:cNvSpPr>
            <a:spLocks noGrp="1"/>
          </p:cNvSpPr>
          <p:nvPr>
            <p:ph type="body" idx="1"/>
          </p:nvPr>
        </p:nvSpPr>
        <p:spPr bwMode="auto">
          <a:xfrm>
            <a:off x="609600" y="1600200"/>
            <a:ext cx="10972800" cy="3916363"/>
          </a:xfrm>
          <a:prstGeom prst="rect">
            <a:avLst/>
          </a:prstGeom>
          <a:noFill/>
          <a:ln>
            <a:noFill/>
          </a:ln>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48578" name="Date Placeholder 3"/>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fld id="{A4021392-CAC7-450A-8667-583C0A183C4A}" type="datetime1">
              <a:rPr lang="en-GB" altLang="en-US"/>
              <a:t>11/11/2025</a:t>
            </a:fld>
            <a:endParaRPr lang="en-GB" altLang="en-US"/>
          </a:p>
        </p:txBody>
      </p:sp>
      <p:sp>
        <p:nvSpPr>
          <p:cNvPr id="1048579" name="Slide Number Placeholder 5"/>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fld id="{EB2DCD1C-9E31-48E8-81D6-875A32184C3F}" type="slidenum">
              <a:rPr lang="en-GB" altLang="en-US"/>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48577">
                                            <p:txEl>
                                              <p:pRg st="0" end="0"/>
                                            </p:txEl>
                                          </p:spTgt>
                                        </p:tgtEl>
                                        <p:attrNameLst>
                                          <p:attrName>style.visibility</p:attrName>
                                        </p:attrNameLst>
                                      </p:cBhvr>
                                      <p:to>
                                        <p:strVal val="visible"/>
                                      </p:to>
                                    </p:set>
                                    <p:anim calcmode="lin" valueType="num">
                                      <p:cBhvr additive="base">
                                        <p:cTn id="7" dur="500" fill="hold"/>
                                        <p:tgtEl>
                                          <p:spTgt spid="104857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4857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48577">
                                            <p:txEl>
                                              <p:pRg st="1" end="1"/>
                                            </p:txEl>
                                          </p:spTgt>
                                        </p:tgtEl>
                                        <p:attrNameLst>
                                          <p:attrName>style.visibility</p:attrName>
                                        </p:attrNameLst>
                                      </p:cBhvr>
                                      <p:to>
                                        <p:strVal val="visible"/>
                                      </p:to>
                                    </p:set>
                                    <p:anim calcmode="lin" valueType="num">
                                      <p:cBhvr additive="base">
                                        <p:cTn id="11" dur="500" fill="hold"/>
                                        <p:tgtEl>
                                          <p:spTgt spid="104857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4857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48577">
                                            <p:txEl>
                                              <p:pRg st="2" end="2"/>
                                            </p:txEl>
                                          </p:spTgt>
                                        </p:tgtEl>
                                        <p:attrNameLst>
                                          <p:attrName>style.visibility</p:attrName>
                                        </p:attrNameLst>
                                      </p:cBhvr>
                                      <p:to>
                                        <p:strVal val="visible"/>
                                      </p:to>
                                    </p:set>
                                    <p:anim calcmode="lin" valueType="num">
                                      <p:cBhvr additive="base">
                                        <p:cTn id="15" dur="500" fill="hold"/>
                                        <p:tgtEl>
                                          <p:spTgt spid="104857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4857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48577">
                                            <p:txEl>
                                              <p:pRg st="3" end="3"/>
                                            </p:txEl>
                                          </p:spTgt>
                                        </p:tgtEl>
                                        <p:attrNameLst>
                                          <p:attrName>style.visibility</p:attrName>
                                        </p:attrNameLst>
                                      </p:cBhvr>
                                      <p:to>
                                        <p:strVal val="visible"/>
                                      </p:to>
                                    </p:set>
                                    <p:anim calcmode="lin" valueType="num">
                                      <p:cBhvr additive="base">
                                        <p:cTn id="19" dur="500" fill="hold"/>
                                        <p:tgtEl>
                                          <p:spTgt spid="104857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4857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48577">
                                            <p:txEl>
                                              <p:pRg st="4" end="4"/>
                                            </p:txEl>
                                          </p:spTgt>
                                        </p:tgtEl>
                                        <p:attrNameLst>
                                          <p:attrName>style.visibility</p:attrName>
                                        </p:attrNameLst>
                                      </p:cBhvr>
                                      <p:to>
                                        <p:strVal val="visible"/>
                                      </p:to>
                                    </p:set>
                                    <p:anim calcmode="lin" valueType="num">
                                      <p:cBhvr additive="base">
                                        <p:cTn id="23" dur="500" fill="hold"/>
                                        <p:tgtEl>
                                          <p:spTgt spid="104857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4857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77" grpId="0" build="p" autoUpdateAnimBg="0">
        <p:tmplLst>
          <p:tmpl lvl="1">
            <p:tnLst>
              <p:par>
                <p:cTn presetID="2" presetClass="entr" presetSubtype="8" fill="hold" nodeType="clickEffect">
                  <p:stCondLst>
                    <p:cond delay="0"/>
                  </p:stCondLst>
                  <p:childTnLst>
                    <p:set>
                      <p:cBhvr>
                        <p:cTn dur="1" fill="hold">
                          <p:stCondLst>
                            <p:cond delay="0"/>
                          </p:stCondLst>
                        </p:cTn>
                        <p:tgtEl>
                          <p:spTgt spid="1048577"/>
                        </p:tgtEl>
                        <p:attrNameLst>
                          <p:attrName>style.visibility</p:attrName>
                        </p:attrNameLst>
                      </p:cBhvr>
                      <p:to>
                        <p:strVal val="visible"/>
                      </p:to>
                    </p:set>
                    <p:anim calcmode="lin" valueType="num">
                      <p:cBhvr additive="base">
                        <p:cTn dur="500" fill="hold"/>
                        <p:tgtEl>
                          <p:spTgt spid="1048577"/>
                        </p:tgtEl>
                        <p:attrNameLst>
                          <p:attrName>ppt_x</p:attrName>
                        </p:attrNameLst>
                      </p:cBhvr>
                      <p:tavLst>
                        <p:tav tm="0">
                          <p:val>
                            <p:strVal val="0-#ppt_w/2"/>
                          </p:val>
                        </p:tav>
                        <p:tav tm="100000">
                          <p:val>
                            <p:strVal val="#ppt_x"/>
                          </p:val>
                        </p:tav>
                      </p:tavLst>
                    </p:anim>
                    <p:anim calcmode="lin" valueType="num">
                      <p:cBhvr additive="base">
                        <p:cTn dur="500" fill="hold"/>
                        <p:tgtEl>
                          <p:spTgt spid="104857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48577"/>
                        </p:tgtEl>
                        <p:attrNameLst>
                          <p:attrName>style.visibility</p:attrName>
                        </p:attrNameLst>
                      </p:cBhvr>
                      <p:to>
                        <p:strVal val="visible"/>
                      </p:to>
                    </p:set>
                    <p:anim calcmode="lin" valueType="num">
                      <p:cBhvr additive="base">
                        <p:cTn dur="500" fill="hold"/>
                        <p:tgtEl>
                          <p:spTgt spid="1048577"/>
                        </p:tgtEl>
                        <p:attrNameLst>
                          <p:attrName>ppt_x</p:attrName>
                        </p:attrNameLst>
                      </p:cBhvr>
                      <p:tavLst>
                        <p:tav tm="0">
                          <p:val>
                            <p:strVal val="0-#ppt_w/2"/>
                          </p:val>
                        </p:tav>
                        <p:tav tm="100000">
                          <p:val>
                            <p:strVal val="#ppt_x"/>
                          </p:val>
                        </p:tav>
                      </p:tavLst>
                    </p:anim>
                    <p:anim calcmode="lin" valueType="num">
                      <p:cBhvr additive="base">
                        <p:cTn dur="500" fill="hold"/>
                        <p:tgtEl>
                          <p:spTgt spid="104857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48577"/>
                        </p:tgtEl>
                        <p:attrNameLst>
                          <p:attrName>style.visibility</p:attrName>
                        </p:attrNameLst>
                      </p:cBhvr>
                      <p:to>
                        <p:strVal val="visible"/>
                      </p:to>
                    </p:set>
                    <p:anim calcmode="lin" valueType="num">
                      <p:cBhvr additive="base">
                        <p:cTn dur="500" fill="hold"/>
                        <p:tgtEl>
                          <p:spTgt spid="1048577"/>
                        </p:tgtEl>
                        <p:attrNameLst>
                          <p:attrName>ppt_x</p:attrName>
                        </p:attrNameLst>
                      </p:cBhvr>
                      <p:tavLst>
                        <p:tav tm="0">
                          <p:val>
                            <p:strVal val="0-#ppt_w/2"/>
                          </p:val>
                        </p:tav>
                        <p:tav tm="100000">
                          <p:val>
                            <p:strVal val="#ppt_x"/>
                          </p:val>
                        </p:tav>
                      </p:tavLst>
                    </p:anim>
                    <p:anim calcmode="lin" valueType="num">
                      <p:cBhvr additive="base">
                        <p:cTn dur="500" fill="hold"/>
                        <p:tgtEl>
                          <p:spTgt spid="104857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48577"/>
                        </p:tgtEl>
                        <p:attrNameLst>
                          <p:attrName>style.visibility</p:attrName>
                        </p:attrNameLst>
                      </p:cBhvr>
                      <p:to>
                        <p:strVal val="visible"/>
                      </p:to>
                    </p:set>
                    <p:anim calcmode="lin" valueType="num">
                      <p:cBhvr additive="base">
                        <p:cTn dur="500" fill="hold"/>
                        <p:tgtEl>
                          <p:spTgt spid="1048577"/>
                        </p:tgtEl>
                        <p:attrNameLst>
                          <p:attrName>ppt_x</p:attrName>
                        </p:attrNameLst>
                      </p:cBhvr>
                      <p:tavLst>
                        <p:tav tm="0">
                          <p:val>
                            <p:strVal val="0-#ppt_w/2"/>
                          </p:val>
                        </p:tav>
                        <p:tav tm="100000">
                          <p:val>
                            <p:strVal val="#ppt_x"/>
                          </p:val>
                        </p:tav>
                      </p:tavLst>
                    </p:anim>
                    <p:anim calcmode="lin" valueType="num">
                      <p:cBhvr additive="base">
                        <p:cTn dur="500" fill="hold"/>
                        <p:tgtEl>
                          <p:spTgt spid="104857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48577"/>
                        </p:tgtEl>
                        <p:attrNameLst>
                          <p:attrName>style.visibility</p:attrName>
                        </p:attrNameLst>
                      </p:cBhvr>
                      <p:to>
                        <p:strVal val="visible"/>
                      </p:to>
                    </p:set>
                    <p:anim calcmode="lin" valueType="num">
                      <p:cBhvr additive="base">
                        <p:cTn dur="500" fill="hold"/>
                        <p:tgtEl>
                          <p:spTgt spid="1048577"/>
                        </p:tgtEl>
                        <p:attrNameLst>
                          <p:attrName>ppt_x</p:attrName>
                        </p:attrNameLst>
                      </p:cBhvr>
                      <p:tavLst>
                        <p:tav tm="0">
                          <p:val>
                            <p:strVal val="0-#ppt_w/2"/>
                          </p:val>
                        </p:tav>
                        <p:tav tm="100000">
                          <p:val>
                            <p:strVal val="#ppt_x"/>
                          </p:val>
                        </p:tav>
                      </p:tavLst>
                    </p:anim>
                    <p:anim calcmode="lin" valueType="num">
                      <p:cBhvr additive="base">
                        <p:cTn dur="500" fill="hold"/>
                        <p:tgtEl>
                          <p:spTgt spid="104857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sketchfab.com/3d-models/no-to-ai-generated-3d-models-read-description-70bcf9eb6baa46c4b84f8442176b31b1"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flickr.com/photos/gd6d/40488509273/"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bacp.co.uk/good-practice-in-action/"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5" name="Date Placeholder 3"/>
          <p:cNvSpPr>
            <a:spLocks noGrp="1"/>
          </p:cNvSpPr>
          <p:nvPr>
            <p:ph type="dt" sz="quarter" idx="10"/>
          </p:nvPr>
        </p:nvSpPr>
        <p:spPr/>
        <p:txBody>
          <a:bodyPr/>
          <a:lstStyle/>
          <a:p>
            <a:fld id="{9C9D1F96-3DE6-40B6-9DCF-E50C656CAE8D}" type="datetime1">
              <a:rPr lang="en-GB" altLang="en-US">
                <a:solidFill>
                  <a:prstClr val="black">
                    <a:tint val="75000"/>
                  </a:prstClr>
                </a:solidFill>
                <a:latin typeface="Myriad Pro"/>
              </a:rPr>
              <a:t>11/11/2025</a:t>
            </a:fld>
            <a:endParaRPr lang="en-GB" altLang="en-US">
              <a:solidFill>
                <a:prstClr val="black">
                  <a:tint val="75000"/>
                </a:prstClr>
              </a:solidFill>
              <a:latin typeface="Myriad Pro"/>
            </a:endParaRPr>
          </a:p>
        </p:txBody>
      </p:sp>
      <p:sp>
        <p:nvSpPr>
          <p:cNvPr id="1048586" name="Slide Number Placeholder 4"/>
          <p:cNvSpPr>
            <a:spLocks noGrp="1" noChangeArrowheads="1"/>
          </p:cNvSpPr>
          <p:nvPr>
            <p:ph type="sldNum" sz="quarter" idx="12"/>
          </p:nvPr>
        </p:nvSpPr>
        <p:spPr bwMode="auto">
          <a:noFill/>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
        <p:nvSpPr>
          <p:cNvPr id="1048587" name="Content Placeholder 2"/>
          <p:cNvSpPr>
            <a:spLocks noGrp="1"/>
          </p:cNvSpPr>
          <p:nvPr>
            <p:ph idx="1"/>
          </p:nvPr>
        </p:nvSpPr>
        <p:spPr>
          <a:xfrm>
            <a:off x="1981200" y="1052513"/>
            <a:ext cx="8229600" cy="4464050"/>
          </a:xfrm>
        </p:spPr>
        <p:txBody>
          <a:bodyPr/>
          <a:lstStyle/>
          <a:p>
            <a:r>
              <a:rPr lang="en-GB" altLang="en-US" dirty="0"/>
              <a:t>Module Title: </a:t>
            </a:r>
            <a:r>
              <a:rPr lang="en-GB" altLang="en-US" b="1" i="1" dirty="0"/>
              <a:t>Professional Career Development within H&amp;SC</a:t>
            </a:r>
          </a:p>
          <a:p>
            <a:r>
              <a:rPr lang="en-GB" altLang="en-US" u="sng" dirty="0"/>
              <a:t>Module Number</a:t>
            </a:r>
            <a:r>
              <a:rPr lang="en-GB" altLang="en-US" dirty="0"/>
              <a:t>: </a:t>
            </a:r>
            <a:r>
              <a:rPr lang="en-GB" altLang="en-US" b="1" i="1" dirty="0"/>
              <a:t>LCHS 4009 (LON)</a:t>
            </a:r>
          </a:p>
          <a:p>
            <a:r>
              <a:rPr lang="en-GB" altLang="en-US" u="sng" dirty="0"/>
              <a:t>Assignment No</a:t>
            </a:r>
            <a:r>
              <a:rPr lang="en-GB" altLang="en-US" b="1" i="1" dirty="0"/>
              <a:t>:     ASSIGNMENT 1</a:t>
            </a:r>
          </a:p>
          <a:p>
            <a:r>
              <a:rPr lang="en-GB" altLang="en-US" u="sng" dirty="0"/>
              <a:t>Student Name</a:t>
            </a:r>
            <a:r>
              <a:rPr lang="en-GB" altLang="en-US" b="1" i="1" dirty="0"/>
              <a:t>:</a:t>
            </a:r>
            <a:r>
              <a:rPr lang="en-US" altLang="en-US" b="1" i="1" dirty="0" err="1"/>
              <a:t>Jesca</a:t>
            </a:r>
            <a:r>
              <a:rPr lang="en-US" altLang="en-US" b="1" i="1" dirty="0"/>
              <a:t> </a:t>
            </a:r>
            <a:r>
              <a:rPr lang="en-US" altLang="en-US" b="1" i="1" dirty="0" err="1"/>
              <a:t>Twum</a:t>
            </a:r>
            <a:endParaRPr lang="zh-CN" altLang="en-US" dirty="0"/>
          </a:p>
          <a:p>
            <a:r>
              <a:rPr lang="en-GB" altLang="en-US" u="sng" dirty="0"/>
              <a:t>Student ID: </a:t>
            </a:r>
            <a:r>
              <a:rPr lang="en-US" altLang="en-US" u="sng" dirty="0"/>
              <a:t>24282474</a:t>
            </a:r>
            <a:endParaRPr lang="en-GB" altLang="en-US" b="1" i="1" dirty="0"/>
          </a:p>
          <a:p>
            <a:r>
              <a:rPr lang="en-GB" altLang="en-US" u="sng" dirty="0"/>
              <a:t>Lecturer’s Name</a:t>
            </a:r>
            <a:r>
              <a:rPr lang="en-GB" altLang="en-US" b="1" i="1" dirty="0"/>
              <a:t>:</a:t>
            </a:r>
            <a:r>
              <a:rPr lang="en-US" altLang="en-US" b="1" i="1" dirty="0"/>
              <a:t> </a:t>
            </a:r>
            <a:r>
              <a:rPr lang="en-US" altLang="en-US" b="1" i="1" dirty="0" err="1"/>
              <a:t>Arif</a:t>
            </a:r>
            <a:r>
              <a:rPr lang="en-US" altLang="en-US" b="1" i="1" dirty="0"/>
              <a:t> Ahmed</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1" name="Title 1"/>
          <p:cNvSpPr>
            <a:spLocks noGrp="1"/>
          </p:cNvSpPr>
          <p:nvPr>
            <p:ph type="title"/>
          </p:nvPr>
        </p:nvSpPr>
        <p:spPr/>
        <p:txBody>
          <a:bodyPr/>
          <a:lstStyle/>
          <a:p>
            <a:r>
              <a:rPr lang="en-GB" b="1" dirty="0"/>
              <a:t>Acknowledge use of AI</a:t>
            </a:r>
          </a:p>
        </p:txBody>
      </p:sp>
      <p:sp>
        <p:nvSpPr>
          <p:cNvPr id="1048592" name="Content Placeholder 2"/>
          <p:cNvSpPr>
            <a:spLocks noGrp="1"/>
          </p:cNvSpPr>
          <p:nvPr>
            <p:ph idx="1"/>
          </p:nvPr>
        </p:nvSpPr>
        <p:spPr>
          <a:xfrm>
            <a:off x="334433" y="1111686"/>
            <a:ext cx="10972800" cy="3917032"/>
          </a:xfrm>
        </p:spPr>
        <p:txBody>
          <a:bodyPr/>
          <a:lstStyle/>
          <a:p>
            <a:pPr marL="0" indent="0" algn="ctr">
              <a:buNone/>
            </a:pPr>
            <a:r>
              <a:rPr lang="en-GB" sz="2000" dirty="0">
                <a:latin typeface="Arial" panose="020B0604020202020204" pitchFamily="34" charset="0"/>
                <a:cs typeface="Arial" panose="020B0604020202020204" pitchFamily="34" charset="0"/>
              </a:rPr>
              <a:t>I have not used AI for this presentation. The ideas, personal reflections, and final content are my own and have been reviewed and edited for accuracy and relevance.</a:t>
            </a:r>
          </a:p>
        </p:txBody>
      </p:sp>
      <p:sp>
        <p:nvSpPr>
          <p:cNvPr id="1048593" name="Date Placeholder 3"/>
          <p:cNvSpPr>
            <a:spLocks noGrp="1"/>
          </p:cNvSpPr>
          <p:nvPr>
            <p:ph type="dt" sz="half" idx="10"/>
          </p:nvPr>
        </p:nvSpPr>
        <p:spPr/>
        <p:txBody>
          <a:bodyPr/>
          <a:lstStyle/>
          <a:p>
            <a:fld id="{30226994-B490-4403-8CE4-43D4FD570BBD}" type="datetime1">
              <a:rPr lang="en-GB" altLang="en-US" smtClean="0"/>
              <a:t>11/11/2025</a:t>
            </a:fld>
            <a:endParaRPr lang="en-GB" altLang="en-US"/>
          </a:p>
        </p:txBody>
      </p:sp>
      <p:sp>
        <p:nvSpPr>
          <p:cNvPr id="1048594" name="Slide Number Placeholder 4"/>
          <p:cNvSpPr>
            <a:spLocks noGrp="1"/>
          </p:cNvSpPr>
          <p:nvPr>
            <p:ph type="sldNum" sz="quarter" idx="12"/>
          </p:nvPr>
        </p:nvSpPr>
        <p:spPr/>
        <p:txBody>
          <a:bodyPr/>
          <a:lstStyle/>
          <a:p>
            <a:fld id="{9AFB928A-D6AD-4F2A-B2DD-923741E90643}" type="slidenum">
              <a:rPr lang="en-GB" altLang="en-US" smtClean="0"/>
              <a:t>2</a:t>
            </a:fld>
            <a:endParaRPr lang="en-GB" altLang="en-US"/>
          </a:p>
        </p:txBody>
      </p:sp>
      <p:pic>
        <p:nvPicPr>
          <p:cNvPr id="3" name="Picture 2">
            <a:extLst>
              <a:ext uri="{FF2B5EF4-FFF2-40B4-BE49-F238E27FC236}">
                <a16:creationId xmlns:a16="http://schemas.microsoft.com/office/drawing/2014/main" id="{61E1003C-C231-480F-BEA7-5D876CC483E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599581" y="2887192"/>
            <a:ext cx="6009152" cy="2025004"/>
          </a:xfrm>
          <a:prstGeom prst="rect">
            <a:avLst/>
          </a:prstGeom>
        </p:spPr>
      </p:pic>
      <p:sp>
        <p:nvSpPr>
          <p:cNvPr id="4" name="TextBox 3">
            <a:extLst>
              <a:ext uri="{FF2B5EF4-FFF2-40B4-BE49-F238E27FC236}">
                <a16:creationId xmlns:a16="http://schemas.microsoft.com/office/drawing/2014/main" id="{1CC3AF24-8270-432F-88AF-4AD5C48BB7A8}"/>
              </a:ext>
            </a:extLst>
          </p:cNvPr>
          <p:cNvSpPr txBox="1"/>
          <p:nvPr/>
        </p:nvSpPr>
        <p:spPr>
          <a:xfrm>
            <a:off x="5435665" y="6512869"/>
            <a:ext cx="3123156" cy="230832"/>
          </a:xfrm>
          <a:prstGeom prst="rect">
            <a:avLst/>
          </a:prstGeom>
          <a:noFill/>
        </p:spPr>
        <p:txBody>
          <a:bodyPr wrap="square" rtlCol="0">
            <a:spAutoFit/>
          </a:bodyPr>
          <a:lstStyle/>
          <a:p>
            <a:r>
              <a:rPr lang="en-KE" sz="900">
                <a:hlinkClick r:id="rId3" tooltip="https://sketchfab.com/3d-models/no-to-ai-generated-3d-models-read-description-70bcf9eb6baa46c4b84f8442176b31b1"/>
              </a:rPr>
              <a:t>This Photo</a:t>
            </a:r>
            <a:r>
              <a:rPr lang="en-KE" sz="900"/>
              <a:t> by Unknown Author is licensed under </a:t>
            </a:r>
            <a:r>
              <a:rPr lang="en-KE" sz="900">
                <a:hlinkClick r:id="rId4" tooltip="https://creativecommons.org/licenses/by/3.0/"/>
              </a:rPr>
              <a:t>CC BY</a:t>
            </a:r>
            <a:endParaRPr lang="en-KE" sz="9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5" name="Title 1"/>
          <p:cNvSpPr>
            <a:spLocks noGrp="1"/>
          </p:cNvSpPr>
          <p:nvPr>
            <p:ph type="title"/>
          </p:nvPr>
        </p:nvSpPr>
        <p:spPr/>
        <p:txBody>
          <a:bodyPr/>
          <a:lstStyle/>
          <a:p>
            <a:r>
              <a:rPr lang="en-GB" altLang="en-US" b="1"/>
              <a:t>Overview</a:t>
            </a:r>
          </a:p>
        </p:txBody>
      </p:sp>
      <p:sp>
        <p:nvSpPr>
          <p:cNvPr id="1048596" name="Content Placeholder 2"/>
          <p:cNvSpPr>
            <a:spLocks noGrp="1"/>
          </p:cNvSpPr>
          <p:nvPr>
            <p:ph idx="1"/>
          </p:nvPr>
        </p:nvSpPr>
        <p:spPr>
          <a:xfrm>
            <a:off x="1981200" y="1600201"/>
            <a:ext cx="8229600" cy="4060825"/>
          </a:xfrm>
        </p:spPr>
        <p:txBody>
          <a:bodyPr/>
          <a:lstStyle/>
          <a:p>
            <a:r>
              <a:rPr lang="en-GB" altLang="en-US" sz="2000" dirty="0">
                <a:latin typeface="Arial" panose="020B0604020202020204" pitchFamily="34" charset="0"/>
                <a:cs typeface="Arial" panose="020B0604020202020204" pitchFamily="34" charset="0"/>
              </a:rPr>
              <a:t>Introduction </a:t>
            </a:r>
          </a:p>
          <a:p>
            <a:r>
              <a:rPr lang="en-US" altLang="en-US" sz="2000" dirty="0">
                <a:latin typeface="Arial" panose="020B0604020202020204" pitchFamily="34" charset="0"/>
                <a:cs typeface="Arial" panose="020B0604020202020204" pitchFamily="34" charset="0"/>
              </a:rPr>
              <a:t>Why SWOT supports professional growth in Health and Social care</a:t>
            </a:r>
          </a:p>
          <a:p>
            <a:r>
              <a:rPr lang="en-US" altLang="en-US" sz="2000" dirty="0">
                <a:latin typeface="Arial" panose="020B0604020202020204" pitchFamily="34" charset="0"/>
                <a:cs typeface="Arial" panose="020B0604020202020204" pitchFamily="34" charset="0"/>
              </a:rPr>
              <a:t>My personal SWOT: strengths, weaknesses, opportunities, threats</a:t>
            </a:r>
          </a:p>
          <a:p>
            <a:r>
              <a:rPr lang="en-US" altLang="en-US" sz="2000" dirty="0">
                <a:latin typeface="Arial" panose="020B0604020202020204" pitchFamily="34" charset="0"/>
                <a:cs typeface="Arial" panose="020B0604020202020204" pitchFamily="34" charset="0"/>
              </a:rPr>
              <a:t>How strengths will limit weaknesses and reduce threats</a:t>
            </a:r>
          </a:p>
          <a:p>
            <a:r>
              <a:rPr lang="en-US" altLang="en-US" sz="2000" dirty="0">
                <a:latin typeface="Arial" panose="020B0604020202020204" pitchFamily="34" charset="0"/>
                <a:cs typeface="Arial" panose="020B0604020202020204" pitchFamily="34" charset="0"/>
              </a:rPr>
              <a:t>How I will act on current opportunities</a:t>
            </a:r>
            <a:endParaRPr lang="en-GB" altLang="en-US" sz="2000" dirty="0">
              <a:latin typeface="Arial" panose="020B0604020202020204" pitchFamily="34" charset="0"/>
              <a:cs typeface="Arial" panose="020B0604020202020204" pitchFamily="34" charset="0"/>
            </a:endParaRPr>
          </a:p>
          <a:p>
            <a:r>
              <a:rPr lang="en-GB" altLang="en-US" sz="2000" dirty="0">
                <a:latin typeface="Arial" panose="020B0604020202020204" pitchFamily="34" charset="0"/>
                <a:cs typeface="Arial" panose="020B0604020202020204" pitchFamily="34" charset="0"/>
              </a:rPr>
              <a:t>Conclusion </a:t>
            </a:r>
          </a:p>
          <a:p>
            <a:r>
              <a:rPr lang="en-GB" altLang="en-US" sz="2000" dirty="0">
                <a:latin typeface="Arial" panose="020B0604020202020204" pitchFamily="34" charset="0"/>
                <a:cs typeface="Arial" panose="020B0604020202020204" pitchFamily="34" charset="0"/>
              </a:rPr>
              <a:t>References </a:t>
            </a:r>
          </a:p>
          <a:p>
            <a:endParaRPr lang="en-GB" altLang="en-US" dirty="0"/>
          </a:p>
        </p:txBody>
      </p:sp>
      <p:sp>
        <p:nvSpPr>
          <p:cNvPr id="1048597" name="Date Placeholder 3"/>
          <p:cNvSpPr>
            <a:spLocks noGrp="1"/>
          </p:cNvSpPr>
          <p:nvPr>
            <p:ph type="dt" sz="quarter" idx="10"/>
          </p:nvPr>
        </p:nvSpPr>
        <p:spPr/>
        <p:txBody>
          <a:bodyPr/>
          <a:lstStyle/>
          <a:p>
            <a:fld id="{9F458A58-9170-4293-9FCB-97B777C99F2B}" type="datetime1">
              <a:rPr lang="en-GB" altLang="en-US" smtClean="0"/>
              <a:t>11/11/2025</a:t>
            </a:fld>
            <a:endParaRPr lang="en-GB" altLang="en-US"/>
          </a:p>
        </p:txBody>
      </p:sp>
      <p:sp>
        <p:nvSpPr>
          <p:cNvPr id="1048598" name="Slide Number Placeholder 4"/>
          <p:cNvSpPr>
            <a:spLocks noGrp="1" noChangeArrowheads="1"/>
          </p:cNvSpPr>
          <p:nvPr>
            <p:ph type="sldNum" sz="quarter" idx="12"/>
          </p:nvPr>
        </p:nvSpPr>
        <p:spPr bwMode="auto">
          <a:noFill/>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3F62C13-3DF8-4B55-9E1B-D07C54478AE3}" type="slidenum">
              <a:rPr lang="en-GB" altLang="en-US" sz="1200">
                <a:solidFill>
                  <a:srgbClr val="898989"/>
                </a:solidFill>
              </a:rPr>
              <a:pPr>
                <a:spcBef>
                  <a:spcPct val="0"/>
                </a:spcBef>
                <a:buFontTx/>
                <a:buNone/>
              </a:pPr>
              <a:t>3</a:t>
            </a:fld>
            <a:endParaRPr lang="en-GB" altLang="en-US" sz="1200">
              <a:solidFill>
                <a:srgbClr val="898989"/>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Title 1"/>
          <p:cNvSpPr>
            <a:spLocks noGrp="1"/>
          </p:cNvSpPr>
          <p:nvPr>
            <p:ph type="title"/>
          </p:nvPr>
        </p:nvSpPr>
        <p:spPr>
          <a:xfrm>
            <a:off x="1981200" y="274639"/>
            <a:ext cx="8229600" cy="777875"/>
          </a:xfrm>
        </p:spPr>
        <p:txBody>
          <a:bodyPr/>
          <a:lstStyle/>
          <a:p>
            <a:r>
              <a:rPr lang="en-GB" altLang="en-US" b="1" dirty="0"/>
              <a:t>Introduction</a:t>
            </a:r>
            <a:endParaRPr lang="en-US" altLang="en-US" b="1" i="1" dirty="0">
              <a:solidFill>
                <a:srgbClr val="FF0000"/>
              </a:solidFill>
            </a:endParaRPr>
          </a:p>
        </p:txBody>
      </p:sp>
      <p:sp>
        <p:nvSpPr>
          <p:cNvPr id="1048603" name="Date Placeholder 3"/>
          <p:cNvSpPr>
            <a:spLocks noGrp="1"/>
          </p:cNvSpPr>
          <p:nvPr>
            <p:ph type="dt" sz="quarter" idx="10"/>
          </p:nvPr>
        </p:nvSpPr>
        <p:spPr/>
        <p:txBody>
          <a:bodyPr/>
          <a:lstStyle/>
          <a:p>
            <a:fld id="{9C9D1F96-3DE6-40B6-9DCF-E50C656CAE8D}" type="datetime1">
              <a:rPr lang="en-GB" altLang="en-US">
                <a:solidFill>
                  <a:prstClr val="black">
                    <a:tint val="75000"/>
                  </a:prstClr>
                </a:solidFill>
                <a:latin typeface="Myriad Pro"/>
              </a:rPr>
              <a:t>11/11/2025</a:t>
            </a:fld>
            <a:endParaRPr lang="en-GB" altLang="en-US">
              <a:solidFill>
                <a:prstClr val="black">
                  <a:tint val="75000"/>
                </a:prstClr>
              </a:solidFill>
              <a:latin typeface="Myriad Pro"/>
            </a:endParaRPr>
          </a:p>
        </p:txBody>
      </p:sp>
      <p:sp>
        <p:nvSpPr>
          <p:cNvPr id="1048604" name="Slide Number Placeholder 4"/>
          <p:cNvSpPr>
            <a:spLocks noGrp="1" noChangeArrowheads="1"/>
          </p:cNvSpPr>
          <p:nvPr>
            <p:ph type="sldNum" sz="quarter" idx="12"/>
          </p:nvPr>
        </p:nvSpPr>
        <p:spPr bwMode="auto">
          <a:noFill/>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ED4D28C-0A3F-4416-BB82-3A291C9C4B30}" type="slidenum">
              <a:rPr lang="en-GB" altLang="en-US" sz="1200">
                <a:solidFill>
                  <a:srgbClr val="898989"/>
                </a:solidFill>
                <a:cs typeface="Arial" panose="020B0604020202020204" pitchFamily="34" charset="0"/>
              </a:rPr>
              <a:pPr fontAlgn="base">
                <a:spcBef>
                  <a:spcPct val="0"/>
                </a:spcBef>
                <a:spcAft>
                  <a:spcPct val="0"/>
                </a:spcAft>
                <a:buNone/>
              </a:pPr>
              <a:t>4</a:t>
            </a:fld>
            <a:endParaRPr lang="en-GB" altLang="en-US" sz="1200">
              <a:solidFill>
                <a:srgbClr val="898989"/>
              </a:solidFill>
              <a:cs typeface="Arial" panose="020B0604020202020204" pitchFamily="34" charset="0"/>
            </a:endParaRPr>
          </a:p>
        </p:txBody>
      </p:sp>
      <p:sp>
        <p:nvSpPr>
          <p:cNvPr id="1048605" name="Content Placeholder 1"/>
          <p:cNvSpPr>
            <a:spLocks noGrp="1"/>
          </p:cNvSpPr>
          <p:nvPr>
            <p:ph idx="1"/>
          </p:nvPr>
        </p:nvSpPr>
        <p:spPr>
          <a:xfrm>
            <a:off x="3962400" y="1275088"/>
            <a:ext cx="8229600" cy="4103688"/>
          </a:xfrm>
        </p:spPr>
        <p:txBody>
          <a:bodyPr/>
          <a:lstStyle/>
          <a:p>
            <a:r>
              <a:rPr lang="en-US" sz="2000" dirty="0">
                <a:effectLst/>
                <a:latin typeface="Arial" panose="020B0604020202020204" pitchFamily="34" charset="0"/>
                <a:cs typeface="Arial" panose="020B0604020202020204" pitchFamily="34" charset="0"/>
              </a:rPr>
              <a:t>I plan on venturing into counselling profession.</a:t>
            </a:r>
          </a:p>
          <a:p>
            <a:r>
              <a:rPr lang="en-US" sz="2000" dirty="0">
                <a:effectLst/>
                <a:latin typeface="Arial" panose="020B0604020202020204" pitchFamily="34" charset="0"/>
                <a:cs typeface="Arial" panose="020B0604020202020204" pitchFamily="34" charset="0"/>
              </a:rPr>
              <a:t>The analysis will explore on my strength, weakness, opportunities and threats around me.</a:t>
            </a:r>
          </a:p>
          <a:p>
            <a:r>
              <a:rPr lang="en-US" sz="2000" dirty="0">
                <a:effectLst/>
                <a:latin typeface="Arial" panose="020B0604020202020204" pitchFamily="34" charset="0"/>
                <a:cs typeface="Arial" panose="020B0604020202020204" pitchFamily="34" charset="0"/>
              </a:rPr>
              <a:t> I will explain how I will use my strengths, fix my weaknesses, grab opportunities, and handle threats.</a:t>
            </a:r>
          </a:p>
          <a:p>
            <a:pPr marL="0" indent="0">
              <a:buNone/>
            </a:pPr>
            <a:r>
              <a:rPr lang="en-US" sz="2000" dirty="0">
                <a:effectLst/>
                <a:latin typeface="Arial" panose="020B0604020202020204" pitchFamily="34" charset="0"/>
                <a:cs typeface="Arial" panose="020B0604020202020204" pitchFamily="34" charset="0"/>
              </a:rPr>
              <a:t> </a:t>
            </a:r>
          </a:p>
          <a:p>
            <a:endParaRPr lang="en-GB" b="1" dirty="0"/>
          </a:p>
        </p:txBody>
      </p:sp>
      <p:pic>
        <p:nvPicPr>
          <p:cNvPr id="3" name="Picture 2">
            <a:extLst>
              <a:ext uri="{FF2B5EF4-FFF2-40B4-BE49-F238E27FC236}">
                <a16:creationId xmlns:a16="http://schemas.microsoft.com/office/drawing/2014/main" id="{75BF51A4-0DE8-466E-AC4D-73F0AF91F8A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0" y="2035034"/>
            <a:ext cx="3962400" cy="318135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9" name="Title 1"/>
          <p:cNvSpPr>
            <a:spLocks noGrp="1"/>
          </p:cNvSpPr>
          <p:nvPr>
            <p:ph type="title"/>
          </p:nvPr>
        </p:nvSpPr>
        <p:spPr>
          <a:xfrm>
            <a:off x="609600" y="114299"/>
            <a:ext cx="10972800" cy="1159330"/>
          </a:xfrm>
        </p:spPr>
        <p:txBody>
          <a:bodyPr/>
          <a:lstStyle/>
          <a:p>
            <a:r>
              <a:rPr lang="en-US" sz="3200" b="1" dirty="0"/>
              <a:t>What is a SWOT and why it matters</a:t>
            </a:r>
            <a:endParaRPr lang="en-GB" altLang="en-US" sz="3200" b="1" i="1" dirty="0">
              <a:solidFill>
                <a:srgbClr val="FF0000"/>
              </a:solidFill>
            </a:endParaRPr>
          </a:p>
        </p:txBody>
      </p:sp>
      <p:sp>
        <p:nvSpPr>
          <p:cNvPr id="1048610" name="Content Placeholder 2"/>
          <p:cNvSpPr>
            <a:spLocks noGrp="1"/>
          </p:cNvSpPr>
          <p:nvPr>
            <p:ph idx="1"/>
          </p:nvPr>
        </p:nvSpPr>
        <p:spPr>
          <a:xfrm>
            <a:off x="2081048" y="2025870"/>
            <a:ext cx="8875986" cy="2010102"/>
          </a:xfrm>
        </p:spPr>
        <p:txBody>
          <a:bodyPr/>
          <a:lstStyle/>
          <a:p>
            <a:pPr marL="0" indent="0" algn="ctr">
              <a:buNone/>
            </a:pPr>
            <a:endParaRPr lang="en-GB" altLang="en-US" b="1" dirty="0">
              <a:solidFill>
                <a:srgbClr val="000000"/>
              </a:solidFill>
            </a:endParaRPr>
          </a:p>
          <a:p>
            <a:endParaRPr lang="en-GB" altLang="en-US" dirty="0"/>
          </a:p>
        </p:txBody>
      </p:sp>
      <p:sp>
        <p:nvSpPr>
          <p:cNvPr id="1048611" name="Date Placeholder 3"/>
          <p:cNvSpPr>
            <a:spLocks noGrp="1"/>
          </p:cNvSpPr>
          <p:nvPr>
            <p:ph type="dt" sz="quarter" idx="10"/>
          </p:nvPr>
        </p:nvSpPr>
        <p:spPr/>
        <p:txBody>
          <a:bodyPr/>
          <a:lstStyle/>
          <a:p>
            <a:fld id="{BF746479-5A54-43D8-9985-034223541E15}" type="datetime1">
              <a:rPr lang="en-GB" altLang="en-US">
                <a:solidFill>
                  <a:prstClr val="black">
                    <a:tint val="75000"/>
                  </a:prstClr>
                </a:solidFill>
                <a:latin typeface="Myriad Pro"/>
              </a:rPr>
              <a:t>11/11/2025</a:t>
            </a:fld>
            <a:endParaRPr lang="en-GB" altLang="en-US">
              <a:solidFill>
                <a:prstClr val="black">
                  <a:tint val="75000"/>
                </a:prstClr>
              </a:solidFill>
              <a:latin typeface="Myriad Pro"/>
            </a:endParaRPr>
          </a:p>
        </p:txBody>
      </p:sp>
      <p:sp>
        <p:nvSpPr>
          <p:cNvPr id="1048612" name="Slide Number Placeholder 4"/>
          <p:cNvSpPr>
            <a:spLocks noGrp="1" noChangeArrowheads="1"/>
          </p:cNvSpPr>
          <p:nvPr>
            <p:ph type="sldNum" sz="quarter" idx="12"/>
          </p:nvPr>
        </p:nvSpPr>
        <p:spPr bwMode="auto">
          <a:noFill/>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4B904670-820E-47CC-86D8-CF3D7CD14D9E}" type="slidenum">
              <a:rPr lang="en-GB" altLang="en-US" sz="1200">
                <a:solidFill>
                  <a:srgbClr val="898989"/>
                </a:solidFill>
                <a:cs typeface="Arial" panose="020B0604020202020204" pitchFamily="34" charset="0"/>
              </a:rPr>
              <a:pPr fontAlgn="base">
                <a:spcBef>
                  <a:spcPct val="0"/>
                </a:spcBef>
                <a:spcAft>
                  <a:spcPct val="0"/>
                </a:spcAft>
                <a:buNone/>
              </a:pPr>
              <a:t>5</a:t>
            </a:fld>
            <a:endParaRPr lang="en-GB" altLang="en-US" sz="1200">
              <a:solidFill>
                <a:srgbClr val="898989"/>
              </a:solidFill>
              <a:cs typeface="Arial" panose="020B0604020202020204" pitchFamily="34" charset="0"/>
            </a:endParaRPr>
          </a:p>
        </p:txBody>
      </p:sp>
      <p:sp>
        <p:nvSpPr>
          <p:cNvPr id="1048613" name="Content Placeholder 1"/>
          <p:cNvSpPr txBox="1"/>
          <p:nvPr/>
        </p:nvSpPr>
        <p:spPr bwMode="auto">
          <a:xfrm>
            <a:off x="609599" y="1412875"/>
            <a:ext cx="10787743" cy="4103688"/>
          </a:xfrm>
          <a:prstGeom prst="rect">
            <a:avLst/>
          </a:prstGeom>
          <a:noFill/>
          <a:ln>
            <a:noFill/>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dirty="0">
                <a:latin typeface="Arial" panose="020B0604020202020204" pitchFamily="34" charset="0"/>
                <a:cs typeface="Arial" panose="020B0604020202020204" pitchFamily="34" charset="0"/>
              </a:rPr>
              <a:t>SWOT analysis is a tools that enables one to evaluate;</a:t>
            </a:r>
          </a:p>
          <a:p>
            <a:r>
              <a:rPr lang="en-US" sz="2000" dirty="0">
                <a:latin typeface="Arial" panose="020B0604020202020204" pitchFamily="34" charset="0"/>
                <a:cs typeface="Arial" panose="020B0604020202020204" pitchFamily="34" charset="0"/>
              </a:rPr>
              <a:t>Strength. They are positive qualities for success.</a:t>
            </a:r>
          </a:p>
          <a:p>
            <a:r>
              <a:rPr lang="en-US" sz="2000" dirty="0">
                <a:latin typeface="Arial" panose="020B0604020202020204" pitchFamily="34" charset="0"/>
                <a:cs typeface="Arial" panose="020B0604020202020204" pitchFamily="34" charset="0"/>
              </a:rPr>
              <a:t>Weakness. They are internal limitations that one posses and this hinders ones purpose</a:t>
            </a:r>
          </a:p>
          <a:p>
            <a:r>
              <a:rPr lang="en-US" sz="2000" dirty="0">
                <a:latin typeface="Arial" panose="020B0604020202020204" pitchFamily="34" charset="0"/>
                <a:cs typeface="Arial" panose="020B0604020202020204" pitchFamily="34" charset="0"/>
              </a:rPr>
              <a:t>Opportunities. Possibilities that are favorable from external factors.</a:t>
            </a:r>
          </a:p>
          <a:p>
            <a:r>
              <a:rPr lang="en-US" sz="2000" dirty="0">
                <a:latin typeface="Arial" panose="020B0604020202020204" pitchFamily="34" charset="0"/>
                <a:cs typeface="Arial" panose="020B0604020202020204" pitchFamily="34" charset="0"/>
              </a:rPr>
              <a:t>Threats. They are external limitations</a:t>
            </a:r>
          </a:p>
          <a:p>
            <a:r>
              <a:rPr lang="en-US" sz="2000" dirty="0">
                <a:latin typeface="Arial" panose="020B0604020202020204" pitchFamily="34" charset="0"/>
                <a:cs typeface="Arial" panose="020B0604020202020204" pitchFamily="34" charset="0"/>
              </a:rPr>
              <a:t>These analysis is important to me in that it enable me explore on certain factors that necessitate and limits my capabilities in the work sector.</a:t>
            </a:r>
            <a:endParaRPr lang="en-GB" sz="2000" dirty="0">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7" name="Date Placeholder 3"/>
          <p:cNvSpPr>
            <a:spLocks noGrp="1"/>
          </p:cNvSpPr>
          <p:nvPr>
            <p:ph type="dt" sz="quarter" idx="10"/>
          </p:nvPr>
        </p:nvSpPr>
        <p:spPr/>
        <p:txBody>
          <a:bodyPr/>
          <a:lstStyle/>
          <a:p>
            <a:fld id="{9F458A58-9170-4293-9FCB-97B777C99F2B}" type="datetime1">
              <a:rPr lang="en-GB" altLang="en-US">
                <a:solidFill>
                  <a:prstClr val="black">
                    <a:tint val="75000"/>
                  </a:prstClr>
                </a:solidFill>
                <a:latin typeface="Myriad Pro"/>
              </a:rPr>
              <a:t>11/11/2025</a:t>
            </a:fld>
            <a:endParaRPr lang="en-GB" altLang="en-US">
              <a:solidFill>
                <a:prstClr val="black">
                  <a:tint val="75000"/>
                </a:prstClr>
              </a:solidFill>
              <a:latin typeface="Myriad Pro"/>
            </a:endParaRPr>
          </a:p>
        </p:txBody>
      </p:sp>
      <p:sp>
        <p:nvSpPr>
          <p:cNvPr id="1048618" name="Slide Number Placeholder 4"/>
          <p:cNvSpPr>
            <a:spLocks noGrp="1" noChangeArrowheads="1"/>
          </p:cNvSpPr>
          <p:nvPr>
            <p:ph type="sldNum" sz="quarter" idx="12"/>
          </p:nvPr>
        </p:nvSpPr>
        <p:spPr bwMode="auto">
          <a:noFill/>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4BA63B0-57B7-4749-A8AB-75E15FE4EF80}" type="slidenum">
              <a:rPr lang="en-GB" altLang="en-US" sz="1200">
                <a:solidFill>
                  <a:srgbClr val="898989"/>
                </a:solidFill>
                <a:cs typeface="Arial" panose="020B0604020202020204" pitchFamily="34" charset="0"/>
              </a:rPr>
              <a:pPr fontAlgn="base">
                <a:spcBef>
                  <a:spcPct val="0"/>
                </a:spcBef>
                <a:spcAft>
                  <a:spcPct val="0"/>
                </a:spcAft>
                <a:buNone/>
              </a:pPr>
              <a:t>6</a:t>
            </a:fld>
            <a:endParaRPr lang="en-GB" altLang="en-US" sz="1200">
              <a:solidFill>
                <a:srgbClr val="898989"/>
              </a:solidFill>
              <a:cs typeface="Arial" panose="020B0604020202020204" pitchFamily="34" charset="0"/>
            </a:endParaRPr>
          </a:p>
        </p:txBody>
      </p:sp>
      <p:sp>
        <p:nvSpPr>
          <p:cNvPr id="1048619" name="Title 1"/>
          <p:cNvSpPr>
            <a:spLocks noGrp="1"/>
          </p:cNvSpPr>
          <p:nvPr>
            <p:ph type="title"/>
          </p:nvPr>
        </p:nvSpPr>
        <p:spPr>
          <a:xfrm>
            <a:off x="509752" y="310897"/>
            <a:ext cx="10972800" cy="859535"/>
          </a:xfrm>
        </p:spPr>
        <p:txBody>
          <a:bodyPr/>
          <a:lstStyle/>
          <a:p>
            <a:r>
              <a:rPr lang="en-GB" sz="2800" b="1" dirty="0"/>
              <a:t>Personal SWOT</a:t>
            </a:r>
            <a:endParaRPr lang="en-GB" sz="1000" b="1" dirty="0"/>
          </a:p>
        </p:txBody>
      </p:sp>
      <p:cxnSp>
        <p:nvCxnSpPr>
          <p:cNvPr id="3145728" name="Straight Connector 4"/>
          <p:cNvCxnSpPr>
            <a:cxnSpLocks/>
          </p:cNvCxnSpPr>
          <p:nvPr/>
        </p:nvCxnSpPr>
        <p:spPr>
          <a:xfrm>
            <a:off x="1062182" y="3364992"/>
            <a:ext cx="9892330" cy="0"/>
          </a:xfrm>
          <a:prstGeom prst="line">
            <a:avLst/>
          </a:prstGeom>
          <a:effectLst/>
        </p:spPr>
        <p:style>
          <a:lnRef idx="3">
            <a:schemeClr val="accent5"/>
          </a:lnRef>
          <a:fillRef idx="0">
            <a:schemeClr val="accent5"/>
          </a:fillRef>
          <a:effectRef idx="2">
            <a:schemeClr val="accent5"/>
          </a:effectRef>
          <a:fontRef idx="minor">
            <a:schemeClr val="tx1"/>
          </a:fontRef>
        </p:style>
      </p:cxnSp>
      <p:sp>
        <p:nvSpPr>
          <p:cNvPr id="1048620" name="TextBox 8"/>
          <p:cNvSpPr txBox="1"/>
          <p:nvPr/>
        </p:nvSpPr>
        <p:spPr>
          <a:xfrm>
            <a:off x="334433" y="1349829"/>
            <a:ext cx="5445879" cy="1883296"/>
          </a:xfrm>
          <a:prstGeom prst="rect">
            <a:avLst/>
          </a:prstGeom>
          <a:solidFill>
            <a:schemeClr val="accent5">
              <a:lumMod val="20000"/>
              <a:lumOff val="80000"/>
            </a:schemeClr>
          </a:solidFill>
          <a:ln w="19050">
            <a:solidFill>
              <a:srgbClr val="4BACC6"/>
            </a:solidFill>
          </a:ln>
        </p:spPr>
        <p:txBody>
          <a:bodyPr wrap="square" rtlCol="0">
            <a:noAutofit/>
          </a:bodyPr>
          <a:lstStyle/>
          <a:p>
            <a:r>
              <a:rPr lang="en-GB" b="1" dirty="0"/>
              <a:t>STRENGTHS</a:t>
            </a:r>
            <a:endParaRPr lang="en-GB" sz="1400" b="1" dirty="0"/>
          </a:p>
        </p:txBody>
      </p:sp>
      <p:sp>
        <p:nvSpPr>
          <p:cNvPr id="1048621" name="TextBox 2"/>
          <p:cNvSpPr txBox="1"/>
          <p:nvPr/>
        </p:nvSpPr>
        <p:spPr>
          <a:xfrm>
            <a:off x="6411689" y="1326064"/>
            <a:ext cx="5246910" cy="1883296"/>
          </a:xfrm>
          <a:prstGeom prst="rect">
            <a:avLst/>
          </a:prstGeom>
        </p:spPr>
        <p:style>
          <a:lnRef idx="1">
            <a:schemeClr val="accent4"/>
          </a:lnRef>
          <a:fillRef idx="2">
            <a:schemeClr val="accent4"/>
          </a:fillRef>
          <a:effectRef idx="1">
            <a:schemeClr val="accent4"/>
          </a:effectRef>
          <a:fontRef idx="minor">
            <a:schemeClr val="dk1"/>
          </a:fontRef>
        </p:style>
        <p:txBody>
          <a:bodyPr wrap="square" rtlCol="0">
            <a:noAutofit/>
          </a:bodyPr>
          <a:lstStyle/>
          <a:p>
            <a:r>
              <a:rPr lang="en-GB" b="1" dirty="0"/>
              <a:t>WEAKNESSES</a:t>
            </a:r>
          </a:p>
          <a:p>
            <a:pPr marL="285750" indent="-285750">
              <a:buFont typeface="Arial" panose="020B0604020202020204" pitchFamily="34" charset="0"/>
              <a:buChar char="•"/>
            </a:pPr>
            <a:r>
              <a:rPr lang="en-GB" sz="1400" b="1" dirty="0">
                <a:latin typeface="Arial" panose="020B0604020202020204" pitchFamily="34" charset="0"/>
                <a:cs typeface="Arial" panose="020B0604020202020204" pitchFamily="34" charset="0"/>
              </a:rPr>
              <a:t>Time management under pressure</a:t>
            </a:r>
          </a:p>
          <a:p>
            <a:pPr marL="285750" indent="-285750">
              <a:buFont typeface="Arial" panose="020B0604020202020204" pitchFamily="34" charset="0"/>
              <a:buChar char="•"/>
            </a:pPr>
            <a:r>
              <a:rPr lang="en-GB" sz="1400" b="1" dirty="0">
                <a:latin typeface="Arial" panose="020B0604020202020204" pitchFamily="34" charset="0"/>
                <a:cs typeface="Arial" panose="020B0604020202020204" pitchFamily="34" charset="0"/>
              </a:rPr>
              <a:t>Procrastination</a:t>
            </a:r>
          </a:p>
          <a:p>
            <a:pPr marL="285750" indent="-285750">
              <a:buFont typeface="Arial" panose="020B0604020202020204" pitchFamily="34" charset="0"/>
              <a:buChar char="•"/>
            </a:pPr>
            <a:r>
              <a:rPr lang="en-GB" sz="1400" b="1" dirty="0">
                <a:latin typeface="Arial" panose="020B0604020202020204" pitchFamily="34" charset="0"/>
                <a:cs typeface="Arial" panose="020B0604020202020204" pitchFamily="34" charset="0"/>
              </a:rPr>
              <a:t>Performance anxiety in new settings</a:t>
            </a:r>
          </a:p>
          <a:p>
            <a:pPr marL="285750" indent="-285750">
              <a:buFont typeface="Arial" panose="020B0604020202020204" pitchFamily="34" charset="0"/>
              <a:buChar char="•"/>
            </a:pPr>
            <a:r>
              <a:rPr lang="en-GB" sz="1400" b="1" dirty="0">
                <a:latin typeface="Arial" panose="020B0604020202020204" pitchFamily="34" charset="0"/>
                <a:cs typeface="Arial" panose="020B0604020202020204" pitchFamily="34" charset="0"/>
              </a:rPr>
              <a:t>ADHD (time blindness and distractibility</a:t>
            </a:r>
            <a:r>
              <a:rPr lang="en-GB" sz="1400" b="1" dirty="0"/>
              <a:t>)</a:t>
            </a:r>
          </a:p>
        </p:txBody>
      </p:sp>
      <p:sp>
        <p:nvSpPr>
          <p:cNvPr id="1048622" name="TextBox 5"/>
          <p:cNvSpPr txBox="1"/>
          <p:nvPr/>
        </p:nvSpPr>
        <p:spPr>
          <a:xfrm>
            <a:off x="334441" y="3544389"/>
            <a:ext cx="5445871" cy="1883296"/>
          </a:xfrm>
          <a:prstGeom prst="rect">
            <a:avLst/>
          </a:prstGeom>
        </p:spPr>
        <p:style>
          <a:lnRef idx="1">
            <a:schemeClr val="accent6"/>
          </a:lnRef>
          <a:fillRef idx="2">
            <a:schemeClr val="accent6"/>
          </a:fillRef>
          <a:effectRef idx="1">
            <a:schemeClr val="accent6"/>
          </a:effectRef>
          <a:fontRef idx="minor">
            <a:schemeClr val="dk1"/>
          </a:fontRef>
        </p:style>
        <p:txBody>
          <a:bodyPr wrap="square" rtlCol="0">
            <a:noAutofit/>
          </a:bodyPr>
          <a:lstStyle/>
          <a:p>
            <a:r>
              <a:rPr lang="en-GB" b="1" dirty="0"/>
              <a:t>OPPORTUNITIES</a:t>
            </a: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Supervised placements and assistant roles</a:t>
            </a: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BACP activities</a:t>
            </a: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Targeted CPD</a:t>
            </a: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Research projects</a:t>
            </a:r>
          </a:p>
        </p:txBody>
      </p:sp>
      <p:sp>
        <p:nvSpPr>
          <p:cNvPr id="1048623" name="TextBox 7"/>
          <p:cNvSpPr txBox="1"/>
          <p:nvPr/>
        </p:nvSpPr>
        <p:spPr>
          <a:xfrm>
            <a:off x="6411689" y="3493008"/>
            <a:ext cx="5246909" cy="1883296"/>
          </a:xfrm>
          <a:prstGeom prst="rect">
            <a:avLst/>
          </a:prstGeom>
        </p:spPr>
        <p:style>
          <a:lnRef idx="1">
            <a:schemeClr val="dk1"/>
          </a:lnRef>
          <a:fillRef idx="2">
            <a:schemeClr val="dk1"/>
          </a:fillRef>
          <a:effectRef idx="1">
            <a:schemeClr val="dk1"/>
          </a:effectRef>
          <a:fontRef idx="minor">
            <a:schemeClr val="dk1"/>
          </a:fontRef>
        </p:style>
        <p:txBody>
          <a:bodyPr wrap="square" rtlCol="0">
            <a:noAutofit/>
          </a:bodyPr>
          <a:lstStyle/>
          <a:p>
            <a:r>
              <a:rPr lang="en-GB" b="1" dirty="0"/>
              <a:t>THREATS</a:t>
            </a: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Burn out and vicarious trauma</a:t>
            </a: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Competitive placements</a:t>
            </a: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Service resource constraints</a:t>
            </a: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Boundary drift without active supervision</a:t>
            </a:r>
          </a:p>
        </p:txBody>
      </p:sp>
      <p:cxnSp>
        <p:nvCxnSpPr>
          <p:cNvPr id="3145729" name="Straight Connector 11"/>
          <p:cNvCxnSpPr>
            <a:cxnSpLocks/>
          </p:cNvCxnSpPr>
          <p:nvPr/>
        </p:nvCxnSpPr>
        <p:spPr>
          <a:xfrm flipV="1">
            <a:off x="6096000" y="1349828"/>
            <a:ext cx="0" cy="4077857"/>
          </a:xfrm>
          <a:prstGeom prst="line">
            <a:avLst/>
          </a:prstGeom>
          <a:effectLst/>
        </p:spPr>
        <p:style>
          <a:lnRef idx="3">
            <a:schemeClr val="accent5"/>
          </a:lnRef>
          <a:fillRef idx="0">
            <a:schemeClr val="accent5"/>
          </a:fillRef>
          <a:effectRef idx="2">
            <a:schemeClr val="accent5"/>
          </a:effectRef>
          <a:fontRef idx="minor">
            <a:schemeClr val="tx1"/>
          </a:fontRef>
        </p:style>
      </p:cxnSp>
      <p:sp>
        <p:nvSpPr>
          <p:cNvPr id="1048624" name="TextBox 9"/>
          <p:cNvSpPr txBox="1"/>
          <p:nvPr/>
        </p:nvSpPr>
        <p:spPr>
          <a:xfrm>
            <a:off x="334433" y="1745673"/>
            <a:ext cx="5445879" cy="1323439"/>
          </a:xfrm>
          <a:prstGeom prst="rect">
            <a:avLst/>
          </a:prstGeom>
          <a:noFill/>
        </p:spPr>
        <p:txBody>
          <a:bodyPr wrap="square" rtlCol="0">
            <a:spAutoFit/>
          </a:bodyPr>
          <a:lstStyle/>
          <a:p>
            <a:pPr marL="285750" indent="-285750">
              <a:buFont typeface="Arial" panose="020B0604020202020204" pitchFamily="34" charset="0"/>
              <a:buChar char="•"/>
            </a:pPr>
            <a:r>
              <a:rPr lang="en-US" sz="1600" b="1" dirty="0">
                <a:solidFill>
                  <a:schemeClr val="dk1"/>
                </a:solidFill>
                <a:latin typeface="Arial" panose="020B0604020202020204" pitchFamily="34" charset="0"/>
                <a:cs typeface="Arial" panose="020B0604020202020204" pitchFamily="34" charset="0"/>
              </a:rPr>
              <a:t>Empathic listening</a:t>
            </a:r>
          </a:p>
          <a:p>
            <a:pPr marL="285750" indent="-285750">
              <a:buFont typeface="Arial" panose="020B0604020202020204" pitchFamily="34" charset="0"/>
              <a:buChar char="•"/>
            </a:pPr>
            <a:r>
              <a:rPr lang="en-US" sz="1600" b="1" dirty="0">
                <a:solidFill>
                  <a:schemeClr val="dk1"/>
                </a:solidFill>
                <a:latin typeface="Arial" panose="020B0604020202020204" pitchFamily="34" charset="0"/>
                <a:cs typeface="Arial" panose="020B0604020202020204" pitchFamily="34" charset="0"/>
              </a:rPr>
              <a:t>Clear written and oral communication</a:t>
            </a:r>
          </a:p>
          <a:p>
            <a:pPr marL="285750" indent="-285750">
              <a:buFont typeface="Arial" panose="020B0604020202020204" pitchFamily="34" charset="0"/>
              <a:buChar char="•"/>
            </a:pPr>
            <a:r>
              <a:rPr lang="en-US" sz="1600" b="1" dirty="0">
                <a:solidFill>
                  <a:schemeClr val="dk1"/>
                </a:solidFill>
                <a:latin typeface="Arial" panose="020B0604020202020204" pitchFamily="34" charset="0"/>
                <a:cs typeface="Arial" panose="020B0604020202020204" pitchFamily="34" charset="0"/>
              </a:rPr>
              <a:t>Research literacy</a:t>
            </a:r>
          </a:p>
          <a:p>
            <a:pPr marL="285750" indent="-285750">
              <a:buFont typeface="Arial" panose="020B0604020202020204" pitchFamily="34" charset="0"/>
              <a:buChar char="•"/>
            </a:pPr>
            <a:r>
              <a:rPr lang="en-US" sz="1600" b="1" dirty="0">
                <a:solidFill>
                  <a:schemeClr val="dk1"/>
                </a:solidFill>
                <a:latin typeface="Arial" panose="020B0604020202020204" pitchFamily="34" charset="0"/>
                <a:cs typeface="Arial" panose="020B0604020202020204" pitchFamily="34" charset="0"/>
              </a:rPr>
              <a:t>Commitment to ethics, confidentiality and collaborative teamwork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8" name="Title 1"/>
          <p:cNvSpPr>
            <a:spLocks noGrp="1"/>
          </p:cNvSpPr>
          <p:nvPr>
            <p:ph type="title"/>
          </p:nvPr>
        </p:nvSpPr>
        <p:spPr/>
        <p:txBody>
          <a:bodyPr/>
          <a:lstStyle/>
          <a:p>
            <a:r>
              <a:rPr lang="en-US" sz="3200" b="1" dirty="0"/>
              <a:t>Using strengths to reduce weaknesses/threats</a:t>
            </a:r>
            <a:endParaRPr lang="en-GB" sz="3200" b="1" dirty="0"/>
          </a:p>
        </p:txBody>
      </p:sp>
      <p:sp>
        <p:nvSpPr>
          <p:cNvPr id="1048629" name="Content Placeholder 2"/>
          <p:cNvSpPr>
            <a:spLocks noGrp="1"/>
          </p:cNvSpPr>
          <p:nvPr>
            <p:ph idx="1"/>
          </p:nvPr>
        </p:nvSpPr>
        <p:spPr>
          <a:xfrm>
            <a:off x="609600" y="1287051"/>
            <a:ext cx="10972800" cy="3917032"/>
          </a:xfrm>
        </p:spPr>
        <p:txBody>
          <a:bodyPr/>
          <a:lstStyle/>
          <a:p>
            <a:r>
              <a:rPr lang="en-US" sz="2000" dirty="0">
                <a:latin typeface="Arial" panose="020B0604020202020204" pitchFamily="34" charset="0"/>
                <a:cs typeface="Arial" panose="020B0604020202020204" pitchFamily="34" charset="0"/>
              </a:rPr>
              <a:t>Use communication strengths to set session agendas, time limits, and closing summaries.</a:t>
            </a:r>
          </a:p>
          <a:p>
            <a:r>
              <a:rPr lang="en-US" sz="2000" dirty="0">
                <a:latin typeface="Arial" panose="020B0604020202020204" pitchFamily="34" charset="0"/>
                <a:cs typeface="Arial" panose="020B0604020202020204" pitchFamily="34" charset="0"/>
              </a:rPr>
              <a:t>Apply research literacy to deliver evidence-based psychoeducation and clear formulations.</a:t>
            </a:r>
          </a:p>
          <a:p>
            <a:r>
              <a:rPr lang="en-US" sz="2000" dirty="0">
                <a:latin typeface="Arial" panose="020B0604020202020204" pitchFamily="34" charset="0"/>
                <a:cs typeface="Arial" panose="020B0604020202020204" pitchFamily="34" charset="0"/>
              </a:rPr>
              <a:t>Protect time and records: same-day notes, checklists, short focus blocks, and templates.</a:t>
            </a:r>
          </a:p>
          <a:p>
            <a:r>
              <a:rPr lang="en-US" sz="2000" dirty="0">
                <a:latin typeface="Arial" panose="020B0604020202020204" pitchFamily="34" charset="0"/>
                <a:cs typeface="Arial" panose="020B0604020202020204" pitchFamily="34" charset="0"/>
              </a:rPr>
              <a:t>Use regular supervision and reflective logs to manage anxiety, prevent burnout, and uphold ethics</a:t>
            </a:r>
            <a:r>
              <a:rPr lang="en-US" dirty="0"/>
              <a:t>.</a:t>
            </a:r>
            <a:endParaRPr lang="en-GB" dirty="0"/>
          </a:p>
        </p:txBody>
      </p:sp>
      <p:sp>
        <p:nvSpPr>
          <p:cNvPr id="1048630" name="Date Placeholder 3"/>
          <p:cNvSpPr>
            <a:spLocks noGrp="1"/>
          </p:cNvSpPr>
          <p:nvPr>
            <p:ph type="dt" sz="half" idx="10"/>
          </p:nvPr>
        </p:nvSpPr>
        <p:spPr/>
        <p:txBody>
          <a:bodyPr/>
          <a:lstStyle/>
          <a:p>
            <a:fld id="{30226994-B490-4403-8CE4-43D4FD570BBD}" type="datetime1">
              <a:rPr lang="en-GB" altLang="en-US" smtClean="0"/>
              <a:t>11/11/2025</a:t>
            </a:fld>
            <a:endParaRPr lang="en-GB" altLang="en-US"/>
          </a:p>
        </p:txBody>
      </p:sp>
      <p:sp>
        <p:nvSpPr>
          <p:cNvPr id="1048631" name="Slide Number Placeholder 4"/>
          <p:cNvSpPr>
            <a:spLocks noGrp="1"/>
          </p:cNvSpPr>
          <p:nvPr>
            <p:ph type="sldNum" sz="quarter" idx="12"/>
          </p:nvPr>
        </p:nvSpPr>
        <p:spPr/>
        <p:txBody>
          <a:bodyPr/>
          <a:lstStyle/>
          <a:p>
            <a:fld id="{9AFB928A-D6AD-4F2A-B2DD-923741E90643}" type="slidenum">
              <a:rPr lang="en-GB" altLang="en-US" smtClean="0"/>
              <a:t>7</a:t>
            </a:fld>
            <a:endParaRPr lang="en-GB"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5" name="Title 1"/>
          <p:cNvSpPr>
            <a:spLocks noGrp="1"/>
          </p:cNvSpPr>
          <p:nvPr>
            <p:ph type="title"/>
          </p:nvPr>
        </p:nvSpPr>
        <p:spPr/>
        <p:txBody>
          <a:bodyPr/>
          <a:lstStyle/>
          <a:p>
            <a:r>
              <a:rPr lang="en-US" sz="3200" b="1" dirty="0"/>
              <a:t>Opportunities and how I’ll </a:t>
            </a:r>
            <a:r>
              <a:rPr lang="en-US" sz="3200" b="1" dirty="0" err="1"/>
              <a:t>utilise</a:t>
            </a:r>
            <a:r>
              <a:rPr lang="en-US" sz="3200" b="1" dirty="0"/>
              <a:t> them</a:t>
            </a:r>
            <a:endParaRPr lang="en-GB" sz="3200" b="1" dirty="0"/>
          </a:p>
        </p:txBody>
      </p:sp>
      <p:sp>
        <p:nvSpPr>
          <p:cNvPr id="1048636" name="Content Placeholder 2"/>
          <p:cNvSpPr>
            <a:spLocks noGrp="1"/>
          </p:cNvSpPr>
          <p:nvPr>
            <p:ph idx="1"/>
          </p:nvPr>
        </p:nvSpPr>
        <p:spPr/>
        <p:txBody>
          <a:bodyPr/>
          <a:lstStyle/>
          <a:p>
            <a:r>
              <a:rPr lang="en-GB" sz="2000" dirty="0">
                <a:latin typeface="Arial" panose="020B0604020202020204" pitchFamily="34" charset="0"/>
                <a:cs typeface="Arial" panose="020B0604020202020204" pitchFamily="34" charset="0"/>
              </a:rPr>
              <a:t>Placements/assistant roles: prioritise settings that build assessment, formulation, and record-keeping.</a:t>
            </a:r>
          </a:p>
          <a:p>
            <a:r>
              <a:rPr lang="en-US" sz="2000" b="0" i="0" dirty="0">
                <a:solidFill>
                  <a:srgbClr val="000000"/>
                </a:solidFill>
                <a:effectLst/>
                <a:latin typeface="Arial" panose="020B0604020202020204" pitchFamily="34" charset="0"/>
                <a:cs typeface="Arial" panose="020B0604020202020204" pitchFamily="34" charset="0"/>
              </a:rPr>
              <a:t>Professional involvement: membership of BACP divisions/special groups, attendance at seminars/conferences, seeking out mentoring.</a:t>
            </a:r>
            <a:br>
              <a:rPr lang="en-US" sz="2000" dirty="0">
                <a:latin typeface="Arial" panose="020B0604020202020204" pitchFamily="34" charset="0"/>
                <a:cs typeface="Arial" panose="020B0604020202020204" pitchFamily="34" charset="0"/>
              </a:rPr>
            </a:br>
            <a:r>
              <a:rPr lang="en-US" sz="2000" b="0" i="0" dirty="0">
                <a:solidFill>
                  <a:srgbClr val="000000"/>
                </a:solidFill>
                <a:effectLst/>
                <a:latin typeface="Arial" panose="020B0604020202020204" pitchFamily="34" charset="0"/>
                <a:cs typeface="Arial" panose="020B0604020202020204" pitchFamily="34" charset="0"/>
              </a:rPr>
              <a:t>CPD: short courses in safeguarding, risk assessment, motivational interviewing, CBT-informed skills.</a:t>
            </a:r>
          </a:p>
          <a:p>
            <a:r>
              <a:rPr lang="en-US" sz="2000" b="0" i="0" dirty="0">
                <a:solidFill>
                  <a:srgbClr val="000000"/>
                </a:solidFill>
                <a:effectLst/>
                <a:latin typeface="Arial" panose="020B0604020202020204" pitchFamily="34" charset="0"/>
                <a:cs typeface="Arial" panose="020B0604020202020204" pitchFamily="34" charset="0"/>
              </a:rPr>
              <a:t>Research: seeking out research assistant roles to develop data handling and reporting skills; developing skills in dissemination</a:t>
            </a:r>
            <a:r>
              <a:rPr lang="en-US" sz="2400" b="0" i="0" dirty="0">
                <a:solidFill>
                  <a:srgbClr val="000000"/>
                </a:solidFill>
                <a:effectLst/>
                <a:latin typeface="__Inter_f367f3"/>
              </a:rPr>
              <a:t>.</a:t>
            </a:r>
            <a:endParaRPr lang="en-GB" sz="2400" dirty="0"/>
          </a:p>
        </p:txBody>
      </p:sp>
      <p:sp>
        <p:nvSpPr>
          <p:cNvPr id="1048637" name="Date Placeholder 3"/>
          <p:cNvSpPr>
            <a:spLocks noGrp="1"/>
          </p:cNvSpPr>
          <p:nvPr>
            <p:ph type="dt" sz="half" idx="10"/>
          </p:nvPr>
        </p:nvSpPr>
        <p:spPr/>
        <p:txBody>
          <a:bodyPr/>
          <a:lstStyle/>
          <a:p>
            <a:fld id="{30226994-B490-4403-8CE4-43D4FD570BBD}" type="datetime1">
              <a:rPr lang="en-GB" altLang="en-US" smtClean="0"/>
              <a:t>11/11/2025</a:t>
            </a:fld>
            <a:endParaRPr lang="en-GB" altLang="en-US"/>
          </a:p>
        </p:txBody>
      </p:sp>
      <p:sp>
        <p:nvSpPr>
          <p:cNvPr id="1048638" name="Slide Number Placeholder 4"/>
          <p:cNvSpPr>
            <a:spLocks noGrp="1"/>
          </p:cNvSpPr>
          <p:nvPr>
            <p:ph type="sldNum" sz="quarter" idx="12"/>
          </p:nvPr>
        </p:nvSpPr>
        <p:spPr/>
        <p:txBody>
          <a:bodyPr/>
          <a:lstStyle/>
          <a:p>
            <a:fld id="{9AFB928A-D6AD-4F2A-B2DD-923741E90643}" type="slidenum">
              <a:rPr lang="en-GB" altLang="en-US" smtClean="0"/>
              <a:t>8</a:t>
            </a:fld>
            <a:endParaRPr lang="en-GB"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42" name="Title 1"/>
          <p:cNvSpPr>
            <a:spLocks noGrp="1"/>
          </p:cNvSpPr>
          <p:nvPr>
            <p:ph type="title"/>
          </p:nvPr>
        </p:nvSpPr>
        <p:spPr>
          <a:xfrm>
            <a:off x="1981200" y="228600"/>
            <a:ext cx="8229600" cy="1143000"/>
          </a:xfrm>
        </p:spPr>
        <p:txBody>
          <a:bodyPr/>
          <a:lstStyle/>
          <a:p>
            <a:r>
              <a:rPr lang="en-GB" altLang="en-US" b="1"/>
              <a:t>Conclusion</a:t>
            </a:r>
            <a:endParaRPr lang="en-GB" altLang="en-US" b="1" i="1">
              <a:solidFill>
                <a:srgbClr val="FF0000"/>
              </a:solidFill>
            </a:endParaRPr>
          </a:p>
        </p:txBody>
      </p:sp>
      <p:sp>
        <p:nvSpPr>
          <p:cNvPr id="1048643" name="Content Placeholder 2"/>
          <p:cNvSpPr>
            <a:spLocks noGrp="1"/>
          </p:cNvSpPr>
          <p:nvPr>
            <p:ph idx="1"/>
          </p:nvPr>
        </p:nvSpPr>
        <p:spPr>
          <a:xfrm>
            <a:off x="1981200" y="1600201"/>
            <a:ext cx="8229600" cy="3916363"/>
          </a:xfrm>
        </p:spPr>
        <p:txBody>
          <a:bodyPr/>
          <a:lstStyle/>
          <a:p>
            <a:r>
              <a:rPr lang="en-US" altLang="en-US" sz="2000" dirty="0">
                <a:latin typeface="Arial" panose="020B0604020202020204" pitchFamily="34" charset="0"/>
                <a:cs typeface="Arial" panose="020B0604020202020204" pitchFamily="34" charset="0"/>
              </a:rPr>
              <a:t>This SWOT clarifies my current contribution and development needs in Psychology.</a:t>
            </a:r>
          </a:p>
          <a:p>
            <a:r>
              <a:rPr lang="en-US" altLang="en-US" sz="2000" dirty="0">
                <a:latin typeface="Arial" panose="020B0604020202020204" pitchFamily="34" charset="0"/>
                <a:cs typeface="Arial" panose="020B0604020202020204" pitchFamily="34" charset="0"/>
              </a:rPr>
              <a:t>Pairing strengths with disciplined habits reduces risk and improves client care.</a:t>
            </a:r>
          </a:p>
          <a:p>
            <a:r>
              <a:rPr lang="en-US" altLang="en-US" sz="2000" dirty="0">
                <a:latin typeface="Arial" panose="020B0604020202020204" pitchFamily="34" charset="0"/>
                <a:cs typeface="Arial" panose="020B0604020202020204" pitchFamily="34" charset="0"/>
              </a:rPr>
              <a:t>Next steps: secure placements, schedule CPD, and track progress.</a:t>
            </a:r>
            <a:endParaRPr lang="en-GB" altLang="en-US" sz="2000" dirty="0">
              <a:latin typeface="Arial" panose="020B0604020202020204" pitchFamily="34" charset="0"/>
              <a:cs typeface="Arial" panose="020B0604020202020204" pitchFamily="34" charset="0"/>
            </a:endParaRPr>
          </a:p>
        </p:txBody>
      </p:sp>
      <p:sp>
        <p:nvSpPr>
          <p:cNvPr id="1048644" name="Date Placeholder 3"/>
          <p:cNvSpPr>
            <a:spLocks noGrp="1"/>
          </p:cNvSpPr>
          <p:nvPr>
            <p:ph type="dt" sz="quarter" idx="10"/>
          </p:nvPr>
        </p:nvSpPr>
        <p:spPr/>
        <p:txBody>
          <a:bodyPr/>
          <a:lstStyle/>
          <a:p>
            <a:fld id="{9F458A58-9170-4293-9FCB-97B777C99F2B}" type="datetime1">
              <a:rPr lang="en-GB" altLang="en-US">
                <a:solidFill>
                  <a:prstClr val="black">
                    <a:tint val="75000"/>
                  </a:prstClr>
                </a:solidFill>
                <a:latin typeface="Myriad Pro"/>
              </a:rPr>
              <a:t>11/11/2025</a:t>
            </a:fld>
            <a:endParaRPr lang="en-GB" altLang="en-US">
              <a:solidFill>
                <a:prstClr val="black">
                  <a:tint val="75000"/>
                </a:prstClr>
              </a:solidFill>
              <a:latin typeface="Myriad Pro"/>
            </a:endParaRPr>
          </a:p>
        </p:txBody>
      </p:sp>
      <p:sp>
        <p:nvSpPr>
          <p:cNvPr id="1048645" name="Slide Number Placeholder 4"/>
          <p:cNvSpPr>
            <a:spLocks noGrp="1" noChangeArrowheads="1"/>
          </p:cNvSpPr>
          <p:nvPr>
            <p:ph type="sldNum" sz="quarter" idx="12"/>
          </p:nvPr>
        </p:nvSpPr>
        <p:spPr bwMode="auto">
          <a:noFill/>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2F02BF59-C96F-4ED8-9D13-E093DFC18094}" type="slidenum">
              <a:rPr lang="en-GB" altLang="en-US" sz="1200">
                <a:solidFill>
                  <a:srgbClr val="898989"/>
                </a:solidFill>
                <a:cs typeface="Arial" panose="020B0604020202020204" pitchFamily="34" charset="0"/>
              </a:rPr>
              <a:pPr fontAlgn="base">
                <a:spcBef>
                  <a:spcPct val="0"/>
                </a:spcBef>
                <a:spcAft>
                  <a:spcPct val="0"/>
                </a:spcAft>
                <a:buNone/>
              </a:pPr>
              <a:t>9</a:t>
            </a:fld>
            <a:endParaRPr lang="en-GB" altLang="en-US" sz="1200">
              <a:solidFill>
                <a:srgbClr val="898989"/>
              </a:solidFill>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49" name="Title 1"/>
          <p:cNvSpPr>
            <a:spLocks noGrp="1"/>
          </p:cNvSpPr>
          <p:nvPr>
            <p:ph type="title"/>
          </p:nvPr>
        </p:nvSpPr>
        <p:spPr/>
        <p:txBody>
          <a:bodyPr/>
          <a:lstStyle/>
          <a:p>
            <a:r>
              <a:rPr lang="en-GB" altLang="en-US" b="1" dirty="0">
                <a:solidFill>
                  <a:srgbClr val="000000"/>
                </a:solidFill>
              </a:rPr>
              <a:t>References List</a:t>
            </a:r>
            <a:endParaRPr lang="en-GB" altLang="en-US" dirty="0">
              <a:solidFill>
                <a:srgbClr val="FF0000"/>
              </a:solidFill>
            </a:endParaRPr>
          </a:p>
        </p:txBody>
      </p:sp>
      <p:sp>
        <p:nvSpPr>
          <p:cNvPr id="1048650" name="Content Placeholder 2"/>
          <p:cNvSpPr>
            <a:spLocks noGrp="1"/>
          </p:cNvSpPr>
          <p:nvPr>
            <p:ph idx="1"/>
          </p:nvPr>
        </p:nvSpPr>
        <p:spPr>
          <a:xfrm>
            <a:off x="1981199" y="1600201"/>
            <a:ext cx="8716027" cy="3998933"/>
          </a:xfrm>
        </p:spPr>
        <p:txBody>
          <a:bodyPr/>
          <a:lstStyle/>
          <a:p>
            <a:r>
              <a:rPr lang="en-US" altLang="en-US" sz="1600" dirty="0"/>
              <a:t>Bond, T. (2015) Standards and ethics for counselling in action. 4th </a:t>
            </a:r>
            <a:r>
              <a:rPr lang="en-US" altLang="en-US" sz="1600" dirty="0" err="1"/>
              <a:t>edn</a:t>
            </a:r>
            <a:r>
              <a:rPr lang="en-US" altLang="en-US" sz="1600" dirty="0"/>
              <a:t>. London: SAGE.</a:t>
            </a:r>
          </a:p>
          <a:p>
            <a:r>
              <a:rPr lang="en-US" altLang="en-US" sz="1600" dirty="0"/>
              <a:t>British Association for Counselling and Psychotherapy (2024) Good practice in action: clinical supervision for counselling and psychotherapy. London: BACP. Available at: </a:t>
            </a:r>
            <a:r>
              <a:rPr lang="en-US" altLang="en-US" sz="1600" dirty="0">
                <a:hlinkClick r:id="rId3"/>
              </a:rPr>
              <a:t>https://www.bacp.co.uk/good-practice-in-action/</a:t>
            </a:r>
            <a:endParaRPr lang="en-US" altLang="en-US" sz="1600" dirty="0"/>
          </a:p>
          <a:p>
            <a:r>
              <a:rPr lang="en-US" altLang="en-US" sz="1600" dirty="0" err="1"/>
              <a:t>Manktelow</a:t>
            </a:r>
            <a:r>
              <a:rPr lang="en-US" altLang="en-US" sz="1600" dirty="0"/>
              <a:t>, J., Jackson, K., Edwards, S., Pearce, N. and Carlton-Smith, R. (2023) SWOT analysis: discover new opportunities, manage and eliminate threats. Available at: https://www.mindtools.com/pages/article/newTMC_05.htm </a:t>
            </a:r>
          </a:p>
          <a:p>
            <a:endParaRPr lang="en-GB" altLang="en-US" sz="1600" dirty="0"/>
          </a:p>
        </p:txBody>
      </p:sp>
      <p:sp>
        <p:nvSpPr>
          <p:cNvPr id="1048651" name="Date Placeholder 3"/>
          <p:cNvSpPr>
            <a:spLocks noGrp="1"/>
          </p:cNvSpPr>
          <p:nvPr>
            <p:ph type="dt" sz="quarter" idx="10"/>
          </p:nvPr>
        </p:nvSpPr>
        <p:spPr/>
        <p:txBody>
          <a:bodyPr/>
          <a:lstStyle/>
          <a:p>
            <a:fld id="{BF746479-5A54-43D8-9985-034223541E15}" type="datetime1">
              <a:rPr lang="en-GB" altLang="en-US">
                <a:solidFill>
                  <a:prstClr val="black">
                    <a:tint val="75000"/>
                  </a:prstClr>
                </a:solidFill>
                <a:latin typeface="Myriad Pro"/>
              </a:rPr>
              <a:t>11/11/2025</a:t>
            </a:fld>
            <a:endParaRPr lang="en-GB" altLang="en-US">
              <a:solidFill>
                <a:prstClr val="black">
                  <a:tint val="75000"/>
                </a:prstClr>
              </a:solidFill>
              <a:latin typeface="Myriad Pro"/>
            </a:endParaRPr>
          </a:p>
        </p:txBody>
      </p:sp>
      <p:sp>
        <p:nvSpPr>
          <p:cNvPr id="1048652" name="Slide Number Placeholder 4"/>
          <p:cNvSpPr>
            <a:spLocks noGrp="1" noChangeArrowheads="1"/>
          </p:cNvSpPr>
          <p:nvPr>
            <p:ph type="sldNum" sz="quarter" idx="12"/>
          </p:nvPr>
        </p:nvSpPr>
        <p:spPr bwMode="auto">
          <a:noFill/>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355A216-6885-427F-A634-39F7E4E2D5B0}" type="slidenum">
              <a:rPr lang="en-GB" altLang="en-US" sz="1200">
                <a:solidFill>
                  <a:srgbClr val="898989"/>
                </a:solidFill>
                <a:cs typeface="Arial" panose="020B0604020202020204" pitchFamily="34" charset="0"/>
              </a:rPr>
              <a:pPr fontAlgn="base">
                <a:spcBef>
                  <a:spcPct val="0"/>
                </a:spcBef>
                <a:spcAft>
                  <a:spcPct val="0"/>
                </a:spcAft>
                <a:buNone/>
              </a:pPr>
              <a:t>10</a:t>
            </a:fld>
            <a:endParaRPr lang="en-GB" altLang="en-US" sz="1200">
              <a:solidFill>
                <a:srgbClr val="898989"/>
              </a:solidFill>
              <a:cs typeface="Arial" panose="020B0604020202020204" pitchFamily="34" charset="0"/>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TotalTime>
  <Words>1317</Words>
  <Application>Microsoft Office PowerPoint</Application>
  <PresentationFormat>Widescreen</PresentationFormat>
  <Paragraphs>105</Paragraphs>
  <Slides>10</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__Inter_f367f3</vt:lpstr>
      <vt:lpstr>Arial</vt:lpstr>
      <vt:lpstr>Calibri</vt:lpstr>
      <vt:lpstr>Myriad Pro</vt:lpstr>
      <vt:lpstr>20140311PresentationUWTSDTemplate</vt:lpstr>
      <vt:lpstr>PowerPoint Presentation</vt:lpstr>
      <vt:lpstr>Acknowledge use of AI</vt:lpstr>
      <vt:lpstr>Overview</vt:lpstr>
      <vt:lpstr>Introduction</vt:lpstr>
      <vt:lpstr>What is a SWOT and why it matters</vt:lpstr>
      <vt:lpstr>Personal SWOT</vt:lpstr>
      <vt:lpstr>Using strengths to reduce weaknesses/threats</vt:lpstr>
      <vt:lpstr>Opportunities and how I’ll utilise them</vt:lpstr>
      <vt:lpstr>Conclusion</vt:lpstr>
      <vt:lpstr>References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Farah Wiita</dc:creator>
  <cp:lastModifiedBy>jose magero</cp:lastModifiedBy>
  <cp:revision>12</cp:revision>
  <dcterms:created xsi:type="dcterms:W3CDTF">2025-02-21T00:28:54Z</dcterms:created>
  <dcterms:modified xsi:type="dcterms:W3CDTF">2025-11-10T23:08:32Z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d3c2c8ed94aa403e9d6e959ef540d9d9</vt:lpwstr>
  </property>
</Properties>
</file>