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sldIdLst>
    <p:sldId id="256" r:id="rId5"/>
    <p:sldId id="263" r:id="rId6"/>
    <p:sldId id="264" r:id="rId7"/>
    <p:sldId id="265" r:id="rId8"/>
    <p:sldId id="266" r:id="rId9"/>
    <p:sldId id="26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712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248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266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372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635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834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1/11/26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430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1/11/26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096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1/11/26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533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229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109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403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671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351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7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7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1128A1-40B1-A2ED-DA15-D74D3CC4FC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04552" y="871758"/>
            <a:ext cx="5825448" cy="3871143"/>
          </a:xfrm>
        </p:spPr>
        <p:txBody>
          <a:bodyPr>
            <a:normAutofit/>
          </a:bodyPr>
          <a:lstStyle/>
          <a:p>
            <a:r>
              <a:rPr lang="en-GB" dirty="0"/>
              <a:t>Advanced Cyber Security Demonstration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CDBF80-F265-FCBE-C9C0-FDDC93A9D8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9964" y="4785543"/>
            <a:ext cx="5322013" cy="1005657"/>
          </a:xfrm>
        </p:spPr>
        <p:txBody>
          <a:bodyPr>
            <a:normAutofit/>
          </a:bodyPr>
          <a:lstStyle/>
          <a:p>
            <a:r>
              <a:rPr lang="en-GB" dirty="0"/>
              <a:t>Kieran Brown 2204069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F9E393-1660-842C-6596-E21CE81FA4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827" r="30173"/>
          <a:stretch>
            <a:fillRect/>
          </a:stretch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6813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2DE8F-0DF4-F75D-3CFA-5E1E73DA8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652" y="733148"/>
            <a:ext cx="10691265" cy="1307592"/>
          </a:xfrm>
        </p:spPr>
        <p:txBody>
          <a:bodyPr/>
          <a:lstStyle/>
          <a:p>
            <a:r>
              <a:rPr lang="en-GB" dirty="0"/>
              <a:t>Initial connectivity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60999A4-3E32-70A1-407D-D8BA8D9BEB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083" y="1349948"/>
            <a:ext cx="4123292" cy="2319352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4A8D5466-5016-5524-99FE-53401CF5F4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4922" y="3760237"/>
            <a:ext cx="4445517" cy="2500604"/>
          </a:xfrm>
          <a:prstGeom prst="rect">
            <a:avLst/>
          </a:prstGeom>
        </p:spPr>
      </p:pic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048B6B25-A9A2-F0FE-B525-B0F917E03C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2767" y="1110996"/>
            <a:ext cx="4709762" cy="2649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8025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AD6BB-3D7A-516D-6FAD-3FDAFDF12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Reconnaissance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0A240-0E3C-C81A-AEBC-38C7370A2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629" y="1728006"/>
            <a:ext cx="4680661" cy="37398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Network topology</a:t>
            </a:r>
          </a:p>
          <a:p>
            <a:pPr marL="0" indent="0">
              <a:buNone/>
            </a:pPr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Blue Team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S-DC Windows Server – 192.168.1.1 (Swansea Network)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Windows Client – 192.168.1.10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L-DC Linux Server –  192.168.2.1 (London Network)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Red Team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Kali Linux – 192.168.1.2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031F33-0FD5-0E67-FC79-D576DD265F08}"/>
              </a:ext>
            </a:extLst>
          </p:cNvPr>
          <p:cNvSpPr txBox="1"/>
          <p:nvPr/>
        </p:nvSpPr>
        <p:spPr>
          <a:xfrm>
            <a:off x="5494830" y="1568196"/>
            <a:ext cx="5996535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Windows server (Domain Controller)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Port 445 (SMB): Used for file sharing and the target of Brute Force.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Port 443 (HTTPS): Running the web service found to be vulnerable to Sweet32.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Port 67/68 (DHCP): Found to be filtered, revealing the server's role as a network manager.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Critical Weakness: Does not require SMB Signing and leaks system time via ICMP.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Linux Server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Port 22 (SSH): Remote management port used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Critical Weakness: Outdated imaging libraries (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libtiff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) allowing for memory corruption.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5866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92CF5-515C-FDE9-306D-2F3C7B0FA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693683"/>
          </a:xfrm>
        </p:spPr>
        <p:txBody>
          <a:bodyPr>
            <a:normAutofit fontScale="90000"/>
          </a:bodyPr>
          <a:lstStyle/>
          <a:p>
            <a:r>
              <a:rPr lang="en-GB" dirty="0"/>
              <a:t>vulnerability list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C98AFF-DF0C-B9C7-EB1E-2BDCD8C61A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585" y="1831412"/>
            <a:ext cx="5087060" cy="3905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36C68B2-80E6-2022-4F61-4639109A44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585" y="2550538"/>
            <a:ext cx="3067478" cy="3238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BE967A7-5C1D-0657-25E8-AB627E6F08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585" y="3245500"/>
            <a:ext cx="3124636" cy="35247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F51F6B-5C1A-4ECE-12FD-40E56E5F84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585" y="3960984"/>
            <a:ext cx="2962688" cy="32389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BB5B89C-05A8-9E16-E651-FBF97E34BB0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585" y="4636009"/>
            <a:ext cx="5601482" cy="34294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4AFBF8F-2655-C92C-1ED3-5808F39432B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585" y="5330087"/>
            <a:ext cx="4706007" cy="333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618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D97FC-C96D-A0DA-4D02-F6787D130C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Exploitation highlights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35703-4BEE-9AF2-C188-A46F214F47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0653" y="1634584"/>
            <a:ext cx="4923631" cy="7364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Action: Processed a malformed .tiff file with invalid header dimensions.</a:t>
            </a:r>
          </a:p>
          <a:p>
            <a:pPr marL="0" indent="0">
              <a:buNone/>
            </a:pP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Result: Triggered a Segmentation Fault, confirming a high-severity buffer overflow vulnerability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8EE93B-5155-FAFB-476E-23F07E8307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097" y="1770428"/>
            <a:ext cx="4706007" cy="3334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1B8EAE2-9367-291E-87C3-45B14B9D490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93" y="2510326"/>
            <a:ext cx="5601482" cy="3429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DC79E22-8864-1EE8-6655-A7345B7D99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93" y="3235950"/>
            <a:ext cx="2962688" cy="3238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A9DC6F9-C8FA-CBD7-DBAD-0E483DE973E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93" y="3932771"/>
            <a:ext cx="3124636" cy="35247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8D39A8A-13E1-1E83-6233-3C4549947E0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93" y="4750040"/>
            <a:ext cx="3067478" cy="3238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41C1CA6-827D-556F-76C9-882CA04B984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93" y="5553020"/>
            <a:ext cx="5087060" cy="39058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FDBF153-7FC7-650C-8346-33C859758A99}"/>
              </a:ext>
            </a:extLst>
          </p:cNvPr>
          <p:cNvCxnSpPr/>
          <p:nvPr/>
        </p:nvCxnSpPr>
        <p:spPr>
          <a:xfrm>
            <a:off x="367862" y="2371034"/>
            <a:ext cx="117190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E4B681C-480C-3350-3488-F0B714F3252B}"/>
              </a:ext>
            </a:extLst>
          </p:cNvPr>
          <p:cNvCxnSpPr/>
          <p:nvPr/>
        </p:nvCxnSpPr>
        <p:spPr>
          <a:xfrm>
            <a:off x="367861" y="3048951"/>
            <a:ext cx="117190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261E461-7CE0-213A-E7C9-A0DEC656BC8A}"/>
              </a:ext>
            </a:extLst>
          </p:cNvPr>
          <p:cNvCxnSpPr/>
          <p:nvPr/>
        </p:nvCxnSpPr>
        <p:spPr>
          <a:xfrm>
            <a:off x="367861" y="3742634"/>
            <a:ext cx="117190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ED86901-4FB4-158D-16CA-810BF945B63F}"/>
              </a:ext>
            </a:extLst>
          </p:cNvPr>
          <p:cNvCxnSpPr/>
          <p:nvPr/>
        </p:nvCxnSpPr>
        <p:spPr>
          <a:xfrm>
            <a:off x="367861" y="4520400"/>
            <a:ext cx="117190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C42C310-AA46-F8F8-4A92-04E62ABE2981}"/>
              </a:ext>
            </a:extLst>
          </p:cNvPr>
          <p:cNvCxnSpPr/>
          <p:nvPr/>
        </p:nvCxnSpPr>
        <p:spPr>
          <a:xfrm>
            <a:off x="367860" y="5340206"/>
            <a:ext cx="117190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243B818A-08A1-527D-2252-18BB493563B5}"/>
              </a:ext>
            </a:extLst>
          </p:cNvPr>
          <p:cNvSpPr txBox="1"/>
          <p:nvPr/>
        </p:nvSpPr>
        <p:spPr>
          <a:xfrm>
            <a:off x="4355750" y="3190839"/>
            <a:ext cx="60960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Action: Modified Kali routing table to use L-CD as a gateway for the internal subnet.</a:t>
            </a:r>
          </a:p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Result: Successfully bypassed network isolation to ping/scan the hidden internal S-DC host.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0CF1934-3CE7-C423-118E-85507191B01E}"/>
              </a:ext>
            </a:extLst>
          </p:cNvPr>
          <p:cNvSpPr txBox="1"/>
          <p:nvPr/>
        </p:nvSpPr>
        <p:spPr>
          <a:xfrm>
            <a:off x="4355750" y="3914250"/>
            <a:ext cx="60960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Action: Probed SMB security modes to check for enforced digital signatures.</a:t>
            </a:r>
          </a:p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Result: Verified that the server accepts unsigned packets, enabling Man-in-the-Middle (MitM) attacks.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01A4E39-F36F-E0F2-AD34-C6EF1643AADE}"/>
              </a:ext>
            </a:extLst>
          </p:cNvPr>
          <p:cNvSpPr txBox="1"/>
          <p:nvPr/>
        </p:nvSpPr>
        <p:spPr>
          <a:xfrm>
            <a:off x="6540785" y="2454150"/>
            <a:ext cx="56014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Action: Scanned port 443 for 64-bit block ciphers using Nmap.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Result: Confirmed support for 3DES, allowing potential decryption of sensitive web traffic over time.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A574B68-7FF6-2765-BC10-FE7AA9CF6D4C}"/>
              </a:ext>
            </a:extLst>
          </p:cNvPr>
          <p:cNvSpPr txBox="1"/>
          <p:nvPr/>
        </p:nvSpPr>
        <p:spPr>
          <a:xfrm>
            <a:off x="4588728" y="4686029"/>
            <a:ext cx="7120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Action: Broadcasted a DHCP discovery request to map network infrastructure.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Result: Identified S-DC (192.168.1.1) as a primary network node and Domain Controller</a:t>
            </a:r>
            <a:r>
              <a:rPr lang="en-GB" sz="1200" dirty="0"/>
              <a:t>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5C2A0BF-D341-1925-6136-63E9BB8902F8}"/>
              </a:ext>
            </a:extLst>
          </p:cNvPr>
          <p:cNvSpPr txBox="1"/>
          <p:nvPr/>
        </p:nvSpPr>
        <p:spPr>
          <a:xfrm>
            <a:off x="6227377" y="5413965"/>
            <a:ext cx="5612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Action: Requested system time using hping3 ICMP type 13 packets.</a:t>
            </a:r>
          </a:p>
          <a:p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Result: Extracted the internal system clock, aiding in attack synchronization and log evasion.</a:t>
            </a:r>
          </a:p>
        </p:txBody>
      </p:sp>
    </p:spTree>
    <p:extLst>
      <p:ext uri="{BB962C8B-B14F-4D97-AF65-F5344CB8AC3E}">
        <p14:creationId xmlns:p14="http://schemas.microsoft.com/office/powerpoint/2010/main" val="3242670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7FB4B-D388-0565-F970-41ED628C8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Mitigation measures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A4F3A1C2-BE06-B705-BC57-86639EDDB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0653" y="1634584"/>
            <a:ext cx="5778127" cy="73645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Action: Performed a targeted package upgrade for 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libtiff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 via the apt package manager.</a:t>
            </a:r>
          </a:p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Result: Successfully patched memory handling vulnerabilities, preventing Segmentation Faults and potential RCE.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5797650-7CDC-4727-BFB2-BF3C62CCA8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097" y="1770428"/>
            <a:ext cx="4706007" cy="33342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DD559F0-F7C9-C8C5-5A14-75614AABCB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93" y="2510326"/>
            <a:ext cx="5601482" cy="34294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89E5B81-0089-B57D-1677-6B589EAB64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93" y="3235950"/>
            <a:ext cx="2962688" cy="32389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0FD35EC-7B05-74C5-5065-71904467F50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93" y="3932771"/>
            <a:ext cx="3124636" cy="35247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8929E3CA-D4B1-1BB6-8D6A-61C9343562D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93" y="4750040"/>
            <a:ext cx="3067478" cy="32389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22F3AE2-6496-5CA6-8DA2-7195E97D7FF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593" y="5553020"/>
            <a:ext cx="5087060" cy="39058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3247FE28-E274-70B6-7979-88EB7EFA8AB0}"/>
              </a:ext>
            </a:extLst>
          </p:cNvPr>
          <p:cNvSpPr txBox="1"/>
          <p:nvPr/>
        </p:nvSpPr>
        <p:spPr>
          <a:xfrm>
            <a:off x="4441062" y="3166030"/>
            <a:ext cx="739909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Calibri" panose="020F0502020204030204" pitchFamily="34" charset="0"/>
                <a:cs typeface="Calibri" panose="020F0502020204030204" pitchFamily="34" charset="0"/>
              </a:rPr>
              <a:t>Action: Disabled IPv4 forwarding by setting net.ipv4.ip_forward = 0 in the Linux kernel.</a:t>
            </a:r>
          </a:p>
          <a:p>
            <a:r>
              <a:rPr lang="en-GB" sz="1000" dirty="0">
                <a:latin typeface="Calibri" panose="020F0502020204030204" pitchFamily="34" charset="0"/>
                <a:cs typeface="Calibri" panose="020F0502020204030204" pitchFamily="34" charset="0"/>
              </a:rPr>
              <a:t>Result: Effectively isolated the internal Swansea network, preventing unauthorized Lateral Movement from external segments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609A41D-7666-4B2C-FDC0-37DDBC3FC764}"/>
              </a:ext>
            </a:extLst>
          </p:cNvPr>
          <p:cNvSpPr txBox="1"/>
          <p:nvPr/>
        </p:nvSpPr>
        <p:spPr>
          <a:xfrm>
            <a:off x="4355749" y="3914250"/>
            <a:ext cx="7484407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Action: Enabled "Microsoft network server: Digitally sign communications (always)" in Local Security Policy.</a:t>
            </a:r>
          </a:p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Result: Neutralized Man-in-the-Middle (MitM) and relay attacks by requiring cryptographic verification for all SMB traffic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D3775F2-6793-F9BB-7B22-773A9A93246A}"/>
              </a:ext>
            </a:extLst>
          </p:cNvPr>
          <p:cNvSpPr txBox="1"/>
          <p:nvPr/>
        </p:nvSpPr>
        <p:spPr>
          <a:xfrm>
            <a:off x="6540785" y="2454150"/>
            <a:ext cx="5601482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Action: Modified the Windows Registry/Group Policy to disable the 3DES cipher suite.</a:t>
            </a:r>
          </a:p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Result: Enforced modern AES encryption, raising the security grade and neutralizing the Sweet32 attack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7971715-5EE2-63EF-AA57-A5890B5D5939}"/>
              </a:ext>
            </a:extLst>
          </p:cNvPr>
          <p:cNvSpPr txBox="1"/>
          <p:nvPr/>
        </p:nvSpPr>
        <p:spPr>
          <a:xfrm>
            <a:off x="4588728" y="4686029"/>
            <a:ext cx="7120052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Action: Implemented firewall rules to drop unauthorized DHCP discovery packets on the internal interface.</a:t>
            </a:r>
          </a:p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Result: Limited internal infrastructure exposure, making it significantly harder for an attacker to map the Domain Controller.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58F7383-EE4A-7EF6-B454-BC14EB87A12A}"/>
              </a:ext>
            </a:extLst>
          </p:cNvPr>
          <p:cNvSpPr txBox="1"/>
          <p:nvPr/>
        </p:nvSpPr>
        <p:spPr>
          <a:xfrm>
            <a:off x="6227376" y="5413965"/>
            <a:ext cx="5785947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Action: Created a Windows Firewall rule to block ICMP Type 13 (Timestamp Request) packets.</a:t>
            </a:r>
          </a:p>
          <a:p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Result: Prevented remote system clock disclosure and improved host-level reconnaissance resistance.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534A3408-519C-7935-DE04-F123835C684D}"/>
              </a:ext>
            </a:extLst>
          </p:cNvPr>
          <p:cNvCxnSpPr/>
          <p:nvPr/>
        </p:nvCxnSpPr>
        <p:spPr>
          <a:xfrm flipH="1">
            <a:off x="409903" y="2371034"/>
            <a:ext cx="1160342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2782D64-CC71-C947-10C0-51A5F14EE087}"/>
              </a:ext>
            </a:extLst>
          </p:cNvPr>
          <p:cNvCxnSpPr/>
          <p:nvPr/>
        </p:nvCxnSpPr>
        <p:spPr>
          <a:xfrm flipH="1">
            <a:off x="425666" y="3100481"/>
            <a:ext cx="1160342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063E7E5-8BEB-E39B-10BD-43A560627522}"/>
              </a:ext>
            </a:extLst>
          </p:cNvPr>
          <p:cNvCxnSpPr/>
          <p:nvPr/>
        </p:nvCxnSpPr>
        <p:spPr>
          <a:xfrm flipH="1">
            <a:off x="425666" y="3638443"/>
            <a:ext cx="1160342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B3C4CC3-9016-F1E7-66E7-EB2E094866A4}"/>
              </a:ext>
            </a:extLst>
          </p:cNvPr>
          <p:cNvCxnSpPr/>
          <p:nvPr/>
        </p:nvCxnSpPr>
        <p:spPr>
          <a:xfrm flipH="1">
            <a:off x="425666" y="4541421"/>
            <a:ext cx="1160342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1BF6AB1-255E-EB97-CDE5-887EBDA12234}"/>
              </a:ext>
            </a:extLst>
          </p:cNvPr>
          <p:cNvCxnSpPr/>
          <p:nvPr/>
        </p:nvCxnSpPr>
        <p:spPr>
          <a:xfrm flipH="1">
            <a:off x="425666" y="5282399"/>
            <a:ext cx="1160342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374807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5" ma:contentTypeDescription="Create a new document." ma:contentTypeScope="" ma:versionID="ec6098d2d4e8c03d688a78e20d0d1f5a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5d410586290703ce444776cc99e3eda7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EDD42D1-0F6B-4B2C-888C-2F5F8209DB7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D025D49-7924-4C8E-951F-176E48E85759}">
  <ds:schemaRefs>
    <ds:schemaRef ds:uri="47a3e2db-67be-4841-b3a5-2f2fb1d7c7b3"/>
    <ds:schemaRef ds:uri="http://www.w3.org/XML/1998/namespace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60ab93c2-c2e2-4a82-ab36-09e8ba3f753e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71FAB571-BC28-40E4-8632-FE03F9E9B86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463</TotalTime>
  <Words>523</Words>
  <Application>Microsoft Macintosh PowerPoint</Application>
  <PresentationFormat>Widescreen</PresentationFormat>
  <Paragraphs>50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Calisto MT</vt:lpstr>
      <vt:lpstr>Univers Condensed</vt:lpstr>
      <vt:lpstr>ChronicleVTI</vt:lpstr>
      <vt:lpstr>Advanced Cyber Security Demonstration</vt:lpstr>
      <vt:lpstr>Initial connectivity</vt:lpstr>
      <vt:lpstr>Reconnaissance summary</vt:lpstr>
      <vt:lpstr>vulnerability list</vt:lpstr>
      <vt:lpstr>Exploitation highlights</vt:lpstr>
      <vt:lpstr>Mitigation measures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Cyber Security Demonstration</dc:title>
  <dc:creator>Kieran Brown</dc:creator>
  <cp:lastModifiedBy>Kieran B</cp:lastModifiedBy>
  <cp:revision>4</cp:revision>
  <dcterms:created xsi:type="dcterms:W3CDTF">2026-01-09T14:16:24Z</dcterms:created>
  <dcterms:modified xsi:type="dcterms:W3CDTF">2026-01-11T21:53:04Z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