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908" r:id="rId1"/>
    <p:sldMasterId id="2147483909" r:id="rId2"/>
  </p:sldMasterIdLst>
  <p:notesMasterIdLst>
    <p:notesMasterId r:id="rId15"/>
  </p:notesMasterIdLst>
  <p:sldIdLst>
    <p:sldId id="256" r:id="rId3"/>
    <p:sldId id="267" r:id="rId4"/>
    <p:sldId id="257" r:id="rId5"/>
    <p:sldId id="258" r:id="rId6"/>
    <p:sldId id="269" r:id="rId7"/>
    <p:sldId id="261" r:id="rId8"/>
    <p:sldId id="260" r:id="rId9"/>
    <p:sldId id="262" r:id="rId10"/>
    <p:sldId id="259" r:id="rId11"/>
    <p:sldId id="268"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2790" autoAdjust="0"/>
  </p:normalViewPr>
  <p:slideViewPr>
    <p:cSldViewPr snapToGrid="0">
      <p:cViewPr varScale="1">
        <p:scale>
          <a:sx n="71" d="100"/>
          <a:sy n="71" d="100"/>
        </p:scale>
        <p:origin x="1090" y="2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_rels/data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83C2A7-6610-4989-8634-7081CC1FF22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CC4EC7F-3252-4146-BDD0-9E5C74688842}">
      <dgm:prSet custT="1"/>
      <dgm:spPr/>
      <dgm:t>
        <a:bodyPr/>
        <a:lstStyle/>
        <a:p>
          <a:pPr>
            <a:lnSpc>
              <a:spcPct val="100000"/>
            </a:lnSpc>
          </a:pPr>
          <a:r>
            <a:rPr lang="en-GB" sz="2000" dirty="0"/>
            <a:t>In accordance with </a:t>
          </a:r>
          <a:r>
            <a:rPr lang="en-GB" sz="2000" dirty="0" err="1"/>
            <a:t>UWTSD</a:t>
          </a:r>
          <a:r>
            <a:rPr lang="en-GB" sz="2000" dirty="0"/>
            <a:t> </a:t>
          </a:r>
          <a:r>
            <a:rPr lang="en-GB" sz="2000" dirty="0" err="1"/>
            <a:t>BMIH6001</a:t>
          </a:r>
          <a:r>
            <a:rPr lang="en-GB" sz="2000" dirty="0"/>
            <a:t> module guidance, Generative AI tools were used only for research organisation, structure, and proofreading support. All written and creative content presented here is my own work.</a:t>
          </a:r>
          <a:endParaRPr lang="en-US" sz="2000" dirty="0"/>
        </a:p>
      </dgm:t>
    </dgm:pt>
    <dgm:pt modelId="{B5F4CAB8-5C99-4EA5-B11B-206DBE57EBC1}" type="parTrans" cxnId="{9FFD8383-F786-4E9C-8224-B113D5649C8C}">
      <dgm:prSet/>
      <dgm:spPr/>
      <dgm:t>
        <a:bodyPr/>
        <a:lstStyle/>
        <a:p>
          <a:endParaRPr lang="en-US"/>
        </a:p>
      </dgm:t>
    </dgm:pt>
    <dgm:pt modelId="{E8801144-1EDC-4E31-A70A-283A7E01BB29}" type="sibTrans" cxnId="{9FFD8383-F786-4E9C-8224-B113D5649C8C}">
      <dgm:prSet/>
      <dgm:spPr/>
      <dgm:t>
        <a:bodyPr/>
        <a:lstStyle/>
        <a:p>
          <a:endParaRPr lang="en-US"/>
        </a:p>
      </dgm:t>
    </dgm:pt>
    <dgm:pt modelId="{BE8F4652-75C3-47DD-AB19-7523768E94B4}">
      <dgm:prSet custT="1"/>
      <dgm:spPr/>
      <dgm:t>
        <a:bodyPr/>
        <a:lstStyle/>
        <a:p>
          <a:r>
            <a:rPr lang="en-GB" sz="2000" dirty="0"/>
            <a:t>Student Name: </a:t>
          </a:r>
          <a:r>
            <a:rPr lang="en-GB" sz="2000" i="1" dirty="0"/>
            <a:t>Flor Yasmin Perez Paula</a:t>
          </a:r>
          <a:endParaRPr lang="en-US" sz="2000" dirty="0"/>
        </a:p>
      </dgm:t>
    </dgm:pt>
    <dgm:pt modelId="{E5894A49-4130-43FC-B32F-1C2B5C337CF0}" type="parTrans" cxnId="{810FA68D-061E-40D5-BA8C-29C2E0F70DA0}">
      <dgm:prSet/>
      <dgm:spPr/>
      <dgm:t>
        <a:bodyPr/>
        <a:lstStyle/>
        <a:p>
          <a:endParaRPr lang="en-US"/>
        </a:p>
      </dgm:t>
    </dgm:pt>
    <dgm:pt modelId="{45E844FA-3D47-44FA-B5B1-D904BA9B8B41}" type="sibTrans" cxnId="{810FA68D-061E-40D5-BA8C-29C2E0F70DA0}">
      <dgm:prSet/>
      <dgm:spPr/>
      <dgm:t>
        <a:bodyPr/>
        <a:lstStyle/>
        <a:p>
          <a:endParaRPr lang="en-US"/>
        </a:p>
      </dgm:t>
    </dgm:pt>
    <dgm:pt modelId="{45AC2BF2-985A-4E93-AAFC-7089B05B41F2}">
      <dgm:prSet custT="1"/>
      <dgm:spPr/>
      <dgm:t>
        <a:bodyPr/>
        <a:lstStyle/>
        <a:p>
          <a:r>
            <a:rPr lang="en-GB" sz="2000" dirty="0"/>
            <a:t>Student ID: 2226712</a:t>
          </a:r>
          <a:endParaRPr lang="en-US" sz="2000" dirty="0"/>
        </a:p>
      </dgm:t>
    </dgm:pt>
    <dgm:pt modelId="{CA0E9090-5A8E-4F4B-8501-0A0822904014}" type="parTrans" cxnId="{9AF8B837-62C5-4981-9ADC-7EADDC413C68}">
      <dgm:prSet/>
      <dgm:spPr/>
      <dgm:t>
        <a:bodyPr/>
        <a:lstStyle/>
        <a:p>
          <a:endParaRPr lang="en-US"/>
        </a:p>
      </dgm:t>
    </dgm:pt>
    <dgm:pt modelId="{A4B0B50B-899E-4B31-AE83-7FED46C26CEC}" type="sibTrans" cxnId="{9AF8B837-62C5-4981-9ADC-7EADDC413C68}">
      <dgm:prSet/>
      <dgm:spPr/>
      <dgm:t>
        <a:bodyPr/>
        <a:lstStyle/>
        <a:p>
          <a:endParaRPr lang="en-US"/>
        </a:p>
      </dgm:t>
    </dgm:pt>
    <dgm:pt modelId="{94EBF9B6-476D-4C08-92B6-CA7FCE2D74FC}">
      <dgm:prSet custT="1"/>
      <dgm:spPr/>
      <dgm:t>
        <a:bodyPr/>
        <a:lstStyle/>
        <a:p>
          <a:r>
            <a:rPr lang="en-GB" sz="2000" dirty="0"/>
            <a:t>Date: 06.11.2025</a:t>
          </a:r>
          <a:endParaRPr lang="en-US" sz="2000" dirty="0"/>
        </a:p>
      </dgm:t>
    </dgm:pt>
    <dgm:pt modelId="{5B06549E-EEDC-48C5-B57A-4A3AC92EF1A2}" type="parTrans" cxnId="{108DA613-A232-4D9E-A215-53CDF3485C67}">
      <dgm:prSet/>
      <dgm:spPr/>
      <dgm:t>
        <a:bodyPr/>
        <a:lstStyle/>
        <a:p>
          <a:endParaRPr lang="en-US"/>
        </a:p>
      </dgm:t>
    </dgm:pt>
    <dgm:pt modelId="{042A9CA8-54F3-4833-8E89-CFD54323EFE2}" type="sibTrans" cxnId="{108DA613-A232-4D9E-A215-53CDF3485C67}">
      <dgm:prSet/>
      <dgm:spPr/>
      <dgm:t>
        <a:bodyPr/>
        <a:lstStyle/>
        <a:p>
          <a:endParaRPr lang="en-US"/>
        </a:p>
      </dgm:t>
    </dgm:pt>
    <dgm:pt modelId="{035961FB-EA43-469F-96D8-E2B1FC8F72C8}" type="pres">
      <dgm:prSet presAssocID="{9A83C2A7-6610-4989-8634-7081CC1FF221}" presName="root" presStyleCnt="0">
        <dgm:presLayoutVars>
          <dgm:dir/>
          <dgm:resizeHandles val="exact"/>
        </dgm:presLayoutVars>
      </dgm:prSet>
      <dgm:spPr/>
    </dgm:pt>
    <dgm:pt modelId="{FF4FBC51-C1FF-4BD3-9D73-817B885E4865}" type="pres">
      <dgm:prSet presAssocID="{7CC4EC7F-3252-4146-BDD0-9E5C74688842}" presName="compNode" presStyleCnt="0"/>
      <dgm:spPr/>
    </dgm:pt>
    <dgm:pt modelId="{F6021543-4A9F-46D5-92D5-8A84619DEB3F}" type="pres">
      <dgm:prSet presAssocID="{7CC4EC7F-3252-4146-BDD0-9E5C74688842}" presName="bgRect" presStyleLbl="bgShp" presStyleIdx="0" presStyleCnt="4"/>
      <dgm:spPr/>
    </dgm:pt>
    <dgm:pt modelId="{7AF371C2-34D9-4F56-AB79-A2DCD2DF2BE1}" type="pres">
      <dgm:prSet presAssocID="{7CC4EC7F-3252-4146-BDD0-9E5C7468884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29211D45-43D3-45F3-A0E3-D08FCA167F32}" type="pres">
      <dgm:prSet presAssocID="{7CC4EC7F-3252-4146-BDD0-9E5C74688842}" presName="spaceRect" presStyleCnt="0"/>
      <dgm:spPr/>
    </dgm:pt>
    <dgm:pt modelId="{5BD04F6D-3B14-48DE-B1A0-3697C4298B91}" type="pres">
      <dgm:prSet presAssocID="{7CC4EC7F-3252-4146-BDD0-9E5C74688842}" presName="parTx" presStyleLbl="revTx" presStyleIdx="0" presStyleCnt="4" custScaleX="104186" custScaleY="92855">
        <dgm:presLayoutVars>
          <dgm:chMax val="0"/>
          <dgm:chPref val="0"/>
        </dgm:presLayoutVars>
      </dgm:prSet>
      <dgm:spPr/>
    </dgm:pt>
    <dgm:pt modelId="{5E00736D-38D0-4653-B1BC-381DFFFD527B}" type="pres">
      <dgm:prSet presAssocID="{E8801144-1EDC-4E31-A70A-283A7E01BB29}" presName="sibTrans" presStyleCnt="0"/>
      <dgm:spPr/>
    </dgm:pt>
    <dgm:pt modelId="{AA22C864-51B0-4126-83D0-2A86F5EF7345}" type="pres">
      <dgm:prSet presAssocID="{BE8F4652-75C3-47DD-AB19-7523768E94B4}" presName="compNode" presStyleCnt="0"/>
      <dgm:spPr/>
    </dgm:pt>
    <dgm:pt modelId="{528C93E7-7E6C-4460-B0AC-8DA41CE13A2E}" type="pres">
      <dgm:prSet presAssocID="{BE8F4652-75C3-47DD-AB19-7523768E94B4}" presName="bgRect" presStyleLbl="bgShp" presStyleIdx="1" presStyleCnt="4"/>
      <dgm:spPr/>
    </dgm:pt>
    <dgm:pt modelId="{E33FC0A4-8480-4283-B43D-4AC5BE308353}" type="pres">
      <dgm:prSet presAssocID="{BE8F4652-75C3-47DD-AB19-7523768E94B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707C5A7D-CFAA-436A-A8CF-FFF731CEBD5F}" type="pres">
      <dgm:prSet presAssocID="{BE8F4652-75C3-47DD-AB19-7523768E94B4}" presName="spaceRect" presStyleCnt="0"/>
      <dgm:spPr/>
    </dgm:pt>
    <dgm:pt modelId="{CD598842-628D-45FF-897B-19563D6C0AD9}" type="pres">
      <dgm:prSet presAssocID="{BE8F4652-75C3-47DD-AB19-7523768E94B4}" presName="parTx" presStyleLbl="revTx" presStyleIdx="1" presStyleCnt="4">
        <dgm:presLayoutVars>
          <dgm:chMax val="0"/>
          <dgm:chPref val="0"/>
        </dgm:presLayoutVars>
      </dgm:prSet>
      <dgm:spPr/>
    </dgm:pt>
    <dgm:pt modelId="{9E1D401D-5832-4879-B1C8-1188A8E4F795}" type="pres">
      <dgm:prSet presAssocID="{45E844FA-3D47-44FA-B5B1-D904BA9B8B41}" presName="sibTrans" presStyleCnt="0"/>
      <dgm:spPr/>
    </dgm:pt>
    <dgm:pt modelId="{8646D6E8-EA14-44F3-BC65-667B1037C54D}" type="pres">
      <dgm:prSet presAssocID="{45AC2BF2-985A-4E93-AAFC-7089B05B41F2}" presName="compNode" presStyleCnt="0"/>
      <dgm:spPr/>
    </dgm:pt>
    <dgm:pt modelId="{07877939-1473-4DB2-A0F5-B914F3E04041}" type="pres">
      <dgm:prSet presAssocID="{45AC2BF2-985A-4E93-AAFC-7089B05B41F2}" presName="bgRect" presStyleLbl="bgShp" presStyleIdx="2" presStyleCnt="4"/>
      <dgm:spPr/>
    </dgm:pt>
    <dgm:pt modelId="{596F4205-E3A5-4F02-997A-9DA90449D282}" type="pres">
      <dgm:prSet presAssocID="{45AC2BF2-985A-4E93-AAFC-7089B05B41F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ployee Badge"/>
        </a:ext>
      </dgm:extLst>
    </dgm:pt>
    <dgm:pt modelId="{6DF58E9A-1162-44CC-908B-B687ED6F621E}" type="pres">
      <dgm:prSet presAssocID="{45AC2BF2-985A-4E93-AAFC-7089B05B41F2}" presName="spaceRect" presStyleCnt="0"/>
      <dgm:spPr/>
    </dgm:pt>
    <dgm:pt modelId="{FE5E750E-478B-4933-ACB9-6F8FD992224E}" type="pres">
      <dgm:prSet presAssocID="{45AC2BF2-985A-4E93-AAFC-7089B05B41F2}" presName="parTx" presStyleLbl="revTx" presStyleIdx="2" presStyleCnt="4">
        <dgm:presLayoutVars>
          <dgm:chMax val="0"/>
          <dgm:chPref val="0"/>
        </dgm:presLayoutVars>
      </dgm:prSet>
      <dgm:spPr/>
    </dgm:pt>
    <dgm:pt modelId="{2E5E97FB-D326-412F-AAE0-A87303DEA34D}" type="pres">
      <dgm:prSet presAssocID="{A4B0B50B-899E-4B31-AE83-7FED46C26CEC}" presName="sibTrans" presStyleCnt="0"/>
      <dgm:spPr/>
    </dgm:pt>
    <dgm:pt modelId="{CF54BD10-6374-4E31-98B5-B5673E6848C0}" type="pres">
      <dgm:prSet presAssocID="{94EBF9B6-476D-4C08-92B6-CA7FCE2D74FC}" presName="compNode" presStyleCnt="0"/>
      <dgm:spPr/>
    </dgm:pt>
    <dgm:pt modelId="{736A319F-91B9-4844-940B-59C3463D1885}" type="pres">
      <dgm:prSet presAssocID="{94EBF9B6-476D-4C08-92B6-CA7FCE2D74FC}" presName="bgRect" presStyleLbl="bgShp" presStyleIdx="3" presStyleCnt="4"/>
      <dgm:spPr/>
    </dgm:pt>
    <dgm:pt modelId="{726F6C3E-9687-4E49-B3D1-746B3AA03CF2}" type="pres">
      <dgm:prSet presAssocID="{94EBF9B6-476D-4C08-92B6-CA7FCE2D74F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ily Calendar"/>
        </a:ext>
      </dgm:extLst>
    </dgm:pt>
    <dgm:pt modelId="{07F20AC9-D6F9-4BBF-AFCE-1641704CBB8D}" type="pres">
      <dgm:prSet presAssocID="{94EBF9B6-476D-4C08-92B6-CA7FCE2D74FC}" presName="spaceRect" presStyleCnt="0"/>
      <dgm:spPr/>
    </dgm:pt>
    <dgm:pt modelId="{3DE90B68-2C9A-42C8-8DBE-0DDDCC496EEE}" type="pres">
      <dgm:prSet presAssocID="{94EBF9B6-476D-4C08-92B6-CA7FCE2D74FC}" presName="parTx" presStyleLbl="revTx" presStyleIdx="3" presStyleCnt="4">
        <dgm:presLayoutVars>
          <dgm:chMax val="0"/>
          <dgm:chPref val="0"/>
        </dgm:presLayoutVars>
      </dgm:prSet>
      <dgm:spPr/>
    </dgm:pt>
  </dgm:ptLst>
  <dgm:cxnLst>
    <dgm:cxn modelId="{108DA613-A232-4D9E-A215-53CDF3485C67}" srcId="{9A83C2A7-6610-4989-8634-7081CC1FF221}" destId="{94EBF9B6-476D-4C08-92B6-CA7FCE2D74FC}" srcOrd="3" destOrd="0" parTransId="{5B06549E-EEDC-48C5-B57A-4A3AC92EF1A2}" sibTransId="{042A9CA8-54F3-4833-8E89-CFD54323EFE2}"/>
    <dgm:cxn modelId="{ECFF7D19-4502-44AA-B09F-2848D98171FD}" type="presOf" srcId="{9A83C2A7-6610-4989-8634-7081CC1FF221}" destId="{035961FB-EA43-469F-96D8-E2B1FC8F72C8}" srcOrd="0" destOrd="0" presId="urn:microsoft.com/office/officeart/2018/2/layout/IconVerticalSolidList"/>
    <dgm:cxn modelId="{39E54C23-3C14-4D8B-8735-240D2B36E9E9}" type="presOf" srcId="{45AC2BF2-985A-4E93-AAFC-7089B05B41F2}" destId="{FE5E750E-478B-4933-ACB9-6F8FD992224E}" srcOrd="0" destOrd="0" presId="urn:microsoft.com/office/officeart/2018/2/layout/IconVerticalSolidList"/>
    <dgm:cxn modelId="{9AF8B837-62C5-4981-9ADC-7EADDC413C68}" srcId="{9A83C2A7-6610-4989-8634-7081CC1FF221}" destId="{45AC2BF2-985A-4E93-AAFC-7089B05B41F2}" srcOrd="2" destOrd="0" parTransId="{CA0E9090-5A8E-4F4B-8501-0A0822904014}" sibTransId="{A4B0B50B-899E-4B31-AE83-7FED46C26CEC}"/>
    <dgm:cxn modelId="{9FFD8383-F786-4E9C-8224-B113D5649C8C}" srcId="{9A83C2A7-6610-4989-8634-7081CC1FF221}" destId="{7CC4EC7F-3252-4146-BDD0-9E5C74688842}" srcOrd="0" destOrd="0" parTransId="{B5F4CAB8-5C99-4EA5-B11B-206DBE57EBC1}" sibTransId="{E8801144-1EDC-4E31-A70A-283A7E01BB29}"/>
    <dgm:cxn modelId="{810FA68D-061E-40D5-BA8C-29C2E0F70DA0}" srcId="{9A83C2A7-6610-4989-8634-7081CC1FF221}" destId="{BE8F4652-75C3-47DD-AB19-7523768E94B4}" srcOrd="1" destOrd="0" parTransId="{E5894A49-4130-43FC-B32F-1C2B5C337CF0}" sibTransId="{45E844FA-3D47-44FA-B5B1-D904BA9B8B41}"/>
    <dgm:cxn modelId="{0A05429A-F4B6-4014-AEDD-389C50C3340B}" type="presOf" srcId="{BE8F4652-75C3-47DD-AB19-7523768E94B4}" destId="{CD598842-628D-45FF-897B-19563D6C0AD9}" srcOrd="0" destOrd="0" presId="urn:microsoft.com/office/officeart/2018/2/layout/IconVerticalSolidList"/>
    <dgm:cxn modelId="{8A00E6A4-EACD-4AEB-A3E5-95A24BFEEAF5}" type="presOf" srcId="{7CC4EC7F-3252-4146-BDD0-9E5C74688842}" destId="{5BD04F6D-3B14-48DE-B1A0-3697C4298B91}" srcOrd="0" destOrd="0" presId="urn:microsoft.com/office/officeart/2018/2/layout/IconVerticalSolidList"/>
    <dgm:cxn modelId="{44B3BAA7-E58B-43C4-A92E-F3D78A7101C3}" type="presOf" srcId="{94EBF9B6-476D-4C08-92B6-CA7FCE2D74FC}" destId="{3DE90B68-2C9A-42C8-8DBE-0DDDCC496EEE}" srcOrd="0" destOrd="0" presId="urn:microsoft.com/office/officeart/2018/2/layout/IconVerticalSolidList"/>
    <dgm:cxn modelId="{EB44F8F7-63AA-4D67-9D04-37F10B8A0229}" type="presParOf" srcId="{035961FB-EA43-469F-96D8-E2B1FC8F72C8}" destId="{FF4FBC51-C1FF-4BD3-9D73-817B885E4865}" srcOrd="0" destOrd="0" presId="urn:microsoft.com/office/officeart/2018/2/layout/IconVerticalSolidList"/>
    <dgm:cxn modelId="{B849836F-F075-4E10-8871-4C184C6FA71C}" type="presParOf" srcId="{FF4FBC51-C1FF-4BD3-9D73-817B885E4865}" destId="{F6021543-4A9F-46D5-92D5-8A84619DEB3F}" srcOrd="0" destOrd="0" presId="urn:microsoft.com/office/officeart/2018/2/layout/IconVerticalSolidList"/>
    <dgm:cxn modelId="{55FF00A0-B31B-439D-A463-D99CBF9630E8}" type="presParOf" srcId="{FF4FBC51-C1FF-4BD3-9D73-817B885E4865}" destId="{7AF371C2-34D9-4F56-AB79-A2DCD2DF2BE1}" srcOrd="1" destOrd="0" presId="urn:microsoft.com/office/officeart/2018/2/layout/IconVerticalSolidList"/>
    <dgm:cxn modelId="{0418B95F-CFEF-41E3-8771-B141CAFED9F5}" type="presParOf" srcId="{FF4FBC51-C1FF-4BD3-9D73-817B885E4865}" destId="{29211D45-43D3-45F3-A0E3-D08FCA167F32}" srcOrd="2" destOrd="0" presId="urn:microsoft.com/office/officeart/2018/2/layout/IconVerticalSolidList"/>
    <dgm:cxn modelId="{C1D4590A-A4C0-45E4-9627-0B5EFB932657}" type="presParOf" srcId="{FF4FBC51-C1FF-4BD3-9D73-817B885E4865}" destId="{5BD04F6D-3B14-48DE-B1A0-3697C4298B91}" srcOrd="3" destOrd="0" presId="urn:microsoft.com/office/officeart/2018/2/layout/IconVerticalSolidList"/>
    <dgm:cxn modelId="{B2E7B23B-D19C-470B-B9BD-62A9BE641FFD}" type="presParOf" srcId="{035961FB-EA43-469F-96D8-E2B1FC8F72C8}" destId="{5E00736D-38D0-4653-B1BC-381DFFFD527B}" srcOrd="1" destOrd="0" presId="urn:microsoft.com/office/officeart/2018/2/layout/IconVerticalSolidList"/>
    <dgm:cxn modelId="{95D96066-C898-42CD-9647-6A4FD5046903}" type="presParOf" srcId="{035961FB-EA43-469F-96D8-E2B1FC8F72C8}" destId="{AA22C864-51B0-4126-83D0-2A86F5EF7345}" srcOrd="2" destOrd="0" presId="urn:microsoft.com/office/officeart/2018/2/layout/IconVerticalSolidList"/>
    <dgm:cxn modelId="{FBAA358B-98AE-4CD2-A539-F81B0BFB904C}" type="presParOf" srcId="{AA22C864-51B0-4126-83D0-2A86F5EF7345}" destId="{528C93E7-7E6C-4460-B0AC-8DA41CE13A2E}" srcOrd="0" destOrd="0" presId="urn:microsoft.com/office/officeart/2018/2/layout/IconVerticalSolidList"/>
    <dgm:cxn modelId="{B543E585-C927-4D8B-9D8C-F6C44EF59553}" type="presParOf" srcId="{AA22C864-51B0-4126-83D0-2A86F5EF7345}" destId="{E33FC0A4-8480-4283-B43D-4AC5BE308353}" srcOrd="1" destOrd="0" presId="urn:microsoft.com/office/officeart/2018/2/layout/IconVerticalSolidList"/>
    <dgm:cxn modelId="{90A0DCE4-2F24-4964-8B49-3EF54498F0F0}" type="presParOf" srcId="{AA22C864-51B0-4126-83D0-2A86F5EF7345}" destId="{707C5A7D-CFAA-436A-A8CF-FFF731CEBD5F}" srcOrd="2" destOrd="0" presId="urn:microsoft.com/office/officeart/2018/2/layout/IconVerticalSolidList"/>
    <dgm:cxn modelId="{71ABEEF6-B7DB-4011-8651-8701A3D33B91}" type="presParOf" srcId="{AA22C864-51B0-4126-83D0-2A86F5EF7345}" destId="{CD598842-628D-45FF-897B-19563D6C0AD9}" srcOrd="3" destOrd="0" presId="urn:microsoft.com/office/officeart/2018/2/layout/IconVerticalSolidList"/>
    <dgm:cxn modelId="{9AD2469F-8403-4290-B2C1-B4E0DE12399D}" type="presParOf" srcId="{035961FB-EA43-469F-96D8-E2B1FC8F72C8}" destId="{9E1D401D-5832-4879-B1C8-1188A8E4F795}" srcOrd="3" destOrd="0" presId="urn:microsoft.com/office/officeart/2018/2/layout/IconVerticalSolidList"/>
    <dgm:cxn modelId="{386CDBA2-191A-4AB0-A9F5-A48D6EE8912B}" type="presParOf" srcId="{035961FB-EA43-469F-96D8-E2B1FC8F72C8}" destId="{8646D6E8-EA14-44F3-BC65-667B1037C54D}" srcOrd="4" destOrd="0" presId="urn:microsoft.com/office/officeart/2018/2/layout/IconVerticalSolidList"/>
    <dgm:cxn modelId="{700E1D3F-623D-4B36-A76B-065BB70B99E7}" type="presParOf" srcId="{8646D6E8-EA14-44F3-BC65-667B1037C54D}" destId="{07877939-1473-4DB2-A0F5-B914F3E04041}" srcOrd="0" destOrd="0" presId="urn:microsoft.com/office/officeart/2018/2/layout/IconVerticalSolidList"/>
    <dgm:cxn modelId="{01D2BE2F-A5F3-4988-B673-3EA91713A9D8}" type="presParOf" srcId="{8646D6E8-EA14-44F3-BC65-667B1037C54D}" destId="{596F4205-E3A5-4F02-997A-9DA90449D282}" srcOrd="1" destOrd="0" presId="urn:microsoft.com/office/officeart/2018/2/layout/IconVerticalSolidList"/>
    <dgm:cxn modelId="{BF56A6A6-AA1A-453D-8E86-1E02253F6DD1}" type="presParOf" srcId="{8646D6E8-EA14-44F3-BC65-667B1037C54D}" destId="{6DF58E9A-1162-44CC-908B-B687ED6F621E}" srcOrd="2" destOrd="0" presId="urn:microsoft.com/office/officeart/2018/2/layout/IconVerticalSolidList"/>
    <dgm:cxn modelId="{534F70C3-6237-41A0-8032-C11DC31F9CB5}" type="presParOf" srcId="{8646D6E8-EA14-44F3-BC65-667B1037C54D}" destId="{FE5E750E-478B-4933-ACB9-6F8FD992224E}" srcOrd="3" destOrd="0" presId="urn:microsoft.com/office/officeart/2018/2/layout/IconVerticalSolidList"/>
    <dgm:cxn modelId="{491E594A-427B-4B8C-9563-A3EC3C3305B9}" type="presParOf" srcId="{035961FB-EA43-469F-96D8-E2B1FC8F72C8}" destId="{2E5E97FB-D326-412F-AAE0-A87303DEA34D}" srcOrd="5" destOrd="0" presId="urn:microsoft.com/office/officeart/2018/2/layout/IconVerticalSolidList"/>
    <dgm:cxn modelId="{E8D6522D-EB72-42BB-9D99-1C0C94991790}" type="presParOf" srcId="{035961FB-EA43-469F-96D8-E2B1FC8F72C8}" destId="{CF54BD10-6374-4E31-98B5-B5673E6848C0}" srcOrd="6" destOrd="0" presId="urn:microsoft.com/office/officeart/2018/2/layout/IconVerticalSolidList"/>
    <dgm:cxn modelId="{0F357DAA-4183-4C51-9C15-77FF7F5AA412}" type="presParOf" srcId="{CF54BD10-6374-4E31-98B5-B5673E6848C0}" destId="{736A319F-91B9-4844-940B-59C3463D1885}" srcOrd="0" destOrd="0" presId="urn:microsoft.com/office/officeart/2018/2/layout/IconVerticalSolidList"/>
    <dgm:cxn modelId="{21C21E7F-86AC-42EC-9DA3-9C8DC1B11CB9}" type="presParOf" srcId="{CF54BD10-6374-4E31-98B5-B5673E6848C0}" destId="{726F6C3E-9687-4E49-B3D1-746B3AA03CF2}" srcOrd="1" destOrd="0" presId="urn:microsoft.com/office/officeart/2018/2/layout/IconVerticalSolidList"/>
    <dgm:cxn modelId="{9D997508-8F54-4EAA-A6E9-C8A1A3A3BBE4}" type="presParOf" srcId="{CF54BD10-6374-4E31-98B5-B5673E6848C0}" destId="{07F20AC9-D6F9-4BBF-AFCE-1641704CBB8D}" srcOrd="2" destOrd="0" presId="urn:microsoft.com/office/officeart/2018/2/layout/IconVerticalSolidList"/>
    <dgm:cxn modelId="{2AED6F26-69EE-48AC-8CE4-6D5CA85860FA}" type="presParOf" srcId="{CF54BD10-6374-4E31-98B5-B5673E6848C0}" destId="{3DE90B68-2C9A-42C8-8DBE-0DDDCC496E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D5A986-DAF3-41DE-91ED-0A42E5B160E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6E215DD-EC15-407D-9293-A078210D278C}">
      <dgm:prSet/>
      <dgm:spPr/>
      <dgm:t>
        <a:bodyPr/>
        <a:lstStyle/>
        <a:p>
          <a:pPr algn="just">
            <a:lnSpc>
              <a:spcPct val="150000"/>
            </a:lnSpc>
          </a:pPr>
          <a:r>
            <a:rPr lang="en-GB" dirty="0"/>
            <a:t>Hospitality increasingly values diversity, equity, and inclusion (DEI) as key to sustainability (Cooper and Hall, 2019).</a:t>
          </a:r>
          <a:endParaRPr lang="en-US" dirty="0"/>
        </a:p>
      </dgm:t>
    </dgm:pt>
    <dgm:pt modelId="{209B566C-FC1B-429F-9705-EA5CC6D3AF77}" type="parTrans" cxnId="{5F054A55-8440-4064-9B22-049920590B5E}">
      <dgm:prSet/>
      <dgm:spPr/>
      <dgm:t>
        <a:bodyPr/>
        <a:lstStyle/>
        <a:p>
          <a:endParaRPr lang="en-US"/>
        </a:p>
      </dgm:t>
    </dgm:pt>
    <dgm:pt modelId="{DD10641B-707B-4537-9FBA-CDD7E851372B}" type="sibTrans" cxnId="{5F054A55-8440-4064-9B22-049920590B5E}">
      <dgm:prSet/>
      <dgm:spPr/>
      <dgm:t>
        <a:bodyPr/>
        <a:lstStyle/>
        <a:p>
          <a:endParaRPr lang="en-US"/>
        </a:p>
      </dgm:t>
    </dgm:pt>
    <dgm:pt modelId="{BCA159E7-D054-4F69-B70B-CB455DAD9ABD}">
      <dgm:prSet/>
      <dgm:spPr/>
      <dgm:t>
        <a:bodyPr/>
        <a:lstStyle/>
        <a:p>
          <a:pPr algn="just"/>
          <a:r>
            <a:rPr lang="en-GB" dirty="0"/>
            <a:t>Neurodiversity, including ADHD, remains underrepresented in practice and research.</a:t>
          </a:r>
          <a:endParaRPr lang="en-US" dirty="0"/>
        </a:p>
      </dgm:t>
    </dgm:pt>
    <dgm:pt modelId="{C4F65C02-2967-4B0E-9251-876FF1A0F311}" type="parTrans" cxnId="{9D1CE4E9-74A2-42F7-99B8-B14BC4D42E5A}">
      <dgm:prSet/>
      <dgm:spPr/>
      <dgm:t>
        <a:bodyPr/>
        <a:lstStyle/>
        <a:p>
          <a:endParaRPr lang="en-US"/>
        </a:p>
      </dgm:t>
    </dgm:pt>
    <dgm:pt modelId="{A7AD4051-EA27-4A01-AADA-19C70448ED60}" type="sibTrans" cxnId="{9D1CE4E9-74A2-42F7-99B8-B14BC4D42E5A}">
      <dgm:prSet/>
      <dgm:spPr/>
      <dgm:t>
        <a:bodyPr/>
        <a:lstStyle/>
        <a:p>
          <a:endParaRPr lang="en-US"/>
        </a:p>
      </dgm:t>
    </dgm:pt>
    <dgm:pt modelId="{733FDCB7-C860-409B-9CC6-2A858E501D4A}">
      <dgm:prSet/>
      <dgm:spPr/>
      <dgm:t>
        <a:bodyPr/>
        <a:lstStyle/>
        <a:p>
          <a:r>
            <a:rPr lang="en-GB" dirty="0"/>
            <a:t>ADHD affects 4–7% of the global workforce (Hotte-Meunier </a:t>
          </a:r>
          <a:r>
            <a:rPr lang="en-GB" i="1" dirty="0"/>
            <a:t>et al</a:t>
          </a:r>
          <a:r>
            <a:rPr lang="en-GB" dirty="0"/>
            <a:t>., 2024).</a:t>
          </a:r>
          <a:endParaRPr lang="en-US" dirty="0"/>
        </a:p>
      </dgm:t>
    </dgm:pt>
    <dgm:pt modelId="{3C642B96-8AC1-4CA3-A3DF-BCEC878B6A57}" type="parTrans" cxnId="{0FBE61CB-6E29-4B5F-8458-DB3C622CE4F8}">
      <dgm:prSet/>
      <dgm:spPr/>
      <dgm:t>
        <a:bodyPr/>
        <a:lstStyle/>
        <a:p>
          <a:endParaRPr lang="en-US"/>
        </a:p>
      </dgm:t>
    </dgm:pt>
    <dgm:pt modelId="{563BEC82-ACD7-4D07-89DD-DB496D53D04F}" type="sibTrans" cxnId="{0FBE61CB-6E29-4B5F-8458-DB3C622CE4F8}">
      <dgm:prSet/>
      <dgm:spPr/>
      <dgm:t>
        <a:bodyPr/>
        <a:lstStyle/>
        <a:p>
          <a:endParaRPr lang="en-US"/>
        </a:p>
      </dgm:t>
    </dgm:pt>
    <dgm:pt modelId="{2889D27B-9140-456D-80AD-6AE2CE39AEA9}">
      <dgm:prSet/>
      <dgm:spPr/>
      <dgm:t>
        <a:bodyPr/>
        <a:lstStyle/>
        <a:p>
          <a:pPr algn="just">
            <a:lnSpc>
              <a:spcPct val="150000"/>
            </a:lnSpc>
          </a:pPr>
          <a:r>
            <a:rPr lang="en-GB" dirty="0"/>
            <a:t>This study explores how hospitality organisations can support ADHD inclusion through leadership and HR practices.</a:t>
          </a:r>
          <a:endParaRPr lang="en-US" dirty="0"/>
        </a:p>
      </dgm:t>
    </dgm:pt>
    <dgm:pt modelId="{E9A7C873-4D11-4FC9-8E07-E45AEEC718DC}" type="parTrans" cxnId="{D4FE80E6-E853-4B03-97CB-F634F3BA8DA8}">
      <dgm:prSet/>
      <dgm:spPr/>
      <dgm:t>
        <a:bodyPr/>
        <a:lstStyle/>
        <a:p>
          <a:endParaRPr lang="en-US"/>
        </a:p>
      </dgm:t>
    </dgm:pt>
    <dgm:pt modelId="{77325A0A-CB46-4346-814C-B2AA9ED096CF}" type="sibTrans" cxnId="{D4FE80E6-E853-4B03-97CB-F634F3BA8DA8}">
      <dgm:prSet/>
      <dgm:spPr/>
      <dgm:t>
        <a:bodyPr/>
        <a:lstStyle/>
        <a:p>
          <a:endParaRPr lang="en-US"/>
        </a:p>
      </dgm:t>
    </dgm:pt>
    <dgm:pt modelId="{8FB94BC9-7404-4CA6-91F8-FA1757A6255C}" type="pres">
      <dgm:prSet presAssocID="{69D5A986-DAF3-41DE-91ED-0A42E5B160E6}" presName="root" presStyleCnt="0">
        <dgm:presLayoutVars>
          <dgm:dir/>
          <dgm:resizeHandles val="exact"/>
        </dgm:presLayoutVars>
      </dgm:prSet>
      <dgm:spPr/>
    </dgm:pt>
    <dgm:pt modelId="{6FD0399D-B36E-488A-B8EA-40D100D77140}" type="pres">
      <dgm:prSet presAssocID="{26E215DD-EC15-407D-9293-A078210D278C}" presName="compNode" presStyleCnt="0"/>
      <dgm:spPr/>
    </dgm:pt>
    <dgm:pt modelId="{96B57EC2-79A6-46FD-A2DC-EDA3E93EE07F}" type="pres">
      <dgm:prSet presAssocID="{26E215DD-EC15-407D-9293-A078210D278C}" presName="bgRect" presStyleLbl="bgShp" presStyleIdx="0" presStyleCnt="4"/>
      <dgm:spPr/>
    </dgm:pt>
    <dgm:pt modelId="{89BE97E8-D034-4DAB-817A-CD5D30A2086E}" type="pres">
      <dgm:prSet presAssocID="{26E215DD-EC15-407D-9293-A078210D27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A5DD5DB2-4B8A-42C8-9BFA-48279A46149A}" type="pres">
      <dgm:prSet presAssocID="{26E215DD-EC15-407D-9293-A078210D278C}" presName="spaceRect" presStyleCnt="0"/>
      <dgm:spPr/>
    </dgm:pt>
    <dgm:pt modelId="{9C3B6221-0187-4AB5-8EE9-A84181E255D6}" type="pres">
      <dgm:prSet presAssocID="{26E215DD-EC15-407D-9293-A078210D278C}" presName="parTx" presStyleLbl="revTx" presStyleIdx="0" presStyleCnt="4">
        <dgm:presLayoutVars>
          <dgm:chMax val="0"/>
          <dgm:chPref val="0"/>
        </dgm:presLayoutVars>
      </dgm:prSet>
      <dgm:spPr/>
    </dgm:pt>
    <dgm:pt modelId="{C5A58E2C-E42F-4801-A4CF-8BBD60164C5C}" type="pres">
      <dgm:prSet presAssocID="{DD10641B-707B-4537-9FBA-CDD7E851372B}" presName="sibTrans" presStyleCnt="0"/>
      <dgm:spPr/>
    </dgm:pt>
    <dgm:pt modelId="{C3E0FE9F-5BF4-4FC8-997B-0FB52BC1C5DF}" type="pres">
      <dgm:prSet presAssocID="{BCA159E7-D054-4F69-B70B-CB455DAD9ABD}" presName="compNode" presStyleCnt="0"/>
      <dgm:spPr/>
    </dgm:pt>
    <dgm:pt modelId="{F92BEE1A-B470-4D86-A16E-011EA9680CC4}" type="pres">
      <dgm:prSet presAssocID="{BCA159E7-D054-4F69-B70B-CB455DAD9ABD}" presName="bgRect" presStyleLbl="bgShp" presStyleIdx="1" presStyleCnt="4"/>
      <dgm:spPr/>
    </dgm:pt>
    <dgm:pt modelId="{0710A3B4-6A91-47A3-8E6A-18236EB4B2A3}" type="pres">
      <dgm:prSet presAssocID="{BCA159E7-D054-4F69-B70B-CB455DAD9AB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3C54D4FA-E4E9-47FD-9306-926DA8BFD354}" type="pres">
      <dgm:prSet presAssocID="{BCA159E7-D054-4F69-B70B-CB455DAD9ABD}" presName="spaceRect" presStyleCnt="0"/>
      <dgm:spPr/>
    </dgm:pt>
    <dgm:pt modelId="{EAF57E10-4BBD-4DF2-8BB5-B235F80C55BE}" type="pres">
      <dgm:prSet presAssocID="{BCA159E7-D054-4F69-B70B-CB455DAD9ABD}" presName="parTx" presStyleLbl="revTx" presStyleIdx="1" presStyleCnt="4">
        <dgm:presLayoutVars>
          <dgm:chMax val="0"/>
          <dgm:chPref val="0"/>
        </dgm:presLayoutVars>
      </dgm:prSet>
      <dgm:spPr/>
    </dgm:pt>
    <dgm:pt modelId="{EE24B8FE-A67C-42A1-B6E2-DB0840B084C9}" type="pres">
      <dgm:prSet presAssocID="{A7AD4051-EA27-4A01-AADA-19C70448ED60}" presName="sibTrans" presStyleCnt="0"/>
      <dgm:spPr/>
    </dgm:pt>
    <dgm:pt modelId="{26F0EE65-1A5B-4648-925C-21953ACBDE2B}" type="pres">
      <dgm:prSet presAssocID="{733FDCB7-C860-409B-9CC6-2A858E501D4A}" presName="compNode" presStyleCnt="0"/>
      <dgm:spPr/>
    </dgm:pt>
    <dgm:pt modelId="{F87FD39A-20B2-4129-8EFD-59C6B07BF781}" type="pres">
      <dgm:prSet presAssocID="{733FDCB7-C860-409B-9CC6-2A858E501D4A}" presName="bgRect" presStyleLbl="bgShp" presStyleIdx="2" presStyleCnt="4"/>
      <dgm:spPr/>
    </dgm:pt>
    <dgm:pt modelId="{63BB19D0-E15A-413C-9E43-D3F75450B822}" type="pres">
      <dgm:prSet presAssocID="{733FDCB7-C860-409B-9CC6-2A858E501D4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NA"/>
        </a:ext>
      </dgm:extLst>
    </dgm:pt>
    <dgm:pt modelId="{67DE2EFB-0CD5-46D4-9447-1D31CCABF216}" type="pres">
      <dgm:prSet presAssocID="{733FDCB7-C860-409B-9CC6-2A858E501D4A}" presName="spaceRect" presStyleCnt="0"/>
      <dgm:spPr/>
    </dgm:pt>
    <dgm:pt modelId="{846DB408-FA1B-4F74-9D62-86D46C9CE074}" type="pres">
      <dgm:prSet presAssocID="{733FDCB7-C860-409B-9CC6-2A858E501D4A}" presName="parTx" presStyleLbl="revTx" presStyleIdx="2" presStyleCnt="4">
        <dgm:presLayoutVars>
          <dgm:chMax val="0"/>
          <dgm:chPref val="0"/>
        </dgm:presLayoutVars>
      </dgm:prSet>
      <dgm:spPr/>
    </dgm:pt>
    <dgm:pt modelId="{F9433EDA-2D7C-4071-9385-27EFC18AB92D}" type="pres">
      <dgm:prSet presAssocID="{563BEC82-ACD7-4D07-89DD-DB496D53D04F}" presName="sibTrans" presStyleCnt="0"/>
      <dgm:spPr/>
    </dgm:pt>
    <dgm:pt modelId="{A8B5CE70-EC42-4C19-A62F-053B3A6F2972}" type="pres">
      <dgm:prSet presAssocID="{2889D27B-9140-456D-80AD-6AE2CE39AEA9}" presName="compNode" presStyleCnt="0"/>
      <dgm:spPr/>
    </dgm:pt>
    <dgm:pt modelId="{7DB5262C-AF6B-497F-90A6-030211F5C890}" type="pres">
      <dgm:prSet presAssocID="{2889D27B-9140-456D-80AD-6AE2CE39AEA9}" presName="bgRect" presStyleLbl="bgShp" presStyleIdx="3" presStyleCnt="4"/>
      <dgm:spPr/>
    </dgm:pt>
    <dgm:pt modelId="{3D956351-6876-40E6-ACC8-777DD8700BBE}" type="pres">
      <dgm:prSet presAssocID="{2889D27B-9140-456D-80AD-6AE2CE39AEA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3E9E3F32-9518-48FA-972A-34159974136B}" type="pres">
      <dgm:prSet presAssocID="{2889D27B-9140-456D-80AD-6AE2CE39AEA9}" presName="spaceRect" presStyleCnt="0"/>
      <dgm:spPr/>
    </dgm:pt>
    <dgm:pt modelId="{65E7AE8F-63C4-46F0-A84E-9981CB746FDC}" type="pres">
      <dgm:prSet presAssocID="{2889D27B-9140-456D-80AD-6AE2CE39AEA9}" presName="parTx" presStyleLbl="revTx" presStyleIdx="3" presStyleCnt="4">
        <dgm:presLayoutVars>
          <dgm:chMax val="0"/>
          <dgm:chPref val="0"/>
        </dgm:presLayoutVars>
      </dgm:prSet>
      <dgm:spPr/>
    </dgm:pt>
  </dgm:ptLst>
  <dgm:cxnLst>
    <dgm:cxn modelId="{D924A211-8C06-4347-B1D3-95C38C2484AF}" type="presOf" srcId="{2889D27B-9140-456D-80AD-6AE2CE39AEA9}" destId="{65E7AE8F-63C4-46F0-A84E-9981CB746FDC}" srcOrd="0" destOrd="0" presId="urn:microsoft.com/office/officeart/2018/2/layout/IconVerticalSolidList"/>
    <dgm:cxn modelId="{5315302C-4B45-4CDD-A86C-67FE6F862580}" type="presOf" srcId="{733FDCB7-C860-409B-9CC6-2A858E501D4A}" destId="{846DB408-FA1B-4F74-9D62-86D46C9CE074}" srcOrd="0" destOrd="0" presId="urn:microsoft.com/office/officeart/2018/2/layout/IconVerticalSolidList"/>
    <dgm:cxn modelId="{5F054A55-8440-4064-9B22-049920590B5E}" srcId="{69D5A986-DAF3-41DE-91ED-0A42E5B160E6}" destId="{26E215DD-EC15-407D-9293-A078210D278C}" srcOrd="0" destOrd="0" parTransId="{209B566C-FC1B-429F-9705-EA5CC6D3AF77}" sibTransId="{DD10641B-707B-4537-9FBA-CDD7E851372B}"/>
    <dgm:cxn modelId="{8C15007C-7E2A-4175-8866-EEA642591FE6}" type="presOf" srcId="{BCA159E7-D054-4F69-B70B-CB455DAD9ABD}" destId="{EAF57E10-4BBD-4DF2-8BB5-B235F80C55BE}" srcOrd="0" destOrd="0" presId="urn:microsoft.com/office/officeart/2018/2/layout/IconVerticalSolidList"/>
    <dgm:cxn modelId="{0FBE61CB-6E29-4B5F-8458-DB3C622CE4F8}" srcId="{69D5A986-DAF3-41DE-91ED-0A42E5B160E6}" destId="{733FDCB7-C860-409B-9CC6-2A858E501D4A}" srcOrd="2" destOrd="0" parTransId="{3C642B96-8AC1-4CA3-A3DF-BCEC878B6A57}" sibTransId="{563BEC82-ACD7-4D07-89DD-DB496D53D04F}"/>
    <dgm:cxn modelId="{D4FE80E6-E853-4B03-97CB-F634F3BA8DA8}" srcId="{69D5A986-DAF3-41DE-91ED-0A42E5B160E6}" destId="{2889D27B-9140-456D-80AD-6AE2CE39AEA9}" srcOrd="3" destOrd="0" parTransId="{E9A7C873-4D11-4FC9-8E07-E45AEEC718DC}" sibTransId="{77325A0A-CB46-4346-814C-B2AA9ED096CF}"/>
    <dgm:cxn modelId="{9D1CE4E9-74A2-42F7-99B8-B14BC4D42E5A}" srcId="{69D5A986-DAF3-41DE-91ED-0A42E5B160E6}" destId="{BCA159E7-D054-4F69-B70B-CB455DAD9ABD}" srcOrd="1" destOrd="0" parTransId="{C4F65C02-2967-4B0E-9251-876FF1A0F311}" sibTransId="{A7AD4051-EA27-4A01-AADA-19C70448ED60}"/>
    <dgm:cxn modelId="{BA13C5FE-1ACC-41E1-81D4-9424A813168E}" type="presOf" srcId="{26E215DD-EC15-407D-9293-A078210D278C}" destId="{9C3B6221-0187-4AB5-8EE9-A84181E255D6}" srcOrd="0" destOrd="0" presId="urn:microsoft.com/office/officeart/2018/2/layout/IconVerticalSolidList"/>
    <dgm:cxn modelId="{325726FF-0B03-4DEE-881A-0851875C01F1}" type="presOf" srcId="{69D5A986-DAF3-41DE-91ED-0A42E5B160E6}" destId="{8FB94BC9-7404-4CA6-91F8-FA1757A6255C}" srcOrd="0" destOrd="0" presId="urn:microsoft.com/office/officeart/2018/2/layout/IconVerticalSolidList"/>
    <dgm:cxn modelId="{BA7340FF-91C7-423A-9A0F-769571DF4BC5}" type="presParOf" srcId="{8FB94BC9-7404-4CA6-91F8-FA1757A6255C}" destId="{6FD0399D-B36E-488A-B8EA-40D100D77140}" srcOrd="0" destOrd="0" presId="urn:microsoft.com/office/officeart/2018/2/layout/IconVerticalSolidList"/>
    <dgm:cxn modelId="{5AA49097-CD0C-450A-83A4-2191AD12FB00}" type="presParOf" srcId="{6FD0399D-B36E-488A-B8EA-40D100D77140}" destId="{96B57EC2-79A6-46FD-A2DC-EDA3E93EE07F}" srcOrd="0" destOrd="0" presId="urn:microsoft.com/office/officeart/2018/2/layout/IconVerticalSolidList"/>
    <dgm:cxn modelId="{A0111874-126C-4951-93E3-AD7626A2B824}" type="presParOf" srcId="{6FD0399D-B36E-488A-B8EA-40D100D77140}" destId="{89BE97E8-D034-4DAB-817A-CD5D30A2086E}" srcOrd="1" destOrd="0" presId="urn:microsoft.com/office/officeart/2018/2/layout/IconVerticalSolidList"/>
    <dgm:cxn modelId="{8409BF0B-110D-4C5E-9FE5-E6D6FB095DBF}" type="presParOf" srcId="{6FD0399D-B36E-488A-B8EA-40D100D77140}" destId="{A5DD5DB2-4B8A-42C8-9BFA-48279A46149A}" srcOrd="2" destOrd="0" presId="urn:microsoft.com/office/officeart/2018/2/layout/IconVerticalSolidList"/>
    <dgm:cxn modelId="{30BF24DB-D377-478A-A812-ACD4C1E5DE4C}" type="presParOf" srcId="{6FD0399D-B36E-488A-B8EA-40D100D77140}" destId="{9C3B6221-0187-4AB5-8EE9-A84181E255D6}" srcOrd="3" destOrd="0" presId="urn:microsoft.com/office/officeart/2018/2/layout/IconVerticalSolidList"/>
    <dgm:cxn modelId="{16AEB582-A71B-456F-93BC-6858ADD79A2B}" type="presParOf" srcId="{8FB94BC9-7404-4CA6-91F8-FA1757A6255C}" destId="{C5A58E2C-E42F-4801-A4CF-8BBD60164C5C}" srcOrd="1" destOrd="0" presId="urn:microsoft.com/office/officeart/2018/2/layout/IconVerticalSolidList"/>
    <dgm:cxn modelId="{43551D4B-0602-44C6-9A7B-9267EF93F837}" type="presParOf" srcId="{8FB94BC9-7404-4CA6-91F8-FA1757A6255C}" destId="{C3E0FE9F-5BF4-4FC8-997B-0FB52BC1C5DF}" srcOrd="2" destOrd="0" presId="urn:microsoft.com/office/officeart/2018/2/layout/IconVerticalSolidList"/>
    <dgm:cxn modelId="{4AA9EC37-5057-4513-8E0C-4BD340171F88}" type="presParOf" srcId="{C3E0FE9F-5BF4-4FC8-997B-0FB52BC1C5DF}" destId="{F92BEE1A-B470-4D86-A16E-011EA9680CC4}" srcOrd="0" destOrd="0" presId="urn:microsoft.com/office/officeart/2018/2/layout/IconVerticalSolidList"/>
    <dgm:cxn modelId="{970C7EB8-9738-4D41-8B4A-FEF06B64E96C}" type="presParOf" srcId="{C3E0FE9F-5BF4-4FC8-997B-0FB52BC1C5DF}" destId="{0710A3B4-6A91-47A3-8E6A-18236EB4B2A3}" srcOrd="1" destOrd="0" presId="urn:microsoft.com/office/officeart/2018/2/layout/IconVerticalSolidList"/>
    <dgm:cxn modelId="{BF212805-B0D3-4425-A657-8CF37D84CF2E}" type="presParOf" srcId="{C3E0FE9F-5BF4-4FC8-997B-0FB52BC1C5DF}" destId="{3C54D4FA-E4E9-47FD-9306-926DA8BFD354}" srcOrd="2" destOrd="0" presId="urn:microsoft.com/office/officeart/2018/2/layout/IconVerticalSolidList"/>
    <dgm:cxn modelId="{0D2631AB-EDEB-4876-ABBE-3124E8409F86}" type="presParOf" srcId="{C3E0FE9F-5BF4-4FC8-997B-0FB52BC1C5DF}" destId="{EAF57E10-4BBD-4DF2-8BB5-B235F80C55BE}" srcOrd="3" destOrd="0" presId="urn:microsoft.com/office/officeart/2018/2/layout/IconVerticalSolidList"/>
    <dgm:cxn modelId="{AAA464D1-00DD-406F-B3BB-EA963E63AD74}" type="presParOf" srcId="{8FB94BC9-7404-4CA6-91F8-FA1757A6255C}" destId="{EE24B8FE-A67C-42A1-B6E2-DB0840B084C9}" srcOrd="3" destOrd="0" presId="urn:microsoft.com/office/officeart/2018/2/layout/IconVerticalSolidList"/>
    <dgm:cxn modelId="{30C2CB70-A911-4119-A65D-CF5F7427F2B3}" type="presParOf" srcId="{8FB94BC9-7404-4CA6-91F8-FA1757A6255C}" destId="{26F0EE65-1A5B-4648-925C-21953ACBDE2B}" srcOrd="4" destOrd="0" presId="urn:microsoft.com/office/officeart/2018/2/layout/IconVerticalSolidList"/>
    <dgm:cxn modelId="{17F7CA9D-30E9-492C-9F4E-5BC2254D14CF}" type="presParOf" srcId="{26F0EE65-1A5B-4648-925C-21953ACBDE2B}" destId="{F87FD39A-20B2-4129-8EFD-59C6B07BF781}" srcOrd="0" destOrd="0" presId="urn:microsoft.com/office/officeart/2018/2/layout/IconVerticalSolidList"/>
    <dgm:cxn modelId="{DCB66DA3-4BE7-435B-BA83-7E404E72EC75}" type="presParOf" srcId="{26F0EE65-1A5B-4648-925C-21953ACBDE2B}" destId="{63BB19D0-E15A-413C-9E43-D3F75450B822}" srcOrd="1" destOrd="0" presId="urn:microsoft.com/office/officeart/2018/2/layout/IconVerticalSolidList"/>
    <dgm:cxn modelId="{4477B7EF-7D3F-4964-87E3-ADD1E2F06D66}" type="presParOf" srcId="{26F0EE65-1A5B-4648-925C-21953ACBDE2B}" destId="{67DE2EFB-0CD5-46D4-9447-1D31CCABF216}" srcOrd="2" destOrd="0" presId="urn:microsoft.com/office/officeart/2018/2/layout/IconVerticalSolidList"/>
    <dgm:cxn modelId="{02AECA29-F59B-4173-B02C-CF4446EA99AA}" type="presParOf" srcId="{26F0EE65-1A5B-4648-925C-21953ACBDE2B}" destId="{846DB408-FA1B-4F74-9D62-86D46C9CE074}" srcOrd="3" destOrd="0" presId="urn:microsoft.com/office/officeart/2018/2/layout/IconVerticalSolidList"/>
    <dgm:cxn modelId="{0F459F5B-9000-4B48-82C2-89A72630D707}" type="presParOf" srcId="{8FB94BC9-7404-4CA6-91F8-FA1757A6255C}" destId="{F9433EDA-2D7C-4071-9385-27EFC18AB92D}" srcOrd="5" destOrd="0" presId="urn:microsoft.com/office/officeart/2018/2/layout/IconVerticalSolidList"/>
    <dgm:cxn modelId="{D05D083A-DF6F-4476-8A50-893617A35D0C}" type="presParOf" srcId="{8FB94BC9-7404-4CA6-91F8-FA1757A6255C}" destId="{A8B5CE70-EC42-4C19-A62F-053B3A6F2972}" srcOrd="6" destOrd="0" presId="urn:microsoft.com/office/officeart/2018/2/layout/IconVerticalSolidList"/>
    <dgm:cxn modelId="{ADCA8EBA-D961-4D43-88EE-5C53AAA29D54}" type="presParOf" srcId="{A8B5CE70-EC42-4C19-A62F-053B3A6F2972}" destId="{7DB5262C-AF6B-497F-90A6-030211F5C890}" srcOrd="0" destOrd="0" presId="urn:microsoft.com/office/officeart/2018/2/layout/IconVerticalSolidList"/>
    <dgm:cxn modelId="{D2248204-CC6C-4715-A600-86AB4D398311}" type="presParOf" srcId="{A8B5CE70-EC42-4C19-A62F-053B3A6F2972}" destId="{3D956351-6876-40E6-ACC8-777DD8700BBE}" srcOrd="1" destOrd="0" presId="urn:microsoft.com/office/officeart/2018/2/layout/IconVerticalSolidList"/>
    <dgm:cxn modelId="{F3D29E76-5076-4EA9-9505-15E8B561A9BF}" type="presParOf" srcId="{A8B5CE70-EC42-4C19-A62F-053B3A6F2972}" destId="{3E9E3F32-9518-48FA-972A-34159974136B}" srcOrd="2" destOrd="0" presId="urn:microsoft.com/office/officeart/2018/2/layout/IconVerticalSolidList"/>
    <dgm:cxn modelId="{3A9BA68D-F8EA-4121-9979-A1D011A16970}" type="presParOf" srcId="{A8B5CE70-EC42-4C19-A62F-053B3A6F2972}" destId="{65E7AE8F-63C4-46F0-A84E-9981CB746FD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3C25BE-2933-4A4F-98DC-45FB98D3D50B}"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3B03E346-1C7B-4C77-B37B-6B275F2E3335}">
      <dgm:prSet custT="1"/>
      <dgm:spPr/>
      <dgm:t>
        <a:bodyPr/>
        <a:lstStyle/>
        <a:p>
          <a:pPr>
            <a:lnSpc>
              <a:spcPct val="150000"/>
            </a:lnSpc>
          </a:pPr>
          <a:r>
            <a:rPr lang="en-GB" sz="2000" b="0" i="0" baseline="0" dirty="0"/>
            <a:t>Neurodiversity Paradigm – natural variation in human cognition (Singer, 1999).</a:t>
          </a:r>
          <a:endParaRPr lang="en-US" sz="2000" dirty="0"/>
        </a:p>
      </dgm:t>
    </dgm:pt>
    <dgm:pt modelId="{011F39FF-5406-4D93-8470-67CD3E64594C}" type="parTrans" cxnId="{C7F78B6D-1AB4-4873-95E4-4E944FC41140}">
      <dgm:prSet/>
      <dgm:spPr/>
      <dgm:t>
        <a:bodyPr/>
        <a:lstStyle/>
        <a:p>
          <a:endParaRPr lang="en-US"/>
        </a:p>
      </dgm:t>
    </dgm:pt>
    <dgm:pt modelId="{42B3A06C-9391-41B5-A39C-897E517E903F}" type="sibTrans" cxnId="{C7F78B6D-1AB4-4873-95E4-4E944FC41140}">
      <dgm:prSet/>
      <dgm:spPr/>
      <dgm:t>
        <a:bodyPr/>
        <a:lstStyle/>
        <a:p>
          <a:endParaRPr lang="en-US"/>
        </a:p>
      </dgm:t>
    </dgm:pt>
    <dgm:pt modelId="{1229813D-4F65-435D-852D-C25D98EB2C1B}">
      <dgm:prSet custT="1"/>
      <dgm:spPr/>
      <dgm:t>
        <a:bodyPr/>
        <a:lstStyle/>
        <a:p>
          <a:pPr algn="just">
            <a:lnSpc>
              <a:spcPct val="150000"/>
            </a:lnSpc>
          </a:pPr>
          <a:r>
            <a:rPr lang="en-GB" sz="2000" b="0" i="0" baseline="0" dirty="0"/>
            <a:t>Social Model of Disability – barriers arise from the environment, not the individual (Oliver, 1990).</a:t>
          </a:r>
          <a:endParaRPr lang="en-US" sz="2000" dirty="0"/>
        </a:p>
      </dgm:t>
    </dgm:pt>
    <dgm:pt modelId="{9225F2FA-D6FD-459D-A3DD-6455DBF086F4}" type="parTrans" cxnId="{AB2FA3A7-34E3-4996-9E64-88349C634D83}">
      <dgm:prSet/>
      <dgm:spPr/>
      <dgm:t>
        <a:bodyPr/>
        <a:lstStyle/>
        <a:p>
          <a:endParaRPr lang="en-US"/>
        </a:p>
      </dgm:t>
    </dgm:pt>
    <dgm:pt modelId="{0A0F8846-9C03-4C51-8AE7-F74FD4F01619}" type="sibTrans" cxnId="{AB2FA3A7-34E3-4996-9E64-88349C634D83}">
      <dgm:prSet/>
      <dgm:spPr/>
      <dgm:t>
        <a:bodyPr/>
        <a:lstStyle/>
        <a:p>
          <a:endParaRPr lang="en-US"/>
        </a:p>
      </dgm:t>
    </dgm:pt>
    <dgm:pt modelId="{FA47CB6E-BC3A-4CFA-9977-9619748DABDE}">
      <dgm:prSet custT="1"/>
      <dgm:spPr/>
      <dgm:t>
        <a:bodyPr/>
        <a:lstStyle/>
        <a:p>
          <a:pPr algn="just">
            <a:lnSpc>
              <a:spcPct val="150000"/>
            </a:lnSpc>
          </a:pPr>
          <a:r>
            <a:rPr lang="en-GB" sz="2000" b="0" i="0" baseline="0" dirty="0"/>
            <a:t>Equity vs. Equality – fairness through tailored support, not identical treatment.</a:t>
          </a:r>
          <a:endParaRPr lang="en-US" sz="2000" dirty="0"/>
        </a:p>
      </dgm:t>
    </dgm:pt>
    <dgm:pt modelId="{3B521DB7-F3BC-47AD-B8DB-D473308FAD90}" type="parTrans" cxnId="{5B4C7699-5DA8-4607-AA17-2393422DE97A}">
      <dgm:prSet/>
      <dgm:spPr/>
      <dgm:t>
        <a:bodyPr/>
        <a:lstStyle/>
        <a:p>
          <a:endParaRPr lang="en-US"/>
        </a:p>
      </dgm:t>
    </dgm:pt>
    <dgm:pt modelId="{14F8834C-5672-4DFD-A70C-3A97BD4FA020}" type="sibTrans" cxnId="{5B4C7699-5DA8-4607-AA17-2393422DE97A}">
      <dgm:prSet/>
      <dgm:spPr/>
      <dgm:t>
        <a:bodyPr/>
        <a:lstStyle/>
        <a:p>
          <a:endParaRPr lang="en-US"/>
        </a:p>
      </dgm:t>
    </dgm:pt>
    <dgm:pt modelId="{DC162135-3035-4D62-A146-5646A43F9F18}">
      <dgm:prSet custT="1"/>
      <dgm:spPr/>
      <dgm:t>
        <a:bodyPr/>
        <a:lstStyle/>
        <a:p>
          <a:pPr algn="just">
            <a:lnSpc>
              <a:spcPct val="150000"/>
            </a:lnSpc>
          </a:pPr>
          <a:r>
            <a:rPr lang="en-GB" sz="2000" b="0" i="0" baseline="0" dirty="0"/>
            <a:t>Frameworks shape inclusive HR and leadership practices in hospitality.</a:t>
          </a:r>
          <a:endParaRPr lang="en-US" sz="2000" dirty="0"/>
        </a:p>
      </dgm:t>
    </dgm:pt>
    <dgm:pt modelId="{2F35F1CB-F58E-43AF-8206-EE6036DB6D49}" type="parTrans" cxnId="{3E501472-10FE-44FE-8C4F-75CDE0C5CBD3}">
      <dgm:prSet/>
      <dgm:spPr/>
      <dgm:t>
        <a:bodyPr/>
        <a:lstStyle/>
        <a:p>
          <a:endParaRPr lang="en-US"/>
        </a:p>
      </dgm:t>
    </dgm:pt>
    <dgm:pt modelId="{05C68256-8DE6-4731-86A9-085A278343CC}" type="sibTrans" cxnId="{3E501472-10FE-44FE-8C4F-75CDE0C5CBD3}">
      <dgm:prSet/>
      <dgm:spPr/>
      <dgm:t>
        <a:bodyPr/>
        <a:lstStyle/>
        <a:p>
          <a:endParaRPr lang="en-US"/>
        </a:p>
      </dgm:t>
    </dgm:pt>
    <dgm:pt modelId="{95DEA12D-6499-4D26-93A7-92B10AC5509D}" type="pres">
      <dgm:prSet presAssocID="{E33C25BE-2933-4A4F-98DC-45FB98D3D50B}" presName="linear" presStyleCnt="0">
        <dgm:presLayoutVars>
          <dgm:animLvl val="lvl"/>
          <dgm:resizeHandles val="exact"/>
        </dgm:presLayoutVars>
      </dgm:prSet>
      <dgm:spPr/>
    </dgm:pt>
    <dgm:pt modelId="{C7DFC8B9-C4A9-4B62-821A-F59CF4B4F777}" type="pres">
      <dgm:prSet presAssocID="{3B03E346-1C7B-4C77-B37B-6B275F2E3335}" presName="parentText" presStyleLbl="node1" presStyleIdx="0" presStyleCnt="4">
        <dgm:presLayoutVars>
          <dgm:chMax val="0"/>
          <dgm:bulletEnabled val="1"/>
        </dgm:presLayoutVars>
      </dgm:prSet>
      <dgm:spPr/>
    </dgm:pt>
    <dgm:pt modelId="{2F30C6D3-4F28-4255-994B-505E8A2603B1}" type="pres">
      <dgm:prSet presAssocID="{42B3A06C-9391-41B5-A39C-897E517E903F}" presName="spacer" presStyleCnt="0"/>
      <dgm:spPr/>
    </dgm:pt>
    <dgm:pt modelId="{171EAA6B-A2F7-4B56-847B-FDD9A2DD91FC}" type="pres">
      <dgm:prSet presAssocID="{1229813D-4F65-435D-852D-C25D98EB2C1B}" presName="parentText" presStyleLbl="node1" presStyleIdx="1" presStyleCnt="4">
        <dgm:presLayoutVars>
          <dgm:chMax val="0"/>
          <dgm:bulletEnabled val="1"/>
        </dgm:presLayoutVars>
      </dgm:prSet>
      <dgm:spPr/>
    </dgm:pt>
    <dgm:pt modelId="{2307EA85-B16C-419D-9EB1-F0EB673DD629}" type="pres">
      <dgm:prSet presAssocID="{0A0F8846-9C03-4C51-8AE7-F74FD4F01619}" presName="spacer" presStyleCnt="0"/>
      <dgm:spPr/>
    </dgm:pt>
    <dgm:pt modelId="{AA553EDB-4110-4703-990E-6EED327E1440}" type="pres">
      <dgm:prSet presAssocID="{FA47CB6E-BC3A-4CFA-9977-9619748DABDE}" presName="parentText" presStyleLbl="node1" presStyleIdx="2" presStyleCnt="4">
        <dgm:presLayoutVars>
          <dgm:chMax val="0"/>
          <dgm:bulletEnabled val="1"/>
        </dgm:presLayoutVars>
      </dgm:prSet>
      <dgm:spPr/>
    </dgm:pt>
    <dgm:pt modelId="{BD5C4A3B-D4A5-467B-B776-D51160DB387E}" type="pres">
      <dgm:prSet presAssocID="{14F8834C-5672-4DFD-A70C-3A97BD4FA020}" presName="spacer" presStyleCnt="0"/>
      <dgm:spPr/>
    </dgm:pt>
    <dgm:pt modelId="{BF6CE7F1-5AAA-4C28-AE2C-F05C5538D81A}" type="pres">
      <dgm:prSet presAssocID="{DC162135-3035-4D62-A146-5646A43F9F18}" presName="parentText" presStyleLbl="node1" presStyleIdx="3" presStyleCnt="4">
        <dgm:presLayoutVars>
          <dgm:chMax val="0"/>
          <dgm:bulletEnabled val="1"/>
        </dgm:presLayoutVars>
      </dgm:prSet>
      <dgm:spPr/>
    </dgm:pt>
  </dgm:ptLst>
  <dgm:cxnLst>
    <dgm:cxn modelId="{B1653A24-F400-4F17-91AC-0376CDA48892}" type="presOf" srcId="{DC162135-3035-4D62-A146-5646A43F9F18}" destId="{BF6CE7F1-5AAA-4C28-AE2C-F05C5538D81A}" srcOrd="0" destOrd="0" presId="urn:microsoft.com/office/officeart/2005/8/layout/vList2"/>
    <dgm:cxn modelId="{C7F78B6D-1AB4-4873-95E4-4E944FC41140}" srcId="{E33C25BE-2933-4A4F-98DC-45FB98D3D50B}" destId="{3B03E346-1C7B-4C77-B37B-6B275F2E3335}" srcOrd="0" destOrd="0" parTransId="{011F39FF-5406-4D93-8470-67CD3E64594C}" sibTransId="{42B3A06C-9391-41B5-A39C-897E517E903F}"/>
    <dgm:cxn modelId="{3E501472-10FE-44FE-8C4F-75CDE0C5CBD3}" srcId="{E33C25BE-2933-4A4F-98DC-45FB98D3D50B}" destId="{DC162135-3035-4D62-A146-5646A43F9F18}" srcOrd="3" destOrd="0" parTransId="{2F35F1CB-F58E-43AF-8206-EE6036DB6D49}" sibTransId="{05C68256-8DE6-4731-86A9-085A278343CC}"/>
    <dgm:cxn modelId="{5B4C7699-5DA8-4607-AA17-2393422DE97A}" srcId="{E33C25BE-2933-4A4F-98DC-45FB98D3D50B}" destId="{FA47CB6E-BC3A-4CFA-9977-9619748DABDE}" srcOrd="2" destOrd="0" parTransId="{3B521DB7-F3BC-47AD-B8DB-D473308FAD90}" sibTransId="{14F8834C-5672-4DFD-A70C-3A97BD4FA020}"/>
    <dgm:cxn modelId="{DD91DDA6-47F0-4C4A-BE4F-C2BAE30162C0}" type="presOf" srcId="{3B03E346-1C7B-4C77-B37B-6B275F2E3335}" destId="{C7DFC8B9-C4A9-4B62-821A-F59CF4B4F777}" srcOrd="0" destOrd="0" presId="urn:microsoft.com/office/officeart/2005/8/layout/vList2"/>
    <dgm:cxn modelId="{AB2FA3A7-34E3-4996-9E64-88349C634D83}" srcId="{E33C25BE-2933-4A4F-98DC-45FB98D3D50B}" destId="{1229813D-4F65-435D-852D-C25D98EB2C1B}" srcOrd="1" destOrd="0" parTransId="{9225F2FA-D6FD-459D-A3DD-6455DBF086F4}" sibTransId="{0A0F8846-9C03-4C51-8AE7-F74FD4F01619}"/>
    <dgm:cxn modelId="{DFCD89B0-F17F-4C56-89C1-B7787C0ABD16}" type="presOf" srcId="{E33C25BE-2933-4A4F-98DC-45FB98D3D50B}" destId="{95DEA12D-6499-4D26-93A7-92B10AC5509D}" srcOrd="0" destOrd="0" presId="urn:microsoft.com/office/officeart/2005/8/layout/vList2"/>
    <dgm:cxn modelId="{DABFAACD-F28B-4E4F-8D36-EEE1AE3451A4}" type="presOf" srcId="{FA47CB6E-BC3A-4CFA-9977-9619748DABDE}" destId="{AA553EDB-4110-4703-990E-6EED327E1440}" srcOrd="0" destOrd="0" presId="urn:microsoft.com/office/officeart/2005/8/layout/vList2"/>
    <dgm:cxn modelId="{26DDCDDC-3AD5-4A01-A276-C066E6875F76}" type="presOf" srcId="{1229813D-4F65-435D-852D-C25D98EB2C1B}" destId="{171EAA6B-A2F7-4B56-847B-FDD9A2DD91FC}" srcOrd="0" destOrd="0" presId="urn:microsoft.com/office/officeart/2005/8/layout/vList2"/>
    <dgm:cxn modelId="{8D8532A5-BA37-4074-A598-0C8DFE15DF25}" type="presParOf" srcId="{95DEA12D-6499-4D26-93A7-92B10AC5509D}" destId="{C7DFC8B9-C4A9-4B62-821A-F59CF4B4F777}" srcOrd="0" destOrd="0" presId="urn:microsoft.com/office/officeart/2005/8/layout/vList2"/>
    <dgm:cxn modelId="{BB02E7E1-231F-4532-8F2B-D18410AE51A0}" type="presParOf" srcId="{95DEA12D-6499-4D26-93A7-92B10AC5509D}" destId="{2F30C6D3-4F28-4255-994B-505E8A2603B1}" srcOrd="1" destOrd="0" presId="urn:microsoft.com/office/officeart/2005/8/layout/vList2"/>
    <dgm:cxn modelId="{42C04E51-7F01-4613-88CB-A2110E0BB33B}" type="presParOf" srcId="{95DEA12D-6499-4D26-93A7-92B10AC5509D}" destId="{171EAA6B-A2F7-4B56-847B-FDD9A2DD91FC}" srcOrd="2" destOrd="0" presId="urn:microsoft.com/office/officeart/2005/8/layout/vList2"/>
    <dgm:cxn modelId="{29C29762-B461-4A01-86F5-28EAD5049A12}" type="presParOf" srcId="{95DEA12D-6499-4D26-93A7-92B10AC5509D}" destId="{2307EA85-B16C-419D-9EB1-F0EB673DD629}" srcOrd="3" destOrd="0" presId="urn:microsoft.com/office/officeart/2005/8/layout/vList2"/>
    <dgm:cxn modelId="{437AD72E-3E8C-4FA2-82EC-2BC850578A64}" type="presParOf" srcId="{95DEA12D-6499-4D26-93A7-92B10AC5509D}" destId="{AA553EDB-4110-4703-990E-6EED327E1440}" srcOrd="4" destOrd="0" presId="urn:microsoft.com/office/officeart/2005/8/layout/vList2"/>
    <dgm:cxn modelId="{4A2FB06E-7236-4E1E-880E-236289B48263}" type="presParOf" srcId="{95DEA12D-6499-4D26-93A7-92B10AC5509D}" destId="{BD5C4A3B-D4A5-467B-B776-D51160DB387E}" srcOrd="5" destOrd="0" presId="urn:microsoft.com/office/officeart/2005/8/layout/vList2"/>
    <dgm:cxn modelId="{094ED63B-D6A7-4166-B779-56CF4DBCEF16}" type="presParOf" srcId="{95DEA12D-6499-4D26-93A7-92B10AC5509D}" destId="{BF6CE7F1-5AAA-4C28-AE2C-F05C5538D81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21543-4A9F-46D5-92D5-8A84619DEB3F}">
      <dsp:nvSpPr>
        <dsp:cNvPr id="0" name=""/>
        <dsp:cNvSpPr/>
      </dsp:nvSpPr>
      <dsp:spPr>
        <a:xfrm>
          <a:off x="-67628" y="164562"/>
          <a:ext cx="9542035" cy="10267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F371C2-34D9-4F56-AB79-A2DCD2DF2BE1}">
      <dsp:nvSpPr>
        <dsp:cNvPr id="0" name=""/>
        <dsp:cNvSpPr/>
      </dsp:nvSpPr>
      <dsp:spPr>
        <a:xfrm>
          <a:off x="242961" y="395579"/>
          <a:ext cx="564709" cy="5647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D04F6D-3B14-48DE-B1A0-3697C4298B91}">
      <dsp:nvSpPr>
        <dsp:cNvPr id="0" name=""/>
        <dsp:cNvSpPr/>
      </dsp:nvSpPr>
      <dsp:spPr>
        <a:xfrm>
          <a:off x="944180" y="195853"/>
          <a:ext cx="8665483" cy="81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00" tIns="92700" rIns="92700" bIns="92700" numCol="1" spcCol="1270" anchor="ctr" anchorCtr="0">
          <a:noAutofit/>
        </a:bodyPr>
        <a:lstStyle/>
        <a:p>
          <a:pPr marL="0" lvl="0" indent="0" algn="l" defTabSz="889000">
            <a:lnSpc>
              <a:spcPct val="100000"/>
            </a:lnSpc>
            <a:spcBef>
              <a:spcPct val="0"/>
            </a:spcBef>
            <a:spcAft>
              <a:spcPct val="35000"/>
            </a:spcAft>
            <a:buNone/>
          </a:pPr>
          <a:r>
            <a:rPr lang="en-GB" sz="2000" kern="1200" dirty="0"/>
            <a:t>In accordance with </a:t>
          </a:r>
          <a:r>
            <a:rPr lang="en-GB" sz="2000" kern="1200" dirty="0" err="1"/>
            <a:t>UWTSD</a:t>
          </a:r>
          <a:r>
            <a:rPr lang="en-GB" sz="2000" kern="1200" dirty="0"/>
            <a:t> </a:t>
          </a:r>
          <a:r>
            <a:rPr lang="en-GB" sz="2000" kern="1200" dirty="0" err="1"/>
            <a:t>BMIH6001</a:t>
          </a:r>
          <a:r>
            <a:rPr lang="en-GB" sz="2000" kern="1200" dirty="0"/>
            <a:t> module guidance, Generative AI tools were used only for research organisation, structure, and proofreading support. All written and creative content presented here is my own work.</a:t>
          </a:r>
          <a:endParaRPr lang="en-US" sz="2000" kern="1200" dirty="0"/>
        </a:p>
      </dsp:txBody>
      <dsp:txXfrm>
        <a:off x="944180" y="195853"/>
        <a:ext cx="8665483" cy="813317"/>
      </dsp:txXfrm>
    </dsp:sp>
    <dsp:sp modelId="{528C93E7-7E6C-4460-B0AC-8DA41CE13A2E}">
      <dsp:nvSpPr>
        <dsp:cNvPr id="0" name=""/>
        <dsp:cNvSpPr/>
      </dsp:nvSpPr>
      <dsp:spPr>
        <a:xfrm>
          <a:off x="-67628" y="1447993"/>
          <a:ext cx="9542035" cy="10267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3FC0A4-8480-4283-B43D-4AC5BE308353}">
      <dsp:nvSpPr>
        <dsp:cNvPr id="0" name=""/>
        <dsp:cNvSpPr/>
      </dsp:nvSpPr>
      <dsp:spPr>
        <a:xfrm>
          <a:off x="242961" y="1679010"/>
          <a:ext cx="564709" cy="5647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598842-628D-45FF-897B-19563D6C0AD9}">
      <dsp:nvSpPr>
        <dsp:cNvPr id="0" name=""/>
        <dsp:cNvSpPr/>
      </dsp:nvSpPr>
      <dsp:spPr>
        <a:xfrm>
          <a:off x="1118261" y="1447993"/>
          <a:ext cx="8317320" cy="87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00" tIns="92700" rIns="92700" bIns="92700" numCol="1" spcCol="1270" anchor="ctr" anchorCtr="0">
          <a:noAutofit/>
        </a:bodyPr>
        <a:lstStyle/>
        <a:p>
          <a:pPr marL="0" lvl="0" indent="0" algn="l" defTabSz="889000">
            <a:lnSpc>
              <a:spcPct val="90000"/>
            </a:lnSpc>
            <a:spcBef>
              <a:spcPct val="0"/>
            </a:spcBef>
            <a:spcAft>
              <a:spcPct val="35000"/>
            </a:spcAft>
            <a:buNone/>
          </a:pPr>
          <a:r>
            <a:rPr lang="en-GB" sz="2000" kern="1200" dirty="0"/>
            <a:t>Student Name: </a:t>
          </a:r>
          <a:r>
            <a:rPr lang="en-GB" sz="2000" i="1" kern="1200" dirty="0"/>
            <a:t>Flor Yasmin Perez Paula</a:t>
          </a:r>
          <a:endParaRPr lang="en-US" sz="2000" kern="1200" dirty="0"/>
        </a:p>
      </dsp:txBody>
      <dsp:txXfrm>
        <a:off x="1118261" y="1447993"/>
        <a:ext cx="8317320" cy="875901"/>
      </dsp:txXfrm>
    </dsp:sp>
    <dsp:sp modelId="{07877939-1473-4DB2-A0F5-B914F3E04041}">
      <dsp:nvSpPr>
        <dsp:cNvPr id="0" name=""/>
        <dsp:cNvSpPr/>
      </dsp:nvSpPr>
      <dsp:spPr>
        <a:xfrm>
          <a:off x="-67628" y="2731424"/>
          <a:ext cx="9542035" cy="10267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6F4205-E3A5-4F02-997A-9DA90449D282}">
      <dsp:nvSpPr>
        <dsp:cNvPr id="0" name=""/>
        <dsp:cNvSpPr/>
      </dsp:nvSpPr>
      <dsp:spPr>
        <a:xfrm>
          <a:off x="242961" y="2962442"/>
          <a:ext cx="564709" cy="5647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5E750E-478B-4933-ACB9-6F8FD992224E}">
      <dsp:nvSpPr>
        <dsp:cNvPr id="0" name=""/>
        <dsp:cNvSpPr/>
      </dsp:nvSpPr>
      <dsp:spPr>
        <a:xfrm>
          <a:off x="1118261" y="2731424"/>
          <a:ext cx="8317320" cy="87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00" tIns="92700" rIns="92700" bIns="92700" numCol="1" spcCol="1270" anchor="ctr" anchorCtr="0">
          <a:noAutofit/>
        </a:bodyPr>
        <a:lstStyle/>
        <a:p>
          <a:pPr marL="0" lvl="0" indent="0" algn="l" defTabSz="889000">
            <a:lnSpc>
              <a:spcPct val="90000"/>
            </a:lnSpc>
            <a:spcBef>
              <a:spcPct val="0"/>
            </a:spcBef>
            <a:spcAft>
              <a:spcPct val="35000"/>
            </a:spcAft>
            <a:buNone/>
          </a:pPr>
          <a:r>
            <a:rPr lang="en-GB" sz="2000" kern="1200" dirty="0"/>
            <a:t>Student ID: 2226712</a:t>
          </a:r>
          <a:endParaRPr lang="en-US" sz="2000" kern="1200" dirty="0"/>
        </a:p>
      </dsp:txBody>
      <dsp:txXfrm>
        <a:off x="1118261" y="2731424"/>
        <a:ext cx="8317320" cy="875901"/>
      </dsp:txXfrm>
    </dsp:sp>
    <dsp:sp modelId="{736A319F-91B9-4844-940B-59C3463D1885}">
      <dsp:nvSpPr>
        <dsp:cNvPr id="0" name=""/>
        <dsp:cNvSpPr/>
      </dsp:nvSpPr>
      <dsp:spPr>
        <a:xfrm>
          <a:off x="-67628" y="4014855"/>
          <a:ext cx="9542035" cy="10267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6F6C3E-9687-4E49-B3D1-746B3AA03CF2}">
      <dsp:nvSpPr>
        <dsp:cNvPr id="0" name=""/>
        <dsp:cNvSpPr/>
      </dsp:nvSpPr>
      <dsp:spPr>
        <a:xfrm>
          <a:off x="242961" y="4245873"/>
          <a:ext cx="564709" cy="5647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E90B68-2C9A-42C8-8DBE-0DDDCC496EEE}">
      <dsp:nvSpPr>
        <dsp:cNvPr id="0" name=""/>
        <dsp:cNvSpPr/>
      </dsp:nvSpPr>
      <dsp:spPr>
        <a:xfrm>
          <a:off x="1118261" y="4014855"/>
          <a:ext cx="8317320" cy="87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00" tIns="92700" rIns="92700" bIns="92700" numCol="1" spcCol="1270" anchor="ctr" anchorCtr="0">
          <a:noAutofit/>
        </a:bodyPr>
        <a:lstStyle/>
        <a:p>
          <a:pPr marL="0" lvl="0" indent="0" algn="l" defTabSz="889000">
            <a:lnSpc>
              <a:spcPct val="90000"/>
            </a:lnSpc>
            <a:spcBef>
              <a:spcPct val="0"/>
            </a:spcBef>
            <a:spcAft>
              <a:spcPct val="35000"/>
            </a:spcAft>
            <a:buNone/>
          </a:pPr>
          <a:r>
            <a:rPr lang="en-GB" sz="2000" kern="1200" dirty="0"/>
            <a:t>Date: 06.11.2025</a:t>
          </a:r>
          <a:endParaRPr lang="en-US" sz="2000" kern="1200" dirty="0"/>
        </a:p>
      </dsp:txBody>
      <dsp:txXfrm>
        <a:off x="1118261" y="4014855"/>
        <a:ext cx="8317320" cy="8759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B57EC2-79A6-46FD-A2DC-EDA3E93EE07F}">
      <dsp:nvSpPr>
        <dsp:cNvPr id="0" name=""/>
        <dsp:cNvSpPr/>
      </dsp:nvSpPr>
      <dsp:spPr>
        <a:xfrm>
          <a:off x="0" y="1897"/>
          <a:ext cx="9985248"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BE97E8-D034-4DAB-817A-CD5D30A2086E}">
      <dsp:nvSpPr>
        <dsp:cNvPr id="0" name=""/>
        <dsp:cNvSpPr/>
      </dsp:nvSpPr>
      <dsp:spPr>
        <a:xfrm>
          <a:off x="290922" y="218286"/>
          <a:ext cx="528950" cy="528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3B6221-0187-4AB5-8EE9-A84181E255D6}">
      <dsp:nvSpPr>
        <dsp:cNvPr id="0" name=""/>
        <dsp:cNvSpPr/>
      </dsp:nvSpPr>
      <dsp:spPr>
        <a:xfrm>
          <a:off x="1110795" y="1897"/>
          <a:ext cx="8874452"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just" defTabSz="800100">
            <a:lnSpc>
              <a:spcPct val="150000"/>
            </a:lnSpc>
            <a:spcBef>
              <a:spcPct val="0"/>
            </a:spcBef>
            <a:spcAft>
              <a:spcPct val="35000"/>
            </a:spcAft>
            <a:buNone/>
          </a:pPr>
          <a:r>
            <a:rPr lang="en-GB" sz="1800" kern="1200" dirty="0"/>
            <a:t>Hospitality increasingly values diversity, equity, and inclusion (DEI) as key to sustainability (Cooper and Hall, 2019).</a:t>
          </a:r>
          <a:endParaRPr lang="en-US" sz="1800" kern="1200" dirty="0"/>
        </a:p>
      </dsp:txBody>
      <dsp:txXfrm>
        <a:off x="1110795" y="1897"/>
        <a:ext cx="8874452" cy="961727"/>
      </dsp:txXfrm>
    </dsp:sp>
    <dsp:sp modelId="{F92BEE1A-B470-4D86-A16E-011EA9680CC4}">
      <dsp:nvSpPr>
        <dsp:cNvPr id="0" name=""/>
        <dsp:cNvSpPr/>
      </dsp:nvSpPr>
      <dsp:spPr>
        <a:xfrm>
          <a:off x="0" y="1204056"/>
          <a:ext cx="9985248"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10A3B4-6A91-47A3-8E6A-18236EB4B2A3}">
      <dsp:nvSpPr>
        <dsp:cNvPr id="0" name=""/>
        <dsp:cNvSpPr/>
      </dsp:nvSpPr>
      <dsp:spPr>
        <a:xfrm>
          <a:off x="290922" y="1420445"/>
          <a:ext cx="528950" cy="528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F57E10-4BBD-4DF2-8BB5-B235F80C55BE}">
      <dsp:nvSpPr>
        <dsp:cNvPr id="0" name=""/>
        <dsp:cNvSpPr/>
      </dsp:nvSpPr>
      <dsp:spPr>
        <a:xfrm>
          <a:off x="1110795" y="1204056"/>
          <a:ext cx="8874452"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just" defTabSz="800100">
            <a:lnSpc>
              <a:spcPct val="90000"/>
            </a:lnSpc>
            <a:spcBef>
              <a:spcPct val="0"/>
            </a:spcBef>
            <a:spcAft>
              <a:spcPct val="35000"/>
            </a:spcAft>
            <a:buNone/>
          </a:pPr>
          <a:r>
            <a:rPr lang="en-GB" sz="1800" kern="1200" dirty="0"/>
            <a:t>Neurodiversity, including ADHD, remains underrepresented in practice and research.</a:t>
          </a:r>
          <a:endParaRPr lang="en-US" sz="1800" kern="1200" dirty="0"/>
        </a:p>
      </dsp:txBody>
      <dsp:txXfrm>
        <a:off x="1110795" y="1204056"/>
        <a:ext cx="8874452" cy="961727"/>
      </dsp:txXfrm>
    </dsp:sp>
    <dsp:sp modelId="{F87FD39A-20B2-4129-8EFD-59C6B07BF781}">
      <dsp:nvSpPr>
        <dsp:cNvPr id="0" name=""/>
        <dsp:cNvSpPr/>
      </dsp:nvSpPr>
      <dsp:spPr>
        <a:xfrm>
          <a:off x="0" y="2406215"/>
          <a:ext cx="9985248"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B19D0-E15A-413C-9E43-D3F75450B822}">
      <dsp:nvSpPr>
        <dsp:cNvPr id="0" name=""/>
        <dsp:cNvSpPr/>
      </dsp:nvSpPr>
      <dsp:spPr>
        <a:xfrm>
          <a:off x="290922" y="2622604"/>
          <a:ext cx="528950" cy="528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6DB408-FA1B-4F74-9D62-86D46C9CE074}">
      <dsp:nvSpPr>
        <dsp:cNvPr id="0" name=""/>
        <dsp:cNvSpPr/>
      </dsp:nvSpPr>
      <dsp:spPr>
        <a:xfrm>
          <a:off x="1110795" y="2406215"/>
          <a:ext cx="8874452"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800100">
            <a:lnSpc>
              <a:spcPct val="90000"/>
            </a:lnSpc>
            <a:spcBef>
              <a:spcPct val="0"/>
            </a:spcBef>
            <a:spcAft>
              <a:spcPct val="35000"/>
            </a:spcAft>
            <a:buNone/>
          </a:pPr>
          <a:r>
            <a:rPr lang="en-GB" sz="1800" kern="1200" dirty="0"/>
            <a:t>ADHD affects 4–7% of the global workforce (Hotte-Meunier </a:t>
          </a:r>
          <a:r>
            <a:rPr lang="en-GB" sz="1800" i="1" kern="1200" dirty="0"/>
            <a:t>et al</a:t>
          </a:r>
          <a:r>
            <a:rPr lang="en-GB" sz="1800" kern="1200" dirty="0"/>
            <a:t>., 2024).</a:t>
          </a:r>
          <a:endParaRPr lang="en-US" sz="1800" kern="1200" dirty="0"/>
        </a:p>
      </dsp:txBody>
      <dsp:txXfrm>
        <a:off x="1110795" y="2406215"/>
        <a:ext cx="8874452" cy="961727"/>
      </dsp:txXfrm>
    </dsp:sp>
    <dsp:sp modelId="{7DB5262C-AF6B-497F-90A6-030211F5C890}">
      <dsp:nvSpPr>
        <dsp:cNvPr id="0" name=""/>
        <dsp:cNvSpPr/>
      </dsp:nvSpPr>
      <dsp:spPr>
        <a:xfrm>
          <a:off x="0" y="3608375"/>
          <a:ext cx="9985248"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956351-6876-40E6-ACC8-777DD8700BBE}">
      <dsp:nvSpPr>
        <dsp:cNvPr id="0" name=""/>
        <dsp:cNvSpPr/>
      </dsp:nvSpPr>
      <dsp:spPr>
        <a:xfrm>
          <a:off x="290922" y="3824763"/>
          <a:ext cx="528950" cy="528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E7AE8F-63C4-46F0-A84E-9981CB746FDC}">
      <dsp:nvSpPr>
        <dsp:cNvPr id="0" name=""/>
        <dsp:cNvSpPr/>
      </dsp:nvSpPr>
      <dsp:spPr>
        <a:xfrm>
          <a:off x="1110795" y="3608375"/>
          <a:ext cx="8874452"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just" defTabSz="800100">
            <a:lnSpc>
              <a:spcPct val="150000"/>
            </a:lnSpc>
            <a:spcBef>
              <a:spcPct val="0"/>
            </a:spcBef>
            <a:spcAft>
              <a:spcPct val="35000"/>
            </a:spcAft>
            <a:buNone/>
          </a:pPr>
          <a:r>
            <a:rPr lang="en-GB" sz="1800" kern="1200" dirty="0"/>
            <a:t>This study explores how hospitality organisations can support ADHD inclusion through leadership and HR practices.</a:t>
          </a:r>
          <a:endParaRPr lang="en-US" sz="1800" kern="1200" dirty="0"/>
        </a:p>
      </dsp:txBody>
      <dsp:txXfrm>
        <a:off x="1110795" y="3608375"/>
        <a:ext cx="8874452" cy="961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FC8B9-C4A9-4B62-821A-F59CF4B4F777}">
      <dsp:nvSpPr>
        <dsp:cNvPr id="0" name=""/>
        <dsp:cNvSpPr/>
      </dsp:nvSpPr>
      <dsp:spPr>
        <a:xfrm>
          <a:off x="0" y="74519"/>
          <a:ext cx="7132320" cy="1216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GB" sz="2000" b="0" i="0" kern="1200" baseline="0" dirty="0"/>
            <a:t>Neurodiversity Paradigm – natural variation in human cognition (Singer, 1999).</a:t>
          </a:r>
          <a:endParaRPr lang="en-US" sz="2000" kern="1200" dirty="0"/>
        </a:p>
      </dsp:txBody>
      <dsp:txXfrm>
        <a:off x="59399" y="133918"/>
        <a:ext cx="7013522" cy="1098002"/>
      </dsp:txXfrm>
    </dsp:sp>
    <dsp:sp modelId="{171EAA6B-A2F7-4B56-847B-FDD9A2DD91FC}">
      <dsp:nvSpPr>
        <dsp:cNvPr id="0" name=""/>
        <dsp:cNvSpPr/>
      </dsp:nvSpPr>
      <dsp:spPr>
        <a:xfrm>
          <a:off x="0" y="1478520"/>
          <a:ext cx="7132320" cy="1216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GB" sz="2000" b="0" i="0" kern="1200" baseline="0" dirty="0"/>
            <a:t>Social Model of Disability – barriers arise from the environment, not the individual (Oliver, 1990).</a:t>
          </a:r>
          <a:endParaRPr lang="en-US" sz="2000" kern="1200" dirty="0"/>
        </a:p>
      </dsp:txBody>
      <dsp:txXfrm>
        <a:off x="59399" y="1537919"/>
        <a:ext cx="7013522" cy="1098002"/>
      </dsp:txXfrm>
    </dsp:sp>
    <dsp:sp modelId="{AA553EDB-4110-4703-990E-6EED327E1440}">
      <dsp:nvSpPr>
        <dsp:cNvPr id="0" name=""/>
        <dsp:cNvSpPr/>
      </dsp:nvSpPr>
      <dsp:spPr>
        <a:xfrm>
          <a:off x="0" y="2882520"/>
          <a:ext cx="7132320" cy="1216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GB" sz="2000" b="0" i="0" kern="1200" baseline="0" dirty="0"/>
            <a:t>Equity vs. Equality – fairness through tailored support, not identical treatment.</a:t>
          </a:r>
          <a:endParaRPr lang="en-US" sz="2000" kern="1200" dirty="0"/>
        </a:p>
      </dsp:txBody>
      <dsp:txXfrm>
        <a:off x="59399" y="2941919"/>
        <a:ext cx="7013522" cy="1098002"/>
      </dsp:txXfrm>
    </dsp:sp>
    <dsp:sp modelId="{BF6CE7F1-5AAA-4C28-AE2C-F05C5538D81A}">
      <dsp:nvSpPr>
        <dsp:cNvPr id="0" name=""/>
        <dsp:cNvSpPr/>
      </dsp:nvSpPr>
      <dsp:spPr>
        <a:xfrm>
          <a:off x="0" y="4286520"/>
          <a:ext cx="7132320" cy="1216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GB" sz="2000" b="0" i="0" kern="1200" baseline="0" dirty="0"/>
            <a:t>Frameworks shape inclusive HR and leadership practices in hospitality.</a:t>
          </a:r>
          <a:endParaRPr lang="en-US" sz="2000" kern="1200" dirty="0"/>
        </a:p>
      </dsp:txBody>
      <dsp:txXfrm>
        <a:off x="59399" y="4345919"/>
        <a:ext cx="7013522" cy="10980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2CFF60-95CC-4D21-805D-C2AD1E857804}" type="datetimeFigureOut">
              <a:rPr lang="en-GB" smtClean="0"/>
              <a:t>29/10/2025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212B4D-D853-43E3-84D4-756A314071EE}" type="slidenum">
              <a:rPr lang="en-GB" smtClean="0"/>
              <a:t>‹#›</a:t>
            </a:fld>
            <a:endParaRPr lang="en-GB"/>
          </a:p>
        </p:txBody>
      </p:sp>
    </p:spTree>
    <p:extLst>
      <p:ext uri="{BB962C8B-B14F-4D97-AF65-F5344CB8AC3E}">
        <p14:creationId xmlns:p14="http://schemas.microsoft.com/office/powerpoint/2010/main" val="1577725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ideas.com/news/ideas-unveils-2025-predictions-shaping-hospitality/" TargetMode="External"/><Relationship Id="rId3" Type="http://schemas.openxmlformats.org/officeDocument/2006/relationships/hyperlink" Target="https://www.caterer.com/recruiter-advice/hospitality-recruitment-in-2025-navigating-diversity-technology-and-talent-expectations" TargetMode="External"/><Relationship Id="rId7" Type="http://schemas.openxmlformats.org/officeDocument/2006/relationships/hyperlink" Target="https://newsroom.accenture.com/news/2018/companies-leading-in-disability-inclusion-have-outperformedpeers-accenture-research-finds"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hospitalityaction.org.uk/" TargetMode="External"/><Relationship Id="rId11" Type="http://schemas.openxmlformats.org/officeDocument/2006/relationships/hyperlink" Target="https://www.un.org/disabilities/documents/convention/convoptprot-e.pdf" TargetMode="External"/><Relationship Id="rId5" Type="http://schemas.openxmlformats.org/officeDocument/2006/relationships/hyperlink" Target="https://www.equalityhumanrights.com/" TargetMode="External"/><Relationship Id="rId10" Type="http://schemas.openxmlformats.org/officeDocument/2006/relationships/hyperlink" Target="https://www.theburntchefproject.com/" TargetMode="External"/><Relationship Id="rId4" Type="http://schemas.openxmlformats.org/officeDocument/2006/relationships/hyperlink" Target="https://www.caterer.com/recruiter-advice/hospitality-heroes-2025-a-game-changer-for-hiring-in-hospitality" TargetMode="External"/><Relationship Id="rId9" Type="http://schemas.openxmlformats.org/officeDocument/2006/relationships/hyperlink" Target="https://www.legislation.gov.uk/ukpga/2010/15/content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a:t>
            </a:r>
            <a:r>
              <a:rPr lang="en-GB" b="0" dirty="0"/>
              <a:t>Flor Yasmin Perez Paula, </a:t>
            </a:r>
            <a:r>
              <a:rPr lang="en-GB" dirty="0"/>
              <a:t>and I’m pleased to present my conference paper titled </a:t>
            </a:r>
            <a:r>
              <a:rPr lang="en-GB" i="1" dirty="0"/>
              <a:t>“Supporting Neurodiverse Employees: Workplace Inclusivity for Staff with ADHD in the Hospitality Sector.”</a:t>
            </a:r>
            <a:endParaRPr lang="en-GB" dirty="0"/>
          </a:p>
          <a:p>
            <a:r>
              <a:rPr lang="en-GB" dirty="0"/>
              <a:t>This study explores how hotels and hospitality organisations can create fair, inclusive, and supportive workplaces for employees with Attention Deficit Hyperactivity Disorder.</a:t>
            </a:r>
          </a:p>
          <a:p>
            <a:r>
              <a:rPr lang="en-GB" dirty="0"/>
              <a:t>The topic is particularly relevant today, as diversity, equity, and inclusion are becoming central to sustainable business strategies. However, neurodiversity—especially ADHD—still receives limited attention in both research and practice.</a:t>
            </a:r>
          </a:p>
          <a:p>
            <a:r>
              <a:rPr lang="en-GB" dirty="0"/>
              <a:t>Over the next few minutes, I’ll walk you through the key ideas from my paper, including what neurodiversity means, why it matters to hospitality, what the main challenges and opportunities are, and finally, some recommendations for creating more inclusive environments in our sector.</a:t>
            </a:r>
          </a:p>
        </p:txBody>
      </p:sp>
      <p:sp>
        <p:nvSpPr>
          <p:cNvPr id="4" name="Slide Number Placeholder 3"/>
          <p:cNvSpPr>
            <a:spLocks noGrp="1"/>
          </p:cNvSpPr>
          <p:nvPr>
            <p:ph type="sldNum" sz="quarter" idx="5"/>
          </p:nvPr>
        </p:nvSpPr>
        <p:spPr/>
        <p:txBody>
          <a:bodyPr/>
          <a:lstStyle/>
          <a:p>
            <a:fld id="{26212B4D-D853-43E3-84D4-756A314071EE}" type="slidenum">
              <a:rPr lang="en-GB" smtClean="0"/>
              <a:t>1</a:t>
            </a:fld>
            <a:endParaRPr lang="en-GB"/>
          </a:p>
        </p:txBody>
      </p:sp>
    </p:spTree>
    <p:extLst>
      <p:ext uri="{BB962C8B-B14F-4D97-AF65-F5344CB8AC3E}">
        <p14:creationId xmlns:p14="http://schemas.microsoft.com/office/powerpoint/2010/main" val="15555789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recent years, the hospitality industry has made strong progress in promoting diversity, equity, and inclusion. However, one area that continues to be overlooked is </a:t>
            </a:r>
            <a:r>
              <a:rPr lang="en-GB" b="0" dirty="0"/>
              <a:t>neurodiversity</a:t>
            </a:r>
            <a:r>
              <a:rPr lang="en-GB" dirty="0"/>
              <a:t>—and in particular, the inclusion of employees with </a:t>
            </a:r>
            <a:r>
              <a:rPr lang="en-GB" b="0" dirty="0"/>
              <a:t>Attention Deficit Hyperactivity Disorder, </a:t>
            </a:r>
            <a:r>
              <a:rPr lang="en-GB" dirty="0"/>
              <a:t>or ADHD.</a:t>
            </a:r>
          </a:p>
          <a:p>
            <a:r>
              <a:rPr lang="en-GB" dirty="0"/>
              <a:t>Neurodiversity refers to the natural variations in how people think and process information. It includes conditions like autism, ADHD, dyslexia, and dyspraxia, and views these as differences rather than deficits, as noted by Singer (1999).</a:t>
            </a:r>
          </a:p>
          <a:p>
            <a:r>
              <a:rPr lang="en-GB" dirty="0"/>
              <a:t>For a people-focused industry like hospitality, inclusion is both an ethical and a strategic necessity. Yet ADHD remains misunderstood, often linked to inattention or impulsivity rather than creativity and problem-solving. This study aims to explore how hotels can create more inclusive environments through leadership, workplace design, and HR policies.</a:t>
            </a:r>
          </a:p>
        </p:txBody>
      </p:sp>
      <p:sp>
        <p:nvSpPr>
          <p:cNvPr id="4" name="Slide Number Placeholder 3"/>
          <p:cNvSpPr>
            <a:spLocks noGrp="1"/>
          </p:cNvSpPr>
          <p:nvPr>
            <p:ph type="sldNum" sz="quarter" idx="5"/>
          </p:nvPr>
        </p:nvSpPr>
        <p:spPr/>
        <p:txBody>
          <a:bodyPr/>
          <a:lstStyle/>
          <a:p>
            <a:fld id="{26212B4D-D853-43E3-84D4-756A314071EE}" type="slidenum">
              <a:rPr lang="en-GB" smtClean="0"/>
              <a:t>3</a:t>
            </a:fld>
            <a:endParaRPr lang="en-GB"/>
          </a:p>
        </p:txBody>
      </p:sp>
    </p:spTree>
    <p:extLst>
      <p:ext uri="{BB962C8B-B14F-4D97-AF65-F5344CB8AC3E}">
        <p14:creationId xmlns:p14="http://schemas.microsoft.com/office/powerpoint/2010/main" val="193110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To frame my study, I drew on three key theoretical perspectives that help explain inclusion in the workplace.</a:t>
            </a:r>
          </a:p>
          <a:p>
            <a:r>
              <a:rPr lang="en-GB" b="0" dirty="0"/>
              <a:t>The first is the Neurodiversity Paradigm, introduced by Judy Singer in 1999. This concept challenges the idea that neurological differences such as ADHD or autism are deficits; instead, it recognises them as natural variations in human thinking and behaviour.</a:t>
            </a:r>
          </a:p>
          <a:p>
            <a:r>
              <a:rPr lang="en-GB" b="0" dirty="0"/>
              <a:t>The second is the Social Model of Disability by Mike Oliver (1990), which argues that disability arises not from an individual’s condition but from social and environmental barriers that prevent participation.</a:t>
            </a:r>
          </a:p>
          <a:p>
            <a:r>
              <a:rPr lang="en-GB" b="0" dirty="0"/>
              <a:t>Finally, I refer to the distinction between equity and equality. While equality gives everyone the same resources, equity ensures individuals receive the right level of support based on their needs. These frameworks together inform how inclusive HR strategies can be developed within hospitality organisations.</a:t>
            </a:r>
          </a:p>
        </p:txBody>
      </p:sp>
      <p:sp>
        <p:nvSpPr>
          <p:cNvPr id="4" name="Slide Number Placeholder 3"/>
          <p:cNvSpPr>
            <a:spLocks noGrp="1"/>
          </p:cNvSpPr>
          <p:nvPr>
            <p:ph type="sldNum" sz="quarter" idx="5"/>
          </p:nvPr>
        </p:nvSpPr>
        <p:spPr/>
        <p:txBody>
          <a:bodyPr/>
          <a:lstStyle/>
          <a:p>
            <a:fld id="{26212B4D-D853-43E3-84D4-756A314071EE}" type="slidenum">
              <a:rPr lang="en-GB" smtClean="0"/>
              <a:t>4</a:t>
            </a:fld>
            <a:endParaRPr lang="en-GB"/>
          </a:p>
        </p:txBody>
      </p:sp>
    </p:spTree>
    <p:extLst>
      <p:ext uri="{BB962C8B-B14F-4D97-AF65-F5344CB8AC3E}">
        <p14:creationId xmlns:p14="http://schemas.microsoft.com/office/powerpoint/2010/main" val="1849783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Using thematic analysis, as outlined by Braun and Clarke (2006), I identified four main themes from the literature and industry reports.</a:t>
            </a:r>
          </a:p>
          <a:p>
            <a:r>
              <a:rPr lang="en-GB" b="0" dirty="0"/>
              <a:t>The first is stigma and misunderstanding, showing that many ADHD employees still experience bias or lack of awareness from managers (Jolley, 2018).</a:t>
            </a:r>
          </a:p>
          <a:p>
            <a:r>
              <a:rPr lang="en-GB" b="0" dirty="0"/>
              <a:t>The second is leadership and empathy, where inclusive, emotionally intelligent management has a positive impact on motivation and retention (Houran, 2025).</a:t>
            </a:r>
          </a:p>
          <a:p>
            <a:r>
              <a:rPr lang="en-GB" b="0" dirty="0"/>
              <a:t>The third theme, flexible HR practices, highlights the importance of role adaptation and fair recruitment processes (Hotte-Meunier et al., 2024).</a:t>
            </a:r>
          </a:p>
          <a:p>
            <a:r>
              <a:rPr lang="en-GB" b="0" dirty="0"/>
              <a:t>Finally, technology and accessibility emerged as an enabling factor, supporting neurodiverse employees with digital tools and universal design principles (Varriale et al., 2023).</a:t>
            </a:r>
          </a:p>
          <a:p>
            <a:r>
              <a:rPr lang="en-GB" b="0" dirty="0"/>
              <a:t>These interconnected themes formed the basis for my analysis and recommendations.</a:t>
            </a:r>
          </a:p>
          <a:p>
            <a:endParaRPr lang="en-GB" b="0" dirty="0"/>
          </a:p>
        </p:txBody>
      </p:sp>
      <p:sp>
        <p:nvSpPr>
          <p:cNvPr id="4" name="Slide Number Placeholder 3"/>
          <p:cNvSpPr>
            <a:spLocks noGrp="1"/>
          </p:cNvSpPr>
          <p:nvPr>
            <p:ph type="sldNum" sz="quarter" idx="5"/>
          </p:nvPr>
        </p:nvSpPr>
        <p:spPr/>
        <p:txBody>
          <a:bodyPr/>
          <a:lstStyle/>
          <a:p>
            <a:fld id="{26212B4D-D853-43E3-84D4-756A314071EE}" type="slidenum">
              <a:rPr lang="en-GB" smtClean="0"/>
              <a:t>5</a:t>
            </a:fld>
            <a:endParaRPr lang="en-GB"/>
          </a:p>
        </p:txBody>
      </p:sp>
    </p:spTree>
    <p:extLst>
      <p:ext uri="{BB962C8B-B14F-4D97-AF65-F5344CB8AC3E}">
        <p14:creationId xmlns:p14="http://schemas.microsoft.com/office/powerpoint/2010/main" val="3050442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Starting with the political context, hospitality organisations operate within strong equality frameworks such as the Equality Act (2010) and the UN Convention on the Rights of Persons with Disabilities. These regulations require employers to make reasonable adjustments for neurodiverse individuals, including those with ADHD. However, research by </a:t>
            </a:r>
            <a:r>
              <a:rPr lang="en-GB" dirty="0" err="1"/>
              <a:t>Černickaja</a:t>
            </a:r>
            <a:r>
              <a:rPr lang="en-GB" dirty="0"/>
              <a:t> and Sokolová (2024) shows that compliance often depends on managerial awareness and available resources. This highlights the need for better training and leadership engagement. Economically, the industry continues to experience skills shortages and high staff turnover, especially post-pandemic (Caterer.com, 2025). Recruiting and retaining neurodiverse employees can address these issues while improving performance and creativity. Studies by </a:t>
            </a:r>
            <a:r>
              <a:rPr lang="en-GB" dirty="0" err="1"/>
              <a:t>Rollnik</a:t>
            </a:r>
            <a:r>
              <a:rPr lang="en-GB" dirty="0"/>
              <a:t>-Sadowska and Grabińska (2024) confirm that inclusive workplaces see higher retention and motivation. Still, smaller hospitality businesses face financial barriers to training and adaptation (Hospitality Heroes Report, 2025), indicating that incentives or shared resources could support progress.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E55F56-2887-475E-A419-E266E255321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94160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Moving on to the social factors, we can see a gradual shift in how neurodiversity is perceived. Recent studies by Hotte-Meunier and colleagues (2024) highlight a growing public awareness of inclusion, particularly among younger employees who value openness and psychological safety. However, in hospitality, traditional hierarchies and fast-paced environments can discourage disclosure, especially in kitchens or front-of-house roles, as Jolley (2018) observed. This means that empathy and communication training are essential to build trust and acceptance.</a:t>
            </a:r>
          </a:p>
          <a:p>
            <a:r>
              <a:rPr lang="en-GB" b="0" dirty="0"/>
              <a:t>From a technological perspective, innovation plays a key role in enabling inclusion. Artificial intelligence and automation help reduce repetitive tasks, freeing staff to focus on creativity and guest interaction (</a:t>
            </a:r>
            <a:r>
              <a:rPr lang="en-GB" b="0" dirty="0" err="1"/>
              <a:t>IDeaS</a:t>
            </a:r>
            <a:r>
              <a:rPr lang="en-GB" b="0" dirty="0"/>
              <a:t>, 2025). Assistive tools—such as digital planners and voice-to-text software—can also support attention and organisation (Varriale et al., 2023). Applying universal design principles ensures these technologies are accessible for everyone (</a:t>
            </a:r>
            <a:r>
              <a:rPr lang="en-GB" b="0" dirty="0" err="1"/>
              <a:t>Rollnik</a:t>
            </a:r>
            <a:r>
              <a:rPr lang="en-GB" b="0" dirty="0"/>
              <a:t>-Sadowska and Grabińska, 2024).</a:t>
            </a:r>
          </a:p>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E55F56-2887-475E-A419-E266E255321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49673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To connect the research with real-world hospitality practice, I examined several organisations leading the way in inclusivity.</a:t>
            </a:r>
          </a:p>
          <a:p>
            <a:r>
              <a:rPr lang="en-GB" b="0" dirty="0"/>
              <a:t>Whitbread, which operates </a:t>
            </a:r>
            <a:r>
              <a:rPr lang="en-GB" b="0" i="1" dirty="0"/>
              <a:t>Premier Inn</a:t>
            </a:r>
            <a:r>
              <a:rPr lang="en-GB" b="0" dirty="0"/>
              <a:t>, promotes inclusion through its </a:t>
            </a:r>
            <a:r>
              <a:rPr lang="en-GB" b="0" i="1" dirty="0"/>
              <a:t>Everyone Belongs</a:t>
            </a:r>
            <a:r>
              <a:rPr lang="en-GB" b="0" dirty="0"/>
              <a:t> programme, integrating mental health and neurodiversity awareness into recruitment and training. According to the </a:t>
            </a:r>
            <a:r>
              <a:rPr lang="en-GB" b="0" i="1" dirty="0"/>
              <a:t>Hospitality Heroes Report (2025)</a:t>
            </a:r>
            <a:r>
              <a:rPr lang="en-GB" b="0" dirty="0"/>
              <a:t>, this approach has improved staff well-being and retention.</a:t>
            </a:r>
          </a:p>
          <a:p>
            <a:r>
              <a:rPr lang="en-GB" b="0" dirty="0"/>
              <a:t>Marriott International runs its </a:t>
            </a:r>
            <a:r>
              <a:rPr lang="en-GB" b="0" i="1" dirty="0"/>
              <a:t>Pathways to Opportunity</a:t>
            </a:r>
            <a:r>
              <a:rPr lang="en-GB" b="0" dirty="0"/>
              <a:t> initiative, which combines leadership training with partnerships that support neurodiverse employment. As highlighted by Houran (2025), this model demonstrates how inclusive leadership can drive organisational change.</a:t>
            </a:r>
          </a:p>
          <a:p>
            <a:r>
              <a:rPr lang="en-GB" b="0" dirty="0"/>
              <a:t>Similarly, Hilton’s Travel with Purpose programme commits to inclusive hiring and training globally, while Accor has piloted sensory-friendly environments and flexible scheduling for neurodiverse staff.</a:t>
            </a:r>
          </a:p>
          <a:p>
            <a:r>
              <a:rPr lang="en-GB" b="0" dirty="0"/>
              <a:t>These examples show that inclusion is achievable when embedded in corporate culture, supported by leadership, and aligned with sustainability goals.</a:t>
            </a:r>
          </a:p>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E55F56-2887-475E-A419-E266E255321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53416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My study adopted a qualitative, exploratory, secondary research approach. Rather than collecting new data, I reviewed existing academic and industry sources to explore how hospitality organisations can support employees with ADHD.</a:t>
            </a:r>
          </a:p>
          <a:p>
            <a:r>
              <a:rPr lang="en-GB" b="0" dirty="0"/>
              <a:t>The materials included peer-reviewed journal articles published between 2018 and 2025, together with professional reports such as </a:t>
            </a:r>
            <a:r>
              <a:rPr lang="en-GB" b="0" i="1" dirty="0"/>
              <a:t>The Future of Hospitality Recruitment</a:t>
            </a:r>
            <a:r>
              <a:rPr lang="en-GB" b="0" dirty="0"/>
              <a:t> and the </a:t>
            </a:r>
            <a:r>
              <a:rPr lang="en-GB" b="0" i="1" dirty="0"/>
              <a:t>Hospitality Heroes Report</a:t>
            </a:r>
            <a:r>
              <a:rPr lang="en-GB" b="0" dirty="0"/>
              <a:t>. This approach allowed me to combine academic theory with real-world practice.</a:t>
            </a:r>
          </a:p>
          <a:p>
            <a:r>
              <a:rPr lang="en-GB" b="0" dirty="0"/>
              <a:t>To interpret the findings, I applied thematic analysis, following Braun and Clarke’s (2006) method of identifying recurring patterns. I also used the PEST framework (Aguilar, 1967) to understand the political, economic, social, and technological factors influencing inclusion. Together, these methods provided a structured way to explore how inclusive leadership, HR strategies, and policy frameworks can improve workplace support for ADHD.</a:t>
            </a:r>
          </a:p>
          <a:p>
            <a:endParaRPr lang="en-GB" b="0" dirty="0"/>
          </a:p>
        </p:txBody>
      </p:sp>
      <p:sp>
        <p:nvSpPr>
          <p:cNvPr id="4" name="Slide Number Placeholder 3"/>
          <p:cNvSpPr>
            <a:spLocks noGrp="1"/>
          </p:cNvSpPr>
          <p:nvPr>
            <p:ph type="sldNum" sz="quarter" idx="5"/>
          </p:nvPr>
        </p:nvSpPr>
        <p:spPr/>
        <p:txBody>
          <a:bodyPr/>
          <a:lstStyle/>
          <a:p>
            <a:fld id="{26212B4D-D853-43E3-84D4-756A314071EE}" type="slidenum">
              <a:rPr lang="en-GB" smtClean="0"/>
              <a:t>9</a:t>
            </a:fld>
            <a:endParaRPr lang="en-GB"/>
          </a:p>
        </p:txBody>
      </p:sp>
    </p:spTree>
    <p:extLst>
      <p:ext uri="{BB962C8B-B14F-4D97-AF65-F5344CB8AC3E}">
        <p14:creationId xmlns:p14="http://schemas.microsoft.com/office/powerpoint/2010/main" val="1709966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79F81-8DC9-37B8-D222-78010DE96F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62A916-A5D0-FC44-47B6-A262FAE004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819746-01C8-5D57-0AC0-E7C9920C3B5D}"/>
              </a:ext>
            </a:extLst>
          </p:cNvPr>
          <p:cNvSpPr>
            <a:spLocks noGrp="1"/>
          </p:cNvSpPr>
          <p:nvPr>
            <p:ph type="body" idx="1"/>
          </p:nvPr>
        </p:nvSpPr>
        <p:spPr/>
        <p:txBody>
          <a:bodyPr/>
          <a:lstStyle/>
          <a:p>
            <a:r>
              <a:rPr lang="en-GB" b="0" dirty="0"/>
              <a:t>To conclude, this research shows that supporting neurodiverse employees—especially those with ADHD—is not only a matter of fairness but a clear opportunity for innovation and long-term sustainability.</a:t>
            </a:r>
          </a:p>
          <a:p>
            <a:r>
              <a:rPr lang="en-GB" b="0" dirty="0"/>
              <a:t>The hospitality industry thrives on creativity, adaptability, and people skills—qualities that many ADHD individuals naturally bring. However, their potential can only be realised if organisations foster inclusive leadership, flexible management, and genuine understanding.</a:t>
            </a:r>
          </a:p>
          <a:p>
            <a:r>
              <a:rPr lang="en-GB" b="0" dirty="0"/>
              <a:t>Based on my findings, I recommend that hotels prioritise neurodiversity training for managers to build empathy and awareness, as suggested by Houran (2025). They should also introduce flexible job design and sensory-friendly spaces (Hotte-Meunier et al., 2024) and embed inclusion into HR and sustainability frameworks (</a:t>
            </a:r>
            <a:r>
              <a:rPr lang="en-GB" b="0" dirty="0" err="1"/>
              <a:t>Rollnik</a:t>
            </a:r>
            <a:r>
              <a:rPr lang="en-GB" b="0" dirty="0"/>
              <a:t>-Sadowska and Grabińska, 2024).</a:t>
            </a:r>
          </a:p>
          <a:p>
            <a:r>
              <a:rPr lang="en-GB" b="0" dirty="0"/>
              <a:t>Finally, technology and collaboration—across universities, employers, and policymakers—can drive consistent, evidence-based inclusion, ensuring the hospitality sector becomes truly inclusive for all minds.</a:t>
            </a:r>
          </a:p>
          <a:p>
            <a:endParaRPr lang="en-GB" b="0" dirty="0"/>
          </a:p>
        </p:txBody>
      </p:sp>
      <p:sp>
        <p:nvSpPr>
          <p:cNvPr id="4" name="Slide Number Placeholder 3">
            <a:extLst>
              <a:ext uri="{FF2B5EF4-FFF2-40B4-BE49-F238E27FC236}">
                <a16:creationId xmlns:a16="http://schemas.microsoft.com/office/drawing/2014/main" id="{16904A7D-6052-AC53-9A7D-B996642FB802}"/>
              </a:ext>
            </a:extLst>
          </p:cNvPr>
          <p:cNvSpPr>
            <a:spLocks noGrp="1"/>
          </p:cNvSpPr>
          <p:nvPr>
            <p:ph type="sldNum" sz="quarter" idx="5"/>
          </p:nvPr>
        </p:nvSpPr>
        <p:spPr/>
        <p:txBody>
          <a:bodyPr/>
          <a:lstStyle/>
          <a:p>
            <a:fld id="{26212B4D-D853-43E3-84D4-756A314071EE}" type="slidenum">
              <a:rPr lang="en-GB" smtClean="0"/>
              <a:t>10</a:t>
            </a:fld>
            <a:endParaRPr lang="en-GB"/>
          </a:p>
        </p:txBody>
      </p:sp>
    </p:spTree>
    <p:extLst>
      <p:ext uri="{BB962C8B-B14F-4D97-AF65-F5344CB8AC3E}">
        <p14:creationId xmlns:p14="http://schemas.microsoft.com/office/powerpoint/2010/main" val="2194135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Aguilar, F.J. (1967) </a:t>
            </a:r>
            <a:r>
              <a:rPr lang="en-GB" sz="1200" i="1" kern="1200" dirty="0">
                <a:solidFill>
                  <a:schemeClr val="tx1"/>
                </a:solidFill>
                <a:effectLst/>
                <a:latin typeface="+mn-lt"/>
                <a:ea typeface="+mn-ea"/>
                <a:cs typeface="+mn-cs"/>
              </a:rPr>
              <a:t>Scanning the Business Environment.</a:t>
            </a:r>
            <a:r>
              <a:rPr lang="en-GB" sz="1200" kern="1200" dirty="0">
                <a:solidFill>
                  <a:schemeClr val="tx1"/>
                </a:solidFill>
                <a:effectLst/>
                <a:latin typeface="+mn-lt"/>
                <a:ea typeface="+mn-ea"/>
                <a:cs typeface="+mn-cs"/>
              </a:rPr>
              <a:t> New York: Macmillan.</a:t>
            </a:r>
          </a:p>
          <a:p>
            <a:r>
              <a:rPr lang="en-GB" sz="1200" kern="1200" dirty="0">
                <a:solidFill>
                  <a:schemeClr val="tx1"/>
                </a:solidFill>
                <a:effectLst/>
                <a:latin typeface="+mn-lt"/>
                <a:ea typeface="+mn-ea"/>
                <a:cs typeface="+mn-cs"/>
              </a:rPr>
              <a:t>American Psychiatric Association (2013) </a:t>
            </a:r>
            <a:r>
              <a:rPr lang="en-GB" sz="1200" i="1" kern="1200" dirty="0">
                <a:solidFill>
                  <a:schemeClr val="tx1"/>
                </a:solidFill>
                <a:effectLst/>
                <a:latin typeface="+mn-lt"/>
                <a:ea typeface="+mn-ea"/>
                <a:cs typeface="+mn-cs"/>
              </a:rPr>
              <a:t>Diagnostic and Statistical Manual of Mental Disorders (DSM-5).</a:t>
            </a:r>
            <a:r>
              <a:rPr lang="en-GB" sz="1200" kern="1200" dirty="0">
                <a:solidFill>
                  <a:schemeClr val="tx1"/>
                </a:solidFill>
                <a:effectLst/>
                <a:latin typeface="+mn-lt"/>
                <a:ea typeface="+mn-ea"/>
                <a:cs typeface="+mn-cs"/>
              </a:rPr>
              <a:t> Washington, DC: American Psychiatric Publishing.</a:t>
            </a:r>
          </a:p>
          <a:p>
            <a:r>
              <a:rPr lang="en-GB" sz="1200" kern="1200" dirty="0">
                <a:solidFill>
                  <a:schemeClr val="tx1"/>
                </a:solidFill>
                <a:effectLst/>
                <a:latin typeface="+mn-lt"/>
                <a:ea typeface="+mn-ea"/>
                <a:cs typeface="+mn-cs"/>
              </a:rPr>
              <a:t>Blume, H. (1998) ‘Neurodiversity: On the neurological underpinnings of geekdom’, </a:t>
            </a:r>
            <a:r>
              <a:rPr lang="en-GB" sz="1200" i="1" kern="1200" dirty="0">
                <a:solidFill>
                  <a:schemeClr val="tx1"/>
                </a:solidFill>
                <a:effectLst/>
                <a:latin typeface="+mn-lt"/>
                <a:ea typeface="+mn-ea"/>
                <a:cs typeface="+mn-cs"/>
              </a:rPr>
              <a:t>The Atlantic</a:t>
            </a:r>
            <a:r>
              <a:rPr lang="en-GB" sz="1200" kern="1200" dirty="0">
                <a:solidFill>
                  <a:schemeClr val="tx1"/>
                </a:solidFill>
                <a:effectLst/>
                <a:latin typeface="+mn-lt"/>
                <a:ea typeface="+mn-ea"/>
                <a:cs typeface="+mn-cs"/>
              </a:rPr>
              <a:t>, September.</a:t>
            </a:r>
          </a:p>
          <a:p>
            <a:r>
              <a:rPr lang="en-GB" sz="1200" kern="1200" dirty="0">
                <a:solidFill>
                  <a:schemeClr val="tx1"/>
                </a:solidFill>
                <a:effectLst/>
                <a:latin typeface="+mn-lt"/>
                <a:ea typeface="+mn-ea"/>
                <a:cs typeface="+mn-cs"/>
              </a:rPr>
              <a:t>Brotherton, B. (2015) </a:t>
            </a:r>
            <a:r>
              <a:rPr lang="en-GB" sz="1200" i="1" kern="1200" dirty="0">
                <a:solidFill>
                  <a:schemeClr val="tx1"/>
                </a:solidFill>
                <a:effectLst/>
                <a:latin typeface="+mn-lt"/>
                <a:ea typeface="+mn-ea"/>
                <a:cs typeface="+mn-cs"/>
              </a:rPr>
              <a:t>Researching Hospitality and Tourism.</a:t>
            </a:r>
            <a:r>
              <a:rPr lang="en-GB" sz="1200" kern="1200" dirty="0">
                <a:solidFill>
                  <a:schemeClr val="tx1"/>
                </a:solidFill>
                <a:effectLst/>
                <a:latin typeface="+mn-lt"/>
                <a:ea typeface="+mn-ea"/>
                <a:cs typeface="+mn-cs"/>
              </a:rPr>
              <a:t> 2nd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London: SAGE.</a:t>
            </a:r>
          </a:p>
          <a:p>
            <a:r>
              <a:rPr lang="en-GB" sz="1200" kern="1200" dirty="0">
                <a:solidFill>
                  <a:schemeClr val="tx1"/>
                </a:solidFill>
                <a:effectLst/>
                <a:latin typeface="+mn-lt"/>
                <a:ea typeface="+mn-ea"/>
                <a:cs typeface="+mn-cs"/>
              </a:rPr>
              <a:t>Caterer.com (</a:t>
            </a:r>
            <a:r>
              <a:rPr lang="en-GB" sz="1200" kern="1200" dirty="0" err="1">
                <a:solidFill>
                  <a:schemeClr val="tx1"/>
                </a:solidFill>
                <a:effectLst/>
                <a:latin typeface="+mn-lt"/>
                <a:ea typeface="+mn-ea"/>
                <a:cs typeface="+mn-cs"/>
              </a:rPr>
              <a:t>2025a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Hospitality recruitment in 2025: Navigating diversity, technology, and talent expectations.</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3"/>
              </a:rPr>
              <a:t>https://www.caterer.com/recruiter-advice/hospitality-recruitment-in-2025-navigating-diversity-technology-and-talent-expectations</a:t>
            </a:r>
            <a:r>
              <a:rPr lang="en-GB" sz="1200" kern="1200" dirty="0">
                <a:solidFill>
                  <a:schemeClr val="tx1"/>
                </a:solidFill>
                <a:effectLst/>
                <a:latin typeface="+mn-lt"/>
                <a:ea typeface="+mn-ea"/>
                <a:cs typeface="+mn-cs"/>
              </a:rPr>
              <a:t> (Accessed: 10 October 2025).</a:t>
            </a:r>
          </a:p>
          <a:p>
            <a:r>
              <a:rPr lang="en-GB" sz="1200" kern="1200" dirty="0">
                <a:solidFill>
                  <a:schemeClr val="tx1"/>
                </a:solidFill>
                <a:effectLst/>
                <a:latin typeface="+mn-lt"/>
                <a:ea typeface="+mn-ea"/>
                <a:cs typeface="+mn-cs"/>
              </a:rPr>
              <a:t>Caterer.com</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2025b</a:t>
            </a:r>
            <a:r>
              <a:rPr lang="en-GB" sz="1200" kern="1200" dirty="0">
                <a:solidFill>
                  <a:schemeClr val="tx1"/>
                </a:solidFill>
                <a:effectLst/>
                <a:latin typeface="+mn-lt"/>
                <a:ea typeface="+mn-ea"/>
                <a:cs typeface="+mn-cs"/>
              </a:rPr>
              <a:t>)</a:t>
            </a:r>
            <a:r>
              <a:rPr lang="en-GB" sz="1200" i="1" kern="1200" dirty="0">
                <a:solidFill>
                  <a:schemeClr val="tx1"/>
                </a:solidFill>
                <a:effectLst/>
                <a:latin typeface="+mn-lt"/>
                <a:ea typeface="+mn-ea"/>
                <a:cs typeface="+mn-cs"/>
              </a:rPr>
              <a:t> Hospitality Heroes 2025: A Game-Changer for Hiring in Hospitality.</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4"/>
              </a:rPr>
              <a:t>https://www.caterer.com/recruiter-advice/hospitality-heroes-2025-a-game-changer-for-hiring-in-hospitality</a:t>
            </a:r>
            <a:r>
              <a:rPr lang="en-GB" sz="1200" kern="1200" dirty="0">
                <a:solidFill>
                  <a:schemeClr val="tx1"/>
                </a:solidFill>
                <a:effectLst/>
                <a:latin typeface="+mn-lt"/>
                <a:ea typeface="+mn-ea"/>
                <a:cs typeface="+mn-cs"/>
              </a:rPr>
              <a:t> (Accessed: 10 October 2025).</a:t>
            </a:r>
          </a:p>
          <a:p>
            <a:r>
              <a:rPr lang="en-GB" sz="1200" kern="1200" dirty="0" err="1">
                <a:solidFill>
                  <a:schemeClr val="tx1"/>
                </a:solidFill>
                <a:effectLst/>
                <a:latin typeface="+mn-lt"/>
                <a:ea typeface="+mn-ea"/>
                <a:cs typeface="+mn-cs"/>
              </a:rPr>
              <a:t>Černickaja</a:t>
            </a:r>
            <a:r>
              <a:rPr lang="en-GB" sz="1200" kern="1200" dirty="0">
                <a:solidFill>
                  <a:schemeClr val="tx1"/>
                </a:solidFill>
                <a:effectLst/>
                <a:latin typeface="+mn-lt"/>
                <a:ea typeface="+mn-ea"/>
                <a:cs typeface="+mn-cs"/>
              </a:rPr>
              <a:t>, A. and Sokolová, D. (2024) </a:t>
            </a:r>
            <a:r>
              <a:rPr lang="en-GB" sz="1200" i="1" kern="1200" dirty="0">
                <a:solidFill>
                  <a:schemeClr val="tx1"/>
                </a:solidFill>
                <a:effectLst/>
                <a:latin typeface="+mn-lt"/>
                <a:ea typeface="+mn-ea"/>
                <a:cs typeface="+mn-cs"/>
              </a:rPr>
              <a:t>What Else Can We Do to Create an Inclusive Environment? Human Resources Specialists About Neurodiversity.</a:t>
            </a:r>
            <a:r>
              <a:rPr lang="en-GB" sz="1200" kern="1200" dirty="0">
                <a:solidFill>
                  <a:schemeClr val="tx1"/>
                </a:solidFill>
                <a:effectLst/>
                <a:latin typeface="+mn-lt"/>
                <a:ea typeface="+mn-ea"/>
                <a:cs typeface="+mn-cs"/>
              </a:rPr>
              <a:t> Prague: Charles University Press.</a:t>
            </a:r>
          </a:p>
          <a:p>
            <a:r>
              <a:rPr lang="en-GB" sz="1200" kern="1200" dirty="0">
                <a:solidFill>
                  <a:schemeClr val="tx1"/>
                </a:solidFill>
                <a:effectLst/>
                <a:latin typeface="+mn-lt"/>
                <a:ea typeface="+mn-ea"/>
                <a:cs typeface="+mn-cs"/>
              </a:rPr>
              <a:t>Equality and Human Rights Commission (2025) </a:t>
            </a:r>
            <a:r>
              <a:rPr lang="en-GB" sz="1200" i="1" kern="1200" dirty="0">
                <a:solidFill>
                  <a:schemeClr val="tx1"/>
                </a:solidFill>
                <a:effectLst/>
                <a:latin typeface="+mn-lt"/>
                <a:ea typeface="+mn-ea"/>
                <a:cs typeface="+mn-cs"/>
              </a:rPr>
              <a:t>Equality and Human Rights Commission - Using our powers to defend your freedom and promote a fairer England, Scotland and Wales</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5"/>
              </a:rPr>
              <a:t>https://www.equalityhumanrights.com/</a:t>
            </a:r>
            <a:r>
              <a:rPr lang="en-GB" sz="1200" kern="1200" dirty="0">
                <a:solidFill>
                  <a:schemeClr val="tx1"/>
                </a:solidFill>
                <a:effectLst/>
                <a:latin typeface="+mn-lt"/>
                <a:ea typeface="+mn-ea"/>
                <a:cs typeface="+mn-cs"/>
              </a:rPr>
              <a:t> (Accessed: 11 October 2025).</a:t>
            </a:r>
          </a:p>
          <a:p>
            <a:r>
              <a:rPr lang="en-GB" sz="1200" kern="1200" dirty="0">
                <a:solidFill>
                  <a:schemeClr val="tx1"/>
                </a:solidFill>
                <a:effectLst/>
                <a:latin typeface="+mn-lt"/>
                <a:ea typeface="+mn-ea"/>
                <a:cs typeface="+mn-cs"/>
              </a:rPr>
              <a:t>Hospitality Action (2025) </a:t>
            </a:r>
            <a:r>
              <a:rPr lang="en-GB" sz="1200" i="1" kern="1200" dirty="0">
                <a:solidFill>
                  <a:schemeClr val="tx1"/>
                </a:solidFill>
                <a:effectLst/>
                <a:latin typeface="+mn-lt"/>
                <a:ea typeface="+mn-ea"/>
                <a:cs typeface="+mn-cs"/>
              </a:rPr>
              <a:t>Choose us in 2025 - Hospitality Action - We’ve got you</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6"/>
              </a:rPr>
              <a:t>https://www.hospitalityaction.org.uk/</a:t>
            </a:r>
            <a:r>
              <a:rPr lang="en-GB" sz="1200" kern="1200" dirty="0">
                <a:solidFill>
                  <a:schemeClr val="tx1"/>
                </a:solidFill>
                <a:effectLst/>
                <a:latin typeface="+mn-lt"/>
                <a:ea typeface="+mn-ea"/>
                <a:cs typeface="+mn-cs"/>
              </a:rPr>
              <a:t> (Accessed: 11 October 2025).</a:t>
            </a:r>
          </a:p>
          <a:p>
            <a:r>
              <a:rPr lang="en-GB" sz="1200" kern="1200" dirty="0">
                <a:solidFill>
                  <a:schemeClr val="tx1"/>
                </a:solidFill>
                <a:effectLst/>
                <a:latin typeface="+mn-lt"/>
                <a:ea typeface="+mn-ea"/>
                <a:cs typeface="+mn-cs"/>
              </a:rPr>
              <a:t>Hotte-Meunier, A., Sarraf, L., </a:t>
            </a:r>
            <a:r>
              <a:rPr lang="en-GB" sz="1200" kern="1200" dirty="0" err="1">
                <a:solidFill>
                  <a:schemeClr val="tx1"/>
                </a:solidFill>
                <a:effectLst/>
                <a:latin typeface="+mn-lt"/>
                <a:ea typeface="+mn-ea"/>
                <a:cs typeface="+mn-cs"/>
              </a:rPr>
              <a:t>Bougeard</a:t>
            </a:r>
            <a:r>
              <a:rPr lang="en-GB" sz="1200" kern="1200" dirty="0">
                <a:solidFill>
                  <a:schemeClr val="tx1"/>
                </a:solidFill>
                <a:effectLst/>
                <a:latin typeface="+mn-lt"/>
                <a:ea typeface="+mn-ea"/>
                <a:cs typeface="+mn-cs"/>
              </a:rPr>
              <a:t>, A., Bernier, F. and Sauvé, G. (2024) ‘Strengths and challenges to embrace attention-deficit/hyperactivity disorder in employment—A systematic review’, </a:t>
            </a:r>
            <a:r>
              <a:rPr lang="en-GB" sz="1200" i="1" kern="1200" dirty="0">
                <a:solidFill>
                  <a:schemeClr val="tx1"/>
                </a:solidFill>
                <a:effectLst/>
                <a:latin typeface="+mn-lt"/>
                <a:ea typeface="+mn-ea"/>
                <a:cs typeface="+mn-cs"/>
              </a:rPr>
              <a:t>Neurodiversity</a:t>
            </a:r>
            <a:r>
              <a:rPr lang="en-GB" sz="1200" kern="1200" dirty="0">
                <a:solidFill>
                  <a:schemeClr val="tx1"/>
                </a:solidFill>
                <a:effectLst/>
                <a:latin typeface="+mn-lt"/>
                <a:ea typeface="+mn-ea"/>
                <a:cs typeface="+mn-cs"/>
              </a:rPr>
              <a:t>, 2(1), pp. 1–13.</a:t>
            </a:r>
          </a:p>
          <a:p>
            <a:r>
              <a:rPr lang="en-GB" sz="1200" kern="1200" dirty="0">
                <a:solidFill>
                  <a:schemeClr val="tx1"/>
                </a:solidFill>
                <a:effectLst/>
                <a:latin typeface="+mn-lt"/>
                <a:ea typeface="+mn-ea"/>
                <a:cs typeface="+mn-cs"/>
              </a:rPr>
              <a:t>Houran, B.M. (2025) </a:t>
            </a:r>
            <a:r>
              <a:rPr lang="en-GB" sz="1200" i="1" kern="1200" dirty="0">
                <a:solidFill>
                  <a:schemeClr val="tx1"/>
                </a:solidFill>
                <a:effectLst/>
                <a:latin typeface="+mn-lt"/>
                <a:ea typeface="+mn-ea"/>
                <a:cs typeface="+mn-cs"/>
              </a:rPr>
              <a:t>Investing in Leaders to Support Neurodiversity at Work.</a:t>
            </a:r>
            <a:r>
              <a:rPr lang="en-GB" sz="1200" kern="1200" dirty="0">
                <a:solidFill>
                  <a:schemeClr val="tx1"/>
                </a:solidFill>
                <a:effectLst/>
                <a:latin typeface="+mn-lt"/>
                <a:ea typeface="+mn-ea"/>
                <a:cs typeface="+mn-cs"/>
              </a:rPr>
              <a:t> New York: Emerald Insight.</a:t>
            </a:r>
          </a:p>
          <a:p>
            <a:r>
              <a:rPr lang="en-GB" sz="1200" kern="1200" dirty="0">
                <a:solidFill>
                  <a:schemeClr val="tx1"/>
                </a:solidFill>
                <a:effectLst/>
                <a:latin typeface="+mn-lt"/>
                <a:ea typeface="+mn-ea"/>
                <a:cs typeface="+mn-cs"/>
              </a:rPr>
              <a:t>Hyland, S. and Connolly, J. (2018) </a:t>
            </a:r>
            <a:r>
              <a:rPr lang="en-GB" sz="1200" i="1" kern="1200" dirty="0">
                <a:solidFill>
                  <a:schemeClr val="tx1"/>
                </a:solidFill>
                <a:effectLst/>
                <a:latin typeface="+mn-lt"/>
                <a:ea typeface="+mn-ea"/>
                <a:cs typeface="+mn-cs"/>
              </a:rPr>
              <a:t>Companies Leading in Disability Inclusion Have Outperformed Peers</a:t>
            </a:r>
            <a:r>
              <a:rPr lang="en-GB" sz="1200" kern="1200" dirty="0">
                <a:solidFill>
                  <a:schemeClr val="tx1"/>
                </a:solidFill>
                <a:effectLst/>
                <a:latin typeface="+mn-lt"/>
                <a:ea typeface="+mn-ea"/>
                <a:cs typeface="+mn-cs"/>
              </a:rPr>
              <a:t>. Accenture Research Finds. Available at: </a:t>
            </a:r>
            <a:r>
              <a:rPr lang="en-GB" sz="1200" u="sng" kern="1200" dirty="0">
                <a:solidFill>
                  <a:schemeClr val="tx1"/>
                </a:solidFill>
                <a:effectLst/>
                <a:latin typeface="+mn-lt"/>
                <a:ea typeface="+mn-ea"/>
                <a:cs typeface="+mn-cs"/>
                <a:hlinkClick r:id="rId7"/>
              </a:rPr>
              <a:t>https://newsroom.accenture.com/news/2018/companies-leading-in-disability-inclusion-have-outperformedpeers-accenture-research-finds</a:t>
            </a:r>
            <a:r>
              <a:rPr lang="en-GB" sz="1200" kern="1200" dirty="0">
                <a:solidFill>
                  <a:schemeClr val="tx1"/>
                </a:solidFill>
                <a:effectLst/>
                <a:latin typeface="+mn-lt"/>
                <a:ea typeface="+mn-ea"/>
                <a:cs typeface="+mn-cs"/>
              </a:rPr>
              <a:t>  (Accessed: 10 October 2025).</a:t>
            </a:r>
          </a:p>
          <a:p>
            <a:r>
              <a:rPr lang="en-GB" sz="1200" kern="1200" dirty="0" err="1">
                <a:solidFill>
                  <a:schemeClr val="tx1"/>
                </a:solidFill>
                <a:effectLst/>
                <a:latin typeface="+mn-lt"/>
                <a:ea typeface="+mn-ea"/>
                <a:cs typeface="+mn-cs"/>
              </a:rPr>
              <a:t>IDeaS</a:t>
            </a:r>
            <a:r>
              <a:rPr lang="en-GB" sz="1200" kern="1200" dirty="0">
                <a:solidFill>
                  <a:schemeClr val="tx1"/>
                </a:solidFill>
                <a:effectLst/>
                <a:latin typeface="+mn-lt"/>
                <a:ea typeface="+mn-ea"/>
                <a:cs typeface="+mn-cs"/>
              </a:rPr>
              <a:t> Revenue Solutions (2025) </a:t>
            </a:r>
            <a:r>
              <a:rPr lang="en-GB" sz="1200" i="1" kern="1200" dirty="0">
                <a:solidFill>
                  <a:schemeClr val="tx1"/>
                </a:solidFill>
                <a:effectLst/>
                <a:latin typeface="+mn-lt"/>
                <a:ea typeface="+mn-ea"/>
                <a:cs typeface="+mn-cs"/>
              </a:rPr>
              <a:t>5 Predictions That Will Shape Hospitality in 2025.</a:t>
            </a:r>
            <a:r>
              <a:rPr lang="en-GB" sz="1200" kern="1200" dirty="0">
                <a:solidFill>
                  <a:schemeClr val="tx1"/>
                </a:solidFill>
                <a:effectLst/>
                <a:latin typeface="+mn-lt"/>
                <a:ea typeface="+mn-ea"/>
                <a:cs typeface="+mn-cs"/>
              </a:rPr>
              <a:t> Minneapolis: </a:t>
            </a:r>
            <a:r>
              <a:rPr lang="en-GB" sz="1200" kern="1200" dirty="0" err="1">
                <a:solidFill>
                  <a:schemeClr val="tx1"/>
                </a:solidFill>
                <a:effectLst/>
                <a:latin typeface="+mn-lt"/>
                <a:ea typeface="+mn-ea"/>
                <a:cs typeface="+mn-cs"/>
              </a:rPr>
              <a:t>IDeaS</a:t>
            </a:r>
            <a:r>
              <a:rPr lang="en-GB" sz="1200" kern="1200" dirty="0">
                <a:solidFill>
                  <a:schemeClr val="tx1"/>
                </a:solidFill>
                <a:effectLst/>
                <a:latin typeface="+mn-lt"/>
                <a:ea typeface="+mn-ea"/>
                <a:cs typeface="+mn-cs"/>
              </a:rPr>
              <a:t> Revenue Solutions. Available at: </a:t>
            </a:r>
            <a:r>
              <a:rPr lang="en-GB" sz="1200" u="sng" kern="1200" dirty="0">
                <a:solidFill>
                  <a:schemeClr val="tx1"/>
                </a:solidFill>
                <a:effectLst/>
                <a:latin typeface="+mn-lt"/>
                <a:ea typeface="+mn-ea"/>
                <a:cs typeface="+mn-cs"/>
                <a:hlinkClick r:id="rId8"/>
              </a:rPr>
              <a:t>https://ideas.com/news/ideas-unveils-2025-predictions-shaping-hospitality/</a:t>
            </a:r>
            <a:r>
              <a:rPr lang="en-GB" sz="1200" kern="1200" dirty="0">
                <a:solidFill>
                  <a:schemeClr val="tx1"/>
                </a:solidFill>
                <a:effectLst/>
                <a:latin typeface="+mn-lt"/>
                <a:ea typeface="+mn-ea"/>
                <a:cs typeface="+mn-cs"/>
              </a:rPr>
              <a:t> (Accessed: 10 October 2025).</a:t>
            </a:r>
          </a:p>
          <a:p>
            <a:r>
              <a:rPr lang="en-GB" sz="1200" kern="1200" dirty="0">
                <a:solidFill>
                  <a:schemeClr val="tx1"/>
                </a:solidFill>
                <a:effectLst/>
                <a:latin typeface="+mn-lt"/>
                <a:ea typeface="+mn-ea"/>
                <a:cs typeface="+mn-cs"/>
              </a:rPr>
              <a:t>Jolley, J.H. (2018) </a:t>
            </a:r>
            <a:r>
              <a:rPr lang="en-GB" sz="1200" i="1" kern="1200" dirty="0">
                <a:solidFill>
                  <a:schemeClr val="tx1"/>
                </a:solidFill>
                <a:effectLst/>
                <a:latin typeface="+mn-lt"/>
                <a:ea typeface="+mn-ea"/>
                <a:cs typeface="+mn-cs"/>
              </a:rPr>
              <a:t>Understanding the Needs of Neurodiverse Employees in the Workplace.</a:t>
            </a:r>
            <a:r>
              <a:rPr lang="en-GB" sz="1200" kern="1200" dirty="0">
                <a:solidFill>
                  <a:schemeClr val="tx1"/>
                </a:solidFill>
                <a:effectLst/>
                <a:latin typeface="+mn-lt"/>
                <a:ea typeface="+mn-ea"/>
                <a:cs typeface="+mn-cs"/>
              </a:rPr>
              <a:t> San Diego, CA: Northcentral University.</a:t>
            </a:r>
          </a:p>
          <a:p>
            <a:r>
              <a:rPr lang="en-GB" sz="1200" kern="1200" dirty="0">
                <a:solidFill>
                  <a:schemeClr val="tx1"/>
                </a:solidFill>
                <a:effectLst/>
                <a:latin typeface="+mn-lt"/>
                <a:ea typeface="+mn-ea"/>
                <a:cs typeface="+mn-cs"/>
              </a:rPr>
              <a:t>Legislation.gov.uk (2010) </a:t>
            </a:r>
            <a:r>
              <a:rPr lang="en-GB" sz="1200" i="1" kern="1200" dirty="0">
                <a:solidFill>
                  <a:schemeClr val="tx1"/>
                </a:solidFill>
                <a:effectLst/>
                <a:latin typeface="+mn-lt"/>
                <a:ea typeface="+mn-ea"/>
                <a:cs typeface="+mn-cs"/>
              </a:rPr>
              <a:t>Equality Act 2010</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9"/>
              </a:rPr>
              <a:t>https://www.legislation.gov.uk/ukpga/2010/15/contents</a:t>
            </a:r>
            <a:r>
              <a:rPr lang="en-GB" sz="1200" kern="1200" dirty="0">
                <a:solidFill>
                  <a:schemeClr val="tx1"/>
                </a:solidFill>
                <a:effectLst/>
                <a:latin typeface="+mn-lt"/>
                <a:ea typeface="+mn-ea"/>
                <a:cs typeface="+mn-cs"/>
              </a:rPr>
              <a:t> (Accessed: 11 October 2025).</a:t>
            </a:r>
          </a:p>
          <a:p>
            <a:r>
              <a:rPr lang="en-GB" sz="1200" kern="1200" dirty="0">
                <a:solidFill>
                  <a:schemeClr val="tx1"/>
                </a:solidFill>
                <a:effectLst/>
                <a:latin typeface="+mn-lt"/>
                <a:ea typeface="+mn-ea"/>
                <a:cs typeface="+mn-cs"/>
              </a:rPr>
              <a:t>Marriott International (cited in Houran, 2025) </a:t>
            </a:r>
            <a:r>
              <a:rPr lang="en-GB" sz="1200" i="1" kern="1200" dirty="0">
                <a:solidFill>
                  <a:schemeClr val="tx1"/>
                </a:solidFill>
                <a:effectLst/>
                <a:latin typeface="+mn-lt"/>
                <a:ea typeface="+mn-ea"/>
                <a:cs typeface="+mn-cs"/>
              </a:rPr>
              <a:t>Pathways to Opportunity</a:t>
            </a:r>
            <a:r>
              <a:rPr lang="en-GB" sz="1200" kern="1200" dirty="0">
                <a:solidFill>
                  <a:schemeClr val="tx1"/>
                </a:solidFill>
                <a:effectLst/>
                <a:latin typeface="+mn-lt"/>
                <a:ea typeface="+mn-ea"/>
                <a:cs typeface="+mn-cs"/>
              </a:rPr>
              <a:t> [corporate programme].</a:t>
            </a:r>
          </a:p>
          <a:p>
            <a:r>
              <a:rPr lang="en-GB" sz="1200" kern="1200" dirty="0">
                <a:solidFill>
                  <a:schemeClr val="tx1"/>
                </a:solidFill>
                <a:effectLst/>
                <a:latin typeface="+mn-lt"/>
                <a:ea typeface="+mn-ea"/>
                <a:cs typeface="+mn-cs"/>
              </a:rPr>
              <a:t>Robson, C. (2016) </a:t>
            </a:r>
            <a:r>
              <a:rPr lang="en-GB" sz="1200" i="1" kern="1200" dirty="0">
                <a:solidFill>
                  <a:schemeClr val="tx1"/>
                </a:solidFill>
                <a:effectLst/>
                <a:latin typeface="+mn-lt"/>
                <a:ea typeface="+mn-ea"/>
                <a:cs typeface="+mn-cs"/>
              </a:rPr>
              <a:t>Real World Research.</a:t>
            </a:r>
            <a:r>
              <a:rPr lang="en-GB" sz="1200" kern="1200" dirty="0">
                <a:solidFill>
                  <a:schemeClr val="tx1"/>
                </a:solidFill>
                <a:effectLst/>
                <a:latin typeface="+mn-lt"/>
                <a:ea typeface="+mn-ea"/>
                <a:cs typeface="+mn-cs"/>
              </a:rPr>
              <a:t> 4th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Chichester: Wiley.</a:t>
            </a:r>
          </a:p>
          <a:p>
            <a:r>
              <a:rPr lang="en-GB" sz="1200" kern="1200" dirty="0" err="1">
                <a:solidFill>
                  <a:schemeClr val="tx1"/>
                </a:solidFill>
                <a:effectLst/>
                <a:latin typeface="+mn-lt"/>
                <a:ea typeface="+mn-ea"/>
                <a:cs typeface="+mn-cs"/>
              </a:rPr>
              <a:t>Rollnik</a:t>
            </a:r>
            <a:r>
              <a:rPr lang="en-GB" sz="1200" kern="1200" dirty="0">
                <a:solidFill>
                  <a:schemeClr val="tx1"/>
                </a:solidFill>
                <a:effectLst/>
                <a:latin typeface="+mn-lt"/>
                <a:ea typeface="+mn-ea"/>
                <a:cs typeface="+mn-cs"/>
              </a:rPr>
              <a:t>-Sadowska, E. and Grabińska, V. (2024) ‘Managing neurodiversity in workplaces: A review and future research agenda for sustainable human resource management’, </a:t>
            </a:r>
            <a:r>
              <a:rPr lang="en-GB" sz="1200" i="1" kern="1200" dirty="0">
                <a:solidFill>
                  <a:schemeClr val="tx1"/>
                </a:solidFill>
                <a:effectLst/>
                <a:latin typeface="+mn-lt"/>
                <a:ea typeface="+mn-ea"/>
                <a:cs typeface="+mn-cs"/>
              </a:rPr>
              <a:t>Sustainability</a:t>
            </a:r>
            <a:r>
              <a:rPr lang="en-GB" sz="1200" kern="1200" dirty="0">
                <a:solidFill>
                  <a:schemeClr val="tx1"/>
                </a:solidFill>
                <a:effectLst/>
                <a:latin typeface="+mn-lt"/>
                <a:ea typeface="+mn-ea"/>
                <a:cs typeface="+mn-cs"/>
              </a:rPr>
              <a:t>, 16(6594), pp. 1–15.</a:t>
            </a:r>
          </a:p>
          <a:p>
            <a:r>
              <a:rPr lang="en-GB" sz="1200" kern="1200" dirty="0">
                <a:solidFill>
                  <a:schemeClr val="tx1"/>
                </a:solidFill>
                <a:effectLst/>
                <a:latin typeface="+mn-lt"/>
                <a:ea typeface="+mn-ea"/>
                <a:cs typeface="+mn-cs"/>
              </a:rPr>
              <a:t>Saunders, M., Lewis, P. and Thornhill, A. (2019) </a:t>
            </a:r>
            <a:r>
              <a:rPr lang="en-GB" sz="1200" i="1" kern="1200" dirty="0">
                <a:solidFill>
                  <a:schemeClr val="tx1"/>
                </a:solidFill>
                <a:effectLst/>
                <a:latin typeface="+mn-lt"/>
                <a:ea typeface="+mn-ea"/>
                <a:cs typeface="+mn-cs"/>
              </a:rPr>
              <a:t>Research Methods for Business Students.</a:t>
            </a:r>
            <a:r>
              <a:rPr lang="en-GB" sz="1200" kern="1200" dirty="0">
                <a:solidFill>
                  <a:schemeClr val="tx1"/>
                </a:solidFill>
                <a:effectLst/>
                <a:latin typeface="+mn-lt"/>
                <a:ea typeface="+mn-ea"/>
                <a:cs typeface="+mn-cs"/>
              </a:rPr>
              <a:t> 8th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Harlow: Pearson Education.</a:t>
            </a:r>
          </a:p>
          <a:p>
            <a:r>
              <a:rPr lang="en-GB" sz="1200" kern="1200" dirty="0">
                <a:solidFill>
                  <a:schemeClr val="tx1"/>
                </a:solidFill>
                <a:effectLst/>
                <a:latin typeface="+mn-lt"/>
                <a:ea typeface="+mn-ea"/>
                <a:cs typeface="+mn-cs"/>
              </a:rPr>
              <a:t>Singer, J. (1999) </a:t>
            </a:r>
            <a:r>
              <a:rPr lang="en-GB" sz="1200" i="1" kern="1200" dirty="0">
                <a:solidFill>
                  <a:schemeClr val="tx1"/>
                </a:solidFill>
                <a:effectLst/>
                <a:latin typeface="+mn-lt"/>
                <a:ea typeface="+mn-ea"/>
                <a:cs typeface="+mn-cs"/>
              </a:rPr>
              <a:t>Why Can’t You Be Normal for Once in Your Life?</a:t>
            </a:r>
            <a:r>
              <a:rPr lang="en-GB" sz="1200" kern="1200" dirty="0">
                <a:solidFill>
                  <a:schemeClr val="tx1"/>
                </a:solidFill>
                <a:effectLst/>
                <a:latin typeface="+mn-lt"/>
                <a:ea typeface="+mn-ea"/>
                <a:cs typeface="+mn-cs"/>
              </a:rPr>
              <a:t> Sydney: University of Technology Sydney.</a:t>
            </a:r>
          </a:p>
          <a:p>
            <a:r>
              <a:rPr lang="en-GB" sz="1200" kern="1200" dirty="0">
                <a:solidFill>
                  <a:schemeClr val="tx1"/>
                </a:solidFill>
                <a:effectLst/>
                <a:latin typeface="+mn-lt"/>
                <a:ea typeface="+mn-ea"/>
                <a:cs typeface="+mn-cs"/>
              </a:rPr>
              <a:t>The Burnt Chef Project (2025) </a:t>
            </a:r>
            <a:r>
              <a:rPr lang="en-GB" sz="1200" i="1" kern="1200" dirty="0">
                <a:solidFill>
                  <a:schemeClr val="tx1"/>
                </a:solidFill>
                <a:effectLst/>
                <a:latin typeface="+mn-lt"/>
                <a:ea typeface="+mn-ea"/>
                <a:cs typeface="+mn-cs"/>
              </a:rPr>
              <a:t>Hospitality Mental Health Awareness</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10"/>
              </a:rPr>
              <a:t>https://www.theburntchefproject.com/</a:t>
            </a:r>
            <a:r>
              <a:rPr lang="en-GB" sz="1200" kern="1200" dirty="0">
                <a:solidFill>
                  <a:schemeClr val="tx1"/>
                </a:solidFill>
                <a:effectLst/>
                <a:latin typeface="+mn-lt"/>
                <a:ea typeface="+mn-ea"/>
                <a:cs typeface="+mn-cs"/>
              </a:rPr>
              <a:t> (Accessed: 11 October 2025).</a:t>
            </a:r>
          </a:p>
          <a:p>
            <a:r>
              <a:rPr lang="en-GB" sz="1200" kern="1200" dirty="0">
                <a:solidFill>
                  <a:schemeClr val="tx1"/>
                </a:solidFill>
                <a:effectLst/>
                <a:latin typeface="+mn-lt"/>
                <a:ea typeface="+mn-ea"/>
                <a:cs typeface="+mn-cs"/>
              </a:rPr>
              <a:t>United Nations (2008) </a:t>
            </a:r>
            <a:r>
              <a:rPr lang="en-GB" sz="1200" i="1" kern="1200" dirty="0">
                <a:solidFill>
                  <a:schemeClr val="tx1"/>
                </a:solidFill>
                <a:effectLst/>
                <a:latin typeface="+mn-lt"/>
                <a:ea typeface="+mn-ea"/>
                <a:cs typeface="+mn-cs"/>
              </a:rPr>
              <a:t>Convention on the Rights of Persons with Disabilities and Optional Protocol</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11"/>
              </a:rPr>
              <a:t>https://www.un.org/disabilities/documents/convention/convoptprot-e.pdf</a:t>
            </a:r>
            <a:r>
              <a:rPr lang="en-GB" sz="1200" kern="1200" dirty="0">
                <a:solidFill>
                  <a:schemeClr val="tx1"/>
                </a:solidFill>
                <a:effectLst/>
                <a:latin typeface="+mn-lt"/>
                <a:ea typeface="+mn-ea"/>
                <a:cs typeface="+mn-cs"/>
              </a:rPr>
              <a:t> (Accessed: 11 October 2025).</a:t>
            </a:r>
          </a:p>
          <a:p>
            <a:r>
              <a:rPr lang="en-GB" sz="1200" kern="1200" dirty="0">
                <a:solidFill>
                  <a:schemeClr val="tx1"/>
                </a:solidFill>
                <a:effectLst/>
                <a:latin typeface="+mn-lt"/>
                <a:ea typeface="+mn-ea"/>
                <a:cs typeface="+mn-cs"/>
              </a:rPr>
              <a:t>University of Wales Trinity Saint David (</a:t>
            </a:r>
            <a:r>
              <a:rPr lang="en-GB" sz="1200" kern="1200" dirty="0" err="1">
                <a:solidFill>
                  <a:schemeClr val="tx1"/>
                </a:solidFill>
                <a:effectLst/>
                <a:latin typeface="+mn-lt"/>
                <a:ea typeface="+mn-ea"/>
                <a:cs typeface="+mn-cs"/>
              </a:rPr>
              <a:t>UWTSD</a:t>
            </a:r>
            <a:r>
              <a:rPr lang="en-GB" sz="1200" kern="1200" dirty="0">
                <a:solidFill>
                  <a:schemeClr val="tx1"/>
                </a:solidFill>
                <a:effectLst/>
                <a:latin typeface="+mn-lt"/>
                <a:ea typeface="+mn-ea"/>
                <a:cs typeface="+mn-cs"/>
              </a:rPr>
              <a:t>) (2023) </a:t>
            </a:r>
            <a:r>
              <a:rPr lang="en-GB" sz="1200" i="1" kern="1200" dirty="0">
                <a:solidFill>
                  <a:schemeClr val="tx1"/>
                </a:solidFill>
                <a:effectLst/>
                <a:latin typeface="+mn-lt"/>
                <a:ea typeface="+mn-ea"/>
                <a:cs typeface="+mn-cs"/>
              </a:rPr>
              <a:t>Harvard Referencing Handbook.</a:t>
            </a:r>
            <a:r>
              <a:rPr lang="en-GB" sz="1200" kern="1200" dirty="0">
                <a:solidFill>
                  <a:schemeClr val="tx1"/>
                </a:solidFill>
                <a:effectLst/>
                <a:latin typeface="+mn-lt"/>
                <a:ea typeface="+mn-ea"/>
                <a:cs typeface="+mn-cs"/>
              </a:rPr>
              <a:t> Version 1.3. Lampeter: </a:t>
            </a:r>
            <a:r>
              <a:rPr lang="en-GB" sz="1200" kern="1200" dirty="0" err="1">
                <a:solidFill>
                  <a:schemeClr val="tx1"/>
                </a:solidFill>
                <a:effectLst/>
                <a:latin typeface="+mn-lt"/>
                <a:ea typeface="+mn-ea"/>
                <a:cs typeface="+mn-cs"/>
              </a:rPr>
              <a:t>UWTSD</a:t>
            </a:r>
            <a:r>
              <a:rPr lang="en-GB" sz="1200" kern="1200" dirty="0">
                <a:solidFill>
                  <a:schemeClr val="tx1"/>
                </a:solidFill>
                <a:effectLst/>
                <a:latin typeface="+mn-lt"/>
                <a:ea typeface="+mn-ea"/>
                <a:cs typeface="+mn-cs"/>
              </a:rPr>
              <a:t> Library and Learning Resources.</a:t>
            </a:r>
          </a:p>
          <a:p>
            <a:r>
              <a:rPr lang="en-GB" sz="1200" kern="1200" dirty="0">
                <a:solidFill>
                  <a:schemeClr val="tx1"/>
                </a:solidFill>
                <a:effectLst/>
                <a:latin typeface="+mn-lt"/>
                <a:ea typeface="+mn-ea"/>
                <a:cs typeface="+mn-cs"/>
              </a:rPr>
              <a:t>Vargas-Salas, O., Alcazar-Gonzales, J.C., Fernández-Fernández, F.A., Molina-Rodríguez, F.N., Paredes-Velazco, R. and </a:t>
            </a:r>
            <a:r>
              <a:rPr lang="en-GB" sz="1200" kern="1200" dirty="0" err="1">
                <a:solidFill>
                  <a:schemeClr val="tx1"/>
                </a:solidFill>
                <a:effectLst/>
                <a:latin typeface="+mn-lt"/>
                <a:ea typeface="+mn-ea"/>
                <a:cs typeface="+mn-cs"/>
              </a:rPr>
              <a:t>Carcausto</a:t>
            </a:r>
            <a:r>
              <a:rPr lang="en-GB" sz="1200" kern="1200" dirty="0">
                <a:solidFill>
                  <a:schemeClr val="tx1"/>
                </a:solidFill>
                <a:effectLst/>
                <a:latin typeface="+mn-lt"/>
                <a:ea typeface="+mn-ea"/>
                <a:cs typeface="+mn-cs"/>
              </a:rPr>
              <a:t>-Zea, </a:t>
            </a:r>
            <a:r>
              <a:rPr lang="en-GB" sz="1200" kern="1200" dirty="0" err="1">
                <a:solidFill>
                  <a:schemeClr val="tx1"/>
                </a:solidFill>
                <a:effectLst/>
                <a:latin typeface="+mn-lt"/>
                <a:ea typeface="+mn-ea"/>
                <a:cs typeface="+mn-cs"/>
              </a:rPr>
              <a:t>M.L</a:t>
            </a:r>
            <a:r>
              <a:rPr lang="en-GB" sz="1200" kern="1200" dirty="0">
                <a:solidFill>
                  <a:schemeClr val="tx1"/>
                </a:solidFill>
                <a:effectLst/>
                <a:latin typeface="+mn-lt"/>
                <a:ea typeface="+mn-ea"/>
                <a:cs typeface="+mn-cs"/>
              </a:rPr>
              <a:t>. (2025) ‘Neurodivergence and the workplace: A systematic review of the literature’, </a:t>
            </a:r>
            <a:r>
              <a:rPr lang="en-GB" sz="1200" i="1" kern="1200" dirty="0">
                <a:solidFill>
                  <a:schemeClr val="tx1"/>
                </a:solidFill>
                <a:effectLst/>
                <a:latin typeface="+mn-lt"/>
                <a:ea typeface="+mn-ea"/>
                <a:cs typeface="+mn-cs"/>
              </a:rPr>
              <a:t>Journal of Vocational Rehabilitation</a:t>
            </a:r>
            <a:r>
              <a:rPr lang="en-GB" sz="1200" kern="1200" dirty="0">
                <a:solidFill>
                  <a:schemeClr val="tx1"/>
                </a:solidFill>
                <a:effectLst/>
                <a:latin typeface="+mn-lt"/>
                <a:ea typeface="+mn-ea"/>
                <a:cs typeface="+mn-cs"/>
              </a:rPr>
              <a:t>, 63(1), pp. 83–94.</a:t>
            </a:r>
          </a:p>
          <a:p>
            <a:r>
              <a:rPr lang="en-GB" sz="1200" kern="1200" dirty="0">
                <a:solidFill>
                  <a:schemeClr val="tx1"/>
                </a:solidFill>
                <a:effectLst/>
                <a:latin typeface="+mn-lt"/>
                <a:ea typeface="+mn-ea"/>
                <a:cs typeface="+mn-cs"/>
              </a:rPr>
              <a:t>Varriale, L., </a:t>
            </a:r>
            <a:r>
              <a:rPr lang="en-GB" sz="1200" kern="1200" dirty="0" err="1">
                <a:solidFill>
                  <a:schemeClr val="tx1"/>
                </a:solidFill>
                <a:effectLst/>
                <a:latin typeface="+mn-lt"/>
                <a:ea typeface="+mn-ea"/>
                <a:cs typeface="+mn-cs"/>
              </a:rPr>
              <a:t>Pagliarino</a:t>
            </a:r>
            <a:r>
              <a:rPr lang="en-GB" sz="1200" kern="1200" dirty="0">
                <a:solidFill>
                  <a:schemeClr val="tx1"/>
                </a:solidFill>
                <a:effectLst/>
                <a:latin typeface="+mn-lt"/>
                <a:ea typeface="+mn-ea"/>
                <a:cs typeface="+mn-cs"/>
              </a:rPr>
              <a:t>, E. and Boccuzzi, G. (2023) ‘Digital technologies for promoting the inclusion of workers with disabilities: A brief investigation’, </a:t>
            </a:r>
            <a:r>
              <a:rPr lang="en-GB" sz="1200" i="1" kern="1200" dirty="0">
                <a:solidFill>
                  <a:schemeClr val="tx1"/>
                </a:solidFill>
                <a:effectLst/>
                <a:latin typeface="+mn-lt"/>
                <a:ea typeface="+mn-ea"/>
                <a:cs typeface="+mn-cs"/>
              </a:rPr>
              <a:t>Journal of Inclusive Innovation</a:t>
            </a:r>
            <a:r>
              <a:rPr lang="en-GB" sz="1200" kern="1200" dirty="0">
                <a:solidFill>
                  <a:schemeClr val="tx1"/>
                </a:solidFill>
                <a:effectLst/>
                <a:latin typeface="+mn-lt"/>
                <a:ea typeface="+mn-ea"/>
                <a:cs typeface="+mn-cs"/>
              </a:rPr>
              <a:t>, 5(2), pp. 45–58.</a:t>
            </a:r>
          </a:p>
          <a:p>
            <a:r>
              <a:rPr lang="en-GB" sz="1200" kern="1200" dirty="0">
                <a:solidFill>
                  <a:schemeClr val="tx1"/>
                </a:solidFill>
                <a:effectLst/>
                <a:latin typeface="+mn-lt"/>
                <a:ea typeface="+mn-ea"/>
                <a:cs typeface="+mn-cs"/>
              </a:rPr>
              <a:t>Wen, B., Legault, K., Coffey, L., and Lovegrove, D. (2024) ‘Autism and neurodiversity in the workplace: A scoping review of key trends, employer roles, interventions and supports’, </a:t>
            </a:r>
            <a:r>
              <a:rPr lang="en-GB" sz="1200" i="1" kern="1200" dirty="0">
                <a:solidFill>
                  <a:schemeClr val="tx1"/>
                </a:solidFill>
                <a:effectLst/>
                <a:latin typeface="+mn-lt"/>
                <a:ea typeface="+mn-ea"/>
                <a:cs typeface="+mn-cs"/>
              </a:rPr>
              <a:t>Workplace Diversity Review</a:t>
            </a:r>
            <a:r>
              <a:rPr lang="en-GB" sz="1200" kern="1200" dirty="0">
                <a:solidFill>
                  <a:schemeClr val="tx1"/>
                </a:solidFill>
                <a:effectLst/>
                <a:latin typeface="+mn-lt"/>
                <a:ea typeface="+mn-ea"/>
                <a:cs typeface="+mn-cs"/>
              </a:rPr>
              <a:t>, 12(4), pp. 215–232.</a:t>
            </a:r>
          </a:p>
          <a:p>
            <a:endParaRPr lang="en-GB" dirty="0"/>
          </a:p>
        </p:txBody>
      </p:sp>
      <p:sp>
        <p:nvSpPr>
          <p:cNvPr id="4" name="Slide Number Placeholder 3"/>
          <p:cNvSpPr>
            <a:spLocks noGrp="1"/>
          </p:cNvSpPr>
          <p:nvPr>
            <p:ph type="sldNum" sz="quarter" idx="5"/>
          </p:nvPr>
        </p:nvSpPr>
        <p:spPr/>
        <p:txBody>
          <a:bodyPr/>
          <a:lstStyle/>
          <a:p>
            <a:fld id="{26212B4D-D853-43E3-84D4-756A314071EE}" type="slidenum">
              <a:rPr lang="en-GB" smtClean="0"/>
              <a:t>11</a:t>
            </a:fld>
            <a:endParaRPr lang="en-GB"/>
          </a:p>
        </p:txBody>
      </p:sp>
    </p:spTree>
    <p:extLst>
      <p:ext uri="{BB962C8B-B14F-4D97-AF65-F5344CB8AC3E}">
        <p14:creationId xmlns:p14="http://schemas.microsoft.com/office/powerpoint/2010/main" val="40875278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A13483-A24C-97DB-1FAB-B1EE383D6793}"/>
              </a:ext>
            </a:extLst>
          </p:cNvPr>
          <p:cNvSpPr/>
          <p:nvPr/>
        </p:nvSpPr>
        <p:spPr>
          <a:xfrm>
            <a:off x="5067300" y="-429"/>
            <a:ext cx="7142987" cy="6857571"/>
          </a:xfrm>
          <a:prstGeom prst="rect">
            <a:avLst/>
          </a:prstGeom>
          <a:gradFill>
            <a:gsLst>
              <a:gs pos="0">
                <a:srgbClr val="FF411C"/>
              </a:gs>
              <a:gs pos="100000">
                <a:srgbClr val="92248E"/>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30CBF15A-228E-7325-6D7D-982EA5375DC4}"/>
              </a:ext>
            </a:extLst>
          </p:cNvPr>
          <p:cNvSpPr/>
          <p:nvPr/>
        </p:nvSpPr>
        <p:spPr>
          <a:xfrm>
            <a:off x="5067301" y="0"/>
            <a:ext cx="7158340" cy="6858000"/>
          </a:xfrm>
          <a:prstGeom prst="rect">
            <a:avLst/>
          </a:prstGeom>
          <a:gradFill>
            <a:gsLst>
              <a:gs pos="27000">
                <a:srgbClr val="DA002F">
                  <a:alpha val="6000"/>
                </a:srgbClr>
              </a:gs>
              <a:gs pos="98000">
                <a:srgbClr val="9B3597">
                  <a:alpha val="72941"/>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EBBC545E-CFDF-A40B-046E-AEC9E529B81C}"/>
              </a:ext>
            </a:extLst>
          </p:cNvPr>
          <p:cNvSpPr/>
          <p:nvPr/>
        </p:nvSpPr>
        <p:spPr>
          <a:xfrm rot="10800000">
            <a:off x="5067300" y="4571999"/>
            <a:ext cx="7158340" cy="2286000"/>
          </a:xfrm>
          <a:prstGeom prst="rect">
            <a:avLst/>
          </a:prstGeom>
          <a:gradFill>
            <a:gsLst>
              <a:gs pos="28000">
                <a:srgbClr val="FF907A">
                  <a:alpha val="40000"/>
                </a:srgbClr>
              </a:gs>
              <a:gs pos="100000">
                <a:srgbClr val="DA002F">
                  <a:alpha val="20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B90503D3-D62B-0038-E24C-05C4B676AF66}"/>
              </a:ext>
            </a:extLst>
          </p:cNvPr>
          <p:cNvSpPr/>
          <p:nvPr/>
        </p:nvSpPr>
        <p:spPr>
          <a:xfrm rot="13704304">
            <a:off x="6080918" y="830588"/>
            <a:ext cx="4998441" cy="4998441"/>
          </a:xfrm>
          <a:prstGeom prst="ellipse">
            <a:avLst/>
          </a:prstGeom>
          <a:gradFill>
            <a:gsLst>
              <a:gs pos="39000">
                <a:srgbClr val="FFDBCC">
                  <a:alpha val="0"/>
                </a:srgbClr>
              </a:gs>
              <a:gs pos="100000">
                <a:srgbClr val="FF907A">
                  <a:alpha val="2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87568" y="1270535"/>
            <a:ext cx="5513832" cy="288950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687568" y="4974336"/>
            <a:ext cx="5715000" cy="1481328"/>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0" y="0"/>
            <a:ext cx="5067300" cy="6858000"/>
          </a:xfrm>
          <a:blipFill>
            <a:blip r:embed="rId2">
              <a:alphaModFix amt="70000"/>
            </a:blip>
            <a:stretch>
              <a:fillRect/>
            </a:stretch>
          </a:blipFill>
        </p:spPr>
        <p:txBody>
          <a:bodyPr/>
          <a:lstStyle>
            <a:lvl1pPr marL="0" indent="0">
              <a:buNone/>
              <a:defRPr/>
            </a:lvl1pPr>
          </a:lstStyle>
          <a:p>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687566" y="6455664"/>
            <a:ext cx="2902571" cy="365760"/>
          </a:xfrm>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08425" y="6455664"/>
            <a:ext cx="2986167" cy="365760"/>
          </a:xfrm>
        </p:spPr>
        <p:txBody>
          <a:bodyPr/>
          <a:lstStyle>
            <a:lvl1pPr>
              <a:defRPr>
                <a:solidFill>
                  <a:schemeClr val="bg1"/>
                </a:solidFill>
              </a:defRPr>
            </a:lvl1pPr>
          </a:lstStyle>
          <a:p>
            <a:fld id="{8336174F-2B61-4F38-91FD-0CAA6C6B7079}" type="datetime1">
              <a:rPr lang="en-US" smtClean="0"/>
              <a:t>10/29/2025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7130594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985248" cy="960120"/>
          </a:xfrm>
        </p:spPr>
        <p:txBody>
          <a:body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1563624"/>
            <a:ext cx="9985248"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8B86552-E32F-4D90-B6E0-D9CA9A7E1CAE}" type="datetime1">
              <a:rPr lang="en-US" smtClean="0"/>
              <a:t>10/29/2025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13442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CCAF72-A322-2B88-2E9E-10B288C8315E}"/>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A2EF993-7F0D-4ECF-FD85-4AAFAAAF91C6}"/>
              </a:ext>
            </a:extLst>
          </p:cNvPr>
          <p:cNvSpPr/>
          <p:nvPr/>
        </p:nvSpPr>
        <p:spPr>
          <a:xfrm rot="10800000" flipH="1">
            <a:off x="0" y="4571999"/>
            <a:ext cx="12192003" cy="2286219"/>
          </a:xfrm>
          <a:prstGeom prst="rect">
            <a:avLst/>
          </a:prstGeom>
          <a:gradFill>
            <a:gsLst>
              <a:gs pos="0">
                <a:srgbClr val="FF907A"/>
              </a:gs>
              <a:gs pos="100000">
                <a:srgbClr val="DA002F"/>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C6D141E1-516D-D7D9-7CAC-EBABCB077CDD}"/>
              </a:ext>
            </a:extLst>
          </p:cNvPr>
          <p:cNvSpPr/>
          <p:nvPr/>
        </p:nvSpPr>
        <p:spPr>
          <a:xfrm rot="10800000" flipH="1">
            <a:off x="4038600" y="4571779"/>
            <a:ext cx="8151938" cy="2286329"/>
          </a:xfrm>
          <a:prstGeom prst="rect">
            <a:avLst/>
          </a:prstGeom>
          <a:gradFill>
            <a:gsLst>
              <a:gs pos="0">
                <a:srgbClr val="FF5076">
                  <a:alpha val="0"/>
                </a:srgbClr>
              </a:gs>
              <a:gs pos="99000">
                <a:srgbClr val="91049C">
                  <a:alpha val="81961"/>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Freeform: Shape 10">
            <a:extLst>
              <a:ext uri="{FF2B5EF4-FFF2-40B4-BE49-F238E27FC236}">
                <a16:creationId xmlns:a16="http://schemas.microsoft.com/office/drawing/2014/main" id="{D973ECF1-2707-D092-89EA-AC6D4B79E56F}"/>
              </a:ext>
            </a:extLst>
          </p:cNvPr>
          <p:cNvSpPr/>
          <p:nvPr/>
        </p:nvSpPr>
        <p:spPr>
          <a:xfrm rot="14834054">
            <a:off x="3015414" y="2996601"/>
            <a:ext cx="2352194" cy="3826944"/>
          </a:xfrm>
          <a:custGeom>
            <a:avLst/>
            <a:gdLst>
              <a:gd name="connsiteX0" fmla="*/ 2352194 w 2352194"/>
              <a:gd name="connsiteY0" fmla="*/ 8624 h 3826944"/>
              <a:gd name="connsiteX1" fmla="*/ 749804 w 2352194"/>
              <a:gd name="connsiteY1" fmla="*/ 3826944 h 3826944"/>
              <a:gd name="connsiteX2" fmla="*/ 566692 w 2352194"/>
              <a:gd name="connsiteY2" fmla="*/ 3648149 h 3826944"/>
              <a:gd name="connsiteX3" fmla="*/ 0 w 2352194"/>
              <a:gd name="connsiteY3" fmla="*/ 2181415 h 3826944"/>
              <a:gd name="connsiteX4" fmla="*/ 2181415 w 2352194"/>
              <a:gd name="connsiteY4" fmla="*/ 0 h 3826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2194" h="3826944">
                <a:moveTo>
                  <a:pt x="2352194" y="8624"/>
                </a:moveTo>
                <a:lnTo>
                  <a:pt x="749804" y="3826944"/>
                </a:lnTo>
                <a:lnTo>
                  <a:pt x="566692" y="3648149"/>
                </a:lnTo>
                <a:cubicBezTo>
                  <a:pt x="214596" y="3260758"/>
                  <a:pt x="0" y="2746147"/>
                  <a:pt x="0" y="2181415"/>
                </a:cubicBezTo>
                <a:cubicBezTo>
                  <a:pt x="0" y="976653"/>
                  <a:pt x="976652" y="0"/>
                  <a:pt x="2181415" y="0"/>
                </a:cubicBezTo>
                <a:close/>
              </a:path>
            </a:pathLst>
          </a:custGeom>
          <a:gradFill>
            <a:gsLst>
              <a:gs pos="0">
                <a:srgbClr val="FFBCAF">
                  <a:alpha val="33725"/>
                </a:srgbClr>
              </a:gs>
              <a:gs pos="100000">
                <a:srgbClr val="FF907A">
                  <a:alpha val="0"/>
                </a:srgb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F09FDFDA-46A6-DCC7-FA34-612FC4BF8109}"/>
              </a:ext>
            </a:extLst>
          </p:cNvPr>
          <p:cNvSpPr/>
          <p:nvPr/>
        </p:nvSpPr>
        <p:spPr>
          <a:xfrm flipH="1">
            <a:off x="3047998" y="4571999"/>
            <a:ext cx="9143999" cy="1841109"/>
          </a:xfrm>
          <a:prstGeom prst="rect">
            <a:avLst/>
          </a:prstGeom>
          <a:gradFill>
            <a:gsLst>
              <a:gs pos="0">
                <a:srgbClr val="FF411C">
                  <a:alpha val="29804"/>
                </a:srgbClr>
              </a:gs>
              <a:gs pos="78000">
                <a:srgbClr val="DA002F">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4791456"/>
            <a:ext cx="10570464" cy="1170432"/>
          </a:xfrm>
        </p:spPr>
        <p:txBody>
          <a:bodyPr vert="horz" lIns="91440" tIns="45720" rIns="91440" bIns="45720" rtlCol="0" anchor="b">
            <a:normAutofit/>
          </a:bodyPr>
          <a:lstStyle>
            <a:lvl1pPr>
              <a:defRPr lang="en-US" sz="40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6025896"/>
            <a:ext cx="10579608" cy="429768"/>
          </a:xfrm>
        </p:spPr>
        <p:txBody>
          <a:bodyPr vert="horz" lIns="91440" tIns="45720" rIns="91440" bIns="45720" rtlCol="0">
            <a:normAutofit/>
          </a:bodyPr>
          <a:lstStyle>
            <a:lvl1pPr marL="0" indent="0">
              <a:buNone/>
              <a:defRPr lang="en-US" sz="1600" cap="all" spc="400" baseline="0">
                <a:solidFill>
                  <a:schemeClr val="bg1"/>
                </a:solidFill>
                <a:latin typeface="+mj-lt"/>
              </a:defRPr>
            </a:lvl1pPr>
          </a:lstStyle>
          <a:p>
            <a:pPr lvl="0"/>
            <a:r>
              <a:rPr lang="en-US" dirty="0"/>
              <a:t>Click to edit Master subtitle style</a:t>
            </a:r>
          </a:p>
        </p:txBody>
      </p:sp>
      <p:sp>
        <p:nvSpPr>
          <p:cNvPr id="17" name="Picture Placeholder 16">
            <a:extLst>
              <a:ext uri="{FF2B5EF4-FFF2-40B4-BE49-F238E27FC236}">
                <a16:creationId xmlns:a16="http://schemas.microsoft.com/office/drawing/2014/main" id="{CC20621E-D3A1-DE2F-A48A-0A5F27957211}"/>
              </a:ext>
            </a:extLst>
          </p:cNvPr>
          <p:cNvSpPr>
            <a:spLocks noGrp="1"/>
          </p:cNvSpPr>
          <p:nvPr>
            <p:ph type="pic" sz="quarter" idx="13" hasCustomPrompt="1"/>
          </p:nvPr>
        </p:nvSpPr>
        <p:spPr>
          <a:xfrm>
            <a:off x="0" y="0"/>
            <a:ext cx="12192000" cy="4572000"/>
          </a:xfrm>
          <a:blipFill dpi="0" rotWithShape="1">
            <a:blip r:embed="rId2">
              <a:alphaModFix amt="70000"/>
            </a:blip>
            <a:srcRect/>
            <a:stretch>
              <a:fillRect/>
            </a:stretch>
          </a:blipFill>
        </p:spPr>
        <p:txBody>
          <a:bodyPr/>
          <a:lstStyle>
            <a:lvl1pPr marL="0" indent="0">
              <a:buNone/>
              <a:defRPr/>
            </a:lvl1pPr>
          </a:lstStyle>
          <a:p>
            <a:r>
              <a:rPr lang="en-US" dirty="0"/>
              <a:t>.</a:t>
            </a:r>
          </a:p>
        </p:txBody>
      </p:sp>
      <p:sp>
        <p:nvSpPr>
          <p:cNvPr id="19" name="Footer Placeholder 18">
            <a:extLst>
              <a:ext uri="{FF2B5EF4-FFF2-40B4-BE49-F238E27FC236}">
                <a16:creationId xmlns:a16="http://schemas.microsoft.com/office/drawing/2014/main" id="{382602B3-F8C3-D957-5C3F-DF1749FA8532}"/>
              </a:ext>
            </a:extLst>
          </p:cNvPr>
          <p:cNvSpPr>
            <a:spLocks noGrp="1"/>
          </p:cNvSpPr>
          <p:nvPr>
            <p:ph type="ftr" sz="quarter" idx="15"/>
          </p:nvPr>
        </p:nvSpPr>
        <p:spPr>
          <a:xfrm>
            <a:off x="731520" y="6455664"/>
            <a:ext cx="3557016" cy="365760"/>
          </a:xfrm>
        </p:spPr>
        <p:txBody>
          <a:bodyPr/>
          <a:lstStyle>
            <a:lvl1pPr>
              <a:defRPr>
                <a:solidFill>
                  <a:schemeClr val="bg1"/>
                </a:solidFill>
                <a:effectLst/>
              </a:defRPr>
            </a:lvl1pPr>
          </a:lstStyle>
          <a:p>
            <a:endParaRPr lang="en-US"/>
          </a:p>
        </p:txBody>
      </p:sp>
      <p:sp>
        <p:nvSpPr>
          <p:cNvPr id="18" name="Date Placeholder 17">
            <a:extLst>
              <a:ext uri="{FF2B5EF4-FFF2-40B4-BE49-F238E27FC236}">
                <a16:creationId xmlns:a16="http://schemas.microsoft.com/office/drawing/2014/main" id="{A0E38CC7-EEB9-1AD7-7B03-603746FE3FF6}"/>
              </a:ext>
            </a:extLst>
          </p:cNvPr>
          <p:cNvSpPr>
            <a:spLocks noGrp="1"/>
          </p:cNvSpPr>
          <p:nvPr>
            <p:ph type="dt" sz="half" idx="14"/>
          </p:nvPr>
        </p:nvSpPr>
        <p:spPr/>
        <p:txBody>
          <a:bodyPr/>
          <a:lstStyle>
            <a:lvl1pPr>
              <a:defRPr>
                <a:solidFill>
                  <a:schemeClr val="bg1"/>
                </a:solidFill>
              </a:defRPr>
            </a:lvl1pPr>
          </a:lstStyle>
          <a:p>
            <a:fld id="{62148E13-DE37-4B36-B116-A2231DB87862}" type="datetime1">
              <a:rPr lang="en-US" smtClean="0"/>
              <a:t>10/29/2025</a:t>
            </a:fld>
            <a:endParaRPr lang="en-US"/>
          </a:p>
        </p:txBody>
      </p:sp>
      <p:sp>
        <p:nvSpPr>
          <p:cNvPr id="20" name="Slide Number Placeholder 19">
            <a:extLst>
              <a:ext uri="{FF2B5EF4-FFF2-40B4-BE49-F238E27FC236}">
                <a16:creationId xmlns:a16="http://schemas.microsoft.com/office/drawing/2014/main" id="{B153FF4E-D18A-13B0-6B0A-CF7AF0A5232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0745327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D2DD7BB-25B8-B7A3-8E13-EDE8E1090689}"/>
              </a:ext>
            </a:extLst>
          </p:cNvPr>
          <p:cNvSpPr/>
          <p:nvPr/>
        </p:nvSpPr>
        <p:spPr>
          <a:xfrm rot="10800000" flipH="1">
            <a:off x="0" y="0"/>
            <a:ext cx="6096000" cy="6868461"/>
          </a:xfrm>
          <a:prstGeom prst="rect">
            <a:avLst/>
          </a:prstGeom>
          <a:gradFill>
            <a:gsLst>
              <a:gs pos="0">
                <a:srgbClr val="FE4A00">
                  <a:alpha val="65882"/>
                </a:srgbClr>
              </a:gs>
              <a:gs pos="100000">
                <a:srgbClr val="A6025C"/>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FB6C05D2-D53F-950D-185E-08B200EEFEB9}"/>
              </a:ext>
            </a:extLst>
          </p:cNvPr>
          <p:cNvSpPr/>
          <p:nvPr/>
        </p:nvSpPr>
        <p:spPr>
          <a:xfrm rot="10800000" flipH="1">
            <a:off x="-18287" y="4582455"/>
            <a:ext cx="6114286" cy="2275539"/>
          </a:xfrm>
          <a:prstGeom prst="rect">
            <a:avLst/>
          </a:prstGeom>
          <a:gradFill>
            <a:gsLst>
              <a:gs pos="0">
                <a:srgbClr val="DA002F">
                  <a:alpha val="0"/>
                </a:srgbClr>
              </a:gs>
              <a:gs pos="99000">
                <a:srgbClr val="92248E">
                  <a:alpha val="2666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BC0AF5C2-3AA9-7510-308E-9D21678F7EFC}"/>
              </a:ext>
            </a:extLst>
          </p:cNvPr>
          <p:cNvSpPr/>
          <p:nvPr/>
        </p:nvSpPr>
        <p:spPr>
          <a:xfrm rot="5400000" flipH="1">
            <a:off x="-148955" y="532365"/>
            <a:ext cx="6878924" cy="5814190"/>
          </a:xfrm>
          <a:prstGeom prst="rect">
            <a:avLst/>
          </a:prstGeom>
          <a:gradFill>
            <a:gsLst>
              <a:gs pos="0">
                <a:srgbClr val="FE4A00">
                  <a:alpha val="0"/>
                </a:srgbClr>
              </a:gs>
              <a:gs pos="100000">
                <a:srgbClr val="A60296">
                  <a:alpha val="38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Oval 10">
            <a:extLst>
              <a:ext uri="{FF2B5EF4-FFF2-40B4-BE49-F238E27FC236}">
                <a16:creationId xmlns:a16="http://schemas.microsoft.com/office/drawing/2014/main" id="{13D13448-08C3-4231-6CCA-F17E4C608199}"/>
              </a:ext>
            </a:extLst>
          </p:cNvPr>
          <p:cNvSpPr/>
          <p:nvPr/>
        </p:nvSpPr>
        <p:spPr>
          <a:xfrm rot="10800000">
            <a:off x="949046" y="1319084"/>
            <a:ext cx="4648799" cy="4648799"/>
          </a:xfrm>
          <a:prstGeom prst="ellipse">
            <a:avLst/>
          </a:pr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941832"/>
            <a:ext cx="4626864" cy="320954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74336"/>
            <a:ext cx="4626864" cy="1453896"/>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1520" y="6455664"/>
            <a:ext cx="4096512" cy="365760"/>
          </a:xfrm>
        </p:spPr>
        <p:txBody>
          <a:bodyPr/>
          <a:lstStyle>
            <a:lvl1pPr algn="l">
              <a:defRPr>
                <a:solidFill>
                  <a:schemeClr val="bg1"/>
                </a:solidFill>
              </a:defRPr>
            </a:lvl1pPr>
          </a:lstStyle>
          <a:p>
            <a:fld id="{8899DE6A-A86C-417F-AE92-B536D94EC0AE}" type="datetime1">
              <a:rPr lang="en-US" smtClean="0"/>
              <a:t>10/29/2025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80974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6092952" y="0"/>
            <a:ext cx="6099048" cy="6858000"/>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8052680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58E3E8-0931-8EEE-FF77-1C25EBBE79AA}"/>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3CE0C29-D9B0-E434-079F-9F0C40DF20EC}"/>
              </a:ext>
            </a:extLst>
          </p:cNvPr>
          <p:cNvSpPr/>
          <p:nvPr/>
        </p:nvSpPr>
        <p:spPr>
          <a:xfrm rot="5400000" flipH="1">
            <a:off x="-1399562" y="1399556"/>
            <a:ext cx="6875820" cy="4076703"/>
          </a:xfrm>
          <a:prstGeom prst="rect">
            <a:avLst/>
          </a:prstGeom>
          <a:gradFill>
            <a:gsLst>
              <a:gs pos="11000">
                <a:srgbClr val="92248E"/>
              </a:gs>
              <a:gs pos="100000">
                <a:srgbClr val="FF411C">
                  <a:alpha val="8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F9F604E-FEFA-3809-8244-5B72EE7BB044}"/>
              </a:ext>
            </a:extLst>
          </p:cNvPr>
          <p:cNvSpPr/>
          <p:nvPr/>
        </p:nvSpPr>
        <p:spPr>
          <a:xfrm rot="16200000">
            <a:off x="890124" y="3681875"/>
            <a:ext cx="2296453" cy="4076701"/>
          </a:xfrm>
          <a:prstGeom prst="rect">
            <a:avLst/>
          </a:prstGeom>
          <a:gradFill>
            <a:gsLst>
              <a:gs pos="0">
                <a:srgbClr val="DA002F">
                  <a:alpha val="55000"/>
                </a:srgbClr>
              </a:gs>
              <a:gs pos="100000">
                <a:srgbClr val="FF907A">
                  <a:alpha val="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8E261-930C-6A44-A568-9DD2A88D3526}"/>
              </a:ext>
            </a:extLst>
          </p:cNvPr>
          <p:cNvSpPr/>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rgbClr val="FFDBCC">
                  <a:alpha val="0"/>
                </a:srgbClr>
              </a:gs>
              <a:gs pos="100000">
                <a:srgbClr val="FF907A">
                  <a:alpha val="30000"/>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850392"/>
            <a:ext cx="2935224" cy="3035808"/>
          </a:xfrm>
        </p:spPr>
        <p:txBody>
          <a:bodyPr vert="horz" lIns="91440" tIns="45720" rIns="91440" bIns="45720" rtlCol="0" anchor="t">
            <a:normAutofit/>
          </a:bodyPr>
          <a:lstStyle>
            <a:lvl1pPr>
              <a:defRPr lang="en-US"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5001768"/>
            <a:ext cx="2926080" cy="1490472"/>
          </a:xfrm>
        </p:spPr>
        <p:txBody>
          <a:bodyPr vert="horz" lIns="91440" tIns="45720" rIns="91440" bIns="45720" rtlCol="0" anchor="ctr">
            <a:normAutofit/>
          </a:bodyPr>
          <a:lstStyle>
            <a:lvl1pPr marL="0" indent="0">
              <a:buNone/>
              <a:defRPr lang="en-US" sz="1600" cap="all" spc="400" baseline="0" dirty="0">
                <a:solidFill>
                  <a:schemeClr val="bg1"/>
                </a:solidFill>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endParaRPr lang="en-US"/>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a:xfrm>
            <a:off x="3200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a:xfrm>
            <a:off x="612648" y="6455664"/>
            <a:ext cx="3227832" cy="365760"/>
          </a:xfrm>
        </p:spPr>
        <p:txBody>
          <a:bodyPr/>
          <a:lstStyle>
            <a:lvl1pPr algn="l">
              <a:defRPr>
                <a:solidFill>
                  <a:schemeClr val="bg1"/>
                </a:solidFill>
              </a:defRPr>
            </a:lvl1pPr>
          </a:lstStyle>
          <a:p>
            <a:fld id="{987B7CE6-4187-4E5F-B3AB-4EAC19187897}" type="datetime1">
              <a:rPr lang="en-US" smtClean="0"/>
              <a:t>10/29/2025</a:t>
            </a:fld>
            <a:endParaRPr lang="en-US"/>
          </a:p>
        </p:txBody>
      </p:sp>
      <p:sp>
        <p:nvSpPr>
          <p:cNvPr id="15" name="Picture Placeholder 14">
            <a:extLst>
              <a:ext uri="{FF2B5EF4-FFF2-40B4-BE49-F238E27FC236}">
                <a16:creationId xmlns:a16="http://schemas.microsoft.com/office/drawing/2014/main" id="{B889FC6C-F243-CA40-35F8-13153EA5EBE9}"/>
              </a:ext>
            </a:extLst>
          </p:cNvPr>
          <p:cNvSpPr>
            <a:spLocks noGrp="1"/>
          </p:cNvSpPr>
          <p:nvPr>
            <p:ph type="pic" sz="quarter" idx="13" hasCustomPrompt="1"/>
          </p:nvPr>
        </p:nvSpPr>
        <p:spPr>
          <a:xfrm>
            <a:off x="4076700" y="0"/>
            <a:ext cx="8115300" cy="6868452"/>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316820340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FE7F8B-D1C1-6301-75A5-2EC4374F9AF1}"/>
              </a:ext>
            </a:extLst>
          </p:cNvPr>
          <p:cNvSpPr/>
          <p:nvPr/>
        </p:nvSpPr>
        <p:spPr>
          <a:xfrm flipH="1" flipV="1">
            <a:off x="-14449" y="0"/>
            <a:ext cx="1222473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1D8467A-A1B6-E7E6-CAD4-E63E0FE2CCCB}"/>
              </a:ext>
            </a:extLst>
          </p:cNvPr>
          <p:cNvSpPr/>
          <p:nvPr/>
        </p:nvSpPr>
        <p:spPr>
          <a:xfrm flipV="1">
            <a:off x="-7227" y="-5046"/>
            <a:ext cx="12217513" cy="686556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2A9C06E7-BC9C-2F5F-5DD1-D04EB713C63D}"/>
              </a:ext>
            </a:extLst>
          </p:cNvPr>
          <p:cNvSpPr/>
          <p:nvPr/>
        </p:nvSpPr>
        <p:spPr>
          <a:xfrm rot="10800000" flipH="1" flipV="1">
            <a:off x="-25514" y="-5045"/>
            <a:ext cx="12217514" cy="6865568"/>
          </a:xfrm>
          <a:prstGeom prst="rect">
            <a:avLst/>
          </a:prstGeom>
          <a:gradFill>
            <a:gsLst>
              <a:gs pos="0">
                <a:srgbClr val="FA0036">
                  <a:alpha val="4000"/>
                </a:srgbClr>
              </a:gs>
              <a:gs pos="99000">
                <a:schemeClr val="accent2">
                  <a:alpha val="98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985261F8-8CD8-F2E0-C386-BE6A16D95BFC}"/>
              </a:ext>
            </a:extLst>
          </p:cNvPr>
          <p:cNvSpPr/>
          <p:nvPr/>
        </p:nvSpPr>
        <p:spPr>
          <a:xfrm rot="16200000" flipH="1" flipV="1">
            <a:off x="3802775" y="-3817222"/>
            <a:ext cx="4571999" cy="12206450"/>
          </a:xfrm>
          <a:prstGeom prst="rect">
            <a:avLst/>
          </a:prstGeom>
          <a:gradFill>
            <a:gsLst>
              <a:gs pos="0">
                <a:srgbClr val="D861D4">
                  <a:alpha val="0"/>
                </a:srgbClr>
              </a:gs>
              <a:gs pos="100000">
                <a:srgbClr val="FF7037">
                  <a:alpha val="66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D3D4A82C-6849-A88D-6D57-833E9A7481B9}"/>
              </a:ext>
            </a:extLst>
          </p:cNvPr>
          <p:cNvSpPr/>
          <p:nvPr/>
        </p:nvSpPr>
        <p:spPr>
          <a:xfrm rot="13168948" flipH="1" flipV="1">
            <a:off x="1027160" y="609473"/>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55CA38-7F60-D664-4EC0-C54B60C02BCF}"/>
              </a:ext>
            </a:extLst>
          </p:cNvPr>
          <p:cNvSpPr/>
          <p:nvPr/>
        </p:nvSpPr>
        <p:spPr>
          <a:xfrm rot="5400000" flipV="1">
            <a:off x="-1913484" y="1896512"/>
            <a:ext cx="6860522" cy="3062447"/>
          </a:xfrm>
          <a:prstGeom prst="rect">
            <a:avLst/>
          </a:prstGeom>
          <a:gradFill>
            <a:gsLst>
              <a:gs pos="0">
                <a:srgbClr val="FA0036">
                  <a:alpha val="62000"/>
                </a:srgbClr>
              </a:gs>
              <a:gs pos="77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557016" y="987552"/>
            <a:ext cx="7644384" cy="2944368"/>
          </a:xfrm>
        </p:spPr>
        <p:txBody>
          <a:bodyPr vert="horz" lIns="91440" tIns="45720" rIns="91440" bIns="45720" rtlCol="0" anchor="b">
            <a:normAutofit/>
          </a:bodyPr>
          <a:lstStyle>
            <a:lvl1pPr>
              <a:defRPr lang="en-US" sz="54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538728" y="5294376"/>
            <a:ext cx="7644384" cy="1078992"/>
          </a:xfrm>
        </p:spPr>
        <p:txBody>
          <a:bodyPr vert="horz" lIns="91440" tIns="45720" rIns="91440" bIns="45720" rtlCol="0" anchor="ctr">
            <a:normAutofit/>
          </a:bodyPr>
          <a:lstStyle>
            <a:lvl1pPr marL="0" indent="0">
              <a:buNone/>
              <a:defRPr lang="en-US" cap="all" spc="400" baseline="0">
                <a:solidFill>
                  <a:schemeClr val="bg1"/>
                </a:solidFill>
                <a:latin typeface="+mj-lt"/>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62217456-FBEF-45A4-A847-C281D68CEBA0}" type="datetime1">
              <a:rPr lang="en-US" smtClean="0"/>
              <a:t>10/29/2025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843442626"/>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344B8E2B-A9B5-DCE0-5C06-E99F762397CB}"/>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8C38FEA-146D-53B3-36B0-5CBD8040636E}"/>
              </a:ext>
            </a:extLst>
          </p:cNvPr>
          <p:cNvSpPr/>
          <p:nvPr/>
        </p:nvSpPr>
        <p:spPr>
          <a:xfrm flipH="1">
            <a:off x="9143995"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684D35E-A520-CA7A-97CB-6D815AB4CC5D}"/>
              </a:ext>
            </a:extLst>
          </p:cNvPr>
          <p:cNvSpPr/>
          <p:nvPr/>
        </p:nvSpPr>
        <p:spPr>
          <a:xfrm flipH="1">
            <a:off x="9143990"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85E890B-58C1-DD36-E90B-FFF0BE0CB5CB}"/>
              </a:ext>
            </a:extLst>
          </p:cNvPr>
          <p:cNvSpPr/>
          <p:nvPr/>
        </p:nvSpPr>
        <p:spPr>
          <a:xfrm rot="5400000" flipH="1">
            <a:off x="7253161"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BCD52CC-E8F2-3220-AE19-8A482DD1F236}"/>
              </a:ext>
            </a:extLst>
          </p:cNvPr>
          <p:cNvSpPr/>
          <p:nvPr/>
        </p:nvSpPr>
        <p:spPr>
          <a:xfrm rot="12508972">
            <a:off x="7949750" y="1673989"/>
            <a:ext cx="3201591" cy="4397456"/>
          </a:xfrm>
          <a:custGeom>
            <a:avLst/>
            <a:gdLst>
              <a:gd name="connsiteX0" fmla="*/ 3201591 w 3201591"/>
              <a:gd name="connsiteY0" fmla="*/ 4296647 h 4397456"/>
              <a:gd name="connsiteX1" fmla="*/ 3007294 w 3201591"/>
              <a:gd name="connsiteY1" fmla="*/ 4346606 h 4397456"/>
              <a:gd name="connsiteX2" fmla="*/ 2502877 w 3201591"/>
              <a:gd name="connsiteY2" fmla="*/ 4397456 h 4397456"/>
              <a:gd name="connsiteX3" fmla="*/ 0 w 3201591"/>
              <a:gd name="connsiteY3" fmla="*/ 1894579 h 4397456"/>
              <a:gd name="connsiteX4" fmla="*/ 733076 w 3201591"/>
              <a:gd name="connsiteY4" fmla="*/ 124777 h 4397456"/>
              <a:gd name="connsiteX5" fmla="*/ 870365 w 3201591"/>
              <a:gd name="connsiteY5" fmla="*/ 0 h 4397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1591" h="4397456">
                <a:moveTo>
                  <a:pt x="3201591" y="4296647"/>
                </a:moveTo>
                <a:lnTo>
                  <a:pt x="3007294" y="4346606"/>
                </a:lnTo>
                <a:cubicBezTo>
                  <a:pt x="2844362" y="4379947"/>
                  <a:pt x="2675664" y="4397456"/>
                  <a:pt x="2502877" y="4397456"/>
                </a:cubicBezTo>
                <a:cubicBezTo>
                  <a:pt x="1120576" y="4397456"/>
                  <a:pt x="0" y="3276880"/>
                  <a:pt x="0" y="1894579"/>
                </a:cubicBezTo>
                <a:cubicBezTo>
                  <a:pt x="0" y="1203428"/>
                  <a:pt x="280144" y="577709"/>
                  <a:pt x="733076" y="124777"/>
                </a:cubicBezTo>
                <a:lnTo>
                  <a:pt x="870365" y="0"/>
                </a:lnTo>
                <a:close/>
              </a:path>
            </a:pathLst>
          </a:cu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612648"/>
            <a:ext cx="7004304" cy="3557016"/>
          </a:xfrm>
        </p:spPr>
        <p:txBody>
          <a:bodyPr vert="horz" lIns="91440" tIns="45720" rIns="91440" bIns="45720" rtlCol="0" anchor="t">
            <a:normAutofit/>
          </a:bodyPr>
          <a:lstStyle>
            <a:lvl1pPr>
              <a:defRPr lang="en-US" sz="4800" cap="all" spc="550" baseline="0"/>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a:latin typeface="+mj-lt"/>
              </a:defRPr>
            </a:lvl1pPr>
          </a:lstStyle>
          <a:p>
            <a:pPr lvl="0"/>
            <a:r>
              <a:rPr lang="en-US" dirty="0"/>
              <a:t>Click to edit Master subtitle style</a:t>
            </a:r>
          </a:p>
        </p:txBody>
      </p:sp>
      <p:sp>
        <p:nvSpPr>
          <p:cNvPr id="13" name="Footer Placeholder 12">
            <a:extLst>
              <a:ext uri="{FF2B5EF4-FFF2-40B4-BE49-F238E27FC236}">
                <a16:creationId xmlns:a16="http://schemas.microsoft.com/office/drawing/2014/main" id="{FED2F463-51E0-AB87-A5B5-6942461AD535}"/>
              </a:ext>
            </a:extLst>
          </p:cNvPr>
          <p:cNvSpPr>
            <a:spLocks noGrp="1"/>
          </p:cNvSpPr>
          <p:nvPr>
            <p:ph type="ftr" sz="quarter" idx="11"/>
          </p:nvPr>
        </p:nvSpPr>
        <p:spPr/>
        <p:txBody>
          <a:bodyPr/>
          <a:lstStyle/>
          <a:p>
            <a:endParaRPr lang="en-US"/>
          </a:p>
        </p:txBody>
      </p:sp>
      <p:sp>
        <p:nvSpPr>
          <p:cNvPr id="12" name="Date Placeholder 11">
            <a:extLst>
              <a:ext uri="{FF2B5EF4-FFF2-40B4-BE49-F238E27FC236}">
                <a16:creationId xmlns:a16="http://schemas.microsoft.com/office/drawing/2014/main" id="{30796B80-FA43-2B89-5F9F-72443F8E5C6E}"/>
              </a:ext>
            </a:extLst>
          </p:cNvPr>
          <p:cNvSpPr>
            <a:spLocks noGrp="1"/>
          </p:cNvSpPr>
          <p:nvPr>
            <p:ph type="dt" sz="half" idx="10"/>
          </p:nvPr>
        </p:nvSpPr>
        <p:spPr>
          <a:xfrm>
            <a:off x="4954909" y="6455664"/>
            <a:ext cx="3472868" cy="365760"/>
          </a:xfrm>
        </p:spPr>
        <p:txBody>
          <a:bodyPr/>
          <a:lstStyle>
            <a:lvl1pPr>
              <a:defRPr>
                <a:solidFill>
                  <a:schemeClr val="tx1"/>
                </a:solidFill>
              </a:defRPr>
            </a:lvl1pPr>
          </a:lstStyle>
          <a:p>
            <a:fld id="{65C18555-0544-4C4F-A0FF-C6796163EB25}" type="datetime1">
              <a:rPr lang="en-US" smtClean="0"/>
              <a:t>10/29/2025</a:t>
            </a:fld>
            <a:endParaRPr lang="en-US"/>
          </a:p>
        </p:txBody>
      </p:sp>
      <p:sp>
        <p:nvSpPr>
          <p:cNvPr id="14" name="Slide Number Placeholder 13">
            <a:extLst>
              <a:ext uri="{FF2B5EF4-FFF2-40B4-BE49-F238E27FC236}">
                <a16:creationId xmlns:a16="http://schemas.microsoft.com/office/drawing/2014/main" id="{FC1096F3-B460-B6B3-0D52-AEFDD7F69A2E}"/>
              </a:ext>
            </a:extLst>
          </p:cNvPr>
          <p:cNvSpPr>
            <a:spLocks noGrp="1"/>
          </p:cNvSpPr>
          <p:nvPr>
            <p:ph type="sldNum" sz="quarter" idx="12"/>
          </p:nvPr>
        </p:nvSpPr>
        <p:spPr>
          <a:xfrm>
            <a:off x="8409489"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47004937"/>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7F7CFA0-C3A1-5564-DD4B-90674874B08D}"/>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4E2F783-0ED7-1F0B-219A-198549E350DD}"/>
              </a:ext>
            </a:extLst>
          </p:cNvPr>
          <p:cNvSpPr/>
          <p:nvPr/>
        </p:nvSpPr>
        <p:spPr>
          <a:xfrm>
            <a:off x="-6" y="-25866"/>
            <a:ext cx="12192005" cy="4589428"/>
          </a:xfrm>
          <a:prstGeom prst="rect">
            <a:avLst/>
          </a:prstGeom>
          <a:gradFill>
            <a:gsLst>
              <a:gs pos="8000">
                <a:srgbClr val="D861D4"/>
              </a:gs>
              <a:gs pos="100000">
                <a:srgbClr val="DA002F">
                  <a:alpha val="85000"/>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2F09062-D41B-0E2E-C1C0-F27562ED9597}"/>
              </a:ext>
            </a:extLst>
          </p:cNvPr>
          <p:cNvSpPr/>
          <p:nvPr/>
        </p:nvSpPr>
        <p:spPr>
          <a:xfrm rot="16200000">
            <a:off x="3805950" y="-3822495"/>
            <a:ext cx="4580101" cy="12191999"/>
          </a:xfrm>
          <a:prstGeom prst="rect">
            <a:avLst/>
          </a:prstGeom>
          <a:gradFill>
            <a:gsLst>
              <a:gs pos="0">
                <a:srgbClr val="FE4A00">
                  <a:alpha val="50000"/>
                </a:srgbClr>
              </a:gs>
              <a:gs pos="99000">
                <a:srgbClr val="A3299D"/>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A6D366-64E2-13D3-2734-861E811E1F1A}"/>
              </a:ext>
            </a:extLst>
          </p:cNvPr>
          <p:cNvSpPr/>
          <p:nvPr/>
        </p:nvSpPr>
        <p:spPr>
          <a:xfrm rot="10800000">
            <a:off x="8150806" y="-25872"/>
            <a:ext cx="4041192" cy="4589427"/>
          </a:xfrm>
          <a:prstGeom prst="rect">
            <a:avLst/>
          </a:prstGeom>
          <a:gradFill>
            <a:gsLst>
              <a:gs pos="0">
                <a:srgbClr val="DA002F">
                  <a:alpha val="0"/>
                </a:srgbClr>
              </a:gs>
              <a:gs pos="84000">
                <a:srgbClr val="FF907A">
                  <a:alpha val="32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E5B9BA8-AE27-B639-DB51-7E498FA9422B}"/>
              </a:ext>
            </a:extLst>
          </p:cNvPr>
          <p:cNvSpPr/>
          <p:nvPr/>
        </p:nvSpPr>
        <p:spPr>
          <a:xfrm rot="12508972">
            <a:off x="5485611" y="-1118641"/>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585216"/>
            <a:ext cx="6858000" cy="3200400"/>
          </a:xfrm>
        </p:spPr>
        <p:txBody>
          <a:bodyPr vert="horz" lIns="91440" tIns="45720" rIns="91440" bIns="45720" rtlCol="0" anchor="b">
            <a:normAutofit/>
          </a:bodyPr>
          <a:lstStyle>
            <a:lvl1pPr>
              <a:defRPr lang="en-US" sz="4800" cap="all" spc="55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dirty="0">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endParaRPr lang="en-US"/>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p:txBody>
          <a:bodyPr/>
          <a:lstStyle>
            <a:lvl1pPr>
              <a:defRPr>
                <a:solidFill>
                  <a:schemeClr val="tx1"/>
                </a:solidFill>
              </a:defRPr>
            </a:lvl1pPr>
          </a:lstStyle>
          <a:p>
            <a:fld id="{5EB0E6AC-5817-408F-BCC6-9A94F192AF8E}" type="datetime1">
              <a:rPr lang="en-US" smtClean="0"/>
              <a:t>10/29/2025</a:t>
            </a:fld>
            <a:endParaRPr lang="en-US"/>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136505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1BDDB7-A96E-2151-63B9-28A103D980D2}"/>
              </a:ext>
            </a:extLst>
          </p:cNvPr>
          <p:cNvSpPr/>
          <p:nvPr/>
        </p:nvSpPr>
        <p:spPr>
          <a:xfrm flipH="1">
            <a:off x="-7229" y="-2522"/>
            <a:ext cx="1221751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6DA992C5-451E-EC0E-D54A-B0AA21D57F04}"/>
              </a:ext>
            </a:extLst>
          </p:cNvPr>
          <p:cNvSpPr/>
          <p:nvPr/>
        </p:nvSpPr>
        <p:spPr>
          <a:xfrm>
            <a:off x="-7227" y="-5045"/>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5A4914C5-E872-F937-694B-9226A87D21A6}"/>
              </a:ext>
            </a:extLst>
          </p:cNvPr>
          <p:cNvSpPr/>
          <p:nvPr/>
        </p:nvSpPr>
        <p:spPr>
          <a:xfrm rot="10800000" flipH="1">
            <a:off x="7226" y="-5045"/>
            <a:ext cx="12203060" cy="6863044"/>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B2BF5D5-EB9E-9501-6A32-C2BB4C8ED6A7}"/>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Oval 11">
            <a:extLst>
              <a:ext uri="{FF2B5EF4-FFF2-40B4-BE49-F238E27FC236}">
                <a16:creationId xmlns:a16="http://schemas.microsoft.com/office/drawing/2014/main" id="{90768E01-CF59-AC8E-6819-61512B528C04}"/>
              </a:ext>
            </a:extLst>
          </p:cNvPr>
          <p:cNvSpPr/>
          <p:nvPr/>
        </p:nvSpPr>
        <p:spPr>
          <a:xfrm rot="8431052" flipH="1">
            <a:off x="1403739" y="524809"/>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86865A1-AC73-67A9-BC14-E75D3F26BDE9}"/>
              </a:ext>
            </a:extLst>
          </p:cNvPr>
          <p:cNvSpPr/>
          <p:nvPr/>
        </p:nvSpPr>
        <p:spPr>
          <a:xfrm rot="16200000">
            <a:off x="-1913484" y="1896512"/>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657600" y="2807208"/>
            <a:ext cx="7644384" cy="3346704"/>
          </a:xfrm>
        </p:spPr>
        <p:txBody>
          <a:bodyPr anchor="t">
            <a:normAutofit/>
          </a:bodyPr>
          <a:lstStyle>
            <a:lvl1pPr>
              <a:lnSpc>
                <a:spcPct val="110000"/>
              </a:lnSpc>
              <a:defRPr sz="54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05760DB7-69FC-4FA2-B473-DA0F1C5DAABB}" type="datetime1">
              <a:rPr lang="en-US" smtClean="0"/>
              <a:t>10/29/2025</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396863969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2555FD-4C27-26F9-D396-F44BD2552350}"/>
              </a:ext>
            </a:extLst>
          </p:cNvPr>
          <p:cNvSpPr/>
          <p:nvPr/>
        </p:nvSpPr>
        <p:spPr>
          <a:xfrm flipH="1">
            <a:off x="0" y="0"/>
            <a:ext cx="12188952"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14D9F56-D5FE-5416-E898-561CCD18E63E}"/>
              </a:ext>
            </a:extLst>
          </p:cNvPr>
          <p:cNvSpPr/>
          <p:nvPr/>
        </p:nvSpPr>
        <p:spPr>
          <a:xfrm>
            <a:off x="-7226" y="2522"/>
            <a:ext cx="12210294" cy="685547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DCE312D2-549E-F681-7F68-B8AAD2F7696A}"/>
              </a:ext>
            </a:extLst>
          </p:cNvPr>
          <p:cNvSpPr/>
          <p:nvPr/>
        </p:nvSpPr>
        <p:spPr>
          <a:xfrm rot="10800000" flipH="1">
            <a:off x="383414" y="0"/>
            <a:ext cx="11826874" cy="6858000"/>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CC4FFFC-E214-3024-4ED7-32DAAA7A66E0}"/>
              </a:ext>
            </a:extLst>
          </p:cNvPr>
          <p:cNvSpPr/>
          <p:nvPr/>
        </p:nvSpPr>
        <p:spPr>
          <a:xfrm rot="5400000" flipH="1">
            <a:off x="4945773" y="-4953002"/>
            <a:ext cx="2286000" cy="12192001"/>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963C23C4-6670-C4D3-CA25-EAF7EB91AC78}"/>
              </a:ext>
            </a:extLst>
          </p:cNvPr>
          <p:cNvSpPr/>
          <p:nvPr/>
        </p:nvSpPr>
        <p:spPr>
          <a:xfrm rot="10800000">
            <a:off x="3048" y="-5047"/>
            <a:ext cx="12188952" cy="6420678"/>
          </a:xfrm>
          <a:prstGeom prst="rect">
            <a:avLst/>
          </a:prstGeom>
          <a:gradFill>
            <a:gsLst>
              <a:gs pos="0">
                <a:srgbClr val="FA0036">
                  <a:alpha val="22000"/>
                </a:srgbClr>
              </a:gs>
              <a:gs pos="52000">
                <a:srgbClr val="FF907A">
                  <a:alpha val="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Oval 17">
            <a:extLst>
              <a:ext uri="{FF2B5EF4-FFF2-40B4-BE49-F238E27FC236}">
                <a16:creationId xmlns:a16="http://schemas.microsoft.com/office/drawing/2014/main" id="{FAF9AED1-BD83-3598-C1F0-DC7ED0150981}"/>
              </a:ext>
            </a:extLst>
          </p:cNvPr>
          <p:cNvSpPr/>
          <p:nvPr/>
        </p:nvSpPr>
        <p:spPr>
          <a:xfrm rot="20481594" flipH="1">
            <a:off x="6172247" y="626278"/>
            <a:ext cx="5005754" cy="5005754"/>
          </a:xfrm>
          <a:prstGeom prst="ellipse">
            <a:avLst/>
          </a:pr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731520" y="2596896"/>
            <a:ext cx="8933688" cy="3566160"/>
          </a:xfrm>
        </p:spPr>
        <p:txBody>
          <a:bodyPr anchor="b">
            <a:normAutofit/>
          </a:bodyPr>
          <a:lstStyle>
            <a:lvl1pPr>
              <a:lnSpc>
                <a:spcPct val="110000"/>
              </a:lnSpc>
              <a:defRPr sz="60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6D767A40-EF1C-436C-BF4F-F307E66BF0B8}" type="datetime1">
              <a:rPr lang="en-US" smtClean="0"/>
              <a:t>10/29/2025</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332458203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B5C5E01-6047-09D9-CA8C-ACF771ED4F5F}"/>
              </a:ext>
            </a:extLst>
          </p:cNvPr>
          <p:cNvSpPr/>
          <p:nvPr/>
        </p:nvSpPr>
        <p:spPr>
          <a:xfrm>
            <a:off x="-2" y="0"/>
            <a:ext cx="12192002"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3735CD2-2790-A02E-C1A3-EB251A110779}"/>
              </a:ext>
            </a:extLst>
          </p:cNvPr>
          <p:cNvSpPr/>
          <p:nvPr/>
        </p:nvSpPr>
        <p:spPr>
          <a:xfrm flipH="1">
            <a:off x="-2" y="0"/>
            <a:ext cx="6096000" cy="6858000"/>
          </a:xfrm>
          <a:prstGeom prst="rect">
            <a:avLst/>
          </a:prstGeom>
          <a:gradFill>
            <a:gsLst>
              <a:gs pos="8000">
                <a:srgbClr val="FF907A"/>
              </a:gs>
              <a:gs pos="100000">
                <a:srgbClr val="DA002F">
                  <a:alpha val="88627"/>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27BCFA5-D41F-08E8-0C59-3B6D1AE8FC85}"/>
              </a:ext>
            </a:extLst>
          </p:cNvPr>
          <p:cNvSpPr/>
          <p:nvPr/>
        </p:nvSpPr>
        <p:spPr>
          <a:xfrm flipH="1">
            <a:off x="0" y="17416"/>
            <a:ext cx="5067300" cy="6840156"/>
          </a:xfrm>
          <a:prstGeom prst="rect">
            <a:avLst/>
          </a:prstGeom>
          <a:gradFill>
            <a:gsLst>
              <a:gs pos="22000">
                <a:srgbClr val="FF5076">
                  <a:alpha val="0"/>
                </a:srgbClr>
              </a:gs>
              <a:gs pos="99000">
                <a:srgbClr val="92248E">
                  <a:alpha val="91765"/>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E833A7D-2BA4-F824-376C-8607C290E93B}"/>
              </a:ext>
            </a:extLst>
          </p:cNvPr>
          <p:cNvSpPr/>
          <p:nvPr/>
        </p:nvSpPr>
        <p:spPr>
          <a:xfrm rot="5400000" flipH="1">
            <a:off x="-20998" y="723590"/>
            <a:ext cx="6595192" cy="5638799"/>
          </a:xfrm>
          <a:prstGeom prst="rect">
            <a:avLst/>
          </a:prstGeom>
          <a:gradFill>
            <a:gsLst>
              <a:gs pos="2000">
                <a:srgbClr val="DA002F">
                  <a:alpha val="18824"/>
                </a:srgbClr>
              </a:gs>
              <a:gs pos="57000">
                <a:srgbClr val="FE4A00">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CFC381E-3DA3-22D7-F3CB-6FF3B17D6865}"/>
              </a:ext>
            </a:extLst>
          </p:cNvPr>
          <p:cNvSpPr/>
          <p:nvPr/>
        </p:nvSpPr>
        <p:spPr>
          <a:xfrm rot="12508972">
            <a:off x="652110" y="716188"/>
            <a:ext cx="5005754" cy="5005754"/>
          </a:xfrm>
          <a:prstGeom prst="ellipse">
            <a:avLst/>
          </a:prstGeom>
          <a:gradFill>
            <a:gsLst>
              <a:gs pos="31000">
                <a:srgbClr val="FF907A">
                  <a:alpha val="0"/>
                </a:srgbClr>
              </a:gs>
              <a:gs pos="85000">
                <a:srgbClr val="FFBCAF">
                  <a:alpha val="22745"/>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22960" y="2029968"/>
            <a:ext cx="4398264" cy="2825496"/>
          </a:xfrm>
        </p:spPr>
        <p:txBody>
          <a:bodyPr anchor="ctr">
            <a:normAutofit/>
          </a:bodyPr>
          <a:lstStyle>
            <a:lvl1pPr algn="ctr">
              <a:lnSpc>
                <a:spcPct val="110000"/>
              </a:lnSpc>
              <a:defRPr sz="4000" cap="all" spc="700"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bg1"/>
                </a:solidFill>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004304" y="584688"/>
            <a:ext cx="4517136" cy="5688623"/>
          </a:xfrm>
        </p:spPr>
        <p:txBody>
          <a:bodyPr vert="horz" lIns="91440" tIns="45720" rIns="91440" bIns="45720" rtlCol="0" anchor="ctr">
            <a:normAutofit/>
          </a:bodyPr>
          <a:lstStyle>
            <a:lvl1pPr marL="342900" indent="-342900">
              <a:buFont typeface="+mj-lt"/>
              <a:buAutoNum type="arabicPeriod"/>
              <a:defRPr lang="en-US" sz="1800"/>
            </a:lvl1pPr>
            <a:lvl2pPr marL="571500" indent="-342900">
              <a:buFont typeface="+mj-lt"/>
              <a:buAutoNum type="arabicPeriod"/>
              <a:defRPr sz="1600"/>
            </a:lvl2pPr>
            <a:lvl3pPr marL="800100" indent="-342900">
              <a:buFont typeface="+mj-lt"/>
              <a:buAutoNum type="arabicPeriod"/>
              <a:defRPr sz="1400"/>
            </a:lvl3pPr>
            <a:lvl4pPr>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B264FF4A-3DA4-4F7B-AD48-8F58A70AB264}" type="datetime1">
              <a:rPr lang="en-US" smtClean="0"/>
              <a:t>10/29/2025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04663107"/>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hoto">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3"/>
            <a:ext cx="12191998" cy="449257"/>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742"/>
            <a:ext cx="6281929" cy="449258"/>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86600" y="1014984"/>
            <a:ext cx="4489704" cy="1463040"/>
          </a:xfrm>
        </p:spPr>
        <p:txBody>
          <a:bodyPr anchor="t">
            <a:normAutofit/>
          </a:bodyPr>
          <a:lstStyle>
            <a:lvl1pPr>
              <a:defRPr sz="4000" cap="all" spc="700" baseline="0"/>
            </a:lvl1pPr>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6281928" cy="6411311"/>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086600" y="2633472"/>
            <a:ext cx="4498848" cy="2980944"/>
          </a:xfrm>
        </p:spPr>
        <p:txBody>
          <a:bodyPr anchor="b">
            <a:normAutofit/>
          </a:bodyPr>
          <a:lstStyle>
            <a:lvl1pPr marL="342900" indent="-342900">
              <a:buFont typeface="+mj-lt"/>
              <a:buAutoNum type="arabicPeriod"/>
              <a:defRPr sz="1800"/>
            </a:lvl1pPr>
            <a:lvl2pPr marL="571500" indent="-342900">
              <a:buFont typeface="+mj-lt"/>
              <a:buAutoNum type="arabicPeriod"/>
              <a:defRPr sz="1600"/>
            </a:lvl2pPr>
            <a:lvl3pPr marL="685800" indent="-2286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137160" y="6455664"/>
            <a:ext cx="3557016" cy="365760"/>
          </a:xfrm>
        </p:spPr>
        <p:txBody>
          <a:bodyPr/>
          <a:lstStyle>
            <a:lvl1pPr>
              <a:defRPr>
                <a:solidFill>
                  <a:schemeClr val="bg1"/>
                </a:solidFill>
              </a:defRPr>
            </a:lvl1pPr>
          </a:lstStyle>
          <a:p>
            <a:endParaRPr lang="en-US"/>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C26AC0C5-9AEB-4204-BAE0-297C1B5DD3E6}" type="datetime1">
              <a:rPr lang="en-US" smtClean="0"/>
              <a:t>10/29/2025</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8411347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Cont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49FF914-ECFF-A4E1-AD86-108676B324D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8606AF-234E-F01C-E350-3E326E5ABE30}"/>
              </a:ext>
            </a:extLst>
          </p:cNvPr>
          <p:cNvSpPr/>
          <p:nvPr/>
        </p:nvSpPr>
        <p:spPr>
          <a:xfrm>
            <a:off x="-11209" y="0"/>
            <a:ext cx="12203208" cy="1698952"/>
          </a:xfrm>
          <a:prstGeom prst="rect">
            <a:avLst/>
          </a:prstGeom>
          <a:gradFill>
            <a:gsLst>
              <a:gs pos="0">
                <a:srgbClr val="DA002F"/>
              </a:gs>
              <a:gs pos="100000">
                <a:srgbClr val="FF8463"/>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FE6AE3A-A1C7-E9CA-615A-87942C8FD35D}"/>
              </a:ext>
            </a:extLst>
          </p:cNvPr>
          <p:cNvSpPr/>
          <p:nvPr/>
        </p:nvSpPr>
        <p:spPr>
          <a:xfrm>
            <a:off x="-11210" y="4199"/>
            <a:ext cx="8126510" cy="1694753"/>
          </a:xfrm>
          <a:prstGeom prst="rect">
            <a:avLst/>
          </a:prstGeom>
          <a:gradFill>
            <a:gsLst>
              <a:gs pos="37000">
                <a:srgbClr val="FF6C4F">
                  <a:alpha val="41961"/>
                </a:srgbClr>
              </a:gs>
              <a:gs pos="99000">
                <a:srgbClr val="DA002F">
                  <a:alpha val="50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082EBC-AF50-5C78-B731-0C4380660AF5}"/>
              </a:ext>
            </a:extLst>
          </p:cNvPr>
          <p:cNvSpPr/>
          <p:nvPr/>
        </p:nvSpPr>
        <p:spPr>
          <a:xfrm>
            <a:off x="5466" y="-6046"/>
            <a:ext cx="12197741" cy="1694753"/>
          </a:xfrm>
          <a:prstGeom prst="rect">
            <a:avLst/>
          </a:prstGeom>
          <a:gradFill>
            <a:gsLst>
              <a:gs pos="32000">
                <a:srgbClr val="D861D4">
                  <a:alpha val="0"/>
                </a:srgbClr>
              </a:gs>
              <a:gs pos="100000">
                <a:srgbClr val="93258E">
                  <a:alpha val="65882"/>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875520" cy="1033272"/>
          </a:xfrm>
        </p:spPr>
        <p:txBody>
          <a:bodyPr anchor="ct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2203703"/>
            <a:ext cx="9875520" cy="4067623"/>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7160" y="6455664"/>
            <a:ext cx="3557016" cy="365760"/>
          </a:xfrm>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DAE1166-6A16-420C-9490-3794C243532F}" type="datetime1">
              <a:rPr lang="en-US" smtClean="0"/>
              <a:t>10/29/2025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912473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2103120"/>
            <a:ext cx="4325112" cy="2454796"/>
          </a:xfrm>
        </p:spPr>
        <p:txBody>
          <a:bodyPr anchor="t">
            <a:normAutofit/>
          </a:bodyPr>
          <a:lstStyle>
            <a:lvl1pPr>
              <a:defRPr sz="44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103120"/>
            <a:ext cx="4325112" cy="2459736"/>
          </a:xfrm>
        </p:spPr>
        <p:txBody>
          <a:bodyPr vert="horz" lIns="91440" tIns="45720" rIns="91440" bIns="45720" rtlCol="0">
            <a:normAutofit/>
          </a:bodyPr>
          <a:lstStyle>
            <a:lvl1pPr marL="0" indent="0">
              <a:buNone/>
              <a:defRPr lang="en-US" sz="20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AC79207-B9DB-4E4B-BC1C-61C10AB7B8FE}" type="datetime1">
              <a:rPr lang="en-US" smtClean="0"/>
              <a:t>10/29/2025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098205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813048"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11371" y="1600200"/>
            <a:ext cx="4892656" cy="365760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E2D352-4450-4DF3-B3BF-2A5802678709}" type="datetime1">
              <a:rPr lang="en-US" smtClean="0"/>
              <a:t>10/29/2025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90023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611880"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065776" y="1600200"/>
            <a:ext cx="6135624" cy="4297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19E0A9D-7290-4009-A1A4-A0472F4DE18E}" type="datetime1">
              <a:rPr lang="en-US" smtClean="0"/>
              <a:t>10/29/2025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2735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3547872" cy="496519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065776" y="704088"/>
            <a:ext cx="6394704"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4FFF67C-1575-48A8-9A96-CDB6DCD20ACB}" type="datetime1">
              <a:rPr lang="en-US" smtClean="0"/>
              <a:t>10/29/2025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890355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2916936" cy="2916936"/>
          </a:xfrm>
        </p:spPr>
        <p:txBody>
          <a:bodyPr anchor="t">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88626" y="704088"/>
            <a:ext cx="713232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C62D3C8E-B15F-4888-818D-893CCFF5FD89}" type="datetime1">
              <a:rPr lang="en-US" smtClean="0"/>
              <a:t>10/29/2025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571241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68DFF7-84C4-DA92-2628-88F515669E31}"/>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8358C6A-FFB7-7F91-94AA-423822AA8C38}"/>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7B507E-31E7-16F8-CF5C-A1250BA873D8}"/>
              </a:ext>
            </a:extLst>
          </p:cNvPr>
          <p:cNvSpPr/>
          <p:nvPr/>
        </p:nvSpPr>
        <p:spPr>
          <a:xfrm flipH="1">
            <a:off x="8022440" y="6406116"/>
            <a:ext cx="4169557"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6400800" cy="119786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56232"/>
            <a:ext cx="640080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33F47ADC-E381-68F6-8F09-4B69A1B92548}"/>
              </a:ext>
            </a:extLst>
          </p:cNvPr>
          <p:cNvSpPr>
            <a:spLocks noGrp="1"/>
          </p:cNvSpPr>
          <p:nvPr>
            <p:ph type="pic" sz="quarter" idx="15" hasCustomPrompt="1"/>
          </p:nvPr>
        </p:nvSpPr>
        <p:spPr>
          <a:xfrm>
            <a:off x="8022440" y="603504"/>
            <a:ext cx="3553863"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EC633FE-6882-44F2-8C88-95FFDC7D04B9}" type="datetime1">
              <a:rPr lang="en-US" smtClean="0"/>
              <a:t>10/29/2025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5405260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371C36B-E56C-A499-1D3F-AC8DC09B0AE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BC72D07-FB95-F16C-6535-C8AEB3ACAFA0}"/>
              </a:ext>
            </a:extLst>
          </p:cNvPr>
          <p:cNvSpPr/>
          <p:nvPr/>
        </p:nvSpPr>
        <p:spPr>
          <a:xfrm rot="10800000" flipH="1">
            <a:off x="0" y="6408316"/>
            <a:ext cx="12192000" cy="449684"/>
          </a:xfrm>
          <a:prstGeom prst="rect">
            <a:avLst/>
          </a:prstGeom>
          <a:gradFill>
            <a:gsLst>
              <a:gs pos="14000">
                <a:srgbClr val="FE4A00">
                  <a:alpha val="27843"/>
                </a:srgbClr>
              </a:gs>
              <a:gs pos="100000">
                <a:srgbClr val="DA002F">
                  <a:alpha val="84706"/>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AA119A-27E9-C86D-0929-AC7B5A35BD16}"/>
              </a:ext>
            </a:extLst>
          </p:cNvPr>
          <p:cNvSpPr/>
          <p:nvPr/>
        </p:nvSpPr>
        <p:spPr>
          <a:xfrm flipH="1">
            <a:off x="3807553" y="6408316"/>
            <a:ext cx="8384444" cy="449684"/>
          </a:xfrm>
          <a:prstGeom prst="rect">
            <a:avLst/>
          </a:prstGeom>
          <a:gradFill>
            <a:gsLst>
              <a:gs pos="9000">
                <a:srgbClr val="D861D4">
                  <a:alpha val="67843"/>
                </a:srgbClr>
              </a:gs>
              <a:gs pos="99000">
                <a:srgbClr val="92248E"/>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4" y="310896"/>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11" name="Picture Placeholder 10">
            <a:extLst>
              <a:ext uri="{FF2B5EF4-FFF2-40B4-BE49-F238E27FC236}">
                <a16:creationId xmlns:a16="http://schemas.microsoft.com/office/drawing/2014/main" id="{B6DF379E-0D41-B503-1F7F-4E6B2B90CC41}"/>
              </a:ext>
            </a:extLst>
          </p:cNvPr>
          <p:cNvSpPr>
            <a:spLocks noGrp="1"/>
          </p:cNvSpPr>
          <p:nvPr>
            <p:ph type="pic" sz="quarter" idx="15" hasCustomPrompt="1"/>
          </p:nvPr>
        </p:nvSpPr>
        <p:spPr>
          <a:xfrm>
            <a:off x="603503" y="603504"/>
            <a:ext cx="3192563"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4"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effectLst/>
              </a:defRPr>
            </a:lvl1pPr>
          </a:lstStyle>
          <a:p>
            <a:fld id="{1948DED4-440D-43B9-AC3F-66C85A4493D7}" type="datetime1">
              <a:rPr lang="en-US" smtClean="0"/>
              <a:t>10/29/2025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472783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541EC5E-2E3A-29A5-7F01-3D098A93FA76}"/>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CDB1A6A-A82E-C28C-BC71-E59067A1D47F}"/>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683A0-4783-F398-8347-7EAF3DEE633C}"/>
              </a:ext>
            </a:extLst>
          </p:cNvPr>
          <p:cNvSpPr/>
          <p:nvPr/>
        </p:nvSpPr>
        <p:spPr>
          <a:xfrm flipH="1">
            <a:off x="8491125" y="6406116"/>
            <a:ext cx="370087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12572"/>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86917188-FC72-8B54-8EBD-7107C6956DBB}"/>
              </a:ext>
            </a:extLst>
          </p:cNvPr>
          <p:cNvSpPr>
            <a:spLocks noGrp="1"/>
          </p:cNvSpPr>
          <p:nvPr>
            <p:ph type="pic" sz="quarter" idx="15" hasCustomPrompt="1"/>
          </p:nvPr>
        </p:nvSpPr>
        <p:spPr>
          <a:xfrm>
            <a:off x="8491126" y="603504"/>
            <a:ext cx="3085177"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A3F52F8-78DF-4D1F-831A-85A78C8DD624}" type="datetime1">
              <a:rPr lang="en-US" smtClean="0"/>
              <a:t>10/29/2025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2481047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00FDF4-E04E-45E3-73D7-9BD1BD2BCA87}"/>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9DCA41D-9DCB-DD45-31CF-2ACE1D2C681B}"/>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Lst>
          </p:cNvPr>
          <p:cNvSpPr/>
          <p:nvPr/>
        </p:nvSpPr>
        <p:spPr>
          <a:xfrm flipH="1">
            <a:off x="5247320" y="6400799"/>
            <a:ext cx="6944677"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3912" y="475488"/>
            <a:ext cx="5440680" cy="1197864"/>
          </a:xfrm>
        </p:spPr>
        <p:txBody>
          <a:bodyPr anchor="b"/>
          <a:lstStyle/>
          <a:p>
            <a:r>
              <a:rPr lang="en-US" dirty="0"/>
              <a:t>Click to edit Master title style</a:t>
            </a:r>
          </a:p>
        </p:txBody>
      </p:sp>
      <p:sp>
        <p:nvSpPr>
          <p:cNvPr id="16" name="Footer Placeholder 15">
            <a:extLst>
              <a:ext uri="{FF2B5EF4-FFF2-40B4-BE49-F238E27FC236}">
                <a16:creationId xmlns:a16="http://schemas.microsoft.com/office/drawing/2014/main" id="{4567FAE1-288E-FD4A-3F64-DC3B7101D933}"/>
              </a:ext>
            </a:extLst>
          </p:cNvPr>
          <p:cNvSpPr>
            <a:spLocks noGrp="1"/>
          </p:cNvSpPr>
          <p:nvPr>
            <p:ph type="ftr" sz="quarter" idx="17"/>
          </p:nvPr>
        </p:nvSpPr>
        <p:spPr/>
        <p:txBody>
          <a:bodyPr/>
          <a:lstStyle/>
          <a:p>
            <a:endParaRPr lang="en-US"/>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603504" y="603504"/>
            <a:ext cx="4643816"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153912" y="1856232"/>
            <a:ext cx="544068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Date Placeholder 14">
            <a:extLst>
              <a:ext uri="{FF2B5EF4-FFF2-40B4-BE49-F238E27FC236}">
                <a16:creationId xmlns:a16="http://schemas.microsoft.com/office/drawing/2014/main" id="{35913992-B8EA-FD20-FD4D-5B72B7A440D1}"/>
              </a:ext>
            </a:extLst>
          </p:cNvPr>
          <p:cNvSpPr>
            <a:spLocks noGrp="1"/>
          </p:cNvSpPr>
          <p:nvPr>
            <p:ph type="dt" sz="half" idx="16"/>
          </p:nvPr>
        </p:nvSpPr>
        <p:spPr/>
        <p:txBody>
          <a:bodyPr/>
          <a:lstStyle/>
          <a:p>
            <a:fld id="{0ACDEA52-34FF-4F37-9803-4B5CA0E4EB48}" type="datetime1">
              <a:rPr lang="en-US" smtClean="0"/>
              <a:t>10/29/2025</a:t>
            </a:fld>
            <a:endParaRPr lang="en-US"/>
          </a:p>
        </p:txBody>
      </p:sp>
      <p:sp>
        <p:nvSpPr>
          <p:cNvPr id="17" name="Slide Number Placeholder 16">
            <a:extLst>
              <a:ext uri="{FF2B5EF4-FFF2-40B4-BE49-F238E27FC236}">
                <a16:creationId xmlns:a16="http://schemas.microsoft.com/office/drawing/2014/main" id="{D5201357-21DD-EA1C-08A2-FA2DAB225074}"/>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8658495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205052-C3B6-6D2C-A5A8-3EFDF993E71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81E3123-7D9E-2A08-F196-CDF340945D9D}"/>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F22AD7-5E04-F73B-69E6-5FA92F998C90}"/>
              </a:ext>
            </a:extLst>
          </p:cNvPr>
          <p:cNvSpPr/>
          <p:nvPr/>
        </p:nvSpPr>
        <p:spPr>
          <a:xfrm flipH="1">
            <a:off x="7284615" y="6400799"/>
            <a:ext cx="4907382"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4736" y="475488"/>
            <a:ext cx="3401568" cy="1197864"/>
          </a:xfrm>
        </p:spPr>
        <p:txBody>
          <a:bodyPr anchor="b"/>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endParaRPr lang="en-US"/>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603504" y="603504"/>
            <a:ext cx="6681111"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4736" y="1856232"/>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651FCEEF-9F3A-4F75-A6D6-ABB17C185858}" type="datetime1">
              <a:rPr lang="en-US" smtClean="0"/>
              <a:t>10/29/2025</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1281709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7562434" y="6406116"/>
            <a:ext cx="462956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7"/>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2843784" cy="51114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7562436" y="0"/>
            <a:ext cx="4629564" cy="6409944"/>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6CB29272-937C-4A06-A338-F26075E8CB48}" type="datetime1">
              <a:rPr lang="en-US" smtClean="0"/>
              <a:t>10/29/2025</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0864111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8305800" y="6406116"/>
            <a:ext cx="3886200"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8"/>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3776472" cy="534770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8305800" y="0"/>
            <a:ext cx="3886200" cy="6406116"/>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F9AF2001-972F-4170-BC8B-E2C9E392F77E}" type="datetime1">
              <a:rPr lang="en-US" smtClean="0"/>
              <a:t>10/29/2025</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907558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270C72-937F-4EEB-59FB-6FC29DF4570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DBABC61-0C94-EB2C-729D-13A2A74C04A2}"/>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F3E17B-3D55-4567-37F8-1842ADBFD144}"/>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923544"/>
            <a:ext cx="3840480" cy="2505456"/>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endParaRPr lang="en-US"/>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29184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3511295"/>
            <a:ext cx="6172200" cy="260628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48C154B8-399E-46DC-BD98-831BC499BCBA}" type="datetime1">
              <a:rPr lang="en-US" smtClean="0"/>
              <a:t>10/29/2025</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0341416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016717-EA73-3C76-64BF-8AA29BC563AE}"/>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0460BC6-378A-8F4F-1D44-FA6677F92D4E}"/>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4AC97FE-4F82-FCF7-08CC-137F322BADB5}"/>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24128" y="932688"/>
            <a:ext cx="3392424" cy="3182112"/>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endParaRPr lang="en-US"/>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959352"/>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4206240"/>
            <a:ext cx="6172200" cy="164592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53D90A2B-444B-4C1B-9DEE-229BADB11BD4}" type="datetime1">
              <a:rPr lang="en-US" smtClean="0"/>
              <a:t>10/29/2025</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6995645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1"/>
            <a:ext cx="12191998" cy="449259"/>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314"/>
            <a:ext cx="7783998" cy="449686"/>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832104"/>
            <a:ext cx="3273552" cy="1947672"/>
          </a:xfrm>
        </p:spPr>
        <p:txBody>
          <a:bodyPr anchor="b"/>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7783999" cy="6411311"/>
          </a:xfrm>
          <a:blipFill>
            <a:blip r:embed="rId2">
              <a:alphaModFix amt="70000"/>
            </a:blip>
            <a:stretch>
              <a:fillRect/>
            </a:stretch>
          </a:blipFill>
        </p:spPr>
        <p:txBody>
          <a:bodyPr/>
          <a:lstStyle>
            <a:lvl1pPr marL="0" indent="0">
              <a:buNone/>
              <a:defRPr/>
            </a:lvl1pPr>
          </a:lstStyle>
          <a:p>
            <a:r>
              <a:rPr lang="en-US" dirty="0"/>
              <a:t>.</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67056" y="6455664"/>
            <a:ext cx="3557016" cy="365760"/>
          </a:xfrm>
        </p:spPr>
        <p:txBody>
          <a:bodyPr/>
          <a:lstStyle>
            <a:lvl1pPr>
              <a:defRPr>
                <a:solidFill>
                  <a:schemeClr val="bg1"/>
                </a:solidFill>
              </a:defRPr>
            </a:lvl1p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2852928"/>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F214E9F8-4267-4E8F-BE8B-301B4867FF56}" type="datetime1">
              <a:rPr lang="en-US" smtClean="0"/>
              <a:t>10/29/2025</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8351354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471F3A-3E6D-0DF1-74AB-CC9D04CFAEE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CBED10C-5619-54D2-5D2D-E5D0A3E26E93}"/>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596777-297F-86C7-883A-2CA5E5F7CD86}"/>
              </a:ext>
            </a:extLst>
          </p:cNvPr>
          <p:cNvSpPr/>
          <p:nvPr/>
        </p:nvSpPr>
        <p:spPr>
          <a:xfrm flipH="1">
            <a:off x="6158536" y="6400799"/>
            <a:ext cx="6033460"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12064"/>
            <a:ext cx="10844784" cy="1170432"/>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4" name="Picture Placeholder 3">
            <a:extLst>
              <a:ext uri="{FF2B5EF4-FFF2-40B4-BE49-F238E27FC236}">
                <a16:creationId xmlns:a16="http://schemas.microsoft.com/office/drawing/2014/main" id="{BC6A79F2-1363-2482-D116-A2760202AE87}"/>
              </a:ext>
            </a:extLst>
          </p:cNvPr>
          <p:cNvSpPr>
            <a:spLocks noGrp="1"/>
          </p:cNvSpPr>
          <p:nvPr>
            <p:ph type="pic" sz="quarter" idx="15" hasCustomPrompt="1"/>
          </p:nvPr>
        </p:nvSpPr>
        <p:spPr>
          <a:xfrm>
            <a:off x="731520" y="1984247"/>
            <a:ext cx="6214110" cy="3879839"/>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699959" y="1984248"/>
            <a:ext cx="3876346" cy="3879839"/>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CB7F6F0-3A21-4052-80AE-4BF5AB43EB54}" type="datetime1">
              <a:rPr lang="en-US" smtClean="0"/>
              <a:t>10/29/2025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547240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E99FD1-4C4F-942E-5C24-C7F30C3E106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093A5D-CF9E-656F-6E4D-BBE26617BBEC}"/>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7D037C8-31EA-E42D-7880-3FC907A897D8}"/>
              </a:ext>
            </a:extLst>
          </p:cNvPr>
          <p:cNvSpPr/>
          <p:nvPr/>
        </p:nvSpPr>
        <p:spPr>
          <a:xfrm flipH="1">
            <a:off x="4380987" y="6400799"/>
            <a:ext cx="7811009"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886200"/>
            <a:ext cx="3649468" cy="2048256"/>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4" name="Picture Placeholder 3">
            <a:extLst>
              <a:ext uri="{FF2B5EF4-FFF2-40B4-BE49-F238E27FC236}">
                <a16:creationId xmlns:a16="http://schemas.microsoft.com/office/drawing/2014/main" id="{DC72D447-6660-458A-13D3-C4FF07038659}"/>
              </a:ext>
            </a:extLst>
          </p:cNvPr>
          <p:cNvSpPr>
            <a:spLocks noGrp="1"/>
          </p:cNvSpPr>
          <p:nvPr>
            <p:ph type="pic" sz="quarter" idx="15" hasCustomPrompt="1"/>
          </p:nvPr>
        </p:nvSpPr>
        <p:spPr>
          <a:xfrm>
            <a:off x="731518" y="0"/>
            <a:ext cx="3520440" cy="364845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148072" y="704088"/>
            <a:ext cx="6428232" cy="5230368"/>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2FAD4FB-3AFB-4A4F-8466-BC741EA9599A}" type="datetime1">
              <a:rPr lang="en-US" smtClean="0"/>
              <a:t>10/29/2025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479336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E75F419-3BE9-4269-E538-DB069E0C329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FEA2F20-DFC9-8EAE-10DC-BC89113C2D4F}"/>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4C5968-63F8-AF79-49F2-4D9E9C22DD6B}"/>
              </a:ext>
            </a:extLst>
          </p:cNvPr>
          <p:cNvSpPr/>
          <p:nvPr/>
        </p:nvSpPr>
        <p:spPr>
          <a:xfrm flipH="1">
            <a:off x="3626812" y="6400799"/>
            <a:ext cx="8565184"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704088"/>
            <a:ext cx="2895292" cy="1581912"/>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4" name="Picture Placeholder 3">
            <a:extLst>
              <a:ext uri="{FF2B5EF4-FFF2-40B4-BE49-F238E27FC236}">
                <a16:creationId xmlns:a16="http://schemas.microsoft.com/office/drawing/2014/main" id="{4A3F22A9-E31A-48F3-DD64-8A1764532472}"/>
              </a:ext>
            </a:extLst>
          </p:cNvPr>
          <p:cNvSpPr>
            <a:spLocks noGrp="1"/>
          </p:cNvSpPr>
          <p:nvPr>
            <p:ph type="pic" sz="quarter" idx="15" hasCustomPrompt="1"/>
          </p:nvPr>
        </p:nvSpPr>
        <p:spPr>
          <a:xfrm>
            <a:off x="731520" y="2368296"/>
            <a:ext cx="2788920" cy="342900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53128" y="704088"/>
            <a:ext cx="7123176" cy="5175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D3AFCA0-2121-4A42-AD7D-03A45E0709D6}" type="datetime1">
              <a:rPr lang="en-US" smtClean="0"/>
              <a:t>10/29/2025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661686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034161-664F-95F7-2318-8455D39DC53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9" name="Group 8">
            <a:extLst>
              <a:ext uri="{FF2B5EF4-FFF2-40B4-BE49-F238E27FC236}">
                <a16:creationId xmlns:a16="http://schemas.microsoft.com/office/drawing/2014/main" id="{02F5F8B4-8FF0-1254-0A5B-CC22084F6C2D}"/>
              </a:ext>
            </a:extLst>
          </p:cNvPr>
          <p:cNvGrpSpPr/>
          <p:nvPr/>
        </p:nvGrpSpPr>
        <p:grpSpPr>
          <a:xfrm flipH="1" flipV="1">
            <a:off x="-12756" y="2522"/>
            <a:ext cx="12217513" cy="6863044"/>
            <a:chOff x="585170" y="-169430"/>
            <a:chExt cx="12217513" cy="6863044"/>
          </a:xfrm>
        </p:grpSpPr>
        <p:sp>
          <p:nvSpPr>
            <p:cNvPr id="10" name="Rectangle 9">
              <a:extLst>
                <a:ext uri="{FF2B5EF4-FFF2-40B4-BE49-F238E27FC236}">
                  <a16:creationId xmlns:a16="http://schemas.microsoft.com/office/drawing/2014/main" id="{5B4E1ECA-F93C-A483-C4F1-29C42597B7D2}"/>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C06865F-89CC-BE15-EAA2-7DE6517391D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EAFE0B0-2261-5CA7-AE61-EDC374B643E3}"/>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F7AA7DB0-DE62-3BEE-FB72-481649D63F9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Rectangle 13">
            <a:extLst>
              <a:ext uri="{FF2B5EF4-FFF2-40B4-BE49-F238E27FC236}">
                <a16:creationId xmlns:a16="http://schemas.microsoft.com/office/drawing/2014/main" id="{B3FCEE29-6799-F2C5-729F-491AE62D49D7}"/>
              </a:ext>
            </a:extLst>
          </p:cNvPr>
          <p:cNvSpPr/>
          <p:nvPr/>
        </p:nvSpPr>
        <p:spPr>
          <a:xfrm>
            <a:off x="-18286" y="4719145"/>
            <a:ext cx="12221346" cy="21489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1060704" y="4974336"/>
            <a:ext cx="10433304" cy="1444752"/>
          </a:xfrm>
        </p:spPr>
        <p:txBody>
          <a:bodyPr anchor="ctr">
            <a:normAutofit/>
          </a:bodyPr>
          <a:lstStyle>
            <a:lvl1pPr algn="ctr">
              <a:lnSpc>
                <a:spcPct val="120000"/>
              </a:lnSpc>
              <a:defRPr sz="2800" b="0" cap="all" spc="300" baseline="0">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1060704" y="704088"/>
            <a:ext cx="10661904" cy="3849624"/>
          </a:xfrm>
        </p:spPr>
        <p:txBody>
          <a:bodyPr anchor="b">
            <a:normAutofit/>
          </a:bodyPr>
          <a:lstStyle>
            <a:lvl1pPr marL="0" indent="0" algn="ctr">
              <a:buNone/>
              <a:defRPr sz="27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tx1"/>
                </a:solidFill>
              </a:defRPr>
            </a:lvl1pPr>
          </a:lstStyle>
          <a:p>
            <a:fld id="{14DBBDCC-BE68-4C86-94E6-6F6391F398B8}" type="datetime1">
              <a:rPr lang="en-US" smtClean="0"/>
              <a:t>10/29/2025</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2358125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0BB2D57-DDE5-A73E-9F8B-DA3ACB699FF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15" name="Rectangle 14">
            <a:extLst>
              <a:ext uri="{FF2B5EF4-FFF2-40B4-BE49-F238E27FC236}">
                <a16:creationId xmlns:a16="http://schemas.microsoft.com/office/drawing/2014/main" id="{F366F834-30C7-711B-1DA9-E85C7CC17F11}"/>
              </a:ext>
            </a:extLst>
          </p:cNvPr>
          <p:cNvSpPr/>
          <p:nvPr/>
        </p:nvSpPr>
        <p:spPr>
          <a:xfrm flipH="1">
            <a:off x="18287" y="-2522"/>
            <a:ext cx="12192000" cy="6865568"/>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766A7B6-C07F-DDF6-2DA7-A25316E3DB49}"/>
              </a:ext>
            </a:extLst>
          </p:cNvPr>
          <p:cNvSpPr/>
          <p:nvPr/>
        </p:nvSpPr>
        <p:spPr>
          <a:xfrm>
            <a:off x="-7227" y="-5045"/>
            <a:ext cx="12217513" cy="6868091"/>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D61767CC-CF27-DF8F-8449-932B71E7F814}"/>
              </a:ext>
            </a:extLst>
          </p:cNvPr>
          <p:cNvSpPr/>
          <p:nvPr/>
        </p:nvSpPr>
        <p:spPr>
          <a:xfrm rot="10800000" flipH="1">
            <a:off x="429475" y="-5045"/>
            <a:ext cx="11788038"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FCDF59EC-E66B-10C0-FD29-4F5A7C07CC05}"/>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 name="Rectangle 18">
            <a:extLst>
              <a:ext uri="{FF2B5EF4-FFF2-40B4-BE49-F238E27FC236}">
                <a16:creationId xmlns:a16="http://schemas.microsoft.com/office/drawing/2014/main" id="{014A4547-53B1-493D-CE90-DA2AB946D64A}"/>
              </a:ext>
            </a:extLst>
          </p:cNvPr>
          <p:cNvSpPr/>
          <p:nvPr/>
        </p:nvSpPr>
        <p:spPr>
          <a:xfrm rot="16200000">
            <a:off x="-900224" y="892997"/>
            <a:ext cx="6860522" cy="5074531"/>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2057400" y="4809744"/>
            <a:ext cx="8156448" cy="1545336"/>
          </a:xfrm>
        </p:spPr>
        <p:txBody>
          <a:bodyPr anchor="t">
            <a:normAutofit/>
          </a:bodyPr>
          <a:lstStyle>
            <a:lvl1pPr algn="ctr">
              <a:lnSpc>
                <a:spcPct val="120000"/>
              </a:lnSpc>
              <a:defRPr sz="2800" b="0" cap="all" spc="300" baseline="0">
                <a:solidFill>
                  <a:schemeClr val="bg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822960" y="603504"/>
            <a:ext cx="10543032" cy="4114800"/>
          </a:xfrm>
        </p:spPr>
        <p:txBody>
          <a:bodyPr anchor="b">
            <a:normAutofit/>
          </a:bodyPr>
          <a:lstStyle>
            <a:lvl1pPr marL="0" indent="0" algn="ctr">
              <a:buNone/>
              <a:defRPr sz="25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6FB75273-C340-4C33-9F03-7AE5D8D7F58D}" type="datetime1">
              <a:rPr lang="en-US" smtClean="0"/>
              <a:t>10/29/2025</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4446148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731520" y="4809744"/>
            <a:ext cx="5897880" cy="1353312"/>
          </a:xfrm>
        </p:spPr>
        <p:txBody>
          <a:bodyPr vert="horz" lIns="91440" tIns="45720" rIns="91440" bIns="45720" rtlCol="0" anchor="t">
            <a:normAutofit/>
          </a:bodyPr>
          <a:lstStyle>
            <a:lvl1pPr>
              <a:lnSpc>
                <a:spcPct val="120000"/>
              </a:lnSpc>
              <a:defRPr lang="en-US" sz="2800" b="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731520" y="603504"/>
            <a:ext cx="10863072" cy="4206240"/>
          </a:xfrm>
        </p:spPr>
        <p:txBody>
          <a:bodyPr vert="horz" lIns="91440" tIns="45720" rIns="91440" bIns="45720" rtlCol="0" anchor="b">
            <a:normAutofit/>
          </a:bodyPr>
          <a:lstStyle>
            <a:lvl1pPr marL="0" indent="0">
              <a:buNone/>
              <a:defRPr lang="en-US" sz="27800" b="1" dirty="0">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8C402DB4-4CCC-4460-BC93-D6C33C6AB074}" type="datetime1">
              <a:rPr lang="en-US" smtClean="0"/>
              <a:t>10/29/2025</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751671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AFD00E-68E4-2C52-ADE7-B3CCEEF5D30D}"/>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FA70C64-A82F-539E-FA22-E9EDFA88F0CB}"/>
              </a:ext>
            </a:extLst>
          </p:cNvPr>
          <p:cNvSpPr/>
          <p:nvPr/>
        </p:nvSpPr>
        <p:spPr>
          <a:xfrm flipH="1">
            <a:off x="-1"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51035-B1FE-075C-1780-50D3B30B2326}"/>
              </a:ext>
            </a:extLst>
          </p:cNvPr>
          <p:cNvSpPr/>
          <p:nvPr/>
        </p:nvSpPr>
        <p:spPr>
          <a:xfrm flipH="1">
            <a:off x="-6"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1594AB-F53B-583B-B352-D96F6BEA3EAE}"/>
              </a:ext>
            </a:extLst>
          </p:cNvPr>
          <p:cNvSpPr/>
          <p:nvPr/>
        </p:nvSpPr>
        <p:spPr>
          <a:xfrm rot="5400000" flipH="1">
            <a:off x="-1890835"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16DC94B-3BDB-1A55-CF02-E0ACF543DF06}"/>
              </a:ext>
            </a:extLst>
          </p:cNvPr>
          <p:cNvSpPr/>
          <p:nvPr/>
        </p:nvSpPr>
        <p:spPr>
          <a:xfrm rot="10800000">
            <a:off x="-25" y="875999"/>
            <a:ext cx="2609262" cy="4648800"/>
          </a:xfrm>
          <a:custGeom>
            <a:avLst/>
            <a:gdLst>
              <a:gd name="connsiteX0" fmla="*/ 2324400 w 2609262"/>
              <a:gd name="connsiteY0" fmla="*/ 4648800 h 4648800"/>
              <a:gd name="connsiteX1" fmla="*/ 0 w 2609262"/>
              <a:gd name="connsiteY1" fmla="*/ 2324400 h 4648800"/>
              <a:gd name="connsiteX2" fmla="*/ 2324400 w 2609262"/>
              <a:gd name="connsiteY2" fmla="*/ 0 h 4648800"/>
              <a:gd name="connsiteX3" fmla="*/ 2562056 w 2609262"/>
              <a:gd name="connsiteY3" fmla="*/ 12001 h 4648800"/>
              <a:gd name="connsiteX4" fmla="*/ 2609262 w 2609262"/>
              <a:gd name="connsiteY4" fmla="*/ 19205 h 4648800"/>
              <a:gd name="connsiteX5" fmla="*/ 2609262 w 2609262"/>
              <a:gd name="connsiteY5" fmla="*/ 4629595 h 4648800"/>
              <a:gd name="connsiteX6" fmla="*/ 2562056 w 2609262"/>
              <a:gd name="connsiteY6" fmla="*/ 4636799 h 4648800"/>
              <a:gd name="connsiteX7" fmla="*/ 2324400 w 2609262"/>
              <a:gd name="connsiteY7" fmla="*/ 4648800 h 464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9262" h="4648800">
                <a:moveTo>
                  <a:pt x="2324400" y="4648800"/>
                </a:moveTo>
                <a:cubicBezTo>
                  <a:pt x="1040669" y="4648800"/>
                  <a:pt x="0" y="3608131"/>
                  <a:pt x="0" y="2324400"/>
                </a:cubicBezTo>
                <a:cubicBezTo>
                  <a:pt x="0" y="1040669"/>
                  <a:pt x="1040669" y="0"/>
                  <a:pt x="2324400" y="0"/>
                </a:cubicBezTo>
                <a:cubicBezTo>
                  <a:pt x="2404633" y="0"/>
                  <a:pt x="2483917" y="4065"/>
                  <a:pt x="2562056" y="12001"/>
                </a:cubicBezTo>
                <a:lnTo>
                  <a:pt x="2609262" y="19205"/>
                </a:lnTo>
                <a:lnTo>
                  <a:pt x="2609262" y="4629595"/>
                </a:lnTo>
                <a:lnTo>
                  <a:pt x="2562056" y="4636799"/>
                </a:lnTo>
                <a:cubicBezTo>
                  <a:pt x="2483917" y="4644735"/>
                  <a:pt x="2404633" y="4648800"/>
                  <a:pt x="2324400" y="4648800"/>
                </a:cubicBezTo>
                <a:close/>
              </a:path>
            </a:pathLst>
          </a:cu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97458" y="731520"/>
            <a:ext cx="6794097" cy="5559552"/>
          </a:xfrm>
        </p:spPr>
        <p:txBody>
          <a:bodyPr anchor="ctr">
            <a:normAutofit/>
          </a:bodyPr>
          <a:lstStyle>
            <a:lvl1pPr marL="0" indent="0">
              <a:lnSpc>
                <a:spcPct val="100000"/>
              </a:lnSpc>
              <a:buNone/>
              <a:defRPr sz="4800" b="1">
                <a:latin typeface="+mj-lt"/>
              </a:defRPr>
            </a:lvl1pPr>
            <a:lvl2pPr marL="228600" indent="0">
              <a:lnSpc>
                <a:spcPct val="100000"/>
              </a:lnSpc>
              <a:buNone/>
              <a:defRPr sz="4400" b="1">
                <a:latin typeface="+mj-lt"/>
              </a:defRPr>
            </a:lvl2pPr>
            <a:lvl3pPr marL="457200" indent="0">
              <a:lnSpc>
                <a:spcPct val="100000"/>
              </a:lnSpc>
              <a:buNone/>
              <a:defRPr sz="4000" b="1">
                <a:latin typeface="+mj-lt"/>
              </a:defRPr>
            </a:lvl3pPr>
            <a:lvl4pPr marL="685800" indent="0">
              <a:lnSpc>
                <a:spcPct val="100000"/>
              </a:lnSpc>
              <a:buNone/>
              <a:defRPr sz="3600" b="1">
                <a:latin typeface="+mj-lt"/>
              </a:defRPr>
            </a:lvl4pPr>
            <a:lvl5pPr marL="914400" indent="0">
              <a:lnSpc>
                <a:spcPct val="100000"/>
              </a:lnSpc>
              <a:buNone/>
              <a:defRPr sz="3200" b="1">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BF883D3E-DCCE-4E91-A906-E936CF51D2A4}" type="datetime1">
              <a:rPr lang="en-US" smtClean="0"/>
              <a:t>10/29/2025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967902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20" y="978408"/>
            <a:ext cx="10177272" cy="4837176"/>
          </a:xfrm>
        </p:spPr>
        <p:txBody>
          <a:bodyPr anchor="b">
            <a:normAutofit/>
          </a:bodyPr>
          <a:lstStyle>
            <a:lvl1pPr marL="0" indent="0">
              <a:lnSpc>
                <a:spcPct val="110000"/>
              </a:lnSpc>
              <a:buNone/>
              <a:defRPr sz="4800" b="1" cap="none" spc="100" baseline="0">
                <a:latin typeface="+mj-lt"/>
              </a:defRPr>
            </a:lvl1pPr>
            <a:lvl2pPr marL="228600" indent="0">
              <a:lnSpc>
                <a:spcPct val="110000"/>
              </a:lnSpc>
              <a:buNone/>
              <a:defRPr sz="4000" b="1" cap="none" spc="100" baseline="0">
                <a:latin typeface="+mj-lt"/>
              </a:defRPr>
            </a:lvl2pPr>
            <a:lvl3pPr marL="457200" indent="0">
              <a:lnSpc>
                <a:spcPct val="110000"/>
              </a:lnSpc>
              <a:buNone/>
              <a:defRPr sz="3600" b="1" cap="none" spc="100" baseline="0">
                <a:latin typeface="+mj-lt"/>
              </a:defRPr>
            </a:lvl3pPr>
            <a:lvl4pPr marL="685800" indent="0">
              <a:lnSpc>
                <a:spcPct val="110000"/>
              </a:lnSpc>
              <a:buNone/>
              <a:defRPr sz="3200" b="1" cap="none" spc="100" baseline="0">
                <a:latin typeface="+mj-lt"/>
              </a:defRPr>
            </a:lvl4pPr>
            <a:lvl5pPr marL="914400" indent="0">
              <a:lnSpc>
                <a:spcPct val="110000"/>
              </a:lnSpc>
              <a:buNone/>
              <a:defRPr sz="28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C167FFF1-7943-46C6-99DF-690D2CF3BD29}" type="datetime1">
              <a:rPr lang="en-US" smtClean="0"/>
              <a:t>10/29/2025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79390572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909A4D1-63C5-2E23-5C6B-F8AF94782183}"/>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8" name="Group 7">
            <a:extLst>
              <a:ext uri="{FF2B5EF4-FFF2-40B4-BE49-F238E27FC236}">
                <a16:creationId xmlns:a16="http://schemas.microsoft.com/office/drawing/2014/main" id="{42070271-1317-4457-72C3-9560AF9D7416}"/>
              </a:ext>
            </a:extLst>
          </p:cNvPr>
          <p:cNvGrpSpPr/>
          <p:nvPr/>
        </p:nvGrpSpPr>
        <p:grpSpPr>
          <a:xfrm flipH="1" flipV="1">
            <a:off x="-12756" y="2522"/>
            <a:ext cx="12217513" cy="6863044"/>
            <a:chOff x="585170" y="-169430"/>
            <a:chExt cx="12217513" cy="6863044"/>
          </a:xfrm>
        </p:grpSpPr>
        <p:sp>
          <p:nvSpPr>
            <p:cNvPr id="9" name="Rectangle 8">
              <a:extLst>
                <a:ext uri="{FF2B5EF4-FFF2-40B4-BE49-F238E27FC236}">
                  <a16:creationId xmlns:a16="http://schemas.microsoft.com/office/drawing/2014/main" id="{A3EA2358-7C35-E7F3-E8C3-3D28909E4016}"/>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8E347F1A-F45E-1DB5-00F2-8254D6979D4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4CF8B62-DFD0-EBF8-5BB9-282EB5B6124B}"/>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3EBCED88-F67D-F1DB-27DB-72BF0D6DDBF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Freeform: Shape 13">
            <a:extLst>
              <a:ext uri="{FF2B5EF4-FFF2-40B4-BE49-F238E27FC236}">
                <a16:creationId xmlns:a16="http://schemas.microsoft.com/office/drawing/2014/main" id="{D6EBBFD2-5112-E929-5402-0348DC2938AB}"/>
              </a:ext>
            </a:extLst>
          </p:cNvPr>
          <p:cNvSpPr/>
          <p:nvPr/>
        </p:nvSpPr>
        <p:spPr>
          <a:xfrm rot="12508972">
            <a:off x="5465204" y="1877618"/>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7069311F-FD36-C119-8B93-522F477634FB}"/>
              </a:ext>
            </a:extLst>
          </p:cNvPr>
          <p:cNvSpPr/>
          <p:nvPr/>
        </p:nvSpPr>
        <p:spPr>
          <a:xfrm flipV="1">
            <a:off x="-18286" y="-5046"/>
            <a:ext cx="12221346" cy="50949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19" y="731520"/>
            <a:ext cx="9181224" cy="3806425"/>
          </a:xfrm>
        </p:spPr>
        <p:txBody>
          <a:bodyPr anchor="t">
            <a:normAutofit/>
          </a:bodyPr>
          <a:lstStyle>
            <a:lvl1pPr marL="0" indent="0">
              <a:lnSpc>
                <a:spcPct val="110000"/>
              </a:lnSpc>
              <a:buNone/>
              <a:defRPr sz="4600" b="1" cap="none" spc="100" baseline="0">
                <a:latin typeface="+mj-lt"/>
              </a:defRPr>
            </a:lvl1pPr>
            <a:lvl2pPr marL="228600" indent="0">
              <a:lnSpc>
                <a:spcPct val="110000"/>
              </a:lnSpc>
              <a:buNone/>
              <a:defRPr sz="3600" b="1" cap="none" spc="100" baseline="0">
                <a:latin typeface="+mj-lt"/>
              </a:defRPr>
            </a:lvl2pPr>
            <a:lvl3pPr marL="457200" indent="0">
              <a:lnSpc>
                <a:spcPct val="110000"/>
              </a:lnSpc>
              <a:buNone/>
              <a:defRPr sz="3200" b="1" cap="none" spc="100" baseline="0">
                <a:latin typeface="+mj-lt"/>
              </a:defRPr>
            </a:lvl3pPr>
            <a:lvl4pPr marL="685800" indent="0">
              <a:lnSpc>
                <a:spcPct val="110000"/>
              </a:lnSpc>
              <a:buNone/>
              <a:defRPr sz="2800" b="1" cap="none" spc="100" baseline="0">
                <a:latin typeface="+mj-lt"/>
              </a:defRPr>
            </a:lvl4pPr>
            <a:lvl5pPr marL="914400" indent="0">
              <a:lnSpc>
                <a:spcPct val="110000"/>
              </a:lnSpc>
              <a:buNone/>
              <a:defRPr sz="24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DB2D6C4-2327-412C-BE35-CD52E40260B2}" type="datetime1">
              <a:rPr lang="en-US" smtClean="0"/>
              <a:t>10/29/2025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42872051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C6A6A9-A341-BF9D-FA80-3868D42AC72B}"/>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C59BFB5-5C25-0FCB-27C7-A478767CACAC}"/>
              </a:ext>
            </a:extLst>
          </p:cNvPr>
          <p:cNvSpPr/>
          <p:nvPr/>
        </p:nvSpPr>
        <p:spPr>
          <a:xfrm>
            <a:off x="1009651" y="1028701"/>
            <a:ext cx="10172700" cy="4800598"/>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B5F22C-2988-B6EC-AA0B-D03BCA1A0B45}"/>
              </a:ext>
            </a:extLst>
          </p:cNvPr>
          <p:cNvSpPr/>
          <p:nvPr/>
        </p:nvSpPr>
        <p:spPr>
          <a:xfrm rot="10800000" flipH="1">
            <a:off x="1009651" y="4853253"/>
            <a:ext cx="10172700" cy="976045"/>
          </a:xfrm>
          <a:prstGeom prst="rect">
            <a:avLst/>
          </a:prstGeom>
          <a:gradFill>
            <a:gsLst>
              <a:gs pos="0">
                <a:srgbClr val="FE4A00">
                  <a:alpha val="66667"/>
                </a:srgbClr>
              </a:gs>
              <a:gs pos="100000">
                <a:srgbClr val="9C2C97"/>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509EC5E-5DB0-5907-06E8-B18F1AE29144}"/>
              </a:ext>
            </a:extLst>
          </p:cNvPr>
          <p:cNvSpPr/>
          <p:nvPr/>
        </p:nvSpPr>
        <p:spPr>
          <a:xfrm flipH="1">
            <a:off x="1009648" y="4853256"/>
            <a:ext cx="7105652" cy="976043"/>
          </a:xfrm>
          <a:prstGeom prst="rect">
            <a:avLst/>
          </a:prstGeom>
          <a:gradFill>
            <a:gsLst>
              <a:gs pos="0">
                <a:srgbClr val="FF6753">
                  <a:alpha val="0"/>
                </a:srgbClr>
              </a:gs>
              <a:gs pos="99000">
                <a:srgbClr val="D6002E">
                  <a:alpha val="4400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499616" y="5020056"/>
            <a:ext cx="9198864" cy="649224"/>
          </a:xfrm>
        </p:spPr>
        <p:txBody>
          <a:bodyPr anchor="ctr">
            <a:normAutofit/>
          </a:bodyPr>
          <a:lstStyle>
            <a:lvl1pPr algn="ctr">
              <a:lnSpc>
                <a:spcPct val="120000"/>
              </a:lnSpc>
              <a:defRPr sz="1600" b="1"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2020824" y="1737360"/>
            <a:ext cx="8156448" cy="2569464"/>
          </a:xfrm>
        </p:spPr>
        <p:txBody>
          <a:bodyPr anchor="ctr">
            <a:normAutofit/>
          </a:bodyPr>
          <a:lstStyle>
            <a:lvl1pPr marL="0" indent="0" algn="ctr">
              <a:lnSpc>
                <a:spcPct val="110000"/>
              </a:lnSpc>
              <a:buNone/>
              <a:defRPr sz="3500">
                <a:latin typeface="+mj-lt"/>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099E1A65-ACA7-4391-944A-36E0ED11C14F}" type="datetime1">
              <a:rPr lang="en-US" smtClean="0"/>
              <a:t>10/29/2025</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endParaRPr lang="en-US"/>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2273657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F513F4-C880-287E-B00A-BD9B413CBEEB}"/>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 name="Rectangle 3">
            <a:extLst>
              <a:ext uri="{FF2B5EF4-FFF2-40B4-BE49-F238E27FC236}">
                <a16:creationId xmlns:a16="http://schemas.microsoft.com/office/drawing/2014/main" id="{9B08A6AB-C3A8-7501-6BC6-83CFA6C0F9A3}"/>
              </a:ext>
            </a:extLst>
          </p:cNvPr>
          <p:cNvSpPr/>
          <p:nvPr/>
        </p:nvSpPr>
        <p:spPr>
          <a:xfrm>
            <a:off x="1009651" y="1028698"/>
            <a:ext cx="10172706" cy="4800601"/>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73F9668-0C20-D45C-536B-66FBB7F30C45}"/>
              </a:ext>
            </a:extLst>
          </p:cNvPr>
          <p:cNvSpPr/>
          <p:nvPr/>
        </p:nvSpPr>
        <p:spPr>
          <a:xfrm flipH="1">
            <a:off x="1009649" y="1028699"/>
            <a:ext cx="10174534" cy="4800598"/>
          </a:xfrm>
          <a:prstGeom prst="rect">
            <a:avLst/>
          </a:prstGeom>
          <a:gradFill>
            <a:gsLst>
              <a:gs pos="9000">
                <a:srgbClr val="FF9265"/>
              </a:gs>
              <a:gs pos="95000">
                <a:srgbClr val="DA002F">
                  <a:alpha val="79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8C2C855-B15C-090B-5493-3D36B8A52654}"/>
              </a:ext>
            </a:extLst>
          </p:cNvPr>
          <p:cNvSpPr/>
          <p:nvPr/>
        </p:nvSpPr>
        <p:spPr>
          <a:xfrm rot="10800000" flipH="1">
            <a:off x="1005991" y="4421079"/>
            <a:ext cx="10176358" cy="1408215"/>
          </a:xfrm>
          <a:prstGeom prst="rect">
            <a:avLst/>
          </a:prstGeom>
          <a:gradFill>
            <a:gsLst>
              <a:gs pos="26000">
                <a:srgbClr val="BA0267">
                  <a:alpha val="0"/>
                </a:srgbClr>
              </a:gs>
              <a:gs pos="95000">
                <a:srgbClr val="9B3597">
                  <a:alpha val="62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981CB20-1010-8C73-0086-CAB904E4B99D}"/>
              </a:ext>
            </a:extLst>
          </p:cNvPr>
          <p:cNvSpPr/>
          <p:nvPr/>
        </p:nvSpPr>
        <p:spPr>
          <a:xfrm rot="5400000" flipH="1">
            <a:off x="3568444" y="-1531928"/>
            <a:ext cx="4800598" cy="9921854"/>
          </a:xfrm>
          <a:prstGeom prst="rect">
            <a:avLst/>
          </a:prstGeom>
          <a:gradFill>
            <a:gsLst>
              <a:gs pos="22000">
                <a:srgbClr val="A60296">
                  <a:alpha val="49000"/>
                </a:srgbClr>
              </a:gs>
              <a:gs pos="99000">
                <a:srgbClr val="DA002F">
                  <a:alpha val="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792224" y="4736592"/>
            <a:ext cx="8349303" cy="795528"/>
          </a:xfrm>
        </p:spPr>
        <p:txBody>
          <a:bodyPr vert="horz" lIns="91440" tIns="45720" rIns="91440" bIns="45720" rtlCol="0" anchor="ctr">
            <a:normAutofit/>
          </a:bodyPr>
          <a:lstStyle>
            <a:lvl1pPr>
              <a:lnSpc>
                <a:spcPct val="120000"/>
              </a:lnSpc>
              <a:defRPr lang="en-US" sz="2200" cap="all" spc="400" baseline="0" dirty="0">
                <a:solidFill>
                  <a:schemeClr val="bg1"/>
                </a:solidFill>
              </a:defRPr>
            </a:lvl1pPr>
          </a:lstStyle>
          <a:p>
            <a:pPr lvl="0"/>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655064" y="1481328"/>
            <a:ext cx="8001000" cy="2752344"/>
          </a:xfrm>
        </p:spPr>
        <p:txBody>
          <a:bodyPr vert="horz" lIns="91440" tIns="45720" rIns="91440" bIns="45720" rtlCol="0" anchor="ctr">
            <a:normAutofit/>
          </a:bodyPr>
          <a:lstStyle>
            <a:lvl1pPr marL="128016" indent="-137160">
              <a:lnSpc>
                <a:spcPct val="110000"/>
              </a:lnSpc>
              <a:buNone/>
              <a:defRPr lang="en-US" sz="3200" dirty="0">
                <a:solidFill>
                  <a:schemeClr val="bg1"/>
                </a:solidFill>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2AD98EB0-7F09-43F4-AF9C-B5B0695A4CCE}" type="datetime1">
              <a:rPr lang="en-US" smtClean="0"/>
              <a:t>10/29/2025</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endParaRPr lang="en-US"/>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2478260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9A9201-705F-55B6-3F46-D68411A32E2A}"/>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E4BBA50-2898-3426-D749-CD2833395810}"/>
              </a:ext>
            </a:extLst>
          </p:cNvPr>
          <p:cNvSpPr/>
          <p:nvPr/>
        </p:nvSpPr>
        <p:spPr>
          <a:xfrm>
            <a:off x="1009651" y="1028701"/>
            <a:ext cx="10172700" cy="4800598"/>
          </a:xfrm>
          <a:prstGeom prst="rect">
            <a:avLst/>
          </a:prstGeom>
          <a:solidFill>
            <a:srgbClr val="FFFFFF"/>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6BEDF5-EA71-E3BD-29EA-A8A58B1227EE}"/>
              </a:ext>
            </a:extLst>
          </p:cNvPr>
          <p:cNvSpPr/>
          <p:nvPr/>
        </p:nvSpPr>
        <p:spPr>
          <a:xfrm flipH="1">
            <a:off x="8115303" y="1028698"/>
            <a:ext cx="3086100" cy="4800599"/>
          </a:xfrm>
          <a:prstGeom prst="rect">
            <a:avLst/>
          </a:prstGeom>
          <a:gradFill>
            <a:gsLst>
              <a:gs pos="0">
                <a:srgbClr val="FE4A00">
                  <a:alpha val="81000"/>
                </a:srgbClr>
              </a:gs>
              <a:gs pos="100000">
                <a:srgbClr val="9C2C97"/>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2ABA6F75-CEBF-CDAC-9F4B-3C794F813211}"/>
              </a:ext>
            </a:extLst>
          </p:cNvPr>
          <p:cNvSpPr/>
          <p:nvPr/>
        </p:nvSpPr>
        <p:spPr>
          <a:xfrm rot="10800000" flipH="1">
            <a:off x="8124832" y="1028696"/>
            <a:ext cx="3076572" cy="3584648"/>
          </a:xfrm>
          <a:prstGeom prst="rect">
            <a:avLst/>
          </a:prstGeom>
          <a:gradFill>
            <a:gsLst>
              <a:gs pos="0">
                <a:srgbClr val="FF6753">
                  <a:alpha val="0"/>
                </a:srgbClr>
              </a:gs>
              <a:gs pos="99000">
                <a:srgbClr val="D6002E">
                  <a:alpha val="4400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8531352" y="1792224"/>
            <a:ext cx="2322576" cy="3465576"/>
          </a:xfrm>
        </p:spPr>
        <p:txBody>
          <a:bodyPr anchor="ctr">
            <a:normAutofit/>
          </a:bodyPr>
          <a:lstStyle>
            <a:lvl1pPr algn="ctr">
              <a:lnSpc>
                <a:spcPct val="120000"/>
              </a:lnSpc>
              <a:defRPr sz="1600" b="0"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737360" y="1399032"/>
            <a:ext cx="5751576" cy="4041648"/>
          </a:xfrm>
        </p:spPr>
        <p:txBody>
          <a:bodyPr vert="horz" lIns="91440" tIns="45720" rIns="91440" bIns="45720" rtlCol="0" anchor="ctr">
            <a:normAutofit/>
          </a:bodyPr>
          <a:lstStyle>
            <a:lvl1pPr marL="182880" indent="-182880">
              <a:lnSpc>
                <a:spcPct val="110000"/>
              </a:lnSpc>
              <a:spcBef>
                <a:spcPts val="0"/>
              </a:spcBef>
              <a:buNone/>
              <a:defRPr lang="en-US" sz="3400" b="1" dirty="0">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C03B3486-8112-4129-B746-14892A212795}" type="datetime1">
              <a:rPr lang="en-US" smtClean="0"/>
              <a:t>10/29/2025</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endParaRPr lang="en-US"/>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0243087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1" y="294248"/>
            <a:ext cx="10844784" cy="958480"/>
          </a:xfrm>
        </p:spPr>
        <p:txBody>
          <a:body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731521"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501384"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D2D1637-97B4-4E53-AEAF-8AA5065128D1}" type="datetime1">
              <a:rPr lang="en-US" smtClean="0"/>
              <a:t>10/29/2025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901302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31520" y="292608"/>
            <a:ext cx="10844784" cy="960120"/>
          </a:xfrm>
        </p:spPr>
        <p:txBody>
          <a:body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07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731520"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500622"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1F31A850-E349-4398-961D-642C638B0089}" type="datetime1">
              <a:rPr lang="en-US" smtClean="0"/>
              <a:t>10/29/2025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449674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31520" y="292608"/>
            <a:ext cx="9985248" cy="96012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B096280-6E81-42B9-B51B-6798C2E14043}" type="datetime1">
              <a:rPr lang="en-US" smtClean="0"/>
              <a:t>10/29/2025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5437759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0BB86C36-61F6-4112-B1B2-FD7B4CABFF1C}" type="datetime1">
              <a:rPr lang="en-US" smtClean="0"/>
              <a:t>10/29/2025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266816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39309"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564745D8-2B25-4391-8241-E8C21EF6116D}" type="datetime1">
              <a:rPr lang="en-US" smtClean="0"/>
              <a:t>10/29/2025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683536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31520" y="557784"/>
            <a:ext cx="3713996" cy="2212313"/>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31520" y="2826137"/>
            <a:ext cx="3310128" cy="3153877"/>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9" name="Picture Placeholder 8">
            <a:extLst>
              <a:ext uri="{FF2B5EF4-FFF2-40B4-BE49-F238E27FC236}">
                <a16:creationId xmlns:a16="http://schemas.microsoft.com/office/drawing/2014/main" id="{6E5A5D34-8853-9D0F-8F1B-90E5CC5A7D5F}"/>
              </a:ext>
            </a:extLst>
          </p:cNvPr>
          <p:cNvSpPr>
            <a:spLocks noGrp="1"/>
          </p:cNvSpPr>
          <p:nvPr>
            <p:ph type="pic" sz="quarter" idx="13" hasCustomPrompt="1"/>
          </p:nvPr>
        </p:nvSpPr>
        <p:spPr>
          <a:xfrm>
            <a:off x="5421313" y="603504"/>
            <a:ext cx="6154737" cy="5376510"/>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2B624AFE-B377-4B82-B680-5845F30AC30F}" type="datetime1">
              <a:rPr lang="en-US" smtClean="0"/>
              <a:t>10/29/2025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3826794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80E46A2F-19F0-DFCD-9CE3-04C79F793D8F}"/>
              </a:ext>
            </a:extLst>
          </p:cNvPr>
          <p:cNvSpPr/>
          <p:nvPr/>
        </p:nvSpPr>
        <p:spPr>
          <a:xfrm>
            <a:off x="0" y="0"/>
            <a:ext cx="12192000" cy="6858000"/>
          </a:xfrm>
          <a:prstGeom prst="rect">
            <a:avLst/>
          </a:prstGeom>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7" name="Rectangle 6">
            <a:extLst>
              <a:ext uri="{FF2B5EF4-FFF2-40B4-BE49-F238E27FC236}">
                <a16:creationId xmlns:a16="http://schemas.microsoft.com/office/drawing/2014/main" id="{C51DC8D0-ECB3-9C81-4ADA-D2C30B00B146}"/>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A9673D-65B2-D6C4-C53F-8652E7E8A8A2}"/>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32E07E3-56CC-285D-C461-695C95F6ECD4}"/>
              </a:ext>
            </a:extLst>
          </p:cNvPr>
          <p:cNvSpPr/>
          <p:nvPr/>
        </p:nvSpPr>
        <p:spPr>
          <a:xfrm rot="10800000">
            <a:off x="8115300" y="-1"/>
            <a:ext cx="4076700" cy="3200400"/>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013C450-5422-C684-DC49-499D1A1B957B}"/>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10881360"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31520" y="3657600"/>
            <a:ext cx="10881360" cy="274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9D04FF8-DD34-4E4D-973F-2164FBEFB447}" type="datetime1">
              <a:rPr lang="en-US" smtClean="0"/>
              <a:t>10/29/2025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752161838"/>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3875154-47EA-9315-F160-02DA5541D65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Rectangle 7">
            <a:extLst>
              <a:ext uri="{FF2B5EF4-FFF2-40B4-BE49-F238E27FC236}">
                <a16:creationId xmlns:a16="http://schemas.microsoft.com/office/drawing/2014/main" id="{9617130E-6216-789E-BE08-6D1E3E75622B}"/>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7499983-7B9C-7C3D-25C2-1715A4226DE4}"/>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0492B90-6109-F01B-1ABB-6BED7A1F1389}"/>
              </a:ext>
            </a:extLst>
          </p:cNvPr>
          <p:cNvSpPr/>
          <p:nvPr/>
        </p:nvSpPr>
        <p:spPr>
          <a:xfrm rot="10800000">
            <a:off x="8115300" y="-5"/>
            <a:ext cx="4076700" cy="3200404"/>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8F1BDFB-261A-F796-17BC-584DAB2E77B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9994392"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31520" y="3931920"/>
            <a:ext cx="9994392" cy="1806728"/>
          </a:xfrm>
        </p:spPr>
        <p:txBody>
          <a:bodyPr vert="horz" lIns="91440" tIns="45720" rIns="91440" bIns="45720" rtlCol="0">
            <a:normAutofit/>
          </a:bodyPr>
          <a:lstStyle>
            <a:lvl1pPr marL="0" indent="0">
              <a:buNone/>
              <a:defRPr lang="en-US" sz="2400" dirty="0"/>
            </a:lvl1pPr>
            <a:lvl2pPr marL="228600" indent="0">
              <a:buNone/>
              <a:defRPr lang="en-US" sz="2000" dirty="0"/>
            </a:lvl2pPr>
            <a:lvl3pPr marL="457200" indent="0">
              <a:buNone/>
              <a:defRPr lang="en-US" sz="1800" dirty="0"/>
            </a:lvl3pPr>
            <a:lvl4pPr marL="685800" indent="0">
              <a:buNone/>
              <a:defRPr lang="en-US" sz="16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62EB893B-7D18-4194-A7D1-F7A72A7676A4}" type="datetime1">
              <a:rPr lang="en-US" smtClean="0"/>
              <a:t>10/29/2025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585057710"/>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F681342F-B4BD-4D2A-A75A-2BF4F1279DFD}" type="datetime1">
              <a:rPr lang="en-US" smtClean="0"/>
              <a:t>10/29/2025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4984484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777C98F-F1C1-43AC-A9C0-A116DD6EFE55}" type="datetime1">
              <a:rPr lang="en-US" smtClean="0"/>
              <a:t>10/29/2025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2078735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25658657-189C-441E-A1CA-C7B8F74EBF62}" type="datetime1">
              <a:rPr lang="en-US" smtClean="0"/>
              <a:t>10/29/2025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186526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9C6C36-FE6C-42A2-B577-4CA3E8BE0A01}" type="datetime1">
              <a:rPr lang="en-US" smtClean="0"/>
              <a:t>10/29/2025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200457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32E3F00-0480-403E-928E-CF83C6C2A61C}" type="datetime1">
              <a:rPr lang="en-US" smtClean="0"/>
              <a:t>10/29/2025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9056251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69C77B9-5675-42E2-89EA-650E793F84CC}" type="datetime1">
              <a:rPr lang="en-US" smtClean="0"/>
              <a:t>10/29/2025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7165182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1231C161-26D3-4342-9CBE-C2857A04FDBE}" type="datetime1">
              <a:rPr lang="en-US" smtClean="0"/>
              <a:t>10/29/2025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0368723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C6271342-A6C7-405B-8253-239A1888BA96}" type="datetime1">
              <a:rPr lang="en-US" smtClean="0"/>
              <a:t>10/29/2025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7640711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70AA8E4F-D1F9-4153-98C7-885634868C9C}" type="datetime1">
              <a:rPr lang="en-US" smtClean="0"/>
              <a:t>10/29/2025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5884759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3E25DB30-D518-4292-85D7-AC637F8C2497}" type="datetime1">
              <a:rPr lang="en-US" smtClean="0"/>
              <a:t>10/29/2025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5013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C1B7C359-779F-4159-BBE0-10AC8E89D26D}" type="datetime1">
              <a:rPr lang="en-US" smtClean="0"/>
              <a:t>10/29/2025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7228449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6.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theme" Target="../theme/theme2.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E3211F5-0F92-9768-CA9E-42BD20D242AD}"/>
              </a:ext>
            </a:extLst>
          </p:cNvPr>
          <p:cNvSpPr/>
          <p:nvPr/>
        </p:nvSpPr>
        <p:spPr>
          <a:xfrm rot="10800000" flipH="1">
            <a:off x="0" y="6410026"/>
            <a:ext cx="12192000" cy="448056"/>
          </a:xfrm>
          <a:prstGeom prst="rect">
            <a:avLst/>
          </a:prstGeom>
          <a:gradFill>
            <a:gsLst>
              <a:gs pos="62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965722-DE3B-A05F-AE94-E31AF26EBF9D}"/>
              </a:ext>
            </a:extLst>
          </p:cNvPr>
          <p:cNvSpPr/>
          <p:nvPr/>
        </p:nvSpPr>
        <p:spPr>
          <a:xfrm flipH="1">
            <a:off x="4076700" y="6409937"/>
            <a:ext cx="8115298" cy="448063"/>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33272" y="347472"/>
            <a:ext cx="9985248" cy="13258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33272" y="1837944"/>
            <a:ext cx="9985248" cy="435254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1581912" y="1682496"/>
            <a:ext cx="3557016" cy="365760"/>
          </a:xfrm>
          <a:prstGeom prst="rect">
            <a:avLst/>
          </a:prstGeom>
        </p:spPr>
        <p:txBody>
          <a:bodyPr vert="horz" lIns="91440" tIns="45720" rIns="91440" bIns="45720" rtlCol="0" anchor="ctr"/>
          <a:lstStyle>
            <a:lvl1pPr algn="l">
              <a:defRPr sz="800" b="1">
                <a:solidFill>
                  <a:schemeClr val="tx1"/>
                </a:solidFill>
                <a:latin typeface="+mj-lt"/>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922008" y="6455664"/>
            <a:ext cx="4672584" cy="365760"/>
          </a:xfrm>
          <a:prstGeom prst="rect">
            <a:avLst/>
          </a:prstGeom>
        </p:spPr>
        <p:txBody>
          <a:bodyPr vert="horz" lIns="91440" tIns="45720" rIns="91440" bIns="45720" rtlCol="0" anchor="ctr"/>
          <a:lstStyle>
            <a:lvl1pPr algn="r">
              <a:defRPr sz="800" cap="all" spc="300" baseline="0">
                <a:solidFill>
                  <a:schemeClr val="bg1"/>
                </a:solidFill>
              </a:defRPr>
            </a:lvl1pPr>
          </a:lstStyle>
          <a:p>
            <a:fld id="{76B3A34C-9C3B-4C0F-B864-CD7FF3AFCA82}" type="datetime1">
              <a:rPr lang="en-US" smtClean="0"/>
              <a:t>10/29/2025</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6304" y="6455664"/>
            <a:ext cx="548640" cy="365760"/>
          </a:xfrm>
          <a:prstGeom prst="rect">
            <a:avLst/>
          </a:prstGeom>
        </p:spPr>
        <p:txBody>
          <a:bodyPr vert="horz" lIns="91440" tIns="45720" rIns="91440" bIns="45720" rtlCol="0" anchor="ctr"/>
          <a:lstStyle>
            <a:lvl1pPr algn="r">
              <a:defRPr sz="800" spc="200" baseline="0">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002890807"/>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 id="2147483879" r:id="rId18"/>
    <p:sldLayoutId id="2147483880" r:id="rId19"/>
    <p:sldLayoutId id="2147483881" r:id="rId20"/>
    <p:sldLayoutId id="2147483882" r:id="rId21"/>
    <p:sldLayoutId id="2147483883" r:id="rId22"/>
    <p:sldLayoutId id="2147483884" r:id="rId23"/>
    <p:sldLayoutId id="2147483885" r:id="rId24"/>
    <p:sldLayoutId id="2147483886" r:id="rId25"/>
    <p:sldLayoutId id="2147483887" r:id="rId26"/>
    <p:sldLayoutId id="2147483888" r:id="rId27"/>
    <p:sldLayoutId id="2147483889" r:id="rId28"/>
    <p:sldLayoutId id="2147483890" r:id="rId29"/>
    <p:sldLayoutId id="2147483891" r:id="rId30"/>
    <p:sldLayoutId id="2147483892" r:id="rId31"/>
    <p:sldLayoutId id="2147483861" r:id="rId32"/>
    <p:sldLayoutId id="2147483893" r:id="rId33"/>
    <p:sldLayoutId id="2147483894" r:id="rId34"/>
    <p:sldLayoutId id="2147483895" r:id="rId35"/>
    <p:sldLayoutId id="2147483896" r:id="rId36"/>
    <p:sldLayoutId id="2147483897" r:id="rId37"/>
    <p:sldLayoutId id="2147483898" r:id="rId38"/>
    <p:sldLayoutId id="2147483899" r:id="rId39"/>
    <p:sldLayoutId id="2147483907" r:id="rId40"/>
    <p:sldLayoutId id="2147483900" r:id="rId41"/>
    <p:sldLayoutId id="2147483901" r:id="rId42"/>
    <p:sldLayoutId id="2147483902" r:id="rId43"/>
    <p:sldLayoutId id="2147483903" r:id="rId44"/>
    <p:sldLayoutId id="2147483904" r:id="rId45"/>
    <p:sldLayoutId id="2147483905" r:id="rId46"/>
    <p:sldLayoutId id="2147483906" r:id="rId47"/>
    <p:sldLayoutId id="2147483860" r:id="rId48"/>
  </p:sldLayoutIdLst>
  <p:hf hdr="0" ftr="0" dt="0"/>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5E0FBF9-E36E-42ED-837A-48E987A87566}" type="datetime1">
              <a:rPr lang="en-US" smtClean="0"/>
              <a:t>10/29/2025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601300627"/>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4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0.xml"/></Relationships>
</file>

<file path=ppt/slides/_rels/slide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7.xml"/><Relationship Id="rId1" Type="http://schemas.openxmlformats.org/officeDocument/2006/relationships/slideLayout" Target="../slideLayouts/slideLayout50.xml"/><Relationship Id="rId4" Type="http://schemas.openxmlformats.org/officeDocument/2006/relationships/image" Target="../media/image40.svg"/></Relationships>
</file>

<file path=ppt/slides/_rels/slide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8" Type="http://schemas.openxmlformats.org/officeDocument/2006/relationships/hyperlink" Target="https://ideas.com/news/ideas-unveils-2025-predictions-shaping-hospitality/" TargetMode="External"/><Relationship Id="rId3" Type="http://schemas.openxmlformats.org/officeDocument/2006/relationships/hyperlink" Target="https://www.caterer.com/recruiter-advice/hospitality-recruitment-in-2025-navigating-diversity-technology-and-talent-expectations" TargetMode="External"/><Relationship Id="rId7" Type="http://schemas.openxmlformats.org/officeDocument/2006/relationships/hyperlink" Target="https://newsroom.accenture.com/news/2018/companies-leading-in-disability-inclusion-have-outperformedpeers-accenture-research-finds" TargetMode="External"/><Relationship Id="rId2" Type="http://schemas.openxmlformats.org/officeDocument/2006/relationships/notesSlide" Target="../notesSlides/notesSlide10.xml"/><Relationship Id="rId1" Type="http://schemas.openxmlformats.org/officeDocument/2006/relationships/slideLayout" Target="../slideLayouts/slideLayout50.xml"/><Relationship Id="rId6" Type="http://schemas.openxmlformats.org/officeDocument/2006/relationships/hyperlink" Target="https://www.hospitalityaction.org.uk/" TargetMode="External"/><Relationship Id="rId11" Type="http://schemas.openxmlformats.org/officeDocument/2006/relationships/hyperlink" Target="https://www.un.org/disabilities/documents/convention/convoptprot-e.pdf" TargetMode="External"/><Relationship Id="rId5" Type="http://schemas.openxmlformats.org/officeDocument/2006/relationships/hyperlink" Target="https://www.equalityhumanrights.com/" TargetMode="External"/><Relationship Id="rId10" Type="http://schemas.openxmlformats.org/officeDocument/2006/relationships/hyperlink" Target="https://www.theburntchefproject.com/" TargetMode="External"/><Relationship Id="rId4" Type="http://schemas.openxmlformats.org/officeDocument/2006/relationships/hyperlink" Target="https://www.caterer.com/recruiter-advice/hospitality-heroes-2025-a-game-changer-for-hiring-in-hospitality" TargetMode="External"/><Relationship Id="rId9" Type="http://schemas.openxmlformats.org/officeDocument/2006/relationships/hyperlink" Target="https://www.legislation.gov.uk/ukpga/2010/15/content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2A2AD-075E-9A91-AAA0-EBD23D87F8B3}"/>
              </a:ext>
            </a:extLst>
          </p:cNvPr>
          <p:cNvSpPr>
            <a:spLocks noGrp="1"/>
          </p:cNvSpPr>
          <p:nvPr>
            <p:ph type="title"/>
          </p:nvPr>
        </p:nvSpPr>
        <p:spPr>
          <a:xfrm>
            <a:off x="731520" y="557784"/>
            <a:ext cx="3713996" cy="2212313"/>
          </a:xfrm>
        </p:spPr>
        <p:txBody>
          <a:bodyPr anchor="t">
            <a:normAutofit/>
          </a:bodyPr>
          <a:lstStyle/>
          <a:p>
            <a:r>
              <a:rPr lang="en-GB" sz="3000" dirty="0" err="1"/>
              <a:t>BMIH6001</a:t>
            </a:r>
            <a:r>
              <a:rPr lang="en-GB" sz="3000" dirty="0"/>
              <a:t> Contemporary Themes in the Hotel and Hospitality Sector</a:t>
            </a:r>
          </a:p>
        </p:txBody>
      </p:sp>
      <p:sp>
        <p:nvSpPr>
          <p:cNvPr id="3" name="Subtitle 2">
            <a:extLst>
              <a:ext uri="{FF2B5EF4-FFF2-40B4-BE49-F238E27FC236}">
                <a16:creationId xmlns:a16="http://schemas.microsoft.com/office/drawing/2014/main" id="{FB5F8541-4159-2F4E-2613-BCBFD130D50B}"/>
              </a:ext>
            </a:extLst>
          </p:cNvPr>
          <p:cNvSpPr>
            <a:spLocks noGrp="1"/>
          </p:cNvSpPr>
          <p:nvPr>
            <p:ph type="body" sz="half" idx="2"/>
          </p:nvPr>
        </p:nvSpPr>
        <p:spPr>
          <a:xfrm>
            <a:off x="731519" y="2826137"/>
            <a:ext cx="4260029" cy="3348752"/>
          </a:xfrm>
        </p:spPr>
        <p:txBody>
          <a:bodyPr anchor="b">
            <a:normAutofit fontScale="92500"/>
          </a:bodyPr>
          <a:lstStyle/>
          <a:p>
            <a:r>
              <a:rPr lang="en-GB" sz="2400" b="1" dirty="0"/>
              <a:t>Supporting Neurodiverse Employees: Workplace Inclusivity for Staff with ADHD in the Hospitality Sector</a:t>
            </a:r>
          </a:p>
          <a:p>
            <a:r>
              <a:rPr lang="en-GB" dirty="0"/>
              <a:t>Student Name: Flor Yasmin Perez Paula</a:t>
            </a:r>
          </a:p>
          <a:p>
            <a:r>
              <a:rPr lang="en-GB" dirty="0"/>
              <a:t>Student ID: 2226712</a:t>
            </a:r>
          </a:p>
          <a:p>
            <a:r>
              <a:rPr lang="en-GB" dirty="0"/>
              <a:t>Lecturer: Natalie Brailsford</a:t>
            </a:r>
          </a:p>
          <a:p>
            <a:r>
              <a:rPr lang="en-GB" dirty="0"/>
              <a:t>Submission Date: 6 November 2025</a:t>
            </a:r>
          </a:p>
        </p:txBody>
      </p:sp>
      <p:pic>
        <p:nvPicPr>
          <p:cNvPr id="1026" name="Picture 2" descr="Support Neurodiverse Employees">
            <a:extLst>
              <a:ext uri="{FF2B5EF4-FFF2-40B4-BE49-F238E27FC236}">
                <a16:creationId xmlns:a16="http://schemas.microsoft.com/office/drawing/2014/main" id="{11676995-3269-42D1-21CD-738F583086F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21313" y="1243910"/>
            <a:ext cx="6154737" cy="4095697"/>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E7770B8E-FDA7-8018-7664-3AD08575BE83}"/>
              </a:ext>
            </a:extLst>
          </p:cNvPr>
          <p:cNvSpPr>
            <a:spLocks noGrp="1"/>
          </p:cNvSpPr>
          <p:nvPr>
            <p:ph type="sldNum" sz="quarter" idx="12"/>
          </p:nvPr>
        </p:nvSpPr>
        <p:spPr/>
        <p:txBody>
          <a:bodyPr/>
          <a:lstStyle/>
          <a:p>
            <a:fld id="{CC057153-B650-4DEB-B370-79DDCFDCE934}" type="slidenum">
              <a:rPr lang="en-US" smtClean="0"/>
              <a:t>1</a:t>
            </a:fld>
            <a:endParaRPr lang="en-US"/>
          </a:p>
        </p:txBody>
      </p:sp>
    </p:spTree>
    <p:extLst>
      <p:ext uri="{BB962C8B-B14F-4D97-AF65-F5344CB8AC3E}">
        <p14:creationId xmlns:p14="http://schemas.microsoft.com/office/powerpoint/2010/main" val="3050947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A46AB-583B-0289-D303-22C07614B85A}"/>
              </a:ext>
            </a:extLst>
          </p:cNvPr>
          <p:cNvSpPr>
            <a:spLocks noGrp="1"/>
          </p:cNvSpPr>
          <p:nvPr>
            <p:ph type="title"/>
          </p:nvPr>
        </p:nvSpPr>
        <p:spPr>
          <a:xfrm>
            <a:off x="86061" y="333487"/>
            <a:ext cx="2259105" cy="5335793"/>
          </a:xfrm>
        </p:spPr>
        <p:txBody>
          <a:bodyPr anchor="t">
            <a:normAutofit/>
          </a:bodyPr>
          <a:lstStyle/>
          <a:p>
            <a:r>
              <a:rPr lang="en-GB" dirty="0"/>
              <a:t>Declaration</a:t>
            </a:r>
          </a:p>
        </p:txBody>
      </p:sp>
      <p:graphicFrame>
        <p:nvGraphicFramePr>
          <p:cNvPr id="5" name="Content Placeholder 2">
            <a:extLst>
              <a:ext uri="{FF2B5EF4-FFF2-40B4-BE49-F238E27FC236}">
                <a16:creationId xmlns:a16="http://schemas.microsoft.com/office/drawing/2014/main" id="{73DD96C8-EB43-148D-7FFE-E90F1020ADBE}"/>
              </a:ext>
            </a:extLst>
          </p:cNvPr>
          <p:cNvGraphicFramePr>
            <a:graphicFrameLocks noGrp="1"/>
          </p:cNvGraphicFramePr>
          <p:nvPr>
            <p:ph sz="quarter" idx="13"/>
            <p:extLst>
              <p:ext uri="{D42A27DB-BD31-4B8C-83A1-F6EECF244321}">
                <p14:modId xmlns:p14="http://schemas.microsoft.com/office/powerpoint/2010/main" val="885664060"/>
              </p:ext>
            </p:extLst>
          </p:nvPr>
        </p:nvGraphicFramePr>
        <p:xfrm>
          <a:off x="2345166" y="710005"/>
          <a:ext cx="9542035" cy="5206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A6D43A04-018A-28B8-CAC1-2E33DD7B8EE4}"/>
              </a:ext>
            </a:extLst>
          </p:cNvPr>
          <p:cNvSpPr>
            <a:spLocks noGrp="1"/>
          </p:cNvSpPr>
          <p:nvPr>
            <p:ph type="sldNum" sz="quarter" idx="12"/>
          </p:nvPr>
        </p:nvSpPr>
        <p:spPr/>
        <p:txBody>
          <a:bodyPr/>
          <a:lstStyle/>
          <a:p>
            <a:fld id="{CC057153-B650-4DEB-B370-79DDCFDCE934}" type="slidenum">
              <a:rPr lang="en-US" smtClean="0"/>
              <a:t>2</a:t>
            </a:fld>
            <a:endParaRPr lang="en-US"/>
          </a:p>
        </p:txBody>
      </p:sp>
    </p:spTree>
    <p:extLst>
      <p:ext uri="{BB962C8B-B14F-4D97-AF65-F5344CB8AC3E}">
        <p14:creationId xmlns:p14="http://schemas.microsoft.com/office/powerpoint/2010/main" val="1096675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624FB-4829-3631-B56A-2498EE21DD32}"/>
              </a:ext>
            </a:extLst>
          </p:cNvPr>
          <p:cNvSpPr>
            <a:spLocks noGrp="1"/>
          </p:cNvSpPr>
          <p:nvPr>
            <p:ph type="title"/>
          </p:nvPr>
        </p:nvSpPr>
        <p:spPr>
          <a:xfrm>
            <a:off x="1033272" y="347472"/>
            <a:ext cx="9985248" cy="960120"/>
          </a:xfrm>
        </p:spPr>
        <p:txBody>
          <a:bodyPr anchor="b">
            <a:normAutofit/>
          </a:bodyPr>
          <a:lstStyle/>
          <a:p>
            <a:r>
              <a:rPr lang="en-GB" sz="4400" dirty="0"/>
              <a:t>Introduction</a:t>
            </a:r>
          </a:p>
        </p:txBody>
      </p:sp>
      <p:graphicFrame>
        <p:nvGraphicFramePr>
          <p:cNvPr id="6" name="Content Placeholder 3">
            <a:extLst>
              <a:ext uri="{FF2B5EF4-FFF2-40B4-BE49-F238E27FC236}">
                <a16:creationId xmlns:a16="http://schemas.microsoft.com/office/drawing/2014/main" id="{49B023CE-140B-BE59-CA40-6678F8E2BF45}"/>
              </a:ext>
            </a:extLst>
          </p:cNvPr>
          <p:cNvGraphicFramePr>
            <a:graphicFrameLocks noGrp="1"/>
          </p:cNvGraphicFramePr>
          <p:nvPr>
            <p:ph idx="1"/>
            <p:extLst>
              <p:ext uri="{D42A27DB-BD31-4B8C-83A1-F6EECF244321}">
                <p14:modId xmlns:p14="http://schemas.microsoft.com/office/powerpoint/2010/main" val="2158406261"/>
              </p:ext>
            </p:extLst>
          </p:nvPr>
        </p:nvGraphicFramePr>
        <p:xfrm>
          <a:off x="1033272" y="1563624"/>
          <a:ext cx="9985248"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Slide Number Placeholder 7">
            <a:extLst>
              <a:ext uri="{FF2B5EF4-FFF2-40B4-BE49-F238E27FC236}">
                <a16:creationId xmlns:a16="http://schemas.microsoft.com/office/drawing/2014/main" id="{D015D47C-23EA-612A-FC02-CD5D1E9D02F3}"/>
              </a:ext>
            </a:extLst>
          </p:cNvPr>
          <p:cNvSpPr>
            <a:spLocks noGrp="1"/>
          </p:cNvSpPr>
          <p:nvPr>
            <p:ph type="sldNum" sz="quarter" idx="12"/>
          </p:nvPr>
        </p:nvSpPr>
        <p:spPr/>
        <p:txBody>
          <a:bodyPr/>
          <a:lstStyle/>
          <a:p>
            <a:fld id="{CC057153-B650-4DEB-B370-79DDCFDCE934}" type="slidenum">
              <a:rPr lang="en-US" smtClean="0"/>
              <a:t>3</a:t>
            </a:fld>
            <a:endParaRPr lang="en-US"/>
          </a:p>
        </p:txBody>
      </p:sp>
    </p:spTree>
    <p:extLst>
      <p:ext uri="{BB962C8B-B14F-4D97-AF65-F5344CB8AC3E}">
        <p14:creationId xmlns:p14="http://schemas.microsoft.com/office/powerpoint/2010/main" val="4109209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26981-620F-7626-5B6E-8D87ED530E27}"/>
              </a:ext>
            </a:extLst>
          </p:cNvPr>
          <p:cNvSpPr>
            <a:spLocks noGrp="1"/>
          </p:cNvSpPr>
          <p:nvPr>
            <p:ph type="title"/>
          </p:nvPr>
        </p:nvSpPr>
        <p:spPr>
          <a:xfrm>
            <a:off x="225911" y="322729"/>
            <a:ext cx="4012603" cy="2936838"/>
          </a:xfrm>
        </p:spPr>
        <p:txBody>
          <a:bodyPr anchor="t">
            <a:noAutofit/>
          </a:bodyPr>
          <a:lstStyle/>
          <a:p>
            <a:pPr>
              <a:lnSpc>
                <a:spcPct val="150000"/>
              </a:lnSpc>
            </a:pPr>
            <a:r>
              <a:rPr lang="en-GB" sz="4400" dirty="0"/>
              <a:t>Key Concepts &amp; Theoretical Frameworks</a:t>
            </a:r>
          </a:p>
        </p:txBody>
      </p:sp>
      <p:graphicFrame>
        <p:nvGraphicFramePr>
          <p:cNvPr id="6" name="Rectangle 1">
            <a:extLst>
              <a:ext uri="{FF2B5EF4-FFF2-40B4-BE49-F238E27FC236}">
                <a16:creationId xmlns:a16="http://schemas.microsoft.com/office/drawing/2014/main" id="{79FED1A9-95CD-C944-CD24-B6CEDFB80FBD}"/>
              </a:ext>
            </a:extLst>
          </p:cNvPr>
          <p:cNvGraphicFramePr>
            <a:graphicFrameLocks noGrp="1"/>
          </p:cNvGraphicFramePr>
          <p:nvPr>
            <p:ph sz="quarter" idx="13"/>
            <p:extLst>
              <p:ext uri="{D42A27DB-BD31-4B8C-83A1-F6EECF244321}">
                <p14:modId xmlns:p14="http://schemas.microsoft.com/office/powerpoint/2010/main" val="1386464"/>
              </p:ext>
            </p:extLst>
          </p:nvPr>
        </p:nvGraphicFramePr>
        <p:xfrm>
          <a:off x="4588626" y="704088"/>
          <a:ext cx="7132320"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6A2D31B7-ECCB-10AA-30DC-6EC7F74C43EB}"/>
              </a:ext>
            </a:extLst>
          </p:cNvPr>
          <p:cNvPicPr>
            <a:picLocks noChangeAspect="1"/>
          </p:cNvPicPr>
          <p:nvPr/>
        </p:nvPicPr>
        <p:blipFill>
          <a:blip r:embed="rId8"/>
          <a:stretch>
            <a:fillRect/>
          </a:stretch>
        </p:blipFill>
        <p:spPr>
          <a:xfrm>
            <a:off x="471054" y="3746182"/>
            <a:ext cx="3487760" cy="2283479"/>
          </a:xfrm>
          <a:prstGeom prst="rect">
            <a:avLst/>
          </a:prstGeom>
        </p:spPr>
      </p:pic>
      <p:sp>
        <p:nvSpPr>
          <p:cNvPr id="8" name="Slide Number Placeholder 7">
            <a:extLst>
              <a:ext uri="{FF2B5EF4-FFF2-40B4-BE49-F238E27FC236}">
                <a16:creationId xmlns:a16="http://schemas.microsoft.com/office/drawing/2014/main" id="{9B38F865-A234-C4F1-E614-D3FDD93E5AD8}"/>
              </a:ext>
            </a:extLst>
          </p:cNvPr>
          <p:cNvSpPr>
            <a:spLocks noGrp="1"/>
          </p:cNvSpPr>
          <p:nvPr>
            <p:ph type="sldNum" sz="quarter" idx="12"/>
          </p:nvPr>
        </p:nvSpPr>
        <p:spPr/>
        <p:txBody>
          <a:bodyPr/>
          <a:lstStyle/>
          <a:p>
            <a:fld id="{CC057153-B650-4DEB-B370-79DDCFDCE934}" type="slidenum">
              <a:rPr lang="en-US" smtClean="0"/>
              <a:pPr/>
              <a:t>4</a:t>
            </a:fld>
            <a:endParaRPr lang="en-US"/>
          </a:p>
        </p:txBody>
      </p:sp>
    </p:spTree>
    <p:extLst>
      <p:ext uri="{BB962C8B-B14F-4D97-AF65-F5344CB8AC3E}">
        <p14:creationId xmlns:p14="http://schemas.microsoft.com/office/powerpoint/2010/main" val="4043871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D8ACB-573D-F22D-997A-45910F589312}"/>
              </a:ext>
            </a:extLst>
          </p:cNvPr>
          <p:cNvSpPr>
            <a:spLocks noGrp="1"/>
          </p:cNvSpPr>
          <p:nvPr>
            <p:ph type="title"/>
          </p:nvPr>
        </p:nvSpPr>
        <p:spPr>
          <a:xfrm>
            <a:off x="4378362" y="475488"/>
            <a:ext cx="7216230" cy="1197864"/>
          </a:xfrm>
        </p:spPr>
        <p:txBody>
          <a:bodyPr anchor="b">
            <a:normAutofit/>
          </a:bodyPr>
          <a:lstStyle/>
          <a:p>
            <a:r>
              <a:rPr lang="en-GB" dirty="0"/>
              <a:t>Thematic Analysis: Emerging Themes</a:t>
            </a:r>
          </a:p>
        </p:txBody>
      </p:sp>
      <p:pic>
        <p:nvPicPr>
          <p:cNvPr id="6147" name="Picture 3" descr="hospitality industry ...">
            <a:extLst>
              <a:ext uri="{FF2B5EF4-FFF2-40B4-BE49-F238E27FC236}">
                <a16:creationId xmlns:a16="http://schemas.microsoft.com/office/drawing/2014/main" id="{A019C731-7D9B-A714-D022-B5D8F97F5B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3504" y="1776106"/>
            <a:ext cx="4643816" cy="285773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8A2D727-FAFE-CB89-2BBE-0F911B92F468}"/>
              </a:ext>
            </a:extLst>
          </p:cNvPr>
          <p:cNvSpPr>
            <a:spLocks noGrp="1"/>
          </p:cNvSpPr>
          <p:nvPr>
            <p:ph sz="quarter" idx="14"/>
          </p:nvPr>
        </p:nvSpPr>
        <p:spPr>
          <a:xfrm>
            <a:off x="5400339" y="1856232"/>
            <a:ext cx="6194253" cy="4005072"/>
          </a:xfrm>
        </p:spPr>
        <p:txBody>
          <a:bodyPr>
            <a:noAutofit/>
          </a:bodyPr>
          <a:lstStyle/>
          <a:p>
            <a:pPr marL="0" indent="0" algn="just">
              <a:lnSpc>
                <a:spcPct val="110000"/>
              </a:lnSpc>
              <a:buNone/>
            </a:pPr>
            <a:r>
              <a:rPr lang="en-GB" sz="2000" b="1" dirty="0"/>
              <a:t>Key Themes Identified</a:t>
            </a:r>
            <a:endParaRPr lang="en-GB" sz="2000" dirty="0"/>
          </a:p>
          <a:p>
            <a:pPr marL="457200" indent="-457200" algn="just">
              <a:lnSpc>
                <a:spcPct val="110000"/>
              </a:lnSpc>
              <a:buFont typeface="+mj-lt"/>
              <a:buAutoNum type="arabicPeriod"/>
            </a:pPr>
            <a:r>
              <a:rPr lang="en-GB" sz="2000" dirty="0"/>
              <a:t>Stigma and Misunderstanding – negative perceptions of ADHD remain common (Jolley, 2018).</a:t>
            </a:r>
          </a:p>
          <a:p>
            <a:pPr marL="457200" indent="-457200" algn="just">
              <a:lnSpc>
                <a:spcPct val="110000"/>
              </a:lnSpc>
              <a:buFont typeface="+mj-lt"/>
              <a:buAutoNum type="arabicPeriod"/>
            </a:pPr>
            <a:r>
              <a:rPr lang="en-GB" sz="2000" dirty="0"/>
              <a:t>Leadership and Empathy – inclusive leadership improves engagement (Houran, 2025).</a:t>
            </a:r>
          </a:p>
          <a:p>
            <a:pPr marL="457200" indent="-457200" algn="just">
              <a:lnSpc>
                <a:spcPct val="110000"/>
              </a:lnSpc>
              <a:buFont typeface="+mj-lt"/>
              <a:buAutoNum type="arabicPeriod"/>
            </a:pPr>
            <a:r>
              <a:rPr lang="en-GB" sz="2000" dirty="0"/>
              <a:t>Flexible HR Practices – job carving and adaptive policies enhance performance (Hotte-Meunier </a:t>
            </a:r>
            <a:r>
              <a:rPr lang="en-GB" sz="2000" i="1" dirty="0"/>
              <a:t>et al</a:t>
            </a:r>
            <a:r>
              <a:rPr lang="en-GB" sz="2000" dirty="0"/>
              <a:t>., 2024).</a:t>
            </a:r>
          </a:p>
          <a:p>
            <a:pPr marL="457200" indent="-457200" algn="just">
              <a:lnSpc>
                <a:spcPct val="110000"/>
              </a:lnSpc>
              <a:buFont typeface="+mj-lt"/>
              <a:buAutoNum type="arabicPeriod"/>
            </a:pPr>
            <a:r>
              <a:rPr lang="en-GB" sz="2000" dirty="0"/>
              <a:t>Technology and Accessibility – digital inclusion supports neurodiverse staff (Varriale </a:t>
            </a:r>
            <a:r>
              <a:rPr lang="en-GB" sz="2000" i="1" dirty="0"/>
              <a:t>et al</a:t>
            </a:r>
            <a:r>
              <a:rPr lang="en-GB" sz="2000" dirty="0"/>
              <a:t>., 2023).</a:t>
            </a:r>
          </a:p>
        </p:txBody>
      </p:sp>
      <p:sp>
        <p:nvSpPr>
          <p:cNvPr id="4" name="Slide Number Placeholder 3">
            <a:extLst>
              <a:ext uri="{FF2B5EF4-FFF2-40B4-BE49-F238E27FC236}">
                <a16:creationId xmlns:a16="http://schemas.microsoft.com/office/drawing/2014/main" id="{986C232B-4FD3-6442-9D87-761F167834B6}"/>
              </a:ext>
            </a:extLst>
          </p:cNvPr>
          <p:cNvSpPr>
            <a:spLocks noGrp="1"/>
          </p:cNvSpPr>
          <p:nvPr>
            <p:ph type="sldNum" sz="quarter" idx="18"/>
          </p:nvPr>
        </p:nvSpPr>
        <p:spPr>
          <a:xfrm>
            <a:off x="11576304" y="6455664"/>
            <a:ext cx="548640" cy="365760"/>
          </a:xfrm>
        </p:spPr>
        <p:txBody>
          <a:bodyPr anchor="ctr">
            <a:normAutofit/>
          </a:bodyPr>
          <a:lstStyle/>
          <a:p>
            <a:pPr>
              <a:spcAft>
                <a:spcPts val="600"/>
              </a:spcAft>
            </a:pPr>
            <a:fld id="{CC057153-B650-4DEB-B370-79DDCFDCE934}" type="slidenum">
              <a:rPr lang="en-US" smtClean="0"/>
              <a:pPr>
                <a:spcAft>
                  <a:spcPts val="600"/>
                </a:spcAft>
              </a:pPr>
              <a:t>5</a:t>
            </a:fld>
            <a:endParaRPr lang="en-US"/>
          </a:p>
        </p:txBody>
      </p:sp>
    </p:spTree>
    <p:extLst>
      <p:ext uri="{BB962C8B-B14F-4D97-AF65-F5344CB8AC3E}">
        <p14:creationId xmlns:p14="http://schemas.microsoft.com/office/powerpoint/2010/main" val="1045174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5" name="Table 14"/>
          <p:cNvGraphicFramePr>
            <a:graphicFrameLocks noGrp="1"/>
          </p:cNvGraphicFramePr>
          <p:nvPr>
            <p:extLst>
              <p:ext uri="{D42A27DB-BD31-4B8C-83A1-F6EECF244321}">
                <p14:modId xmlns:p14="http://schemas.microsoft.com/office/powerpoint/2010/main" val="648079491"/>
              </p:ext>
            </p:extLst>
          </p:nvPr>
        </p:nvGraphicFramePr>
        <p:xfrm>
          <a:off x="457200" y="1637074"/>
          <a:ext cx="11456894" cy="4288092"/>
        </p:xfrm>
        <a:graphic>
          <a:graphicData uri="http://schemas.openxmlformats.org/drawingml/2006/table">
            <a:tbl>
              <a:tblPr firstRow="1" bandRow="1">
                <a:tableStyleId>{5C22544A-7EE6-4342-B048-85BDC9FD1C3A}</a:tableStyleId>
              </a:tblPr>
              <a:tblGrid>
                <a:gridCol w="5717689">
                  <a:extLst>
                    <a:ext uri="{9D8B030D-6E8A-4147-A177-3AD203B41FA5}">
                      <a16:colId xmlns:a16="http://schemas.microsoft.com/office/drawing/2014/main" val="20000"/>
                    </a:ext>
                  </a:extLst>
                </a:gridCol>
                <a:gridCol w="5739205">
                  <a:extLst>
                    <a:ext uri="{9D8B030D-6E8A-4147-A177-3AD203B41FA5}">
                      <a16:colId xmlns:a16="http://schemas.microsoft.com/office/drawing/2014/main" val="20001"/>
                    </a:ext>
                  </a:extLst>
                </a:gridCol>
              </a:tblGrid>
              <a:tr h="367582">
                <a:tc>
                  <a:txBody>
                    <a:bodyPr/>
                    <a:lstStyle/>
                    <a:p>
                      <a:pPr algn="just">
                        <a:lnSpc>
                          <a:spcPct val="150000"/>
                        </a:lnSpc>
                      </a:pPr>
                      <a:r>
                        <a:rPr sz="2000" dirty="0"/>
                        <a:t>Political Factors</a:t>
                      </a:r>
                    </a:p>
                  </a:txBody>
                  <a:tcPr/>
                </a:tc>
                <a:tc>
                  <a:txBody>
                    <a:bodyPr/>
                    <a:lstStyle/>
                    <a:p>
                      <a:pPr algn="just">
                        <a:lnSpc>
                          <a:spcPct val="150000"/>
                        </a:lnSpc>
                      </a:pPr>
                      <a:r>
                        <a:rPr sz="2000" dirty="0"/>
                        <a:t>Economic Factors</a:t>
                      </a:r>
                    </a:p>
                  </a:txBody>
                  <a:tcPr/>
                </a:tc>
                <a:extLst>
                  <a:ext uri="{0D108BD9-81ED-4DB2-BD59-A6C34878D82A}">
                    <a16:rowId xmlns:a16="http://schemas.microsoft.com/office/drawing/2014/main" val="10000"/>
                  </a:ext>
                </a:extLst>
              </a:tr>
              <a:tr h="747134">
                <a:tc>
                  <a:txBody>
                    <a:bodyPr/>
                    <a:lstStyle/>
                    <a:p>
                      <a:pPr algn="just">
                        <a:lnSpc>
                          <a:spcPct val="150000"/>
                        </a:lnSpc>
                      </a:pPr>
                      <a:r>
                        <a:rPr lang="en-GB" sz="2000" dirty="0"/>
                        <a:t>UK and EU legislation promote equality and accessibility (Equality Act, 2010).</a:t>
                      </a:r>
                      <a:endParaRPr sz="2000" dirty="0"/>
                    </a:p>
                  </a:txBody>
                  <a:tcPr/>
                </a:tc>
                <a:tc>
                  <a:txBody>
                    <a:bodyPr/>
                    <a:lstStyle/>
                    <a:p>
                      <a:pPr algn="just">
                        <a:lnSpc>
                          <a:spcPct val="150000"/>
                        </a:lnSpc>
                      </a:pPr>
                      <a:r>
                        <a:rPr lang="en-GB" sz="2000" dirty="0"/>
                        <a:t>Hospitality faces skills shortages and high turnover (Caterer.com, </a:t>
                      </a:r>
                      <a:r>
                        <a:rPr lang="en-GB" sz="2000" dirty="0" err="1"/>
                        <a:t>2025a</a:t>
                      </a:r>
                      <a:r>
                        <a:rPr lang="en-GB" sz="2000" dirty="0"/>
                        <a:t>).</a:t>
                      </a:r>
                      <a:endParaRPr sz="2000" dirty="0"/>
                    </a:p>
                  </a:txBody>
                  <a:tcPr/>
                </a:tc>
                <a:extLst>
                  <a:ext uri="{0D108BD9-81ED-4DB2-BD59-A6C34878D82A}">
                    <a16:rowId xmlns:a16="http://schemas.microsoft.com/office/drawing/2014/main" val="10001"/>
                  </a:ext>
                </a:extLst>
              </a:tr>
              <a:tr h="1039004">
                <a:tc>
                  <a:txBody>
                    <a:bodyPr/>
                    <a:lstStyle/>
                    <a:p>
                      <a:pPr algn="just">
                        <a:lnSpc>
                          <a:spcPct val="150000"/>
                        </a:lnSpc>
                      </a:pPr>
                      <a:r>
                        <a:rPr lang="fr-FR" sz="2000" dirty="0"/>
                        <a:t>UN Convention (2006) </a:t>
                      </a:r>
                      <a:r>
                        <a:rPr lang="fr-FR" sz="2000" dirty="0" err="1"/>
                        <a:t>reinforces</a:t>
                      </a:r>
                      <a:r>
                        <a:rPr lang="fr-FR" sz="2000" dirty="0"/>
                        <a:t> global </a:t>
                      </a:r>
                      <a:r>
                        <a:rPr lang="fr-FR" sz="2000" dirty="0" err="1"/>
                        <a:t>responsibility</a:t>
                      </a:r>
                      <a:r>
                        <a:rPr lang="fr-FR" sz="2000" dirty="0"/>
                        <a:t>.</a:t>
                      </a:r>
                      <a:endParaRPr sz="2000" dirty="0"/>
                    </a:p>
                  </a:txBody>
                  <a:tcPr/>
                </a:tc>
                <a:tc>
                  <a:txBody>
                    <a:bodyPr/>
                    <a:lstStyle/>
                    <a:p>
                      <a:pPr algn="just">
                        <a:lnSpc>
                          <a:spcPct val="150000"/>
                        </a:lnSpc>
                      </a:pPr>
                      <a:r>
                        <a:rPr lang="en-GB" sz="2000" dirty="0"/>
                        <a:t>Inclusive hiring improves retention and productivity (</a:t>
                      </a:r>
                      <a:r>
                        <a:rPr lang="en-GB" sz="2000" dirty="0" err="1"/>
                        <a:t>Rollnik</a:t>
                      </a:r>
                      <a:r>
                        <a:rPr lang="en-GB" sz="2000" dirty="0"/>
                        <a:t>-Sadowska and Grabińska, 2024).</a:t>
                      </a:r>
                      <a:endParaRPr sz="2000" dirty="0"/>
                    </a:p>
                  </a:txBody>
                  <a:tcPr/>
                </a:tc>
                <a:extLst>
                  <a:ext uri="{0D108BD9-81ED-4DB2-BD59-A6C34878D82A}">
                    <a16:rowId xmlns:a16="http://schemas.microsoft.com/office/drawing/2014/main" val="10002"/>
                  </a:ext>
                </a:extLst>
              </a:tr>
              <a:tr h="1039004">
                <a:tc>
                  <a:txBody>
                    <a:bodyPr/>
                    <a:lstStyle/>
                    <a:p>
                      <a:pPr algn="just">
                        <a:lnSpc>
                          <a:spcPct val="150000"/>
                        </a:lnSpc>
                      </a:pPr>
                      <a:r>
                        <a:rPr lang="en-GB" sz="2000" dirty="0"/>
                        <a:t>Implementation depends on leadership awareness and resources (</a:t>
                      </a:r>
                      <a:r>
                        <a:rPr lang="en-GB" sz="2000" dirty="0" err="1"/>
                        <a:t>Černickaja</a:t>
                      </a:r>
                      <a:r>
                        <a:rPr lang="en-GB" sz="2000" dirty="0"/>
                        <a:t> and Sokolová, 2024).</a:t>
                      </a:r>
                      <a:endParaRPr sz="2000" dirty="0"/>
                    </a:p>
                  </a:txBody>
                  <a:tcPr/>
                </a:tc>
                <a:tc>
                  <a:txBody>
                    <a:bodyPr/>
                    <a:lstStyle/>
                    <a:p>
                      <a:pPr algn="just">
                        <a:lnSpc>
                          <a:spcPct val="150000"/>
                        </a:lnSpc>
                      </a:pPr>
                      <a:r>
                        <a:rPr lang="en-GB" sz="2000" dirty="0"/>
                        <a:t>Smaller hotels face financial constraints (Caterer.com, </a:t>
                      </a:r>
                      <a:r>
                        <a:rPr lang="en-GB" sz="2000" dirty="0" err="1"/>
                        <a:t>2025b</a:t>
                      </a:r>
                      <a:r>
                        <a:rPr lang="en-GB" sz="2000" dirty="0"/>
                        <a:t>).</a:t>
                      </a:r>
                      <a:endParaRPr sz="2000" dirty="0"/>
                    </a:p>
                  </a:txBody>
                  <a:tcPr/>
                </a:tc>
                <a:extLst>
                  <a:ext uri="{0D108BD9-81ED-4DB2-BD59-A6C34878D82A}">
                    <a16:rowId xmlns:a16="http://schemas.microsoft.com/office/drawing/2014/main" val="10003"/>
                  </a:ext>
                </a:extLst>
              </a:tr>
            </a:tbl>
          </a:graphicData>
        </a:graphic>
      </p:graphicFrame>
      <p:sp>
        <p:nvSpPr>
          <p:cNvPr id="2" name="TextBox 1">
            <a:extLst>
              <a:ext uri="{FF2B5EF4-FFF2-40B4-BE49-F238E27FC236}">
                <a16:creationId xmlns:a16="http://schemas.microsoft.com/office/drawing/2014/main" id="{C1185DED-333D-BADB-C1E1-5AA2FEFA501A}"/>
              </a:ext>
            </a:extLst>
          </p:cNvPr>
          <p:cNvSpPr txBox="1"/>
          <p:nvPr/>
        </p:nvSpPr>
        <p:spPr>
          <a:xfrm>
            <a:off x="871369" y="591671"/>
            <a:ext cx="9408666" cy="769441"/>
          </a:xfrm>
          <a:prstGeom prst="rect">
            <a:avLst/>
          </a:prstGeom>
          <a:noFill/>
        </p:spPr>
        <p:txBody>
          <a:bodyPr wrap="none" rtlCol="0">
            <a:spAutoFit/>
          </a:bodyPr>
          <a:lstStyle/>
          <a:p>
            <a:r>
              <a:rPr lang="en-GB" sz="4400" b="1" dirty="0">
                <a:latin typeface="Times New Roman" panose="02020603050405020304" pitchFamily="18" charset="0"/>
                <a:cs typeface="Times New Roman" panose="02020603050405020304" pitchFamily="18" charset="0"/>
              </a:rPr>
              <a:t>PEST Analysis – Political &amp; Economic</a:t>
            </a:r>
          </a:p>
        </p:txBody>
      </p:sp>
      <p:sp>
        <p:nvSpPr>
          <p:cNvPr id="4" name="Slide Number Placeholder 3">
            <a:extLst>
              <a:ext uri="{FF2B5EF4-FFF2-40B4-BE49-F238E27FC236}">
                <a16:creationId xmlns:a16="http://schemas.microsoft.com/office/drawing/2014/main" id="{5DA10EBC-4119-AF42-5192-835BA00C9AC5}"/>
              </a:ext>
            </a:extLst>
          </p:cNvPr>
          <p:cNvSpPr>
            <a:spLocks noGrp="1"/>
          </p:cNvSpPr>
          <p:nvPr>
            <p:ph type="sldNum" sz="quarter" idx="12"/>
          </p:nvPr>
        </p:nvSpPr>
        <p:spPr/>
        <p:txBody>
          <a:bodyPr/>
          <a:lstStyle/>
          <a:p>
            <a:fld id="{CC057153-B650-4DEB-B370-79DDCFDCE934}" type="slidenum">
              <a:rPr lang="en-US" smtClean="0"/>
              <a:t>6</a:t>
            </a:fld>
            <a:endParaRPr lang="en-US"/>
          </a:p>
        </p:txBody>
      </p:sp>
    </p:spTree>
    <p:extLst>
      <p:ext uri="{BB962C8B-B14F-4D97-AF65-F5344CB8AC3E}">
        <p14:creationId xmlns:p14="http://schemas.microsoft.com/office/powerpoint/2010/main" val="4078738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D36DB-067F-6ED1-99C6-F2487467B676}"/>
              </a:ext>
            </a:extLst>
          </p:cNvPr>
          <p:cNvSpPr>
            <a:spLocks noGrp="1"/>
          </p:cNvSpPr>
          <p:nvPr>
            <p:ph type="title"/>
          </p:nvPr>
        </p:nvSpPr>
        <p:spPr>
          <a:xfrm>
            <a:off x="612648" y="603504"/>
            <a:ext cx="10618336" cy="940288"/>
          </a:xfrm>
        </p:spPr>
        <p:txBody>
          <a:bodyPr anchor="b">
            <a:noAutofit/>
          </a:bodyPr>
          <a:lstStyle/>
          <a:p>
            <a:r>
              <a:rPr sz="4400" dirty="0">
                <a:latin typeface="Times New Roman" panose="02020603050405020304" pitchFamily="18" charset="0"/>
                <a:cs typeface="Times New Roman" panose="02020603050405020304" pitchFamily="18" charset="0"/>
              </a:rPr>
              <a:t>PEST Analysis – Social &amp; Technological</a:t>
            </a:r>
          </a:p>
        </p:txBody>
      </p:sp>
      <p:graphicFrame>
        <p:nvGraphicFramePr>
          <p:cNvPr id="9" name="Table 8"/>
          <p:cNvGraphicFramePr>
            <a:graphicFrameLocks noGrp="1"/>
          </p:cNvGraphicFramePr>
          <p:nvPr>
            <p:extLst>
              <p:ext uri="{D42A27DB-BD31-4B8C-83A1-F6EECF244321}">
                <p14:modId xmlns:p14="http://schemas.microsoft.com/office/powerpoint/2010/main" val="3736271165"/>
              </p:ext>
            </p:extLst>
          </p:nvPr>
        </p:nvGraphicFramePr>
        <p:xfrm>
          <a:off x="457200" y="1882588"/>
          <a:ext cx="11236362" cy="3901359"/>
        </p:xfrm>
        <a:graphic>
          <a:graphicData uri="http://schemas.openxmlformats.org/drawingml/2006/table">
            <a:tbl>
              <a:tblPr firstRow="1" bandRow="1">
                <a:tableStyleId>{5C22544A-7EE6-4342-B048-85BDC9FD1C3A}</a:tableStyleId>
              </a:tblPr>
              <a:tblGrid>
                <a:gridCol w="5618181">
                  <a:extLst>
                    <a:ext uri="{9D8B030D-6E8A-4147-A177-3AD203B41FA5}">
                      <a16:colId xmlns:a16="http://schemas.microsoft.com/office/drawing/2014/main" val="20000"/>
                    </a:ext>
                  </a:extLst>
                </a:gridCol>
                <a:gridCol w="5618181">
                  <a:extLst>
                    <a:ext uri="{9D8B030D-6E8A-4147-A177-3AD203B41FA5}">
                      <a16:colId xmlns:a16="http://schemas.microsoft.com/office/drawing/2014/main" val="20001"/>
                    </a:ext>
                  </a:extLst>
                </a:gridCol>
              </a:tblGrid>
              <a:tr h="672648">
                <a:tc>
                  <a:txBody>
                    <a:bodyPr/>
                    <a:lstStyle/>
                    <a:p>
                      <a:pPr algn="just">
                        <a:lnSpc>
                          <a:spcPct val="150000"/>
                        </a:lnSpc>
                      </a:pPr>
                      <a:r>
                        <a:rPr sz="2000">
                          <a:latin typeface="Times New Roman" panose="02020603050405020304" pitchFamily="18" charset="0"/>
                          <a:cs typeface="Times New Roman" panose="02020603050405020304" pitchFamily="18" charset="0"/>
                        </a:rPr>
                        <a:t>Social Factors</a:t>
                      </a:r>
                    </a:p>
                  </a:txBody>
                  <a:tcPr/>
                </a:tc>
                <a:tc>
                  <a:txBody>
                    <a:bodyPr/>
                    <a:lstStyle/>
                    <a:p>
                      <a:pPr algn="just">
                        <a:lnSpc>
                          <a:spcPct val="150000"/>
                        </a:lnSpc>
                      </a:pPr>
                      <a:r>
                        <a:rPr sz="2000">
                          <a:latin typeface="Times New Roman" panose="02020603050405020304" pitchFamily="18" charset="0"/>
                          <a:cs typeface="Times New Roman" panose="02020603050405020304" pitchFamily="18" charset="0"/>
                        </a:rPr>
                        <a:t>Technological Factors</a:t>
                      </a:r>
                    </a:p>
                  </a:txBody>
                  <a:tcPr/>
                </a:tc>
                <a:extLst>
                  <a:ext uri="{0D108BD9-81ED-4DB2-BD59-A6C34878D82A}">
                    <a16:rowId xmlns:a16="http://schemas.microsoft.com/office/drawing/2014/main" val="10000"/>
                  </a:ext>
                </a:extLst>
              </a:tr>
              <a:tr h="1076237">
                <a:tc>
                  <a:txBody>
                    <a:bodyPr/>
                    <a:lstStyle/>
                    <a:p>
                      <a:pPr algn="just">
                        <a:lnSpc>
                          <a:spcPct val="150000"/>
                        </a:lnSpc>
                      </a:pPr>
                      <a:r>
                        <a:rPr lang="en-GB" sz="2000" dirty="0">
                          <a:latin typeface="Times New Roman" panose="02020603050405020304" pitchFamily="18" charset="0"/>
                          <a:cs typeface="Times New Roman" panose="02020603050405020304" pitchFamily="18" charset="0"/>
                        </a:rPr>
                        <a:t>Growing awareness of neurodiversity and inclusion (Hotte-Meunier et al., 2024).</a:t>
                      </a:r>
                      <a:endParaRPr sz="2000" dirty="0">
                        <a:latin typeface="Times New Roman" panose="02020603050405020304" pitchFamily="18" charset="0"/>
                        <a:cs typeface="Times New Roman" panose="02020603050405020304" pitchFamily="18" charset="0"/>
                      </a:endParaRPr>
                    </a:p>
                  </a:txBody>
                  <a:tcPr/>
                </a:tc>
                <a:tc>
                  <a:txBody>
                    <a:bodyPr/>
                    <a:lstStyle/>
                    <a:p>
                      <a:pPr algn="just">
                        <a:lnSpc>
                          <a:spcPct val="150000"/>
                        </a:lnSpc>
                      </a:pPr>
                      <a:r>
                        <a:rPr lang="en-GB" sz="2000" dirty="0">
                          <a:latin typeface="Times New Roman" panose="02020603050405020304" pitchFamily="18" charset="0"/>
                          <a:cs typeface="Times New Roman" panose="02020603050405020304" pitchFamily="18" charset="0"/>
                        </a:rPr>
                        <a:t>AI and automation reduce cognitive load (</a:t>
                      </a:r>
                      <a:r>
                        <a:rPr lang="en-GB" sz="2000" dirty="0" err="1">
                          <a:latin typeface="Times New Roman" panose="02020603050405020304" pitchFamily="18" charset="0"/>
                          <a:cs typeface="Times New Roman" panose="02020603050405020304" pitchFamily="18" charset="0"/>
                        </a:rPr>
                        <a:t>IDeaS</a:t>
                      </a:r>
                      <a:r>
                        <a:rPr lang="en-GB" sz="2000" dirty="0">
                          <a:latin typeface="Times New Roman" panose="02020603050405020304" pitchFamily="18" charset="0"/>
                          <a:cs typeface="Times New Roman" panose="02020603050405020304" pitchFamily="18" charset="0"/>
                        </a:rPr>
                        <a:t>, 2025).</a:t>
                      </a:r>
                      <a:endParaRPr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1076237">
                <a:tc>
                  <a:txBody>
                    <a:bodyPr/>
                    <a:lstStyle/>
                    <a:p>
                      <a:pPr algn="just">
                        <a:lnSpc>
                          <a:spcPct val="150000"/>
                        </a:lnSpc>
                      </a:pPr>
                      <a:r>
                        <a:rPr lang="en-GB" sz="2000" dirty="0">
                          <a:latin typeface="Times New Roman" panose="02020603050405020304" pitchFamily="18" charset="0"/>
                          <a:cs typeface="Times New Roman" panose="02020603050405020304" pitchFamily="18" charset="0"/>
                        </a:rPr>
                        <a:t>Younger workers expect open, supportive workplaces.</a:t>
                      </a:r>
                      <a:endParaRPr sz="2000" dirty="0">
                        <a:latin typeface="Times New Roman" panose="02020603050405020304" pitchFamily="18" charset="0"/>
                        <a:cs typeface="Times New Roman" panose="02020603050405020304" pitchFamily="18" charset="0"/>
                      </a:endParaRPr>
                    </a:p>
                  </a:txBody>
                  <a:tcPr/>
                </a:tc>
                <a:tc>
                  <a:txBody>
                    <a:bodyPr/>
                    <a:lstStyle/>
                    <a:p>
                      <a:pPr algn="just">
                        <a:lnSpc>
                          <a:spcPct val="150000"/>
                        </a:lnSpc>
                      </a:pPr>
                      <a:r>
                        <a:rPr lang="en-GB" sz="2000" dirty="0">
                          <a:latin typeface="Times New Roman" panose="02020603050405020304" pitchFamily="18" charset="0"/>
                          <a:cs typeface="Times New Roman" panose="02020603050405020304" pitchFamily="18" charset="0"/>
                        </a:rPr>
                        <a:t>Assistive tools support focus and organisation (Varriale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2023).</a:t>
                      </a:r>
                      <a:endParaRPr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2"/>
                  </a:ext>
                </a:extLst>
              </a:tr>
              <a:tr h="1076237">
                <a:tc>
                  <a:txBody>
                    <a:bodyPr/>
                    <a:lstStyle/>
                    <a:p>
                      <a:pPr algn="just">
                        <a:lnSpc>
                          <a:spcPct val="150000"/>
                        </a:lnSpc>
                      </a:pPr>
                      <a:r>
                        <a:rPr lang="en-GB" sz="2000" dirty="0">
                          <a:latin typeface="Times New Roman" panose="02020603050405020304" pitchFamily="18" charset="0"/>
                          <a:cs typeface="Times New Roman" panose="02020603050405020304" pitchFamily="18" charset="0"/>
                        </a:rPr>
                        <a:t>Hospitality culture still discourages disclosure (Jolley, 2018).</a:t>
                      </a:r>
                      <a:endParaRPr sz="2000" dirty="0">
                        <a:latin typeface="Times New Roman" panose="02020603050405020304" pitchFamily="18" charset="0"/>
                        <a:cs typeface="Times New Roman" panose="02020603050405020304" pitchFamily="18" charset="0"/>
                      </a:endParaRPr>
                    </a:p>
                  </a:txBody>
                  <a:tcPr/>
                </a:tc>
                <a:tc>
                  <a:txBody>
                    <a:bodyPr/>
                    <a:lstStyle/>
                    <a:p>
                      <a:pPr algn="just">
                        <a:lnSpc>
                          <a:spcPct val="150000"/>
                        </a:lnSpc>
                      </a:pPr>
                      <a:r>
                        <a:rPr lang="en-GB" sz="2000" dirty="0">
                          <a:latin typeface="Times New Roman" panose="02020603050405020304" pitchFamily="18" charset="0"/>
                          <a:cs typeface="Times New Roman" panose="02020603050405020304" pitchFamily="18" charset="0"/>
                        </a:rPr>
                        <a:t>Universal design ensures accessibility (</a:t>
                      </a:r>
                      <a:r>
                        <a:rPr lang="en-GB" sz="2000" dirty="0" err="1">
                          <a:latin typeface="Times New Roman" panose="02020603050405020304" pitchFamily="18" charset="0"/>
                          <a:cs typeface="Times New Roman" panose="02020603050405020304" pitchFamily="18" charset="0"/>
                        </a:rPr>
                        <a:t>Rollnik</a:t>
                      </a:r>
                      <a:r>
                        <a:rPr lang="en-GB" sz="2000" dirty="0">
                          <a:latin typeface="Times New Roman" panose="02020603050405020304" pitchFamily="18" charset="0"/>
                          <a:cs typeface="Times New Roman" panose="02020603050405020304" pitchFamily="18" charset="0"/>
                        </a:rPr>
                        <a:t>-Sadowska and Grabińska, 2024).</a:t>
                      </a:r>
                      <a:endParaRPr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3"/>
                  </a:ext>
                </a:extLst>
              </a:tr>
            </a:tbl>
          </a:graphicData>
        </a:graphic>
      </p:graphicFrame>
      <p:sp>
        <p:nvSpPr>
          <p:cNvPr id="3" name="Slide Number Placeholder 2">
            <a:extLst>
              <a:ext uri="{FF2B5EF4-FFF2-40B4-BE49-F238E27FC236}">
                <a16:creationId xmlns:a16="http://schemas.microsoft.com/office/drawing/2014/main" id="{8C314A8F-CDC6-60EE-FD17-9BC4EEF9DEF1}"/>
              </a:ext>
            </a:extLst>
          </p:cNvPr>
          <p:cNvSpPr>
            <a:spLocks noGrp="1"/>
          </p:cNvSpPr>
          <p:nvPr>
            <p:ph type="sldNum" sz="quarter" idx="12"/>
          </p:nvPr>
        </p:nvSpPr>
        <p:spPr/>
        <p:txBody>
          <a:bodyPr/>
          <a:lstStyle/>
          <a:p>
            <a:fld id="{CC057153-B650-4DEB-B370-79DDCFDCE934}" type="slidenum">
              <a:rPr lang="en-US" smtClean="0"/>
              <a:t>7</a:t>
            </a:fld>
            <a:endParaRPr lang="en-US"/>
          </a:p>
        </p:txBody>
      </p:sp>
    </p:spTree>
    <p:extLst>
      <p:ext uri="{BB962C8B-B14F-4D97-AF65-F5344CB8AC3E}">
        <p14:creationId xmlns:p14="http://schemas.microsoft.com/office/powerpoint/2010/main" val="1333007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1FA361C6-FABA-C351-2C3C-FE1B05E70E02}"/>
              </a:ext>
            </a:extLst>
          </p:cNvPr>
          <p:cNvSpPr>
            <a:spLocks noGrp="1"/>
          </p:cNvSpPr>
          <p:nvPr>
            <p:ph type="title"/>
          </p:nvPr>
        </p:nvSpPr>
        <p:spPr>
          <a:xfrm>
            <a:off x="612647" y="603504"/>
            <a:ext cx="9371861" cy="846605"/>
          </a:xfrm>
        </p:spPr>
        <p:txBody>
          <a:bodyPr anchor="b">
            <a:normAutofit fontScale="90000"/>
          </a:bodyPr>
          <a:lstStyle/>
          <a:p>
            <a:pPr>
              <a:lnSpc>
                <a:spcPct val="150000"/>
              </a:lnSpc>
            </a:pPr>
            <a:r>
              <a:rPr sz="4400" dirty="0">
                <a:latin typeface="Times New Roman" panose="02020603050405020304" pitchFamily="18" charset="0"/>
                <a:cs typeface="Times New Roman" panose="02020603050405020304" pitchFamily="18" charset="0"/>
              </a:rPr>
              <a:t>Industry Examples &amp; Good Practice</a:t>
            </a:r>
          </a:p>
        </p:txBody>
      </p:sp>
      <p:sp>
        <p:nvSpPr>
          <p:cNvPr id="4" name="Rectangle 1">
            <a:extLst>
              <a:ext uri="{FF2B5EF4-FFF2-40B4-BE49-F238E27FC236}">
                <a16:creationId xmlns:a16="http://schemas.microsoft.com/office/drawing/2014/main" id="{8FFEA488-0B1B-960A-5624-F5CA12E03852}"/>
              </a:ext>
            </a:extLst>
          </p:cNvPr>
          <p:cNvSpPr>
            <a:spLocks noGrp="1" noChangeArrowheads="1"/>
          </p:cNvSpPr>
          <p:nvPr>
            <p:ph idx="1"/>
          </p:nvPr>
        </p:nvSpPr>
        <p:spPr bwMode="auto">
          <a:xfrm>
            <a:off x="612647" y="1627854"/>
            <a:ext cx="6674843" cy="468150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a:bodyPr>
          <a:lstStyle/>
          <a:p>
            <a:pPr algn="just">
              <a:lnSpc>
                <a:spcPct val="150000"/>
              </a:lnSpc>
            </a:pPr>
            <a:r>
              <a:rPr lang="en-GB" dirty="0">
                <a:latin typeface="Times New Roman" panose="02020603050405020304" pitchFamily="18" charset="0"/>
                <a:cs typeface="Times New Roman" panose="02020603050405020304" pitchFamily="18" charset="0"/>
              </a:rPr>
              <a:t>Whitbread / Premier Inn: Everyone Belongs – inclusive hiring, mental health awareness (Whitbread, cited in Hospitality Heroes Report, 2025).</a:t>
            </a:r>
          </a:p>
          <a:p>
            <a:pPr algn="just">
              <a:lnSpc>
                <a:spcPct val="150000"/>
              </a:lnSpc>
            </a:pPr>
            <a:r>
              <a:rPr lang="en-GB" dirty="0">
                <a:latin typeface="Times New Roman" panose="02020603050405020304" pitchFamily="18" charset="0"/>
                <a:cs typeface="Times New Roman" panose="02020603050405020304" pitchFamily="18" charset="0"/>
              </a:rPr>
              <a:t>Marriott International: Pathways to Opportunity – leadership training and neurodiversity partnerships (Marriott International, cited in Houran, 2025).</a:t>
            </a:r>
          </a:p>
          <a:p>
            <a:pPr algn="just">
              <a:lnSpc>
                <a:spcPct val="150000"/>
              </a:lnSpc>
            </a:pPr>
            <a:r>
              <a:rPr lang="en-GB" dirty="0">
                <a:latin typeface="Times New Roman" panose="02020603050405020304" pitchFamily="18" charset="0"/>
                <a:cs typeface="Times New Roman" panose="02020603050405020304" pitchFamily="18" charset="0"/>
              </a:rPr>
              <a:t>Hilton Hotels: Travel with Purpose – global inclusion and training initiatives.</a:t>
            </a:r>
          </a:p>
          <a:p>
            <a:pPr algn="just">
              <a:lnSpc>
                <a:spcPct val="150000"/>
              </a:lnSpc>
            </a:pPr>
            <a:r>
              <a:rPr lang="en-GB" dirty="0">
                <a:latin typeface="Times New Roman" panose="02020603050405020304" pitchFamily="18" charset="0"/>
                <a:cs typeface="Times New Roman" panose="02020603050405020304" pitchFamily="18" charset="0"/>
              </a:rPr>
              <a:t>Accor Group: Sensory-friendly design and flexible scheduling.</a:t>
            </a:r>
            <a:endParaRPr dirty="0">
              <a:latin typeface="Times New Roman" panose="02020603050405020304" pitchFamily="18" charset="0"/>
              <a:cs typeface="Times New Roman" panose="02020603050405020304" pitchFamily="18" charset="0"/>
            </a:endParaRPr>
          </a:p>
        </p:txBody>
      </p:sp>
      <p:pic>
        <p:nvPicPr>
          <p:cNvPr id="8" name="Graphic 7" descr="Connections">
            <a:extLst>
              <a:ext uri="{FF2B5EF4-FFF2-40B4-BE49-F238E27FC236}">
                <a16:creationId xmlns:a16="http://schemas.microsoft.com/office/drawing/2014/main" id="{34E19BB4-D96C-816E-F43E-5699666E911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91395" y="1102440"/>
            <a:ext cx="4681506" cy="4681506"/>
          </a:xfrm>
          <a:prstGeom prst="rect">
            <a:avLst/>
          </a:prstGeom>
        </p:spPr>
      </p:pic>
      <p:sp>
        <p:nvSpPr>
          <p:cNvPr id="3" name="Slide Number Placeholder 2">
            <a:extLst>
              <a:ext uri="{FF2B5EF4-FFF2-40B4-BE49-F238E27FC236}">
                <a16:creationId xmlns:a16="http://schemas.microsoft.com/office/drawing/2014/main" id="{C53A4104-E050-A982-88CE-8DEBC532A5C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057153-B650-4DEB-B370-79DDCFDCE934}" type="slidenum">
              <a:rPr kumimoji="0" lang="en-US" sz="900" b="0"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1204216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418B7-E58B-82F2-D96B-E2C382C1A1C3}"/>
              </a:ext>
            </a:extLst>
          </p:cNvPr>
          <p:cNvSpPr>
            <a:spLocks noGrp="1"/>
          </p:cNvSpPr>
          <p:nvPr>
            <p:ph type="title"/>
          </p:nvPr>
        </p:nvSpPr>
        <p:spPr>
          <a:xfrm>
            <a:off x="3808208" y="107576"/>
            <a:ext cx="7777242" cy="1011219"/>
          </a:xfrm>
        </p:spPr>
        <p:txBody>
          <a:bodyPr anchor="b">
            <a:normAutofit/>
          </a:bodyPr>
          <a:lstStyle/>
          <a:p>
            <a:r>
              <a:rPr lang="en-GB" sz="4400" dirty="0"/>
              <a:t>Methodology</a:t>
            </a:r>
          </a:p>
        </p:txBody>
      </p:sp>
      <p:pic>
        <p:nvPicPr>
          <p:cNvPr id="3075" name="Picture 3" descr="What is Research Methodology? Definitions, Types, and Examples">
            <a:extLst>
              <a:ext uri="{FF2B5EF4-FFF2-40B4-BE49-F238E27FC236}">
                <a16:creationId xmlns:a16="http://schemas.microsoft.com/office/drawing/2014/main" id="{33444172-E506-995D-7D56-06E0D25C44A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8489" y="2065469"/>
            <a:ext cx="5145743" cy="3533700"/>
          </a:xfrm>
          <a:prstGeom prst="rect">
            <a:avLst/>
          </a:prstGeom>
          <a:solidFill>
            <a:srgbClr val="FFFFFF"/>
          </a:solidFill>
        </p:spPr>
      </p:pic>
      <p:sp>
        <p:nvSpPr>
          <p:cNvPr id="4" name="Rectangle 1">
            <a:extLst>
              <a:ext uri="{FF2B5EF4-FFF2-40B4-BE49-F238E27FC236}">
                <a16:creationId xmlns:a16="http://schemas.microsoft.com/office/drawing/2014/main" id="{61847358-27C6-3C04-6B85-661C2A64E968}"/>
              </a:ext>
            </a:extLst>
          </p:cNvPr>
          <p:cNvSpPr>
            <a:spLocks noGrp="1" noChangeArrowheads="1"/>
          </p:cNvSpPr>
          <p:nvPr>
            <p:ph sz="quarter" idx="14"/>
          </p:nvPr>
        </p:nvSpPr>
        <p:spPr bwMode="auto">
          <a:xfrm>
            <a:off x="5647765" y="1463041"/>
            <a:ext cx="5855746" cy="4647054"/>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342900" marR="0" lvl="0" indent="-342900" algn="just" defTabSz="914400" rtl="0" eaLnBrk="0" fontAlgn="base" latinLnBrk="0" hangingPunct="0">
              <a:lnSpc>
                <a:spcPct val="160000"/>
              </a:lnSpc>
              <a:spcBef>
                <a:spcPct val="0"/>
              </a:spcBef>
              <a:spcAft>
                <a:spcPts val="600"/>
              </a:spcAft>
              <a:buClrTx/>
              <a:buSzTx/>
              <a:buFont typeface="Arial" panose="020B0604020202020204" pitchFamily="34" charset="0"/>
              <a:buChar char="•"/>
              <a:tabLst/>
            </a:pPr>
            <a:r>
              <a:rPr kumimoji="0" lang="en-GB" altLang="en-US" sz="2000" b="0" i="0" u="none" strike="noStrike" cap="none" normalizeH="0" baseline="0" dirty="0">
                <a:ln>
                  <a:noFill/>
                </a:ln>
                <a:effectLst/>
              </a:rPr>
              <a:t>Approach: Qualitative, exploratory, secondary research.</a:t>
            </a:r>
          </a:p>
          <a:p>
            <a:pPr marL="342900" marR="0" lvl="0" indent="-342900" algn="just" defTabSz="914400" rtl="0" eaLnBrk="0" fontAlgn="base" latinLnBrk="0" hangingPunct="0">
              <a:lnSpc>
                <a:spcPct val="160000"/>
              </a:lnSpc>
              <a:spcBef>
                <a:spcPct val="0"/>
              </a:spcBef>
              <a:spcAft>
                <a:spcPts val="600"/>
              </a:spcAft>
              <a:buClrTx/>
              <a:buSzTx/>
              <a:buFont typeface="Arial" panose="020B0604020202020204" pitchFamily="34" charset="0"/>
              <a:buChar char="•"/>
              <a:tabLst/>
            </a:pPr>
            <a:r>
              <a:rPr kumimoji="0" lang="en-GB" altLang="en-US" sz="2000" b="0" i="0" u="none" strike="noStrike" cap="none" normalizeH="0" baseline="0" dirty="0">
                <a:ln>
                  <a:noFill/>
                </a:ln>
                <a:effectLst/>
              </a:rPr>
              <a:t>Sources: Peer-reviewed studies (2018–2025) and hospitality industry reports.</a:t>
            </a:r>
          </a:p>
          <a:p>
            <a:pPr marL="342900" marR="0" lvl="0" indent="-342900" algn="just" defTabSz="914400" rtl="0" eaLnBrk="0" fontAlgn="base" latinLnBrk="0" hangingPunct="0">
              <a:lnSpc>
                <a:spcPct val="160000"/>
              </a:lnSpc>
              <a:spcBef>
                <a:spcPct val="0"/>
              </a:spcBef>
              <a:spcAft>
                <a:spcPts val="600"/>
              </a:spcAft>
              <a:buClrTx/>
              <a:buSzTx/>
              <a:buFont typeface="Arial" panose="020B0604020202020204" pitchFamily="34" charset="0"/>
              <a:buChar char="•"/>
              <a:tabLst/>
            </a:pPr>
            <a:r>
              <a:rPr kumimoji="0" lang="en-GB" altLang="en-US" sz="2000" b="0" i="0" u="none" strike="noStrike" cap="none" normalizeH="0" baseline="0" dirty="0">
                <a:ln>
                  <a:noFill/>
                </a:ln>
                <a:effectLst/>
              </a:rPr>
              <a:t>Analysis: Thematic and PEST frameworks (Braun and Clarke, 2006; Aguilar, 1967).</a:t>
            </a:r>
          </a:p>
          <a:p>
            <a:pPr marL="342900" marR="0" lvl="0" indent="-342900" algn="just" defTabSz="914400" rtl="0" eaLnBrk="0" fontAlgn="base" latinLnBrk="0" hangingPunct="0">
              <a:lnSpc>
                <a:spcPct val="160000"/>
              </a:lnSpc>
              <a:spcBef>
                <a:spcPct val="0"/>
              </a:spcBef>
              <a:spcAft>
                <a:spcPts val="600"/>
              </a:spcAft>
              <a:buClrTx/>
              <a:buSzTx/>
              <a:buFont typeface="Arial" panose="020B0604020202020204" pitchFamily="34" charset="0"/>
              <a:buChar char="•"/>
              <a:tabLst/>
            </a:pPr>
            <a:r>
              <a:rPr kumimoji="0" lang="en-GB" altLang="en-US" sz="2000" b="0" i="0" u="none" strike="noStrike" cap="none" normalizeH="0" baseline="0" dirty="0">
                <a:ln>
                  <a:noFill/>
                </a:ln>
                <a:effectLst/>
              </a:rPr>
              <a:t>Purpose: To identify patterns, challenges, and inclusive strategies for ADHD in hospitality.</a:t>
            </a:r>
            <a:endParaRPr kumimoji="0" lang="en-US" altLang="en-US" sz="2000" b="0" i="0" u="none" strike="noStrike" cap="none" normalizeH="0" baseline="0" dirty="0">
              <a:ln>
                <a:noFill/>
              </a:ln>
              <a:effectLst/>
            </a:endParaRPr>
          </a:p>
        </p:txBody>
      </p:sp>
      <p:sp>
        <p:nvSpPr>
          <p:cNvPr id="6" name="Slide Number Placeholder 5">
            <a:extLst>
              <a:ext uri="{FF2B5EF4-FFF2-40B4-BE49-F238E27FC236}">
                <a16:creationId xmlns:a16="http://schemas.microsoft.com/office/drawing/2014/main" id="{1E6A3CE5-953C-FCB9-F7DF-20EF68322473}"/>
              </a:ext>
            </a:extLst>
          </p:cNvPr>
          <p:cNvSpPr>
            <a:spLocks noGrp="1"/>
          </p:cNvSpPr>
          <p:nvPr>
            <p:ph type="sldNum" sz="quarter" idx="17"/>
          </p:nvPr>
        </p:nvSpPr>
        <p:spPr/>
        <p:txBody>
          <a:bodyPr/>
          <a:lstStyle/>
          <a:p>
            <a:fld id="{CC057153-B650-4DEB-B370-79DDCFDCE934}" type="slidenum">
              <a:rPr lang="en-US" smtClean="0"/>
              <a:pPr/>
              <a:t>9</a:t>
            </a:fld>
            <a:endParaRPr lang="en-US"/>
          </a:p>
        </p:txBody>
      </p:sp>
    </p:spTree>
    <p:extLst>
      <p:ext uri="{BB962C8B-B14F-4D97-AF65-F5344CB8AC3E}">
        <p14:creationId xmlns:p14="http://schemas.microsoft.com/office/powerpoint/2010/main" val="3080269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370CED-1F5B-94EF-0746-562849A82A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2A5269-D30D-058A-A227-0F1DF85241E3}"/>
              </a:ext>
            </a:extLst>
          </p:cNvPr>
          <p:cNvSpPr>
            <a:spLocks noGrp="1"/>
          </p:cNvSpPr>
          <p:nvPr>
            <p:ph type="title"/>
          </p:nvPr>
        </p:nvSpPr>
        <p:spPr>
          <a:xfrm>
            <a:off x="2000922" y="333487"/>
            <a:ext cx="9584528" cy="785308"/>
          </a:xfrm>
        </p:spPr>
        <p:txBody>
          <a:bodyPr anchor="b">
            <a:normAutofit/>
          </a:bodyPr>
          <a:lstStyle/>
          <a:p>
            <a:r>
              <a:rPr lang="en-GB" sz="4400" dirty="0"/>
              <a:t>Conclusion and Recommendations</a:t>
            </a:r>
          </a:p>
        </p:txBody>
      </p:sp>
      <p:sp>
        <p:nvSpPr>
          <p:cNvPr id="4" name="Rectangle 1">
            <a:extLst>
              <a:ext uri="{FF2B5EF4-FFF2-40B4-BE49-F238E27FC236}">
                <a16:creationId xmlns:a16="http://schemas.microsoft.com/office/drawing/2014/main" id="{EB6666C5-A692-2769-821A-13646AA351FE}"/>
              </a:ext>
            </a:extLst>
          </p:cNvPr>
          <p:cNvSpPr>
            <a:spLocks noGrp="1" noChangeArrowheads="1"/>
          </p:cNvSpPr>
          <p:nvPr>
            <p:ph sz="quarter" idx="14"/>
          </p:nvPr>
        </p:nvSpPr>
        <p:spPr bwMode="auto">
          <a:xfrm>
            <a:off x="391885" y="1463041"/>
            <a:ext cx="4299857" cy="4647054"/>
          </a:xfrm>
          <a:solidFill>
            <a:schemeClr val="tx2">
              <a:lumMod val="10000"/>
              <a:lumOff val="90000"/>
            </a:schemeClr>
          </a:solidFill>
        </p:spPr>
        <p:txBody>
          <a:bodyPr vert="horz" lIns="91440" tIns="45720" rIns="91440" bIns="45720" numCol="1" anchorCtr="0" compatLnSpc="1">
            <a:prstTxWarp prst="textNoShape">
              <a:avLst/>
            </a:prstTxWarp>
            <a:normAutofit fontScale="92500"/>
          </a:bodyPr>
          <a:lstStyle/>
          <a:p>
            <a:pPr>
              <a:lnSpc>
                <a:spcPct val="150000"/>
              </a:lnSpc>
            </a:pPr>
            <a:r>
              <a:rPr lang="en-GB" sz="2200" b="1" dirty="0"/>
              <a:t>Conclusion</a:t>
            </a:r>
            <a:endParaRPr lang="en-GB" sz="2200" dirty="0"/>
          </a:p>
          <a:p>
            <a:pPr marL="342900" indent="-342900" algn="just">
              <a:lnSpc>
                <a:spcPct val="150000"/>
              </a:lnSpc>
              <a:buFont typeface="Arial" panose="020B0604020202020204" pitchFamily="34" charset="0"/>
              <a:buChar char="•"/>
            </a:pPr>
            <a:r>
              <a:rPr lang="en-GB" sz="2200" dirty="0"/>
              <a:t>Inclusion of ADHD employees supports innovation and retention.</a:t>
            </a:r>
          </a:p>
          <a:p>
            <a:pPr marL="342900" indent="-342900" algn="just">
              <a:lnSpc>
                <a:spcPct val="150000"/>
              </a:lnSpc>
              <a:buFont typeface="Arial" panose="020B0604020202020204" pitchFamily="34" charset="0"/>
              <a:buChar char="•"/>
            </a:pPr>
            <a:r>
              <a:rPr lang="en-GB" sz="2200" dirty="0"/>
              <a:t>Leadership, flexibility, and awareness are key success factors.</a:t>
            </a:r>
          </a:p>
          <a:p>
            <a:pPr marL="342900" indent="-342900" algn="just">
              <a:lnSpc>
                <a:spcPct val="150000"/>
              </a:lnSpc>
              <a:buFont typeface="Arial" panose="020B0604020202020204" pitchFamily="34" charset="0"/>
              <a:buChar char="•"/>
            </a:pPr>
            <a:r>
              <a:rPr lang="en-GB" sz="2200" dirty="0"/>
              <a:t>Embedding neurodiversity strengthens sustainability and reputation.</a:t>
            </a:r>
          </a:p>
          <a:p>
            <a:pPr marR="0" lvl="0" algn="just" defTabSz="914400" rtl="0" eaLnBrk="0" fontAlgn="base" latinLnBrk="0" hangingPunct="0">
              <a:lnSpc>
                <a:spcPct val="160000"/>
              </a:lnSpc>
              <a:spcBef>
                <a:spcPct val="0"/>
              </a:spcBef>
              <a:spcAft>
                <a:spcPts val="600"/>
              </a:spcAft>
              <a:buClrTx/>
              <a:buSzTx/>
              <a:tabLst/>
            </a:pPr>
            <a:endParaRPr kumimoji="0" lang="en-US" altLang="en-US" sz="2000" b="0" i="0" u="none" strike="noStrike" cap="none" normalizeH="0" baseline="0" dirty="0">
              <a:ln>
                <a:noFill/>
              </a:ln>
              <a:effectLst/>
            </a:endParaRPr>
          </a:p>
        </p:txBody>
      </p:sp>
      <p:sp>
        <p:nvSpPr>
          <p:cNvPr id="6" name="Slide Number Placeholder 5">
            <a:extLst>
              <a:ext uri="{FF2B5EF4-FFF2-40B4-BE49-F238E27FC236}">
                <a16:creationId xmlns:a16="http://schemas.microsoft.com/office/drawing/2014/main" id="{42285A19-60D3-0AB6-FC11-1B2E5CDD3BDE}"/>
              </a:ext>
            </a:extLst>
          </p:cNvPr>
          <p:cNvSpPr>
            <a:spLocks noGrp="1"/>
          </p:cNvSpPr>
          <p:nvPr>
            <p:ph type="sldNum" sz="quarter" idx="17"/>
          </p:nvPr>
        </p:nvSpPr>
        <p:spPr/>
        <p:txBody>
          <a:bodyPr/>
          <a:lstStyle/>
          <a:p>
            <a:fld id="{CC057153-B650-4DEB-B370-79DDCFDCE934}" type="slidenum">
              <a:rPr lang="en-US" smtClean="0"/>
              <a:pPr/>
              <a:t>10</a:t>
            </a:fld>
            <a:endParaRPr lang="en-US"/>
          </a:p>
        </p:txBody>
      </p:sp>
      <p:sp>
        <p:nvSpPr>
          <p:cNvPr id="3" name="TextBox 2">
            <a:extLst>
              <a:ext uri="{FF2B5EF4-FFF2-40B4-BE49-F238E27FC236}">
                <a16:creationId xmlns:a16="http://schemas.microsoft.com/office/drawing/2014/main" id="{8E268BB0-CEB6-9F97-A22C-8B455CC9F6CE}"/>
              </a:ext>
            </a:extLst>
          </p:cNvPr>
          <p:cNvSpPr txBox="1"/>
          <p:nvPr/>
        </p:nvSpPr>
        <p:spPr>
          <a:xfrm>
            <a:off x="5366657" y="1463041"/>
            <a:ext cx="6209647" cy="4653646"/>
          </a:xfrm>
          <a:prstGeom prst="rect">
            <a:avLst/>
          </a:prstGeom>
          <a:solidFill>
            <a:schemeClr val="tx2">
              <a:lumMod val="25000"/>
              <a:lumOff val="75000"/>
            </a:schemeClr>
          </a:solidFill>
        </p:spPr>
        <p:txBody>
          <a:bodyPr wrap="square" rtlCol="0">
            <a:spAutoFit/>
          </a:bodyPr>
          <a:lstStyle/>
          <a:p>
            <a:pPr algn="just">
              <a:lnSpc>
                <a:spcPct val="150000"/>
              </a:lnSpc>
            </a:pPr>
            <a:r>
              <a:rPr lang="en-GB" sz="2000" b="1" dirty="0"/>
              <a:t>Recommendations</a:t>
            </a:r>
          </a:p>
          <a:p>
            <a:pPr marL="342900" indent="-342900" algn="just">
              <a:lnSpc>
                <a:spcPct val="150000"/>
              </a:lnSpc>
              <a:buFont typeface="Arial" panose="020B0604020202020204" pitchFamily="34" charset="0"/>
              <a:buChar char="•"/>
            </a:pPr>
            <a:r>
              <a:rPr lang="en-GB" sz="2000" dirty="0"/>
              <a:t>Train managers in neurodiversity and emotional intelligence (Houran, 2025).</a:t>
            </a:r>
          </a:p>
          <a:p>
            <a:pPr marL="342900" indent="-342900" algn="just">
              <a:lnSpc>
                <a:spcPct val="150000"/>
              </a:lnSpc>
              <a:buFont typeface="Arial" panose="020B0604020202020204" pitchFamily="34" charset="0"/>
              <a:buChar char="•"/>
            </a:pPr>
            <a:r>
              <a:rPr lang="en-GB" sz="2000" dirty="0"/>
              <a:t>Use flexible job design and sensory-friendly spaces (Hotte-Meunier </a:t>
            </a:r>
            <a:r>
              <a:rPr lang="en-GB" sz="2000" i="1" dirty="0"/>
              <a:t>et al</a:t>
            </a:r>
            <a:r>
              <a:rPr lang="en-GB" sz="2000" dirty="0"/>
              <a:t>., 2024).</a:t>
            </a:r>
          </a:p>
          <a:p>
            <a:pPr marL="342900" indent="-342900" algn="just">
              <a:lnSpc>
                <a:spcPct val="150000"/>
              </a:lnSpc>
              <a:buFont typeface="Arial" panose="020B0604020202020204" pitchFamily="34" charset="0"/>
              <a:buChar char="•"/>
            </a:pPr>
            <a:r>
              <a:rPr lang="en-GB" sz="2000" dirty="0"/>
              <a:t>Embed inclusion in HR and CSR policies (</a:t>
            </a:r>
            <a:r>
              <a:rPr lang="en-GB" sz="2000" dirty="0" err="1"/>
              <a:t>Rollnik</a:t>
            </a:r>
            <a:r>
              <a:rPr lang="en-GB" sz="2000" dirty="0"/>
              <a:t>-Sadowska and Grabińska, 2024).</a:t>
            </a:r>
          </a:p>
          <a:p>
            <a:pPr marL="342900" indent="-342900" algn="just">
              <a:lnSpc>
                <a:spcPct val="150000"/>
              </a:lnSpc>
              <a:buFont typeface="Arial" panose="020B0604020202020204" pitchFamily="34" charset="0"/>
              <a:buChar char="•"/>
            </a:pPr>
            <a:r>
              <a:rPr lang="en-GB" sz="2000" dirty="0"/>
              <a:t>Apply universal design to digital tools (Varriale </a:t>
            </a:r>
            <a:r>
              <a:rPr lang="en-GB" sz="2000" i="1" dirty="0"/>
              <a:t>et al</a:t>
            </a:r>
            <a:r>
              <a:rPr lang="en-GB" sz="2000" dirty="0"/>
              <a:t>., 2023).</a:t>
            </a:r>
          </a:p>
          <a:p>
            <a:pPr marL="342900" indent="-342900" algn="just">
              <a:lnSpc>
                <a:spcPct val="150000"/>
              </a:lnSpc>
              <a:buFont typeface="Arial" panose="020B0604020202020204" pitchFamily="34" charset="0"/>
              <a:buChar char="•"/>
            </a:pPr>
            <a:r>
              <a:rPr lang="en-GB" sz="2000" dirty="0"/>
              <a:t>Promote sector-wide collaboration and research.</a:t>
            </a:r>
          </a:p>
        </p:txBody>
      </p:sp>
    </p:spTree>
    <p:extLst>
      <p:ext uri="{BB962C8B-B14F-4D97-AF65-F5344CB8AC3E}">
        <p14:creationId xmlns:p14="http://schemas.microsoft.com/office/powerpoint/2010/main" val="3611334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15BCE-D7A2-398D-012D-3C826375BE17}"/>
              </a:ext>
            </a:extLst>
          </p:cNvPr>
          <p:cNvSpPr>
            <a:spLocks noGrp="1"/>
          </p:cNvSpPr>
          <p:nvPr>
            <p:ph type="title"/>
          </p:nvPr>
        </p:nvSpPr>
        <p:spPr>
          <a:xfrm>
            <a:off x="129309" y="141514"/>
            <a:ext cx="11136917" cy="407126"/>
          </a:xfrm>
        </p:spPr>
        <p:txBody>
          <a:bodyPr>
            <a:normAutofit fontScale="90000"/>
          </a:bodyPr>
          <a:lstStyle/>
          <a:p>
            <a:r>
              <a:rPr dirty="0"/>
              <a:t>References</a:t>
            </a:r>
          </a:p>
        </p:txBody>
      </p:sp>
      <p:sp>
        <p:nvSpPr>
          <p:cNvPr id="3" name="Content Placeholder 2">
            <a:extLst>
              <a:ext uri="{FF2B5EF4-FFF2-40B4-BE49-F238E27FC236}">
                <a16:creationId xmlns:a16="http://schemas.microsoft.com/office/drawing/2014/main" id="{AEE7904B-9B66-8D48-DF2A-27C34B1EE819}"/>
              </a:ext>
            </a:extLst>
          </p:cNvPr>
          <p:cNvSpPr>
            <a:spLocks noGrp="1"/>
          </p:cNvSpPr>
          <p:nvPr>
            <p:ph idx="1"/>
          </p:nvPr>
        </p:nvSpPr>
        <p:spPr>
          <a:xfrm>
            <a:off x="129309" y="548640"/>
            <a:ext cx="11665527" cy="5760720"/>
          </a:xfrm>
        </p:spPr>
        <p:txBody>
          <a:bodyPr>
            <a:noAutofit/>
          </a:bodyPr>
          <a:lstStyle/>
          <a:p>
            <a:pPr marL="0" indent="0">
              <a:buNone/>
            </a:pPr>
            <a:r>
              <a:rPr lang="en-GB" sz="500" dirty="0">
                <a:latin typeface="Times New Roman" panose="02020603050405020304" pitchFamily="18" charset="0"/>
                <a:cs typeface="Times New Roman" panose="02020603050405020304" pitchFamily="18" charset="0"/>
              </a:rPr>
              <a:t>Aguilar, F.J. (1967) </a:t>
            </a:r>
            <a:r>
              <a:rPr lang="en-GB" sz="500" i="1" dirty="0">
                <a:latin typeface="Times New Roman" panose="02020603050405020304" pitchFamily="18" charset="0"/>
                <a:cs typeface="Times New Roman" panose="02020603050405020304" pitchFamily="18" charset="0"/>
              </a:rPr>
              <a:t>Scanning the Business Environment.</a:t>
            </a:r>
            <a:r>
              <a:rPr lang="en-GB" sz="500" dirty="0">
                <a:latin typeface="Times New Roman" panose="02020603050405020304" pitchFamily="18" charset="0"/>
                <a:cs typeface="Times New Roman" panose="02020603050405020304" pitchFamily="18" charset="0"/>
              </a:rPr>
              <a:t> New York: Macmillan.</a:t>
            </a:r>
          </a:p>
          <a:p>
            <a:pPr marL="0" indent="0">
              <a:buNone/>
            </a:pPr>
            <a:r>
              <a:rPr lang="en-GB" sz="500" dirty="0">
                <a:latin typeface="Times New Roman" panose="02020603050405020304" pitchFamily="18" charset="0"/>
                <a:cs typeface="Times New Roman" panose="02020603050405020304" pitchFamily="18" charset="0"/>
              </a:rPr>
              <a:t>American Psychiatric Association (2013) </a:t>
            </a:r>
            <a:r>
              <a:rPr lang="en-GB" sz="500" i="1" dirty="0">
                <a:latin typeface="Times New Roman" panose="02020603050405020304" pitchFamily="18" charset="0"/>
                <a:cs typeface="Times New Roman" panose="02020603050405020304" pitchFamily="18" charset="0"/>
              </a:rPr>
              <a:t>Diagnostic and Statistical Manual of Mental Disorders (DSM-5).</a:t>
            </a:r>
            <a:r>
              <a:rPr lang="en-GB" sz="500" dirty="0">
                <a:latin typeface="Times New Roman" panose="02020603050405020304" pitchFamily="18" charset="0"/>
                <a:cs typeface="Times New Roman" panose="02020603050405020304" pitchFamily="18" charset="0"/>
              </a:rPr>
              <a:t> Washington, DC: American Psychiatric Publishing.</a:t>
            </a:r>
          </a:p>
          <a:p>
            <a:pPr marL="0" indent="0">
              <a:buNone/>
            </a:pPr>
            <a:r>
              <a:rPr lang="en-GB" sz="500" dirty="0">
                <a:latin typeface="Times New Roman" panose="02020603050405020304" pitchFamily="18" charset="0"/>
                <a:cs typeface="Times New Roman" panose="02020603050405020304" pitchFamily="18" charset="0"/>
              </a:rPr>
              <a:t>Blume, H. (1998) ‘Neurodiversity: On the neurological underpinnings of geekdom’, </a:t>
            </a:r>
            <a:r>
              <a:rPr lang="en-GB" sz="500" i="1" dirty="0">
                <a:latin typeface="Times New Roman" panose="02020603050405020304" pitchFamily="18" charset="0"/>
                <a:cs typeface="Times New Roman" panose="02020603050405020304" pitchFamily="18" charset="0"/>
              </a:rPr>
              <a:t>The Atlantic</a:t>
            </a:r>
            <a:r>
              <a:rPr lang="en-GB" sz="500" dirty="0">
                <a:latin typeface="Times New Roman" panose="02020603050405020304" pitchFamily="18" charset="0"/>
                <a:cs typeface="Times New Roman" panose="02020603050405020304" pitchFamily="18" charset="0"/>
              </a:rPr>
              <a:t>, September.</a:t>
            </a:r>
          </a:p>
          <a:p>
            <a:pPr marL="0" indent="0">
              <a:buNone/>
            </a:pPr>
            <a:r>
              <a:rPr lang="en-GB" sz="500" dirty="0">
                <a:latin typeface="Times New Roman" panose="02020603050405020304" pitchFamily="18" charset="0"/>
                <a:cs typeface="Times New Roman" panose="02020603050405020304" pitchFamily="18" charset="0"/>
              </a:rPr>
              <a:t>Brotherton, B. (2015) </a:t>
            </a:r>
            <a:r>
              <a:rPr lang="en-GB" sz="500" i="1" dirty="0">
                <a:latin typeface="Times New Roman" panose="02020603050405020304" pitchFamily="18" charset="0"/>
                <a:cs typeface="Times New Roman" panose="02020603050405020304" pitchFamily="18" charset="0"/>
              </a:rPr>
              <a:t>Researching Hospitality and Tourism.</a:t>
            </a:r>
            <a:r>
              <a:rPr lang="en-GB" sz="500" dirty="0">
                <a:latin typeface="Times New Roman" panose="02020603050405020304" pitchFamily="18" charset="0"/>
                <a:cs typeface="Times New Roman" panose="02020603050405020304" pitchFamily="18" charset="0"/>
              </a:rPr>
              <a:t> 2nd </a:t>
            </a:r>
            <a:r>
              <a:rPr lang="en-GB" sz="500" dirty="0" err="1">
                <a:latin typeface="Times New Roman" panose="02020603050405020304" pitchFamily="18" charset="0"/>
                <a:cs typeface="Times New Roman" panose="02020603050405020304" pitchFamily="18" charset="0"/>
              </a:rPr>
              <a:t>edn</a:t>
            </a:r>
            <a:r>
              <a:rPr lang="en-GB" sz="500" dirty="0">
                <a:latin typeface="Times New Roman" panose="02020603050405020304" pitchFamily="18" charset="0"/>
                <a:cs typeface="Times New Roman" panose="02020603050405020304" pitchFamily="18" charset="0"/>
              </a:rPr>
              <a:t>. London: SAGE.</a:t>
            </a:r>
          </a:p>
          <a:p>
            <a:pPr marL="0" indent="0">
              <a:buNone/>
            </a:pPr>
            <a:r>
              <a:rPr lang="en-GB" sz="500" dirty="0">
                <a:latin typeface="Times New Roman" panose="02020603050405020304" pitchFamily="18" charset="0"/>
                <a:cs typeface="Times New Roman" panose="02020603050405020304" pitchFamily="18" charset="0"/>
              </a:rPr>
              <a:t>Caterer.com (</a:t>
            </a:r>
            <a:r>
              <a:rPr lang="en-GB" sz="500" dirty="0" err="1">
                <a:latin typeface="Times New Roman" panose="02020603050405020304" pitchFamily="18" charset="0"/>
                <a:cs typeface="Times New Roman" panose="02020603050405020304" pitchFamily="18" charset="0"/>
              </a:rPr>
              <a:t>2025a</a:t>
            </a:r>
            <a:r>
              <a:rPr lang="en-GB" sz="500" dirty="0">
                <a:latin typeface="Times New Roman" panose="02020603050405020304" pitchFamily="18" charset="0"/>
                <a:cs typeface="Times New Roman" panose="02020603050405020304" pitchFamily="18" charset="0"/>
              </a:rPr>
              <a:t>) </a:t>
            </a:r>
            <a:r>
              <a:rPr lang="en-GB" sz="500" i="1" dirty="0">
                <a:latin typeface="Times New Roman" panose="02020603050405020304" pitchFamily="18" charset="0"/>
                <a:cs typeface="Times New Roman" panose="02020603050405020304" pitchFamily="18" charset="0"/>
              </a:rPr>
              <a:t>Hospitality recruitment in 2025: Navigating diversity, technology, and talent expectations.</a:t>
            </a:r>
            <a:r>
              <a:rPr lang="en-GB" sz="500" dirty="0">
                <a:latin typeface="Times New Roman" panose="02020603050405020304" pitchFamily="18" charset="0"/>
                <a:cs typeface="Times New Roman" panose="02020603050405020304" pitchFamily="18" charset="0"/>
              </a:rPr>
              <a:t> Available at: </a:t>
            </a:r>
            <a:r>
              <a:rPr lang="en-GB" sz="500" u="sng" dirty="0">
                <a:latin typeface="Times New Roman" panose="02020603050405020304" pitchFamily="18" charset="0"/>
                <a:cs typeface="Times New Roman" panose="02020603050405020304" pitchFamily="18" charset="0"/>
                <a:hlinkClick r:id="rId3"/>
              </a:rPr>
              <a:t>https://www.caterer.com/recruiter-advice/hospitality-recruitment-in-2025-navigating-diversity-technology-and-talent-expectations</a:t>
            </a:r>
            <a:r>
              <a:rPr lang="en-GB" sz="500" dirty="0">
                <a:latin typeface="Times New Roman" panose="02020603050405020304" pitchFamily="18" charset="0"/>
                <a:cs typeface="Times New Roman" panose="02020603050405020304" pitchFamily="18" charset="0"/>
              </a:rPr>
              <a:t> (Accessed: 10 October 2025).</a:t>
            </a:r>
          </a:p>
          <a:p>
            <a:pPr marL="0" indent="0">
              <a:buNone/>
            </a:pPr>
            <a:r>
              <a:rPr lang="en-GB" sz="500" dirty="0">
                <a:latin typeface="Times New Roman" panose="02020603050405020304" pitchFamily="18" charset="0"/>
                <a:cs typeface="Times New Roman" panose="02020603050405020304" pitchFamily="18" charset="0"/>
              </a:rPr>
              <a:t>Caterer.com</a:t>
            </a:r>
            <a:r>
              <a:rPr lang="en-GB" sz="500" i="1" dirty="0">
                <a:latin typeface="Times New Roman" panose="02020603050405020304" pitchFamily="18" charset="0"/>
                <a:cs typeface="Times New Roman" panose="02020603050405020304" pitchFamily="18" charset="0"/>
              </a:rPr>
              <a:t> </a:t>
            </a:r>
            <a:r>
              <a:rPr lang="en-GB" sz="500" dirty="0">
                <a:latin typeface="Times New Roman" panose="02020603050405020304" pitchFamily="18" charset="0"/>
                <a:cs typeface="Times New Roman" panose="02020603050405020304" pitchFamily="18" charset="0"/>
              </a:rPr>
              <a:t>(</a:t>
            </a:r>
            <a:r>
              <a:rPr lang="en-GB" sz="500" dirty="0" err="1">
                <a:latin typeface="Times New Roman" panose="02020603050405020304" pitchFamily="18" charset="0"/>
                <a:cs typeface="Times New Roman" panose="02020603050405020304" pitchFamily="18" charset="0"/>
              </a:rPr>
              <a:t>2025b</a:t>
            </a:r>
            <a:r>
              <a:rPr lang="en-GB" sz="500" dirty="0">
                <a:latin typeface="Times New Roman" panose="02020603050405020304" pitchFamily="18" charset="0"/>
                <a:cs typeface="Times New Roman" panose="02020603050405020304" pitchFamily="18" charset="0"/>
              </a:rPr>
              <a:t>)</a:t>
            </a:r>
            <a:r>
              <a:rPr lang="en-GB" sz="500" i="1" dirty="0">
                <a:latin typeface="Times New Roman" panose="02020603050405020304" pitchFamily="18" charset="0"/>
                <a:cs typeface="Times New Roman" panose="02020603050405020304" pitchFamily="18" charset="0"/>
              </a:rPr>
              <a:t> Hospitality Heroes 2025: A Game-Changer for Hiring in Hospitality.</a:t>
            </a:r>
            <a:r>
              <a:rPr lang="en-GB" sz="500" dirty="0">
                <a:latin typeface="Times New Roman" panose="02020603050405020304" pitchFamily="18" charset="0"/>
                <a:cs typeface="Times New Roman" panose="02020603050405020304" pitchFamily="18" charset="0"/>
              </a:rPr>
              <a:t> Available at: </a:t>
            </a:r>
            <a:r>
              <a:rPr lang="en-GB" sz="500" u="sng" dirty="0">
                <a:latin typeface="Times New Roman" panose="02020603050405020304" pitchFamily="18" charset="0"/>
                <a:cs typeface="Times New Roman" panose="02020603050405020304" pitchFamily="18" charset="0"/>
                <a:hlinkClick r:id="rId4"/>
              </a:rPr>
              <a:t>https://www.caterer.com/recruiter-advice/hospitality-heroes-2025-a-game-changer-for-hiring-in-hospitality</a:t>
            </a:r>
            <a:r>
              <a:rPr lang="en-GB" sz="500" dirty="0">
                <a:latin typeface="Times New Roman" panose="02020603050405020304" pitchFamily="18" charset="0"/>
                <a:cs typeface="Times New Roman" panose="02020603050405020304" pitchFamily="18" charset="0"/>
              </a:rPr>
              <a:t> (Accessed: 10 October 2025).</a:t>
            </a:r>
          </a:p>
          <a:p>
            <a:pPr marL="0" indent="0">
              <a:buNone/>
            </a:pPr>
            <a:r>
              <a:rPr lang="en-GB" sz="500" dirty="0" err="1">
                <a:latin typeface="Times New Roman" panose="02020603050405020304" pitchFamily="18" charset="0"/>
                <a:cs typeface="Times New Roman" panose="02020603050405020304" pitchFamily="18" charset="0"/>
              </a:rPr>
              <a:t>Černickaja</a:t>
            </a:r>
            <a:r>
              <a:rPr lang="en-GB" sz="500" dirty="0">
                <a:latin typeface="Times New Roman" panose="02020603050405020304" pitchFamily="18" charset="0"/>
                <a:cs typeface="Times New Roman" panose="02020603050405020304" pitchFamily="18" charset="0"/>
              </a:rPr>
              <a:t>, A. and Sokolová, D. (2024) </a:t>
            </a:r>
            <a:r>
              <a:rPr lang="en-GB" sz="500" i="1" dirty="0">
                <a:latin typeface="Times New Roman" panose="02020603050405020304" pitchFamily="18" charset="0"/>
                <a:cs typeface="Times New Roman" panose="02020603050405020304" pitchFamily="18" charset="0"/>
              </a:rPr>
              <a:t>What Else Can We Do to Create an Inclusive Environment? Human Resources Specialists About Neurodiversity.</a:t>
            </a:r>
            <a:r>
              <a:rPr lang="en-GB" sz="500" dirty="0">
                <a:latin typeface="Times New Roman" panose="02020603050405020304" pitchFamily="18" charset="0"/>
                <a:cs typeface="Times New Roman" panose="02020603050405020304" pitchFamily="18" charset="0"/>
              </a:rPr>
              <a:t> Prague: Charles University Press.</a:t>
            </a:r>
          </a:p>
          <a:p>
            <a:pPr marL="0" indent="0">
              <a:buNone/>
            </a:pPr>
            <a:r>
              <a:rPr lang="en-GB" sz="500" dirty="0">
                <a:latin typeface="Times New Roman" panose="02020603050405020304" pitchFamily="18" charset="0"/>
                <a:cs typeface="Times New Roman" panose="02020603050405020304" pitchFamily="18" charset="0"/>
              </a:rPr>
              <a:t>Equality and Human Rights Commission (2025) </a:t>
            </a:r>
            <a:r>
              <a:rPr lang="en-GB" sz="500" i="1" dirty="0">
                <a:latin typeface="Times New Roman" panose="02020603050405020304" pitchFamily="18" charset="0"/>
                <a:cs typeface="Times New Roman" panose="02020603050405020304" pitchFamily="18" charset="0"/>
              </a:rPr>
              <a:t>Equality and Human Rights Commission - Using our powers to defend your freedom and promote a fairer England, Scotland and Wales</a:t>
            </a:r>
            <a:r>
              <a:rPr lang="en-GB" sz="500" dirty="0">
                <a:latin typeface="Times New Roman" panose="02020603050405020304" pitchFamily="18" charset="0"/>
                <a:cs typeface="Times New Roman" panose="02020603050405020304" pitchFamily="18" charset="0"/>
              </a:rPr>
              <a:t>. Available at: </a:t>
            </a:r>
            <a:r>
              <a:rPr lang="en-GB" sz="500" u="sng" dirty="0">
                <a:latin typeface="Times New Roman" panose="02020603050405020304" pitchFamily="18" charset="0"/>
                <a:cs typeface="Times New Roman" panose="02020603050405020304" pitchFamily="18" charset="0"/>
                <a:hlinkClick r:id="rId5"/>
              </a:rPr>
              <a:t>https://www.equalityhumanrights.com/</a:t>
            </a:r>
            <a:r>
              <a:rPr lang="en-GB" sz="500" dirty="0">
                <a:latin typeface="Times New Roman" panose="02020603050405020304" pitchFamily="18" charset="0"/>
                <a:cs typeface="Times New Roman" panose="02020603050405020304" pitchFamily="18" charset="0"/>
              </a:rPr>
              <a:t> (Accessed: 11 October 2025).</a:t>
            </a:r>
          </a:p>
          <a:p>
            <a:pPr marL="0" indent="0">
              <a:buNone/>
            </a:pPr>
            <a:r>
              <a:rPr lang="en-GB" sz="500" dirty="0">
                <a:latin typeface="Times New Roman" panose="02020603050405020304" pitchFamily="18" charset="0"/>
                <a:cs typeface="Times New Roman" panose="02020603050405020304" pitchFamily="18" charset="0"/>
              </a:rPr>
              <a:t>Hospitality Action (2025) </a:t>
            </a:r>
            <a:r>
              <a:rPr lang="en-GB" sz="500" i="1" dirty="0">
                <a:latin typeface="Times New Roman" panose="02020603050405020304" pitchFamily="18" charset="0"/>
                <a:cs typeface="Times New Roman" panose="02020603050405020304" pitchFamily="18" charset="0"/>
              </a:rPr>
              <a:t>Choose us in 2025 - Hospitality Action - We’ve got you</a:t>
            </a:r>
            <a:r>
              <a:rPr lang="en-GB" sz="500" dirty="0">
                <a:latin typeface="Times New Roman" panose="02020603050405020304" pitchFamily="18" charset="0"/>
                <a:cs typeface="Times New Roman" panose="02020603050405020304" pitchFamily="18" charset="0"/>
              </a:rPr>
              <a:t>. Available at: </a:t>
            </a:r>
            <a:r>
              <a:rPr lang="en-GB" sz="500" u="sng" dirty="0">
                <a:latin typeface="Times New Roman" panose="02020603050405020304" pitchFamily="18" charset="0"/>
                <a:cs typeface="Times New Roman" panose="02020603050405020304" pitchFamily="18" charset="0"/>
                <a:hlinkClick r:id="rId6"/>
              </a:rPr>
              <a:t>https://www.hospitalityaction.org.uk/</a:t>
            </a:r>
            <a:r>
              <a:rPr lang="en-GB" sz="500" dirty="0">
                <a:latin typeface="Times New Roman" panose="02020603050405020304" pitchFamily="18" charset="0"/>
                <a:cs typeface="Times New Roman" panose="02020603050405020304" pitchFamily="18" charset="0"/>
              </a:rPr>
              <a:t> (Accessed: 11 October 2025).</a:t>
            </a:r>
          </a:p>
          <a:p>
            <a:pPr marL="0" indent="0">
              <a:buNone/>
            </a:pPr>
            <a:r>
              <a:rPr lang="en-GB" sz="500" dirty="0">
                <a:latin typeface="Times New Roman" panose="02020603050405020304" pitchFamily="18" charset="0"/>
                <a:cs typeface="Times New Roman" panose="02020603050405020304" pitchFamily="18" charset="0"/>
              </a:rPr>
              <a:t>Hotte-Meunier, A., Sarraf, L., </a:t>
            </a:r>
            <a:r>
              <a:rPr lang="en-GB" sz="500" dirty="0" err="1">
                <a:latin typeface="Times New Roman" panose="02020603050405020304" pitchFamily="18" charset="0"/>
                <a:cs typeface="Times New Roman" panose="02020603050405020304" pitchFamily="18" charset="0"/>
              </a:rPr>
              <a:t>Bougeard</a:t>
            </a:r>
            <a:r>
              <a:rPr lang="en-GB" sz="500" dirty="0">
                <a:latin typeface="Times New Roman" panose="02020603050405020304" pitchFamily="18" charset="0"/>
                <a:cs typeface="Times New Roman" panose="02020603050405020304" pitchFamily="18" charset="0"/>
              </a:rPr>
              <a:t>, A., Bernier, F. and Sauvé, G. (2024) ‘Strengths and challenges to embrace attention-deficit/hyperactivity disorder in employment—A systematic review’, </a:t>
            </a:r>
            <a:r>
              <a:rPr lang="en-GB" sz="500" i="1" dirty="0">
                <a:latin typeface="Times New Roman" panose="02020603050405020304" pitchFamily="18" charset="0"/>
                <a:cs typeface="Times New Roman" panose="02020603050405020304" pitchFamily="18" charset="0"/>
              </a:rPr>
              <a:t>Neurodiversity</a:t>
            </a:r>
            <a:r>
              <a:rPr lang="en-GB" sz="500" dirty="0">
                <a:latin typeface="Times New Roman" panose="02020603050405020304" pitchFamily="18" charset="0"/>
                <a:cs typeface="Times New Roman" panose="02020603050405020304" pitchFamily="18" charset="0"/>
              </a:rPr>
              <a:t>, 2(1), pp. 1–13.</a:t>
            </a:r>
          </a:p>
          <a:p>
            <a:pPr marL="0" indent="0">
              <a:buNone/>
            </a:pPr>
            <a:r>
              <a:rPr lang="en-GB" sz="500" dirty="0">
                <a:latin typeface="Times New Roman" panose="02020603050405020304" pitchFamily="18" charset="0"/>
                <a:cs typeface="Times New Roman" panose="02020603050405020304" pitchFamily="18" charset="0"/>
              </a:rPr>
              <a:t>Houran, B.M. (2025) </a:t>
            </a:r>
            <a:r>
              <a:rPr lang="en-GB" sz="500" i="1" dirty="0">
                <a:latin typeface="Times New Roman" panose="02020603050405020304" pitchFamily="18" charset="0"/>
                <a:cs typeface="Times New Roman" panose="02020603050405020304" pitchFamily="18" charset="0"/>
              </a:rPr>
              <a:t>Investing in Leaders to Support Neurodiversity at Work.</a:t>
            </a:r>
            <a:r>
              <a:rPr lang="en-GB" sz="500" dirty="0">
                <a:latin typeface="Times New Roman" panose="02020603050405020304" pitchFamily="18" charset="0"/>
                <a:cs typeface="Times New Roman" panose="02020603050405020304" pitchFamily="18" charset="0"/>
              </a:rPr>
              <a:t> New York: Emerald Insight.</a:t>
            </a:r>
          </a:p>
          <a:p>
            <a:pPr marL="0" indent="0">
              <a:buNone/>
            </a:pPr>
            <a:r>
              <a:rPr lang="en-GB" sz="500" dirty="0">
                <a:latin typeface="Times New Roman" panose="02020603050405020304" pitchFamily="18" charset="0"/>
                <a:cs typeface="Times New Roman" panose="02020603050405020304" pitchFamily="18" charset="0"/>
              </a:rPr>
              <a:t>Hyland, S. and Connolly, J. (2018) </a:t>
            </a:r>
            <a:r>
              <a:rPr lang="en-GB" sz="500" i="1" dirty="0">
                <a:latin typeface="Times New Roman" panose="02020603050405020304" pitchFamily="18" charset="0"/>
                <a:cs typeface="Times New Roman" panose="02020603050405020304" pitchFamily="18" charset="0"/>
              </a:rPr>
              <a:t>Companies Leading in Disability Inclusion Have Outperformed Peers</a:t>
            </a:r>
            <a:r>
              <a:rPr lang="en-GB" sz="500" dirty="0">
                <a:latin typeface="Times New Roman" panose="02020603050405020304" pitchFamily="18" charset="0"/>
                <a:cs typeface="Times New Roman" panose="02020603050405020304" pitchFamily="18" charset="0"/>
              </a:rPr>
              <a:t>. Accenture Research Finds. Available at: </a:t>
            </a:r>
            <a:r>
              <a:rPr lang="en-GB" sz="500" u="sng" dirty="0">
                <a:latin typeface="Times New Roman" panose="02020603050405020304" pitchFamily="18" charset="0"/>
                <a:cs typeface="Times New Roman" panose="02020603050405020304" pitchFamily="18" charset="0"/>
                <a:hlinkClick r:id="rId7"/>
              </a:rPr>
              <a:t>https://newsroom.accenture.com/news/2018/companies-leading-in-disability-inclusion-have-outperformedpeers-accenture-research-finds</a:t>
            </a:r>
            <a:r>
              <a:rPr lang="en-GB" sz="500" dirty="0">
                <a:latin typeface="Times New Roman" panose="02020603050405020304" pitchFamily="18" charset="0"/>
                <a:cs typeface="Times New Roman" panose="02020603050405020304" pitchFamily="18" charset="0"/>
              </a:rPr>
              <a:t>  (Accessed: 10 October 2025).</a:t>
            </a:r>
          </a:p>
          <a:p>
            <a:pPr marL="0" indent="0">
              <a:buNone/>
            </a:pPr>
            <a:r>
              <a:rPr lang="en-GB" sz="500" dirty="0" err="1">
                <a:latin typeface="Times New Roman" panose="02020603050405020304" pitchFamily="18" charset="0"/>
                <a:cs typeface="Times New Roman" panose="02020603050405020304" pitchFamily="18" charset="0"/>
              </a:rPr>
              <a:t>IDeaS</a:t>
            </a:r>
            <a:r>
              <a:rPr lang="en-GB" sz="500" dirty="0">
                <a:latin typeface="Times New Roman" panose="02020603050405020304" pitchFamily="18" charset="0"/>
                <a:cs typeface="Times New Roman" panose="02020603050405020304" pitchFamily="18" charset="0"/>
              </a:rPr>
              <a:t> Revenue Solutions (2025) </a:t>
            </a:r>
            <a:r>
              <a:rPr lang="en-GB" sz="500" i="1" dirty="0">
                <a:latin typeface="Times New Roman" panose="02020603050405020304" pitchFamily="18" charset="0"/>
                <a:cs typeface="Times New Roman" panose="02020603050405020304" pitchFamily="18" charset="0"/>
              </a:rPr>
              <a:t>5 Predictions That Will Shape Hospitality in 2025.</a:t>
            </a:r>
            <a:r>
              <a:rPr lang="en-GB" sz="500" dirty="0">
                <a:latin typeface="Times New Roman" panose="02020603050405020304" pitchFamily="18" charset="0"/>
                <a:cs typeface="Times New Roman" panose="02020603050405020304" pitchFamily="18" charset="0"/>
              </a:rPr>
              <a:t> Minneapolis: </a:t>
            </a:r>
            <a:r>
              <a:rPr lang="en-GB" sz="500" dirty="0" err="1">
                <a:latin typeface="Times New Roman" panose="02020603050405020304" pitchFamily="18" charset="0"/>
                <a:cs typeface="Times New Roman" panose="02020603050405020304" pitchFamily="18" charset="0"/>
              </a:rPr>
              <a:t>IDeaS</a:t>
            </a:r>
            <a:r>
              <a:rPr lang="en-GB" sz="500" dirty="0">
                <a:latin typeface="Times New Roman" panose="02020603050405020304" pitchFamily="18" charset="0"/>
                <a:cs typeface="Times New Roman" panose="02020603050405020304" pitchFamily="18" charset="0"/>
              </a:rPr>
              <a:t> Revenue Solutions. Available at: </a:t>
            </a:r>
            <a:r>
              <a:rPr lang="en-GB" sz="500" u="sng" dirty="0">
                <a:latin typeface="Times New Roman" panose="02020603050405020304" pitchFamily="18" charset="0"/>
                <a:cs typeface="Times New Roman" panose="02020603050405020304" pitchFamily="18" charset="0"/>
                <a:hlinkClick r:id="rId8"/>
              </a:rPr>
              <a:t>https://ideas.com/news/ideas-unveils-2025-predictions-shaping-hospitality/</a:t>
            </a:r>
            <a:r>
              <a:rPr lang="en-GB" sz="500" dirty="0">
                <a:latin typeface="Times New Roman" panose="02020603050405020304" pitchFamily="18" charset="0"/>
                <a:cs typeface="Times New Roman" panose="02020603050405020304" pitchFamily="18" charset="0"/>
              </a:rPr>
              <a:t> (Accessed: 10 October 2025).</a:t>
            </a:r>
          </a:p>
          <a:p>
            <a:pPr marL="0" indent="0">
              <a:buNone/>
            </a:pPr>
            <a:r>
              <a:rPr lang="en-GB" sz="500" dirty="0">
                <a:latin typeface="Times New Roman" panose="02020603050405020304" pitchFamily="18" charset="0"/>
                <a:cs typeface="Times New Roman" panose="02020603050405020304" pitchFamily="18" charset="0"/>
              </a:rPr>
              <a:t>Jolley, J.H. (2018) </a:t>
            </a:r>
            <a:r>
              <a:rPr lang="en-GB" sz="500" i="1" dirty="0">
                <a:latin typeface="Times New Roman" panose="02020603050405020304" pitchFamily="18" charset="0"/>
                <a:cs typeface="Times New Roman" panose="02020603050405020304" pitchFamily="18" charset="0"/>
              </a:rPr>
              <a:t>Understanding the Needs of Neurodiverse Employees in the Workplace.</a:t>
            </a:r>
            <a:r>
              <a:rPr lang="en-GB" sz="500" dirty="0">
                <a:latin typeface="Times New Roman" panose="02020603050405020304" pitchFamily="18" charset="0"/>
                <a:cs typeface="Times New Roman" panose="02020603050405020304" pitchFamily="18" charset="0"/>
              </a:rPr>
              <a:t> San Diego, CA: Northcentral University.</a:t>
            </a:r>
          </a:p>
          <a:p>
            <a:pPr marL="0" indent="0">
              <a:buNone/>
            </a:pPr>
            <a:r>
              <a:rPr lang="en-GB" sz="500" dirty="0">
                <a:latin typeface="Times New Roman" panose="02020603050405020304" pitchFamily="18" charset="0"/>
                <a:cs typeface="Times New Roman" panose="02020603050405020304" pitchFamily="18" charset="0"/>
              </a:rPr>
              <a:t>Legislation.gov.uk (2010) </a:t>
            </a:r>
            <a:r>
              <a:rPr lang="en-GB" sz="500" i="1" dirty="0">
                <a:latin typeface="Times New Roman" panose="02020603050405020304" pitchFamily="18" charset="0"/>
                <a:cs typeface="Times New Roman" panose="02020603050405020304" pitchFamily="18" charset="0"/>
              </a:rPr>
              <a:t>Equality Act 2010</a:t>
            </a:r>
            <a:r>
              <a:rPr lang="en-GB" sz="500" dirty="0">
                <a:latin typeface="Times New Roman" panose="02020603050405020304" pitchFamily="18" charset="0"/>
                <a:cs typeface="Times New Roman" panose="02020603050405020304" pitchFamily="18" charset="0"/>
              </a:rPr>
              <a:t>. Available at: </a:t>
            </a:r>
            <a:r>
              <a:rPr lang="en-GB" sz="500" u="sng" dirty="0">
                <a:latin typeface="Times New Roman" panose="02020603050405020304" pitchFamily="18" charset="0"/>
                <a:cs typeface="Times New Roman" panose="02020603050405020304" pitchFamily="18" charset="0"/>
                <a:hlinkClick r:id="rId9"/>
              </a:rPr>
              <a:t>https://www.legislation.gov.uk/ukpga/2010/15/contents</a:t>
            </a:r>
            <a:r>
              <a:rPr lang="en-GB" sz="500" dirty="0">
                <a:latin typeface="Times New Roman" panose="02020603050405020304" pitchFamily="18" charset="0"/>
                <a:cs typeface="Times New Roman" panose="02020603050405020304" pitchFamily="18" charset="0"/>
              </a:rPr>
              <a:t> (Accessed: 11 October 2025).</a:t>
            </a:r>
          </a:p>
          <a:p>
            <a:pPr marL="0" indent="0">
              <a:buNone/>
            </a:pPr>
            <a:r>
              <a:rPr lang="en-GB" sz="500" dirty="0">
                <a:latin typeface="Times New Roman" panose="02020603050405020304" pitchFamily="18" charset="0"/>
                <a:cs typeface="Times New Roman" panose="02020603050405020304" pitchFamily="18" charset="0"/>
              </a:rPr>
              <a:t>Marriott International (cited in Houran, 2025) </a:t>
            </a:r>
            <a:r>
              <a:rPr lang="en-GB" sz="500" i="1" dirty="0">
                <a:latin typeface="Times New Roman" panose="02020603050405020304" pitchFamily="18" charset="0"/>
                <a:cs typeface="Times New Roman" panose="02020603050405020304" pitchFamily="18" charset="0"/>
              </a:rPr>
              <a:t>Pathways to Opportunity</a:t>
            </a:r>
            <a:r>
              <a:rPr lang="en-GB" sz="500" dirty="0">
                <a:latin typeface="Times New Roman" panose="02020603050405020304" pitchFamily="18" charset="0"/>
                <a:cs typeface="Times New Roman" panose="02020603050405020304" pitchFamily="18" charset="0"/>
              </a:rPr>
              <a:t> [corporate programme].</a:t>
            </a:r>
          </a:p>
          <a:p>
            <a:pPr marL="0" indent="0">
              <a:buNone/>
            </a:pPr>
            <a:r>
              <a:rPr lang="en-GB" sz="500" dirty="0">
                <a:latin typeface="Times New Roman" panose="02020603050405020304" pitchFamily="18" charset="0"/>
                <a:cs typeface="Times New Roman" panose="02020603050405020304" pitchFamily="18" charset="0"/>
              </a:rPr>
              <a:t>Robson, C. (2016) </a:t>
            </a:r>
            <a:r>
              <a:rPr lang="en-GB" sz="500" i="1" dirty="0">
                <a:latin typeface="Times New Roman" panose="02020603050405020304" pitchFamily="18" charset="0"/>
                <a:cs typeface="Times New Roman" panose="02020603050405020304" pitchFamily="18" charset="0"/>
              </a:rPr>
              <a:t>Real World Research.</a:t>
            </a:r>
            <a:r>
              <a:rPr lang="en-GB" sz="500" dirty="0">
                <a:latin typeface="Times New Roman" panose="02020603050405020304" pitchFamily="18" charset="0"/>
                <a:cs typeface="Times New Roman" panose="02020603050405020304" pitchFamily="18" charset="0"/>
              </a:rPr>
              <a:t> 4th </a:t>
            </a:r>
            <a:r>
              <a:rPr lang="en-GB" sz="500" dirty="0" err="1">
                <a:latin typeface="Times New Roman" panose="02020603050405020304" pitchFamily="18" charset="0"/>
                <a:cs typeface="Times New Roman" panose="02020603050405020304" pitchFamily="18" charset="0"/>
              </a:rPr>
              <a:t>edn</a:t>
            </a:r>
            <a:r>
              <a:rPr lang="en-GB" sz="500" dirty="0">
                <a:latin typeface="Times New Roman" panose="02020603050405020304" pitchFamily="18" charset="0"/>
                <a:cs typeface="Times New Roman" panose="02020603050405020304" pitchFamily="18" charset="0"/>
              </a:rPr>
              <a:t>. Chichester: Wiley.</a:t>
            </a:r>
          </a:p>
          <a:p>
            <a:pPr marL="0" indent="0">
              <a:buNone/>
            </a:pPr>
            <a:r>
              <a:rPr lang="en-GB" sz="500" dirty="0" err="1">
                <a:latin typeface="Times New Roman" panose="02020603050405020304" pitchFamily="18" charset="0"/>
                <a:cs typeface="Times New Roman" panose="02020603050405020304" pitchFamily="18" charset="0"/>
              </a:rPr>
              <a:t>Rollnik</a:t>
            </a:r>
            <a:r>
              <a:rPr lang="en-GB" sz="500" dirty="0">
                <a:latin typeface="Times New Roman" panose="02020603050405020304" pitchFamily="18" charset="0"/>
                <a:cs typeface="Times New Roman" panose="02020603050405020304" pitchFamily="18" charset="0"/>
              </a:rPr>
              <a:t>-Sadowska, E. and Grabińska, V. (2024) ‘Managing neurodiversity in workplaces: A review and future research agenda for sustainable human resource management’, </a:t>
            </a:r>
            <a:r>
              <a:rPr lang="en-GB" sz="500" i="1" dirty="0">
                <a:latin typeface="Times New Roman" panose="02020603050405020304" pitchFamily="18" charset="0"/>
                <a:cs typeface="Times New Roman" panose="02020603050405020304" pitchFamily="18" charset="0"/>
              </a:rPr>
              <a:t>Sustainability</a:t>
            </a:r>
            <a:r>
              <a:rPr lang="en-GB" sz="500" dirty="0">
                <a:latin typeface="Times New Roman" panose="02020603050405020304" pitchFamily="18" charset="0"/>
                <a:cs typeface="Times New Roman" panose="02020603050405020304" pitchFamily="18" charset="0"/>
              </a:rPr>
              <a:t>, 16(6594), pp. 1–15.</a:t>
            </a:r>
          </a:p>
          <a:p>
            <a:pPr marL="0" indent="0">
              <a:buNone/>
            </a:pPr>
            <a:r>
              <a:rPr lang="en-GB" sz="500" dirty="0">
                <a:latin typeface="Times New Roman" panose="02020603050405020304" pitchFamily="18" charset="0"/>
                <a:cs typeface="Times New Roman" panose="02020603050405020304" pitchFamily="18" charset="0"/>
              </a:rPr>
              <a:t>Saunders, M., Lewis, P. and Thornhill, A. (2019) </a:t>
            </a:r>
            <a:r>
              <a:rPr lang="en-GB" sz="500" i="1" dirty="0">
                <a:latin typeface="Times New Roman" panose="02020603050405020304" pitchFamily="18" charset="0"/>
                <a:cs typeface="Times New Roman" panose="02020603050405020304" pitchFamily="18" charset="0"/>
              </a:rPr>
              <a:t>Research Methods for Business Students.</a:t>
            </a:r>
            <a:r>
              <a:rPr lang="en-GB" sz="500" dirty="0">
                <a:latin typeface="Times New Roman" panose="02020603050405020304" pitchFamily="18" charset="0"/>
                <a:cs typeface="Times New Roman" panose="02020603050405020304" pitchFamily="18" charset="0"/>
              </a:rPr>
              <a:t> 8th </a:t>
            </a:r>
            <a:r>
              <a:rPr lang="en-GB" sz="500" dirty="0" err="1">
                <a:latin typeface="Times New Roman" panose="02020603050405020304" pitchFamily="18" charset="0"/>
                <a:cs typeface="Times New Roman" panose="02020603050405020304" pitchFamily="18" charset="0"/>
              </a:rPr>
              <a:t>edn</a:t>
            </a:r>
            <a:r>
              <a:rPr lang="en-GB" sz="500" dirty="0">
                <a:latin typeface="Times New Roman" panose="02020603050405020304" pitchFamily="18" charset="0"/>
                <a:cs typeface="Times New Roman" panose="02020603050405020304" pitchFamily="18" charset="0"/>
              </a:rPr>
              <a:t>. Harlow: Pearson Education.</a:t>
            </a:r>
          </a:p>
          <a:p>
            <a:pPr marL="0" indent="0">
              <a:buNone/>
            </a:pPr>
            <a:r>
              <a:rPr lang="en-GB" sz="500" dirty="0">
                <a:latin typeface="Times New Roman" panose="02020603050405020304" pitchFamily="18" charset="0"/>
                <a:cs typeface="Times New Roman" panose="02020603050405020304" pitchFamily="18" charset="0"/>
              </a:rPr>
              <a:t>Singer, J. (1999) </a:t>
            </a:r>
            <a:r>
              <a:rPr lang="en-GB" sz="500" i="1" dirty="0">
                <a:latin typeface="Times New Roman" panose="02020603050405020304" pitchFamily="18" charset="0"/>
                <a:cs typeface="Times New Roman" panose="02020603050405020304" pitchFamily="18" charset="0"/>
              </a:rPr>
              <a:t>Why Can’t You Be Normal for Once in Your Life?</a:t>
            </a:r>
            <a:r>
              <a:rPr lang="en-GB" sz="500" dirty="0">
                <a:latin typeface="Times New Roman" panose="02020603050405020304" pitchFamily="18" charset="0"/>
                <a:cs typeface="Times New Roman" panose="02020603050405020304" pitchFamily="18" charset="0"/>
              </a:rPr>
              <a:t> Sydney: University of Technology Sydney.</a:t>
            </a:r>
          </a:p>
          <a:p>
            <a:pPr marL="0" indent="0">
              <a:buNone/>
            </a:pPr>
            <a:r>
              <a:rPr lang="en-GB" sz="500" dirty="0">
                <a:latin typeface="Times New Roman" panose="02020603050405020304" pitchFamily="18" charset="0"/>
                <a:cs typeface="Times New Roman" panose="02020603050405020304" pitchFamily="18" charset="0"/>
              </a:rPr>
              <a:t>The Burnt Chef Project (2025) </a:t>
            </a:r>
            <a:r>
              <a:rPr lang="en-GB" sz="500" i="1" dirty="0">
                <a:latin typeface="Times New Roman" panose="02020603050405020304" pitchFamily="18" charset="0"/>
                <a:cs typeface="Times New Roman" panose="02020603050405020304" pitchFamily="18" charset="0"/>
              </a:rPr>
              <a:t>Hospitality Mental Health Awareness</a:t>
            </a:r>
            <a:r>
              <a:rPr lang="en-GB" sz="500" dirty="0">
                <a:latin typeface="Times New Roman" panose="02020603050405020304" pitchFamily="18" charset="0"/>
                <a:cs typeface="Times New Roman" panose="02020603050405020304" pitchFamily="18" charset="0"/>
              </a:rPr>
              <a:t>. Available at: </a:t>
            </a:r>
            <a:r>
              <a:rPr lang="en-GB" sz="500" u="sng" dirty="0">
                <a:latin typeface="Times New Roman" panose="02020603050405020304" pitchFamily="18" charset="0"/>
                <a:cs typeface="Times New Roman" panose="02020603050405020304" pitchFamily="18" charset="0"/>
                <a:hlinkClick r:id="rId10"/>
              </a:rPr>
              <a:t>https://www.theburntchefproject.com/</a:t>
            </a:r>
            <a:r>
              <a:rPr lang="en-GB" sz="500" dirty="0">
                <a:latin typeface="Times New Roman" panose="02020603050405020304" pitchFamily="18" charset="0"/>
                <a:cs typeface="Times New Roman" panose="02020603050405020304" pitchFamily="18" charset="0"/>
              </a:rPr>
              <a:t> (Accessed: 11 October 2025).</a:t>
            </a:r>
          </a:p>
          <a:p>
            <a:pPr marL="0" indent="0">
              <a:buNone/>
            </a:pPr>
            <a:r>
              <a:rPr lang="en-GB" sz="500" dirty="0">
                <a:latin typeface="Times New Roman" panose="02020603050405020304" pitchFamily="18" charset="0"/>
                <a:cs typeface="Times New Roman" panose="02020603050405020304" pitchFamily="18" charset="0"/>
              </a:rPr>
              <a:t>United Nations (2008) </a:t>
            </a:r>
            <a:r>
              <a:rPr lang="en-GB" sz="500" i="1" dirty="0">
                <a:latin typeface="Times New Roman" panose="02020603050405020304" pitchFamily="18" charset="0"/>
                <a:cs typeface="Times New Roman" panose="02020603050405020304" pitchFamily="18" charset="0"/>
              </a:rPr>
              <a:t>Convention on the Rights of Persons with Disabilities and Optional Protocol</a:t>
            </a:r>
            <a:r>
              <a:rPr lang="en-GB" sz="500" dirty="0">
                <a:latin typeface="Times New Roman" panose="02020603050405020304" pitchFamily="18" charset="0"/>
                <a:cs typeface="Times New Roman" panose="02020603050405020304" pitchFamily="18" charset="0"/>
              </a:rPr>
              <a:t>. Available at: </a:t>
            </a:r>
            <a:r>
              <a:rPr lang="en-GB" sz="500" u="sng" dirty="0">
                <a:latin typeface="Times New Roman" panose="02020603050405020304" pitchFamily="18" charset="0"/>
                <a:cs typeface="Times New Roman" panose="02020603050405020304" pitchFamily="18" charset="0"/>
                <a:hlinkClick r:id="rId11"/>
              </a:rPr>
              <a:t>https://www.un.org/disabilities/documents/convention/convoptprot-e.pdf</a:t>
            </a:r>
            <a:r>
              <a:rPr lang="en-GB" sz="500" dirty="0">
                <a:latin typeface="Times New Roman" panose="02020603050405020304" pitchFamily="18" charset="0"/>
                <a:cs typeface="Times New Roman" panose="02020603050405020304" pitchFamily="18" charset="0"/>
              </a:rPr>
              <a:t> (Accessed: 11 October 2025).</a:t>
            </a:r>
          </a:p>
          <a:p>
            <a:pPr marL="0" indent="0">
              <a:buNone/>
            </a:pPr>
            <a:r>
              <a:rPr lang="en-GB" sz="500" dirty="0">
                <a:latin typeface="Times New Roman" panose="02020603050405020304" pitchFamily="18" charset="0"/>
                <a:cs typeface="Times New Roman" panose="02020603050405020304" pitchFamily="18" charset="0"/>
              </a:rPr>
              <a:t>University of Wales Trinity Saint David (</a:t>
            </a:r>
            <a:r>
              <a:rPr lang="en-GB" sz="500" dirty="0" err="1">
                <a:latin typeface="Times New Roman" panose="02020603050405020304" pitchFamily="18" charset="0"/>
                <a:cs typeface="Times New Roman" panose="02020603050405020304" pitchFamily="18" charset="0"/>
              </a:rPr>
              <a:t>UWTSD</a:t>
            </a:r>
            <a:r>
              <a:rPr lang="en-GB" sz="500" dirty="0">
                <a:latin typeface="Times New Roman" panose="02020603050405020304" pitchFamily="18" charset="0"/>
                <a:cs typeface="Times New Roman" panose="02020603050405020304" pitchFamily="18" charset="0"/>
              </a:rPr>
              <a:t>) (2023) </a:t>
            </a:r>
            <a:r>
              <a:rPr lang="en-GB" sz="500" i="1" dirty="0">
                <a:latin typeface="Times New Roman" panose="02020603050405020304" pitchFamily="18" charset="0"/>
                <a:cs typeface="Times New Roman" panose="02020603050405020304" pitchFamily="18" charset="0"/>
              </a:rPr>
              <a:t>Harvard Referencing Handbook.</a:t>
            </a:r>
            <a:r>
              <a:rPr lang="en-GB" sz="500" dirty="0">
                <a:latin typeface="Times New Roman" panose="02020603050405020304" pitchFamily="18" charset="0"/>
                <a:cs typeface="Times New Roman" panose="02020603050405020304" pitchFamily="18" charset="0"/>
              </a:rPr>
              <a:t> Version 1.3. Lampeter: </a:t>
            </a:r>
            <a:r>
              <a:rPr lang="en-GB" sz="500" dirty="0" err="1">
                <a:latin typeface="Times New Roman" panose="02020603050405020304" pitchFamily="18" charset="0"/>
                <a:cs typeface="Times New Roman" panose="02020603050405020304" pitchFamily="18" charset="0"/>
              </a:rPr>
              <a:t>UWTSD</a:t>
            </a:r>
            <a:r>
              <a:rPr lang="en-GB" sz="500" dirty="0">
                <a:latin typeface="Times New Roman" panose="02020603050405020304" pitchFamily="18" charset="0"/>
                <a:cs typeface="Times New Roman" panose="02020603050405020304" pitchFamily="18" charset="0"/>
              </a:rPr>
              <a:t> Library and Learning Resources.</a:t>
            </a:r>
          </a:p>
          <a:p>
            <a:pPr marL="0" indent="0">
              <a:buNone/>
            </a:pPr>
            <a:r>
              <a:rPr lang="en-GB" sz="500" dirty="0">
                <a:latin typeface="Times New Roman" panose="02020603050405020304" pitchFamily="18" charset="0"/>
                <a:cs typeface="Times New Roman" panose="02020603050405020304" pitchFamily="18" charset="0"/>
              </a:rPr>
              <a:t>Vargas-Salas, O., Alcazar-Gonzales, J.C., Fernández-Fernández, F.A., Molina-Rodríguez, F.N., Paredes-Velazco, R. and </a:t>
            </a:r>
            <a:r>
              <a:rPr lang="en-GB" sz="500" dirty="0" err="1">
                <a:latin typeface="Times New Roman" panose="02020603050405020304" pitchFamily="18" charset="0"/>
                <a:cs typeface="Times New Roman" panose="02020603050405020304" pitchFamily="18" charset="0"/>
              </a:rPr>
              <a:t>Carcausto</a:t>
            </a:r>
            <a:r>
              <a:rPr lang="en-GB" sz="500" dirty="0">
                <a:latin typeface="Times New Roman" panose="02020603050405020304" pitchFamily="18" charset="0"/>
                <a:cs typeface="Times New Roman" panose="02020603050405020304" pitchFamily="18" charset="0"/>
              </a:rPr>
              <a:t>-Zea, </a:t>
            </a:r>
            <a:r>
              <a:rPr lang="en-GB" sz="500" dirty="0" err="1">
                <a:latin typeface="Times New Roman" panose="02020603050405020304" pitchFamily="18" charset="0"/>
                <a:cs typeface="Times New Roman" panose="02020603050405020304" pitchFamily="18" charset="0"/>
              </a:rPr>
              <a:t>M.L</a:t>
            </a:r>
            <a:r>
              <a:rPr lang="en-GB" sz="500" dirty="0">
                <a:latin typeface="Times New Roman" panose="02020603050405020304" pitchFamily="18" charset="0"/>
                <a:cs typeface="Times New Roman" panose="02020603050405020304" pitchFamily="18" charset="0"/>
              </a:rPr>
              <a:t>. (2025) ‘Neurodivergence and the workplace: A systematic review of the literature’, </a:t>
            </a:r>
            <a:r>
              <a:rPr lang="en-GB" sz="500" i="1" dirty="0">
                <a:latin typeface="Times New Roman" panose="02020603050405020304" pitchFamily="18" charset="0"/>
                <a:cs typeface="Times New Roman" panose="02020603050405020304" pitchFamily="18" charset="0"/>
              </a:rPr>
              <a:t>Journal of Vocational Rehabilitation</a:t>
            </a:r>
            <a:r>
              <a:rPr lang="en-GB" sz="500" dirty="0">
                <a:latin typeface="Times New Roman" panose="02020603050405020304" pitchFamily="18" charset="0"/>
                <a:cs typeface="Times New Roman" panose="02020603050405020304" pitchFamily="18" charset="0"/>
              </a:rPr>
              <a:t>, 63(1), pp. 83–94.</a:t>
            </a:r>
          </a:p>
          <a:p>
            <a:pPr marL="0" indent="0">
              <a:buNone/>
            </a:pPr>
            <a:r>
              <a:rPr lang="en-GB" sz="500" dirty="0">
                <a:latin typeface="Times New Roman" panose="02020603050405020304" pitchFamily="18" charset="0"/>
                <a:cs typeface="Times New Roman" panose="02020603050405020304" pitchFamily="18" charset="0"/>
              </a:rPr>
              <a:t>Varriale, L., </a:t>
            </a:r>
            <a:r>
              <a:rPr lang="en-GB" sz="500" dirty="0" err="1">
                <a:latin typeface="Times New Roman" panose="02020603050405020304" pitchFamily="18" charset="0"/>
                <a:cs typeface="Times New Roman" panose="02020603050405020304" pitchFamily="18" charset="0"/>
              </a:rPr>
              <a:t>Pagliarino</a:t>
            </a:r>
            <a:r>
              <a:rPr lang="en-GB" sz="500" dirty="0">
                <a:latin typeface="Times New Roman" panose="02020603050405020304" pitchFamily="18" charset="0"/>
                <a:cs typeface="Times New Roman" panose="02020603050405020304" pitchFamily="18" charset="0"/>
              </a:rPr>
              <a:t>, E. and Boccuzzi, G. (2023) ‘Digital technologies for promoting the inclusion of workers with disabilities: A brief investigation’, </a:t>
            </a:r>
            <a:r>
              <a:rPr lang="en-GB" sz="500" i="1" dirty="0">
                <a:latin typeface="Times New Roman" panose="02020603050405020304" pitchFamily="18" charset="0"/>
                <a:cs typeface="Times New Roman" panose="02020603050405020304" pitchFamily="18" charset="0"/>
              </a:rPr>
              <a:t>Journal of Inclusive Innovation</a:t>
            </a:r>
            <a:r>
              <a:rPr lang="en-GB" sz="500" dirty="0">
                <a:latin typeface="Times New Roman" panose="02020603050405020304" pitchFamily="18" charset="0"/>
                <a:cs typeface="Times New Roman" panose="02020603050405020304" pitchFamily="18" charset="0"/>
              </a:rPr>
              <a:t>, 5(2), pp. 45–58.</a:t>
            </a:r>
          </a:p>
          <a:p>
            <a:pPr marL="0" indent="0">
              <a:buNone/>
            </a:pPr>
            <a:r>
              <a:rPr lang="en-GB" sz="500" dirty="0">
                <a:latin typeface="Times New Roman" panose="02020603050405020304" pitchFamily="18" charset="0"/>
                <a:cs typeface="Times New Roman" panose="02020603050405020304" pitchFamily="18" charset="0"/>
              </a:rPr>
              <a:t>Wen, B., Legault, K., Coffey, L., and Lovegrove, D. (2024) ‘Autism and neurodiversity in the workplace: A scoping review of key trends, employer roles, interventions and supports’, </a:t>
            </a:r>
            <a:r>
              <a:rPr lang="en-GB" sz="500" i="1" dirty="0">
                <a:latin typeface="Times New Roman" panose="02020603050405020304" pitchFamily="18" charset="0"/>
                <a:cs typeface="Times New Roman" panose="02020603050405020304" pitchFamily="18" charset="0"/>
              </a:rPr>
              <a:t>Workplace Diversity Review</a:t>
            </a:r>
            <a:r>
              <a:rPr lang="en-GB" sz="500" dirty="0">
                <a:latin typeface="Times New Roman" panose="02020603050405020304" pitchFamily="18" charset="0"/>
                <a:cs typeface="Times New Roman" panose="02020603050405020304" pitchFamily="18" charset="0"/>
              </a:rPr>
              <a:t>, 12(4), pp. 215–232.</a:t>
            </a:r>
          </a:p>
          <a:p>
            <a:pPr marL="0" indent="0">
              <a:buNone/>
            </a:pPr>
            <a:endParaRPr sz="5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5C7D2A8-84EF-69E9-C9B1-206D5CBB8CB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057153-B650-4DEB-B370-79DDCFDCE934}" type="slidenum">
              <a:rPr kumimoji="0" lang="en-US" sz="900" b="0"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2925877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187F7A-920C-B377-65E8-1CF4CBCE3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7A223FF6-E61F-3AF1-6709-8CBECB8DD80C}"/>
              </a:ext>
            </a:extLst>
          </p:cNvPr>
          <p:cNvSpPr>
            <a:spLocks noGrp="1"/>
          </p:cNvSpPr>
          <p:nvPr>
            <p:ph type="title"/>
          </p:nvPr>
        </p:nvSpPr>
        <p:spPr>
          <a:xfrm>
            <a:off x="609599" y="5293849"/>
            <a:ext cx="7202558" cy="1178688"/>
          </a:xfrm>
        </p:spPr>
        <p:txBody>
          <a:bodyPr vert="horz" lIns="91440" tIns="45720" rIns="91440" bIns="45720" rtlCol="0" anchor="ctr">
            <a:normAutofit/>
          </a:bodyPr>
          <a:lstStyle/>
          <a:p>
            <a:pPr algn="ctr"/>
            <a:r>
              <a:rPr lang="en-US" sz="4000" dirty="0">
                <a:latin typeface="Times New Roman" panose="02020603050405020304" pitchFamily="18" charset="0"/>
                <a:cs typeface="Times New Roman" panose="02020603050405020304" pitchFamily="18" charset="0"/>
              </a:rPr>
              <a:t>Questions</a:t>
            </a:r>
            <a:r>
              <a:rPr lang="en-US" sz="4000" dirty="0"/>
              <a:t>?</a:t>
            </a:r>
          </a:p>
        </p:txBody>
      </p:sp>
      <p:pic>
        <p:nvPicPr>
          <p:cNvPr id="5" name="Picture 4" descr="Question marks in a line and one question mark is lit">
            <a:extLst>
              <a:ext uri="{FF2B5EF4-FFF2-40B4-BE49-F238E27FC236}">
                <a16:creationId xmlns:a16="http://schemas.microsoft.com/office/drawing/2014/main" id="{FFADECCE-9843-FC73-963A-9788C2ECD34E}"/>
              </a:ext>
            </a:extLst>
          </p:cNvPr>
          <p:cNvPicPr>
            <a:picLocks noChangeAspect="1"/>
          </p:cNvPicPr>
          <p:nvPr/>
        </p:nvPicPr>
        <p:blipFill>
          <a:blip r:embed="rId2"/>
          <a:srcRect t="14034" b="25652"/>
          <a:stretch>
            <a:fillRect/>
          </a:stretch>
        </p:blipFill>
        <p:spPr>
          <a:xfrm>
            <a:off x="20" y="10"/>
            <a:ext cx="12191980" cy="4908375"/>
          </a:xfrm>
          <a:prstGeom prst="rect">
            <a:avLst/>
          </a:prstGeom>
        </p:spPr>
      </p:pic>
      <p:sp>
        <p:nvSpPr>
          <p:cNvPr id="3" name="Slide Number Placeholder 2">
            <a:extLst>
              <a:ext uri="{FF2B5EF4-FFF2-40B4-BE49-F238E27FC236}">
                <a16:creationId xmlns:a16="http://schemas.microsoft.com/office/drawing/2014/main" id="{5C34F216-AF6C-622C-24EE-70189BD6B70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057153-B650-4DEB-B370-79DDCFDCE934}" type="slidenum">
              <a:rPr kumimoji="0" lang="en-US" sz="900" b="0"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2440861276"/>
      </p:ext>
    </p:extLst>
  </p:cSld>
  <p:clrMapOvr>
    <a:masterClrMapping/>
  </p:clrMapOvr>
</p:sld>
</file>

<file path=ppt/theme/theme1.xml><?xml version="1.0" encoding="utf-8"?>
<a:theme xmlns:a="http://schemas.openxmlformats.org/drawingml/2006/main" name="GradientRise">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 id="{FF74CFCA-15A8-4A19-8791-A4B07AC19AED}" vid="{4F1DA30D-FBF7-47F9-8AB5-ACED5332D3E0}"/>
    </a:ext>
  </a:extLst>
</a:theme>
</file>

<file path=ppt/theme/theme2.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142</TotalTime>
  <Words>3878</Words>
  <Application>Microsoft Office PowerPoint</Application>
  <PresentationFormat>Widescreen</PresentationFormat>
  <Paragraphs>174</Paragraphs>
  <Slides>12</Slides>
  <Notes>10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12</vt:i4>
      </vt:variant>
    </vt:vector>
  </HeadingPairs>
  <TitlesOfParts>
    <vt:vector size="18" baseType="lpstr">
      <vt:lpstr>Aptos</vt:lpstr>
      <vt:lpstr>Arial</vt:lpstr>
      <vt:lpstr>Neue Haas Grotesk Text Pro</vt:lpstr>
      <vt:lpstr>Times New Roman</vt:lpstr>
      <vt:lpstr>GradientRise</vt:lpstr>
      <vt:lpstr>VanillaVTI</vt:lpstr>
      <vt:lpstr>BMIH6001 Contemporary Themes in the Hotel and Hospitality Sector</vt:lpstr>
      <vt:lpstr>Declaration</vt:lpstr>
      <vt:lpstr>Introduction</vt:lpstr>
      <vt:lpstr>Key Concepts &amp; Theoretical Frameworks</vt:lpstr>
      <vt:lpstr>Thematic Analysis: Emerging Themes</vt:lpstr>
      <vt:lpstr>PowerPoint Presentation</vt:lpstr>
      <vt:lpstr>PEST Analysis – Social &amp; Technological</vt:lpstr>
      <vt:lpstr>Industry Examples &amp; Good Practice</vt:lpstr>
      <vt:lpstr>Methodology</vt:lpstr>
      <vt:lpstr>Conclusion and Recommendations</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Flor Yasmin Perez Paula</dc:creator>
  <cp:lastModifiedBy>sonia badulescu</cp:lastModifiedBy>
  <cp:revision>33</cp:revision>
  <dcterms:created xsi:type="dcterms:W3CDTF">2025-10-15T08:05:40Z</dcterms:created>
  <dcterms:modified xsi:type="dcterms:W3CDTF">2025-10-29T14:36:29Z</dcterms:modified>
</cp:coreProperties>
</file>