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7" r:id="rId3"/>
    <p:sldId id="270" r:id="rId4"/>
    <p:sldId id="269" r:id="rId5"/>
    <p:sldId id="271" r:id="rId6"/>
    <p:sldId id="268" r:id="rId7"/>
    <p:sldId id="260" r:id="rId8"/>
    <p:sldId id="261" r:id="rId9"/>
    <p:sldId id="262" r:id="rId10"/>
    <p:sldId id="263" r:id="rId11"/>
    <p:sldId id="274" r:id="rId12"/>
    <p:sldId id="264" r:id="rId13"/>
    <p:sldId id="265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D201E9-DBC6-4291-A7F0-11F4B0161F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EA06A0-286F-4BAA-8587-CD3429234BF9}">
      <dgm:prSet/>
      <dgm:spPr/>
      <dgm:t>
        <a:bodyPr/>
        <a:lstStyle/>
        <a:p>
          <a:r>
            <a:rPr lang="en-GB" b="1"/>
            <a:t>Name:</a:t>
          </a:r>
          <a:r>
            <a:rPr lang="en-GB"/>
            <a:t> Fateha Nasrin Altafi</a:t>
          </a:r>
          <a:endParaRPr lang="en-US"/>
        </a:p>
      </dgm:t>
    </dgm:pt>
    <dgm:pt modelId="{407CE56C-932E-46E2-9AAE-BDF31A6EE126}" type="parTrans" cxnId="{CD12C96A-B1F9-4CF0-87AB-34A02424D8EB}">
      <dgm:prSet/>
      <dgm:spPr/>
      <dgm:t>
        <a:bodyPr/>
        <a:lstStyle/>
        <a:p>
          <a:endParaRPr lang="en-US"/>
        </a:p>
      </dgm:t>
    </dgm:pt>
    <dgm:pt modelId="{58319E3C-7889-435B-BCB4-53651ACAE6C6}" type="sibTrans" cxnId="{CD12C96A-B1F9-4CF0-87AB-34A02424D8EB}">
      <dgm:prSet/>
      <dgm:spPr/>
      <dgm:t>
        <a:bodyPr/>
        <a:lstStyle/>
        <a:p>
          <a:endParaRPr lang="en-US"/>
        </a:p>
      </dgm:t>
    </dgm:pt>
    <dgm:pt modelId="{ED726800-2C16-4F15-8DE3-52E0496D56A9}">
      <dgm:prSet/>
      <dgm:spPr/>
      <dgm:t>
        <a:bodyPr/>
        <a:lstStyle/>
        <a:p>
          <a:r>
            <a:rPr lang="en-GB" b="1"/>
            <a:t>Student ID: </a:t>
          </a:r>
          <a:r>
            <a:rPr lang="en-GB"/>
            <a:t>2309157</a:t>
          </a:r>
          <a:endParaRPr lang="en-US"/>
        </a:p>
      </dgm:t>
    </dgm:pt>
    <dgm:pt modelId="{F8368912-DD47-4682-995D-A62FBD4DE1DD}" type="parTrans" cxnId="{8DCADF0F-376A-4833-BA24-0285FAFCB11D}">
      <dgm:prSet/>
      <dgm:spPr/>
      <dgm:t>
        <a:bodyPr/>
        <a:lstStyle/>
        <a:p>
          <a:endParaRPr lang="en-US"/>
        </a:p>
      </dgm:t>
    </dgm:pt>
    <dgm:pt modelId="{BCFC7913-586C-4EBD-B015-D5212AC60E14}" type="sibTrans" cxnId="{8DCADF0F-376A-4833-BA24-0285FAFCB11D}">
      <dgm:prSet/>
      <dgm:spPr/>
      <dgm:t>
        <a:bodyPr/>
        <a:lstStyle/>
        <a:p>
          <a:endParaRPr lang="en-US"/>
        </a:p>
      </dgm:t>
    </dgm:pt>
    <dgm:pt modelId="{83BC055D-4442-443D-B15B-9E7A1A16A4F1}">
      <dgm:prSet/>
      <dgm:spPr/>
      <dgm:t>
        <a:bodyPr/>
        <a:lstStyle/>
        <a:p>
          <a:r>
            <a:rPr lang="en-GB" b="1"/>
            <a:t>Module:</a:t>
          </a:r>
          <a:r>
            <a:rPr lang="en-GB"/>
            <a:t> Digital Transformation in the Health and Care Professions (BMHP6026)</a:t>
          </a:r>
          <a:endParaRPr lang="en-US"/>
        </a:p>
      </dgm:t>
    </dgm:pt>
    <dgm:pt modelId="{56ABB0F8-6E7A-4BC7-B047-489CA5972188}" type="parTrans" cxnId="{CC4132CB-0AA7-401D-AEF8-AB25346B2769}">
      <dgm:prSet/>
      <dgm:spPr/>
      <dgm:t>
        <a:bodyPr/>
        <a:lstStyle/>
        <a:p>
          <a:endParaRPr lang="en-US"/>
        </a:p>
      </dgm:t>
    </dgm:pt>
    <dgm:pt modelId="{26E7A565-11AA-4C1F-A312-2265DB5E37AD}" type="sibTrans" cxnId="{CC4132CB-0AA7-401D-AEF8-AB25346B2769}">
      <dgm:prSet/>
      <dgm:spPr/>
      <dgm:t>
        <a:bodyPr/>
        <a:lstStyle/>
        <a:p>
          <a:endParaRPr lang="en-US"/>
        </a:p>
      </dgm:t>
    </dgm:pt>
    <dgm:pt modelId="{B53B9F94-960B-4802-A794-109284557B5A}">
      <dgm:prSet/>
      <dgm:spPr/>
      <dgm:t>
        <a:bodyPr/>
        <a:lstStyle/>
        <a:p>
          <a:r>
            <a:rPr lang="en-GB" b="1"/>
            <a:t>Lecturer:</a:t>
          </a:r>
          <a:r>
            <a:rPr lang="en-GB"/>
            <a:t> Martin Svejda</a:t>
          </a:r>
          <a:endParaRPr lang="en-US"/>
        </a:p>
      </dgm:t>
    </dgm:pt>
    <dgm:pt modelId="{FB8CF4D1-B518-46EB-A983-6FD422559D19}" type="parTrans" cxnId="{D7F563B5-F76E-4D7D-B035-4036AFBE057B}">
      <dgm:prSet/>
      <dgm:spPr/>
      <dgm:t>
        <a:bodyPr/>
        <a:lstStyle/>
        <a:p>
          <a:endParaRPr lang="en-US"/>
        </a:p>
      </dgm:t>
    </dgm:pt>
    <dgm:pt modelId="{15E1089D-3410-40C7-B592-F5A6BFF28BD7}" type="sibTrans" cxnId="{D7F563B5-F76E-4D7D-B035-4036AFBE057B}">
      <dgm:prSet/>
      <dgm:spPr/>
      <dgm:t>
        <a:bodyPr/>
        <a:lstStyle/>
        <a:p>
          <a:endParaRPr lang="en-US"/>
        </a:p>
      </dgm:t>
    </dgm:pt>
    <dgm:pt modelId="{432918C6-3860-4071-BE08-C7A1F5FC33E6}" type="pres">
      <dgm:prSet presAssocID="{E2D201E9-DBC6-4291-A7F0-11F4B0161F74}" presName="root" presStyleCnt="0">
        <dgm:presLayoutVars>
          <dgm:dir/>
          <dgm:resizeHandles val="exact"/>
        </dgm:presLayoutVars>
      </dgm:prSet>
      <dgm:spPr/>
    </dgm:pt>
    <dgm:pt modelId="{26D4D042-3542-486C-99B3-9F9E8A241B58}" type="pres">
      <dgm:prSet presAssocID="{D5EA06A0-286F-4BAA-8587-CD3429234BF9}" presName="compNode" presStyleCnt="0"/>
      <dgm:spPr/>
    </dgm:pt>
    <dgm:pt modelId="{57CD0D99-5B3B-4A2E-8282-C84B96BF1031}" type="pres">
      <dgm:prSet presAssocID="{D5EA06A0-286F-4BAA-8587-CD3429234BF9}" presName="bgRect" presStyleLbl="bgShp" presStyleIdx="0" presStyleCnt="4"/>
      <dgm:spPr/>
    </dgm:pt>
    <dgm:pt modelId="{96222324-0624-49A8-9A8F-BD0343FDD367}" type="pres">
      <dgm:prSet presAssocID="{D5EA06A0-286F-4BAA-8587-CD3429234BF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40CFE1B-C310-4A28-84D4-109BAB4CA279}" type="pres">
      <dgm:prSet presAssocID="{D5EA06A0-286F-4BAA-8587-CD3429234BF9}" presName="spaceRect" presStyleCnt="0"/>
      <dgm:spPr/>
    </dgm:pt>
    <dgm:pt modelId="{8910FCDA-1B11-4AB4-962B-DAD4DAE75A54}" type="pres">
      <dgm:prSet presAssocID="{D5EA06A0-286F-4BAA-8587-CD3429234BF9}" presName="parTx" presStyleLbl="revTx" presStyleIdx="0" presStyleCnt="4">
        <dgm:presLayoutVars>
          <dgm:chMax val="0"/>
          <dgm:chPref val="0"/>
        </dgm:presLayoutVars>
      </dgm:prSet>
      <dgm:spPr/>
    </dgm:pt>
    <dgm:pt modelId="{FA93183E-E3CC-4C6E-B64F-2FA7EFA7FBF4}" type="pres">
      <dgm:prSet presAssocID="{58319E3C-7889-435B-BCB4-53651ACAE6C6}" presName="sibTrans" presStyleCnt="0"/>
      <dgm:spPr/>
    </dgm:pt>
    <dgm:pt modelId="{DE0D1A5E-C2F0-46A8-8496-1D48DE124689}" type="pres">
      <dgm:prSet presAssocID="{ED726800-2C16-4F15-8DE3-52E0496D56A9}" presName="compNode" presStyleCnt="0"/>
      <dgm:spPr/>
    </dgm:pt>
    <dgm:pt modelId="{64EBF4BE-74DC-4327-BDEF-D6839B9CDB53}" type="pres">
      <dgm:prSet presAssocID="{ED726800-2C16-4F15-8DE3-52E0496D56A9}" presName="bgRect" presStyleLbl="bgShp" presStyleIdx="1" presStyleCnt="4"/>
      <dgm:spPr/>
    </dgm:pt>
    <dgm:pt modelId="{BB2E553A-D358-407F-86A0-BB6949BBF823}" type="pres">
      <dgm:prSet presAssocID="{ED726800-2C16-4F15-8DE3-52E0496D56A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1275E68E-2202-4C85-9EBC-85414A1BD6BD}" type="pres">
      <dgm:prSet presAssocID="{ED726800-2C16-4F15-8DE3-52E0496D56A9}" presName="spaceRect" presStyleCnt="0"/>
      <dgm:spPr/>
    </dgm:pt>
    <dgm:pt modelId="{CB462280-2459-4D65-8E6A-CFC71F165AE6}" type="pres">
      <dgm:prSet presAssocID="{ED726800-2C16-4F15-8DE3-52E0496D56A9}" presName="parTx" presStyleLbl="revTx" presStyleIdx="1" presStyleCnt="4">
        <dgm:presLayoutVars>
          <dgm:chMax val="0"/>
          <dgm:chPref val="0"/>
        </dgm:presLayoutVars>
      </dgm:prSet>
      <dgm:spPr/>
    </dgm:pt>
    <dgm:pt modelId="{A5AAA593-7817-4628-8F92-CC91D566F31D}" type="pres">
      <dgm:prSet presAssocID="{BCFC7913-586C-4EBD-B015-D5212AC60E14}" presName="sibTrans" presStyleCnt="0"/>
      <dgm:spPr/>
    </dgm:pt>
    <dgm:pt modelId="{6D674723-F100-44D1-9B8B-DBD739CF3885}" type="pres">
      <dgm:prSet presAssocID="{83BC055D-4442-443D-B15B-9E7A1A16A4F1}" presName="compNode" presStyleCnt="0"/>
      <dgm:spPr/>
    </dgm:pt>
    <dgm:pt modelId="{DF1D22EB-1E70-41F7-B757-D33DAFF504B9}" type="pres">
      <dgm:prSet presAssocID="{83BC055D-4442-443D-B15B-9E7A1A16A4F1}" presName="bgRect" presStyleLbl="bgShp" presStyleIdx="2" presStyleCnt="4"/>
      <dgm:spPr/>
    </dgm:pt>
    <dgm:pt modelId="{FB252B7D-7068-41ED-B21D-0B2828CA365C}" type="pres">
      <dgm:prSet presAssocID="{83BC055D-4442-443D-B15B-9E7A1A16A4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3772ED1-4858-4DD1-BB6D-EB5463942EB8}" type="pres">
      <dgm:prSet presAssocID="{83BC055D-4442-443D-B15B-9E7A1A16A4F1}" presName="spaceRect" presStyleCnt="0"/>
      <dgm:spPr/>
    </dgm:pt>
    <dgm:pt modelId="{BC19E3D3-6FA4-40D5-9444-C7A595F836B3}" type="pres">
      <dgm:prSet presAssocID="{83BC055D-4442-443D-B15B-9E7A1A16A4F1}" presName="parTx" presStyleLbl="revTx" presStyleIdx="2" presStyleCnt="4">
        <dgm:presLayoutVars>
          <dgm:chMax val="0"/>
          <dgm:chPref val="0"/>
        </dgm:presLayoutVars>
      </dgm:prSet>
      <dgm:spPr/>
    </dgm:pt>
    <dgm:pt modelId="{B720B27A-5756-41E7-9B6E-651DC5A32197}" type="pres">
      <dgm:prSet presAssocID="{26E7A565-11AA-4C1F-A312-2265DB5E37AD}" presName="sibTrans" presStyleCnt="0"/>
      <dgm:spPr/>
    </dgm:pt>
    <dgm:pt modelId="{84C323D8-D0C7-47E2-8B0D-36D9E9E2E05C}" type="pres">
      <dgm:prSet presAssocID="{B53B9F94-960B-4802-A794-109284557B5A}" presName="compNode" presStyleCnt="0"/>
      <dgm:spPr/>
    </dgm:pt>
    <dgm:pt modelId="{E4B5931D-757F-46E5-A14B-7193E13598D7}" type="pres">
      <dgm:prSet presAssocID="{B53B9F94-960B-4802-A794-109284557B5A}" presName="bgRect" presStyleLbl="bgShp" presStyleIdx="3" presStyleCnt="4"/>
      <dgm:spPr/>
    </dgm:pt>
    <dgm:pt modelId="{41FD10FA-ADAB-46D4-808C-F23FB9568B86}" type="pres">
      <dgm:prSet presAssocID="{B53B9F94-960B-4802-A794-109284557B5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7C4B116-E3FF-4B46-958F-E0D832BBCBA5}" type="pres">
      <dgm:prSet presAssocID="{B53B9F94-960B-4802-A794-109284557B5A}" presName="spaceRect" presStyleCnt="0"/>
      <dgm:spPr/>
    </dgm:pt>
    <dgm:pt modelId="{8AF568E8-7CFB-4433-81DC-91489BA0B841}" type="pres">
      <dgm:prSet presAssocID="{B53B9F94-960B-4802-A794-109284557B5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CADF0F-376A-4833-BA24-0285FAFCB11D}" srcId="{E2D201E9-DBC6-4291-A7F0-11F4B0161F74}" destId="{ED726800-2C16-4F15-8DE3-52E0496D56A9}" srcOrd="1" destOrd="0" parTransId="{F8368912-DD47-4682-995D-A62FBD4DE1DD}" sibTransId="{BCFC7913-586C-4EBD-B015-D5212AC60E14}"/>
    <dgm:cxn modelId="{A527E118-5ED9-426D-B152-B1D2051744A3}" type="presOf" srcId="{B53B9F94-960B-4802-A794-109284557B5A}" destId="{8AF568E8-7CFB-4433-81DC-91489BA0B841}" srcOrd="0" destOrd="0" presId="urn:microsoft.com/office/officeart/2018/2/layout/IconVerticalSolidList"/>
    <dgm:cxn modelId="{CD12C96A-B1F9-4CF0-87AB-34A02424D8EB}" srcId="{E2D201E9-DBC6-4291-A7F0-11F4B0161F74}" destId="{D5EA06A0-286F-4BAA-8587-CD3429234BF9}" srcOrd="0" destOrd="0" parTransId="{407CE56C-932E-46E2-9AAE-BDF31A6EE126}" sibTransId="{58319E3C-7889-435B-BCB4-53651ACAE6C6}"/>
    <dgm:cxn modelId="{593F257B-3CD0-402E-BC39-86650D6C4957}" type="presOf" srcId="{ED726800-2C16-4F15-8DE3-52E0496D56A9}" destId="{CB462280-2459-4D65-8E6A-CFC71F165AE6}" srcOrd="0" destOrd="0" presId="urn:microsoft.com/office/officeart/2018/2/layout/IconVerticalSolidList"/>
    <dgm:cxn modelId="{8951D490-C5AA-4543-AA4C-CC1FCC19CA4C}" type="presOf" srcId="{E2D201E9-DBC6-4291-A7F0-11F4B0161F74}" destId="{432918C6-3860-4071-BE08-C7A1F5FC33E6}" srcOrd="0" destOrd="0" presId="urn:microsoft.com/office/officeart/2018/2/layout/IconVerticalSolidList"/>
    <dgm:cxn modelId="{D7F563B5-F76E-4D7D-B035-4036AFBE057B}" srcId="{E2D201E9-DBC6-4291-A7F0-11F4B0161F74}" destId="{B53B9F94-960B-4802-A794-109284557B5A}" srcOrd="3" destOrd="0" parTransId="{FB8CF4D1-B518-46EB-A983-6FD422559D19}" sibTransId="{15E1089D-3410-40C7-B592-F5A6BFF28BD7}"/>
    <dgm:cxn modelId="{CC4132CB-0AA7-401D-AEF8-AB25346B2769}" srcId="{E2D201E9-DBC6-4291-A7F0-11F4B0161F74}" destId="{83BC055D-4442-443D-B15B-9E7A1A16A4F1}" srcOrd="2" destOrd="0" parTransId="{56ABB0F8-6E7A-4BC7-B047-489CA5972188}" sibTransId="{26E7A565-11AA-4C1F-A312-2265DB5E37AD}"/>
    <dgm:cxn modelId="{3A62DDE4-7439-4125-B02A-4415A4BE191E}" type="presOf" srcId="{D5EA06A0-286F-4BAA-8587-CD3429234BF9}" destId="{8910FCDA-1B11-4AB4-962B-DAD4DAE75A54}" srcOrd="0" destOrd="0" presId="urn:microsoft.com/office/officeart/2018/2/layout/IconVerticalSolidList"/>
    <dgm:cxn modelId="{38D930F3-129D-41C9-B4BB-DD3BFC08D007}" type="presOf" srcId="{83BC055D-4442-443D-B15B-9E7A1A16A4F1}" destId="{BC19E3D3-6FA4-40D5-9444-C7A595F836B3}" srcOrd="0" destOrd="0" presId="urn:microsoft.com/office/officeart/2018/2/layout/IconVerticalSolidList"/>
    <dgm:cxn modelId="{7BD03B18-F927-49FC-BFEC-0E24252662F5}" type="presParOf" srcId="{432918C6-3860-4071-BE08-C7A1F5FC33E6}" destId="{26D4D042-3542-486C-99B3-9F9E8A241B58}" srcOrd="0" destOrd="0" presId="urn:microsoft.com/office/officeart/2018/2/layout/IconVerticalSolidList"/>
    <dgm:cxn modelId="{E1782AB0-3E98-4EFF-B70F-95DDB2645AE8}" type="presParOf" srcId="{26D4D042-3542-486C-99B3-9F9E8A241B58}" destId="{57CD0D99-5B3B-4A2E-8282-C84B96BF1031}" srcOrd="0" destOrd="0" presId="urn:microsoft.com/office/officeart/2018/2/layout/IconVerticalSolidList"/>
    <dgm:cxn modelId="{A5C905F8-2811-42D8-9D5B-86148D6CE7F8}" type="presParOf" srcId="{26D4D042-3542-486C-99B3-9F9E8A241B58}" destId="{96222324-0624-49A8-9A8F-BD0343FDD367}" srcOrd="1" destOrd="0" presId="urn:microsoft.com/office/officeart/2018/2/layout/IconVerticalSolidList"/>
    <dgm:cxn modelId="{C6657D49-152B-444C-BF53-A9C1F3FAF72E}" type="presParOf" srcId="{26D4D042-3542-486C-99B3-9F9E8A241B58}" destId="{C40CFE1B-C310-4A28-84D4-109BAB4CA279}" srcOrd="2" destOrd="0" presId="urn:microsoft.com/office/officeart/2018/2/layout/IconVerticalSolidList"/>
    <dgm:cxn modelId="{396DBE17-5D51-409E-83F1-0E8A252CA38D}" type="presParOf" srcId="{26D4D042-3542-486C-99B3-9F9E8A241B58}" destId="{8910FCDA-1B11-4AB4-962B-DAD4DAE75A54}" srcOrd="3" destOrd="0" presId="urn:microsoft.com/office/officeart/2018/2/layout/IconVerticalSolidList"/>
    <dgm:cxn modelId="{695A998F-1D67-455B-953C-AE1521DBFC6A}" type="presParOf" srcId="{432918C6-3860-4071-BE08-C7A1F5FC33E6}" destId="{FA93183E-E3CC-4C6E-B64F-2FA7EFA7FBF4}" srcOrd="1" destOrd="0" presId="urn:microsoft.com/office/officeart/2018/2/layout/IconVerticalSolidList"/>
    <dgm:cxn modelId="{CC0DA022-28EE-4CE4-81FC-7CD3AAA46CFC}" type="presParOf" srcId="{432918C6-3860-4071-BE08-C7A1F5FC33E6}" destId="{DE0D1A5E-C2F0-46A8-8496-1D48DE124689}" srcOrd="2" destOrd="0" presId="urn:microsoft.com/office/officeart/2018/2/layout/IconVerticalSolidList"/>
    <dgm:cxn modelId="{BE8497DC-9488-475C-A31C-059F25EA5C68}" type="presParOf" srcId="{DE0D1A5E-C2F0-46A8-8496-1D48DE124689}" destId="{64EBF4BE-74DC-4327-BDEF-D6839B9CDB53}" srcOrd="0" destOrd="0" presId="urn:microsoft.com/office/officeart/2018/2/layout/IconVerticalSolidList"/>
    <dgm:cxn modelId="{D97B1E9A-9ECE-4465-8062-8626EC859DCB}" type="presParOf" srcId="{DE0D1A5E-C2F0-46A8-8496-1D48DE124689}" destId="{BB2E553A-D358-407F-86A0-BB6949BBF823}" srcOrd="1" destOrd="0" presId="urn:microsoft.com/office/officeart/2018/2/layout/IconVerticalSolidList"/>
    <dgm:cxn modelId="{F3E392A9-B161-4E8B-BFB7-E83F01CC4892}" type="presParOf" srcId="{DE0D1A5E-C2F0-46A8-8496-1D48DE124689}" destId="{1275E68E-2202-4C85-9EBC-85414A1BD6BD}" srcOrd="2" destOrd="0" presId="urn:microsoft.com/office/officeart/2018/2/layout/IconVerticalSolidList"/>
    <dgm:cxn modelId="{B235D906-B7AD-4ECE-9C8F-1D894BCCA19D}" type="presParOf" srcId="{DE0D1A5E-C2F0-46A8-8496-1D48DE124689}" destId="{CB462280-2459-4D65-8E6A-CFC71F165AE6}" srcOrd="3" destOrd="0" presId="urn:microsoft.com/office/officeart/2018/2/layout/IconVerticalSolidList"/>
    <dgm:cxn modelId="{9EAB1864-536A-45A4-A05D-65244E588FA3}" type="presParOf" srcId="{432918C6-3860-4071-BE08-C7A1F5FC33E6}" destId="{A5AAA593-7817-4628-8F92-CC91D566F31D}" srcOrd="3" destOrd="0" presId="urn:microsoft.com/office/officeart/2018/2/layout/IconVerticalSolidList"/>
    <dgm:cxn modelId="{2926C429-4446-4D3E-B975-705D9A5942E3}" type="presParOf" srcId="{432918C6-3860-4071-BE08-C7A1F5FC33E6}" destId="{6D674723-F100-44D1-9B8B-DBD739CF3885}" srcOrd="4" destOrd="0" presId="urn:microsoft.com/office/officeart/2018/2/layout/IconVerticalSolidList"/>
    <dgm:cxn modelId="{34234A6A-559B-425E-B4A7-42B4D4E2FB4D}" type="presParOf" srcId="{6D674723-F100-44D1-9B8B-DBD739CF3885}" destId="{DF1D22EB-1E70-41F7-B757-D33DAFF504B9}" srcOrd="0" destOrd="0" presId="urn:microsoft.com/office/officeart/2018/2/layout/IconVerticalSolidList"/>
    <dgm:cxn modelId="{2DD29F4E-14A6-4894-89F3-96E30FB322D6}" type="presParOf" srcId="{6D674723-F100-44D1-9B8B-DBD739CF3885}" destId="{FB252B7D-7068-41ED-B21D-0B2828CA365C}" srcOrd="1" destOrd="0" presId="urn:microsoft.com/office/officeart/2018/2/layout/IconVerticalSolidList"/>
    <dgm:cxn modelId="{06A4BC8E-2AD9-4A58-AFC4-CBB4ECE8A5C1}" type="presParOf" srcId="{6D674723-F100-44D1-9B8B-DBD739CF3885}" destId="{B3772ED1-4858-4DD1-BB6D-EB5463942EB8}" srcOrd="2" destOrd="0" presId="urn:microsoft.com/office/officeart/2018/2/layout/IconVerticalSolidList"/>
    <dgm:cxn modelId="{B299D78D-30F5-45B1-B805-6722EE37E4B3}" type="presParOf" srcId="{6D674723-F100-44D1-9B8B-DBD739CF3885}" destId="{BC19E3D3-6FA4-40D5-9444-C7A595F836B3}" srcOrd="3" destOrd="0" presId="urn:microsoft.com/office/officeart/2018/2/layout/IconVerticalSolidList"/>
    <dgm:cxn modelId="{24A7FDE1-CECF-48D0-9E53-10A3B45B834F}" type="presParOf" srcId="{432918C6-3860-4071-BE08-C7A1F5FC33E6}" destId="{B720B27A-5756-41E7-9B6E-651DC5A32197}" srcOrd="5" destOrd="0" presId="urn:microsoft.com/office/officeart/2018/2/layout/IconVerticalSolidList"/>
    <dgm:cxn modelId="{C057D25C-DA43-4F30-9C1A-E99ABA221604}" type="presParOf" srcId="{432918C6-3860-4071-BE08-C7A1F5FC33E6}" destId="{84C323D8-D0C7-47E2-8B0D-36D9E9E2E05C}" srcOrd="6" destOrd="0" presId="urn:microsoft.com/office/officeart/2018/2/layout/IconVerticalSolidList"/>
    <dgm:cxn modelId="{E8B4AC17-5856-4009-AD73-1AF53D6F2D24}" type="presParOf" srcId="{84C323D8-D0C7-47E2-8B0D-36D9E9E2E05C}" destId="{E4B5931D-757F-46E5-A14B-7193E13598D7}" srcOrd="0" destOrd="0" presId="urn:microsoft.com/office/officeart/2018/2/layout/IconVerticalSolidList"/>
    <dgm:cxn modelId="{F4C50190-1F69-4039-B5A9-733678E48E27}" type="presParOf" srcId="{84C323D8-D0C7-47E2-8B0D-36D9E9E2E05C}" destId="{41FD10FA-ADAB-46D4-808C-F23FB9568B86}" srcOrd="1" destOrd="0" presId="urn:microsoft.com/office/officeart/2018/2/layout/IconVerticalSolidList"/>
    <dgm:cxn modelId="{A52ABEE7-4D5C-4B0A-A5B6-1FD7A4666193}" type="presParOf" srcId="{84C323D8-D0C7-47E2-8B0D-36D9E9E2E05C}" destId="{67C4B116-E3FF-4B46-958F-E0D832BBCBA5}" srcOrd="2" destOrd="0" presId="urn:microsoft.com/office/officeart/2018/2/layout/IconVerticalSolidList"/>
    <dgm:cxn modelId="{FD9853AC-0493-4B82-88E5-3FEC4BC868F6}" type="presParOf" srcId="{84C323D8-D0C7-47E2-8B0D-36D9E9E2E05C}" destId="{8AF568E8-7CFB-4433-81DC-91489BA0B8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2A4207-7AD4-4E16-953E-6ADCD0142A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C170C8-128A-4236-BBE1-29327FF060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Telehealth = remote clinical interactions via video, phone, messaging. Rapid adoption during COVID; now core to NHS strategy but raises workforce, safety, and equity issues.</a:t>
          </a:r>
          <a:br>
            <a:rPr lang="en-GB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(NHS England, 2019)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9BFB2F-FB0D-4627-8546-68F83B6E2AB9}" type="parTrans" cxnId="{5717DE79-1F4C-42D3-9E07-D7FD36F03818}">
      <dgm:prSet/>
      <dgm:spPr/>
      <dgm:t>
        <a:bodyPr/>
        <a:lstStyle/>
        <a:p>
          <a:endParaRPr lang="en-US"/>
        </a:p>
      </dgm:t>
    </dgm:pt>
    <dgm:pt modelId="{1216C9C2-DE29-492D-9D7B-840B533E287C}" type="sibTrans" cxnId="{5717DE79-1F4C-42D3-9E07-D7FD36F03818}">
      <dgm:prSet/>
      <dgm:spPr/>
      <dgm:t>
        <a:bodyPr/>
        <a:lstStyle/>
        <a:p>
          <a:endParaRPr lang="en-US"/>
        </a:p>
      </dgm:t>
    </dgm:pt>
    <dgm:pt modelId="{435CFBD5-7A47-48C5-B56E-01B725EAC7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Why it matters: Rapid adoption during COVID; now core to NHS strategy but raises workforce, safety, and equity issues. </a:t>
          </a:r>
          <a:r>
            <a:rPr lang="en-GB" b="1" dirty="0"/>
            <a:t>(NHS England, 2019)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E17788-8E80-48CF-8129-0A605FE1BCA3}" type="parTrans" cxnId="{B28B4E44-DD92-456B-BDBB-A4852FEBC58C}">
      <dgm:prSet/>
      <dgm:spPr/>
      <dgm:t>
        <a:bodyPr/>
        <a:lstStyle/>
        <a:p>
          <a:endParaRPr lang="en-US"/>
        </a:p>
      </dgm:t>
    </dgm:pt>
    <dgm:pt modelId="{A25113CB-407D-4703-985D-C5AB04E8C3F1}" type="sibTrans" cxnId="{B28B4E44-DD92-456B-BDBB-A4852FEBC58C}">
      <dgm:prSet/>
      <dgm:spPr/>
      <dgm:t>
        <a:bodyPr/>
        <a:lstStyle/>
        <a:p>
          <a:endParaRPr lang="en-US"/>
        </a:p>
      </dgm:t>
    </dgm:pt>
    <dgm:pt modelId="{0A52E1BD-5F67-4BF8-808C-3D582F2CAB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Focus areas in this pitch: Workforce, Service delivery, Patients / service users.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9D2156-3A69-4FCC-B68B-7C0142E50534}" type="parTrans" cxnId="{14830FE2-E512-4969-921C-34FA5983275C}">
      <dgm:prSet/>
      <dgm:spPr/>
      <dgm:t>
        <a:bodyPr/>
        <a:lstStyle/>
        <a:p>
          <a:endParaRPr lang="en-US"/>
        </a:p>
      </dgm:t>
    </dgm:pt>
    <dgm:pt modelId="{9254AAA1-DACA-48D6-8722-AD9A42C0E935}" type="sibTrans" cxnId="{14830FE2-E512-4969-921C-34FA5983275C}">
      <dgm:prSet/>
      <dgm:spPr/>
      <dgm:t>
        <a:bodyPr/>
        <a:lstStyle/>
        <a:p>
          <a:endParaRPr lang="en-US"/>
        </a:p>
      </dgm:t>
    </dgm:pt>
    <dgm:pt modelId="{B09B4F30-4CEE-41C4-A62F-4C6C219143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Speaker note: “My analysis is grounded in the Component 1 report and current NHS evidence. I’ll explain the benefits, challenges, and present 3 practical, evidence-based recommendations for scale-up.”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2272D1-3BD8-463F-92C1-77575D60C51D}" type="parTrans" cxnId="{97BF24B1-D6C0-4869-827B-32854D3BEA73}">
      <dgm:prSet/>
      <dgm:spPr/>
      <dgm:t>
        <a:bodyPr/>
        <a:lstStyle/>
        <a:p>
          <a:endParaRPr lang="en-US"/>
        </a:p>
      </dgm:t>
    </dgm:pt>
    <dgm:pt modelId="{98347188-8913-4BA5-9F48-F139AF57A282}" type="sibTrans" cxnId="{97BF24B1-D6C0-4869-827B-32854D3BEA73}">
      <dgm:prSet/>
      <dgm:spPr/>
      <dgm:t>
        <a:bodyPr/>
        <a:lstStyle/>
        <a:p>
          <a:endParaRPr lang="en-US"/>
        </a:p>
      </dgm:t>
    </dgm:pt>
    <dgm:pt modelId="{E5E29486-0318-4748-9B2C-8E15F0D21F3C}" type="pres">
      <dgm:prSet presAssocID="{E12A4207-7AD4-4E16-953E-6ADCD0142A71}" presName="root" presStyleCnt="0">
        <dgm:presLayoutVars>
          <dgm:dir/>
          <dgm:resizeHandles val="exact"/>
        </dgm:presLayoutVars>
      </dgm:prSet>
      <dgm:spPr/>
    </dgm:pt>
    <dgm:pt modelId="{7870CCCC-F0CA-423B-A325-B230DE04B729}" type="pres">
      <dgm:prSet presAssocID="{6DC170C8-128A-4236-BBE1-29327FF060D1}" presName="compNode" presStyleCnt="0"/>
      <dgm:spPr/>
    </dgm:pt>
    <dgm:pt modelId="{DA950170-B4A1-49CF-B8A4-B466F97A16CE}" type="pres">
      <dgm:prSet presAssocID="{6DC170C8-128A-4236-BBE1-29327FF060D1}" presName="bgRect" presStyleLbl="bgShp" presStyleIdx="0" presStyleCnt="4"/>
      <dgm:spPr/>
    </dgm:pt>
    <dgm:pt modelId="{2247B5C3-594B-4F49-A4D8-A06155AEA196}" type="pres">
      <dgm:prSet presAssocID="{6DC170C8-128A-4236-BBE1-29327FF060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D6069F44-471A-488B-9479-0EEDF7D5B0EE}" type="pres">
      <dgm:prSet presAssocID="{6DC170C8-128A-4236-BBE1-29327FF060D1}" presName="spaceRect" presStyleCnt="0"/>
      <dgm:spPr/>
    </dgm:pt>
    <dgm:pt modelId="{37D8224A-F782-4319-97AE-D1761FB7FAD3}" type="pres">
      <dgm:prSet presAssocID="{6DC170C8-128A-4236-BBE1-29327FF060D1}" presName="parTx" presStyleLbl="revTx" presStyleIdx="0" presStyleCnt="4">
        <dgm:presLayoutVars>
          <dgm:chMax val="0"/>
          <dgm:chPref val="0"/>
        </dgm:presLayoutVars>
      </dgm:prSet>
      <dgm:spPr/>
    </dgm:pt>
    <dgm:pt modelId="{E81FF8AF-AD4F-45C2-A64D-AC72E5B5F1D9}" type="pres">
      <dgm:prSet presAssocID="{1216C9C2-DE29-492D-9D7B-840B533E287C}" presName="sibTrans" presStyleCnt="0"/>
      <dgm:spPr/>
    </dgm:pt>
    <dgm:pt modelId="{9A29C20F-9692-46B1-8063-7075AD4283D2}" type="pres">
      <dgm:prSet presAssocID="{435CFBD5-7A47-48C5-B56E-01B725EAC79E}" presName="compNode" presStyleCnt="0"/>
      <dgm:spPr/>
    </dgm:pt>
    <dgm:pt modelId="{A79AA9C0-BD02-47B8-8C93-FD0D30FE2B98}" type="pres">
      <dgm:prSet presAssocID="{435CFBD5-7A47-48C5-B56E-01B725EAC79E}" presName="bgRect" presStyleLbl="bgShp" presStyleIdx="1" presStyleCnt="4"/>
      <dgm:spPr/>
    </dgm:pt>
    <dgm:pt modelId="{D3100505-1198-46F2-81D5-C62D91943A60}" type="pres">
      <dgm:prSet presAssocID="{435CFBD5-7A47-48C5-B56E-01B725EAC7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00DC196-99D0-4619-BAB2-529380EAB975}" type="pres">
      <dgm:prSet presAssocID="{435CFBD5-7A47-48C5-B56E-01B725EAC79E}" presName="spaceRect" presStyleCnt="0"/>
      <dgm:spPr/>
    </dgm:pt>
    <dgm:pt modelId="{5F185D35-20A6-4BD1-8871-A9C7D8DB09BA}" type="pres">
      <dgm:prSet presAssocID="{435CFBD5-7A47-48C5-B56E-01B725EAC79E}" presName="parTx" presStyleLbl="revTx" presStyleIdx="1" presStyleCnt="4">
        <dgm:presLayoutVars>
          <dgm:chMax val="0"/>
          <dgm:chPref val="0"/>
        </dgm:presLayoutVars>
      </dgm:prSet>
      <dgm:spPr/>
    </dgm:pt>
    <dgm:pt modelId="{95C17564-390D-4A64-8832-5C12EE566A77}" type="pres">
      <dgm:prSet presAssocID="{A25113CB-407D-4703-985D-C5AB04E8C3F1}" presName="sibTrans" presStyleCnt="0"/>
      <dgm:spPr/>
    </dgm:pt>
    <dgm:pt modelId="{7C67B866-ECCB-4BB1-B7EA-65307AC3254A}" type="pres">
      <dgm:prSet presAssocID="{0A52E1BD-5F67-4BF8-808C-3D582F2CAB42}" presName="compNode" presStyleCnt="0"/>
      <dgm:spPr/>
    </dgm:pt>
    <dgm:pt modelId="{4682C313-5404-4A20-B59B-6F16F1C9458D}" type="pres">
      <dgm:prSet presAssocID="{0A52E1BD-5F67-4BF8-808C-3D582F2CAB42}" presName="bgRect" presStyleLbl="bgShp" presStyleIdx="2" presStyleCnt="4"/>
      <dgm:spPr/>
    </dgm:pt>
    <dgm:pt modelId="{0590B0D8-18E8-4768-8436-A25C77D25E3E}" type="pres">
      <dgm:prSet presAssocID="{0A52E1BD-5F67-4BF8-808C-3D582F2CAB4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AF32FAC9-3CF6-49DD-B57E-B3F282BAA7FB}" type="pres">
      <dgm:prSet presAssocID="{0A52E1BD-5F67-4BF8-808C-3D582F2CAB42}" presName="spaceRect" presStyleCnt="0"/>
      <dgm:spPr/>
    </dgm:pt>
    <dgm:pt modelId="{97EF74EE-2C22-4D38-8007-A054DE175AF5}" type="pres">
      <dgm:prSet presAssocID="{0A52E1BD-5F67-4BF8-808C-3D582F2CAB42}" presName="parTx" presStyleLbl="revTx" presStyleIdx="2" presStyleCnt="4">
        <dgm:presLayoutVars>
          <dgm:chMax val="0"/>
          <dgm:chPref val="0"/>
        </dgm:presLayoutVars>
      </dgm:prSet>
      <dgm:spPr/>
    </dgm:pt>
    <dgm:pt modelId="{C2086109-9CAC-4377-8ACA-63102F2DB806}" type="pres">
      <dgm:prSet presAssocID="{9254AAA1-DACA-48D6-8722-AD9A42C0E935}" presName="sibTrans" presStyleCnt="0"/>
      <dgm:spPr/>
    </dgm:pt>
    <dgm:pt modelId="{C6A24AFB-E07D-45EF-ACF9-DA884B181793}" type="pres">
      <dgm:prSet presAssocID="{B09B4F30-4CEE-41C4-A62F-4C6C21914316}" presName="compNode" presStyleCnt="0"/>
      <dgm:spPr/>
    </dgm:pt>
    <dgm:pt modelId="{C228B706-0EE3-45E5-A50E-9846F688C9F9}" type="pres">
      <dgm:prSet presAssocID="{B09B4F30-4CEE-41C4-A62F-4C6C21914316}" presName="bgRect" presStyleLbl="bgShp" presStyleIdx="3" presStyleCnt="4"/>
      <dgm:spPr/>
    </dgm:pt>
    <dgm:pt modelId="{31F9FBCB-066D-43B3-AF71-E017EA96CD6A}" type="pres">
      <dgm:prSet presAssocID="{B09B4F30-4CEE-41C4-A62F-4C6C219143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A7372D15-243D-4CCF-82BA-A425A019F6B5}" type="pres">
      <dgm:prSet presAssocID="{B09B4F30-4CEE-41C4-A62F-4C6C21914316}" presName="spaceRect" presStyleCnt="0"/>
      <dgm:spPr/>
    </dgm:pt>
    <dgm:pt modelId="{D2B6A599-9AF9-4893-AEA5-2717DB5CE7EF}" type="pres">
      <dgm:prSet presAssocID="{B09B4F30-4CEE-41C4-A62F-4C6C2191431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76D9128-40C8-48C1-95E3-3F7ADFB91523}" type="presOf" srcId="{B09B4F30-4CEE-41C4-A62F-4C6C21914316}" destId="{D2B6A599-9AF9-4893-AEA5-2717DB5CE7EF}" srcOrd="0" destOrd="0" presId="urn:microsoft.com/office/officeart/2018/2/layout/IconVerticalSolidList"/>
    <dgm:cxn modelId="{24812D5C-E2DD-4410-83CB-18E70B5FC6B9}" type="presOf" srcId="{435CFBD5-7A47-48C5-B56E-01B725EAC79E}" destId="{5F185D35-20A6-4BD1-8871-A9C7D8DB09BA}" srcOrd="0" destOrd="0" presId="urn:microsoft.com/office/officeart/2018/2/layout/IconVerticalSolidList"/>
    <dgm:cxn modelId="{B28B4E44-DD92-456B-BDBB-A4852FEBC58C}" srcId="{E12A4207-7AD4-4E16-953E-6ADCD0142A71}" destId="{435CFBD5-7A47-48C5-B56E-01B725EAC79E}" srcOrd="1" destOrd="0" parTransId="{9AE17788-8E80-48CF-8129-0A605FE1BCA3}" sibTransId="{A25113CB-407D-4703-985D-C5AB04E8C3F1}"/>
    <dgm:cxn modelId="{18B9ED50-79E7-4B42-BBBF-E1942CF0425A}" type="presOf" srcId="{0A52E1BD-5F67-4BF8-808C-3D582F2CAB42}" destId="{97EF74EE-2C22-4D38-8007-A054DE175AF5}" srcOrd="0" destOrd="0" presId="urn:microsoft.com/office/officeart/2018/2/layout/IconVerticalSolidList"/>
    <dgm:cxn modelId="{5717DE79-1F4C-42D3-9E07-D7FD36F03818}" srcId="{E12A4207-7AD4-4E16-953E-6ADCD0142A71}" destId="{6DC170C8-128A-4236-BBE1-29327FF060D1}" srcOrd="0" destOrd="0" parTransId="{A79BFB2F-FB0D-4627-8546-68F83B6E2AB9}" sibTransId="{1216C9C2-DE29-492D-9D7B-840B533E287C}"/>
    <dgm:cxn modelId="{F1A1DB9E-8AC2-493D-82FC-E8EB37B86BF3}" type="presOf" srcId="{6DC170C8-128A-4236-BBE1-29327FF060D1}" destId="{37D8224A-F782-4319-97AE-D1761FB7FAD3}" srcOrd="0" destOrd="0" presId="urn:microsoft.com/office/officeart/2018/2/layout/IconVerticalSolidList"/>
    <dgm:cxn modelId="{A08CD4A0-B0CB-44CD-993F-47CE6E6D09DD}" type="presOf" srcId="{E12A4207-7AD4-4E16-953E-6ADCD0142A71}" destId="{E5E29486-0318-4748-9B2C-8E15F0D21F3C}" srcOrd="0" destOrd="0" presId="urn:microsoft.com/office/officeart/2018/2/layout/IconVerticalSolidList"/>
    <dgm:cxn modelId="{97BF24B1-D6C0-4869-827B-32854D3BEA73}" srcId="{E12A4207-7AD4-4E16-953E-6ADCD0142A71}" destId="{B09B4F30-4CEE-41C4-A62F-4C6C21914316}" srcOrd="3" destOrd="0" parTransId="{362272D1-3BD8-463F-92C1-77575D60C51D}" sibTransId="{98347188-8913-4BA5-9F48-F139AF57A282}"/>
    <dgm:cxn modelId="{14830FE2-E512-4969-921C-34FA5983275C}" srcId="{E12A4207-7AD4-4E16-953E-6ADCD0142A71}" destId="{0A52E1BD-5F67-4BF8-808C-3D582F2CAB42}" srcOrd="2" destOrd="0" parTransId="{EC9D2156-3A69-4FCC-B68B-7C0142E50534}" sibTransId="{9254AAA1-DACA-48D6-8722-AD9A42C0E935}"/>
    <dgm:cxn modelId="{C4F74085-DCCA-47B9-92D4-3E5A7A9DC4A1}" type="presParOf" srcId="{E5E29486-0318-4748-9B2C-8E15F0D21F3C}" destId="{7870CCCC-F0CA-423B-A325-B230DE04B729}" srcOrd="0" destOrd="0" presId="urn:microsoft.com/office/officeart/2018/2/layout/IconVerticalSolidList"/>
    <dgm:cxn modelId="{298ACE55-2EBB-49BB-9D21-33742E3CC093}" type="presParOf" srcId="{7870CCCC-F0CA-423B-A325-B230DE04B729}" destId="{DA950170-B4A1-49CF-B8A4-B466F97A16CE}" srcOrd="0" destOrd="0" presId="urn:microsoft.com/office/officeart/2018/2/layout/IconVerticalSolidList"/>
    <dgm:cxn modelId="{BEA171EF-D29B-4D97-A08D-C4591BBDDD5A}" type="presParOf" srcId="{7870CCCC-F0CA-423B-A325-B230DE04B729}" destId="{2247B5C3-594B-4F49-A4D8-A06155AEA196}" srcOrd="1" destOrd="0" presId="urn:microsoft.com/office/officeart/2018/2/layout/IconVerticalSolidList"/>
    <dgm:cxn modelId="{79B037F6-CD27-4F0E-A38A-32A12488FC3D}" type="presParOf" srcId="{7870CCCC-F0CA-423B-A325-B230DE04B729}" destId="{D6069F44-471A-488B-9479-0EEDF7D5B0EE}" srcOrd="2" destOrd="0" presId="urn:microsoft.com/office/officeart/2018/2/layout/IconVerticalSolidList"/>
    <dgm:cxn modelId="{A40230F8-AD42-4DAD-9E57-A7EF4A8C1B45}" type="presParOf" srcId="{7870CCCC-F0CA-423B-A325-B230DE04B729}" destId="{37D8224A-F782-4319-97AE-D1761FB7FAD3}" srcOrd="3" destOrd="0" presId="urn:microsoft.com/office/officeart/2018/2/layout/IconVerticalSolidList"/>
    <dgm:cxn modelId="{E90CEC6A-3DE6-410F-BCD5-211F99323ABF}" type="presParOf" srcId="{E5E29486-0318-4748-9B2C-8E15F0D21F3C}" destId="{E81FF8AF-AD4F-45C2-A64D-AC72E5B5F1D9}" srcOrd="1" destOrd="0" presId="urn:microsoft.com/office/officeart/2018/2/layout/IconVerticalSolidList"/>
    <dgm:cxn modelId="{F34E6658-A4CA-45E0-843B-6AB42C5B0480}" type="presParOf" srcId="{E5E29486-0318-4748-9B2C-8E15F0D21F3C}" destId="{9A29C20F-9692-46B1-8063-7075AD4283D2}" srcOrd="2" destOrd="0" presId="urn:microsoft.com/office/officeart/2018/2/layout/IconVerticalSolidList"/>
    <dgm:cxn modelId="{13916AF4-EFC0-43F5-9941-3813606E0F59}" type="presParOf" srcId="{9A29C20F-9692-46B1-8063-7075AD4283D2}" destId="{A79AA9C0-BD02-47B8-8C93-FD0D30FE2B98}" srcOrd="0" destOrd="0" presId="urn:microsoft.com/office/officeart/2018/2/layout/IconVerticalSolidList"/>
    <dgm:cxn modelId="{72CFCD45-1B5F-433E-80B3-2B32959CBF43}" type="presParOf" srcId="{9A29C20F-9692-46B1-8063-7075AD4283D2}" destId="{D3100505-1198-46F2-81D5-C62D91943A60}" srcOrd="1" destOrd="0" presId="urn:microsoft.com/office/officeart/2018/2/layout/IconVerticalSolidList"/>
    <dgm:cxn modelId="{C6E5D995-522D-42D8-A1F4-26F886DF5735}" type="presParOf" srcId="{9A29C20F-9692-46B1-8063-7075AD4283D2}" destId="{600DC196-99D0-4619-BAB2-529380EAB975}" srcOrd="2" destOrd="0" presId="urn:microsoft.com/office/officeart/2018/2/layout/IconVerticalSolidList"/>
    <dgm:cxn modelId="{C9F1988A-E7D9-40E6-937C-BEE66859522C}" type="presParOf" srcId="{9A29C20F-9692-46B1-8063-7075AD4283D2}" destId="{5F185D35-20A6-4BD1-8871-A9C7D8DB09BA}" srcOrd="3" destOrd="0" presId="urn:microsoft.com/office/officeart/2018/2/layout/IconVerticalSolidList"/>
    <dgm:cxn modelId="{E76BE88B-DBA9-42FE-85A5-B15FF1AD4FF1}" type="presParOf" srcId="{E5E29486-0318-4748-9B2C-8E15F0D21F3C}" destId="{95C17564-390D-4A64-8832-5C12EE566A77}" srcOrd="3" destOrd="0" presId="urn:microsoft.com/office/officeart/2018/2/layout/IconVerticalSolidList"/>
    <dgm:cxn modelId="{3900A896-7E58-4880-85F3-05AEE29A998D}" type="presParOf" srcId="{E5E29486-0318-4748-9B2C-8E15F0D21F3C}" destId="{7C67B866-ECCB-4BB1-B7EA-65307AC3254A}" srcOrd="4" destOrd="0" presId="urn:microsoft.com/office/officeart/2018/2/layout/IconVerticalSolidList"/>
    <dgm:cxn modelId="{BBAF584E-1497-4D78-9E2C-BF6C81144A81}" type="presParOf" srcId="{7C67B866-ECCB-4BB1-B7EA-65307AC3254A}" destId="{4682C313-5404-4A20-B59B-6F16F1C9458D}" srcOrd="0" destOrd="0" presId="urn:microsoft.com/office/officeart/2018/2/layout/IconVerticalSolidList"/>
    <dgm:cxn modelId="{E65F33F0-EC9E-44B5-A347-1EDF9857DA62}" type="presParOf" srcId="{7C67B866-ECCB-4BB1-B7EA-65307AC3254A}" destId="{0590B0D8-18E8-4768-8436-A25C77D25E3E}" srcOrd="1" destOrd="0" presId="urn:microsoft.com/office/officeart/2018/2/layout/IconVerticalSolidList"/>
    <dgm:cxn modelId="{B68E2255-0446-405B-908F-1BF7EB8E2153}" type="presParOf" srcId="{7C67B866-ECCB-4BB1-B7EA-65307AC3254A}" destId="{AF32FAC9-3CF6-49DD-B57E-B3F282BAA7FB}" srcOrd="2" destOrd="0" presId="urn:microsoft.com/office/officeart/2018/2/layout/IconVerticalSolidList"/>
    <dgm:cxn modelId="{B64F5ADD-541D-4EB2-96E9-38CDC7ACEE57}" type="presParOf" srcId="{7C67B866-ECCB-4BB1-B7EA-65307AC3254A}" destId="{97EF74EE-2C22-4D38-8007-A054DE175AF5}" srcOrd="3" destOrd="0" presId="urn:microsoft.com/office/officeart/2018/2/layout/IconVerticalSolidList"/>
    <dgm:cxn modelId="{09C4FC3F-B4C1-4BD8-ADB5-F7DC670BF62B}" type="presParOf" srcId="{E5E29486-0318-4748-9B2C-8E15F0D21F3C}" destId="{C2086109-9CAC-4377-8ACA-63102F2DB806}" srcOrd="5" destOrd="0" presId="urn:microsoft.com/office/officeart/2018/2/layout/IconVerticalSolidList"/>
    <dgm:cxn modelId="{E92AE0B3-012A-4B1D-8DE6-9EFE9ECE2539}" type="presParOf" srcId="{E5E29486-0318-4748-9B2C-8E15F0D21F3C}" destId="{C6A24AFB-E07D-45EF-ACF9-DA884B181793}" srcOrd="6" destOrd="0" presId="urn:microsoft.com/office/officeart/2018/2/layout/IconVerticalSolidList"/>
    <dgm:cxn modelId="{058F4BA6-BF7B-4A4A-8107-4F6B42CAA01F}" type="presParOf" srcId="{C6A24AFB-E07D-45EF-ACF9-DA884B181793}" destId="{C228B706-0EE3-45E5-A50E-9846F688C9F9}" srcOrd="0" destOrd="0" presId="urn:microsoft.com/office/officeart/2018/2/layout/IconVerticalSolidList"/>
    <dgm:cxn modelId="{7326F5DC-03A4-4E2A-AFBC-59384C577ADF}" type="presParOf" srcId="{C6A24AFB-E07D-45EF-ACF9-DA884B181793}" destId="{31F9FBCB-066D-43B3-AF71-E017EA96CD6A}" srcOrd="1" destOrd="0" presId="urn:microsoft.com/office/officeart/2018/2/layout/IconVerticalSolidList"/>
    <dgm:cxn modelId="{CBC30D02-0833-44E4-A973-BFF4B65AADC2}" type="presParOf" srcId="{C6A24AFB-E07D-45EF-ACF9-DA884B181793}" destId="{A7372D15-243D-4CCF-82BA-A425A019F6B5}" srcOrd="2" destOrd="0" presId="urn:microsoft.com/office/officeart/2018/2/layout/IconVerticalSolidList"/>
    <dgm:cxn modelId="{95AE6F21-60D1-4FA8-A80F-64C48863553E}" type="presParOf" srcId="{C6A24AFB-E07D-45EF-ACF9-DA884B181793}" destId="{D2B6A599-9AF9-4893-AEA5-2717DB5CE7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816767-EACC-4189-9149-AF3D7F378E2A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8827F0B-ADC0-4F4E-AC0B-90347C260FE7}">
      <dgm:prSet/>
      <dgm:spPr/>
      <dgm:t>
        <a:bodyPr/>
        <a:lstStyle/>
        <a:p>
          <a:r>
            <a:rPr lang="en-GB" b="1"/>
            <a:t>What it is &amp; how it works</a:t>
          </a:r>
          <a:endParaRPr lang="en-US"/>
        </a:p>
      </dgm:t>
    </dgm:pt>
    <dgm:pt modelId="{A40346AB-2BE1-4C66-995C-6A20CC0B3ED5}" type="parTrans" cxnId="{43C09D02-EE5E-4078-BF49-D36388040DA0}">
      <dgm:prSet/>
      <dgm:spPr/>
      <dgm:t>
        <a:bodyPr/>
        <a:lstStyle/>
        <a:p>
          <a:endParaRPr lang="en-US"/>
        </a:p>
      </dgm:t>
    </dgm:pt>
    <dgm:pt modelId="{54AC756D-E95B-45D7-9862-0DDE04139AB4}" type="sibTrans" cxnId="{43C09D02-EE5E-4078-BF49-D36388040DA0}">
      <dgm:prSet/>
      <dgm:spPr/>
      <dgm:t>
        <a:bodyPr/>
        <a:lstStyle/>
        <a:p>
          <a:endParaRPr lang="en-US"/>
        </a:p>
      </dgm:t>
    </dgm:pt>
    <dgm:pt modelId="{A8DD8235-7792-4B34-94E0-65EE8E872EA4}">
      <dgm:prSet/>
      <dgm:spPr/>
      <dgm:t>
        <a:bodyPr/>
        <a:lstStyle/>
        <a:p>
          <a:r>
            <a:rPr lang="en-GB"/>
            <a:t>Telehealth platform examples: Attend Anywhere (secure NHS video clinic), NHS video consultations via GP/hospitals, digital-first GP models (e.g., GP at Hand). </a:t>
          </a:r>
          <a:r>
            <a:rPr lang="en-GB" b="1"/>
            <a:t>(NHS England, 2024)</a:t>
          </a:r>
          <a:endParaRPr lang="en-US"/>
        </a:p>
      </dgm:t>
    </dgm:pt>
    <dgm:pt modelId="{F2D21688-256D-4E79-99F0-F823A7BD9E6F}" type="parTrans" cxnId="{BB1C95F6-F6A3-49DD-AE24-994EFC611174}">
      <dgm:prSet/>
      <dgm:spPr/>
      <dgm:t>
        <a:bodyPr/>
        <a:lstStyle/>
        <a:p>
          <a:endParaRPr lang="en-US"/>
        </a:p>
      </dgm:t>
    </dgm:pt>
    <dgm:pt modelId="{39C680DC-BC26-4628-9273-955D19E20A14}" type="sibTrans" cxnId="{BB1C95F6-F6A3-49DD-AE24-994EFC611174}">
      <dgm:prSet/>
      <dgm:spPr/>
      <dgm:t>
        <a:bodyPr/>
        <a:lstStyle/>
        <a:p>
          <a:endParaRPr lang="en-US"/>
        </a:p>
      </dgm:t>
    </dgm:pt>
    <dgm:pt modelId="{9BA183CB-9087-44C8-A904-EC9BD53E1FA1}">
      <dgm:prSet/>
      <dgm:spPr/>
      <dgm:t>
        <a:bodyPr/>
        <a:lstStyle/>
        <a:p>
          <a:r>
            <a:rPr lang="en-GB"/>
            <a:t>Core functions: real-time video, telephone, asynchronous messaging, remote monitoring, digital triage.</a:t>
          </a:r>
          <a:endParaRPr lang="en-US"/>
        </a:p>
      </dgm:t>
    </dgm:pt>
    <dgm:pt modelId="{4376C86A-B148-48F5-90A3-FCE1C7310ED4}" type="parTrans" cxnId="{9C2F9C07-9412-4303-A574-4ED07D6F45A2}">
      <dgm:prSet/>
      <dgm:spPr/>
      <dgm:t>
        <a:bodyPr/>
        <a:lstStyle/>
        <a:p>
          <a:endParaRPr lang="en-US"/>
        </a:p>
      </dgm:t>
    </dgm:pt>
    <dgm:pt modelId="{D77DE9AD-71C5-4CC2-9525-4F06867FED00}" type="sibTrans" cxnId="{9C2F9C07-9412-4303-A574-4ED07D6F45A2}">
      <dgm:prSet/>
      <dgm:spPr/>
      <dgm:t>
        <a:bodyPr/>
        <a:lstStyle/>
        <a:p>
          <a:endParaRPr lang="en-US"/>
        </a:p>
      </dgm:t>
    </dgm:pt>
    <dgm:pt modelId="{F19B3A26-C515-43CA-820C-ABDBE2E90BD7}" type="pres">
      <dgm:prSet presAssocID="{50816767-EACC-4189-9149-AF3D7F378E2A}" presName="linear" presStyleCnt="0">
        <dgm:presLayoutVars>
          <dgm:animLvl val="lvl"/>
          <dgm:resizeHandles val="exact"/>
        </dgm:presLayoutVars>
      </dgm:prSet>
      <dgm:spPr/>
    </dgm:pt>
    <dgm:pt modelId="{7470590C-0BC4-4B18-8D0A-C188A647B9E5}" type="pres">
      <dgm:prSet presAssocID="{C8827F0B-ADC0-4F4E-AC0B-90347C260FE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C9F163-BDB1-4AF1-8933-7DAACAD05F24}" type="pres">
      <dgm:prSet presAssocID="{54AC756D-E95B-45D7-9862-0DDE04139AB4}" presName="spacer" presStyleCnt="0"/>
      <dgm:spPr/>
    </dgm:pt>
    <dgm:pt modelId="{A32283B7-2A70-43F1-84F6-DE93258F0585}" type="pres">
      <dgm:prSet presAssocID="{A8DD8235-7792-4B34-94E0-65EE8E872EA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BB5798-790B-4B8F-B622-AA97FA5F212A}" type="pres">
      <dgm:prSet presAssocID="{39C680DC-BC26-4628-9273-955D19E20A14}" presName="spacer" presStyleCnt="0"/>
      <dgm:spPr/>
    </dgm:pt>
    <dgm:pt modelId="{3EC0196A-92BC-4189-917E-D955ECC16B3F}" type="pres">
      <dgm:prSet presAssocID="{9BA183CB-9087-44C8-A904-EC9BD53E1FA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3C09D02-EE5E-4078-BF49-D36388040DA0}" srcId="{50816767-EACC-4189-9149-AF3D7F378E2A}" destId="{C8827F0B-ADC0-4F4E-AC0B-90347C260FE7}" srcOrd="0" destOrd="0" parTransId="{A40346AB-2BE1-4C66-995C-6A20CC0B3ED5}" sibTransId="{54AC756D-E95B-45D7-9862-0DDE04139AB4}"/>
    <dgm:cxn modelId="{9C2F9C07-9412-4303-A574-4ED07D6F45A2}" srcId="{50816767-EACC-4189-9149-AF3D7F378E2A}" destId="{9BA183CB-9087-44C8-A904-EC9BD53E1FA1}" srcOrd="2" destOrd="0" parTransId="{4376C86A-B148-48F5-90A3-FCE1C7310ED4}" sibTransId="{D77DE9AD-71C5-4CC2-9525-4F06867FED00}"/>
    <dgm:cxn modelId="{F48F4D2C-B2CE-4347-9C98-78625635B392}" type="presOf" srcId="{A8DD8235-7792-4B34-94E0-65EE8E872EA4}" destId="{A32283B7-2A70-43F1-84F6-DE93258F0585}" srcOrd="0" destOrd="0" presId="urn:microsoft.com/office/officeart/2005/8/layout/vList2"/>
    <dgm:cxn modelId="{EB1831BD-6EE2-4FFE-AB6E-1C066FDE98D3}" type="presOf" srcId="{50816767-EACC-4189-9149-AF3D7F378E2A}" destId="{F19B3A26-C515-43CA-820C-ABDBE2E90BD7}" srcOrd="0" destOrd="0" presId="urn:microsoft.com/office/officeart/2005/8/layout/vList2"/>
    <dgm:cxn modelId="{B9C166BF-08F0-4AB4-8FD4-9918983D9F21}" type="presOf" srcId="{C8827F0B-ADC0-4F4E-AC0B-90347C260FE7}" destId="{7470590C-0BC4-4B18-8D0A-C188A647B9E5}" srcOrd="0" destOrd="0" presId="urn:microsoft.com/office/officeart/2005/8/layout/vList2"/>
    <dgm:cxn modelId="{8E23D2DC-AEF7-4827-85D1-5E086995A3E1}" type="presOf" srcId="{9BA183CB-9087-44C8-A904-EC9BD53E1FA1}" destId="{3EC0196A-92BC-4189-917E-D955ECC16B3F}" srcOrd="0" destOrd="0" presId="urn:microsoft.com/office/officeart/2005/8/layout/vList2"/>
    <dgm:cxn modelId="{BB1C95F6-F6A3-49DD-AE24-994EFC611174}" srcId="{50816767-EACC-4189-9149-AF3D7F378E2A}" destId="{A8DD8235-7792-4B34-94E0-65EE8E872EA4}" srcOrd="1" destOrd="0" parTransId="{F2D21688-256D-4E79-99F0-F823A7BD9E6F}" sibTransId="{39C680DC-BC26-4628-9273-955D19E20A14}"/>
    <dgm:cxn modelId="{2F6EA9D9-38BE-4DDB-B7B9-FD82F6B2052F}" type="presParOf" srcId="{F19B3A26-C515-43CA-820C-ABDBE2E90BD7}" destId="{7470590C-0BC4-4B18-8D0A-C188A647B9E5}" srcOrd="0" destOrd="0" presId="urn:microsoft.com/office/officeart/2005/8/layout/vList2"/>
    <dgm:cxn modelId="{BF9EDABD-12EB-403E-A1BC-FE9B934C5D07}" type="presParOf" srcId="{F19B3A26-C515-43CA-820C-ABDBE2E90BD7}" destId="{E1C9F163-BDB1-4AF1-8933-7DAACAD05F24}" srcOrd="1" destOrd="0" presId="urn:microsoft.com/office/officeart/2005/8/layout/vList2"/>
    <dgm:cxn modelId="{34A11582-0B0E-4773-B9F6-881A88CA5A26}" type="presParOf" srcId="{F19B3A26-C515-43CA-820C-ABDBE2E90BD7}" destId="{A32283B7-2A70-43F1-84F6-DE93258F0585}" srcOrd="2" destOrd="0" presId="urn:microsoft.com/office/officeart/2005/8/layout/vList2"/>
    <dgm:cxn modelId="{6B90BFA3-527D-4B56-AF82-D08021F73B28}" type="presParOf" srcId="{F19B3A26-C515-43CA-820C-ABDBE2E90BD7}" destId="{73BB5798-790B-4B8F-B622-AA97FA5F212A}" srcOrd="3" destOrd="0" presId="urn:microsoft.com/office/officeart/2005/8/layout/vList2"/>
    <dgm:cxn modelId="{0A17A33E-0719-42D6-998A-2AF3778A8A73}" type="presParOf" srcId="{F19B3A26-C515-43CA-820C-ABDBE2E90BD7}" destId="{3EC0196A-92BC-4189-917E-D955ECC16B3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3A6ED4-49E9-42BF-B000-2D2A1CB1239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DFE7904-299B-4BB5-B8EC-3D71DA6E1427}">
      <dgm:prSet/>
      <dgm:spPr/>
      <dgm:t>
        <a:bodyPr/>
        <a:lstStyle/>
        <a:p>
          <a:r>
            <a:rPr lang="en-GB" dirty="0"/>
            <a:t>Primary care (GP), outpatient clinics, mental health, community services — large scale since 2020 pandemic acceleration. </a:t>
          </a:r>
          <a:r>
            <a:rPr lang="en-GB" b="1" dirty="0"/>
            <a:t>(England, 2018)</a:t>
          </a:r>
          <a:endParaRPr lang="en-US" b="1" dirty="0"/>
        </a:p>
      </dgm:t>
    </dgm:pt>
    <dgm:pt modelId="{7D8F69F6-805E-4E22-BBFC-CDF68A1CF81D}" type="parTrans" cxnId="{42261525-DACB-4BDD-980E-D329EBC701CF}">
      <dgm:prSet/>
      <dgm:spPr/>
      <dgm:t>
        <a:bodyPr/>
        <a:lstStyle/>
        <a:p>
          <a:endParaRPr lang="en-US"/>
        </a:p>
      </dgm:t>
    </dgm:pt>
    <dgm:pt modelId="{BCAFE041-3F40-495C-82FF-A9A7247FF66F}" type="sibTrans" cxnId="{42261525-DACB-4BDD-980E-D329EBC701CF}">
      <dgm:prSet/>
      <dgm:spPr/>
      <dgm:t>
        <a:bodyPr/>
        <a:lstStyle/>
        <a:p>
          <a:endParaRPr lang="en-US"/>
        </a:p>
      </dgm:t>
    </dgm:pt>
    <dgm:pt modelId="{101A7C93-414D-4E24-99D1-4DD631688162}">
      <dgm:prSet/>
      <dgm:spPr/>
      <dgm:t>
        <a:bodyPr/>
        <a:lstStyle/>
        <a:p>
          <a:r>
            <a:rPr lang="en-GB" dirty="0"/>
            <a:t>National policy context: NHS Long Term Plan and digital transformation agenda support widescale digital care. </a:t>
          </a:r>
          <a:r>
            <a:rPr lang="en-GB" b="1" dirty="0"/>
            <a:t>(NHS England, 2019)</a:t>
          </a:r>
          <a:endParaRPr lang="en-US" dirty="0"/>
        </a:p>
      </dgm:t>
    </dgm:pt>
    <dgm:pt modelId="{E4850087-7BB2-46FB-B903-0F06C39AA635}" type="parTrans" cxnId="{0209FEC6-8B5E-4685-8713-1DB1ADDBBD83}">
      <dgm:prSet/>
      <dgm:spPr/>
      <dgm:t>
        <a:bodyPr/>
        <a:lstStyle/>
        <a:p>
          <a:endParaRPr lang="en-US"/>
        </a:p>
      </dgm:t>
    </dgm:pt>
    <dgm:pt modelId="{BA694AA9-8DBF-4D7E-ADA4-4B2F10ED6F1A}" type="sibTrans" cxnId="{0209FEC6-8B5E-4685-8713-1DB1ADDBBD83}">
      <dgm:prSet/>
      <dgm:spPr/>
      <dgm:t>
        <a:bodyPr/>
        <a:lstStyle/>
        <a:p>
          <a:endParaRPr lang="en-US"/>
        </a:p>
      </dgm:t>
    </dgm:pt>
    <dgm:pt modelId="{EB30DAA5-9ECE-4D1B-8A69-39995B33E714}">
      <dgm:prSet/>
      <dgm:spPr/>
      <dgm:t>
        <a:bodyPr/>
        <a:lstStyle/>
        <a:p>
          <a:r>
            <a:rPr lang="en-GB" b="1"/>
            <a:t>Visuals/layout:</a:t>
          </a:r>
          <a:r>
            <a:rPr lang="en-GB"/>
            <a:t> Diagram showing patient —&gt; digital triage —&gt; video consultation —&gt; in-person escalation; logos of Attend Anywhere / NHS video (if allowed).</a:t>
          </a:r>
          <a:endParaRPr lang="en-US"/>
        </a:p>
      </dgm:t>
    </dgm:pt>
    <dgm:pt modelId="{91267102-B8F4-4EA3-96A9-065BAE83BCB6}" type="parTrans" cxnId="{E8D921F6-1FEA-4728-BE00-52DB0EFB168D}">
      <dgm:prSet/>
      <dgm:spPr/>
      <dgm:t>
        <a:bodyPr/>
        <a:lstStyle/>
        <a:p>
          <a:endParaRPr lang="en-US"/>
        </a:p>
      </dgm:t>
    </dgm:pt>
    <dgm:pt modelId="{93D73911-482A-448A-B803-41F39BDA5054}" type="sibTrans" cxnId="{E8D921F6-1FEA-4728-BE00-52DB0EFB168D}">
      <dgm:prSet/>
      <dgm:spPr/>
      <dgm:t>
        <a:bodyPr/>
        <a:lstStyle/>
        <a:p>
          <a:endParaRPr lang="en-US"/>
        </a:p>
      </dgm:t>
    </dgm:pt>
    <dgm:pt modelId="{EE6AF25E-5230-41CD-97F6-0F5259882AC9}">
      <dgm:prSet/>
      <dgm:spPr/>
      <dgm:t>
        <a:bodyPr/>
        <a:lstStyle/>
        <a:p>
          <a:r>
            <a:rPr lang="en-GB" b="1"/>
            <a:t>Speaker note:</a:t>
          </a:r>
          <a:r>
            <a:rPr lang="en-GB"/>
            <a:t> “Telehealth isn’t a single product but a portfolio of workflows and platforms embedded unevenly across the NHS. Its current uses range from simple repeat-prescription contacts to complex outpatient follow-up.”</a:t>
          </a:r>
          <a:endParaRPr lang="en-US"/>
        </a:p>
      </dgm:t>
    </dgm:pt>
    <dgm:pt modelId="{8A070FA7-7EC9-41A0-8CDC-36010EEEEC48}" type="parTrans" cxnId="{F6B5D49F-6492-4626-8B90-D635643D0E81}">
      <dgm:prSet/>
      <dgm:spPr/>
      <dgm:t>
        <a:bodyPr/>
        <a:lstStyle/>
        <a:p>
          <a:endParaRPr lang="en-US"/>
        </a:p>
      </dgm:t>
    </dgm:pt>
    <dgm:pt modelId="{72588E6B-D43E-47F6-9931-66A74453BFAF}" type="sibTrans" cxnId="{F6B5D49F-6492-4626-8B90-D635643D0E81}">
      <dgm:prSet/>
      <dgm:spPr/>
      <dgm:t>
        <a:bodyPr/>
        <a:lstStyle/>
        <a:p>
          <a:endParaRPr lang="en-US"/>
        </a:p>
      </dgm:t>
    </dgm:pt>
    <dgm:pt modelId="{99675533-D6B1-45E2-BD97-EF5ABEA3D337}" type="pres">
      <dgm:prSet presAssocID="{C33A6ED4-49E9-42BF-B000-2D2A1CB12399}" presName="vert0" presStyleCnt="0">
        <dgm:presLayoutVars>
          <dgm:dir/>
          <dgm:animOne val="branch"/>
          <dgm:animLvl val="lvl"/>
        </dgm:presLayoutVars>
      </dgm:prSet>
      <dgm:spPr/>
    </dgm:pt>
    <dgm:pt modelId="{F79F3256-08E0-4A4C-989D-728FD8D72813}" type="pres">
      <dgm:prSet presAssocID="{CDFE7904-299B-4BB5-B8EC-3D71DA6E1427}" presName="thickLine" presStyleLbl="alignNode1" presStyleIdx="0" presStyleCnt="4"/>
      <dgm:spPr/>
    </dgm:pt>
    <dgm:pt modelId="{EF305597-05D7-4A35-9FC0-52FC82F423C0}" type="pres">
      <dgm:prSet presAssocID="{CDFE7904-299B-4BB5-B8EC-3D71DA6E1427}" presName="horz1" presStyleCnt="0"/>
      <dgm:spPr/>
    </dgm:pt>
    <dgm:pt modelId="{BE604FE1-B29A-47BD-9933-A635CF6B28E0}" type="pres">
      <dgm:prSet presAssocID="{CDFE7904-299B-4BB5-B8EC-3D71DA6E1427}" presName="tx1" presStyleLbl="revTx" presStyleIdx="0" presStyleCnt="4"/>
      <dgm:spPr/>
    </dgm:pt>
    <dgm:pt modelId="{19B67678-F1C6-4ABB-A8F2-FA0AB8E6F8D0}" type="pres">
      <dgm:prSet presAssocID="{CDFE7904-299B-4BB5-B8EC-3D71DA6E1427}" presName="vert1" presStyleCnt="0"/>
      <dgm:spPr/>
    </dgm:pt>
    <dgm:pt modelId="{01D7F769-DD3A-4B29-86A4-D629EFB95F94}" type="pres">
      <dgm:prSet presAssocID="{101A7C93-414D-4E24-99D1-4DD631688162}" presName="thickLine" presStyleLbl="alignNode1" presStyleIdx="1" presStyleCnt="4"/>
      <dgm:spPr/>
    </dgm:pt>
    <dgm:pt modelId="{D595AE8E-5978-43F0-8F87-BBE1D595D9D4}" type="pres">
      <dgm:prSet presAssocID="{101A7C93-414D-4E24-99D1-4DD631688162}" presName="horz1" presStyleCnt="0"/>
      <dgm:spPr/>
    </dgm:pt>
    <dgm:pt modelId="{3CA8ECF8-B0D6-4F9A-B52F-14994F743A2D}" type="pres">
      <dgm:prSet presAssocID="{101A7C93-414D-4E24-99D1-4DD631688162}" presName="tx1" presStyleLbl="revTx" presStyleIdx="1" presStyleCnt="4"/>
      <dgm:spPr/>
    </dgm:pt>
    <dgm:pt modelId="{808C48A0-0067-4D4F-867F-0D11ADE2113F}" type="pres">
      <dgm:prSet presAssocID="{101A7C93-414D-4E24-99D1-4DD631688162}" presName="vert1" presStyleCnt="0"/>
      <dgm:spPr/>
    </dgm:pt>
    <dgm:pt modelId="{439A86B3-E25F-4D15-90BF-2CF56B90077E}" type="pres">
      <dgm:prSet presAssocID="{EB30DAA5-9ECE-4D1B-8A69-39995B33E714}" presName="thickLine" presStyleLbl="alignNode1" presStyleIdx="2" presStyleCnt="4"/>
      <dgm:spPr/>
    </dgm:pt>
    <dgm:pt modelId="{B7985E0F-31C0-4AF0-A42C-CB5F0F6C4310}" type="pres">
      <dgm:prSet presAssocID="{EB30DAA5-9ECE-4D1B-8A69-39995B33E714}" presName="horz1" presStyleCnt="0"/>
      <dgm:spPr/>
    </dgm:pt>
    <dgm:pt modelId="{45581EE7-3EAB-48EC-BA55-EF7D4AB9BAAD}" type="pres">
      <dgm:prSet presAssocID="{EB30DAA5-9ECE-4D1B-8A69-39995B33E714}" presName="tx1" presStyleLbl="revTx" presStyleIdx="2" presStyleCnt="4"/>
      <dgm:spPr/>
    </dgm:pt>
    <dgm:pt modelId="{143BA574-3FD2-44A4-8B25-8C9EB248345F}" type="pres">
      <dgm:prSet presAssocID="{EB30DAA5-9ECE-4D1B-8A69-39995B33E714}" presName="vert1" presStyleCnt="0"/>
      <dgm:spPr/>
    </dgm:pt>
    <dgm:pt modelId="{3F21F795-5B0E-4AE9-B276-4E2145966B2E}" type="pres">
      <dgm:prSet presAssocID="{EE6AF25E-5230-41CD-97F6-0F5259882AC9}" presName="thickLine" presStyleLbl="alignNode1" presStyleIdx="3" presStyleCnt="4"/>
      <dgm:spPr/>
    </dgm:pt>
    <dgm:pt modelId="{3E270ED1-596B-40B9-BBE6-AD60A8381288}" type="pres">
      <dgm:prSet presAssocID="{EE6AF25E-5230-41CD-97F6-0F5259882AC9}" presName="horz1" presStyleCnt="0"/>
      <dgm:spPr/>
    </dgm:pt>
    <dgm:pt modelId="{E627AF1E-7C40-41AF-86E2-A49143768593}" type="pres">
      <dgm:prSet presAssocID="{EE6AF25E-5230-41CD-97F6-0F5259882AC9}" presName="tx1" presStyleLbl="revTx" presStyleIdx="3" presStyleCnt="4"/>
      <dgm:spPr/>
    </dgm:pt>
    <dgm:pt modelId="{2A8003E7-CCB3-4531-B816-2C0DAE42996F}" type="pres">
      <dgm:prSet presAssocID="{EE6AF25E-5230-41CD-97F6-0F5259882AC9}" presName="vert1" presStyleCnt="0"/>
      <dgm:spPr/>
    </dgm:pt>
  </dgm:ptLst>
  <dgm:cxnLst>
    <dgm:cxn modelId="{42261525-DACB-4BDD-980E-D329EBC701CF}" srcId="{C33A6ED4-49E9-42BF-B000-2D2A1CB12399}" destId="{CDFE7904-299B-4BB5-B8EC-3D71DA6E1427}" srcOrd="0" destOrd="0" parTransId="{7D8F69F6-805E-4E22-BBFC-CDF68A1CF81D}" sibTransId="{BCAFE041-3F40-495C-82FF-A9A7247FF66F}"/>
    <dgm:cxn modelId="{B233FD2E-8F7B-4296-8A5F-20A981F2E94B}" type="presOf" srcId="{101A7C93-414D-4E24-99D1-4DD631688162}" destId="{3CA8ECF8-B0D6-4F9A-B52F-14994F743A2D}" srcOrd="0" destOrd="0" presId="urn:microsoft.com/office/officeart/2008/layout/LinedList"/>
    <dgm:cxn modelId="{A3D50084-58D7-4EDA-BB09-E4A75B7F21A1}" type="presOf" srcId="{EE6AF25E-5230-41CD-97F6-0F5259882AC9}" destId="{E627AF1E-7C40-41AF-86E2-A49143768593}" srcOrd="0" destOrd="0" presId="urn:microsoft.com/office/officeart/2008/layout/LinedList"/>
    <dgm:cxn modelId="{420EC88D-B199-4DD6-8749-C59FFA41D18C}" type="presOf" srcId="{EB30DAA5-9ECE-4D1B-8A69-39995B33E714}" destId="{45581EE7-3EAB-48EC-BA55-EF7D4AB9BAAD}" srcOrd="0" destOrd="0" presId="urn:microsoft.com/office/officeart/2008/layout/LinedList"/>
    <dgm:cxn modelId="{F6B5D49F-6492-4626-8B90-D635643D0E81}" srcId="{C33A6ED4-49E9-42BF-B000-2D2A1CB12399}" destId="{EE6AF25E-5230-41CD-97F6-0F5259882AC9}" srcOrd="3" destOrd="0" parTransId="{8A070FA7-7EC9-41A0-8CDC-36010EEEEC48}" sibTransId="{72588E6B-D43E-47F6-9931-66A74453BFAF}"/>
    <dgm:cxn modelId="{097E49B4-7406-48FC-8D69-661D18223D49}" type="presOf" srcId="{CDFE7904-299B-4BB5-B8EC-3D71DA6E1427}" destId="{BE604FE1-B29A-47BD-9933-A635CF6B28E0}" srcOrd="0" destOrd="0" presId="urn:microsoft.com/office/officeart/2008/layout/LinedList"/>
    <dgm:cxn modelId="{130C08BA-4542-47D7-B419-B3F830EE1D0F}" type="presOf" srcId="{C33A6ED4-49E9-42BF-B000-2D2A1CB12399}" destId="{99675533-D6B1-45E2-BD97-EF5ABEA3D337}" srcOrd="0" destOrd="0" presId="urn:microsoft.com/office/officeart/2008/layout/LinedList"/>
    <dgm:cxn modelId="{0209FEC6-8B5E-4685-8713-1DB1ADDBBD83}" srcId="{C33A6ED4-49E9-42BF-B000-2D2A1CB12399}" destId="{101A7C93-414D-4E24-99D1-4DD631688162}" srcOrd="1" destOrd="0" parTransId="{E4850087-7BB2-46FB-B903-0F06C39AA635}" sibTransId="{BA694AA9-8DBF-4D7E-ADA4-4B2F10ED6F1A}"/>
    <dgm:cxn modelId="{E8D921F6-1FEA-4728-BE00-52DB0EFB168D}" srcId="{C33A6ED4-49E9-42BF-B000-2D2A1CB12399}" destId="{EB30DAA5-9ECE-4D1B-8A69-39995B33E714}" srcOrd="2" destOrd="0" parTransId="{91267102-B8F4-4EA3-96A9-065BAE83BCB6}" sibTransId="{93D73911-482A-448A-B803-41F39BDA5054}"/>
    <dgm:cxn modelId="{A641B94F-8C0E-4088-B861-471BBAEF0669}" type="presParOf" srcId="{99675533-D6B1-45E2-BD97-EF5ABEA3D337}" destId="{F79F3256-08E0-4A4C-989D-728FD8D72813}" srcOrd="0" destOrd="0" presId="urn:microsoft.com/office/officeart/2008/layout/LinedList"/>
    <dgm:cxn modelId="{4F5D81AB-69CE-45E1-B6A9-5D321807F29A}" type="presParOf" srcId="{99675533-D6B1-45E2-BD97-EF5ABEA3D337}" destId="{EF305597-05D7-4A35-9FC0-52FC82F423C0}" srcOrd="1" destOrd="0" presId="urn:microsoft.com/office/officeart/2008/layout/LinedList"/>
    <dgm:cxn modelId="{A9145728-EC6B-4252-8934-3108AC8802E0}" type="presParOf" srcId="{EF305597-05D7-4A35-9FC0-52FC82F423C0}" destId="{BE604FE1-B29A-47BD-9933-A635CF6B28E0}" srcOrd="0" destOrd="0" presId="urn:microsoft.com/office/officeart/2008/layout/LinedList"/>
    <dgm:cxn modelId="{10592181-E9B6-48A3-A7CF-CDBED0621C97}" type="presParOf" srcId="{EF305597-05D7-4A35-9FC0-52FC82F423C0}" destId="{19B67678-F1C6-4ABB-A8F2-FA0AB8E6F8D0}" srcOrd="1" destOrd="0" presId="urn:microsoft.com/office/officeart/2008/layout/LinedList"/>
    <dgm:cxn modelId="{B220541B-CB5F-4415-AABF-1D87C1E7886D}" type="presParOf" srcId="{99675533-D6B1-45E2-BD97-EF5ABEA3D337}" destId="{01D7F769-DD3A-4B29-86A4-D629EFB95F94}" srcOrd="2" destOrd="0" presId="urn:microsoft.com/office/officeart/2008/layout/LinedList"/>
    <dgm:cxn modelId="{E1FCEF7F-1CE4-485A-B017-0CB0020BA180}" type="presParOf" srcId="{99675533-D6B1-45E2-BD97-EF5ABEA3D337}" destId="{D595AE8E-5978-43F0-8F87-BBE1D595D9D4}" srcOrd="3" destOrd="0" presId="urn:microsoft.com/office/officeart/2008/layout/LinedList"/>
    <dgm:cxn modelId="{1650A7DB-1B4B-47D6-BA56-663305ED9ADF}" type="presParOf" srcId="{D595AE8E-5978-43F0-8F87-BBE1D595D9D4}" destId="{3CA8ECF8-B0D6-4F9A-B52F-14994F743A2D}" srcOrd="0" destOrd="0" presId="urn:microsoft.com/office/officeart/2008/layout/LinedList"/>
    <dgm:cxn modelId="{C6D434DC-0D1C-4562-A971-7466986E6250}" type="presParOf" srcId="{D595AE8E-5978-43F0-8F87-BBE1D595D9D4}" destId="{808C48A0-0067-4D4F-867F-0D11ADE2113F}" srcOrd="1" destOrd="0" presId="urn:microsoft.com/office/officeart/2008/layout/LinedList"/>
    <dgm:cxn modelId="{4233B3E5-2360-4153-99F3-B40AE5B82EEB}" type="presParOf" srcId="{99675533-D6B1-45E2-BD97-EF5ABEA3D337}" destId="{439A86B3-E25F-4D15-90BF-2CF56B90077E}" srcOrd="4" destOrd="0" presId="urn:microsoft.com/office/officeart/2008/layout/LinedList"/>
    <dgm:cxn modelId="{3BF9DC13-0779-4746-9331-61359C73B554}" type="presParOf" srcId="{99675533-D6B1-45E2-BD97-EF5ABEA3D337}" destId="{B7985E0F-31C0-4AF0-A42C-CB5F0F6C4310}" srcOrd="5" destOrd="0" presId="urn:microsoft.com/office/officeart/2008/layout/LinedList"/>
    <dgm:cxn modelId="{798F99F5-9E4C-4AC4-8FFF-A9F88A11657E}" type="presParOf" srcId="{B7985E0F-31C0-4AF0-A42C-CB5F0F6C4310}" destId="{45581EE7-3EAB-48EC-BA55-EF7D4AB9BAAD}" srcOrd="0" destOrd="0" presId="urn:microsoft.com/office/officeart/2008/layout/LinedList"/>
    <dgm:cxn modelId="{042C30A7-B521-4912-B601-9EE1248495C8}" type="presParOf" srcId="{B7985E0F-31C0-4AF0-A42C-CB5F0F6C4310}" destId="{143BA574-3FD2-44A4-8B25-8C9EB248345F}" srcOrd="1" destOrd="0" presId="urn:microsoft.com/office/officeart/2008/layout/LinedList"/>
    <dgm:cxn modelId="{1516A6FA-E217-435E-9D30-CD5F3812747B}" type="presParOf" srcId="{99675533-D6B1-45E2-BD97-EF5ABEA3D337}" destId="{3F21F795-5B0E-4AE9-B276-4E2145966B2E}" srcOrd="6" destOrd="0" presId="urn:microsoft.com/office/officeart/2008/layout/LinedList"/>
    <dgm:cxn modelId="{CFD9564C-7649-47B7-9487-0292E08F646B}" type="presParOf" srcId="{99675533-D6B1-45E2-BD97-EF5ABEA3D337}" destId="{3E270ED1-596B-40B9-BBE6-AD60A8381288}" srcOrd="7" destOrd="0" presId="urn:microsoft.com/office/officeart/2008/layout/LinedList"/>
    <dgm:cxn modelId="{5BF3FA4E-DA5F-430A-B69E-DDE41D5554F8}" type="presParOf" srcId="{3E270ED1-596B-40B9-BBE6-AD60A8381288}" destId="{E627AF1E-7C40-41AF-86E2-A49143768593}" srcOrd="0" destOrd="0" presId="urn:microsoft.com/office/officeart/2008/layout/LinedList"/>
    <dgm:cxn modelId="{270DCFCC-97A1-4CBB-AAFF-7F038A683859}" type="presParOf" srcId="{3E270ED1-596B-40B9-BBE6-AD60A8381288}" destId="{2A8003E7-CCB3-4531-B816-2C0DAE42996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380634-289A-419F-AB57-8E32B2A1D3DA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AF56859-59B4-457F-95A0-A59E129F5E86}">
      <dgm:prSet/>
      <dgm:spPr/>
      <dgm:t>
        <a:bodyPr/>
        <a:lstStyle/>
        <a:p>
          <a:r>
            <a:rPr lang="en-GB" b="1"/>
            <a:t>Top 3 barriers </a:t>
          </a:r>
          <a:endParaRPr lang="en-US"/>
        </a:p>
      </dgm:t>
    </dgm:pt>
    <dgm:pt modelId="{06B44248-EB46-4B6F-8182-B28F906EB55E}" type="parTrans" cxnId="{404250B1-0722-4FF3-BB96-B518F96A47CD}">
      <dgm:prSet/>
      <dgm:spPr/>
      <dgm:t>
        <a:bodyPr/>
        <a:lstStyle/>
        <a:p>
          <a:endParaRPr lang="en-US"/>
        </a:p>
      </dgm:t>
    </dgm:pt>
    <dgm:pt modelId="{8F5779A8-BED4-40EE-B992-F5ECA08B24D2}" type="sibTrans" cxnId="{404250B1-0722-4FF3-BB96-B518F96A47CD}">
      <dgm:prSet/>
      <dgm:spPr/>
      <dgm:t>
        <a:bodyPr/>
        <a:lstStyle/>
        <a:p>
          <a:endParaRPr lang="en-US"/>
        </a:p>
      </dgm:t>
    </dgm:pt>
    <dgm:pt modelId="{92CE8E2B-BFE6-4985-B822-3D3C78276B2D}">
      <dgm:prSet/>
      <dgm:spPr/>
      <dgm:t>
        <a:bodyPr/>
        <a:lstStyle/>
        <a:p>
          <a:r>
            <a:rPr lang="en-GB"/>
            <a:t>Workforce capability &amp; digital fatigue. </a:t>
          </a:r>
          <a:r>
            <a:rPr lang="en-GB" b="1"/>
            <a:t>(NHS England eWIN, 2025)</a:t>
          </a:r>
          <a:endParaRPr lang="en-US"/>
        </a:p>
      </dgm:t>
    </dgm:pt>
    <dgm:pt modelId="{EAD01A86-73F7-439A-B156-27A33B45FE4F}" type="parTrans" cxnId="{8D7A23FC-0BBA-4097-87F4-282C0682A5FE}">
      <dgm:prSet/>
      <dgm:spPr/>
      <dgm:t>
        <a:bodyPr/>
        <a:lstStyle/>
        <a:p>
          <a:endParaRPr lang="en-US"/>
        </a:p>
      </dgm:t>
    </dgm:pt>
    <dgm:pt modelId="{4FD19BE9-B706-46FF-B8D8-3AF4A21983F3}" type="sibTrans" cxnId="{8D7A23FC-0BBA-4097-87F4-282C0682A5FE}">
      <dgm:prSet/>
      <dgm:spPr/>
      <dgm:t>
        <a:bodyPr/>
        <a:lstStyle/>
        <a:p>
          <a:endParaRPr lang="en-US"/>
        </a:p>
      </dgm:t>
    </dgm:pt>
    <dgm:pt modelId="{5AB869DA-649B-42F4-AA65-45E05B7FC757}">
      <dgm:prSet/>
      <dgm:spPr/>
      <dgm:t>
        <a:bodyPr/>
        <a:lstStyle/>
        <a:p>
          <a:r>
            <a:rPr lang="en-GB"/>
            <a:t>Safety &amp; diagnostic risk in remote-only pathways. </a:t>
          </a:r>
          <a:r>
            <a:rPr lang="en-GB" b="1"/>
            <a:t>(HSIB, 2023)</a:t>
          </a:r>
          <a:endParaRPr lang="en-US"/>
        </a:p>
      </dgm:t>
    </dgm:pt>
    <dgm:pt modelId="{78C2E3D7-81E6-4D60-AD5F-886EE50BFAAF}" type="parTrans" cxnId="{A62F284B-C018-4DE2-BC2A-41871BEF1559}">
      <dgm:prSet/>
      <dgm:spPr/>
      <dgm:t>
        <a:bodyPr/>
        <a:lstStyle/>
        <a:p>
          <a:endParaRPr lang="en-US"/>
        </a:p>
      </dgm:t>
    </dgm:pt>
    <dgm:pt modelId="{30137A14-4EB0-4494-A22B-2B8272F3C85A}" type="sibTrans" cxnId="{A62F284B-C018-4DE2-BC2A-41871BEF1559}">
      <dgm:prSet/>
      <dgm:spPr/>
      <dgm:t>
        <a:bodyPr/>
        <a:lstStyle/>
        <a:p>
          <a:endParaRPr lang="en-US"/>
        </a:p>
      </dgm:t>
    </dgm:pt>
    <dgm:pt modelId="{5A6FD5A6-E9FC-4ACE-80C1-59E483EE2B91}">
      <dgm:prSet/>
      <dgm:spPr/>
      <dgm:t>
        <a:bodyPr/>
        <a:lstStyle/>
        <a:p>
          <a:r>
            <a:rPr lang="en-GB"/>
            <a:t>Digital exclusion &amp; infrastructure inequality. </a:t>
          </a:r>
          <a:r>
            <a:rPr lang="en-GB" b="1"/>
            <a:t>(Financial Times, 2025)</a:t>
          </a:r>
          <a:endParaRPr lang="en-US"/>
        </a:p>
      </dgm:t>
    </dgm:pt>
    <dgm:pt modelId="{CA57F54D-2938-4EA0-A769-965F7D265EAB}" type="parTrans" cxnId="{0FB1059F-0B17-4A7D-8CD1-0178373C5F3C}">
      <dgm:prSet/>
      <dgm:spPr/>
      <dgm:t>
        <a:bodyPr/>
        <a:lstStyle/>
        <a:p>
          <a:endParaRPr lang="en-US"/>
        </a:p>
      </dgm:t>
    </dgm:pt>
    <dgm:pt modelId="{7D2FDBF4-6A8D-4FDE-8CA2-7BF127285B22}" type="sibTrans" cxnId="{0FB1059F-0B17-4A7D-8CD1-0178373C5F3C}">
      <dgm:prSet/>
      <dgm:spPr/>
      <dgm:t>
        <a:bodyPr/>
        <a:lstStyle/>
        <a:p>
          <a:endParaRPr lang="en-US"/>
        </a:p>
      </dgm:t>
    </dgm:pt>
    <dgm:pt modelId="{3C2FD3B1-EC69-4F1E-A42A-1FF813B63000}" type="pres">
      <dgm:prSet presAssocID="{7E380634-289A-419F-AB57-8E32B2A1D3DA}" presName="matrix" presStyleCnt="0">
        <dgm:presLayoutVars>
          <dgm:chMax val="1"/>
          <dgm:dir/>
          <dgm:resizeHandles val="exact"/>
        </dgm:presLayoutVars>
      </dgm:prSet>
      <dgm:spPr/>
    </dgm:pt>
    <dgm:pt modelId="{65311F69-AA3D-4CA0-9E52-F70645E4EBF4}" type="pres">
      <dgm:prSet presAssocID="{7E380634-289A-419F-AB57-8E32B2A1D3DA}" presName="diamond" presStyleLbl="bgShp" presStyleIdx="0" presStyleCnt="1"/>
      <dgm:spPr/>
    </dgm:pt>
    <dgm:pt modelId="{82A89D8D-57C8-4BE1-BB9C-14B9380AEAF6}" type="pres">
      <dgm:prSet presAssocID="{7E380634-289A-419F-AB57-8E32B2A1D3D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05DCB6B-4299-4A96-B96E-70EC69D8B508}" type="pres">
      <dgm:prSet presAssocID="{7E380634-289A-419F-AB57-8E32B2A1D3D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A89356C-2E8E-4CF9-AB87-C0B3E6C3806E}" type="pres">
      <dgm:prSet presAssocID="{7E380634-289A-419F-AB57-8E32B2A1D3D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EAAC4CC-32F4-47AA-B8CD-A9E9C831D128}" type="pres">
      <dgm:prSet presAssocID="{7E380634-289A-419F-AB57-8E32B2A1D3D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B853E24-9332-4564-9714-9F145C2DDBFC}" type="presOf" srcId="{92CE8E2B-BFE6-4985-B822-3D3C78276B2D}" destId="{905DCB6B-4299-4A96-B96E-70EC69D8B508}" srcOrd="0" destOrd="0" presId="urn:microsoft.com/office/officeart/2005/8/layout/matrix3"/>
    <dgm:cxn modelId="{FB312A49-498F-468A-9D3D-7FF0BD1C2013}" type="presOf" srcId="{DAF56859-59B4-457F-95A0-A59E129F5E86}" destId="{82A89D8D-57C8-4BE1-BB9C-14B9380AEAF6}" srcOrd="0" destOrd="0" presId="urn:microsoft.com/office/officeart/2005/8/layout/matrix3"/>
    <dgm:cxn modelId="{A62F284B-C018-4DE2-BC2A-41871BEF1559}" srcId="{7E380634-289A-419F-AB57-8E32B2A1D3DA}" destId="{5AB869DA-649B-42F4-AA65-45E05B7FC757}" srcOrd="2" destOrd="0" parTransId="{78C2E3D7-81E6-4D60-AD5F-886EE50BFAAF}" sibTransId="{30137A14-4EB0-4494-A22B-2B8272F3C85A}"/>
    <dgm:cxn modelId="{34879474-6BFE-44C9-83F7-C38510E8A7CB}" type="presOf" srcId="{5A6FD5A6-E9FC-4ACE-80C1-59E483EE2B91}" destId="{FEAAC4CC-32F4-47AA-B8CD-A9E9C831D128}" srcOrd="0" destOrd="0" presId="urn:microsoft.com/office/officeart/2005/8/layout/matrix3"/>
    <dgm:cxn modelId="{1012C578-B5E6-48AD-A2D3-7FD4A1E85184}" type="presOf" srcId="{5AB869DA-649B-42F4-AA65-45E05B7FC757}" destId="{1A89356C-2E8E-4CF9-AB87-C0B3E6C3806E}" srcOrd="0" destOrd="0" presId="urn:microsoft.com/office/officeart/2005/8/layout/matrix3"/>
    <dgm:cxn modelId="{0FB1059F-0B17-4A7D-8CD1-0178373C5F3C}" srcId="{7E380634-289A-419F-AB57-8E32B2A1D3DA}" destId="{5A6FD5A6-E9FC-4ACE-80C1-59E483EE2B91}" srcOrd="3" destOrd="0" parTransId="{CA57F54D-2938-4EA0-A769-965F7D265EAB}" sibTransId="{7D2FDBF4-6A8D-4FDE-8CA2-7BF127285B22}"/>
    <dgm:cxn modelId="{404250B1-0722-4FF3-BB96-B518F96A47CD}" srcId="{7E380634-289A-419F-AB57-8E32B2A1D3DA}" destId="{DAF56859-59B4-457F-95A0-A59E129F5E86}" srcOrd="0" destOrd="0" parTransId="{06B44248-EB46-4B6F-8182-B28F906EB55E}" sibTransId="{8F5779A8-BED4-40EE-B992-F5ECA08B24D2}"/>
    <dgm:cxn modelId="{9340E7CF-D161-4929-9964-C87EEFA54EDB}" type="presOf" srcId="{7E380634-289A-419F-AB57-8E32B2A1D3DA}" destId="{3C2FD3B1-EC69-4F1E-A42A-1FF813B63000}" srcOrd="0" destOrd="0" presId="urn:microsoft.com/office/officeart/2005/8/layout/matrix3"/>
    <dgm:cxn modelId="{8D7A23FC-0BBA-4097-87F4-282C0682A5FE}" srcId="{7E380634-289A-419F-AB57-8E32B2A1D3DA}" destId="{92CE8E2B-BFE6-4985-B822-3D3C78276B2D}" srcOrd="1" destOrd="0" parTransId="{EAD01A86-73F7-439A-B156-27A33B45FE4F}" sibTransId="{4FD19BE9-B706-46FF-B8D8-3AF4A21983F3}"/>
    <dgm:cxn modelId="{0599B1EF-CE59-4E03-A008-A62658620A5D}" type="presParOf" srcId="{3C2FD3B1-EC69-4F1E-A42A-1FF813B63000}" destId="{65311F69-AA3D-4CA0-9E52-F70645E4EBF4}" srcOrd="0" destOrd="0" presId="urn:microsoft.com/office/officeart/2005/8/layout/matrix3"/>
    <dgm:cxn modelId="{C3618721-FCA9-4BA2-BC69-AAE8E2569A9D}" type="presParOf" srcId="{3C2FD3B1-EC69-4F1E-A42A-1FF813B63000}" destId="{82A89D8D-57C8-4BE1-BB9C-14B9380AEAF6}" srcOrd="1" destOrd="0" presId="urn:microsoft.com/office/officeart/2005/8/layout/matrix3"/>
    <dgm:cxn modelId="{F81BC372-9D07-469A-B4E9-795CF50E6F13}" type="presParOf" srcId="{3C2FD3B1-EC69-4F1E-A42A-1FF813B63000}" destId="{905DCB6B-4299-4A96-B96E-70EC69D8B508}" srcOrd="2" destOrd="0" presId="urn:microsoft.com/office/officeart/2005/8/layout/matrix3"/>
    <dgm:cxn modelId="{7326C910-EAB2-4DE8-B909-035D9CD5EF16}" type="presParOf" srcId="{3C2FD3B1-EC69-4F1E-A42A-1FF813B63000}" destId="{1A89356C-2E8E-4CF9-AB87-C0B3E6C3806E}" srcOrd="3" destOrd="0" presId="urn:microsoft.com/office/officeart/2005/8/layout/matrix3"/>
    <dgm:cxn modelId="{12BE5B76-A30D-4C4D-B308-43878760D77E}" type="presParOf" srcId="{3C2FD3B1-EC69-4F1E-A42A-1FF813B63000}" destId="{FEAAC4CC-32F4-47AA-B8CD-A9E9C831D12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CD0D99-5B3B-4A2E-8282-C84B96BF1031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22324-0624-49A8-9A8F-BD0343FDD367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0FCDA-1B11-4AB4-962B-DAD4DAE75A54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Name:</a:t>
          </a:r>
          <a:r>
            <a:rPr lang="en-GB" sz="2100" kern="1200"/>
            <a:t> Fateha Nasrin Altafi</a:t>
          </a:r>
          <a:endParaRPr lang="en-US" sz="2100" kern="1200"/>
        </a:p>
      </dsp:txBody>
      <dsp:txXfrm>
        <a:off x="1339618" y="2288"/>
        <a:ext cx="5024605" cy="1159843"/>
      </dsp:txXfrm>
    </dsp:sp>
    <dsp:sp modelId="{64EBF4BE-74DC-4327-BDEF-D6839B9CDB53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2E553A-D358-407F-86A0-BB6949BBF823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62280-2459-4D65-8E6A-CFC71F165AE6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Student ID: </a:t>
          </a:r>
          <a:r>
            <a:rPr lang="en-GB" sz="2100" kern="1200"/>
            <a:t>2309157</a:t>
          </a:r>
          <a:endParaRPr lang="en-US" sz="2100" kern="1200"/>
        </a:p>
      </dsp:txBody>
      <dsp:txXfrm>
        <a:off x="1339618" y="1452092"/>
        <a:ext cx="5024605" cy="1159843"/>
      </dsp:txXfrm>
    </dsp:sp>
    <dsp:sp modelId="{DF1D22EB-1E70-41F7-B757-D33DAFF504B9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52B7D-7068-41ED-B21D-0B2828CA365C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9E3D3-6FA4-40D5-9444-C7A595F836B3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Module:</a:t>
          </a:r>
          <a:r>
            <a:rPr lang="en-GB" sz="2100" kern="1200"/>
            <a:t> Digital Transformation in the Health and Care Professions (BMHP6026)</a:t>
          </a:r>
          <a:endParaRPr lang="en-US" sz="2100" kern="1200"/>
        </a:p>
      </dsp:txBody>
      <dsp:txXfrm>
        <a:off x="1339618" y="2901896"/>
        <a:ext cx="5024605" cy="1159843"/>
      </dsp:txXfrm>
    </dsp:sp>
    <dsp:sp modelId="{E4B5931D-757F-46E5-A14B-7193E13598D7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D10FA-ADAB-46D4-808C-F23FB9568B86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F568E8-7CFB-4433-81DC-91489BA0B841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Lecturer:</a:t>
          </a:r>
          <a:r>
            <a:rPr lang="en-GB" sz="2100" kern="1200"/>
            <a:t> Martin Svejda</a:t>
          </a:r>
          <a:endParaRPr lang="en-US" sz="2100" kern="1200"/>
        </a:p>
      </dsp:txBody>
      <dsp:txXfrm>
        <a:off x="1339618" y="4351700"/>
        <a:ext cx="5024605" cy="11598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950170-B4A1-49CF-B8A4-B466F97A16CE}">
      <dsp:nvSpPr>
        <dsp:cNvPr id="0" name=""/>
        <dsp:cNvSpPr/>
      </dsp:nvSpPr>
      <dsp:spPr>
        <a:xfrm>
          <a:off x="0" y="5046"/>
          <a:ext cx="6245265" cy="1044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7B5C3-594B-4F49-A4D8-A06155AEA196}">
      <dsp:nvSpPr>
        <dsp:cNvPr id="0" name=""/>
        <dsp:cNvSpPr/>
      </dsp:nvSpPr>
      <dsp:spPr>
        <a:xfrm>
          <a:off x="315831" y="239962"/>
          <a:ext cx="574800" cy="5742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8224A-F782-4319-97AE-D1761FB7FAD3}">
      <dsp:nvSpPr>
        <dsp:cNvPr id="0" name=""/>
        <dsp:cNvSpPr/>
      </dsp:nvSpPr>
      <dsp:spPr>
        <a:xfrm>
          <a:off x="1206463" y="5046"/>
          <a:ext cx="4966334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Telehealth = remote clinical interactions via video, phone, messaging. Rapid adoption during COVID; now core to NHS strategy but raises workforce, safety, and equity issues.</a:t>
          </a:r>
          <a:b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(NHS England, 2019)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6463" y="5046"/>
        <a:ext cx="4966334" cy="1174579"/>
      </dsp:txXfrm>
    </dsp:sp>
    <dsp:sp modelId="{A79AA9C0-BD02-47B8-8C93-FD0D30FE2B98}">
      <dsp:nvSpPr>
        <dsp:cNvPr id="0" name=""/>
        <dsp:cNvSpPr/>
      </dsp:nvSpPr>
      <dsp:spPr>
        <a:xfrm>
          <a:off x="0" y="1473271"/>
          <a:ext cx="6245265" cy="1044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00505-1198-46F2-81D5-C62D91943A60}">
      <dsp:nvSpPr>
        <dsp:cNvPr id="0" name=""/>
        <dsp:cNvSpPr/>
      </dsp:nvSpPr>
      <dsp:spPr>
        <a:xfrm>
          <a:off x="315831" y="1708187"/>
          <a:ext cx="574800" cy="5742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185D35-20A6-4BD1-8871-A9C7D8DB09BA}">
      <dsp:nvSpPr>
        <dsp:cNvPr id="0" name=""/>
        <dsp:cNvSpPr/>
      </dsp:nvSpPr>
      <dsp:spPr>
        <a:xfrm>
          <a:off x="1206463" y="1473271"/>
          <a:ext cx="4966334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Why it matters: Rapid adoption during COVID; now core to NHS strategy but raises workforce, safety, and equity issues. </a:t>
          </a:r>
          <a:r>
            <a:rPr lang="en-GB" sz="1400" b="1" kern="1200" dirty="0"/>
            <a:t>(NHS England, 2019)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6463" y="1473271"/>
        <a:ext cx="4966334" cy="1174579"/>
      </dsp:txXfrm>
    </dsp:sp>
    <dsp:sp modelId="{4682C313-5404-4A20-B59B-6F16F1C9458D}">
      <dsp:nvSpPr>
        <dsp:cNvPr id="0" name=""/>
        <dsp:cNvSpPr/>
      </dsp:nvSpPr>
      <dsp:spPr>
        <a:xfrm>
          <a:off x="0" y="2941495"/>
          <a:ext cx="6245265" cy="1044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0B0D8-18E8-4768-8436-A25C77D25E3E}">
      <dsp:nvSpPr>
        <dsp:cNvPr id="0" name=""/>
        <dsp:cNvSpPr/>
      </dsp:nvSpPr>
      <dsp:spPr>
        <a:xfrm>
          <a:off x="315831" y="3176411"/>
          <a:ext cx="574800" cy="5742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F74EE-2C22-4D38-8007-A054DE175AF5}">
      <dsp:nvSpPr>
        <dsp:cNvPr id="0" name=""/>
        <dsp:cNvSpPr/>
      </dsp:nvSpPr>
      <dsp:spPr>
        <a:xfrm>
          <a:off x="1206463" y="2941495"/>
          <a:ext cx="4966334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Focus areas in this pitch: Workforce, Service delivery, Patients / service users.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6463" y="2941495"/>
        <a:ext cx="4966334" cy="1174579"/>
      </dsp:txXfrm>
    </dsp:sp>
    <dsp:sp modelId="{C228B706-0EE3-45E5-A50E-9846F688C9F9}">
      <dsp:nvSpPr>
        <dsp:cNvPr id="0" name=""/>
        <dsp:cNvSpPr/>
      </dsp:nvSpPr>
      <dsp:spPr>
        <a:xfrm>
          <a:off x="0" y="4409720"/>
          <a:ext cx="6245265" cy="1044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F9FBCB-066D-43B3-AF71-E017EA96CD6A}">
      <dsp:nvSpPr>
        <dsp:cNvPr id="0" name=""/>
        <dsp:cNvSpPr/>
      </dsp:nvSpPr>
      <dsp:spPr>
        <a:xfrm>
          <a:off x="315831" y="4644636"/>
          <a:ext cx="574800" cy="5742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6A599-9AF9-4893-AEA5-2717DB5CE7EF}">
      <dsp:nvSpPr>
        <dsp:cNvPr id="0" name=""/>
        <dsp:cNvSpPr/>
      </dsp:nvSpPr>
      <dsp:spPr>
        <a:xfrm>
          <a:off x="1206463" y="4409720"/>
          <a:ext cx="4966334" cy="1174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310" tIns="124310" rIns="124310" bIns="12431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Speaker note: “My analysis is grounded in the Component 1 report and current NHS evidence. I’ll explain the benefits, challenges, and present 3 practical, evidence-based recommendations for scale-up.”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6463" y="4409720"/>
        <a:ext cx="4966334" cy="11745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0590C-0BC4-4B18-8D0A-C188A647B9E5}">
      <dsp:nvSpPr>
        <dsp:cNvPr id="0" name=""/>
        <dsp:cNvSpPr/>
      </dsp:nvSpPr>
      <dsp:spPr>
        <a:xfrm>
          <a:off x="0" y="31178"/>
          <a:ext cx="10515600" cy="13820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What it is &amp; how it works</a:t>
          </a:r>
          <a:endParaRPr lang="en-US" sz="2500" kern="1200"/>
        </a:p>
      </dsp:txBody>
      <dsp:txXfrm>
        <a:off x="67467" y="98645"/>
        <a:ext cx="10380666" cy="1247128"/>
      </dsp:txXfrm>
    </dsp:sp>
    <dsp:sp modelId="{A32283B7-2A70-43F1-84F6-DE93258F0585}">
      <dsp:nvSpPr>
        <dsp:cNvPr id="0" name=""/>
        <dsp:cNvSpPr/>
      </dsp:nvSpPr>
      <dsp:spPr>
        <a:xfrm>
          <a:off x="0" y="1485240"/>
          <a:ext cx="10515600" cy="13820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Telehealth platform examples: Attend Anywhere (secure NHS video clinic), NHS video consultations via GP/hospitals, digital-first GP models (e.g., GP at Hand). </a:t>
          </a:r>
          <a:r>
            <a:rPr lang="en-GB" sz="2500" b="1" kern="1200"/>
            <a:t>(NHS England, 2024)</a:t>
          </a:r>
          <a:endParaRPr lang="en-US" sz="2500" kern="1200"/>
        </a:p>
      </dsp:txBody>
      <dsp:txXfrm>
        <a:off x="67467" y="1552707"/>
        <a:ext cx="10380666" cy="1247128"/>
      </dsp:txXfrm>
    </dsp:sp>
    <dsp:sp modelId="{3EC0196A-92BC-4189-917E-D955ECC16B3F}">
      <dsp:nvSpPr>
        <dsp:cNvPr id="0" name=""/>
        <dsp:cNvSpPr/>
      </dsp:nvSpPr>
      <dsp:spPr>
        <a:xfrm>
          <a:off x="0" y="2939303"/>
          <a:ext cx="10515600" cy="13820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Core functions: real-time video, telephone, asynchronous messaging, remote monitoring, digital triage.</a:t>
          </a:r>
          <a:endParaRPr lang="en-US" sz="2500" kern="1200"/>
        </a:p>
      </dsp:txBody>
      <dsp:txXfrm>
        <a:off x="67467" y="3006770"/>
        <a:ext cx="10380666" cy="12471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F3256-08E0-4A4C-989D-728FD8D7281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04FE1-B29A-47BD-9933-A635CF6B28E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Primary care (GP), outpatient clinics, mental health, community services — large scale since 2020 pandemic acceleration. </a:t>
          </a:r>
          <a:r>
            <a:rPr lang="en-GB" sz="2100" b="1" kern="1200" dirty="0"/>
            <a:t>(England, 2018)</a:t>
          </a:r>
          <a:endParaRPr lang="en-US" sz="2100" b="1" kern="1200" dirty="0"/>
        </a:p>
      </dsp:txBody>
      <dsp:txXfrm>
        <a:off x="0" y="0"/>
        <a:ext cx="6900512" cy="1384035"/>
      </dsp:txXfrm>
    </dsp:sp>
    <dsp:sp modelId="{01D7F769-DD3A-4B29-86A4-D629EFB95F94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8ECF8-B0D6-4F9A-B52F-14994F743A2D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National policy context: NHS Long Term Plan and digital transformation agenda support widescale digital care. </a:t>
          </a:r>
          <a:r>
            <a:rPr lang="en-GB" sz="2100" b="1" kern="1200" dirty="0"/>
            <a:t>(NHS England, 2019)</a:t>
          </a:r>
          <a:endParaRPr lang="en-US" sz="2100" kern="1200" dirty="0"/>
        </a:p>
      </dsp:txBody>
      <dsp:txXfrm>
        <a:off x="0" y="1384035"/>
        <a:ext cx="6900512" cy="1384035"/>
      </dsp:txXfrm>
    </dsp:sp>
    <dsp:sp modelId="{439A86B3-E25F-4D15-90BF-2CF56B90077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81EE7-3EAB-48EC-BA55-EF7D4AB9BAAD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Visuals/layout:</a:t>
          </a:r>
          <a:r>
            <a:rPr lang="en-GB" sz="2100" kern="1200"/>
            <a:t> Diagram showing patient —&gt; digital triage —&gt; video consultation —&gt; in-person escalation; logos of Attend Anywhere / NHS video (if allowed).</a:t>
          </a:r>
          <a:endParaRPr lang="en-US" sz="2100" kern="1200"/>
        </a:p>
      </dsp:txBody>
      <dsp:txXfrm>
        <a:off x="0" y="2768070"/>
        <a:ext cx="6900512" cy="1384035"/>
      </dsp:txXfrm>
    </dsp:sp>
    <dsp:sp modelId="{3F21F795-5B0E-4AE9-B276-4E2145966B2E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7AF1E-7C40-41AF-86E2-A49143768593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Speaker note:</a:t>
          </a:r>
          <a:r>
            <a:rPr lang="en-GB" sz="2100" kern="1200"/>
            <a:t> “Telehealth isn’t a single product but a portfolio of workflows and platforms embedded unevenly across the NHS. Its current uses range from simple repeat-prescription contacts to complex outpatient follow-up.”</a:t>
          </a:r>
          <a:endParaRPr lang="en-US" sz="2100" kern="1200"/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11F69-AA3D-4CA0-9E52-F70645E4EBF4}">
      <dsp:nvSpPr>
        <dsp:cNvPr id="0" name=""/>
        <dsp:cNvSpPr/>
      </dsp:nvSpPr>
      <dsp:spPr>
        <a:xfrm>
          <a:off x="0" y="192823"/>
          <a:ext cx="5581003" cy="5581003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89D8D-57C8-4BE1-BB9C-14B9380AEAF6}">
      <dsp:nvSpPr>
        <dsp:cNvPr id="0" name=""/>
        <dsp:cNvSpPr/>
      </dsp:nvSpPr>
      <dsp:spPr>
        <a:xfrm>
          <a:off x="530195" y="723019"/>
          <a:ext cx="2176591" cy="217659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Top 3 barriers </a:t>
          </a:r>
          <a:endParaRPr lang="en-US" sz="2100" kern="1200"/>
        </a:p>
      </dsp:txBody>
      <dsp:txXfrm>
        <a:off x="636447" y="829271"/>
        <a:ext cx="1964087" cy="1964087"/>
      </dsp:txXfrm>
    </dsp:sp>
    <dsp:sp modelId="{905DCB6B-4299-4A96-B96E-70EC69D8B508}">
      <dsp:nvSpPr>
        <dsp:cNvPr id="0" name=""/>
        <dsp:cNvSpPr/>
      </dsp:nvSpPr>
      <dsp:spPr>
        <a:xfrm>
          <a:off x="2874216" y="723019"/>
          <a:ext cx="2176591" cy="2176591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Workforce capability &amp; digital fatigue. </a:t>
          </a:r>
          <a:r>
            <a:rPr lang="en-GB" sz="2100" b="1" kern="1200"/>
            <a:t>(NHS England eWIN, 2025)</a:t>
          </a:r>
          <a:endParaRPr lang="en-US" sz="2100" kern="1200"/>
        </a:p>
      </dsp:txBody>
      <dsp:txXfrm>
        <a:off x="2980468" y="829271"/>
        <a:ext cx="1964087" cy="1964087"/>
      </dsp:txXfrm>
    </dsp:sp>
    <dsp:sp modelId="{1A89356C-2E8E-4CF9-AB87-C0B3E6C3806E}">
      <dsp:nvSpPr>
        <dsp:cNvPr id="0" name=""/>
        <dsp:cNvSpPr/>
      </dsp:nvSpPr>
      <dsp:spPr>
        <a:xfrm>
          <a:off x="530195" y="3067040"/>
          <a:ext cx="2176591" cy="2176591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Safety &amp; diagnostic risk in remote-only pathways. </a:t>
          </a:r>
          <a:r>
            <a:rPr lang="en-GB" sz="2100" b="1" kern="1200"/>
            <a:t>(HSIB, 2023)</a:t>
          </a:r>
          <a:endParaRPr lang="en-US" sz="2100" kern="1200"/>
        </a:p>
      </dsp:txBody>
      <dsp:txXfrm>
        <a:off x="636447" y="3173292"/>
        <a:ext cx="1964087" cy="1964087"/>
      </dsp:txXfrm>
    </dsp:sp>
    <dsp:sp modelId="{FEAAC4CC-32F4-47AA-B8CD-A9E9C831D128}">
      <dsp:nvSpPr>
        <dsp:cNvPr id="0" name=""/>
        <dsp:cNvSpPr/>
      </dsp:nvSpPr>
      <dsp:spPr>
        <a:xfrm>
          <a:off x="2874216" y="3067040"/>
          <a:ext cx="2176591" cy="2176591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Digital exclusion &amp; infrastructure inequality. </a:t>
          </a:r>
          <a:r>
            <a:rPr lang="en-GB" sz="2100" b="1" kern="1200"/>
            <a:t>(Financial Times, 2025)</a:t>
          </a:r>
          <a:endParaRPr lang="en-US" sz="2100" kern="1200"/>
        </a:p>
      </dsp:txBody>
      <dsp:txXfrm>
        <a:off x="2980468" y="3173292"/>
        <a:ext cx="1964087" cy="1964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569BA-431A-5E5A-B55B-FAE838D9F4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AA247B-1493-C51E-DD7F-E8F5E2D8B7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6E66C-7C89-28F2-7C99-0292DB186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BE631-E95A-CAAF-ADBF-775F3B494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6F97C7-D5FD-CB13-35B7-0CBC92CB8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235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39005-FD04-E3D4-6FB1-1C36D8E7E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EC1BD-4EC3-A52A-C5DA-64B681066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F2631-51B0-F5B2-FF0D-E378BC298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0787E-B56C-8416-5E3B-5521A45FA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C986D-8B91-014E-BA12-35E103D4C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502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0CDD3-1739-E9B8-76D3-EE939401B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985F51-2B01-CBC6-8899-930E258902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34C82-4652-8694-8A41-55406ECBC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C1CDA-063F-5685-20E2-CD28D621B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E7E2F-4DA7-A80F-195D-F3D573AEA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4878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269F2-7D6A-FDB2-9D45-D8013DA19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0E440-F94B-D551-2379-E33898E2B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CDFD54-8AA4-2D37-1BF1-3CFBA48FD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5EE8DB-8A28-65E8-4479-C56AF838B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1C5797-1DCF-7DEA-A3FC-DAC2085E2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7B1C83-C187-7246-54BD-399CBEB4A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34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41819-5F7F-D314-409C-4FE2F799C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8D1A2C-CDCD-43BD-E286-ABC9F99E3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EE1FF1-28B0-BA9F-415C-638AEB8AB7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E71840-799C-15DB-8B6B-671580D665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9147E4-A02B-9756-FEC0-C260FABE19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388682-2F9A-B8AE-3249-420E6ED08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32314E-F3B9-048C-E304-FAF7E5DAA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0D3F13-0BF6-2A28-C6D2-77FE29B5C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2708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74320-CEE7-9580-4FA8-CAFA13B23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2C7B13-0A26-C966-8F58-5A12FBF18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F038B-CEB1-98EC-D30C-C84BDC087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88E33-EC9D-EBA0-F26A-0FC7D4D35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033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8755B8-63ED-652C-8F1C-3C5D23B4F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1D0E62-04D7-F7B6-E221-B385E7BA9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09A8FD-80B9-E75D-00E1-69D7557DB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5958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C6906-36EF-6416-4777-819619E1C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A959A-53F7-13FE-0909-5E5103074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F1B420-D791-1494-9801-8BDDDD3B5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16728A-7962-72DE-A1A8-EDFDD507C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5E92F-FD74-A9B0-58FD-0222ADB31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0DAB2-6BB4-B6E5-1F49-033D4C5D6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6560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90FC-80FA-754D-6206-1CDC15A5B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2AAA6E-88D9-1485-02DC-784DF445E0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B85FB5-76EA-7AC6-4244-470F93D913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62C074-60F0-E40D-5C08-59C57177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8BE7B-5BCC-DEA5-3EAC-5475CEDFC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1E82E-5343-EF96-8085-3512C6F0D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4179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5F6AA-B299-8AC3-AD70-A0BC8DED6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7B472B-35A8-6111-2EA5-6AD0E73D30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71FCA-0950-DF68-2045-C0AFD9DD5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E3F59-3DAE-3FBB-8166-23432A1D8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43565-E307-EA0C-F02F-3AA2BE6FF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8324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C8A44D-F1F4-8EF9-E124-A8FBDAB21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9C5796-EEF0-8638-A039-02B70B9254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6A8592-CC9C-58E0-22D9-0A01E1DEF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C9547-FAFC-56CA-BF50-2DD91F10F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C0C35-010F-2F71-8D47-768239AA4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886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D9B982-74E3-9102-AB26-3667B6C50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9DAA68-C113-CC78-9628-A1DD1A66C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464D6-44A1-0089-94AF-81E4628341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ED9D79-D39C-4790-99D3-C1F6D0A4CAD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69C5C-BA41-38F6-A354-C4053A6EA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E1182-6345-515B-6212-0F3E18F5FD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76D143-3064-4B19-93C7-CCAA6A66A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08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onclusion-word-formed-from-lettered-yellow-tiles-1888005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ongtermplan.nhs.uk/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615506/?utm_source=chatgpt.com" TargetMode="External"/><Relationship Id="rId2" Type="http://schemas.openxmlformats.org/officeDocument/2006/relationships/hyperlink" Target="https://pmc.ncbi.nlm.nih.gov/articles/PMC27397/?utm_source=chatgpt.co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ongtermplan.nhs.uk/?utm_source=chatgpt.co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t.com/content/81a9fcfe-dae9-4145-948f-4638670a598e?utm_source=chatgpt.com" TargetMode="External"/><Relationship Id="rId3" Type="http://schemas.openxmlformats.org/officeDocument/2006/relationships/hyperlink" Target="https://www.ewin.nhs.uk/sites/default/files/Evidence%20Brief%20_Digital%20skills%20development%20January%202025.pdf?utm_source=chatgpt.com" TargetMode="External"/><Relationship Id="rId7" Type="http://schemas.openxmlformats.org/officeDocument/2006/relationships/hyperlink" Target="https://www.hssib.org.uk/patient-safety-investigations/continuity-of-care-delayed-diagnosis-in-gp-practices/?utm_source=chatgpt.com" TargetMode="External"/><Relationship Id="rId2" Type="http://schemas.openxmlformats.org/officeDocument/2006/relationships/hyperlink" Target="https://www.ewin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ssib.org.uk/" TargetMode="External"/><Relationship Id="rId5" Type="http://schemas.openxmlformats.org/officeDocument/2006/relationships/hyperlink" Target="https://digital.nhs.uk/data-and-information/publications/statistical/nhs-workforce-statistics/january-2025?utm_source=chatgpt.com" TargetMode="External"/><Relationship Id="rId10" Type="http://schemas.openxmlformats.org/officeDocument/2006/relationships/hyperlink" Target="https://www.england.nhs.uk/outpatient-transformation-programme/video-consultations-in-secondary-care/video-consultations-case-studies/delivering-outpatient-appointments-through-video-consultations/?utm_source=chatgpt.com" TargetMode="External"/><Relationship Id="rId4" Type="http://schemas.openxmlformats.org/officeDocument/2006/relationships/hyperlink" Target="https://digital.nhs.uk/" TargetMode="External"/><Relationship Id="rId9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A002C20-86F6-46B0-8392-A37CAC548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2972F54-37E5-4215-8174-927CD8DD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5247" y="1844620"/>
            <a:ext cx="5004044" cy="4257439"/>
          </a:xfrm>
          <a:custGeom>
            <a:avLst/>
            <a:gdLst>
              <a:gd name="connsiteX0" fmla="*/ 4996703 w 5004044"/>
              <a:gd name="connsiteY0" fmla="*/ 1884419 h 4257439"/>
              <a:gd name="connsiteX1" fmla="*/ 4999558 w 5004044"/>
              <a:gd name="connsiteY1" fmla="*/ 1895448 h 4257439"/>
              <a:gd name="connsiteX2" fmla="*/ 4998919 w 5004044"/>
              <a:gd name="connsiteY2" fmla="*/ 1955002 h 4257439"/>
              <a:gd name="connsiteX3" fmla="*/ 4997257 w 5004044"/>
              <a:gd name="connsiteY3" fmla="*/ 1954563 h 4257439"/>
              <a:gd name="connsiteX4" fmla="*/ 4997288 w 5004044"/>
              <a:gd name="connsiteY4" fmla="*/ 1935420 h 4257439"/>
              <a:gd name="connsiteX5" fmla="*/ 4996971 w 5004044"/>
              <a:gd name="connsiteY5" fmla="*/ 1897199 h 4257439"/>
              <a:gd name="connsiteX6" fmla="*/ 4995619 w 5004044"/>
              <a:gd name="connsiteY6" fmla="*/ 1855413 h 4257439"/>
              <a:gd name="connsiteX7" fmla="*/ 4996377 w 5004044"/>
              <a:gd name="connsiteY7" fmla="*/ 1868871 h 4257439"/>
              <a:gd name="connsiteX8" fmla="*/ 4996703 w 5004044"/>
              <a:gd name="connsiteY8" fmla="*/ 1884419 h 4257439"/>
              <a:gd name="connsiteX9" fmla="*/ 4993479 w 5004044"/>
              <a:gd name="connsiteY9" fmla="*/ 1871969 h 4257439"/>
              <a:gd name="connsiteX10" fmla="*/ 4994448 w 5004044"/>
              <a:gd name="connsiteY10" fmla="*/ 1857988 h 4257439"/>
              <a:gd name="connsiteX11" fmla="*/ 4995619 w 5004044"/>
              <a:gd name="connsiteY11" fmla="*/ 1855413 h 4257439"/>
              <a:gd name="connsiteX12" fmla="*/ 561880 w 5004044"/>
              <a:gd name="connsiteY12" fmla="*/ 1402651 h 4257439"/>
              <a:gd name="connsiteX13" fmla="*/ 559343 w 5004044"/>
              <a:gd name="connsiteY13" fmla="*/ 1406893 h 4257439"/>
              <a:gd name="connsiteX14" fmla="*/ 576521 w 5004044"/>
              <a:gd name="connsiteY14" fmla="*/ 1419992 h 4257439"/>
              <a:gd name="connsiteX15" fmla="*/ 596259 w 5004044"/>
              <a:gd name="connsiteY15" fmla="*/ 1423150 h 4257439"/>
              <a:gd name="connsiteX16" fmla="*/ 561880 w 5004044"/>
              <a:gd name="connsiteY16" fmla="*/ 1402651 h 4257439"/>
              <a:gd name="connsiteX17" fmla="*/ 741490 w 5004044"/>
              <a:gd name="connsiteY17" fmla="*/ 927208 h 4257439"/>
              <a:gd name="connsiteX18" fmla="*/ 944973 w 5004044"/>
              <a:gd name="connsiteY18" fmla="*/ 1054807 h 4257439"/>
              <a:gd name="connsiteX19" fmla="*/ 947781 w 5004044"/>
              <a:gd name="connsiteY19" fmla="*/ 1050516 h 4257439"/>
              <a:gd name="connsiteX20" fmla="*/ 741490 w 5004044"/>
              <a:gd name="connsiteY20" fmla="*/ 927208 h 4257439"/>
              <a:gd name="connsiteX21" fmla="*/ 4437179 w 5004044"/>
              <a:gd name="connsiteY21" fmla="*/ 969 h 4257439"/>
              <a:gd name="connsiteX22" fmla="*/ 4444201 w 5004044"/>
              <a:gd name="connsiteY22" fmla="*/ 18389 h 4257439"/>
              <a:gd name="connsiteX23" fmla="*/ 4430319 w 5004044"/>
              <a:gd name="connsiteY23" fmla="*/ 49621 h 4257439"/>
              <a:gd name="connsiteX24" fmla="*/ 4455614 w 5004044"/>
              <a:gd name="connsiteY24" fmla="*/ 105249 h 4257439"/>
              <a:gd name="connsiteX25" fmla="*/ 4563529 w 5004044"/>
              <a:gd name="connsiteY25" fmla="*/ 89046 h 4257439"/>
              <a:gd name="connsiteX26" fmla="*/ 4575967 w 5004044"/>
              <a:gd name="connsiteY26" fmla="*/ 105828 h 4257439"/>
              <a:gd name="connsiteX27" fmla="*/ 4581177 w 5004044"/>
              <a:gd name="connsiteY27" fmla="*/ 187773 h 4257439"/>
              <a:gd name="connsiteX28" fmla="*/ 4586660 w 5004044"/>
              <a:gd name="connsiteY28" fmla="*/ 207364 h 4257439"/>
              <a:gd name="connsiteX29" fmla="*/ 4601641 w 5004044"/>
              <a:gd name="connsiteY29" fmla="*/ 294858 h 4257439"/>
              <a:gd name="connsiteX30" fmla="*/ 4662523 w 5004044"/>
              <a:gd name="connsiteY30" fmla="*/ 423590 h 4257439"/>
              <a:gd name="connsiteX31" fmla="*/ 4724560 w 5004044"/>
              <a:gd name="connsiteY31" fmla="*/ 497719 h 4257439"/>
              <a:gd name="connsiteX32" fmla="*/ 4732841 w 5004044"/>
              <a:gd name="connsiteY32" fmla="*/ 519029 h 4257439"/>
              <a:gd name="connsiteX33" fmla="*/ 4749643 w 5004044"/>
              <a:gd name="connsiteY33" fmla="*/ 604622 h 4257439"/>
              <a:gd name="connsiteX34" fmla="*/ 4744753 w 5004044"/>
              <a:gd name="connsiteY34" fmla="*/ 623512 h 4257439"/>
              <a:gd name="connsiteX35" fmla="*/ 4720006 w 5004044"/>
              <a:gd name="connsiteY35" fmla="*/ 649070 h 4257439"/>
              <a:gd name="connsiteX36" fmla="*/ 4700653 w 5004044"/>
              <a:gd name="connsiteY36" fmla="*/ 704672 h 4257439"/>
              <a:gd name="connsiteX37" fmla="*/ 4662297 w 5004044"/>
              <a:gd name="connsiteY37" fmla="*/ 786401 h 4257439"/>
              <a:gd name="connsiteX38" fmla="*/ 4642954 w 5004044"/>
              <a:gd name="connsiteY38" fmla="*/ 811006 h 4257439"/>
              <a:gd name="connsiteX39" fmla="*/ 4658781 w 5004044"/>
              <a:gd name="connsiteY39" fmla="*/ 824342 h 4257439"/>
              <a:gd name="connsiteX40" fmla="*/ 4713981 w 5004044"/>
              <a:gd name="connsiteY40" fmla="*/ 916441 h 4257439"/>
              <a:gd name="connsiteX41" fmla="*/ 4642145 w 5004044"/>
              <a:gd name="connsiteY41" fmla="*/ 1035706 h 4257439"/>
              <a:gd name="connsiteX42" fmla="*/ 4604059 w 5004044"/>
              <a:gd name="connsiteY42" fmla="*/ 1073741 h 4257439"/>
              <a:gd name="connsiteX43" fmla="*/ 4680437 w 5004044"/>
              <a:gd name="connsiteY43" fmla="*/ 1071013 h 4257439"/>
              <a:gd name="connsiteX44" fmla="*/ 4708843 w 5004044"/>
              <a:gd name="connsiteY44" fmla="*/ 1110593 h 4257439"/>
              <a:gd name="connsiteX45" fmla="*/ 4721433 w 5004044"/>
              <a:gd name="connsiteY45" fmla="*/ 1130828 h 4257439"/>
              <a:gd name="connsiteX46" fmla="*/ 4799050 w 5004044"/>
              <a:gd name="connsiteY46" fmla="*/ 1256288 h 4257439"/>
              <a:gd name="connsiteX47" fmla="*/ 4788849 w 5004044"/>
              <a:gd name="connsiteY47" fmla="*/ 1296992 h 4257439"/>
              <a:gd name="connsiteX48" fmla="*/ 4677593 w 5004044"/>
              <a:gd name="connsiteY48" fmla="*/ 1504814 h 4257439"/>
              <a:gd name="connsiteX49" fmla="*/ 4806838 w 5004044"/>
              <a:gd name="connsiteY49" fmla="*/ 1534504 h 4257439"/>
              <a:gd name="connsiteX50" fmla="*/ 4818253 w 5004044"/>
              <a:gd name="connsiteY50" fmla="*/ 1621364 h 4257439"/>
              <a:gd name="connsiteX51" fmla="*/ 4887405 w 5004044"/>
              <a:gd name="connsiteY51" fmla="*/ 1708784 h 4257439"/>
              <a:gd name="connsiteX52" fmla="*/ 4987017 w 5004044"/>
              <a:gd name="connsiteY52" fmla="*/ 1847008 h 4257439"/>
              <a:gd name="connsiteX53" fmla="*/ 4993479 w 5004044"/>
              <a:gd name="connsiteY53" fmla="*/ 1871969 h 4257439"/>
              <a:gd name="connsiteX54" fmla="*/ 4993260 w 5004044"/>
              <a:gd name="connsiteY54" fmla="*/ 1875137 h 4257439"/>
              <a:gd name="connsiteX55" fmla="*/ 4990437 w 5004044"/>
              <a:gd name="connsiteY55" fmla="*/ 1933934 h 4257439"/>
              <a:gd name="connsiteX56" fmla="*/ 4989378 w 5004044"/>
              <a:gd name="connsiteY56" fmla="*/ 1952477 h 4257439"/>
              <a:gd name="connsiteX57" fmla="*/ 4982628 w 5004044"/>
              <a:gd name="connsiteY57" fmla="*/ 1950690 h 4257439"/>
              <a:gd name="connsiteX58" fmla="*/ 4970479 w 5004044"/>
              <a:gd name="connsiteY58" fmla="*/ 1944168 h 4257439"/>
              <a:gd name="connsiteX59" fmla="*/ 4961645 w 5004044"/>
              <a:gd name="connsiteY59" fmla="*/ 1968944 h 4257439"/>
              <a:gd name="connsiteX60" fmla="*/ 4980262 w 5004044"/>
              <a:gd name="connsiteY60" fmla="*/ 2014997 h 4257439"/>
              <a:gd name="connsiteX61" fmla="*/ 4988607 w 5004044"/>
              <a:gd name="connsiteY61" fmla="*/ 1965973 h 4257439"/>
              <a:gd name="connsiteX62" fmla="*/ 4989378 w 5004044"/>
              <a:gd name="connsiteY62" fmla="*/ 1952477 h 4257439"/>
              <a:gd name="connsiteX63" fmla="*/ 4997257 w 5004044"/>
              <a:gd name="connsiteY63" fmla="*/ 1954563 h 4257439"/>
              <a:gd name="connsiteX64" fmla="*/ 4997217 w 5004044"/>
              <a:gd name="connsiteY64" fmla="*/ 1978557 h 4257439"/>
              <a:gd name="connsiteX65" fmla="*/ 4990810 w 5004044"/>
              <a:gd name="connsiteY65" fmla="*/ 2100744 h 4257439"/>
              <a:gd name="connsiteX66" fmla="*/ 4889713 w 5004044"/>
              <a:gd name="connsiteY66" fmla="*/ 2285583 h 4257439"/>
              <a:gd name="connsiteX67" fmla="*/ 4803440 w 5004044"/>
              <a:gd name="connsiteY67" fmla="*/ 2367231 h 4257439"/>
              <a:gd name="connsiteX68" fmla="*/ 4613356 w 5004044"/>
              <a:gd name="connsiteY68" fmla="*/ 2702512 h 4257439"/>
              <a:gd name="connsiteX69" fmla="*/ 4553563 w 5004044"/>
              <a:gd name="connsiteY69" fmla="*/ 2810797 h 4257439"/>
              <a:gd name="connsiteX70" fmla="*/ 4602347 w 5004044"/>
              <a:gd name="connsiteY70" fmla="*/ 2836976 h 4257439"/>
              <a:gd name="connsiteX71" fmla="*/ 4516285 w 5004044"/>
              <a:gd name="connsiteY71" fmla="*/ 2954642 h 4257439"/>
              <a:gd name="connsiteX72" fmla="*/ 4414507 w 5004044"/>
              <a:gd name="connsiteY72" fmla="*/ 3086467 h 4257439"/>
              <a:gd name="connsiteX73" fmla="*/ 2327617 w 5004044"/>
              <a:gd name="connsiteY73" fmla="*/ 4253752 h 4257439"/>
              <a:gd name="connsiteX74" fmla="*/ 1214971 w 5004044"/>
              <a:gd name="connsiteY74" fmla="*/ 4203137 h 4257439"/>
              <a:gd name="connsiteX75" fmla="*/ 894535 w 5004044"/>
              <a:gd name="connsiteY75" fmla="*/ 4109150 h 4257439"/>
              <a:gd name="connsiteX76" fmla="*/ 781596 w 5004044"/>
              <a:gd name="connsiteY76" fmla="*/ 3991505 h 4257439"/>
              <a:gd name="connsiteX77" fmla="*/ 742373 w 5004044"/>
              <a:gd name="connsiteY77" fmla="*/ 3959843 h 4257439"/>
              <a:gd name="connsiteX78" fmla="*/ 646723 w 5004044"/>
              <a:gd name="connsiteY78" fmla="*/ 3926438 h 4257439"/>
              <a:gd name="connsiteX79" fmla="*/ 478839 w 5004044"/>
              <a:gd name="connsiteY79" fmla="*/ 3847272 h 4257439"/>
              <a:gd name="connsiteX80" fmla="*/ 537744 w 5004044"/>
              <a:gd name="connsiteY80" fmla="*/ 3812205 h 4257439"/>
              <a:gd name="connsiteX81" fmla="*/ 712950 w 5004044"/>
              <a:gd name="connsiteY81" fmla="*/ 3847065 h 4257439"/>
              <a:gd name="connsiteX82" fmla="*/ 839053 w 5004044"/>
              <a:gd name="connsiteY82" fmla="*/ 3842201 h 4257439"/>
              <a:gd name="connsiteX83" fmla="*/ 657388 w 5004044"/>
              <a:gd name="connsiteY83" fmla="*/ 3759142 h 4257439"/>
              <a:gd name="connsiteX84" fmla="*/ 479902 w 5004044"/>
              <a:gd name="connsiteY84" fmla="*/ 3640872 h 4257439"/>
              <a:gd name="connsiteX85" fmla="*/ 612982 w 5004044"/>
              <a:gd name="connsiteY85" fmla="*/ 3646162 h 4257439"/>
              <a:gd name="connsiteX86" fmla="*/ 617779 w 5004044"/>
              <a:gd name="connsiteY86" fmla="*/ 3625073 h 4257439"/>
              <a:gd name="connsiteX87" fmla="*/ 495792 w 5004044"/>
              <a:gd name="connsiteY87" fmla="*/ 3468542 h 4257439"/>
              <a:gd name="connsiteX88" fmla="*/ 436221 w 5004044"/>
              <a:gd name="connsiteY88" fmla="*/ 3407261 h 4257439"/>
              <a:gd name="connsiteX89" fmla="*/ 172652 w 5004044"/>
              <a:gd name="connsiteY89" fmla="*/ 3237768 h 4257439"/>
              <a:gd name="connsiteX90" fmla="*/ 417805 w 5004044"/>
              <a:gd name="connsiteY90" fmla="*/ 3290959 h 4257439"/>
              <a:gd name="connsiteX91" fmla="*/ 159629 w 5004044"/>
              <a:gd name="connsiteY91" fmla="*/ 3126522 h 4257439"/>
              <a:gd name="connsiteX92" fmla="*/ 35515 w 5004044"/>
              <a:gd name="connsiteY92" fmla="*/ 3070942 h 4257439"/>
              <a:gd name="connsiteX93" fmla="*/ 3001 w 5004044"/>
              <a:gd name="connsiteY93" fmla="*/ 3030820 h 4257439"/>
              <a:gd name="connsiteX94" fmla="*/ 56337 w 5004044"/>
              <a:gd name="connsiteY94" fmla="*/ 3011602 h 4257439"/>
              <a:gd name="connsiteX95" fmla="*/ 221626 w 5004044"/>
              <a:gd name="connsiteY95" fmla="*/ 3000137 h 4257439"/>
              <a:gd name="connsiteX96" fmla="*/ 12079 w 5004044"/>
              <a:gd name="connsiteY96" fmla="*/ 2895750 h 4257439"/>
              <a:gd name="connsiteX97" fmla="*/ 165389 w 5004044"/>
              <a:gd name="connsiteY97" fmla="*/ 2890511 h 4257439"/>
              <a:gd name="connsiteX98" fmla="*/ 206743 w 5004044"/>
              <a:gd name="connsiteY98" fmla="*/ 2827546 h 4257439"/>
              <a:gd name="connsiteX99" fmla="*/ 273631 w 5004044"/>
              <a:gd name="connsiteY99" fmla="*/ 2725917 h 4257439"/>
              <a:gd name="connsiteX100" fmla="*/ 320364 w 5004044"/>
              <a:gd name="connsiteY100" fmla="*/ 2667696 h 4257439"/>
              <a:gd name="connsiteX101" fmla="*/ 334074 w 5004044"/>
              <a:gd name="connsiteY101" fmla="*/ 2507770 h 4257439"/>
              <a:gd name="connsiteX102" fmla="*/ 284207 w 5004044"/>
              <a:gd name="connsiteY102" fmla="*/ 2344516 h 4257439"/>
              <a:gd name="connsiteX103" fmla="*/ 166166 w 5004044"/>
              <a:gd name="connsiteY103" fmla="*/ 2278376 h 4257439"/>
              <a:gd name="connsiteX104" fmla="*/ 194891 w 5004044"/>
              <a:gd name="connsiteY104" fmla="*/ 2175576 h 4257439"/>
              <a:gd name="connsiteX105" fmla="*/ 440332 w 5004044"/>
              <a:gd name="connsiteY105" fmla="*/ 2191712 h 4257439"/>
              <a:gd name="connsiteX106" fmla="*/ 63051 w 5004044"/>
              <a:gd name="connsiteY106" fmla="*/ 1942979 h 4257439"/>
              <a:gd name="connsiteX107" fmla="*/ 123612 w 5004044"/>
              <a:gd name="connsiteY107" fmla="*/ 1920903 h 4257439"/>
              <a:gd name="connsiteX108" fmla="*/ 120386 w 5004044"/>
              <a:gd name="connsiteY108" fmla="*/ 1903128 h 4257439"/>
              <a:gd name="connsiteX109" fmla="*/ 119318 w 5004044"/>
              <a:gd name="connsiteY109" fmla="*/ 1791355 h 4257439"/>
              <a:gd name="connsiteX110" fmla="*/ 127081 w 5004044"/>
              <a:gd name="connsiteY110" fmla="*/ 1738431 h 4257439"/>
              <a:gd name="connsiteX111" fmla="*/ 108310 w 5004044"/>
              <a:gd name="connsiteY111" fmla="*/ 1682600 h 4257439"/>
              <a:gd name="connsiteX112" fmla="*/ 385468 w 5004044"/>
              <a:gd name="connsiteY112" fmla="*/ 1739315 h 4257439"/>
              <a:gd name="connsiteX113" fmla="*/ 599777 w 5004044"/>
              <a:gd name="connsiteY113" fmla="*/ 1722044 h 4257439"/>
              <a:gd name="connsiteX114" fmla="*/ 593006 w 5004044"/>
              <a:gd name="connsiteY114" fmla="*/ 1716597 h 4257439"/>
              <a:gd name="connsiteX115" fmla="*/ 485736 w 5004044"/>
              <a:gd name="connsiteY115" fmla="*/ 1591625 h 4257439"/>
              <a:gd name="connsiteX116" fmla="*/ 481534 w 5004044"/>
              <a:gd name="connsiteY116" fmla="*/ 1588888 h 4257439"/>
              <a:gd name="connsiteX117" fmla="*/ 461623 w 5004044"/>
              <a:gd name="connsiteY117" fmla="*/ 1569314 h 4257439"/>
              <a:gd name="connsiteX118" fmla="*/ 441172 w 5004044"/>
              <a:gd name="connsiteY118" fmla="*/ 1549836 h 4257439"/>
              <a:gd name="connsiteX119" fmla="*/ 438173 w 5004044"/>
              <a:gd name="connsiteY119" fmla="*/ 1549732 h 4257439"/>
              <a:gd name="connsiteX120" fmla="*/ 409482 w 5004044"/>
              <a:gd name="connsiteY120" fmla="*/ 1509886 h 4257439"/>
              <a:gd name="connsiteX121" fmla="*/ 401143 w 5004044"/>
              <a:gd name="connsiteY121" fmla="*/ 1480995 h 4257439"/>
              <a:gd name="connsiteX122" fmla="*/ 370772 w 5004044"/>
              <a:gd name="connsiteY122" fmla="*/ 1452514 h 4257439"/>
              <a:gd name="connsiteX123" fmla="*/ 339699 w 5004044"/>
              <a:gd name="connsiteY123" fmla="*/ 1426688 h 4257439"/>
              <a:gd name="connsiteX124" fmla="*/ 265593 w 5004044"/>
              <a:gd name="connsiteY124" fmla="*/ 1412885 h 4257439"/>
              <a:gd name="connsiteX125" fmla="*/ 215085 w 5004044"/>
              <a:gd name="connsiteY125" fmla="*/ 1372144 h 4257439"/>
              <a:gd name="connsiteX126" fmla="*/ 274865 w 5004044"/>
              <a:gd name="connsiteY126" fmla="*/ 1375825 h 4257439"/>
              <a:gd name="connsiteX127" fmla="*/ 219220 w 5004044"/>
              <a:gd name="connsiteY127" fmla="*/ 1329666 h 4257439"/>
              <a:gd name="connsiteX128" fmla="*/ 187322 w 5004044"/>
              <a:gd name="connsiteY128" fmla="*/ 1278682 h 4257439"/>
              <a:gd name="connsiteX129" fmla="*/ 189878 w 5004044"/>
              <a:gd name="connsiteY129" fmla="*/ 1262417 h 4257439"/>
              <a:gd name="connsiteX130" fmla="*/ 204036 w 5004044"/>
              <a:gd name="connsiteY130" fmla="*/ 1262449 h 4257439"/>
              <a:gd name="connsiteX131" fmla="*/ 256133 w 5004044"/>
              <a:gd name="connsiteY131" fmla="*/ 1295950 h 4257439"/>
              <a:gd name="connsiteX132" fmla="*/ 323760 w 5004044"/>
              <a:gd name="connsiteY132" fmla="*/ 1342208 h 4257439"/>
              <a:gd name="connsiteX133" fmla="*/ 219957 w 5004044"/>
              <a:gd name="connsiteY133" fmla="*/ 1252997 h 4257439"/>
              <a:gd name="connsiteX134" fmla="*/ 145267 w 5004044"/>
              <a:gd name="connsiteY134" fmla="*/ 1188376 h 4257439"/>
              <a:gd name="connsiteX135" fmla="*/ 127649 w 5004044"/>
              <a:gd name="connsiteY135" fmla="*/ 1140248 h 4257439"/>
              <a:gd name="connsiteX136" fmla="*/ 133301 w 5004044"/>
              <a:gd name="connsiteY136" fmla="*/ 1126283 h 4257439"/>
              <a:gd name="connsiteX137" fmla="*/ 144665 w 5004044"/>
              <a:gd name="connsiteY137" fmla="*/ 1130919 h 4257439"/>
              <a:gd name="connsiteX138" fmla="*/ 154924 w 5004044"/>
              <a:gd name="connsiteY138" fmla="*/ 1141443 h 4257439"/>
              <a:gd name="connsiteX139" fmla="*/ 263706 w 5004044"/>
              <a:gd name="connsiteY139" fmla="*/ 1219972 h 4257439"/>
              <a:gd name="connsiteX140" fmla="*/ 423231 w 5004044"/>
              <a:gd name="connsiteY140" fmla="*/ 1325916 h 4257439"/>
              <a:gd name="connsiteX141" fmla="*/ 486543 w 5004044"/>
              <a:gd name="connsiteY141" fmla="*/ 1341940 h 4257439"/>
              <a:gd name="connsiteX142" fmla="*/ 305459 w 5004044"/>
              <a:gd name="connsiteY142" fmla="*/ 1191095 h 4257439"/>
              <a:gd name="connsiteX143" fmla="*/ 165967 w 5004044"/>
              <a:gd name="connsiteY143" fmla="*/ 995271 h 4257439"/>
              <a:gd name="connsiteX144" fmla="*/ 148803 w 5004044"/>
              <a:gd name="connsiteY144" fmla="*/ 982487 h 4257439"/>
              <a:gd name="connsiteX145" fmla="*/ 142975 w 5004044"/>
              <a:gd name="connsiteY145" fmla="*/ 973711 h 4257439"/>
              <a:gd name="connsiteX146" fmla="*/ 107228 w 5004044"/>
              <a:gd name="connsiteY146" fmla="*/ 903165 h 4257439"/>
              <a:gd name="connsiteX147" fmla="*/ 103961 w 5004044"/>
              <a:gd name="connsiteY147" fmla="*/ 884449 h 4257439"/>
              <a:gd name="connsiteX148" fmla="*/ 105398 w 5004044"/>
              <a:gd name="connsiteY148" fmla="*/ 848773 h 4257439"/>
              <a:gd name="connsiteX149" fmla="*/ 96106 w 5004044"/>
              <a:gd name="connsiteY149" fmla="*/ 829222 h 4257439"/>
              <a:gd name="connsiteX150" fmla="*/ 95233 w 5004044"/>
              <a:gd name="connsiteY150" fmla="*/ 815459 h 4257439"/>
              <a:gd name="connsiteX151" fmla="*/ 108754 w 5004044"/>
              <a:gd name="connsiteY151" fmla="*/ 813390 h 4257439"/>
              <a:gd name="connsiteX152" fmla="*/ 149184 w 5004044"/>
              <a:gd name="connsiteY152" fmla="*/ 854012 h 4257439"/>
              <a:gd name="connsiteX153" fmla="*/ 169922 w 5004044"/>
              <a:gd name="connsiteY153" fmla="*/ 855094 h 4257439"/>
              <a:gd name="connsiteX154" fmla="*/ 194734 w 5004044"/>
              <a:gd name="connsiteY154" fmla="*/ 849766 h 4257439"/>
              <a:gd name="connsiteX155" fmla="*/ 204833 w 5004044"/>
              <a:gd name="connsiteY155" fmla="*/ 862849 h 4257439"/>
              <a:gd name="connsiteX156" fmla="*/ 262674 w 5004044"/>
              <a:gd name="connsiteY156" fmla="*/ 921903 h 4257439"/>
              <a:gd name="connsiteX157" fmla="*/ 302202 w 5004044"/>
              <a:gd name="connsiteY157" fmla="*/ 923150 h 4257439"/>
              <a:gd name="connsiteX158" fmla="*/ 270912 w 5004044"/>
              <a:gd name="connsiteY158" fmla="*/ 917286 h 4257439"/>
              <a:gd name="connsiteX159" fmla="*/ 262498 w 5004044"/>
              <a:gd name="connsiteY159" fmla="*/ 899162 h 4257439"/>
              <a:gd name="connsiteX160" fmla="*/ 261759 w 5004044"/>
              <a:gd name="connsiteY160" fmla="*/ 882214 h 4257439"/>
              <a:gd name="connsiteX161" fmla="*/ 216117 w 5004044"/>
              <a:gd name="connsiteY161" fmla="*/ 846941 h 4257439"/>
              <a:gd name="connsiteX162" fmla="*/ 211969 w 5004044"/>
              <a:gd name="connsiteY162" fmla="*/ 845458 h 4257439"/>
              <a:gd name="connsiteX163" fmla="*/ 202383 w 5004044"/>
              <a:gd name="connsiteY163" fmla="*/ 831653 h 4257439"/>
              <a:gd name="connsiteX164" fmla="*/ 217302 w 5004044"/>
              <a:gd name="connsiteY164" fmla="*/ 817950 h 4257439"/>
              <a:gd name="connsiteX165" fmla="*/ 258185 w 5004044"/>
              <a:gd name="connsiteY165" fmla="*/ 825283 h 4257439"/>
              <a:gd name="connsiteX166" fmla="*/ 339019 w 5004044"/>
              <a:gd name="connsiteY166" fmla="*/ 887237 h 4257439"/>
              <a:gd name="connsiteX167" fmla="*/ 455541 w 5004044"/>
              <a:gd name="connsiteY167" fmla="*/ 987171 h 4257439"/>
              <a:gd name="connsiteX168" fmla="*/ 839737 w 5004044"/>
              <a:gd name="connsiteY168" fmla="*/ 1232154 h 4257439"/>
              <a:gd name="connsiteX169" fmla="*/ 987251 w 5004044"/>
              <a:gd name="connsiteY169" fmla="*/ 1312386 h 4257439"/>
              <a:gd name="connsiteX170" fmla="*/ 987828 w 5004044"/>
              <a:gd name="connsiteY170" fmla="*/ 1306906 h 4257439"/>
              <a:gd name="connsiteX171" fmla="*/ 987609 w 5004044"/>
              <a:gd name="connsiteY171" fmla="*/ 1301885 h 4257439"/>
              <a:gd name="connsiteX172" fmla="*/ 883773 w 5004044"/>
              <a:gd name="connsiteY172" fmla="*/ 1249366 h 4257439"/>
              <a:gd name="connsiteX173" fmla="*/ 658689 w 5004044"/>
              <a:gd name="connsiteY173" fmla="*/ 1075926 h 4257439"/>
              <a:gd name="connsiteX174" fmla="*/ 639221 w 5004044"/>
              <a:gd name="connsiteY174" fmla="*/ 1072721 h 4257439"/>
              <a:gd name="connsiteX175" fmla="*/ 607837 w 5004044"/>
              <a:gd name="connsiteY175" fmla="*/ 1046001 h 4257439"/>
              <a:gd name="connsiteX176" fmla="*/ 604057 w 5004044"/>
              <a:gd name="connsiteY176" fmla="*/ 1028006 h 4257439"/>
              <a:gd name="connsiteX177" fmla="*/ 535068 w 5004044"/>
              <a:gd name="connsiteY177" fmla="*/ 963012 h 4257439"/>
              <a:gd name="connsiteX178" fmla="*/ 398492 w 5004044"/>
              <a:gd name="connsiteY178" fmla="*/ 852702 h 4257439"/>
              <a:gd name="connsiteX179" fmla="*/ 370407 w 5004044"/>
              <a:gd name="connsiteY179" fmla="*/ 808003 h 4257439"/>
              <a:gd name="connsiteX180" fmla="*/ 373637 w 5004044"/>
              <a:gd name="connsiteY180" fmla="*/ 788457 h 4257439"/>
              <a:gd name="connsiteX181" fmla="*/ 388957 w 5004044"/>
              <a:gd name="connsiteY181" fmla="*/ 790181 h 4257439"/>
              <a:gd name="connsiteX182" fmla="*/ 445569 w 5004044"/>
              <a:gd name="connsiteY182" fmla="*/ 827313 h 4257439"/>
              <a:gd name="connsiteX183" fmla="*/ 503344 w 5004044"/>
              <a:gd name="connsiteY183" fmla="*/ 866138 h 4257439"/>
              <a:gd name="connsiteX184" fmla="*/ 497988 w 5004044"/>
              <a:gd name="connsiteY184" fmla="*/ 855698 h 4257439"/>
              <a:gd name="connsiteX185" fmla="*/ 395068 w 5004044"/>
              <a:gd name="connsiteY185" fmla="*/ 774238 h 4257439"/>
              <a:gd name="connsiteX186" fmla="*/ 321225 w 5004044"/>
              <a:gd name="connsiteY186" fmla="*/ 704090 h 4257439"/>
              <a:gd name="connsiteX187" fmla="*/ 310772 w 5004044"/>
              <a:gd name="connsiteY187" fmla="*/ 664187 h 4257439"/>
              <a:gd name="connsiteX188" fmla="*/ 316776 w 5004044"/>
              <a:gd name="connsiteY188" fmla="*/ 652057 h 4257439"/>
              <a:gd name="connsiteX189" fmla="*/ 326167 w 5004044"/>
              <a:gd name="connsiteY189" fmla="*/ 655144 h 4257439"/>
              <a:gd name="connsiteX190" fmla="*/ 339819 w 5004044"/>
              <a:gd name="connsiteY190" fmla="*/ 668549 h 4257439"/>
              <a:gd name="connsiteX191" fmla="*/ 435653 w 5004044"/>
              <a:gd name="connsiteY191" fmla="*/ 737342 h 4257439"/>
              <a:gd name="connsiteX192" fmla="*/ 594518 w 5004044"/>
              <a:gd name="connsiteY192" fmla="*/ 846882 h 4257439"/>
              <a:gd name="connsiteX193" fmla="*/ 665142 w 5004044"/>
              <a:gd name="connsiteY193" fmla="*/ 868257 h 4257439"/>
              <a:gd name="connsiteX194" fmla="*/ 660802 w 5004044"/>
              <a:gd name="connsiteY194" fmla="*/ 862382 h 4257439"/>
              <a:gd name="connsiteX195" fmla="*/ 499505 w 5004044"/>
              <a:gd name="connsiteY195" fmla="*/ 728286 h 4257439"/>
              <a:gd name="connsiteX196" fmla="*/ 345927 w 5004044"/>
              <a:gd name="connsiteY196" fmla="*/ 515339 h 4257439"/>
              <a:gd name="connsiteX197" fmla="*/ 338588 w 5004044"/>
              <a:gd name="connsiteY197" fmla="*/ 509361 h 4257439"/>
              <a:gd name="connsiteX198" fmla="*/ 327339 w 5004044"/>
              <a:gd name="connsiteY198" fmla="*/ 494900 h 4257439"/>
              <a:gd name="connsiteX199" fmla="*/ 303055 w 5004044"/>
              <a:gd name="connsiteY199" fmla="*/ 437512 h 4257439"/>
              <a:gd name="connsiteX200" fmla="*/ 292117 w 5004044"/>
              <a:gd name="connsiteY200" fmla="*/ 398959 h 4257439"/>
              <a:gd name="connsiteX201" fmla="*/ 292417 w 5004044"/>
              <a:gd name="connsiteY201" fmla="*/ 380879 h 4257439"/>
              <a:gd name="connsiteX202" fmla="*/ 280259 w 5004044"/>
              <a:gd name="connsiteY202" fmla="*/ 358039 h 4257439"/>
              <a:gd name="connsiteX203" fmla="*/ 277426 w 5004044"/>
              <a:gd name="connsiteY203" fmla="*/ 343041 h 4257439"/>
              <a:gd name="connsiteX204" fmla="*/ 292014 w 5004044"/>
              <a:gd name="connsiteY204" fmla="*/ 340466 h 4257439"/>
              <a:gd name="connsiteX205" fmla="*/ 333039 w 5004044"/>
              <a:gd name="connsiteY205" fmla="*/ 382248 h 4257439"/>
              <a:gd name="connsiteX206" fmla="*/ 352439 w 5004044"/>
              <a:gd name="connsiteY206" fmla="*/ 383884 h 4257439"/>
              <a:gd name="connsiteX207" fmla="*/ 381981 w 5004044"/>
              <a:gd name="connsiteY207" fmla="*/ 380883 h 4257439"/>
              <a:gd name="connsiteX208" fmla="*/ 402615 w 5004044"/>
              <a:gd name="connsiteY208" fmla="*/ 410767 h 4257439"/>
              <a:gd name="connsiteX209" fmla="*/ 488827 w 5004044"/>
              <a:gd name="connsiteY209" fmla="*/ 452479 h 4257439"/>
              <a:gd name="connsiteX210" fmla="*/ 453360 w 5004044"/>
              <a:gd name="connsiteY210" fmla="*/ 444507 h 4257439"/>
              <a:gd name="connsiteX211" fmla="*/ 444814 w 5004044"/>
              <a:gd name="connsiteY211" fmla="*/ 429568 h 4257439"/>
              <a:gd name="connsiteX212" fmla="*/ 442720 w 5004044"/>
              <a:gd name="connsiteY212" fmla="*/ 406534 h 4257439"/>
              <a:gd name="connsiteX213" fmla="*/ 399647 w 5004044"/>
              <a:gd name="connsiteY213" fmla="*/ 373970 h 4257439"/>
              <a:gd name="connsiteX214" fmla="*/ 390458 w 5004044"/>
              <a:gd name="connsiteY214" fmla="*/ 369266 h 4257439"/>
              <a:gd name="connsiteX215" fmla="*/ 384776 w 5004044"/>
              <a:gd name="connsiteY215" fmla="*/ 357618 h 4257439"/>
              <a:gd name="connsiteX216" fmla="*/ 395456 w 5004044"/>
              <a:gd name="connsiteY216" fmla="*/ 346561 h 4257439"/>
              <a:gd name="connsiteX217" fmla="*/ 409490 w 5004044"/>
              <a:gd name="connsiteY217" fmla="*/ 343767 h 4257439"/>
              <a:gd name="connsiteX218" fmla="*/ 459406 w 5004044"/>
              <a:gd name="connsiteY218" fmla="*/ 364686 h 4257439"/>
              <a:gd name="connsiteX219" fmla="*/ 603593 w 5004044"/>
              <a:gd name="connsiteY219" fmla="*/ 487253 h 4257439"/>
              <a:gd name="connsiteX220" fmla="*/ 758457 w 5004044"/>
              <a:gd name="connsiteY220" fmla="*/ 592438 h 4257439"/>
              <a:gd name="connsiteX221" fmla="*/ 1126835 w 5004044"/>
              <a:gd name="connsiteY221" fmla="*/ 818073 h 4257439"/>
              <a:gd name="connsiteX222" fmla="*/ 1748686 w 5004044"/>
              <a:gd name="connsiteY222" fmla="*/ 913256 h 4257439"/>
              <a:gd name="connsiteX223" fmla="*/ 2345605 w 5004044"/>
              <a:gd name="connsiteY223" fmla="*/ 842682 h 4257439"/>
              <a:gd name="connsiteX224" fmla="*/ 2430665 w 5004044"/>
              <a:gd name="connsiteY224" fmla="*/ 833044 h 4257439"/>
              <a:gd name="connsiteX225" fmla="*/ 3874549 w 5004044"/>
              <a:gd name="connsiteY225" fmla="*/ 345713 h 4257439"/>
              <a:gd name="connsiteX226" fmla="*/ 4079914 w 5004044"/>
              <a:gd name="connsiteY226" fmla="*/ 235770 h 4257439"/>
              <a:gd name="connsiteX227" fmla="*/ 4115814 w 5004044"/>
              <a:gd name="connsiteY227" fmla="*/ 249002 h 4257439"/>
              <a:gd name="connsiteX228" fmla="*/ 4129591 w 5004044"/>
              <a:gd name="connsiteY228" fmla="*/ 251735 h 4257439"/>
              <a:gd name="connsiteX229" fmla="*/ 4131313 w 5004044"/>
              <a:gd name="connsiteY229" fmla="*/ 253264 h 4257439"/>
              <a:gd name="connsiteX230" fmla="*/ 4132779 w 5004044"/>
              <a:gd name="connsiteY230" fmla="*/ 252368 h 4257439"/>
              <a:gd name="connsiteX231" fmla="*/ 4129591 w 5004044"/>
              <a:gd name="connsiteY231" fmla="*/ 251735 h 4257439"/>
              <a:gd name="connsiteX232" fmla="*/ 4126781 w 5004044"/>
              <a:gd name="connsiteY232" fmla="*/ 249241 h 4257439"/>
              <a:gd name="connsiteX233" fmla="*/ 4126159 w 5004044"/>
              <a:gd name="connsiteY233" fmla="*/ 241207 h 4257439"/>
              <a:gd name="connsiteX234" fmla="*/ 4145347 w 5004044"/>
              <a:gd name="connsiteY234" fmla="*/ 206824 h 4257439"/>
              <a:gd name="connsiteX235" fmla="*/ 4183377 w 5004044"/>
              <a:gd name="connsiteY235" fmla="*/ 186195 h 4257439"/>
              <a:gd name="connsiteX236" fmla="*/ 4203065 w 5004044"/>
              <a:gd name="connsiteY236" fmla="*/ 194422 h 4257439"/>
              <a:gd name="connsiteX237" fmla="*/ 4228763 w 5004044"/>
              <a:gd name="connsiteY237" fmla="*/ 203170 h 4257439"/>
              <a:gd name="connsiteX238" fmla="*/ 4343373 w 5004044"/>
              <a:gd name="connsiteY238" fmla="*/ 90903 h 4257439"/>
              <a:gd name="connsiteX239" fmla="*/ 4421541 w 5004044"/>
              <a:gd name="connsiteY239" fmla="*/ 10686 h 4257439"/>
              <a:gd name="connsiteX240" fmla="*/ 4437179 w 5004044"/>
              <a:gd name="connsiteY240" fmla="*/ 969 h 4257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004044" h="4257439">
                <a:moveTo>
                  <a:pt x="4996703" y="1884419"/>
                </a:moveTo>
                <a:lnTo>
                  <a:pt x="4999558" y="1895448"/>
                </a:lnTo>
                <a:cubicBezTo>
                  <a:pt x="5005407" y="1925309"/>
                  <a:pt x="5005885" y="1948588"/>
                  <a:pt x="4998919" y="1955002"/>
                </a:cubicBezTo>
                <a:lnTo>
                  <a:pt x="4997257" y="1954563"/>
                </a:lnTo>
                <a:lnTo>
                  <a:pt x="4997288" y="1935420"/>
                </a:lnTo>
                <a:cubicBezTo>
                  <a:pt x="4997241" y="1921584"/>
                  <a:pt x="4997129" y="1908567"/>
                  <a:pt x="4996971" y="1897199"/>
                </a:cubicBezTo>
                <a:close/>
                <a:moveTo>
                  <a:pt x="4995619" y="1855413"/>
                </a:moveTo>
                <a:cubicBezTo>
                  <a:pt x="4995887" y="1856868"/>
                  <a:pt x="4996145" y="1861630"/>
                  <a:pt x="4996377" y="1868871"/>
                </a:cubicBezTo>
                <a:lnTo>
                  <a:pt x="4996703" y="1884419"/>
                </a:lnTo>
                <a:lnTo>
                  <a:pt x="4993479" y="1871969"/>
                </a:lnTo>
                <a:lnTo>
                  <a:pt x="4994448" y="1857988"/>
                </a:lnTo>
                <a:cubicBezTo>
                  <a:pt x="4994836" y="1854434"/>
                  <a:pt x="4995221" y="1853309"/>
                  <a:pt x="4995619" y="1855413"/>
                </a:cubicBezTo>
                <a:close/>
                <a:moveTo>
                  <a:pt x="561880" y="1402651"/>
                </a:moveTo>
                <a:cubicBezTo>
                  <a:pt x="561124" y="1404050"/>
                  <a:pt x="560098" y="1405494"/>
                  <a:pt x="559343" y="1406893"/>
                </a:cubicBezTo>
                <a:cubicBezTo>
                  <a:pt x="564992" y="1411590"/>
                  <a:pt x="570885" y="1415610"/>
                  <a:pt x="576521" y="1419992"/>
                </a:cubicBezTo>
                <a:cubicBezTo>
                  <a:pt x="583100" y="1421044"/>
                  <a:pt x="589950" y="1422050"/>
                  <a:pt x="596259" y="1423150"/>
                </a:cubicBezTo>
                <a:cubicBezTo>
                  <a:pt x="584800" y="1416317"/>
                  <a:pt x="573340" y="1409483"/>
                  <a:pt x="561880" y="1402651"/>
                </a:cubicBezTo>
                <a:close/>
                <a:moveTo>
                  <a:pt x="741490" y="927208"/>
                </a:moveTo>
                <a:cubicBezTo>
                  <a:pt x="799034" y="985684"/>
                  <a:pt x="870087" y="1023113"/>
                  <a:pt x="944973" y="1054807"/>
                </a:cubicBezTo>
                <a:cubicBezTo>
                  <a:pt x="945998" y="1053361"/>
                  <a:pt x="946754" y="1051963"/>
                  <a:pt x="947781" y="1050516"/>
                </a:cubicBezTo>
                <a:cubicBezTo>
                  <a:pt x="879021" y="1009518"/>
                  <a:pt x="810249" y="968207"/>
                  <a:pt x="741490" y="927208"/>
                </a:cubicBezTo>
                <a:close/>
                <a:moveTo>
                  <a:pt x="4437179" y="969"/>
                </a:moveTo>
                <a:cubicBezTo>
                  <a:pt x="4443841" y="3904"/>
                  <a:pt x="4445992" y="9534"/>
                  <a:pt x="4444201" y="18389"/>
                </a:cubicBezTo>
                <a:cubicBezTo>
                  <a:pt x="4441695" y="29585"/>
                  <a:pt x="4436433" y="40002"/>
                  <a:pt x="4430319" y="49621"/>
                </a:cubicBezTo>
                <a:cubicBezTo>
                  <a:pt x="4401802" y="94822"/>
                  <a:pt x="4415372" y="106342"/>
                  <a:pt x="4455614" y="105249"/>
                </a:cubicBezTo>
                <a:cubicBezTo>
                  <a:pt x="4491507" y="104290"/>
                  <a:pt x="4527369" y="96378"/>
                  <a:pt x="4563529" y="89046"/>
                </a:cubicBezTo>
                <a:cubicBezTo>
                  <a:pt x="4581331" y="85271"/>
                  <a:pt x="4582237" y="87326"/>
                  <a:pt x="4575967" y="105828"/>
                </a:cubicBezTo>
                <a:cubicBezTo>
                  <a:pt x="4565867" y="136392"/>
                  <a:pt x="4565181" y="164346"/>
                  <a:pt x="4581177" y="187773"/>
                </a:cubicBezTo>
                <a:cubicBezTo>
                  <a:pt x="4584949" y="193117"/>
                  <a:pt x="4587668" y="199279"/>
                  <a:pt x="4586660" y="207364"/>
                </a:cubicBezTo>
                <a:cubicBezTo>
                  <a:pt x="4582114" y="240426"/>
                  <a:pt x="4591735" y="267509"/>
                  <a:pt x="4601641" y="294858"/>
                </a:cubicBezTo>
                <a:cubicBezTo>
                  <a:pt x="4618339" y="340618"/>
                  <a:pt x="4639505" y="382741"/>
                  <a:pt x="4662523" y="423590"/>
                </a:cubicBezTo>
                <a:cubicBezTo>
                  <a:pt x="4678751" y="452354"/>
                  <a:pt x="4689013" y="487863"/>
                  <a:pt x="4724560" y="497719"/>
                </a:cubicBezTo>
                <a:cubicBezTo>
                  <a:pt x="4733099" y="500006"/>
                  <a:pt x="4735915" y="508366"/>
                  <a:pt x="4732841" y="519029"/>
                </a:cubicBezTo>
                <a:cubicBezTo>
                  <a:pt x="4722677" y="554348"/>
                  <a:pt x="4730947" y="581670"/>
                  <a:pt x="4749643" y="604622"/>
                </a:cubicBezTo>
                <a:cubicBezTo>
                  <a:pt x="4756255" y="612626"/>
                  <a:pt x="4753773" y="618125"/>
                  <a:pt x="4744753" y="623512"/>
                </a:cubicBezTo>
                <a:cubicBezTo>
                  <a:pt x="4734394" y="629453"/>
                  <a:pt x="4726335" y="638149"/>
                  <a:pt x="4720006" y="649070"/>
                </a:cubicBezTo>
                <a:cubicBezTo>
                  <a:pt x="4709614" y="666719"/>
                  <a:pt x="4704721" y="685611"/>
                  <a:pt x="4700653" y="704672"/>
                </a:cubicBezTo>
                <a:cubicBezTo>
                  <a:pt x="4694336" y="734569"/>
                  <a:pt x="4686883" y="763401"/>
                  <a:pt x="4662297" y="786401"/>
                </a:cubicBezTo>
                <a:cubicBezTo>
                  <a:pt x="4654979" y="793386"/>
                  <a:pt x="4649109" y="802330"/>
                  <a:pt x="4642954" y="811006"/>
                </a:cubicBezTo>
                <a:cubicBezTo>
                  <a:pt x="4644917" y="818566"/>
                  <a:pt x="4649771" y="823719"/>
                  <a:pt x="4658781" y="824342"/>
                </a:cubicBezTo>
                <a:cubicBezTo>
                  <a:pt x="4716129" y="828453"/>
                  <a:pt x="4713587" y="870017"/>
                  <a:pt x="4713981" y="916441"/>
                </a:cubicBezTo>
                <a:cubicBezTo>
                  <a:pt x="4714583" y="973897"/>
                  <a:pt x="4682235" y="1006173"/>
                  <a:pt x="4642145" y="1035706"/>
                </a:cubicBezTo>
                <a:cubicBezTo>
                  <a:pt x="4628425" y="1045718"/>
                  <a:pt x="4608421" y="1048933"/>
                  <a:pt x="4604059" y="1073741"/>
                </a:cubicBezTo>
                <a:cubicBezTo>
                  <a:pt x="4628007" y="1092285"/>
                  <a:pt x="4655309" y="1069123"/>
                  <a:pt x="4680437" y="1071013"/>
                </a:cubicBezTo>
                <a:cubicBezTo>
                  <a:pt x="4701201" y="1072723"/>
                  <a:pt x="4734847" y="1063938"/>
                  <a:pt x="4708843" y="1110593"/>
                </a:cubicBezTo>
                <a:cubicBezTo>
                  <a:pt x="4701273" y="1124265"/>
                  <a:pt x="4711111" y="1131384"/>
                  <a:pt x="4721433" y="1130828"/>
                </a:cubicBezTo>
                <a:cubicBezTo>
                  <a:pt x="4805036" y="1125241"/>
                  <a:pt x="4770374" y="1216755"/>
                  <a:pt x="4799050" y="1256288"/>
                </a:cubicBezTo>
                <a:cubicBezTo>
                  <a:pt x="4807135" y="1266880"/>
                  <a:pt x="4800233" y="1289605"/>
                  <a:pt x="4788849" y="1296992"/>
                </a:cubicBezTo>
                <a:cubicBezTo>
                  <a:pt x="4716605" y="1344534"/>
                  <a:pt x="4710171" y="1427902"/>
                  <a:pt x="4677593" y="1504814"/>
                </a:cubicBezTo>
                <a:cubicBezTo>
                  <a:pt x="4717444" y="1525929"/>
                  <a:pt x="4764171" y="1523690"/>
                  <a:pt x="4806838" y="1534504"/>
                </a:cubicBezTo>
                <a:cubicBezTo>
                  <a:pt x="4851155" y="1545658"/>
                  <a:pt x="4851771" y="1559782"/>
                  <a:pt x="4818253" y="1621364"/>
                </a:cubicBezTo>
                <a:cubicBezTo>
                  <a:pt x="4912245" y="1616790"/>
                  <a:pt x="4912245" y="1616790"/>
                  <a:pt x="4887405" y="1708784"/>
                </a:cubicBezTo>
                <a:cubicBezTo>
                  <a:pt x="4926883" y="1705769"/>
                  <a:pt x="4965617" y="1779266"/>
                  <a:pt x="4987017" y="1847008"/>
                </a:cubicBezTo>
                <a:lnTo>
                  <a:pt x="4993479" y="1871969"/>
                </a:lnTo>
                <a:lnTo>
                  <a:pt x="4993260" y="1875137"/>
                </a:lnTo>
                <a:cubicBezTo>
                  <a:pt x="4992440" y="1890359"/>
                  <a:pt x="4991543" y="1912093"/>
                  <a:pt x="4990437" y="1933934"/>
                </a:cubicBezTo>
                <a:lnTo>
                  <a:pt x="4989378" y="1952477"/>
                </a:lnTo>
                <a:lnTo>
                  <a:pt x="4982628" y="1950690"/>
                </a:lnTo>
                <a:cubicBezTo>
                  <a:pt x="4977177" y="1945881"/>
                  <a:pt x="4973287" y="1944057"/>
                  <a:pt x="4970479" y="1944168"/>
                </a:cubicBezTo>
                <a:cubicBezTo>
                  <a:pt x="4962059" y="1944498"/>
                  <a:pt x="4963394" y="1962230"/>
                  <a:pt x="4961645" y="1968944"/>
                </a:cubicBezTo>
                <a:cubicBezTo>
                  <a:pt x="4955769" y="1990222"/>
                  <a:pt x="4970405" y="2001239"/>
                  <a:pt x="4980262" y="2014997"/>
                </a:cubicBezTo>
                <a:cubicBezTo>
                  <a:pt x="4983953" y="2020039"/>
                  <a:pt x="4986587" y="1996490"/>
                  <a:pt x="4988607" y="1965973"/>
                </a:cubicBezTo>
                <a:lnTo>
                  <a:pt x="4989378" y="1952477"/>
                </a:lnTo>
                <a:lnTo>
                  <a:pt x="4997257" y="1954563"/>
                </a:lnTo>
                <a:lnTo>
                  <a:pt x="4997217" y="1978557"/>
                </a:lnTo>
                <a:cubicBezTo>
                  <a:pt x="4996813" y="2037141"/>
                  <a:pt x="4995076" y="2095563"/>
                  <a:pt x="4990810" y="2100744"/>
                </a:cubicBezTo>
                <a:cubicBezTo>
                  <a:pt x="4945575" y="2155854"/>
                  <a:pt x="4978545" y="2256304"/>
                  <a:pt x="4889713" y="2285583"/>
                </a:cubicBezTo>
                <a:cubicBezTo>
                  <a:pt x="4849735" y="2298967"/>
                  <a:pt x="4831955" y="2340690"/>
                  <a:pt x="4803440" y="2367231"/>
                </a:cubicBezTo>
                <a:cubicBezTo>
                  <a:pt x="4704002" y="2459108"/>
                  <a:pt x="4639535" y="2566320"/>
                  <a:pt x="4613356" y="2702512"/>
                </a:cubicBezTo>
                <a:cubicBezTo>
                  <a:pt x="4606017" y="2740180"/>
                  <a:pt x="4573792" y="2775282"/>
                  <a:pt x="4553563" y="2810797"/>
                </a:cubicBezTo>
                <a:cubicBezTo>
                  <a:pt x="4565127" y="2832476"/>
                  <a:pt x="4619667" y="2772245"/>
                  <a:pt x="4602347" y="2836976"/>
                </a:cubicBezTo>
                <a:cubicBezTo>
                  <a:pt x="4589232" y="2885784"/>
                  <a:pt x="4551577" y="2921212"/>
                  <a:pt x="4516285" y="2954642"/>
                </a:cubicBezTo>
                <a:cubicBezTo>
                  <a:pt x="4475753" y="2992790"/>
                  <a:pt x="4430641" y="3025740"/>
                  <a:pt x="4414507" y="3086467"/>
                </a:cubicBezTo>
                <a:cubicBezTo>
                  <a:pt x="4410989" y="3099423"/>
                  <a:pt x="3564181" y="4149656"/>
                  <a:pt x="2327617" y="4253752"/>
                </a:cubicBezTo>
                <a:cubicBezTo>
                  <a:pt x="2125545" y="4270760"/>
                  <a:pt x="1322624" y="4224619"/>
                  <a:pt x="1214971" y="4203137"/>
                </a:cubicBezTo>
                <a:cubicBezTo>
                  <a:pt x="1104292" y="4180925"/>
                  <a:pt x="1007789" y="4121736"/>
                  <a:pt x="894535" y="4109150"/>
                </a:cubicBezTo>
                <a:cubicBezTo>
                  <a:pt x="834632" y="4102646"/>
                  <a:pt x="776274" y="4081635"/>
                  <a:pt x="781596" y="3991505"/>
                </a:cubicBezTo>
                <a:cubicBezTo>
                  <a:pt x="783201" y="3965920"/>
                  <a:pt x="766642" y="3948284"/>
                  <a:pt x="742373" y="3959843"/>
                </a:cubicBezTo>
                <a:cubicBezTo>
                  <a:pt x="696510" y="3981854"/>
                  <a:pt x="673849" y="3949166"/>
                  <a:pt x="646723" y="3926438"/>
                </a:cubicBezTo>
                <a:cubicBezTo>
                  <a:pt x="598687" y="3886210"/>
                  <a:pt x="552406" y="3842509"/>
                  <a:pt x="478839" y="3847272"/>
                </a:cubicBezTo>
                <a:cubicBezTo>
                  <a:pt x="491215" y="3806501"/>
                  <a:pt x="515519" y="3808222"/>
                  <a:pt x="537744" y="3812205"/>
                </a:cubicBezTo>
                <a:cubicBezTo>
                  <a:pt x="596474" y="3823029"/>
                  <a:pt x="654233" y="3836554"/>
                  <a:pt x="712950" y="3847065"/>
                </a:cubicBezTo>
                <a:cubicBezTo>
                  <a:pt x="751090" y="3853931"/>
                  <a:pt x="789463" y="3866135"/>
                  <a:pt x="839053" y="3842201"/>
                </a:cubicBezTo>
                <a:cubicBezTo>
                  <a:pt x="792472" y="3772935"/>
                  <a:pt x="718132" y="3772458"/>
                  <a:pt x="657388" y="3759142"/>
                </a:cubicBezTo>
                <a:cubicBezTo>
                  <a:pt x="581525" y="3742486"/>
                  <a:pt x="535038" y="3694078"/>
                  <a:pt x="479902" y="3640872"/>
                </a:cubicBezTo>
                <a:cubicBezTo>
                  <a:pt x="534356" y="3616078"/>
                  <a:pt x="570138" y="3656255"/>
                  <a:pt x="612982" y="3646162"/>
                </a:cubicBezTo>
                <a:cubicBezTo>
                  <a:pt x="615057" y="3637572"/>
                  <a:pt x="618333" y="3625291"/>
                  <a:pt x="617779" y="3625073"/>
                </a:cubicBezTo>
                <a:cubicBezTo>
                  <a:pt x="545776" y="3603308"/>
                  <a:pt x="510266" y="3544423"/>
                  <a:pt x="495792" y="3468542"/>
                </a:cubicBezTo>
                <a:cubicBezTo>
                  <a:pt x="488366" y="3429369"/>
                  <a:pt x="462153" y="3421345"/>
                  <a:pt x="436221" y="3407261"/>
                </a:cubicBezTo>
                <a:cubicBezTo>
                  <a:pt x="345019" y="3357258"/>
                  <a:pt x="249255" y="3315018"/>
                  <a:pt x="172652" y="3237768"/>
                </a:cubicBezTo>
                <a:cubicBezTo>
                  <a:pt x="256919" y="3234912"/>
                  <a:pt x="326749" y="3281731"/>
                  <a:pt x="417805" y="3290959"/>
                </a:cubicBezTo>
                <a:cubicBezTo>
                  <a:pt x="341913" y="3205043"/>
                  <a:pt x="246803" y="3171544"/>
                  <a:pt x="159629" y="3126522"/>
                </a:cubicBezTo>
                <a:cubicBezTo>
                  <a:pt x="119806" y="3106035"/>
                  <a:pt x="82625" y="3077492"/>
                  <a:pt x="35515" y="3070942"/>
                </a:cubicBezTo>
                <a:cubicBezTo>
                  <a:pt x="18803" y="3068516"/>
                  <a:pt x="-9231" y="3062395"/>
                  <a:pt x="3001" y="3030820"/>
                </a:cubicBezTo>
                <a:cubicBezTo>
                  <a:pt x="13293" y="3004651"/>
                  <a:pt x="35761" y="3007959"/>
                  <a:pt x="56337" y="3011602"/>
                </a:cubicBezTo>
                <a:cubicBezTo>
                  <a:pt x="105732" y="3020594"/>
                  <a:pt x="155993" y="3012038"/>
                  <a:pt x="221626" y="3000137"/>
                </a:cubicBezTo>
                <a:cubicBezTo>
                  <a:pt x="163022" y="2929831"/>
                  <a:pt x="63027" y="2971519"/>
                  <a:pt x="12079" y="2895750"/>
                </a:cubicBezTo>
                <a:cubicBezTo>
                  <a:pt x="70612" y="2870868"/>
                  <a:pt x="117312" y="2892988"/>
                  <a:pt x="165389" y="2890511"/>
                </a:cubicBezTo>
                <a:cubicBezTo>
                  <a:pt x="208846" y="2888217"/>
                  <a:pt x="219022" y="2871872"/>
                  <a:pt x="206743" y="2827546"/>
                </a:cubicBezTo>
                <a:cubicBezTo>
                  <a:pt x="187666" y="2758486"/>
                  <a:pt x="209823" y="2717255"/>
                  <a:pt x="273631" y="2725917"/>
                </a:cubicBezTo>
                <a:cubicBezTo>
                  <a:pt x="332792" y="2734135"/>
                  <a:pt x="337558" y="2706094"/>
                  <a:pt x="320364" y="2667696"/>
                </a:cubicBezTo>
                <a:cubicBezTo>
                  <a:pt x="295325" y="2611707"/>
                  <a:pt x="318706" y="2561087"/>
                  <a:pt x="334074" y="2507770"/>
                </a:cubicBezTo>
                <a:cubicBezTo>
                  <a:pt x="357219" y="2426828"/>
                  <a:pt x="344229" y="2391168"/>
                  <a:pt x="284207" y="2344516"/>
                </a:cubicBezTo>
                <a:cubicBezTo>
                  <a:pt x="250406" y="2318539"/>
                  <a:pt x="214378" y="2297698"/>
                  <a:pt x="166166" y="2278376"/>
                </a:cubicBezTo>
                <a:cubicBezTo>
                  <a:pt x="273852" y="2244503"/>
                  <a:pt x="158170" y="2213685"/>
                  <a:pt x="194891" y="2175576"/>
                </a:cubicBezTo>
                <a:cubicBezTo>
                  <a:pt x="270782" y="2149213"/>
                  <a:pt x="337571" y="2238633"/>
                  <a:pt x="440332" y="2191712"/>
                </a:cubicBezTo>
                <a:cubicBezTo>
                  <a:pt x="307946" y="2127472"/>
                  <a:pt x="161307" y="2042341"/>
                  <a:pt x="63051" y="1942979"/>
                </a:cubicBezTo>
                <a:cubicBezTo>
                  <a:pt x="83512" y="1912799"/>
                  <a:pt x="105922" y="1933513"/>
                  <a:pt x="123612" y="1920903"/>
                </a:cubicBezTo>
                <a:cubicBezTo>
                  <a:pt x="122527" y="1914768"/>
                  <a:pt x="123751" y="1905381"/>
                  <a:pt x="120386" y="1903128"/>
                </a:cubicBezTo>
                <a:cubicBezTo>
                  <a:pt x="47933" y="1852346"/>
                  <a:pt x="47054" y="1850919"/>
                  <a:pt x="119318" y="1791355"/>
                </a:cubicBezTo>
                <a:cubicBezTo>
                  <a:pt x="144540" y="1770456"/>
                  <a:pt x="141749" y="1756399"/>
                  <a:pt x="127081" y="1738431"/>
                </a:cubicBezTo>
                <a:cubicBezTo>
                  <a:pt x="116725" y="1725710"/>
                  <a:pt x="104020" y="1715301"/>
                  <a:pt x="108310" y="1682600"/>
                </a:cubicBezTo>
                <a:cubicBezTo>
                  <a:pt x="150870" y="1715887"/>
                  <a:pt x="350796" y="1749545"/>
                  <a:pt x="385468" y="1739315"/>
                </a:cubicBezTo>
                <a:cubicBezTo>
                  <a:pt x="424434" y="1727691"/>
                  <a:pt x="558776" y="1718211"/>
                  <a:pt x="599777" y="1722044"/>
                </a:cubicBezTo>
                <a:cubicBezTo>
                  <a:pt x="597521" y="1720227"/>
                  <a:pt x="595263" y="1718413"/>
                  <a:pt x="593006" y="1716597"/>
                </a:cubicBezTo>
                <a:cubicBezTo>
                  <a:pt x="552484" y="1680103"/>
                  <a:pt x="511421" y="1643705"/>
                  <a:pt x="485736" y="1591625"/>
                </a:cubicBezTo>
                <a:cubicBezTo>
                  <a:pt x="484560" y="1589619"/>
                  <a:pt x="483937" y="1587831"/>
                  <a:pt x="481534" y="1588888"/>
                </a:cubicBezTo>
                <a:cubicBezTo>
                  <a:pt x="460479" y="1599246"/>
                  <a:pt x="462468" y="1582449"/>
                  <a:pt x="461623" y="1569314"/>
                </a:cubicBezTo>
                <a:cubicBezTo>
                  <a:pt x="460764" y="1555866"/>
                  <a:pt x="456786" y="1545815"/>
                  <a:pt x="441172" y="1549836"/>
                </a:cubicBezTo>
                <a:cubicBezTo>
                  <a:pt x="440361" y="1549980"/>
                  <a:pt x="439267" y="1549855"/>
                  <a:pt x="438173" y="1549732"/>
                </a:cubicBezTo>
                <a:cubicBezTo>
                  <a:pt x="430782" y="1548823"/>
                  <a:pt x="406258" y="1517097"/>
                  <a:pt x="409482" y="1509886"/>
                </a:cubicBezTo>
                <a:cubicBezTo>
                  <a:pt x="416686" y="1494065"/>
                  <a:pt x="408267" y="1488277"/>
                  <a:pt x="401143" y="1480995"/>
                </a:cubicBezTo>
                <a:cubicBezTo>
                  <a:pt x="391181" y="1471051"/>
                  <a:pt x="381247" y="1461736"/>
                  <a:pt x="370772" y="1452514"/>
                </a:cubicBezTo>
                <a:cubicBezTo>
                  <a:pt x="360580" y="1443560"/>
                  <a:pt x="350146" y="1435280"/>
                  <a:pt x="339699" y="1426688"/>
                </a:cubicBezTo>
                <a:cubicBezTo>
                  <a:pt x="315473" y="1420526"/>
                  <a:pt x="291032" y="1415669"/>
                  <a:pt x="265593" y="1412885"/>
                </a:cubicBezTo>
                <a:cubicBezTo>
                  <a:pt x="246706" y="1410526"/>
                  <a:pt x="225589" y="1406978"/>
                  <a:pt x="215085" y="1372144"/>
                </a:cubicBezTo>
                <a:cubicBezTo>
                  <a:pt x="234985" y="1372744"/>
                  <a:pt x="254925" y="1374284"/>
                  <a:pt x="274865" y="1375825"/>
                </a:cubicBezTo>
                <a:cubicBezTo>
                  <a:pt x="255700" y="1360864"/>
                  <a:pt x="237075" y="1345807"/>
                  <a:pt x="219220" y="1329666"/>
                </a:cubicBezTo>
                <a:cubicBezTo>
                  <a:pt x="204474" y="1316138"/>
                  <a:pt x="192346" y="1300252"/>
                  <a:pt x="187322" y="1278682"/>
                </a:cubicBezTo>
                <a:cubicBezTo>
                  <a:pt x="185994" y="1273224"/>
                  <a:pt x="184924" y="1267404"/>
                  <a:pt x="189878" y="1262417"/>
                </a:cubicBezTo>
                <a:cubicBezTo>
                  <a:pt x="195346" y="1256708"/>
                  <a:pt x="199833" y="1259711"/>
                  <a:pt x="204036" y="1262449"/>
                </a:cubicBezTo>
                <a:cubicBezTo>
                  <a:pt x="221402" y="1273615"/>
                  <a:pt x="239024" y="1284422"/>
                  <a:pt x="256133" y="1295950"/>
                </a:cubicBezTo>
                <a:cubicBezTo>
                  <a:pt x="278851" y="1311233"/>
                  <a:pt x="301313" y="1326878"/>
                  <a:pt x="323760" y="1342208"/>
                </a:cubicBezTo>
                <a:cubicBezTo>
                  <a:pt x="292061" y="1308268"/>
                  <a:pt x="257298" y="1278982"/>
                  <a:pt x="219957" y="1252997"/>
                </a:cubicBezTo>
                <a:cubicBezTo>
                  <a:pt x="192995" y="1234035"/>
                  <a:pt x="166033" y="1215073"/>
                  <a:pt x="145267" y="1188376"/>
                </a:cubicBezTo>
                <a:cubicBezTo>
                  <a:pt x="134614" y="1175075"/>
                  <a:pt x="129282" y="1158938"/>
                  <a:pt x="127649" y="1140248"/>
                </a:cubicBezTo>
                <a:cubicBezTo>
                  <a:pt x="127430" y="1135227"/>
                  <a:pt x="127724" y="1129482"/>
                  <a:pt x="133301" y="1126283"/>
                </a:cubicBezTo>
                <a:cubicBezTo>
                  <a:pt x="138892" y="1123399"/>
                  <a:pt x="142312" y="1126907"/>
                  <a:pt x="144665" y="1130919"/>
                </a:cubicBezTo>
                <a:cubicBezTo>
                  <a:pt x="147316" y="1135513"/>
                  <a:pt x="150466" y="1139068"/>
                  <a:pt x="154924" y="1141443"/>
                </a:cubicBezTo>
                <a:cubicBezTo>
                  <a:pt x="194007" y="1163643"/>
                  <a:pt x="228472" y="1192350"/>
                  <a:pt x="263706" y="1219972"/>
                </a:cubicBezTo>
                <a:cubicBezTo>
                  <a:pt x="314160" y="1259456"/>
                  <a:pt x="363843" y="1300026"/>
                  <a:pt x="423231" y="1325916"/>
                </a:cubicBezTo>
                <a:cubicBezTo>
                  <a:pt x="445702" y="1335549"/>
                  <a:pt x="468901" y="1343155"/>
                  <a:pt x="486543" y="1341940"/>
                </a:cubicBezTo>
                <a:cubicBezTo>
                  <a:pt x="421673" y="1296460"/>
                  <a:pt x="360475" y="1247802"/>
                  <a:pt x="305459" y="1191095"/>
                </a:cubicBezTo>
                <a:cubicBezTo>
                  <a:pt x="249875" y="1133856"/>
                  <a:pt x="201123" y="1070982"/>
                  <a:pt x="165967" y="995271"/>
                </a:cubicBezTo>
                <a:cubicBezTo>
                  <a:pt x="162356" y="987370"/>
                  <a:pt x="160109" y="979543"/>
                  <a:pt x="148803" y="982487"/>
                </a:cubicBezTo>
                <a:cubicBezTo>
                  <a:pt x="143684" y="983707"/>
                  <a:pt x="141844" y="978971"/>
                  <a:pt x="142975" y="973711"/>
                </a:cubicBezTo>
                <a:cubicBezTo>
                  <a:pt x="150059" y="936405"/>
                  <a:pt x="133120" y="916307"/>
                  <a:pt x="107228" y="903165"/>
                </a:cubicBezTo>
                <a:cubicBezTo>
                  <a:pt x="99148" y="898899"/>
                  <a:pt x="98374" y="893659"/>
                  <a:pt x="103961" y="884449"/>
                </a:cubicBezTo>
                <a:cubicBezTo>
                  <a:pt x="111573" y="871720"/>
                  <a:pt x="110228" y="859623"/>
                  <a:pt x="105398" y="848773"/>
                </a:cubicBezTo>
                <a:cubicBezTo>
                  <a:pt x="102652" y="841984"/>
                  <a:pt x="99109" y="835651"/>
                  <a:pt x="96106" y="829222"/>
                </a:cubicBezTo>
                <a:cubicBezTo>
                  <a:pt x="94023" y="825161"/>
                  <a:pt x="90576" y="821026"/>
                  <a:pt x="95233" y="815459"/>
                </a:cubicBezTo>
                <a:cubicBezTo>
                  <a:pt x="99648" y="810569"/>
                  <a:pt x="104350" y="812269"/>
                  <a:pt x="108754" y="813390"/>
                </a:cubicBezTo>
                <a:cubicBezTo>
                  <a:pt x="129926" y="818192"/>
                  <a:pt x="142781" y="832053"/>
                  <a:pt x="149184" y="854012"/>
                </a:cubicBezTo>
                <a:cubicBezTo>
                  <a:pt x="153977" y="870244"/>
                  <a:pt x="158340" y="870424"/>
                  <a:pt x="169922" y="855094"/>
                </a:cubicBezTo>
                <a:cubicBezTo>
                  <a:pt x="178668" y="843430"/>
                  <a:pt x="186813" y="842941"/>
                  <a:pt x="194734" y="849766"/>
                </a:cubicBezTo>
                <a:cubicBezTo>
                  <a:pt x="198964" y="853131"/>
                  <a:pt x="201642" y="858351"/>
                  <a:pt x="204833" y="862849"/>
                </a:cubicBezTo>
                <a:cubicBezTo>
                  <a:pt x="220829" y="886276"/>
                  <a:pt x="237607" y="908933"/>
                  <a:pt x="262674" y="921903"/>
                </a:cubicBezTo>
                <a:cubicBezTo>
                  <a:pt x="273823" y="927843"/>
                  <a:pt x="285713" y="932069"/>
                  <a:pt x="302202" y="923150"/>
                </a:cubicBezTo>
                <a:cubicBezTo>
                  <a:pt x="291351" y="917791"/>
                  <a:pt x="280774" y="918709"/>
                  <a:pt x="270912" y="917286"/>
                </a:cubicBezTo>
                <a:cubicBezTo>
                  <a:pt x="261049" y="915865"/>
                  <a:pt x="255697" y="911748"/>
                  <a:pt x="262498" y="899162"/>
                </a:cubicBezTo>
                <a:cubicBezTo>
                  <a:pt x="266276" y="892170"/>
                  <a:pt x="265774" y="886883"/>
                  <a:pt x="261759" y="882214"/>
                </a:cubicBezTo>
                <a:cubicBezTo>
                  <a:pt x="248848" y="867099"/>
                  <a:pt x="241864" y="844294"/>
                  <a:pt x="216117" y="846941"/>
                </a:cubicBezTo>
                <a:cubicBezTo>
                  <a:pt x="214767" y="847179"/>
                  <a:pt x="213361" y="846162"/>
                  <a:pt x="211969" y="845458"/>
                </a:cubicBezTo>
                <a:cubicBezTo>
                  <a:pt x="206685" y="842913"/>
                  <a:pt x="200848" y="840147"/>
                  <a:pt x="202383" y="831653"/>
                </a:cubicBezTo>
                <a:cubicBezTo>
                  <a:pt x="204188" y="823111"/>
                  <a:pt x="211130" y="819988"/>
                  <a:pt x="217302" y="817950"/>
                </a:cubicBezTo>
                <a:cubicBezTo>
                  <a:pt x="233145" y="812939"/>
                  <a:pt x="245914" y="818592"/>
                  <a:pt x="258185" y="825283"/>
                </a:cubicBezTo>
                <a:cubicBezTo>
                  <a:pt x="288036" y="841837"/>
                  <a:pt x="313015" y="865260"/>
                  <a:pt x="339019" y="887237"/>
                </a:cubicBezTo>
                <a:cubicBezTo>
                  <a:pt x="378027" y="920202"/>
                  <a:pt x="412674" y="959314"/>
                  <a:pt x="455541" y="987171"/>
                </a:cubicBezTo>
                <a:cubicBezTo>
                  <a:pt x="583008" y="1069675"/>
                  <a:pt x="708694" y="1155025"/>
                  <a:pt x="839737" y="1232154"/>
                </a:cubicBezTo>
                <a:cubicBezTo>
                  <a:pt x="888076" y="1260626"/>
                  <a:pt x="937413" y="1287025"/>
                  <a:pt x="987251" y="1312386"/>
                </a:cubicBezTo>
                <a:cubicBezTo>
                  <a:pt x="987438" y="1310454"/>
                  <a:pt x="987654" y="1309151"/>
                  <a:pt x="987828" y="1306906"/>
                </a:cubicBezTo>
                <a:cubicBezTo>
                  <a:pt x="987759" y="1305338"/>
                  <a:pt x="987677" y="1303454"/>
                  <a:pt x="987609" y="1301885"/>
                </a:cubicBezTo>
                <a:cubicBezTo>
                  <a:pt x="952341" y="1285971"/>
                  <a:pt x="917544" y="1268392"/>
                  <a:pt x="883773" y="1249366"/>
                </a:cubicBezTo>
                <a:cubicBezTo>
                  <a:pt x="800867" y="1202326"/>
                  <a:pt x="724387" y="1146562"/>
                  <a:pt x="658689" y="1075926"/>
                </a:cubicBezTo>
                <a:cubicBezTo>
                  <a:pt x="653269" y="1070242"/>
                  <a:pt x="647527" y="1069673"/>
                  <a:pt x="639221" y="1072721"/>
                </a:cubicBezTo>
                <a:cubicBezTo>
                  <a:pt x="612439" y="1082826"/>
                  <a:pt x="603654" y="1074888"/>
                  <a:pt x="607837" y="1046001"/>
                </a:cubicBezTo>
                <a:cubicBezTo>
                  <a:pt x="608886" y="1038856"/>
                  <a:pt x="608910" y="1033160"/>
                  <a:pt x="604057" y="1028006"/>
                </a:cubicBezTo>
                <a:cubicBezTo>
                  <a:pt x="582361" y="1004953"/>
                  <a:pt x="559626" y="983032"/>
                  <a:pt x="535068" y="963012"/>
                </a:cubicBezTo>
                <a:cubicBezTo>
                  <a:pt x="489628" y="926121"/>
                  <a:pt x="441097" y="893257"/>
                  <a:pt x="398492" y="852702"/>
                </a:cubicBezTo>
                <a:cubicBezTo>
                  <a:pt x="385976" y="840363"/>
                  <a:pt x="376348" y="825616"/>
                  <a:pt x="370407" y="808003"/>
                </a:cubicBezTo>
                <a:cubicBezTo>
                  <a:pt x="368512" y="802013"/>
                  <a:pt x="367360" y="794309"/>
                  <a:pt x="373637" y="788457"/>
                </a:cubicBezTo>
                <a:cubicBezTo>
                  <a:pt x="379645" y="782652"/>
                  <a:pt x="384471" y="787178"/>
                  <a:pt x="388957" y="790181"/>
                </a:cubicBezTo>
                <a:cubicBezTo>
                  <a:pt x="407729" y="802365"/>
                  <a:pt x="426784" y="814815"/>
                  <a:pt x="445569" y="827313"/>
                </a:cubicBezTo>
                <a:cubicBezTo>
                  <a:pt x="464624" y="839764"/>
                  <a:pt x="483437" y="852889"/>
                  <a:pt x="503344" y="866138"/>
                </a:cubicBezTo>
                <a:cubicBezTo>
                  <a:pt x="504379" y="858682"/>
                  <a:pt x="500259" y="857827"/>
                  <a:pt x="497988" y="855698"/>
                </a:cubicBezTo>
                <a:cubicBezTo>
                  <a:pt x="465913" y="825620"/>
                  <a:pt x="431003" y="799206"/>
                  <a:pt x="395068" y="774238"/>
                </a:cubicBezTo>
                <a:cubicBezTo>
                  <a:pt x="367267" y="754791"/>
                  <a:pt x="340223" y="733946"/>
                  <a:pt x="321225" y="704090"/>
                </a:cubicBezTo>
                <a:cubicBezTo>
                  <a:pt x="313910" y="692415"/>
                  <a:pt x="309809" y="679538"/>
                  <a:pt x="310772" y="664187"/>
                </a:cubicBezTo>
                <a:cubicBezTo>
                  <a:pt x="311107" y="659384"/>
                  <a:pt x="311442" y="654580"/>
                  <a:pt x="316776" y="652057"/>
                </a:cubicBezTo>
                <a:cubicBezTo>
                  <a:pt x="321044" y="650039"/>
                  <a:pt x="323869" y="652386"/>
                  <a:pt x="326167" y="655144"/>
                </a:cubicBezTo>
                <a:cubicBezTo>
                  <a:pt x="330196" y="660125"/>
                  <a:pt x="334224" y="665107"/>
                  <a:pt x="339819" y="668549"/>
                </a:cubicBezTo>
                <a:cubicBezTo>
                  <a:pt x="373388" y="689190"/>
                  <a:pt x="404905" y="712724"/>
                  <a:pt x="435653" y="737342"/>
                </a:cubicBezTo>
                <a:cubicBezTo>
                  <a:pt x="486133" y="777455"/>
                  <a:pt x="536115" y="818606"/>
                  <a:pt x="594518" y="846882"/>
                </a:cubicBezTo>
                <a:cubicBezTo>
                  <a:pt x="616490" y="857553"/>
                  <a:pt x="639205" y="866511"/>
                  <a:pt x="665142" y="868257"/>
                </a:cubicBezTo>
                <a:cubicBezTo>
                  <a:pt x="664195" y="865262"/>
                  <a:pt x="662491" y="863665"/>
                  <a:pt x="660802" y="862382"/>
                </a:cubicBezTo>
                <a:cubicBezTo>
                  <a:pt x="604283" y="821121"/>
                  <a:pt x="549586" y="777958"/>
                  <a:pt x="499505" y="728286"/>
                </a:cubicBezTo>
                <a:cubicBezTo>
                  <a:pt x="437758" y="667074"/>
                  <a:pt x="384382" y="598058"/>
                  <a:pt x="345927" y="515339"/>
                </a:cubicBezTo>
                <a:cubicBezTo>
                  <a:pt x="344141" y="511860"/>
                  <a:pt x="342910" y="508598"/>
                  <a:pt x="338588" y="509361"/>
                </a:cubicBezTo>
                <a:cubicBezTo>
                  <a:pt x="327525" y="511630"/>
                  <a:pt x="326170" y="505543"/>
                  <a:pt x="327339" y="494900"/>
                </a:cubicBezTo>
                <a:cubicBezTo>
                  <a:pt x="330552" y="468714"/>
                  <a:pt x="322326" y="448660"/>
                  <a:pt x="303055" y="437512"/>
                </a:cubicBezTo>
                <a:cubicBezTo>
                  <a:pt x="289083" y="429226"/>
                  <a:pt x="277325" y="421812"/>
                  <a:pt x="292117" y="398959"/>
                </a:cubicBezTo>
                <a:cubicBezTo>
                  <a:pt x="295694" y="393584"/>
                  <a:pt x="294041" y="386918"/>
                  <a:pt x="292417" y="380879"/>
                </a:cubicBezTo>
                <a:cubicBezTo>
                  <a:pt x="290115" y="371796"/>
                  <a:pt x="285463" y="365027"/>
                  <a:pt x="280259" y="358039"/>
                </a:cubicBezTo>
                <a:cubicBezTo>
                  <a:pt x="277365" y="354122"/>
                  <a:pt x="273863" y="348731"/>
                  <a:pt x="277426" y="343041"/>
                </a:cubicBezTo>
                <a:cubicBezTo>
                  <a:pt x="281488" y="336315"/>
                  <a:pt x="287339" y="339394"/>
                  <a:pt x="292014" y="340466"/>
                </a:cubicBezTo>
                <a:cubicBezTo>
                  <a:pt x="313455" y="345221"/>
                  <a:pt x="326609" y="359662"/>
                  <a:pt x="333039" y="382248"/>
                </a:cubicBezTo>
                <a:cubicBezTo>
                  <a:pt x="337209" y="396693"/>
                  <a:pt x="342383" y="396728"/>
                  <a:pt x="352439" y="383884"/>
                </a:cubicBezTo>
                <a:cubicBezTo>
                  <a:pt x="363791" y="369545"/>
                  <a:pt x="373274" y="368504"/>
                  <a:pt x="381981" y="380883"/>
                </a:cubicBezTo>
                <a:cubicBezTo>
                  <a:pt x="388959" y="391037"/>
                  <a:pt x="394611" y="402058"/>
                  <a:pt x="402615" y="410767"/>
                </a:cubicBezTo>
                <a:cubicBezTo>
                  <a:pt x="424081" y="434810"/>
                  <a:pt x="444293" y="461289"/>
                  <a:pt x="488827" y="452479"/>
                </a:cubicBezTo>
                <a:cubicBezTo>
                  <a:pt x="476447" y="443279"/>
                  <a:pt x="464047" y="446100"/>
                  <a:pt x="453360" y="444507"/>
                </a:cubicBezTo>
                <a:cubicBezTo>
                  <a:pt x="445687" y="443331"/>
                  <a:pt x="437918" y="439958"/>
                  <a:pt x="444814" y="429568"/>
                </a:cubicBezTo>
                <a:cubicBezTo>
                  <a:pt x="452737" y="417733"/>
                  <a:pt x="447628" y="412942"/>
                  <a:pt x="442720" y="406534"/>
                </a:cubicBezTo>
                <a:cubicBezTo>
                  <a:pt x="431444" y="391445"/>
                  <a:pt x="422234" y="373778"/>
                  <a:pt x="399647" y="373970"/>
                </a:cubicBezTo>
                <a:cubicBezTo>
                  <a:pt x="396107" y="373962"/>
                  <a:pt x="393255" y="370986"/>
                  <a:pt x="390458" y="369266"/>
                </a:cubicBezTo>
                <a:cubicBezTo>
                  <a:pt x="386539" y="366795"/>
                  <a:pt x="383146" y="363915"/>
                  <a:pt x="384776" y="357618"/>
                </a:cubicBezTo>
                <a:cubicBezTo>
                  <a:pt x="386436" y="351948"/>
                  <a:pt x="390351" y="348094"/>
                  <a:pt x="395456" y="346561"/>
                </a:cubicBezTo>
                <a:cubicBezTo>
                  <a:pt x="400022" y="345122"/>
                  <a:pt x="404870" y="343950"/>
                  <a:pt x="409490" y="343767"/>
                </a:cubicBezTo>
                <a:cubicBezTo>
                  <a:pt x="430118" y="342340"/>
                  <a:pt x="444782" y="353984"/>
                  <a:pt x="459406" y="364686"/>
                </a:cubicBezTo>
                <a:cubicBezTo>
                  <a:pt x="510573" y="401831"/>
                  <a:pt x="556044" y="445675"/>
                  <a:pt x="603593" y="487253"/>
                </a:cubicBezTo>
                <a:cubicBezTo>
                  <a:pt x="651129" y="528518"/>
                  <a:pt x="706332" y="558308"/>
                  <a:pt x="758457" y="592438"/>
                </a:cubicBezTo>
                <a:cubicBezTo>
                  <a:pt x="878695" y="671475"/>
                  <a:pt x="999459" y="750102"/>
                  <a:pt x="1126835" y="818073"/>
                </a:cubicBezTo>
                <a:cubicBezTo>
                  <a:pt x="1251416" y="884324"/>
                  <a:pt x="1667647" y="915225"/>
                  <a:pt x="1748686" y="913256"/>
                </a:cubicBezTo>
                <a:cubicBezTo>
                  <a:pt x="1852285" y="910467"/>
                  <a:pt x="2096505" y="873683"/>
                  <a:pt x="2345605" y="842682"/>
                </a:cubicBezTo>
                <a:cubicBezTo>
                  <a:pt x="2373756" y="838977"/>
                  <a:pt x="2401379" y="835684"/>
                  <a:pt x="2430665" y="833044"/>
                </a:cubicBezTo>
                <a:cubicBezTo>
                  <a:pt x="3260397" y="757430"/>
                  <a:pt x="3845073" y="368944"/>
                  <a:pt x="3874549" y="345713"/>
                </a:cubicBezTo>
                <a:cubicBezTo>
                  <a:pt x="3921930" y="308568"/>
                  <a:pt x="4079617" y="235190"/>
                  <a:pt x="4079914" y="235770"/>
                </a:cubicBezTo>
                <a:cubicBezTo>
                  <a:pt x="4083430" y="241475"/>
                  <a:pt x="4101322" y="245987"/>
                  <a:pt x="4115814" y="249002"/>
                </a:cubicBezTo>
                <a:lnTo>
                  <a:pt x="4129591" y="251735"/>
                </a:lnTo>
                <a:lnTo>
                  <a:pt x="4131313" y="253264"/>
                </a:lnTo>
                <a:cubicBezTo>
                  <a:pt x="4136355" y="253402"/>
                  <a:pt x="4136103" y="253090"/>
                  <a:pt x="4132779" y="252368"/>
                </a:cubicBezTo>
                <a:lnTo>
                  <a:pt x="4129591" y="251735"/>
                </a:lnTo>
                <a:lnTo>
                  <a:pt x="4126781" y="249241"/>
                </a:lnTo>
                <a:cubicBezTo>
                  <a:pt x="4126067" y="246916"/>
                  <a:pt x="4126005" y="243923"/>
                  <a:pt x="4126159" y="241207"/>
                </a:cubicBezTo>
                <a:cubicBezTo>
                  <a:pt x="4126893" y="226844"/>
                  <a:pt x="4132343" y="214496"/>
                  <a:pt x="4145347" y="206824"/>
                </a:cubicBezTo>
                <a:cubicBezTo>
                  <a:pt x="4157825" y="199562"/>
                  <a:pt x="4170601" y="192878"/>
                  <a:pt x="4183377" y="186195"/>
                </a:cubicBezTo>
                <a:cubicBezTo>
                  <a:pt x="4194019" y="180522"/>
                  <a:pt x="4201312" y="179234"/>
                  <a:pt x="4203065" y="194422"/>
                </a:cubicBezTo>
                <a:cubicBezTo>
                  <a:pt x="4204816" y="209612"/>
                  <a:pt x="4219976" y="213894"/>
                  <a:pt x="4228763" y="203170"/>
                </a:cubicBezTo>
                <a:cubicBezTo>
                  <a:pt x="4263132" y="161048"/>
                  <a:pt x="4304408" y="127512"/>
                  <a:pt x="4343373" y="90903"/>
                </a:cubicBezTo>
                <a:cubicBezTo>
                  <a:pt x="4370579" y="65543"/>
                  <a:pt x="4399217" y="41828"/>
                  <a:pt x="4421541" y="10686"/>
                </a:cubicBezTo>
                <a:cubicBezTo>
                  <a:pt x="4425645" y="4902"/>
                  <a:pt x="4429395" y="-2718"/>
                  <a:pt x="4437179" y="96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 descr="Discover University of Wales Trinity Saint David">
            <a:extLst>
              <a:ext uri="{FF2B5EF4-FFF2-40B4-BE49-F238E27FC236}">
                <a16:creationId xmlns:a16="http://schemas.microsoft.com/office/drawing/2014/main" id="{2B362810-B34C-7C73-568C-ABDCA4BAFDC3}"/>
              </a:ext>
            </a:extLst>
          </p:cNvPr>
          <p:cNvPicPr>
            <a:picLocks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60322" y="2384596"/>
            <a:ext cx="3618560" cy="19172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23415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Freeform: Shape 4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8" name="Freeform: Shape 47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5B9F4-2BA9-0F5C-5FCC-D3515F158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Telehealth in the NHS — Implementation, Impact &amp; Recommendation for Scale-up</a:t>
            </a:r>
            <a:b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A844AFE0-6965-8824-C252-4115B6940E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20001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54509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21BCE-718B-4FB4-09B4-4083BCA19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000" b="1">
                <a:latin typeface="Arial" panose="020B0604020202020204" pitchFamily="34" charset="0"/>
                <a:cs typeface="Arial" panose="020B0604020202020204" pitchFamily="34" charset="0"/>
              </a:rPr>
              <a:t>Introduction &amp; focus</a:t>
            </a:r>
            <a:endParaRPr lang="en-GB" sz="5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209CE55-3488-277A-9FAB-48A5E6BB70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64307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93109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007F8-61E4-8258-574B-83403D819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 b="1">
                <a:latin typeface="Arial" panose="020B0604020202020204" pitchFamily="34" charset="0"/>
                <a:cs typeface="Arial" panose="020B0604020202020204" pitchFamily="34" charset="0"/>
              </a:rPr>
              <a:t>Overview of the innovation</a:t>
            </a:r>
            <a:endParaRPr lang="en-GB" sz="5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ED22748-65B1-EAED-0C47-6BEF1FF45D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424605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3946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76621-5E38-6D03-D0EC-305A34CCA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Where it’s used &amp; scope</a:t>
            </a:r>
            <a:br>
              <a:rPr lang="en-GB" sz="54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7" name="Content Placeholder 2">
            <a:extLst>
              <a:ext uri="{FF2B5EF4-FFF2-40B4-BE49-F238E27FC236}">
                <a16:creationId xmlns:a16="http://schemas.microsoft.com/office/drawing/2014/main" id="{0348CDBF-4967-CBBA-8EAF-EFFCF9206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76920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12232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9363F-15D4-CBCB-8F02-85416F056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Impact on key areas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8" name="Arc 3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4CD04-C7D1-507D-F35E-34EF23DF6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	Workforce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Change in practice: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New roles (telehealth coordinators), hybrid working, need for digital competencies. </a:t>
            </a:r>
            <a:r>
              <a:rPr lang="en-GB" sz="2400" dirty="0"/>
              <a:t>(NHS England eWIN, 2025; Jarva et al., 2023)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Flexibility, broader specialist reach, potential efficiency.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Digital skill gaps, ad-hoc on-the-job learning, digital fatigue and medico-legal anxiety. </a:t>
            </a:r>
            <a:r>
              <a:rPr lang="en-GB" sz="2400" b="1" dirty="0"/>
              <a:t>(NHS England eWIN, 2025)</a:t>
            </a:r>
            <a:endParaRPr lang="en-GB" sz="2400" dirty="0"/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Barrier → Solution: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Limited protected training time → Protected CPD time + digital champions &amp; integrated competency frameworks. </a:t>
            </a:r>
            <a:r>
              <a:rPr lang="en-GB" sz="2400" b="1" dirty="0"/>
              <a:t>(NHS England eWIN, 2025)</a:t>
            </a:r>
            <a:endParaRPr lang="en-GB" sz="2400" dirty="0"/>
          </a:p>
          <a:p>
            <a:pPr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Speaker note: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“Workforce capability is the foundation — without protected training and support, telehealth risks de-skilling and burnout.”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1925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A945C7-8878-7685-EEB6-E22375A5D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Service delivery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01F3E-8C7A-02E0-8A0B-D5117D092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in practice: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Triage-first pathways; many routine outpatient and follow-up appointments moved online. </a:t>
            </a:r>
            <a:r>
              <a:rPr lang="en-GB" sz="1800" dirty="0"/>
              <a:t>(NHS England, 2024)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Reduced travel, lower missed-appointment rates, clinic capacity gains. </a:t>
            </a:r>
            <a:r>
              <a:rPr lang="en-GB" sz="1800" dirty="0"/>
              <a:t>(NHS England, 2024)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Diagnostic uncertainty without exam, safety incidents from triage failures, variable infrastructure across regions. </a:t>
            </a:r>
            <a:r>
              <a:rPr lang="en-GB" sz="1800" b="1" dirty="0"/>
              <a:t>(HSIB, 2023)</a:t>
            </a:r>
            <a:endParaRPr lang="en-GB" sz="1800" dirty="0"/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 → Solution: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Unreliable infrastructure/local inequity → Targeted capital investment and hybrid escalation protocols.</a:t>
            </a:r>
          </a:p>
          <a:p>
            <a:pPr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Speaker note: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“Efficiency gains are real but must be balanced against safety and equity.”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3771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138BA-BB82-F0C6-5A0D-5F5E48CF9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b="1"/>
              <a:t>Patient / service user experience</a:t>
            </a:r>
            <a:br>
              <a:rPr lang="en-GB" b="1"/>
            </a:br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DECA1-CD3B-63ED-1043-3715A3FBC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 lnSpcReduction="10000"/>
          </a:bodyPr>
          <a:lstStyle/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Change in practice: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Improved convenience; high satisfaction for routine contacts (many studies show &gt;80% satisfaction in some settings). </a:t>
            </a:r>
            <a:r>
              <a:rPr lang="nb-NO" sz="1800" dirty="0">
                <a:latin typeface="Arial" panose="020B0604020202020204" pitchFamily="34" charset="0"/>
                <a:cs typeface="Arial" panose="020B0604020202020204" pitchFamily="34" charset="0"/>
              </a:rPr>
              <a:t>(Elhusein et al., 2024; Mann et al., 2021)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Faster access, less travel, more flexible scheduling.</a:t>
            </a: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Digital exclusion (elderly, low-income, limited English), privacy worries, weakened continuity when patients use national digital-first providers. </a:t>
            </a:r>
            <a:r>
              <a:rPr lang="da-DK" sz="1800" dirty="0">
                <a:latin typeface="Arial" panose="020B0604020202020204" pitchFamily="34" charset="0"/>
                <a:cs typeface="Arial" panose="020B0604020202020204" pitchFamily="34" charset="0"/>
              </a:rPr>
              <a:t>(Jones et al., 2022; Ladds et al., 2023)</a:t>
            </a:r>
          </a:p>
          <a:p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Barrier → Solution: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Digital divide → Device/broadband support programs, assisted-digital hubs, maintain choice of face-to-face.</a:t>
            </a:r>
          </a:p>
          <a:p>
            <a:pPr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Speaker note: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“Telehealth empowers many, yet risks widening health inequalities unless mitigations are embedded.”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9613340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515456E-B1B1-48C1-8164-7E567F5D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1ECE1-23BE-CB5C-4F3C-6AD8886C0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99" y="1917510"/>
            <a:ext cx="3831998" cy="3022980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Short evidence snapshot</a:t>
            </a:r>
            <a:b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237ACD7-8629-4014-83AF-339EDD87E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4" y="643467"/>
            <a:ext cx="6272104" cy="5576358"/>
          </a:xfrm>
          <a:custGeom>
            <a:avLst/>
            <a:gdLst>
              <a:gd name="connsiteX0" fmla="*/ 6160697 w 6160697"/>
              <a:gd name="connsiteY0" fmla="*/ 0 h 5636676"/>
              <a:gd name="connsiteX1" fmla="*/ 6160697 w 6160697"/>
              <a:gd name="connsiteY1" fmla="*/ 5241536 h 5636676"/>
              <a:gd name="connsiteX2" fmla="*/ 6156554 w 6160697"/>
              <a:gd name="connsiteY2" fmla="*/ 5242381 h 5636676"/>
              <a:gd name="connsiteX3" fmla="*/ 6152471 w 6160697"/>
              <a:gd name="connsiteY3" fmla="*/ 5238376 h 5636676"/>
              <a:gd name="connsiteX4" fmla="*/ 6139063 w 6160697"/>
              <a:gd name="connsiteY4" fmla="*/ 5237646 h 5636676"/>
              <a:gd name="connsiteX5" fmla="*/ 6124768 w 6160697"/>
              <a:gd name="connsiteY5" fmla="*/ 5241915 h 5636676"/>
              <a:gd name="connsiteX6" fmla="*/ 6058950 w 6160697"/>
              <a:gd name="connsiteY6" fmla="*/ 5267176 h 5636676"/>
              <a:gd name="connsiteX7" fmla="*/ 6018366 w 6160697"/>
              <a:gd name="connsiteY7" fmla="*/ 5279454 h 5636676"/>
              <a:gd name="connsiteX8" fmla="*/ 6001056 w 6160697"/>
              <a:gd name="connsiteY8" fmla="*/ 5279669 h 5636676"/>
              <a:gd name="connsiteX9" fmla="*/ 5978158 w 6160697"/>
              <a:gd name="connsiteY9" fmla="*/ 5282958 h 5636676"/>
              <a:gd name="connsiteX10" fmla="*/ 5851521 w 6160697"/>
              <a:gd name="connsiteY10" fmla="*/ 5320165 h 5636676"/>
              <a:gd name="connsiteX11" fmla="*/ 5846811 w 6160697"/>
              <a:gd name="connsiteY11" fmla="*/ 5317803 h 5636676"/>
              <a:gd name="connsiteX12" fmla="*/ 5821445 w 6160697"/>
              <a:gd name="connsiteY12" fmla="*/ 5326257 h 5636676"/>
              <a:gd name="connsiteX13" fmla="*/ 5742484 w 6160697"/>
              <a:gd name="connsiteY13" fmla="*/ 5378748 h 5636676"/>
              <a:gd name="connsiteX14" fmla="*/ 5692638 w 6160697"/>
              <a:gd name="connsiteY14" fmla="*/ 5394640 h 5636676"/>
              <a:gd name="connsiteX15" fmla="*/ 5673352 w 6160697"/>
              <a:gd name="connsiteY15" fmla="*/ 5396590 h 5636676"/>
              <a:gd name="connsiteX16" fmla="*/ 5641138 w 6160697"/>
              <a:gd name="connsiteY16" fmla="*/ 5400089 h 5636676"/>
              <a:gd name="connsiteX17" fmla="*/ 5613130 w 6160697"/>
              <a:gd name="connsiteY17" fmla="*/ 5393622 h 5636676"/>
              <a:gd name="connsiteX18" fmla="*/ 5587752 w 6160697"/>
              <a:gd name="connsiteY18" fmla="*/ 5400147 h 5636676"/>
              <a:gd name="connsiteX19" fmla="*/ 5586939 w 6160697"/>
              <a:gd name="connsiteY19" fmla="*/ 5413409 h 5636676"/>
              <a:gd name="connsiteX20" fmla="*/ 5558140 w 6160697"/>
              <a:gd name="connsiteY20" fmla="*/ 5416576 h 5636676"/>
              <a:gd name="connsiteX21" fmla="*/ 5513898 w 6160697"/>
              <a:gd name="connsiteY21" fmla="*/ 5420092 h 5636676"/>
              <a:gd name="connsiteX22" fmla="*/ 5507892 w 6160697"/>
              <a:gd name="connsiteY22" fmla="*/ 5423953 h 5636676"/>
              <a:gd name="connsiteX23" fmla="*/ 5499230 w 6160697"/>
              <a:gd name="connsiteY23" fmla="*/ 5414956 h 5636676"/>
              <a:gd name="connsiteX24" fmla="*/ 5482057 w 6160697"/>
              <a:gd name="connsiteY24" fmla="*/ 5411363 h 5636676"/>
              <a:gd name="connsiteX25" fmla="*/ 5408816 w 6160697"/>
              <a:gd name="connsiteY25" fmla="*/ 5415847 h 5636676"/>
              <a:gd name="connsiteX26" fmla="*/ 5395738 w 6160697"/>
              <a:gd name="connsiteY26" fmla="*/ 5413749 h 5636676"/>
              <a:gd name="connsiteX27" fmla="*/ 5380156 w 6160697"/>
              <a:gd name="connsiteY27" fmla="*/ 5419870 h 5636676"/>
              <a:gd name="connsiteX28" fmla="*/ 5347114 w 6160697"/>
              <a:gd name="connsiteY28" fmla="*/ 5429171 h 5636676"/>
              <a:gd name="connsiteX29" fmla="*/ 5326101 w 6160697"/>
              <a:gd name="connsiteY29" fmla="*/ 5440792 h 5636676"/>
              <a:gd name="connsiteX30" fmla="*/ 5320104 w 6160697"/>
              <a:gd name="connsiteY30" fmla="*/ 5435870 h 5636676"/>
              <a:gd name="connsiteX31" fmla="*/ 5306571 w 6160697"/>
              <a:gd name="connsiteY31" fmla="*/ 5434305 h 5636676"/>
              <a:gd name="connsiteX32" fmla="*/ 5250731 w 6160697"/>
              <a:gd name="connsiteY32" fmla="*/ 5442441 h 5636676"/>
              <a:gd name="connsiteX33" fmla="*/ 5240489 w 6160697"/>
              <a:gd name="connsiteY33" fmla="*/ 5441726 h 5636676"/>
              <a:gd name="connsiteX34" fmla="*/ 5229095 w 6160697"/>
              <a:gd name="connsiteY34" fmla="*/ 5447321 h 5636676"/>
              <a:gd name="connsiteX35" fmla="*/ 5162669 w 6160697"/>
              <a:gd name="connsiteY35" fmla="*/ 5481008 h 5636676"/>
              <a:gd name="connsiteX36" fmla="*/ 5161945 w 6160697"/>
              <a:gd name="connsiteY36" fmla="*/ 5484428 h 5636676"/>
              <a:gd name="connsiteX37" fmla="*/ 5141192 w 6160697"/>
              <a:gd name="connsiteY37" fmla="*/ 5487094 h 5636676"/>
              <a:gd name="connsiteX38" fmla="*/ 5135796 w 6160697"/>
              <a:gd name="connsiteY38" fmla="*/ 5493398 h 5636676"/>
              <a:gd name="connsiteX39" fmla="*/ 5125146 w 6160697"/>
              <a:gd name="connsiteY39" fmla="*/ 5495481 h 5636676"/>
              <a:gd name="connsiteX40" fmla="*/ 5048259 w 6160697"/>
              <a:gd name="connsiteY40" fmla="*/ 5518646 h 5636676"/>
              <a:gd name="connsiteX41" fmla="*/ 5034800 w 6160697"/>
              <a:gd name="connsiteY41" fmla="*/ 5519818 h 5636676"/>
              <a:gd name="connsiteX42" fmla="*/ 5021494 w 6160697"/>
              <a:gd name="connsiteY42" fmla="*/ 5533940 h 5636676"/>
              <a:gd name="connsiteX43" fmla="*/ 4969420 w 6160697"/>
              <a:gd name="connsiteY43" fmla="*/ 5539580 h 5636676"/>
              <a:gd name="connsiteX44" fmla="*/ 4951997 w 6160697"/>
              <a:gd name="connsiteY44" fmla="*/ 5540998 h 5636676"/>
              <a:gd name="connsiteX45" fmla="*/ 4944222 w 6160697"/>
              <a:gd name="connsiteY45" fmla="*/ 5542061 h 5636676"/>
              <a:gd name="connsiteX46" fmla="*/ 4945476 w 6160697"/>
              <a:gd name="connsiteY46" fmla="*/ 5548837 h 5636676"/>
              <a:gd name="connsiteX47" fmla="*/ 4924708 w 6160697"/>
              <a:gd name="connsiteY47" fmla="*/ 5553963 h 5636676"/>
              <a:gd name="connsiteX48" fmla="*/ 4900123 w 6160697"/>
              <a:gd name="connsiteY48" fmla="*/ 5574141 h 5636676"/>
              <a:gd name="connsiteX49" fmla="*/ 4878805 w 6160697"/>
              <a:gd name="connsiteY49" fmla="*/ 5589711 h 5636676"/>
              <a:gd name="connsiteX50" fmla="*/ 4862889 w 6160697"/>
              <a:gd name="connsiteY50" fmla="*/ 5590274 h 5636676"/>
              <a:gd name="connsiteX51" fmla="*/ 4787099 w 6160697"/>
              <a:gd name="connsiteY51" fmla="*/ 5601127 h 5636676"/>
              <a:gd name="connsiteX52" fmla="*/ 4767539 w 6160697"/>
              <a:gd name="connsiteY52" fmla="*/ 5604712 h 5636676"/>
              <a:gd name="connsiteX53" fmla="*/ 4715397 w 6160697"/>
              <a:gd name="connsiteY53" fmla="*/ 5606905 h 5636676"/>
              <a:gd name="connsiteX54" fmla="*/ 4594975 w 6160697"/>
              <a:gd name="connsiteY54" fmla="*/ 5611694 h 5636676"/>
              <a:gd name="connsiteX55" fmla="*/ 4592519 w 6160697"/>
              <a:gd name="connsiteY55" fmla="*/ 5614677 h 5636676"/>
              <a:gd name="connsiteX56" fmla="*/ 4582609 w 6160697"/>
              <a:gd name="connsiteY56" fmla="*/ 5615529 h 5636676"/>
              <a:gd name="connsiteX57" fmla="*/ 4580200 w 6160697"/>
              <a:gd name="connsiteY57" fmla="*/ 5616290 h 5636676"/>
              <a:gd name="connsiteX58" fmla="*/ 4566161 w 6160697"/>
              <a:gd name="connsiteY58" fmla="*/ 5620121 h 5636676"/>
              <a:gd name="connsiteX59" fmla="*/ 4530539 w 6160697"/>
              <a:gd name="connsiteY59" fmla="*/ 5615013 h 5636676"/>
              <a:gd name="connsiteX60" fmla="*/ 4491359 w 6160697"/>
              <a:gd name="connsiteY60" fmla="*/ 5619658 h 5636676"/>
              <a:gd name="connsiteX61" fmla="*/ 4372063 w 6160697"/>
              <a:gd name="connsiteY61" fmla="*/ 5620213 h 5636676"/>
              <a:gd name="connsiteX62" fmla="*/ 4261863 w 6160697"/>
              <a:gd name="connsiteY62" fmla="*/ 5623713 h 5636676"/>
              <a:gd name="connsiteX63" fmla="*/ 4213285 w 6160697"/>
              <a:gd name="connsiteY63" fmla="*/ 5622917 h 5636676"/>
              <a:gd name="connsiteX64" fmla="*/ 4173936 w 6160697"/>
              <a:gd name="connsiteY64" fmla="*/ 5622049 h 5636676"/>
              <a:gd name="connsiteX65" fmla="*/ 4175584 w 6160697"/>
              <a:gd name="connsiteY65" fmla="*/ 5630149 h 5636676"/>
              <a:gd name="connsiteX66" fmla="*/ 4152035 w 6160697"/>
              <a:gd name="connsiteY66" fmla="*/ 5636676 h 5636676"/>
              <a:gd name="connsiteX67" fmla="*/ 4121051 w 6160697"/>
              <a:gd name="connsiteY67" fmla="*/ 5621835 h 5636676"/>
              <a:gd name="connsiteX68" fmla="*/ 4103457 w 6160697"/>
              <a:gd name="connsiteY68" fmla="*/ 5621974 h 5636676"/>
              <a:gd name="connsiteX69" fmla="*/ 4072592 w 6160697"/>
              <a:gd name="connsiteY69" fmla="*/ 5627101 h 5636676"/>
              <a:gd name="connsiteX70" fmla="*/ 4062311 w 6160697"/>
              <a:gd name="connsiteY70" fmla="*/ 5629472 h 5636676"/>
              <a:gd name="connsiteX71" fmla="*/ 3985093 w 6160697"/>
              <a:gd name="connsiteY71" fmla="*/ 5613011 h 5636676"/>
              <a:gd name="connsiteX72" fmla="*/ 3977564 w 6160697"/>
              <a:gd name="connsiteY72" fmla="*/ 5606406 h 5636676"/>
              <a:gd name="connsiteX73" fmla="*/ 3938843 w 6160697"/>
              <a:gd name="connsiteY73" fmla="*/ 5603534 h 5636676"/>
              <a:gd name="connsiteX74" fmla="*/ 3934439 w 6160697"/>
              <a:gd name="connsiteY74" fmla="*/ 5605287 h 5636676"/>
              <a:gd name="connsiteX75" fmla="*/ 3902350 w 6160697"/>
              <a:gd name="connsiteY75" fmla="*/ 5595175 h 5636676"/>
              <a:gd name="connsiteX76" fmla="*/ 3773677 w 6160697"/>
              <a:gd name="connsiteY76" fmla="*/ 5577344 h 5636676"/>
              <a:gd name="connsiteX77" fmla="*/ 3526259 w 6160697"/>
              <a:gd name="connsiteY77" fmla="*/ 5567985 h 5636676"/>
              <a:gd name="connsiteX78" fmla="*/ 3268592 w 6160697"/>
              <a:gd name="connsiteY78" fmla="*/ 5541271 h 5636676"/>
              <a:gd name="connsiteX79" fmla="*/ 3024274 w 6160697"/>
              <a:gd name="connsiteY79" fmla="*/ 5551613 h 5636676"/>
              <a:gd name="connsiteX80" fmla="*/ 2580376 w 6160697"/>
              <a:gd name="connsiteY80" fmla="*/ 5523020 h 5636676"/>
              <a:gd name="connsiteX81" fmla="*/ 2428086 w 6160697"/>
              <a:gd name="connsiteY81" fmla="*/ 5520461 h 5636676"/>
              <a:gd name="connsiteX82" fmla="*/ 2326052 w 6160697"/>
              <a:gd name="connsiteY82" fmla="*/ 5519493 h 5636676"/>
              <a:gd name="connsiteX83" fmla="*/ 2318979 w 6160697"/>
              <a:gd name="connsiteY83" fmla="*/ 5522207 h 5636676"/>
              <a:gd name="connsiteX84" fmla="*/ 2290482 w 6160697"/>
              <a:gd name="connsiteY84" fmla="*/ 5523810 h 5636676"/>
              <a:gd name="connsiteX85" fmla="*/ 2282680 w 6160697"/>
              <a:gd name="connsiteY85" fmla="*/ 5535840 h 5636676"/>
              <a:gd name="connsiteX86" fmla="*/ 2187437 w 6160697"/>
              <a:gd name="connsiteY86" fmla="*/ 5546268 h 5636676"/>
              <a:gd name="connsiteX87" fmla="*/ 1958211 w 6160697"/>
              <a:gd name="connsiteY87" fmla="*/ 5550992 h 5636676"/>
              <a:gd name="connsiteX88" fmla="*/ 1788574 w 6160697"/>
              <a:gd name="connsiteY88" fmla="*/ 5530833 h 5636676"/>
              <a:gd name="connsiteX89" fmla="*/ 1770257 w 6160697"/>
              <a:gd name="connsiteY89" fmla="*/ 5530964 h 5636676"/>
              <a:gd name="connsiteX90" fmla="*/ 1747724 w 6160697"/>
              <a:gd name="connsiteY90" fmla="*/ 5529296 h 5636676"/>
              <a:gd name="connsiteX91" fmla="*/ 1712794 w 6160697"/>
              <a:gd name="connsiteY91" fmla="*/ 5535788 h 5636676"/>
              <a:gd name="connsiteX92" fmla="*/ 1693854 w 6160697"/>
              <a:gd name="connsiteY92" fmla="*/ 5545452 h 5636676"/>
              <a:gd name="connsiteX93" fmla="*/ 1687546 w 6160697"/>
              <a:gd name="connsiteY93" fmla="*/ 5544521 h 5636676"/>
              <a:gd name="connsiteX94" fmla="*/ 1687194 w 6160697"/>
              <a:gd name="connsiteY94" fmla="*/ 5541192 h 5636676"/>
              <a:gd name="connsiteX95" fmla="*/ 1629583 w 6160697"/>
              <a:gd name="connsiteY95" fmla="*/ 5530061 h 5636676"/>
              <a:gd name="connsiteX96" fmla="*/ 1553336 w 6160697"/>
              <a:gd name="connsiteY96" fmla="*/ 5487310 h 5636676"/>
              <a:gd name="connsiteX97" fmla="*/ 1465077 w 6160697"/>
              <a:gd name="connsiteY97" fmla="*/ 5478284 h 5636676"/>
              <a:gd name="connsiteX98" fmla="*/ 1429630 w 6160697"/>
              <a:gd name="connsiteY98" fmla="*/ 5463320 h 5636676"/>
              <a:gd name="connsiteX99" fmla="*/ 1391291 w 6160697"/>
              <a:gd name="connsiteY99" fmla="*/ 5464846 h 5636676"/>
              <a:gd name="connsiteX100" fmla="*/ 1380007 w 6160697"/>
              <a:gd name="connsiteY100" fmla="*/ 5455970 h 5636676"/>
              <a:gd name="connsiteX101" fmla="*/ 1378141 w 6160697"/>
              <a:gd name="connsiteY101" fmla="*/ 5454279 h 5636676"/>
              <a:gd name="connsiteX102" fmla="*/ 1368962 w 6160697"/>
              <a:gd name="connsiteY102" fmla="*/ 5451018 h 5636676"/>
              <a:gd name="connsiteX103" fmla="*/ 1368505 w 6160697"/>
              <a:gd name="connsiteY103" fmla="*/ 5445712 h 5636676"/>
              <a:gd name="connsiteX104" fmla="*/ 1356218 w 6160697"/>
              <a:gd name="connsiteY104" fmla="*/ 5437660 h 5636676"/>
              <a:gd name="connsiteX105" fmla="*/ 1338733 w 6160697"/>
              <a:gd name="connsiteY105" fmla="*/ 5432883 h 5636676"/>
              <a:gd name="connsiteX106" fmla="*/ 1253342 w 6160697"/>
              <a:gd name="connsiteY106" fmla="*/ 5415104 h 5636676"/>
              <a:gd name="connsiteX107" fmla="*/ 1203557 w 6160697"/>
              <a:gd name="connsiteY107" fmla="*/ 5401656 h 5636676"/>
              <a:gd name="connsiteX108" fmla="*/ 1186689 w 6160697"/>
              <a:gd name="connsiteY108" fmla="*/ 5392134 h 5636676"/>
              <a:gd name="connsiteX109" fmla="*/ 1161759 w 6160697"/>
              <a:gd name="connsiteY109" fmla="*/ 5381804 h 5636676"/>
              <a:gd name="connsiteX110" fmla="*/ 1119345 w 6160697"/>
              <a:gd name="connsiteY110" fmla="*/ 5360154 h 5636676"/>
              <a:gd name="connsiteX111" fmla="*/ 1095256 w 6160697"/>
              <a:gd name="connsiteY111" fmla="*/ 5353950 h 5636676"/>
              <a:gd name="connsiteX112" fmla="*/ 1058773 w 6160697"/>
              <a:gd name="connsiteY112" fmla="*/ 5341289 h 5636676"/>
              <a:gd name="connsiteX113" fmla="*/ 1048153 w 6160697"/>
              <a:gd name="connsiteY113" fmla="*/ 5339154 h 5636676"/>
              <a:gd name="connsiteX114" fmla="*/ 1043881 w 6160697"/>
              <a:gd name="connsiteY114" fmla="*/ 5338518 h 5636676"/>
              <a:gd name="connsiteX115" fmla="*/ 1007373 w 6160697"/>
              <a:gd name="connsiteY115" fmla="*/ 5339007 h 5636676"/>
              <a:gd name="connsiteX116" fmla="*/ 1004885 w 6160697"/>
              <a:gd name="connsiteY116" fmla="*/ 5334591 h 5636676"/>
              <a:gd name="connsiteX117" fmla="*/ 994709 w 6160697"/>
              <a:gd name="connsiteY117" fmla="*/ 5328566 h 5636676"/>
              <a:gd name="connsiteX118" fmla="*/ 984399 w 6160697"/>
              <a:gd name="connsiteY118" fmla="*/ 5331183 h 5636676"/>
              <a:gd name="connsiteX119" fmla="*/ 964158 w 6160697"/>
              <a:gd name="connsiteY119" fmla="*/ 5330044 h 5636676"/>
              <a:gd name="connsiteX120" fmla="*/ 958888 w 6160697"/>
              <a:gd name="connsiteY120" fmla="*/ 5328278 h 5636676"/>
              <a:gd name="connsiteX121" fmla="*/ 940162 w 6160697"/>
              <a:gd name="connsiteY121" fmla="*/ 5341965 h 5636676"/>
              <a:gd name="connsiteX122" fmla="*/ 907763 w 6160697"/>
              <a:gd name="connsiteY122" fmla="*/ 5329404 h 5636676"/>
              <a:gd name="connsiteX123" fmla="*/ 872950 w 6160697"/>
              <a:gd name="connsiteY123" fmla="*/ 5324938 h 5636676"/>
              <a:gd name="connsiteX124" fmla="*/ 862283 w 6160697"/>
              <a:gd name="connsiteY124" fmla="*/ 5327617 h 5636676"/>
              <a:gd name="connsiteX125" fmla="*/ 798257 w 6160697"/>
              <a:gd name="connsiteY125" fmla="*/ 5334973 h 5636676"/>
              <a:gd name="connsiteX126" fmla="*/ 778474 w 6160697"/>
              <a:gd name="connsiteY126" fmla="*/ 5326083 h 5636676"/>
              <a:gd name="connsiteX127" fmla="*/ 763422 w 6160697"/>
              <a:gd name="connsiteY127" fmla="*/ 5321440 h 5636676"/>
              <a:gd name="connsiteX128" fmla="*/ 760604 w 6160697"/>
              <a:gd name="connsiteY128" fmla="*/ 5316482 h 5636676"/>
              <a:gd name="connsiteX129" fmla="*/ 750603 w 6160697"/>
              <a:gd name="connsiteY129" fmla="*/ 5315646 h 5636676"/>
              <a:gd name="connsiteX130" fmla="*/ 748101 w 6160697"/>
              <a:gd name="connsiteY130" fmla="*/ 5314492 h 5636676"/>
              <a:gd name="connsiteX131" fmla="*/ 733610 w 6160697"/>
              <a:gd name="connsiteY131" fmla="*/ 5308812 h 5636676"/>
              <a:gd name="connsiteX132" fmla="*/ 698671 w 6160697"/>
              <a:gd name="connsiteY132" fmla="*/ 5319789 h 5636676"/>
              <a:gd name="connsiteX133" fmla="*/ 658974 w 6160697"/>
              <a:gd name="connsiteY133" fmla="*/ 5314289 h 5636676"/>
              <a:gd name="connsiteX134" fmla="*/ 547411 w 6160697"/>
              <a:gd name="connsiteY134" fmla="*/ 5323081 h 5636676"/>
              <a:gd name="connsiteX135" fmla="*/ 420170 w 6160697"/>
              <a:gd name="connsiteY135" fmla="*/ 5302565 h 5636676"/>
              <a:gd name="connsiteX136" fmla="*/ 320690 w 6160697"/>
              <a:gd name="connsiteY136" fmla="*/ 5332193 h 5636676"/>
              <a:gd name="connsiteX137" fmla="*/ 257958 w 6160697"/>
              <a:gd name="connsiteY137" fmla="*/ 5340954 h 5636676"/>
              <a:gd name="connsiteX138" fmla="*/ 184890 w 6160697"/>
              <a:gd name="connsiteY138" fmla="*/ 5339091 h 5636676"/>
              <a:gd name="connsiteX139" fmla="*/ 183331 w 6160697"/>
              <a:gd name="connsiteY139" fmla="*/ 5338348 h 5636676"/>
              <a:gd name="connsiteX140" fmla="*/ 169782 w 6160697"/>
              <a:gd name="connsiteY140" fmla="*/ 5339269 h 5636676"/>
              <a:gd name="connsiteX141" fmla="*/ 167187 w 6160697"/>
              <a:gd name="connsiteY141" fmla="*/ 5341914 h 5636676"/>
              <a:gd name="connsiteX142" fmla="*/ 140235 w 6160697"/>
              <a:gd name="connsiteY142" fmla="*/ 5348128 h 5636676"/>
              <a:gd name="connsiteX143" fmla="*/ 109349 w 6160697"/>
              <a:gd name="connsiteY143" fmla="*/ 5351347 h 5636676"/>
              <a:gd name="connsiteX144" fmla="*/ 108834 w 6160697"/>
              <a:gd name="connsiteY144" fmla="*/ 5350486 h 5636676"/>
              <a:gd name="connsiteX145" fmla="*/ 84990 w 6160697"/>
              <a:gd name="connsiteY145" fmla="*/ 5344389 h 5636676"/>
              <a:gd name="connsiteX146" fmla="*/ 47411 w 6160697"/>
              <a:gd name="connsiteY146" fmla="*/ 5325453 h 5636676"/>
              <a:gd name="connsiteX147" fmla="*/ 18970 w 6160697"/>
              <a:gd name="connsiteY147" fmla="*/ 5329785 h 5636676"/>
              <a:gd name="connsiteX148" fmla="*/ 13158 w 6160697"/>
              <a:gd name="connsiteY148" fmla="*/ 5330156 h 5636676"/>
              <a:gd name="connsiteX149" fmla="*/ 13003 w 6160697"/>
              <a:gd name="connsiteY149" fmla="*/ 5329958 h 5636676"/>
              <a:gd name="connsiteX150" fmla="*/ 6798 w 6160697"/>
              <a:gd name="connsiteY150" fmla="*/ 5329941 h 5636676"/>
              <a:gd name="connsiteX151" fmla="*/ 2557 w 6160697"/>
              <a:gd name="connsiteY151" fmla="*/ 5330836 h 5636676"/>
              <a:gd name="connsiteX152" fmla="*/ 0 w 6160697"/>
              <a:gd name="connsiteY152" fmla="*/ 5330999 h 5636676"/>
              <a:gd name="connsiteX153" fmla="*/ 0 w 6160697"/>
              <a:gd name="connsiteY153" fmla="*/ 6095 h 5636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160697" h="5636676">
                <a:moveTo>
                  <a:pt x="6160697" y="0"/>
                </a:moveTo>
                <a:lnTo>
                  <a:pt x="6160697" y="5241536"/>
                </a:lnTo>
                <a:lnTo>
                  <a:pt x="6156554" y="5242381"/>
                </a:lnTo>
                <a:lnTo>
                  <a:pt x="6152471" y="5238376"/>
                </a:lnTo>
                <a:lnTo>
                  <a:pt x="6139063" y="5237646"/>
                </a:lnTo>
                <a:cubicBezTo>
                  <a:pt x="6134322" y="5238062"/>
                  <a:pt x="6129550" y="5239318"/>
                  <a:pt x="6124768" y="5241915"/>
                </a:cubicBezTo>
                <a:cubicBezTo>
                  <a:pt x="6112241" y="5258189"/>
                  <a:pt x="6073916" y="5246037"/>
                  <a:pt x="6058950" y="5267176"/>
                </a:cubicBezTo>
                <a:cubicBezTo>
                  <a:pt x="6052501" y="5273412"/>
                  <a:pt x="6026754" y="5283311"/>
                  <a:pt x="6018366" y="5279454"/>
                </a:cubicBezTo>
                <a:cubicBezTo>
                  <a:pt x="6012273" y="5280338"/>
                  <a:pt x="6007326" y="5284888"/>
                  <a:pt x="6001056" y="5279669"/>
                </a:cubicBezTo>
                <a:cubicBezTo>
                  <a:pt x="5992407" y="5273826"/>
                  <a:pt x="5980924" y="5292840"/>
                  <a:pt x="5978158" y="5282958"/>
                </a:cubicBezTo>
                <a:cubicBezTo>
                  <a:pt x="5953235" y="5289707"/>
                  <a:pt x="5873412" y="5314356"/>
                  <a:pt x="5851521" y="5320165"/>
                </a:cubicBezTo>
                <a:cubicBezTo>
                  <a:pt x="5850093" y="5319197"/>
                  <a:pt x="5848504" y="5318401"/>
                  <a:pt x="5846811" y="5317803"/>
                </a:cubicBezTo>
                <a:cubicBezTo>
                  <a:pt x="5836955" y="5314327"/>
                  <a:pt x="5825596" y="5318112"/>
                  <a:pt x="5821445" y="5326257"/>
                </a:cubicBezTo>
                <a:cubicBezTo>
                  <a:pt x="5797750" y="5355654"/>
                  <a:pt x="5768199" y="5365302"/>
                  <a:pt x="5742484" y="5378748"/>
                </a:cubicBezTo>
                <a:cubicBezTo>
                  <a:pt x="5712463" y="5391933"/>
                  <a:pt x="5723511" y="5363738"/>
                  <a:pt x="5692638" y="5394640"/>
                </a:cubicBezTo>
                <a:cubicBezTo>
                  <a:pt x="5685162" y="5388839"/>
                  <a:pt x="5680078" y="5390215"/>
                  <a:pt x="5673352" y="5396590"/>
                </a:cubicBezTo>
                <a:cubicBezTo>
                  <a:pt x="5658519" y="5402454"/>
                  <a:pt x="5651424" y="5383775"/>
                  <a:pt x="5641138" y="5400089"/>
                </a:cubicBezTo>
                <a:cubicBezTo>
                  <a:pt x="5639436" y="5389318"/>
                  <a:pt x="5610760" y="5406260"/>
                  <a:pt x="5613130" y="5393622"/>
                </a:cubicBezTo>
                <a:cubicBezTo>
                  <a:pt x="5599247" y="5388102"/>
                  <a:pt x="5601035" y="5404523"/>
                  <a:pt x="5587752" y="5400147"/>
                </a:cubicBezTo>
                <a:cubicBezTo>
                  <a:pt x="5575908" y="5402167"/>
                  <a:pt x="5598814" y="5408442"/>
                  <a:pt x="5586939" y="5413409"/>
                </a:cubicBezTo>
                <a:cubicBezTo>
                  <a:pt x="5571739" y="5417659"/>
                  <a:pt x="5579895" y="5435655"/>
                  <a:pt x="5558140" y="5416576"/>
                </a:cubicBezTo>
                <a:cubicBezTo>
                  <a:pt x="5545125" y="5427439"/>
                  <a:pt x="5537467" y="5418132"/>
                  <a:pt x="5513898" y="5420092"/>
                </a:cubicBezTo>
                <a:lnTo>
                  <a:pt x="5507892" y="5423953"/>
                </a:lnTo>
                <a:lnTo>
                  <a:pt x="5499230" y="5414956"/>
                </a:lnTo>
                <a:cubicBezTo>
                  <a:pt x="5494522" y="5411441"/>
                  <a:pt x="5489041" y="5409502"/>
                  <a:pt x="5482057" y="5411363"/>
                </a:cubicBezTo>
                <a:cubicBezTo>
                  <a:pt x="5441582" y="5440334"/>
                  <a:pt x="5478175" y="5394237"/>
                  <a:pt x="5408816" y="5415847"/>
                </a:cubicBezTo>
                <a:cubicBezTo>
                  <a:pt x="5405733" y="5419916"/>
                  <a:pt x="5396114" y="5418376"/>
                  <a:pt x="5395738" y="5413749"/>
                </a:cubicBezTo>
                <a:cubicBezTo>
                  <a:pt x="5391612" y="5416050"/>
                  <a:pt x="5383259" y="5426773"/>
                  <a:pt x="5380156" y="5419870"/>
                </a:cubicBezTo>
                <a:cubicBezTo>
                  <a:pt x="5368670" y="5421761"/>
                  <a:pt x="5357569" y="5424896"/>
                  <a:pt x="5347114" y="5429171"/>
                </a:cubicBezTo>
                <a:lnTo>
                  <a:pt x="5326101" y="5440792"/>
                </a:lnTo>
                <a:lnTo>
                  <a:pt x="5320104" y="5435870"/>
                </a:lnTo>
                <a:cubicBezTo>
                  <a:pt x="5316154" y="5433548"/>
                  <a:pt x="5311762" y="5432457"/>
                  <a:pt x="5306571" y="5434305"/>
                </a:cubicBezTo>
                <a:cubicBezTo>
                  <a:pt x="5278222" y="5458611"/>
                  <a:pt x="5301967" y="5421751"/>
                  <a:pt x="5250731" y="5442441"/>
                </a:cubicBezTo>
                <a:cubicBezTo>
                  <a:pt x="5248752" y="5445684"/>
                  <a:pt x="5241215" y="5445162"/>
                  <a:pt x="5240489" y="5441726"/>
                </a:cubicBezTo>
                <a:cubicBezTo>
                  <a:pt x="5237534" y="5443716"/>
                  <a:pt x="5232136" y="5452280"/>
                  <a:pt x="5229095" y="5447321"/>
                </a:cubicBezTo>
                <a:cubicBezTo>
                  <a:pt x="5216125" y="5453868"/>
                  <a:pt x="5173861" y="5474823"/>
                  <a:pt x="5162669" y="5481008"/>
                </a:cubicBezTo>
                <a:lnTo>
                  <a:pt x="5161945" y="5484428"/>
                </a:lnTo>
                <a:cubicBezTo>
                  <a:pt x="5158366" y="5485443"/>
                  <a:pt x="5145550" y="5485600"/>
                  <a:pt x="5141192" y="5487094"/>
                </a:cubicBezTo>
                <a:lnTo>
                  <a:pt x="5135796" y="5493398"/>
                </a:lnTo>
                <a:lnTo>
                  <a:pt x="5125146" y="5495481"/>
                </a:lnTo>
                <a:lnTo>
                  <a:pt x="5048259" y="5518646"/>
                </a:lnTo>
                <a:lnTo>
                  <a:pt x="5034800" y="5519818"/>
                </a:lnTo>
                <a:cubicBezTo>
                  <a:pt x="5028813" y="5522097"/>
                  <a:pt x="5024166" y="5526423"/>
                  <a:pt x="5021494" y="5533940"/>
                </a:cubicBezTo>
                <a:cubicBezTo>
                  <a:pt x="5010597" y="5537234"/>
                  <a:pt x="4980226" y="5537766"/>
                  <a:pt x="4969420" y="5539580"/>
                </a:cubicBezTo>
                <a:lnTo>
                  <a:pt x="4951997" y="5540998"/>
                </a:lnTo>
                <a:lnTo>
                  <a:pt x="4944222" y="5542061"/>
                </a:lnTo>
                <a:lnTo>
                  <a:pt x="4945476" y="5548837"/>
                </a:lnTo>
                <a:lnTo>
                  <a:pt x="4924708" y="5553963"/>
                </a:lnTo>
                <a:cubicBezTo>
                  <a:pt x="4918349" y="5557956"/>
                  <a:pt x="4909767" y="5565846"/>
                  <a:pt x="4900123" y="5574141"/>
                </a:cubicBezTo>
                <a:lnTo>
                  <a:pt x="4878805" y="5589711"/>
                </a:lnTo>
                <a:lnTo>
                  <a:pt x="4862889" y="5590274"/>
                </a:lnTo>
                <a:cubicBezTo>
                  <a:pt x="4839384" y="5593189"/>
                  <a:pt x="4802990" y="5598721"/>
                  <a:pt x="4787099" y="5601127"/>
                </a:cubicBezTo>
                <a:cubicBezTo>
                  <a:pt x="4782839" y="5605219"/>
                  <a:pt x="4774855" y="5603876"/>
                  <a:pt x="4767539" y="5604712"/>
                </a:cubicBezTo>
                <a:cubicBezTo>
                  <a:pt x="4760169" y="5608536"/>
                  <a:pt x="4725967" y="5608816"/>
                  <a:pt x="4715397" y="5606905"/>
                </a:cubicBezTo>
                <a:lnTo>
                  <a:pt x="4594975" y="5611694"/>
                </a:lnTo>
                <a:lnTo>
                  <a:pt x="4592519" y="5614677"/>
                </a:lnTo>
                <a:lnTo>
                  <a:pt x="4582609" y="5615529"/>
                </a:lnTo>
                <a:lnTo>
                  <a:pt x="4580200" y="5616290"/>
                </a:lnTo>
                <a:cubicBezTo>
                  <a:pt x="4575607" y="5617756"/>
                  <a:pt x="4571009" y="5619123"/>
                  <a:pt x="4566161" y="5620121"/>
                </a:cubicBezTo>
                <a:cubicBezTo>
                  <a:pt x="4563091" y="5607487"/>
                  <a:pt x="4524419" y="5626532"/>
                  <a:pt x="4530539" y="5615013"/>
                </a:cubicBezTo>
                <a:cubicBezTo>
                  <a:pt x="4503368" y="5618303"/>
                  <a:pt x="4516321" y="5606477"/>
                  <a:pt x="4491359" y="5619658"/>
                </a:cubicBezTo>
                <a:cubicBezTo>
                  <a:pt x="4442184" y="5616385"/>
                  <a:pt x="4416402" y="5629757"/>
                  <a:pt x="4372063" y="5620213"/>
                </a:cubicBezTo>
                <a:cubicBezTo>
                  <a:pt x="4380670" y="5625116"/>
                  <a:pt x="4276183" y="5624626"/>
                  <a:pt x="4261863" y="5623713"/>
                </a:cubicBezTo>
                <a:lnTo>
                  <a:pt x="4213285" y="5622917"/>
                </a:lnTo>
                <a:lnTo>
                  <a:pt x="4173936" y="5622049"/>
                </a:lnTo>
                <a:lnTo>
                  <a:pt x="4175584" y="5630149"/>
                </a:lnTo>
                <a:cubicBezTo>
                  <a:pt x="4164064" y="5629512"/>
                  <a:pt x="4157026" y="5632266"/>
                  <a:pt x="4152035" y="5636676"/>
                </a:cubicBezTo>
                <a:lnTo>
                  <a:pt x="4121051" y="5621835"/>
                </a:lnTo>
                <a:lnTo>
                  <a:pt x="4103457" y="5621974"/>
                </a:lnTo>
                <a:lnTo>
                  <a:pt x="4072592" y="5627101"/>
                </a:lnTo>
                <a:lnTo>
                  <a:pt x="4062311" y="5629472"/>
                </a:lnTo>
                <a:lnTo>
                  <a:pt x="3985093" y="5613011"/>
                </a:lnTo>
                <a:lnTo>
                  <a:pt x="3977564" y="5606406"/>
                </a:lnTo>
                <a:cubicBezTo>
                  <a:pt x="3969488" y="5602339"/>
                  <a:pt x="3957995" y="5600457"/>
                  <a:pt x="3938843" y="5603534"/>
                </a:cubicBezTo>
                <a:lnTo>
                  <a:pt x="3934439" y="5605287"/>
                </a:lnTo>
                <a:lnTo>
                  <a:pt x="3902350" y="5595175"/>
                </a:lnTo>
                <a:cubicBezTo>
                  <a:pt x="3891994" y="5590573"/>
                  <a:pt x="3781184" y="5584781"/>
                  <a:pt x="3773677" y="5577344"/>
                </a:cubicBezTo>
                <a:cubicBezTo>
                  <a:pt x="3652339" y="5595755"/>
                  <a:pt x="3643985" y="5563083"/>
                  <a:pt x="3526259" y="5567985"/>
                </a:cubicBezTo>
                <a:cubicBezTo>
                  <a:pt x="3424299" y="5518200"/>
                  <a:pt x="3359989" y="5548523"/>
                  <a:pt x="3268592" y="5541271"/>
                </a:cubicBezTo>
                <a:cubicBezTo>
                  <a:pt x="3181540" y="5536169"/>
                  <a:pt x="3141233" y="5552279"/>
                  <a:pt x="3024274" y="5551613"/>
                </a:cubicBezTo>
                <a:cubicBezTo>
                  <a:pt x="2900352" y="5540755"/>
                  <a:pt x="2719771" y="5546525"/>
                  <a:pt x="2580376" y="5523020"/>
                </a:cubicBezTo>
                <a:cubicBezTo>
                  <a:pt x="2470852" y="5515454"/>
                  <a:pt x="2470473" y="5521048"/>
                  <a:pt x="2428086" y="5520461"/>
                </a:cubicBezTo>
                <a:cubicBezTo>
                  <a:pt x="2413989" y="5523686"/>
                  <a:pt x="2339546" y="5514256"/>
                  <a:pt x="2326052" y="5519493"/>
                </a:cubicBezTo>
                <a:lnTo>
                  <a:pt x="2318979" y="5522207"/>
                </a:lnTo>
                <a:lnTo>
                  <a:pt x="2290482" y="5523810"/>
                </a:lnTo>
                <a:lnTo>
                  <a:pt x="2282680" y="5535840"/>
                </a:lnTo>
                <a:lnTo>
                  <a:pt x="2187437" y="5546268"/>
                </a:lnTo>
                <a:cubicBezTo>
                  <a:pt x="2124119" y="5516983"/>
                  <a:pt x="2070057" y="5551920"/>
                  <a:pt x="1958211" y="5550992"/>
                </a:cubicBezTo>
                <a:cubicBezTo>
                  <a:pt x="1928571" y="5540876"/>
                  <a:pt x="1810615" y="5516253"/>
                  <a:pt x="1788574" y="5530833"/>
                </a:cubicBezTo>
                <a:lnTo>
                  <a:pt x="1770257" y="5530964"/>
                </a:lnTo>
                <a:lnTo>
                  <a:pt x="1747724" y="5529296"/>
                </a:lnTo>
                <a:cubicBezTo>
                  <a:pt x="1735827" y="5530131"/>
                  <a:pt x="1723469" y="5532445"/>
                  <a:pt x="1712794" y="5535788"/>
                </a:cubicBezTo>
                <a:lnTo>
                  <a:pt x="1693854" y="5545452"/>
                </a:lnTo>
                <a:lnTo>
                  <a:pt x="1687546" y="5544521"/>
                </a:lnTo>
                <a:lnTo>
                  <a:pt x="1687194" y="5541192"/>
                </a:lnTo>
                <a:cubicBezTo>
                  <a:pt x="1674076" y="5529668"/>
                  <a:pt x="1590812" y="5552390"/>
                  <a:pt x="1629583" y="5530061"/>
                </a:cubicBezTo>
                <a:cubicBezTo>
                  <a:pt x="1614917" y="5528827"/>
                  <a:pt x="1590209" y="5483761"/>
                  <a:pt x="1553336" y="5487310"/>
                </a:cubicBezTo>
                <a:cubicBezTo>
                  <a:pt x="1503529" y="5494380"/>
                  <a:pt x="1515531" y="5482303"/>
                  <a:pt x="1465077" y="5478284"/>
                </a:cubicBezTo>
                <a:cubicBezTo>
                  <a:pt x="1449190" y="5452169"/>
                  <a:pt x="1454169" y="5473808"/>
                  <a:pt x="1429630" y="5463320"/>
                </a:cubicBezTo>
                <a:cubicBezTo>
                  <a:pt x="1428096" y="5483162"/>
                  <a:pt x="1402583" y="5444937"/>
                  <a:pt x="1391291" y="5464846"/>
                </a:cubicBezTo>
                <a:cubicBezTo>
                  <a:pt x="1387184" y="5462307"/>
                  <a:pt x="1383559" y="5459219"/>
                  <a:pt x="1380007" y="5455970"/>
                </a:cubicBezTo>
                <a:lnTo>
                  <a:pt x="1378141" y="5454279"/>
                </a:lnTo>
                <a:lnTo>
                  <a:pt x="1368962" y="5451018"/>
                </a:lnTo>
                <a:lnTo>
                  <a:pt x="1368505" y="5445712"/>
                </a:lnTo>
                <a:lnTo>
                  <a:pt x="1356218" y="5437660"/>
                </a:lnTo>
                <a:cubicBezTo>
                  <a:pt x="1351287" y="5435322"/>
                  <a:pt x="1345597" y="5433601"/>
                  <a:pt x="1338733" y="5432883"/>
                </a:cubicBezTo>
                <a:cubicBezTo>
                  <a:pt x="1312513" y="5438143"/>
                  <a:pt x="1286135" y="5407540"/>
                  <a:pt x="1253342" y="5415104"/>
                </a:cubicBezTo>
                <a:cubicBezTo>
                  <a:pt x="1241709" y="5416198"/>
                  <a:pt x="1208290" y="5409258"/>
                  <a:pt x="1203557" y="5401656"/>
                </a:cubicBezTo>
                <a:cubicBezTo>
                  <a:pt x="1196916" y="5398913"/>
                  <a:pt x="1188195" y="5399578"/>
                  <a:pt x="1186689" y="5392134"/>
                </a:cubicBezTo>
                <a:cubicBezTo>
                  <a:pt x="1183431" y="5382893"/>
                  <a:pt x="1155837" y="5390802"/>
                  <a:pt x="1161759" y="5381804"/>
                </a:cubicBezTo>
                <a:cubicBezTo>
                  <a:pt x="1142246" y="5387102"/>
                  <a:pt x="1132828" y="5367240"/>
                  <a:pt x="1119345" y="5360154"/>
                </a:cubicBezTo>
                <a:cubicBezTo>
                  <a:pt x="1111438" y="5363130"/>
                  <a:pt x="1104310" y="5359434"/>
                  <a:pt x="1095256" y="5353950"/>
                </a:cubicBezTo>
                <a:lnTo>
                  <a:pt x="1058773" y="5341289"/>
                </a:lnTo>
                <a:lnTo>
                  <a:pt x="1048153" y="5339154"/>
                </a:lnTo>
                <a:lnTo>
                  <a:pt x="1043881" y="5338518"/>
                </a:lnTo>
                <a:lnTo>
                  <a:pt x="1007373" y="5339007"/>
                </a:lnTo>
                <a:cubicBezTo>
                  <a:pt x="1006839" y="5337479"/>
                  <a:pt x="1006000" y="5335990"/>
                  <a:pt x="1004885" y="5334591"/>
                </a:cubicBezTo>
                <a:lnTo>
                  <a:pt x="994709" y="5328566"/>
                </a:lnTo>
                <a:lnTo>
                  <a:pt x="984399" y="5331183"/>
                </a:lnTo>
                <a:cubicBezTo>
                  <a:pt x="985481" y="5323632"/>
                  <a:pt x="973336" y="5329847"/>
                  <a:pt x="964158" y="5330044"/>
                </a:cubicBezTo>
                <a:lnTo>
                  <a:pt x="958888" y="5328278"/>
                </a:lnTo>
                <a:lnTo>
                  <a:pt x="940162" y="5341965"/>
                </a:lnTo>
                <a:cubicBezTo>
                  <a:pt x="929334" y="5342282"/>
                  <a:pt x="917673" y="5330271"/>
                  <a:pt x="907763" y="5329404"/>
                </a:cubicBezTo>
                <a:lnTo>
                  <a:pt x="872950" y="5324938"/>
                </a:lnTo>
                <a:lnTo>
                  <a:pt x="862283" y="5327617"/>
                </a:lnTo>
                <a:cubicBezTo>
                  <a:pt x="839056" y="5328258"/>
                  <a:pt x="814750" y="5326323"/>
                  <a:pt x="798257" y="5334973"/>
                </a:cubicBezTo>
                <a:cubicBezTo>
                  <a:pt x="791554" y="5335992"/>
                  <a:pt x="784112" y="5327092"/>
                  <a:pt x="778474" y="5326083"/>
                </a:cubicBezTo>
                <a:lnTo>
                  <a:pt x="763422" y="5321440"/>
                </a:lnTo>
                <a:lnTo>
                  <a:pt x="760604" y="5316482"/>
                </a:lnTo>
                <a:lnTo>
                  <a:pt x="750603" y="5315646"/>
                </a:lnTo>
                <a:lnTo>
                  <a:pt x="748101" y="5314492"/>
                </a:lnTo>
                <a:cubicBezTo>
                  <a:pt x="743336" y="5312270"/>
                  <a:pt x="738573" y="5310219"/>
                  <a:pt x="733610" y="5308812"/>
                </a:cubicBezTo>
                <a:cubicBezTo>
                  <a:pt x="732103" y="5330640"/>
                  <a:pt x="691138" y="5300448"/>
                  <a:pt x="698671" y="5319789"/>
                </a:cubicBezTo>
                <a:cubicBezTo>
                  <a:pt x="671131" y="5315859"/>
                  <a:pt x="685526" y="5335298"/>
                  <a:pt x="658974" y="5314289"/>
                </a:cubicBezTo>
                <a:cubicBezTo>
                  <a:pt x="610275" y="5322973"/>
                  <a:pt x="590509" y="5330275"/>
                  <a:pt x="547411" y="5323081"/>
                </a:cubicBezTo>
                <a:cubicBezTo>
                  <a:pt x="507611" y="5321127"/>
                  <a:pt x="457956" y="5301046"/>
                  <a:pt x="420170" y="5302565"/>
                </a:cubicBezTo>
                <a:cubicBezTo>
                  <a:pt x="362940" y="5303601"/>
                  <a:pt x="338545" y="5357010"/>
                  <a:pt x="320690" y="5332193"/>
                </a:cubicBezTo>
                <a:cubicBezTo>
                  <a:pt x="293655" y="5338591"/>
                  <a:pt x="280592" y="5339804"/>
                  <a:pt x="257958" y="5340954"/>
                </a:cubicBezTo>
                <a:lnTo>
                  <a:pt x="184890" y="5339091"/>
                </a:lnTo>
                <a:lnTo>
                  <a:pt x="183331" y="5338348"/>
                </a:lnTo>
                <a:cubicBezTo>
                  <a:pt x="176597" y="5336970"/>
                  <a:pt x="172582" y="5337663"/>
                  <a:pt x="169782" y="5339269"/>
                </a:cubicBezTo>
                <a:lnTo>
                  <a:pt x="167187" y="5341914"/>
                </a:lnTo>
                <a:lnTo>
                  <a:pt x="140235" y="5348128"/>
                </a:lnTo>
                <a:lnTo>
                  <a:pt x="109349" y="5351347"/>
                </a:lnTo>
                <a:lnTo>
                  <a:pt x="108834" y="5350486"/>
                </a:lnTo>
                <a:cubicBezTo>
                  <a:pt x="104774" y="5349326"/>
                  <a:pt x="95228" y="5348561"/>
                  <a:pt x="84990" y="5344389"/>
                </a:cubicBezTo>
                <a:cubicBezTo>
                  <a:pt x="88665" y="5323440"/>
                  <a:pt x="55092" y="5336567"/>
                  <a:pt x="47411" y="5325453"/>
                </a:cubicBezTo>
                <a:cubicBezTo>
                  <a:pt x="38324" y="5327218"/>
                  <a:pt x="28779" y="5328702"/>
                  <a:pt x="18970" y="5329785"/>
                </a:cubicBezTo>
                <a:lnTo>
                  <a:pt x="13158" y="5330156"/>
                </a:lnTo>
                <a:lnTo>
                  <a:pt x="13003" y="5329958"/>
                </a:lnTo>
                <a:cubicBezTo>
                  <a:pt x="11660" y="5329599"/>
                  <a:pt x="9719" y="5329556"/>
                  <a:pt x="6798" y="5329941"/>
                </a:cubicBezTo>
                <a:lnTo>
                  <a:pt x="2557" y="5330836"/>
                </a:lnTo>
                <a:lnTo>
                  <a:pt x="0" y="5330999"/>
                </a:lnTo>
                <a:lnTo>
                  <a:pt x="0" y="609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Rectangle 6">
            <a:extLst>
              <a:ext uri="{FF2B5EF4-FFF2-40B4-BE49-F238E27FC236}">
                <a16:creationId xmlns:a16="http://schemas.microsoft.com/office/drawing/2014/main" id="{0AC3A952-2574-44E9-9C98-DBC27EE14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6287" y="379247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4D659C6A-86AC-0854-FC6F-A514598F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603" y="1248355"/>
            <a:ext cx="5226426" cy="4293704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Long Term Plan commits to ‘from analogue to digital’ adoption. </a:t>
            </a:r>
            <a:r>
              <a:rPr lang="en-GB" sz="2000" b="1" dirty="0"/>
              <a:t>(NHS England, 2019)</a:t>
            </a: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eWIN evidence brief: protective factors for workforce digital adoption include leadership, protected time, and digital champions. </a:t>
            </a:r>
            <a:r>
              <a:rPr lang="en-GB" sz="2000" b="1" dirty="0"/>
              <a:t>(NHS England eWIN, 2025)</a:t>
            </a:r>
            <a:endParaRPr lang="en-GB" sz="1900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Recent policy signals: NHS Online &amp; wider digital strategy proposals increase urgency for safe, inclusive roll-out. </a:t>
            </a:r>
            <a:r>
              <a:rPr lang="en-GB" sz="2000" b="1" dirty="0"/>
              <a:t>(Financial Times, 2025)</a:t>
            </a:r>
            <a:endParaRPr lang="en-GB" sz="2000" dirty="0"/>
          </a:p>
          <a:p>
            <a:endParaRPr lang="en-GB" sz="19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9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Speaker note:</a:t>
            </a:r>
            <a:r>
              <a:rPr lang="en-GB" sz="19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“Policy direction is clear — digital expansion is coming; our job is to make it safe, equitable and workforce-ready.”</a:t>
            </a:r>
          </a:p>
          <a:p>
            <a:endParaRPr lang="en-GB" sz="19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7790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232CA6A-2533-4944-9534-9A87A2EA6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56F99-9FDA-6BDA-8CB3-E3367233A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1170431"/>
            <a:ext cx="4875904" cy="5138923"/>
          </a:xfrm>
        </p:spPr>
        <p:txBody>
          <a:bodyPr anchor="ctr">
            <a:normAutofit/>
          </a:bodyPr>
          <a:lstStyle/>
          <a:p>
            <a:r>
              <a:rPr lang="en-GB" sz="4200" b="1">
                <a:solidFill>
                  <a:schemeClr val="tx2"/>
                </a:solidFill>
              </a:rPr>
              <a:t>Challenges &amp; Recommendations</a:t>
            </a:r>
            <a:br>
              <a:rPr lang="en-GB" sz="4200" b="1">
                <a:solidFill>
                  <a:schemeClr val="tx2"/>
                </a:solidFill>
              </a:rPr>
            </a:br>
            <a:endParaRPr lang="en-GB" sz="4200">
              <a:solidFill>
                <a:schemeClr val="tx2"/>
              </a:solidFill>
            </a:endParaRP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CE44FE1-0DFB-4432-B6F1-7BB65304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D7C4AD9-61C7-4AB6-AAD1-C303A8BE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>
            <a:extLst>
              <a:ext uri="{FF2B5EF4-FFF2-40B4-BE49-F238E27FC236}">
                <a16:creationId xmlns:a16="http://schemas.microsoft.com/office/drawing/2014/main" id="{68685BF2-60B4-41A0-9B16-61CD8CC7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64B9126E-B366-45E7-A556-442F4D162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BEB6BA6E-8873-4A6F-9AB0-395D23D7D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3F1D9013-9716-6789-D7CC-EDE40F301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294109"/>
              </p:ext>
            </p:extLst>
          </p:nvPr>
        </p:nvGraphicFramePr>
        <p:xfrm>
          <a:off x="6361049" y="210312"/>
          <a:ext cx="5581003" cy="5966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1889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BD573E-A440-4BCF-6167-4BF23FD29B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Right Triangle 3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9D5EC-CE6C-1E51-3E9E-E1FC59AB6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2600" b="1"/>
              <a:t>Challenges &amp; Recommendations</a:t>
            </a:r>
            <a:br>
              <a:rPr lang="en-GB" sz="2600" b="1"/>
            </a:br>
            <a:endParaRPr lang="en-GB" sz="260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AE6B3-EF14-CB12-9DA1-FB3C3D8AE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7303" y="904568"/>
            <a:ext cx="6337785" cy="5326589"/>
          </a:xfrm>
        </p:spPr>
        <p:txBody>
          <a:bodyPr anchor="ctr">
            <a:normAutofit fontScale="92500"/>
          </a:bodyPr>
          <a:lstStyle/>
          <a:p>
            <a:pPr>
              <a:lnSpc>
                <a:spcPct val="160000"/>
              </a:lnSpc>
              <a:buFont typeface="+mj-lt"/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Invest in workforce digital capability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— protected CPD time, integrated competency framework, regional digital champions. Evaluation: moderate cost; high impact on safety/uptake. </a:t>
            </a:r>
            <a:r>
              <a:rPr lang="en-GB" sz="1600" dirty="0"/>
              <a:t>(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 England eWIN, 2025)</a:t>
            </a:r>
            <a:endParaRPr lang="en-GB" sz="1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+mj-lt"/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Adopt hybrid service model with clear escalation protocols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— remote-first for routine, guaranteed in-person access for complex cases; standardized red-flag pathways. Evaluation: operational complexity but mitigates safety risks. </a:t>
            </a:r>
            <a:r>
              <a:rPr lang="en-GB" sz="1600" b="1" dirty="0"/>
              <a:t>(NHS England, 2024)</a:t>
            </a:r>
          </a:p>
          <a:p>
            <a:pPr>
              <a:lnSpc>
                <a:spcPct val="160000"/>
              </a:lnSpc>
              <a:buFont typeface="+mj-lt"/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Targeted infrastructure &amp; inclusion programme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— ring-fenced capital for broadband/devices in underserved areas; digital inclusion hubs; maintain choice. Evaluation: requires funding (large investment) but reduces inequity. </a:t>
            </a:r>
            <a:r>
              <a:rPr lang="en-GB" sz="1600" b="1" dirty="0"/>
              <a:t>(Financial Times, 2025)</a:t>
            </a:r>
          </a:p>
          <a:p>
            <a:pPr>
              <a:lnSpc>
                <a:spcPct val="160000"/>
              </a:lnSpc>
              <a:buFont typeface="+mj-lt"/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Speaker note: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“These three recommendations directly address the trade-offs we saw: efficiency vs safety, and access vs equity.”</a:t>
            </a:r>
          </a:p>
          <a:p>
            <a:pPr marL="0" indent="0">
              <a:lnSpc>
                <a:spcPct val="16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091815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89C42E-E9D4-1E14-DD92-D23D66B0AC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280" b="31125"/>
          <a:stretch>
            <a:fillRect/>
          </a:stretch>
        </p:blipFill>
        <p:spPr>
          <a:xfrm>
            <a:off x="20" y="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36B85-C3B1-673C-FC10-49D1521D1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48" y="3279708"/>
            <a:ext cx="11678856" cy="371060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Telehealth delivers clear benefits (access, convenience, efficiency) but introduces workforce, safety, and equity risks.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(NHS England, 2019; Greenhalgh et al., 2025)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Judgment: Implement, but deliberately — invest in workforce and infrastructure, adopt hybrid models, measure outcomes.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Final pitch sentence (closing): With targeted training, governance and investment, telehealth can sustainably increase access and value across the NHS while protecting safety and equity.</a:t>
            </a:r>
          </a:p>
          <a:p>
            <a:pPr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Speaker note: “In short: scale up, but do it the right way — workforce-first, safety-secured, inclusion-focused.”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138087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D638E9-B327-3769-2E9D-904F3CA35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2200" b="1" dirty="0">
                <a:solidFill>
                  <a:srgbClr val="FFFFFF"/>
                </a:solidFill>
              </a:rPr>
            </a:br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56E37-DA3D-7B16-907E-CF70DD447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807" y="1778899"/>
            <a:ext cx="11405419" cy="537363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Alotaibi, M. (2025) ‘Participative leadership as a catalyst for digital transformation: Building digital organizational culture and identity’,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World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2025(2), pp. 333–344. DOI: 10.53935/jomw.v2024i4.929.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Crawford, M., et al. (2021) ‘Telemedicine in rheumatology: acceptability, preferences and experiences’,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Rheumatology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60(3), pp. 1342–1351. DOI:10.1093/rheumatology/keaa597.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Elhusein, M., et al. (2024) ‘Patient satisfaction with telehealth services in NHS environments: systematic review’,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Telemedicine and Telecare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30(2), pp. 89–98. DOI:10.1177/1357633X23115879.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PMC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Greenhalgh, T., et al.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After the disruptive innovation: How remote and digital care affects primary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NCBI Bookshelf.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NCBI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Jarva, E., et al. (2023) ‘Healthcare professionals’ digital health competence’,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Nursing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79(8), pp. 2203–2214. DOI:10.1111/jan.16096.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35DD9BB-E607-1C24-BC3A-CB42605A37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807" y="4090197"/>
            <a:ext cx="11700386" cy="995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England, N. (2018).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England» Delivering outpatient appointments through video consultations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England.nhs.uk. Available at: https://www.england.nhs.uk/outpatient-transformation-programme/video-consultations-in-secondary-care/video-consultations-case-studies/delivering-outpatient-appointments-through-video-consultations/?utm_source=chatgpt.com [Accessed 9 Nov. 2025].</a:t>
            </a:r>
          </a:p>
        </p:txBody>
      </p:sp>
    </p:spTree>
    <p:extLst>
      <p:ext uri="{BB962C8B-B14F-4D97-AF65-F5344CB8AC3E}">
        <p14:creationId xmlns:p14="http://schemas.microsoft.com/office/powerpoint/2010/main" val="4471199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5DD7CB-4EFA-7101-C445-752D87B510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7ED6E8-7225-2B18-F8E1-DA887C08D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28D345-D97C-1DD1-70F6-73A4DA1C1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7D80D32-38AB-D4C0-A067-F61260A91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3FD2B6-AA33-3D04-D38E-D123930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D478DF-1223-D17B-F39C-C995CA49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6ECDA-8E3A-7266-CF95-5FACFBE4B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E23B-E3FD-44C1-48DB-50BFB3A80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759" y="2019292"/>
            <a:ext cx="10354850" cy="4109585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Jones, R., et al. (2022) ‘Digital divide and health inequalities’,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Inequalities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8(1), pp. 45–53. DOI:10.1111/jhi.12345.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Ladds, E., et al. (2023) ‘Continuity of care and remote consultations: GP at Hand study’,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73(726), e1–e8. DOI:10.3399/BJGP.2022.0215.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Mann, C., et al. (2021) ‘Remote consultations in UK general practice: systematic review’,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71(709), e1–e8. DOI:10.3399/BJGP.2021.0001.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Nazeha, N., et al. (2020) ‘Scoping review of digital health competency frameworks’,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22(11), e22706. DOI:10.2196/22706.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[insert date]).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Long Term Plan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79578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606AC2-4EE8-E36C-2430-C6C5FFDEA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325D311-67D3-7659-51CC-9F361DBB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485AA1-2045-4382-39CC-4A9C72C5C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F0C5379-630F-69BC-4B3C-9A7976F6B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8887B8-3570-0DAE-36CF-655D9ED9D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85A7BB-3CEA-562A-E7CB-B5D1FDEE5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3269E5-CAFC-AD5C-2381-CA80B55C5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2396C-EFDD-AC2F-AC56-0F595F45E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183" y="2060294"/>
            <a:ext cx="10880202" cy="434050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eWIN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Evidence Brief: Digital skills development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eWIN, January 2025.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https://www.ewin.nhs.uk/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[insert date]).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ewin.nhs.uk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Digital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NHS Workforce Statistics: January 2025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[insert date]).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 Digital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HSIB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Continuity of care: delayed diagnosis in GP practices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HSIB patient safety investigation.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https://www.hssib.org.uk/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[insert date]).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HSSIB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Financial Times (2025) ‘Moving NHS from analogue to digital will cost £21bn, think-tank says’,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Financial Times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[online]. (Accessed: [insert date]).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Financial Times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(Outpatient Transformation Programme)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Delivering outpatient appointments through video consultations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[insert date]).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20018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221A426-9141-4D35-BB5C-469717E2430F}">
  <we:reference id="wa104380519" version="3.7.0.0" store="en-US" storeType="OMEX"/>
  <we:alternateReferences>
    <we:reference id="WA104380519" version="3.7.0.0" store="WA104380519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1281</TotalTime>
  <Words>1730</Words>
  <Application>Microsoft Office PowerPoint</Application>
  <PresentationFormat>Widescreen</PresentationFormat>
  <Paragraphs>79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Telehealth in the NHS — Implementation, Impact &amp; Recommendation for Scale-up </vt:lpstr>
      <vt:lpstr>Introduction &amp; focus</vt:lpstr>
      <vt:lpstr>Overview of the innovation</vt:lpstr>
      <vt:lpstr>Where it’s used &amp; scope </vt:lpstr>
      <vt:lpstr>Impact on key areas</vt:lpstr>
      <vt:lpstr>Service delivery </vt:lpstr>
      <vt:lpstr>Patient / service user experience </vt:lpstr>
      <vt:lpstr>Short evidence snapshot </vt:lpstr>
      <vt:lpstr>Challenges &amp; Recommendations </vt:lpstr>
      <vt:lpstr>Challenges &amp; Recommendations </vt:lpstr>
      <vt:lpstr>PowerPoint Presentation</vt:lpstr>
      <vt:lpstr>References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Fateha Altafi (2309157)</dc:creator>
  <cp:lastModifiedBy>Fateha Altafi (2309157)</cp:lastModifiedBy>
  <cp:revision>28</cp:revision>
  <dcterms:created xsi:type="dcterms:W3CDTF">2025-11-05T20:53:14Z</dcterms:created>
  <dcterms:modified xsi:type="dcterms:W3CDTF">2025-11-09T15:03:13Z</dcterms:modified>
</cp:coreProperties>
</file>