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9"/>
  </p:notesMasterIdLst>
  <p:sldIdLst>
    <p:sldId id="258" r:id="rId3"/>
    <p:sldId id="267" r:id="rId4"/>
    <p:sldId id="268" r:id="rId5"/>
    <p:sldId id="269" r:id="rId6"/>
    <p:sldId id="270" r:id="rId7"/>
    <p:sldId id="271" r:id="rId8"/>
    <p:sldId id="272" r:id="rId9"/>
    <p:sldId id="273" r:id="rId10"/>
    <p:sldId id="274" r:id="rId11"/>
    <p:sldId id="275" r:id="rId12"/>
    <p:sldId id="276" r:id="rId13"/>
    <p:sldId id="277" r:id="rId14"/>
    <p:sldId id="278" r:id="rId15"/>
    <p:sldId id="279" r:id="rId16"/>
    <p:sldId id="280" r:id="rId17"/>
    <p:sldId id="281" r:id="rId18"/>
    <p:sldId id="282" r:id="rId19"/>
    <p:sldId id="283" r:id="rId20"/>
    <p:sldId id="284" r:id="rId21"/>
    <p:sldId id="259" r:id="rId22"/>
    <p:sldId id="260" r:id="rId23"/>
    <p:sldId id="261" r:id="rId24"/>
    <p:sldId id="262" r:id="rId25"/>
    <p:sldId id="263" r:id="rId26"/>
    <p:sldId id="264" r:id="rId27"/>
    <p:sldId id="265"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459" autoAdjust="0"/>
    <p:restoredTop sz="94660"/>
  </p:normalViewPr>
  <p:slideViewPr>
    <p:cSldViewPr snapToGrid="0">
      <p:cViewPr varScale="1">
        <p:scale>
          <a:sx n="85" d="100"/>
          <a:sy n="85" d="100"/>
        </p:scale>
        <p:origin x="39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07C73C-6536-499E-9FFE-121F0F54B00E}" type="datetimeFigureOut">
              <a:rPr lang="en-GB" smtClean="0"/>
              <a:t>23/10/2019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BCA1E0-AA24-4C94-8128-46D252E9E35B}" type="slidenum">
              <a:rPr lang="en-GB" smtClean="0"/>
              <a:t>‹#›</a:t>
            </a:fld>
            <a:endParaRPr lang="en-GB"/>
          </a:p>
        </p:txBody>
      </p:sp>
    </p:spTree>
    <p:extLst>
      <p:ext uri="{BB962C8B-B14F-4D97-AF65-F5344CB8AC3E}">
        <p14:creationId xmlns:p14="http://schemas.microsoft.com/office/powerpoint/2010/main" val="1661350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0CD11ED-BA37-47FC-AE27-933712EE8FDB}" type="slidenum">
              <a:rPr lang="en-GB" smtClean="0">
                <a:solidFill>
                  <a:prstClr val="black"/>
                </a:solidFill>
              </a:rPr>
              <a:pPr/>
              <a:t>1</a:t>
            </a:fld>
            <a:endParaRPr lang="en-GB">
              <a:solidFill>
                <a:prstClr val="black"/>
              </a:solidFill>
            </a:endParaRPr>
          </a:p>
        </p:txBody>
      </p:sp>
    </p:spTree>
    <p:extLst>
      <p:ext uri="{BB962C8B-B14F-4D97-AF65-F5344CB8AC3E}">
        <p14:creationId xmlns:p14="http://schemas.microsoft.com/office/powerpoint/2010/main" val="39075980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8A97680-79F5-4FA8-A5F7-3D00FF4A5A74}" type="datetimeFigureOut">
              <a:rPr lang="en-GB" smtClean="0">
                <a:solidFill>
                  <a:prstClr val="white">
                    <a:tint val="75000"/>
                  </a:prstClr>
                </a:solidFill>
              </a:rPr>
              <a:pPr/>
              <a:t>23/10/2019</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71EBF699-6C5F-4ACC-8DC0-B35098080098}"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23451428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A97680-79F5-4FA8-A5F7-3D00FF4A5A74}" type="datetimeFigureOut">
              <a:rPr lang="en-GB" smtClean="0">
                <a:solidFill>
                  <a:prstClr val="white">
                    <a:tint val="75000"/>
                  </a:prstClr>
                </a:solidFill>
              </a:rPr>
              <a:pPr/>
              <a:t>23/10/2019</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71EBF699-6C5F-4ACC-8DC0-B35098080098}"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2182119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A97680-79F5-4FA8-A5F7-3D00FF4A5A74}" type="datetimeFigureOut">
              <a:rPr lang="en-GB" smtClean="0">
                <a:solidFill>
                  <a:prstClr val="white">
                    <a:tint val="75000"/>
                  </a:prstClr>
                </a:solidFill>
              </a:rPr>
              <a:pPr/>
              <a:t>23/10/2019</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71EBF699-6C5F-4ACC-8DC0-B35098080098}"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969700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8A97680-79F5-4FA8-A5F7-3D00FF4A5A74}" type="datetimeFigureOut">
              <a:rPr lang="en-GB" smtClean="0">
                <a:solidFill>
                  <a:prstClr val="white">
                    <a:tint val="75000"/>
                  </a:prstClr>
                </a:solidFill>
              </a:rPr>
              <a:pPr/>
              <a:t>23/10/2019</a:t>
            </a:fld>
            <a:endParaRPr lang="en-GB">
              <a:solidFill>
                <a:prstClr val="white">
                  <a:tint val="75000"/>
                </a:prstClr>
              </a:solidFill>
            </a:endParaRPr>
          </a:p>
        </p:txBody>
      </p:sp>
      <p:sp>
        <p:nvSpPr>
          <p:cNvPr id="6" name="Footer Placeholder 5"/>
          <p:cNvSpPr>
            <a:spLocks noGrp="1"/>
          </p:cNvSpPr>
          <p:nvPr>
            <p:ph type="ftr" sz="quarter" idx="11"/>
          </p:nvPr>
        </p:nvSpPr>
        <p:spPr/>
        <p:txBody>
          <a:bodyPr/>
          <a:lstStyle/>
          <a:p>
            <a:endParaRPr lang="en-GB">
              <a:solidFill>
                <a:prstClr val="white">
                  <a:tint val="75000"/>
                </a:prstClr>
              </a:solidFill>
            </a:endParaRPr>
          </a:p>
        </p:txBody>
      </p:sp>
      <p:sp>
        <p:nvSpPr>
          <p:cNvPr id="7" name="Slide Number Placeholder 6"/>
          <p:cNvSpPr>
            <a:spLocks noGrp="1"/>
          </p:cNvSpPr>
          <p:nvPr>
            <p:ph type="sldNum" sz="quarter" idx="12"/>
          </p:nvPr>
        </p:nvSpPr>
        <p:spPr/>
        <p:txBody>
          <a:bodyPr/>
          <a:lstStyle/>
          <a:p>
            <a:fld id="{71EBF699-6C5F-4ACC-8DC0-B35098080098}"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1770845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8A97680-79F5-4FA8-A5F7-3D00FF4A5A74}" type="datetimeFigureOut">
              <a:rPr lang="en-GB" smtClean="0">
                <a:solidFill>
                  <a:prstClr val="white">
                    <a:tint val="75000"/>
                  </a:prstClr>
                </a:solidFill>
              </a:rPr>
              <a:pPr/>
              <a:t>23/10/2019</a:t>
            </a:fld>
            <a:endParaRPr lang="en-GB">
              <a:solidFill>
                <a:prstClr val="white">
                  <a:tint val="75000"/>
                </a:prstClr>
              </a:solidFill>
            </a:endParaRPr>
          </a:p>
        </p:txBody>
      </p:sp>
      <p:sp>
        <p:nvSpPr>
          <p:cNvPr id="8" name="Footer Placeholder 7"/>
          <p:cNvSpPr>
            <a:spLocks noGrp="1"/>
          </p:cNvSpPr>
          <p:nvPr>
            <p:ph type="ftr" sz="quarter" idx="11"/>
          </p:nvPr>
        </p:nvSpPr>
        <p:spPr/>
        <p:txBody>
          <a:bodyPr/>
          <a:lstStyle/>
          <a:p>
            <a:endParaRPr lang="en-GB">
              <a:solidFill>
                <a:prstClr val="white">
                  <a:tint val="75000"/>
                </a:prstClr>
              </a:solidFill>
            </a:endParaRPr>
          </a:p>
        </p:txBody>
      </p:sp>
      <p:sp>
        <p:nvSpPr>
          <p:cNvPr id="9" name="Slide Number Placeholder 8"/>
          <p:cNvSpPr>
            <a:spLocks noGrp="1"/>
          </p:cNvSpPr>
          <p:nvPr>
            <p:ph type="sldNum" sz="quarter" idx="12"/>
          </p:nvPr>
        </p:nvSpPr>
        <p:spPr/>
        <p:txBody>
          <a:bodyPr/>
          <a:lstStyle/>
          <a:p>
            <a:fld id="{71EBF699-6C5F-4ACC-8DC0-B35098080098}"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2252664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A97680-79F5-4FA8-A5F7-3D00FF4A5A74}" type="datetimeFigureOut">
              <a:rPr lang="en-GB" smtClean="0">
                <a:solidFill>
                  <a:prstClr val="white">
                    <a:tint val="75000"/>
                  </a:prstClr>
                </a:solidFill>
              </a:rPr>
              <a:pPr/>
              <a:t>23/10/2019</a:t>
            </a:fld>
            <a:endParaRPr lang="en-GB">
              <a:solidFill>
                <a:prstClr val="white">
                  <a:tint val="75000"/>
                </a:prstClr>
              </a:solidFill>
            </a:endParaRPr>
          </a:p>
        </p:txBody>
      </p:sp>
      <p:sp>
        <p:nvSpPr>
          <p:cNvPr id="4" name="Footer Placeholder 3"/>
          <p:cNvSpPr>
            <a:spLocks noGrp="1"/>
          </p:cNvSpPr>
          <p:nvPr>
            <p:ph type="ftr" sz="quarter" idx="11"/>
          </p:nvPr>
        </p:nvSpPr>
        <p:spPr/>
        <p:txBody>
          <a:bodyPr/>
          <a:lstStyle/>
          <a:p>
            <a:endParaRPr lang="en-GB">
              <a:solidFill>
                <a:prstClr val="white">
                  <a:tint val="75000"/>
                </a:prstClr>
              </a:solidFill>
            </a:endParaRPr>
          </a:p>
        </p:txBody>
      </p:sp>
      <p:sp>
        <p:nvSpPr>
          <p:cNvPr id="5" name="Slide Number Placeholder 4"/>
          <p:cNvSpPr>
            <a:spLocks noGrp="1"/>
          </p:cNvSpPr>
          <p:nvPr>
            <p:ph type="sldNum" sz="quarter" idx="12"/>
          </p:nvPr>
        </p:nvSpPr>
        <p:spPr/>
        <p:txBody>
          <a:bodyPr/>
          <a:lstStyle/>
          <a:p>
            <a:fld id="{71EBF699-6C5F-4ACC-8DC0-B35098080098}"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455065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A97680-79F5-4FA8-A5F7-3D00FF4A5A74}" type="datetimeFigureOut">
              <a:rPr lang="en-GB" smtClean="0">
                <a:solidFill>
                  <a:prstClr val="white">
                    <a:tint val="75000"/>
                  </a:prstClr>
                </a:solidFill>
              </a:rPr>
              <a:pPr/>
              <a:t>23/10/2019</a:t>
            </a:fld>
            <a:endParaRPr lang="en-GB">
              <a:solidFill>
                <a:prstClr val="white">
                  <a:tint val="75000"/>
                </a:prstClr>
              </a:solidFill>
            </a:endParaRPr>
          </a:p>
        </p:txBody>
      </p:sp>
      <p:sp>
        <p:nvSpPr>
          <p:cNvPr id="3" name="Footer Placeholder 2"/>
          <p:cNvSpPr>
            <a:spLocks noGrp="1"/>
          </p:cNvSpPr>
          <p:nvPr>
            <p:ph type="ftr" sz="quarter" idx="11"/>
          </p:nvPr>
        </p:nvSpPr>
        <p:spPr/>
        <p:txBody>
          <a:bodyPr/>
          <a:lstStyle/>
          <a:p>
            <a:endParaRPr lang="en-GB">
              <a:solidFill>
                <a:prstClr val="white">
                  <a:tint val="75000"/>
                </a:prstClr>
              </a:solidFill>
            </a:endParaRPr>
          </a:p>
        </p:txBody>
      </p:sp>
      <p:sp>
        <p:nvSpPr>
          <p:cNvPr id="4" name="Slide Number Placeholder 3"/>
          <p:cNvSpPr>
            <a:spLocks noGrp="1"/>
          </p:cNvSpPr>
          <p:nvPr>
            <p:ph type="sldNum" sz="quarter" idx="12"/>
          </p:nvPr>
        </p:nvSpPr>
        <p:spPr/>
        <p:txBody>
          <a:bodyPr/>
          <a:lstStyle/>
          <a:p>
            <a:fld id="{71EBF699-6C5F-4ACC-8DC0-B35098080098}"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24427544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A97680-79F5-4FA8-A5F7-3D00FF4A5A74}" type="datetimeFigureOut">
              <a:rPr lang="en-GB" smtClean="0">
                <a:solidFill>
                  <a:prstClr val="white">
                    <a:tint val="75000"/>
                  </a:prstClr>
                </a:solidFill>
              </a:rPr>
              <a:pPr/>
              <a:t>23/10/2019</a:t>
            </a:fld>
            <a:endParaRPr lang="en-GB">
              <a:solidFill>
                <a:prstClr val="white">
                  <a:tint val="75000"/>
                </a:prstClr>
              </a:solidFill>
            </a:endParaRPr>
          </a:p>
        </p:txBody>
      </p:sp>
      <p:sp>
        <p:nvSpPr>
          <p:cNvPr id="6" name="Footer Placeholder 5"/>
          <p:cNvSpPr>
            <a:spLocks noGrp="1"/>
          </p:cNvSpPr>
          <p:nvPr>
            <p:ph type="ftr" sz="quarter" idx="11"/>
          </p:nvPr>
        </p:nvSpPr>
        <p:spPr/>
        <p:txBody>
          <a:bodyPr/>
          <a:lstStyle/>
          <a:p>
            <a:endParaRPr lang="en-GB">
              <a:solidFill>
                <a:prstClr val="white">
                  <a:tint val="75000"/>
                </a:prstClr>
              </a:solidFill>
            </a:endParaRPr>
          </a:p>
        </p:txBody>
      </p:sp>
      <p:sp>
        <p:nvSpPr>
          <p:cNvPr id="7" name="Slide Number Placeholder 6"/>
          <p:cNvSpPr>
            <a:spLocks noGrp="1"/>
          </p:cNvSpPr>
          <p:nvPr>
            <p:ph type="sldNum" sz="quarter" idx="12"/>
          </p:nvPr>
        </p:nvSpPr>
        <p:spPr/>
        <p:txBody>
          <a:bodyPr/>
          <a:lstStyle/>
          <a:p>
            <a:fld id="{71EBF699-6C5F-4ACC-8DC0-B35098080098}"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420723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A97680-79F5-4FA8-A5F7-3D00FF4A5A74}" type="datetimeFigureOut">
              <a:rPr lang="en-GB" smtClean="0">
                <a:solidFill>
                  <a:prstClr val="white">
                    <a:tint val="75000"/>
                  </a:prstClr>
                </a:solidFill>
              </a:rPr>
              <a:pPr/>
              <a:t>23/10/2019</a:t>
            </a:fld>
            <a:endParaRPr lang="en-GB">
              <a:solidFill>
                <a:prstClr val="white">
                  <a:tint val="75000"/>
                </a:prstClr>
              </a:solidFill>
            </a:endParaRPr>
          </a:p>
        </p:txBody>
      </p:sp>
      <p:sp>
        <p:nvSpPr>
          <p:cNvPr id="6" name="Footer Placeholder 5"/>
          <p:cNvSpPr>
            <a:spLocks noGrp="1"/>
          </p:cNvSpPr>
          <p:nvPr>
            <p:ph type="ftr" sz="quarter" idx="11"/>
          </p:nvPr>
        </p:nvSpPr>
        <p:spPr/>
        <p:txBody>
          <a:bodyPr/>
          <a:lstStyle/>
          <a:p>
            <a:endParaRPr lang="en-GB">
              <a:solidFill>
                <a:prstClr val="white">
                  <a:tint val="75000"/>
                </a:prstClr>
              </a:solidFill>
            </a:endParaRPr>
          </a:p>
        </p:txBody>
      </p:sp>
      <p:sp>
        <p:nvSpPr>
          <p:cNvPr id="7" name="Slide Number Placeholder 6"/>
          <p:cNvSpPr>
            <a:spLocks noGrp="1"/>
          </p:cNvSpPr>
          <p:nvPr>
            <p:ph type="sldNum" sz="quarter" idx="12"/>
          </p:nvPr>
        </p:nvSpPr>
        <p:spPr/>
        <p:txBody>
          <a:bodyPr/>
          <a:lstStyle/>
          <a:p>
            <a:fld id="{71EBF699-6C5F-4ACC-8DC0-B35098080098}"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426970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A97680-79F5-4FA8-A5F7-3D00FF4A5A74}" type="datetimeFigureOut">
              <a:rPr lang="en-GB" smtClean="0">
                <a:solidFill>
                  <a:prstClr val="white">
                    <a:tint val="75000"/>
                  </a:prstClr>
                </a:solidFill>
              </a:rPr>
              <a:pPr/>
              <a:t>23/10/2019</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71EBF699-6C5F-4ACC-8DC0-B35098080098}"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4130043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A97680-79F5-4FA8-A5F7-3D00FF4A5A74}" type="datetimeFigureOut">
              <a:rPr lang="en-GB" smtClean="0">
                <a:solidFill>
                  <a:prstClr val="white">
                    <a:tint val="75000"/>
                  </a:prstClr>
                </a:solidFill>
              </a:rPr>
              <a:pPr/>
              <a:t>23/10/2019</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71EBF699-6C5F-4ACC-8DC0-B35098080098}"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145207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038AD65C-926B-E941-9319-8B077882F60F}" type="datetimeFigureOut">
              <a:rPr lang="en-US" smtClean="0">
                <a:solidFill>
                  <a:prstClr val="white">
                    <a:tint val="75000"/>
                  </a:prstClr>
                </a:solidFill>
              </a:rPr>
              <a:pPr/>
              <a:t>10/23/2019</a:t>
            </a:fld>
            <a:endParaRPr lang="en-US">
              <a:solidFill>
                <a:prstClr val="white">
                  <a:tint val="75000"/>
                </a:prstClr>
              </a:solidFill>
            </a:endParaRPr>
          </a:p>
        </p:txBody>
      </p:sp>
      <p:sp>
        <p:nvSpPr>
          <p:cNvPr id="5" name="Footer Placeholder 4"/>
          <p:cNvSpPr>
            <a:spLocks noGrp="1"/>
          </p:cNvSpPr>
          <p:nvPr>
            <p:ph type="ftr" sz="quarter" idx="11"/>
          </p:nvPr>
        </p:nvSpPr>
        <p:spPr/>
        <p:txBody>
          <a:bodyPr/>
          <a:lstStyle/>
          <a:p>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p>
            <a:fld id="{0D0B29A7-8EA3-5F4A-BECC-8B3292A8EA33}"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930835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38AD65C-926B-E941-9319-8B077882F60F}" type="datetimeFigureOut">
              <a:rPr lang="en-US" smtClean="0">
                <a:solidFill>
                  <a:prstClr val="white">
                    <a:tint val="75000"/>
                  </a:prstClr>
                </a:solidFill>
              </a:rPr>
              <a:pPr/>
              <a:t>10/23/2019</a:t>
            </a:fld>
            <a:endParaRPr lang="en-US">
              <a:solidFill>
                <a:prstClr val="white">
                  <a:tint val="75000"/>
                </a:prstClr>
              </a:solidFill>
            </a:endParaRPr>
          </a:p>
        </p:txBody>
      </p:sp>
      <p:sp>
        <p:nvSpPr>
          <p:cNvPr id="5" name="Footer Placeholder 4"/>
          <p:cNvSpPr>
            <a:spLocks noGrp="1"/>
          </p:cNvSpPr>
          <p:nvPr>
            <p:ph type="ftr" sz="quarter" idx="11"/>
          </p:nvPr>
        </p:nvSpPr>
        <p:spPr/>
        <p:txBody>
          <a:bodyPr/>
          <a:lstStyle/>
          <a:p>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p>
            <a:fld id="{0D0B29A7-8EA3-5F4A-BECC-8B3292A8EA33}"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31411704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038AD65C-926B-E941-9319-8B077882F60F}" type="datetimeFigureOut">
              <a:rPr lang="en-US" smtClean="0">
                <a:solidFill>
                  <a:prstClr val="white">
                    <a:tint val="75000"/>
                  </a:prstClr>
                </a:solidFill>
              </a:rPr>
              <a:pPr/>
              <a:t>10/23/2019</a:t>
            </a:fld>
            <a:endParaRPr lang="en-US">
              <a:solidFill>
                <a:prstClr val="white">
                  <a:tint val="75000"/>
                </a:prstClr>
              </a:solidFill>
            </a:endParaRPr>
          </a:p>
        </p:txBody>
      </p:sp>
      <p:sp>
        <p:nvSpPr>
          <p:cNvPr id="5" name="Footer Placeholder 4"/>
          <p:cNvSpPr>
            <a:spLocks noGrp="1"/>
          </p:cNvSpPr>
          <p:nvPr>
            <p:ph type="ftr" sz="quarter" idx="11"/>
          </p:nvPr>
        </p:nvSpPr>
        <p:spPr/>
        <p:txBody>
          <a:bodyPr/>
          <a:lstStyle/>
          <a:p>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p>
            <a:fld id="{0D0B29A7-8EA3-5F4A-BECC-8B3292A8EA33}"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866122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038AD65C-926B-E941-9319-8B077882F60F}" type="datetimeFigureOut">
              <a:rPr lang="en-US" smtClean="0">
                <a:solidFill>
                  <a:prstClr val="white">
                    <a:tint val="75000"/>
                  </a:prstClr>
                </a:solidFill>
              </a:rPr>
              <a:pPr/>
              <a:t>10/23/2019</a:t>
            </a:fld>
            <a:endParaRPr lang="en-US">
              <a:solidFill>
                <a:prstClr val="white">
                  <a:tint val="75000"/>
                </a:prstClr>
              </a:solidFill>
            </a:endParaRPr>
          </a:p>
        </p:txBody>
      </p:sp>
      <p:sp>
        <p:nvSpPr>
          <p:cNvPr id="6" name="Footer Placeholder 5"/>
          <p:cNvSpPr>
            <a:spLocks noGrp="1"/>
          </p:cNvSpPr>
          <p:nvPr>
            <p:ph type="ftr" sz="quarter" idx="11"/>
          </p:nvPr>
        </p:nvSpPr>
        <p:spPr/>
        <p:txBody>
          <a:bodyPr/>
          <a:lstStyle/>
          <a:p>
            <a:endParaRPr lang="en-US">
              <a:solidFill>
                <a:prstClr val="white">
                  <a:tint val="75000"/>
                </a:prstClr>
              </a:solidFill>
            </a:endParaRPr>
          </a:p>
        </p:txBody>
      </p:sp>
      <p:sp>
        <p:nvSpPr>
          <p:cNvPr id="7" name="Slide Number Placeholder 6"/>
          <p:cNvSpPr>
            <a:spLocks noGrp="1"/>
          </p:cNvSpPr>
          <p:nvPr>
            <p:ph type="sldNum" sz="quarter" idx="12"/>
          </p:nvPr>
        </p:nvSpPr>
        <p:spPr/>
        <p:txBody>
          <a:bodyPr/>
          <a:lstStyle/>
          <a:p>
            <a:fld id="{0D0B29A7-8EA3-5F4A-BECC-8B3292A8EA33}"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26903767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038AD65C-926B-E941-9319-8B077882F60F}" type="datetimeFigureOut">
              <a:rPr lang="en-US" smtClean="0">
                <a:solidFill>
                  <a:prstClr val="white">
                    <a:tint val="75000"/>
                  </a:prstClr>
                </a:solidFill>
              </a:rPr>
              <a:pPr/>
              <a:t>10/23/2019</a:t>
            </a:fld>
            <a:endParaRPr lang="en-US">
              <a:solidFill>
                <a:prstClr val="white">
                  <a:tint val="75000"/>
                </a:prstClr>
              </a:solidFill>
            </a:endParaRPr>
          </a:p>
        </p:txBody>
      </p:sp>
      <p:sp>
        <p:nvSpPr>
          <p:cNvPr id="8" name="Footer Placeholder 7"/>
          <p:cNvSpPr>
            <a:spLocks noGrp="1"/>
          </p:cNvSpPr>
          <p:nvPr>
            <p:ph type="ftr" sz="quarter" idx="11"/>
          </p:nvPr>
        </p:nvSpPr>
        <p:spPr/>
        <p:txBody>
          <a:bodyPr/>
          <a:lstStyle/>
          <a:p>
            <a:endParaRPr lang="en-US">
              <a:solidFill>
                <a:prstClr val="white">
                  <a:tint val="75000"/>
                </a:prstClr>
              </a:solidFill>
            </a:endParaRPr>
          </a:p>
        </p:txBody>
      </p:sp>
      <p:sp>
        <p:nvSpPr>
          <p:cNvPr id="9" name="Slide Number Placeholder 8"/>
          <p:cNvSpPr>
            <a:spLocks noGrp="1"/>
          </p:cNvSpPr>
          <p:nvPr>
            <p:ph type="sldNum" sz="quarter" idx="12"/>
          </p:nvPr>
        </p:nvSpPr>
        <p:spPr/>
        <p:txBody>
          <a:bodyPr/>
          <a:lstStyle/>
          <a:p>
            <a:fld id="{0D0B29A7-8EA3-5F4A-BECC-8B3292A8EA33}"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19634903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038AD65C-926B-E941-9319-8B077882F60F}" type="datetimeFigureOut">
              <a:rPr lang="en-US" smtClean="0">
                <a:solidFill>
                  <a:prstClr val="white">
                    <a:tint val="75000"/>
                  </a:prstClr>
                </a:solidFill>
              </a:rPr>
              <a:pPr/>
              <a:t>10/23/2019</a:t>
            </a:fld>
            <a:endParaRPr lang="en-US">
              <a:solidFill>
                <a:prstClr val="white">
                  <a:tint val="75000"/>
                </a:prstClr>
              </a:solidFill>
            </a:endParaRPr>
          </a:p>
        </p:txBody>
      </p:sp>
      <p:sp>
        <p:nvSpPr>
          <p:cNvPr id="4" name="Footer Placeholder 3"/>
          <p:cNvSpPr>
            <a:spLocks noGrp="1"/>
          </p:cNvSpPr>
          <p:nvPr>
            <p:ph type="ftr" sz="quarter" idx="11"/>
          </p:nvPr>
        </p:nvSpPr>
        <p:spPr/>
        <p:txBody>
          <a:bodyPr/>
          <a:lstStyle/>
          <a:p>
            <a:endParaRPr lang="en-US">
              <a:solidFill>
                <a:prstClr val="white">
                  <a:tint val="75000"/>
                </a:prstClr>
              </a:solidFill>
            </a:endParaRPr>
          </a:p>
        </p:txBody>
      </p:sp>
      <p:sp>
        <p:nvSpPr>
          <p:cNvPr id="5" name="Slide Number Placeholder 4"/>
          <p:cNvSpPr>
            <a:spLocks noGrp="1"/>
          </p:cNvSpPr>
          <p:nvPr>
            <p:ph type="sldNum" sz="quarter" idx="12"/>
          </p:nvPr>
        </p:nvSpPr>
        <p:spPr/>
        <p:txBody>
          <a:bodyPr/>
          <a:lstStyle/>
          <a:p>
            <a:fld id="{0D0B29A7-8EA3-5F4A-BECC-8B3292A8EA33}"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5564752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8AD65C-926B-E941-9319-8B077882F60F}" type="datetimeFigureOut">
              <a:rPr lang="en-US" smtClean="0">
                <a:solidFill>
                  <a:prstClr val="white">
                    <a:tint val="75000"/>
                  </a:prstClr>
                </a:solidFill>
              </a:rPr>
              <a:pPr/>
              <a:t>10/23/2019</a:t>
            </a:fld>
            <a:endParaRPr lang="en-US">
              <a:solidFill>
                <a:prstClr val="white">
                  <a:tint val="75000"/>
                </a:prstClr>
              </a:solidFill>
            </a:endParaRPr>
          </a:p>
        </p:txBody>
      </p:sp>
      <p:sp>
        <p:nvSpPr>
          <p:cNvPr id="3" name="Footer Placeholder 2"/>
          <p:cNvSpPr>
            <a:spLocks noGrp="1"/>
          </p:cNvSpPr>
          <p:nvPr>
            <p:ph type="ftr" sz="quarter" idx="11"/>
          </p:nvPr>
        </p:nvSpPr>
        <p:spPr/>
        <p:txBody>
          <a:bodyPr/>
          <a:lstStyle/>
          <a:p>
            <a:endParaRPr lang="en-US">
              <a:solidFill>
                <a:prstClr val="white">
                  <a:tint val="75000"/>
                </a:prstClr>
              </a:solidFill>
            </a:endParaRPr>
          </a:p>
        </p:txBody>
      </p:sp>
      <p:sp>
        <p:nvSpPr>
          <p:cNvPr id="4" name="Slide Number Placeholder 3"/>
          <p:cNvSpPr>
            <a:spLocks noGrp="1"/>
          </p:cNvSpPr>
          <p:nvPr>
            <p:ph type="sldNum" sz="quarter" idx="12"/>
          </p:nvPr>
        </p:nvSpPr>
        <p:spPr/>
        <p:txBody>
          <a:bodyPr/>
          <a:lstStyle/>
          <a:p>
            <a:fld id="{0D0B29A7-8EA3-5F4A-BECC-8B3292A8EA33}"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4092664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038AD65C-926B-E941-9319-8B077882F60F}" type="datetimeFigureOut">
              <a:rPr lang="en-US" smtClean="0">
                <a:solidFill>
                  <a:prstClr val="white">
                    <a:tint val="75000"/>
                  </a:prstClr>
                </a:solidFill>
              </a:rPr>
              <a:pPr/>
              <a:t>10/23/2019</a:t>
            </a:fld>
            <a:endParaRPr lang="en-US">
              <a:solidFill>
                <a:prstClr val="white">
                  <a:tint val="75000"/>
                </a:prstClr>
              </a:solidFill>
            </a:endParaRPr>
          </a:p>
        </p:txBody>
      </p:sp>
      <p:sp>
        <p:nvSpPr>
          <p:cNvPr id="6" name="Footer Placeholder 5"/>
          <p:cNvSpPr>
            <a:spLocks noGrp="1"/>
          </p:cNvSpPr>
          <p:nvPr>
            <p:ph type="ftr" sz="quarter" idx="11"/>
          </p:nvPr>
        </p:nvSpPr>
        <p:spPr/>
        <p:txBody>
          <a:bodyPr/>
          <a:lstStyle/>
          <a:p>
            <a:endParaRPr lang="en-US">
              <a:solidFill>
                <a:prstClr val="white">
                  <a:tint val="75000"/>
                </a:prstClr>
              </a:solidFill>
            </a:endParaRPr>
          </a:p>
        </p:txBody>
      </p:sp>
      <p:sp>
        <p:nvSpPr>
          <p:cNvPr id="7" name="Slide Number Placeholder 6"/>
          <p:cNvSpPr>
            <a:spLocks noGrp="1"/>
          </p:cNvSpPr>
          <p:nvPr>
            <p:ph type="sldNum" sz="quarter" idx="12"/>
          </p:nvPr>
        </p:nvSpPr>
        <p:spPr/>
        <p:txBody>
          <a:bodyPr/>
          <a:lstStyle/>
          <a:p>
            <a:fld id="{0D0B29A7-8EA3-5F4A-BECC-8B3292A8EA33}"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3021937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038AD65C-926B-E941-9319-8B077882F60F}" type="datetimeFigureOut">
              <a:rPr lang="en-US" smtClean="0">
                <a:solidFill>
                  <a:prstClr val="white">
                    <a:tint val="75000"/>
                  </a:prstClr>
                </a:solidFill>
              </a:rPr>
              <a:pPr/>
              <a:t>10/23/2019</a:t>
            </a:fld>
            <a:endParaRPr lang="en-US">
              <a:solidFill>
                <a:prstClr val="white">
                  <a:tint val="75000"/>
                </a:prstClr>
              </a:solidFill>
            </a:endParaRPr>
          </a:p>
        </p:txBody>
      </p:sp>
      <p:sp>
        <p:nvSpPr>
          <p:cNvPr id="6" name="Footer Placeholder 5"/>
          <p:cNvSpPr>
            <a:spLocks noGrp="1"/>
          </p:cNvSpPr>
          <p:nvPr>
            <p:ph type="ftr" sz="quarter" idx="11"/>
          </p:nvPr>
        </p:nvSpPr>
        <p:spPr/>
        <p:txBody>
          <a:bodyPr/>
          <a:lstStyle/>
          <a:p>
            <a:endParaRPr lang="en-US">
              <a:solidFill>
                <a:prstClr val="white">
                  <a:tint val="75000"/>
                </a:prstClr>
              </a:solidFill>
            </a:endParaRPr>
          </a:p>
        </p:txBody>
      </p:sp>
      <p:sp>
        <p:nvSpPr>
          <p:cNvPr id="7" name="Slide Number Placeholder 6"/>
          <p:cNvSpPr>
            <a:spLocks noGrp="1"/>
          </p:cNvSpPr>
          <p:nvPr>
            <p:ph type="sldNum" sz="quarter" idx="12"/>
          </p:nvPr>
        </p:nvSpPr>
        <p:spPr/>
        <p:txBody>
          <a:bodyPr/>
          <a:lstStyle/>
          <a:p>
            <a:fld id="{0D0B29A7-8EA3-5F4A-BECC-8B3292A8EA33}"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23895013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38AD65C-926B-E941-9319-8B077882F60F}" type="datetimeFigureOut">
              <a:rPr lang="en-US" smtClean="0">
                <a:solidFill>
                  <a:prstClr val="white">
                    <a:tint val="75000"/>
                  </a:prstClr>
                </a:solidFill>
              </a:rPr>
              <a:pPr/>
              <a:t>10/23/2019</a:t>
            </a:fld>
            <a:endParaRPr lang="en-US">
              <a:solidFill>
                <a:prstClr val="white">
                  <a:tint val="75000"/>
                </a:prstClr>
              </a:solidFill>
            </a:endParaRPr>
          </a:p>
        </p:txBody>
      </p:sp>
      <p:sp>
        <p:nvSpPr>
          <p:cNvPr id="5" name="Footer Placeholder 4"/>
          <p:cNvSpPr>
            <a:spLocks noGrp="1"/>
          </p:cNvSpPr>
          <p:nvPr>
            <p:ph type="ftr" sz="quarter" idx="11"/>
          </p:nvPr>
        </p:nvSpPr>
        <p:spPr/>
        <p:txBody>
          <a:bodyPr/>
          <a:lstStyle/>
          <a:p>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p>
            <a:fld id="{0D0B29A7-8EA3-5F4A-BECC-8B3292A8EA33}"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33117459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038AD65C-926B-E941-9319-8B077882F60F}" type="datetimeFigureOut">
              <a:rPr lang="en-US" smtClean="0">
                <a:solidFill>
                  <a:prstClr val="white">
                    <a:tint val="75000"/>
                  </a:prstClr>
                </a:solidFill>
              </a:rPr>
              <a:pPr/>
              <a:t>10/23/2019</a:t>
            </a:fld>
            <a:endParaRPr lang="en-US">
              <a:solidFill>
                <a:prstClr val="white">
                  <a:tint val="75000"/>
                </a:prstClr>
              </a:solidFill>
            </a:endParaRPr>
          </a:p>
        </p:txBody>
      </p:sp>
      <p:sp>
        <p:nvSpPr>
          <p:cNvPr id="5" name="Footer Placeholder 4"/>
          <p:cNvSpPr>
            <a:spLocks noGrp="1"/>
          </p:cNvSpPr>
          <p:nvPr>
            <p:ph type="ftr" sz="quarter" idx="11"/>
          </p:nvPr>
        </p:nvSpPr>
        <p:spPr/>
        <p:txBody>
          <a:bodyPr/>
          <a:lstStyle/>
          <a:p>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p>
            <a:fld id="{0D0B29A7-8EA3-5F4A-BECC-8B3292A8EA33}" type="slidenum">
              <a:rPr lang="en-US" smtClean="0">
                <a:solidFill>
                  <a:prstClr val="white">
                    <a:tint val="75000"/>
                  </a:prstClr>
                </a:solidFill>
              </a:rPr>
              <a:pPr/>
              <a:t>‹#›</a:t>
            </a:fld>
            <a:endParaRPr lang="en-US">
              <a:solidFill>
                <a:prstClr val="white">
                  <a:tint val="75000"/>
                </a:prstClr>
              </a:solidFill>
            </a:endParaRPr>
          </a:p>
        </p:txBody>
      </p:sp>
    </p:spTree>
    <p:extLst>
      <p:ext uri="{BB962C8B-B14F-4D97-AF65-F5344CB8AC3E}">
        <p14:creationId xmlns:p14="http://schemas.microsoft.com/office/powerpoint/2010/main" val="3688415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A97680-79F5-4FA8-A5F7-3D00FF4A5A74}" type="datetimeFigureOut">
              <a:rPr lang="en-GB" smtClean="0">
                <a:solidFill>
                  <a:prstClr val="white">
                    <a:tint val="75000"/>
                  </a:prstClr>
                </a:solidFill>
              </a:rPr>
              <a:pPr/>
              <a:t>23/10/2019</a:t>
            </a:fld>
            <a:endParaRPr lang="en-GB">
              <a:solidFill>
                <a:prstClr val="white">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EBF699-6C5F-4ACC-8DC0-B35098080098}"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18388924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038AD65C-926B-E941-9319-8B077882F60F}" type="datetimeFigureOut">
              <a:rPr lang="en-US" smtClean="0">
                <a:solidFill>
                  <a:prstClr val="white">
                    <a:tint val="75000"/>
                  </a:prstClr>
                </a:solidFill>
              </a:rPr>
              <a:pPr defTabSz="457200"/>
              <a:t>10/23/2019</a:t>
            </a:fld>
            <a:endParaRPr lang="en-US">
              <a:solidFill>
                <a:prstClr val="white">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white">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0D0B29A7-8EA3-5F4A-BECC-8B3292A8EA33}" type="slidenum">
              <a:rPr lang="en-US" smtClean="0">
                <a:solidFill>
                  <a:prstClr val="white">
                    <a:tint val="75000"/>
                  </a:prstClr>
                </a:solidFill>
              </a:rPr>
              <a:pPr defTabSz="457200"/>
              <a:t>‹#›</a:t>
            </a:fld>
            <a:endParaRPr lang="en-US">
              <a:solidFill>
                <a:prstClr val="white">
                  <a:tint val="75000"/>
                </a:prstClr>
              </a:solidFill>
            </a:endParaRPr>
          </a:p>
        </p:txBody>
      </p:sp>
    </p:spTree>
    <p:extLst>
      <p:ext uri="{BB962C8B-B14F-4D97-AF65-F5344CB8AC3E}">
        <p14:creationId xmlns:p14="http://schemas.microsoft.com/office/powerpoint/2010/main" val="2098519902"/>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solidFill>
                  <a:srgbClr val="FFC000"/>
                </a:solidFill>
              </a:rPr>
              <a:t>Referencing in the Humanities</a:t>
            </a:r>
            <a:br>
              <a:rPr lang="en-GB" dirty="0" smtClean="0">
                <a:solidFill>
                  <a:srgbClr val="FFC000"/>
                </a:solidFill>
              </a:rPr>
            </a:br>
            <a:r>
              <a:rPr lang="en-GB" dirty="0" smtClean="0">
                <a:solidFill>
                  <a:srgbClr val="FFC000"/>
                </a:solidFill>
              </a:rPr>
              <a:t>for ALL academic work and research</a:t>
            </a:r>
            <a:endParaRPr lang="en-GB" dirty="0">
              <a:solidFill>
                <a:srgbClr val="FFC000"/>
              </a:solidFill>
            </a:endParaRPr>
          </a:p>
        </p:txBody>
      </p:sp>
      <p:sp>
        <p:nvSpPr>
          <p:cNvPr id="3" name="Subtitle 2"/>
          <p:cNvSpPr>
            <a:spLocks noGrp="1"/>
          </p:cNvSpPr>
          <p:nvPr>
            <p:ph type="subTitle" idx="1"/>
          </p:nvPr>
        </p:nvSpPr>
        <p:spPr>
          <a:xfrm>
            <a:off x="2900855" y="3758155"/>
            <a:ext cx="6390290" cy="1655762"/>
          </a:xfrm>
        </p:spPr>
        <p:txBody>
          <a:bodyPr/>
          <a:lstStyle/>
          <a:p>
            <a:r>
              <a:rPr lang="en-GB" dirty="0" smtClean="0"/>
              <a:t>Example taken from The National Library of Wales</a:t>
            </a:r>
            <a:endParaRPr lang="en-GB" dirty="0"/>
          </a:p>
        </p:txBody>
      </p:sp>
    </p:spTree>
    <p:extLst>
      <p:ext uri="{BB962C8B-B14F-4D97-AF65-F5344CB8AC3E}">
        <p14:creationId xmlns:p14="http://schemas.microsoft.com/office/powerpoint/2010/main" val="35588210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Referencing is</a:t>
            </a:r>
            <a:endParaRPr lang="en-GB" dirty="0"/>
          </a:p>
        </p:txBody>
      </p:sp>
      <p:sp>
        <p:nvSpPr>
          <p:cNvPr id="3" name="Content Placeholder 2"/>
          <p:cNvSpPr>
            <a:spLocks noGrp="1"/>
          </p:cNvSpPr>
          <p:nvPr>
            <p:ph idx="1"/>
          </p:nvPr>
        </p:nvSpPr>
        <p:spPr>
          <a:xfrm>
            <a:off x="838200" y="1825625"/>
            <a:ext cx="5640659" cy="4351338"/>
          </a:xfrm>
        </p:spPr>
        <p:txBody>
          <a:bodyPr>
            <a:normAutofit fontScale="92500"/>
          </a:bodyPr>
          <a:lstStyle/>
          <a:p>
            <a:r>
              <a:rPr lang="en-GB" dirty="0" smtClean="0">
                <a:solidFill>
                  <a:srgbClr val="FFC000"/>
                </a:solidFill>
              </a:rPr>
              <a:t>A clear acknowledgement of where ideas, thoughts, information, words, pictures come from.</a:t>
            </a:r>
          </a:p>
          <a:p>
            <a:r>
              <a:rPr lang="en-GB" dirty="0" smtClean="0">
                <a:solidFill>
                  <a:srgbClr val="FFC000"/>
                </a:solidFill>
              </a:rPr>
              <a:t>Unfair practice or plagiarism of these words, images information is a CRIME to academia – so don’t dot it.</a:t>
            </a:r>
          </a:p>
          <a:p>
            <a:pPr lvl="1"/>
            <a:r>
              <a:rPr lang="en-GB" dirty="0" smtClean="0">
                <a:solidFill>
                  <a:srgbClr val="FFC000"/>
                </a:solidFill>
              </a:rPr>
              <a:t>The system does not care about ‘intent’</a:t>
            </a:r>
          </a:p>
          <a:p>
            <a:r>
              <a:rPr lang="en-GB" dirty="0" smtClean="0">
                <a:solidFill>
                  <a:srgbClr val="FFC000"/>
                </a:solidFill>
              </a:rPr>
              <a:t>It also serves to give your work, ideas, thoughts etc. credibility</a:t>
            </a:r>
          </a:p>
          <a:p>
            <a:r>
              <a:rPr lang="en-GB" dirty="0" smtClean="0">
                <a:solidFill>
                  <a:srgbClr val="FFC000"/>
                </a:solidFill>
              </a:rPr>
              <a:t>It also saves you time…honest!</a:t>
            </a:r>
          </a:p>
          <a:p>
            <a:pPr marL="0" indent="0">
              <a:buNone/>
            </a:pPr>
            <a:endParaRPr lang="en-GB" dirty="0"/>
          </a:p>
        </p:txBody>
      </p:sp>
      <p:pic>
        <p:nvPicPr>
          <p:cNvPr id="4" name="Picture 3"/>
          <p:cNvPicPr>
            <a:picLocks noChangeAspect="1"/>
          </p:cNvPicPr>
          <p:nvPr/>
        </p:nvPicPr>
        <p:blipFill>
          <a:blip r:embed="rId2"/>
          <a:stretch>
            <a:fillRect/>
          </a:stretch>
        </p:blipFill>
        <p:spPr>
          <a:xfrm rot="3199710">
            <a:off x="6286500" y="1690688"/>
            <a:ext cx="5433432" cy="2927823"/>
          </a:xfrm>
          <a:prstGeom prst="rect">
            <a:avLst/>
          </a:prstGeom>
        </p:spPr>
      </p:pic>
      <p:sp>
        <p:nvSpPr>
          <p:cNvPr id="5" name="Rectangle 4"/>
          <p:cNvSpPr/>
          <p:nvPr/>
        </p:nvSpPr>
        <p:spPr>
          <a:xfrm>
            <a:off x="5955216" y="5757767"/>
            <a:ext cx="6096000" cy="900246"/>
          </a:xfrm>
          <a:prstGeom prst="rect">
            <a:avLst/>
          </a:prstGeom>
        </p:spPr>
        <p:txBody>
          <a:bodyPr>
            <a:spAutoFit/>
          </a:bodyPr>
          <a:lstStyle/>
          <a:p>
            <a:r>
              <a:rPr lang="en-GB" sz="1050" dirty="0"/>
              <a:t>https://images.search.yahoo.com/yhs/search;_ylt=AwrEZ6rXRIJdk2UANgEPxQt.;_ylu=X3oDMTB0N2Noc21lBGNvbG8DYmYxBHBvcwMxBHZ0aWQDBHNlYwNwaXZz?p=crime&amp;type=jmb_ydef_19_38_xtn&amp;hspart=itm&amp;hsimp=yhs-001&amp;ei=UTF-8&amp;fr=yhs-itm-001#id=5&amp;iurl=https%3A%2F%2Fimages.assettype.com%2Fsakshipost%2F2016-11%2F40430497-48f0-43bb-a1bb-614ec90443bc%2Fcrime.jpg&amp;action=click</a:t>
            </a:r>
          </a:p>
        </p:txBody>
      </p:sp>
    </p:spTree>
    <p:extLst>
      <p:ext uri="{BB962C8B-B14F-4D97-AF65-F5344CB8AC3E}">
        <p14:creationId xmlns:p14="http://schemas.microsoft.com/office/powerpoint/2010/main" val="2969244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2344" b="97656" l="2597" r="89351"/>
                    </a14:imgEffect>
                  </a14:imgLayer>
                </a14:imgProps>
              </a:ext>
            </a:extLst>
          </a:blip>
          <a:stretch>
            <a:fillRect/>
          </a:stretch>
        </p:blipFill>
        <p:spPr>
          <a:xfrm>
            <a:off x="5906436" y="177800"/>
            <a:ext cx="4889500" cy="6502400"/>
          </a:xfrm>
          <a:prstGeom prst="rect">
            <a:avLst/>
          </a:prstGeom>
        </p:spPr>
      </p:pic>
      <p:sp>
        <p:nvSpPr>
          <p:cNvPr id="2" name="Title 1"/>
          <p:cNvSpPr>
            <a:spLocks noGrp="1"/>
          </p:cNvSpPr>
          <p:nvPr>
            <p:ph type="title"/>
          </p:nvPr>
        </p:nvSpPr>
        <p:spPr/>
        <p:txBody>
          <a:bodyPr/>
          <a:lstStyle/>
          <a:p>
            <a:pPr algn="l"/>
            <a:r>
              <a:rPr lang="en-US" dirty="0" smtClean="0">
                <a:solidFill>
                  <a:srgbClr val="FFC000"/>
                </a:solidFill>
              </a:rPr>
              <a:t>What is referencing?</a:t>
            </a:r>
            <a:endParaRPr lang="en-US" dirty="0">
              <a:solidFill>
                <a:srgbClr val="FFC000"/>
              </a:solidFill>
            </a:endParaRPr>
          </a:p>
        </p:txBody>
      </p:sp>
      <p:sp>
        <p:nvSpPr>
          <p:cNvPr id="4" name="Subtitle 3"/>
          <p:cNvSpPr>
            <a:spLocks noGrp="1"/>
          </p:cNvSpPr>
          <p:nvPr>
            <p:ph idx="1"/>
          </p:nvPr>
        </p:nvSpPr>
        <p:spPr>
          <a:xfrm>
            <a:off x="795868" y="1645357"/>
            <a:ext cx="4554187" cy="4525963"/>
          </a:xfrm>
        </p:spPr>
        <p:txBody>
          <a:bodyPr/>
          <a:lstStyle/>
          <a:p>
            <a:pPr algn="l"/>
            <a:r>
              <a:rPr lang="en-US" dirty="0" smtClean="0"/>
              <a:t>Why do people say they can do it, that they do know it and still not get it right!</a:t>
            </a:r>
          </a:p>
          <a:p>
            <a:pPr algn="l"/>
            <a:r>
              <a:rPr lang="en-US" dirty="0" smtClean="0"/>
              <a:t>No, really…what is this all about?</a:t>
            </a:r>
            <a:endParaRPr lang="en-US" dirty="0"/>
          </a:p>
        </p:txBody>
      </p:sp>
    </p:spTree>
    <p:extLst>
      <p:ext uri="{BB962C8B-B14F-4D97-AF65-F5344CB8AC3E}">
        <p14:creationId xmlns:p14="http://schemas.microsoft.com/office/powerpoint/2010/main" val="41396637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Referencing is</a:t>
            </a:r>
            <a:endParaRPr lang="en-US" dirty="0">
              <a:solidFill>
                <a:srgbClr val="FFC000"/>
              </a:solidFill>
            </a:endParaRPr>
          </a:p>
        </p:txBody>
      </p:sp>
      <p:sp>
        <p:nvSpPr>
          <p:cNvPr id="3" name="Content Placeholder 2"/>
          <p:cNvSpPr>
            <a:spLocks noGrp="1"/>
          </p:cNvSpPr>
          <p:nvPr>
            <p:ph idx="1"/>
          </p:nvPr>
        </p:nvSpPr>
        <p:spPr/>
        <p:txBody>
          <a:bodyPr>
            <a:normAutofit fontScale="92500"/>
          </a:bodyPr>
          <a:lstStyle/>
          <a:p>
            <a:r>
              <a:rPr lang="en-US" dirty="0" smtClean="0"/>
              <a:t>Citing your sources – </a:t>
            </a:r>
          </a:p>
          <a:p>
            <a:pPr lvl="1"/>
            <a:r>
              <a:rPr lang="en-US" dirty="0" smtClean="0"/>
              <a:t>showing the reader which book (or source) you got your info out of, who said it and when</a:t>
            </a:r>
          </a:p>
          <a:p>
            <a:pPr lvl="1"/>
            <a:r>
              <a:rPr lang="en-US" dirty="0" smtClean="0"/>
              <a:t>demonstrates you are engaged at the highest level of scholarship with highly appropriate sources</a:t>
            </a:r>
          </a:p>
          <a:p>
            <a:r>
              <a:rPr lang="en-US" dirty="0" smtClean="0"/>
              <a:t>Acknowledging the source of the info is expected scholarly practice</a:t>
            </a:r>
          </a:p>
          <a:p>
            <a:r>
              <a:rPr lang="en-US" dirty="0" smtClean="0"/>
              <a:t>This is usually appears in two (or more ) places in each essay.</a:t>
            </a:r>
          </a:p>
          <a:p>
            <a:pPr lvl="1"/>
            <a:r>
              <a:rPr lang="en-US" dirty="0" smtClean="0"/>
              <a:t>Once (or more) in the text </a:t>
            </a:r>
            <a:r>
              <a:rPr lang="en-US" dirty="0" smtClean="0">
                <a:solidFill>
                  <a:srgbClr val="FFC000"/>
                </a:solidFill>
              </a:rPr>
              <a:t>in brief</a:t>
            </a:r>
          </a:p>
          <a:p>
            <a:pPr lvl="1"/>
            <a:r>
              <a:rPr lang="en-US" dirty="0" smtClean="0"/>
              <a:t>Again in the final list, the reference list, </a:t>
            </a:r>
            <a:r>
              <a:rPr lang="en-US" dirty="0" smtClean="0">
                <a:solidFill>
                  <a:srgbClr val="FFC000"/>
                </a:solidFill>
              </a:rPr>
              <a:t>in full</a:t>
            </a:r>
          </a:p>
          <a:p>
            <a:endParaRPr lang="en-US" dirty="0"/>
          </a:p>
        </p:txBody>
      </p:sp>
    </p:spTree>
    <p:extLst>
      <p:ext uri="{BB962C8B-B14F-4D97-AF65-F5344CB8AC3E}">
        <p14:creationId xmlns:p14="http://schemas.microsoft.com/office/powerpoint/2010/main" val="39416151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Info needed for a full reference</a:t>
            </a:r>
            <a:endParaRPr lang="en-US" dirty="0">
              <a:solidFill>
                <a:srgbClr val="FFC000"/>
              </a:solidFill>
            </a:endParaRPr>
          </a:p>
        </p:txBody>
      </p:sp>
      <p:sp>
        <p:nvSpPr>
          <p:cNvPr id="3" name="Content Placeholder 2"/>
          <p:cNvSpPr>
            <a:spLocks noGrp="1"/>
          </p:cNvSpPr>
          <p:nvPr>
            <p:ph idx="1"/>
          </p:nvPr>
        </p:nvSpPr>
        <p:spPr>
          <a:xfrm>
            <a:off x="1981200" y="1600200"/>
            <a:ext cx="8229600" cy="5257800"/>
          </a:xfrm>
        </p:spPr>
        <p:txBody>
          <a:bodyPr>
            <a:normAutofit lnSpcReduction="10000"/>
          </a:bodyPr>
          <a:lstStyle/>
          <a:p>
            <a:r>
              <a:rPr lang="en-US" dirty="0" smtClean="0"/>
              <a:t>Author’s surname and initial</a:t>
            </a:r>
          </a:p>
          <a:p>
            <a:r>
              <a:rPr lang="en-US" dirty="0" smtClean="0"/>
              <a:t>The date of the publication</a:t>
            </a:r>
          </a:p>
          <a:p>
            <a:r>
              <a:rPr lang="en-US" dirty="0" smtClean="0"/>
              <a:t>The name of the book, chapter or article</a:t>
            </a:r>
          </a:p>
          <a:p>
            <a:r>
              <a:rPr lang="en-US" dirty="0" smtClean="0"/>
              <a:t>The publisher and the publisher’s location</a:t>
            </a:r>
          </a:p>
          <a:p>
            <a:endParaRPr lang="en-US" dirty="0"/>
          </a:p>
          <a:p>
            <a:endParaRPr lang="en-US" dirty="0" smtClean="0"/>
          </a:p>
          <a:p>
            <a:endParaRPr lang="en-US" dirty="0" smtClean="0"/>
          </a:p>
          <a:p>
            <a:endParaRPr lang="en-US" dirty="0"/>
          </a:p>
          <a:p>
            <a:r>
              <a:rPr lang="en-US" dirty="0" smtClean="0"/>
              <a:t>BUT….as</a:t>
            </a:r>
            <a:endParaRPr lang="en-US" dirty="0"/>
          </a:p>
        </p:txBody>
      </p:sp>
      <p:pic>
        <p:nvPicPr>
          <p:cNvPr id="4" name="Picture 3"/>
          <p:cNvPicPr>
            <a:picLocks noChangeAspect="1"/>
          </p:cNvPicPr>
          <p:nvPr/>
        </p:nvPicPr>
        <p:blipFill>
          <a:blip r:embed="rId2"/>
          <a:stretch>
            <a:fillRect/>
          </a:stretch>
        </p:blipFill>
        <p:spPr>
          <a:xfrm>
            <a:off x="1541393" y="3771201"/>
            <a:ext cx="9144000" cy="2133600"/>
          </a:xfrm>
          <a:prstGeom prst="rect">
            <a:avLst/>
          </a:prstGeom>
        </p:spPr>
      </p:pic>
    </p:spTree>
    <p:extLst>
      <p:ext uri="{BB962C8B-B14F-4D97-AF65-F5344CB8AC3E}">
        <p14:creationId xmlns:p14="http://schemas.microsoft.com/office/powerpoint/2010/main" val="22690134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1337" y="2130426"/>
            <a:ext cx="11658600" cy="1470025"/>
          </a:xfrm>
        </p:spPr>
        <p:txBody>
          <a:bodyPr>
            <a:normAutofit fontScale="90000"/>
          </a:bodyPr>
          <a:lstStyle/>
          <a:p>
            <a:pPr algn="l"/>
            <a:r>
              <a:rPr lang="en-US" dirty="0" smtClean="0"/>
              <a:t>Every department and discipline has a </a:t>
            </a:r>
            <a:r>
              <a:rPr lang="en-US" i="1" dirty="0" smtClean="0"/>
              <a:t>different style</a:t>
            </a:r>
            <a:r>
              <a:rPr lang="en-US" dirty="0" smtClean="0"/>
              <a:t>….seriously.…as does every journal…..as does……</a:t>
            </a:r>
            <a:endParaRPr lang="en-US" dirty="0"/>
          </a:p>
        </p:txBody>
      </p:sp>
      <p:pic>
        <p:nvPicPr>
          <p:cNvPr id="3" name="Picture 2"/>
          <p:cNvPicPr>
            <a:picLocks noChangeAspect="1"/>
          </p:cNvPicPr>
          <p:nvPr/>
        </p:nvPicPr>
        <p:blipFill>
          <a:blip r:embed="rId2"/>
          <a:stretch>
            <a:fillRect/>
          </a:stretch>
        </p:blipFill>
        <p:spPr>
          <a:xfrm>
            <a:off x="6244936" y="3719945"/>
            <a:ext cx="5022609" cy="2760575"/>
          </a:xfrm>
          <a:prstGeom prst="rect">
            <a:avLst/>
          </a:prstGeom>
        </p:spPr>
      </p:pic>
    </p:spTree>
    <p:extLst>
      <p:ext uri="{BB962C8B-B14F-4D97-AF65-F5344CB8AC3E}">
        <p14:creationId xmlns:p14="http://schemas.microsoft.com/office/powerpoint/2010/main" val="38665809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4294967295"/>
          </p:nvPr>
        </p:nvPicPr>
        <p:blipFill>
          <a:blip r:embed="rId2"/>
          <a:srcRect l="-48553" r="-48553"/>
          <a:stretch>
            <a:fillRect/>
          </a:stretch>
        </p:blipFill>
        <p:spPr>
          <a:xfrm>
            <a:off x="1804416" y="1600201"/>
            <a:ext cx="8229600" cy="4525963"/>
          </a:xfrm>
          <a:prstGeom prst="rect">
            <a:avLst/>
          </a:prstGeom>
        </p:spPr>
      </p:pic>
    </p:spTree>
    <p:extLst>
      <p:ext uri="{BB962C8B-B14F-4D97-AF65-F5344CB8AC3E}">
        <p14:creationId xmlns:p14="http://schemas.microsoft.com/office/powerpoint/2010/main" val="39743413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idx="4294967295"/>
          </p:nvPr>
        </p:nvSpPr>
        <p:spPr>
          <a:xfrm>
            <a:off x="1153390" y="2130425"/>
            <a:ext cx="9209809" cy="1470025"/>
          </a:xfrm>
        </p:spPr>
        <p:txBody>
          <a:bodyPr/>
          <a:lstStyle/>
          <a:p>
            <a:pPr algn="l"/>
            <a:r>
              <a:rPr lang="en-US" dirty="0" smtClean="0"/>
              <a:t>The rationale</a:t>
            </a:r>
            <a:endParaRPr lang="en-US" dirty="0"/>
          </a:p>
        </p:txBody>
      </p:sp>
      <p:pic>
        <p:nvPicPr>
          <p:cNvPr id="8" name="Picture 7"/>
          <p:cNvPicPr>
            <a:picLocks noChangeAspect="1"/>
          </p:cNvPicPr>
          <p:nvPr/>
        </p:nvPicPr>
        <p:blipFill>
          <a:blip r:embed="rId2"/>
          <a:stretch>
            <a:fillRect/>
          </a:stretch>
        </p:blipFill>
        <p:spPr>
          <a:xfrm>
            <a:off x="5572677" y="1704715"/>
            <a:ext cx="4855155" cy="4843017"/>
          </a:xfrm>
          <a:prstGeom prst="rect">
            <a:avLst/>
          </a:prstGeom>
        </p:spPr>
      </p:pic>
    </p:spTree>
    <p:extLst>
      <p:ext uri="{BB962C8B-B14F-4D97-AF65-F5344CB8AC3E}">
        <p14:creationId xmlns:p14="http://schemas.microsoft.com/office/powerpoint/2010/main" val="8005584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Good reasons </a:t>
            </a:r>
            <a:endParaRPr lang="en-US" dirty="0">
              <a:solidFill>
                <a:srgbClr val="FFC000"/>
              </a:solidFill>
            </a:endParaRPr>
          </a:p>
        </p:txBody>
      </p:sp>
      <p:sp>
        <p:nvSpPr>
          <p:cNvPr id="3" name="Content Placeholder 2"/>
          <p:cNvSpPr>
            <a:spLocks noGrp="1"/>
          </p:cNvSpPr>
          <p:nvPr>
            <p:ph idx="1"/>
          </p:nvPr>
        </p:nvSpPr>
        <p:spPr/>
        <p:txBody>
          <a:bodyPr>
            <a:normAutofit/>
          </a:bodyPr>
          <a:lstStyle/>
          <a:p>
            <a:r>
              <a:rPr lang="en-US" dirty="0" smtClean="0"/>
              <a:t>Signals you have joined the academic community</a:t>
            </a:r>
          </a:p>
          <a:p>
            <a:r>
              <a:rPr lang="en-US" dirty="0" smtClean="0"/>
              <a:t>Gives credibility to your work</a:t>
            </a:r>
          </a:p>
          <a:p>
            <a:r>
              <a:rPr lang="en-US" dirty="0" smtClean="0"/>
              <a:t>Shows your lecturer you have been reading</a:t>
            </a:r>
          </a:p>
          <a:p>
            <a:r>
              <a:rPr lang="en-US" dirty="0" smtClean="0"/>
              <a:t>Creates a ‘sharing trail’</a:t>
            </a:r>
          </a:p>
          <a:p>
            <a:r>
              <a:rPr lang="en-US" dirty="0" smtClean="0"/>
              <a:t>Ideas belong to their authors</a:t>
            </a:r>
          </a:p>
          <a:p>
            <a:r>
              <a:rPr lang="en-US" dirty="0" smtClean="0"/>
              <a:t>Avoids the crime of plagiarism</a:t>
            </a:r>
          </a:p>
          <a:p>
            <a:r>
              <a:rPr lang="en-US" dirty="0" smtClean="0"/>
              <a:t>(Go towards your word count)</a:t>
            </a:r>
            <a:endParaRPr lang="en-US" dirty="0"/>
          </a:p>
        </p:txBody>
      </p:sp>
    </p:spTree>
    <p:extLst>
      <p:ext uri="{BB962C8B-B14F-4D97-AF65-F5344CB8AC3E}">
        <p14:creationId xmlns:p14="http://schemas.microsoft.com/office/powerpoint/2010/main" val="4520624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Citing also</a:t>
            </a:r>
            <a:endParaRPr lang="en-US" dirty="0">
              <a:solidFill>
                <a:srgbClr val="FFC000"/>
              </a:solidFill>
            </a:endParaRPr>
          </a:p>
        </p:txBody>
      </p:sp>
      <p:sp>
        <p:nvSpPr>
          <p:cNvPr id="3" name="Content Placeholder 2"/>
          <p:cNvSpPr>
            <a:spLocks noGrp="1"/>
          </p:cNvSpPr>
          <p:nvPr>
            <p:ph idx="1"/>
          </p:nvPr>
        </p:nvSpPr>
        <p:spPr/>
        <p:txBody>
          <a:bodyPr/>
          <a:lstStyle/>
          <a:p>
            <a:r>
              <a:rPr lang="en-US" dirty="0" smtClean="0"/>
              <a:t>Develops your discussion</a:t>
            </a:r>
          </a:p>
          <a:p>
            <a:r>
              <a:rPr lang="en-US" dirty="0" smtClean="0"/>
              <a:t>Supports your claims </a:t>
            </a:r>
          </a:p>
          <a:p>
            <a:pPr lvl="1"/>
            <a:r>
              <a:rPr lang="en-US" dirty="0" smtClean="0"/>
              <a:t>demonstrates and illustrates rather than asserts</a:t>
            </a:r>
          </a:p>
          <a:p>
            <a:r>
              <a:rPr lang="en-US" dirty="0" smtClean="0"/>
              <a:t>Adds authority to your writing – ‘weight’ to your points</a:t>
            </a:r>
          </a:p>
          <a:p>
            <a:r>
              <a:rPr lang="en-US" dirty="0" smtClean="0"/>
              <a:t>Brings in other ideas which augments and deepens your work</a:t>
            </a:r>
          </a:p>
          <a:p>
            <a:r>
              <a:rPr lang="en-US" dirty="0" smtClean="0"/>
              <a:t>Demonstrates awareness of ideas</a:t>
            </a:r>
            <a:endParaRPr lang="en-US" dirty="0"/>
          </a:p>
        </p:txBody>
      </p:sp>
    </p:spTree>
    <p:extLst>
      <p:ext uri="{BB962C8B-B14F-4D97-AF65-F5344CB8AC3E}">
        <p14:creationId xmlns:p14="http://schemas.microsoft.com/office/powerpoint/2010/main" val="5284242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The sources you refer to should</a:t>
            </a:r>
            <a:endParaRPr lang="en-US" dirty="0">
              <a:solidFill>
                <a:srgbClr val="FFC000"/>
              </a:solidFill>
            </a:endParaRPr>
          </a:p>
        </p:txBody>
      </p:sp>
      <p:sp>
        <p:nvSpPr>
          <p:cNvPr id="3" name="Content Placeholder 2"/>
          <p:cNvSpPr>
            <a:spLocks noGrp="1"/>
          </p:cNvSpPr>
          <p:nvPr>
            <p:ph idx="1"/>
          </p:nvPr>
        </p:nvSpPr>
        <p:spPr>
          <a:xfrm>
            <a:off x="318655" y="1943343"/>
            <a:ext cx="10972800" cy="4525963"/>
          </a:xfrm>
        </p:spPr>
        <p:txBody>
          <a:bodyPr/>
          <a:lstStyle/>
          <a:p>
            <a:r>
              <a:rPr lang="en-US" dirty="0" smtClean="0"/>
              <a:t>Always be relevant, appropriate, </a:t>
            </a:r>
          </a:p>
          <a:p>
            <a:r>
              <a:rPr lang="en-US" dirty="0" smtClean="0"/>
              <a:t>Be from </a:t>
            </a:r>
            <a:r>
              <a:rPr lang="en-US" dirty="0" smtClean="0">
                <a:solidFill>
                  <a:srgbClr val="FFC000"/>
                </a:solidFill>
              </a:rPr>
              <a:t>reliable</a:t>
            </a:r>
            <a:r>
              <a:rPr lang="en-US" dirty="0" smtClean="0"/>
              <a:t> sources – not Wiki or the Daily Mail (!)</a:t>
            </a:r>
          </a:p>
          <a:p>
            <a:r>
              <a:rPr lang="en-US" dirty="0" smtClean="0"/>
              <a:t>Support your claims</a:t>
            </a:r>
          </a:p>
          <a:p>
            <a:r>
              <a:rPr lang="en-US" dirty="0" smtClean="0"/>
              <a:t>Be accurate and complete</a:t>
            </a:r>
            <a:endParaRPr lang="en-US" dirty="0"/>
          </a:p>
        </p:txBody>
      </p:sp>
      <p:pic>
        <p:nvPicPr>
          <p:cNvPr id="4" name="Picture 3"/>
          <p:cNvPicPr>
            <a:picLocks noChangeAspect="1"/>
          </p:cNvPicPr>
          <p:nvPr/>
        </p:nvPicPr>
        <p:blipFill>
          <a:blip r:embed="rId2"/>
          <a:stretch>
            <a:fillRect/>
          </a:stretch>
        </p:blipFill>
        <p:spPr>
          <a:xfrm>
            <a:off x="7164168" y="3675306"/>
            <a:ext cx="2794000" cy="2794000"/>
          </a:xfrm>
          <a:prstGeom prst="rect">
            <a:avLst/>
          </a:prstGeom>
        </p:spPr>
      </p:pic>
    </p:spTree>
    <p:extLst>
      <p:ext uri="{BB962C8B-B14F-4D97-AF65-F5344CB8AC3E}">
        <p14:creationId xmlns:p14="http://schemas.microsoft.com/office/powerpoint/2010/main" val="34619463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Plagiarism is… </a:t>
            </a:r>
            <a:endParaRPr lang="en-US" dirty="0">
              <a:solidFill>
                <a:srgbClr val="FFC000"/>
              </a:solidFill>
            </a:endParaRPr>
          </a:p>
        </p:txBody>
      </p:sp>
      <p:sp>
        <p:nvSpPr>
          <p:cNvPr id="3" name="Content Placeholder 2"/>
          <p:cNvSpPr>
            <a:spLocks noGrp="1"/>
          </p:cNvSpPr>
          <p:nvPr>
            <p:ph idx="1"/>
          </p:nvPr>
        </p:nvSpPr>
        <p:spPr/>
        <p:txBody>
          <a:bodyPr/>
          <a:lstStyle/>
          <a:p>
            <a:r>
              <a:rPr lang="en-US" dirty="0" smtClean="0"/>
              <a:t>Including another person’s ideas (words, images, diagrams etc.)  in your essay</a:t>
            </a:r>
          </a:p>
          <a:p>
            <a:pPr lvl="1"/>
            <a:r>
              <a:rPr lang="en-US" dirty="0" smtClean="0"/>
              <a:t>Without attributing them </a:t>
            </a:r>
          </a:p>
          <a:p>
            <a:pPr marL="457200" lvl="1" indent="0">
              <a:buNone/>
            </a:pPr>
            <a:r>
              <a:rPr lang="en-US" dirty="0"/>
              <a:t> </a:t>
            </a:r>
            <a:r>
              <a:rPr lang="en-US" dirty="0" smtClean="0"/>
              <a:t>   to their original author</a:t>
            </a:r>
          </a:p>
          <a:p>
            <a:pPr lvl="1"/>
            <a:r>
              <a:rPr lang="en-US" dirty="0" smtClean="0"/>
              <a:t>Suggesting that they were </a:t>
            </a:r>
          </a:p>
          <a:p>
            <a:pPr marL="457200" lvl="1" indent="0">
              <a:buNone/>
            </a:pPr>
            <a:r>
              <a:rPr lang="en-US" dirty="0"/>
              <a:t> </a:t>
            </a:r>
            <a:r>
              <a:rPr lang="en-US" dirty="0" smtClean="0"/>
              <a:t>   written by you</a:t>
            </a:r>
          </a:p>
          <a:p>
            <a:pPr marL="457200" lvl="1" indent="0">
              <a:buNone/>
            </a:pPr>
            <a:endParaRPr lang="en-US" dirty="0" smtClean="0"/>
          </a:p>
          <a:p>
            <a:pPr marL="457200" lvl="1" indent="0">
              <a:buNone/>
            </a:pPr>
            <a:r>
              <a:rPr lang="en-US" dirty="0" smtClean="0"/>
              <a:t>…another word for stealing……</a:t>
            </a:r>
            <a:endParaRPr lang="en-US" dirty="0"/>
          </a:p>
        </p:txBody>
      </p:sp>
      <p:pic>
        <p:nvPicPr>
          <p:cNvPr id="7" name="Picture 6"/>
          <p:cNvPicPr>
            <a:picLocks noChangeAspect="1"/>
          </p:cNvPicPr>
          <p:nvPr/>
        </p:nvPicPr>
        <p:blipFill>
          <a:blip r:embed="rId2"/>
          <a:stretch>
            <a:fillRect/>
          </a:stretch>
        </p:blipFill>
        <p:spPr>
          <a:xfrm>
            <a:off x="6987895" y="2979954"/>
            <a:ext cx="3550968" cy="3558877"/>
          </a:xfrm>
          <a:prstGeom prst="rect">
            <a:avLst/>
          </a:prstGeom>
        </p:spPr>
      </p:pic>
    </p:spTree>
    <p:extLst>
      <p:ext uri="{BB962C8B-B14F-4D97-AF65-F5344CB8AC3E}">
        <p14:creationId xmlns:p14="http://schemas.microsoft.com/office/powerpoint/2010/main" val="12150555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Deliberate plagiarism</a:t>
            </a:r>
            <a:endParaRPr lang="en-US" dirty="0">
              <a:solidFill>
                <a:srgbClr val="FFC000"/>
              </a:solidFill>
            </a:endParaRPr>
          </a:p>
        </p:txBody>
      </p:sp>
      <p:sp>
        <p:nvSpPr>
          <p:cNvPr id="3" name="Content Placeholder 2"/>
          <p:cNvSpPr>
            <a:spLocks noGrp="1"/>
          </p:cNvSpPr>
          <p:nvPr>
            <p:ph idx="1"/>
          </p:nvPr>
        </p:nvSpPr>
        <p:spPr>
          <a:xfrm>
            <a:off x="290945" y="1600201"/>
            <a:ext cx="11291455" cy="4525963"/>
          </a:xfrm>
        </p:spPr>
        <p:txBody>
          <a:bodyPr>
            <a:normAutofit/>
          </a:bodyPr>
          <a:lstStyle/>
          <a:p>
            <a:r>
              <a:rPr lang="en-US" dirty="0" smtClean="0"/>
              <a:t>Copying words directly from</a:t>
            </a:r>
          </a:p>
          <a:p>
            <a:pPr lvl="1"/>
            <a:r>
              <a:rPr lang="en-US" dirty="0" smtClean="0"/>
              <a:t>Book, journal, web site, student’s work</a:t>
            </a:r>
          </a:p>
          <a:p>
            <a:r>
              <a:rPr lang="en-US" dirty="0" smtClean="0"/>
              <a:t>Getting someone else to write your paper</a:t>
            </a:r>
          </a:p>
          <a:p>
            <a:pPr lvl="1"/>
            <a:r>
              <a:rPr lang="en-US" dirty="0"/>
              <a:t>Paying </a:t>
            </a:r>
            <a:r>
              <a:rPr lang="en-US" dirty="0" smtClean="0"/>
              <a:t>or asking someone </a:t>
            </a:r>
            <a:r>
              <a:rPr lang="en-US" dirty="0"/>
              <a:t>to write it e.g.</a:t>
            </a:r>
          </a:p>
          <a:p>
            <a:pPr marL="457200" lvl="1" indent="0">
              <a:buNone/>
            </a:pPr>
            <a:r>
              <a:rPr lang="en-US" dirty="0"/>
              <a:t>Friend, former students, student support </a:t>
            </a:r>
            <a:r>
              <a:rPr lang="en-US" dirty="0" smtClean="0"/>
              <a:t>staff etc.</a:t>
            </a:r>
            <a:endParaRPr lang="en-US" dirty="0"/>
          </a:p>
          <a:p>
            <a:r>
              <a:rPr lang="en-US" dirty="0" smtClean="0"/>
              <a:t>Sharing your work with others</a:t>
            </a:r>
          </a:p>
          <a:p>
            <a:r>
              <a:rPr lang="en-US" dirty="0" smtClean="0"/>
              <a:t>Buying an essay</a:t>
            </a:r>
          </a:p>
          <a:p>
            <a:pPr lvl="1"/>
            <a:r>
              <a:rPr lang="en-US" dirty="0" smtClean="0"/>
              <a:t>Internet e.g. essay </a:t>
            </a:r>
            <a:r>
              <a:rPr lang="en-US" dirty="0"/>
              <a:t>mills</a:t>
            </a:r>
          </a:p>
          <a:p>
            <a:pPr lvl="1"/>
            <a:endParaRPr lang="en-US" dirty="0" smtClean="0"/>
          </a:p>
        </p:txBody>
      </p:sp>
      <p:pic>
        <p:nvPicPr>
          <p:cNvPr id="5" name="Picture 4"/>
          <p:cNvPicPr>
            <a:picLocks noChangeAspect="1"/>
          </p:cNvPicPr>
          <p:nvPr/>
        </p:nvPicPr>
        <p:blipFill>
          <a:blip r:embed="rId2"/>
          <a:stretch>
            <a:fillRect/>
          </a:stretch>
        </p:blipFill>
        <p:spPr>
          <a:xfrm>
            <a:off x="8227639" y="1417638"/>
            <a:ext cx="3181579" cy="3786078"/>
          </a:xfrm>
          <a:prstGeom prst="rect">
            <a:avLst/>
          </a:prstGeom>
        </p:spPr>
      </p:pic>
    </p:spTree>
    <p:extLst>
      <p:ext uri="{BB962C8B-B14F-4D97-AF65-F5344CB8AC3E}">
        <p14:creationId xmlns:p14="http://schemas.microsoft.com/office/powerpoint/2010/main" val="39046418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Unintentional plagiarism</a:t>
            </a:r>
            <a:endParaRPr lang="en-US" dirty="0">
              <a:solidFill>
                <a:srgbClr val="FFC000"/>
              </a:solidFill>
            </a:endParaRPr>
          </a:p>
        </p:txBody>
      </p:sp>
      <p:sp>
        <p:nvSpPr>
          <p:cNvPr id="3" name="Content Placeholder 2"/>
          <p:cNvSpPr>
            <a:spLocks noGrp="1"/>
          </p:cNvSpPr>
          <p:nvPr>
            <p:ph idx="1"/>
          </p:nvPr>
        </p:nvSpPr>
        <p:spPr/>
        <p:txBody>
          <a:bodyPr/>
          <a:lstStyle/>
          <a:p>
            <a:r>
              <a:rPr lang="en-US" dirty="0" smtClean="0"/>
              <a:t>Carelessness, forgetfulness</a:t>
            </a:r>
          </a:p>
          <a:p>
            <a:r>
              <a:rPr lang="en-US" dirty="0" smtClean="0"/>
              <a:t>Lack of knowledge</a:t>
            </a:r>
          </a:p>
          <a:p>
            <a:r>
              <a:rPr lang="en-US" dirty="0" smtClean="0"/>
              <a:t>Poor academic skills</a:t>
            </a:r>
          </a:p>
          <a:p>
            <a:r>
              <a:rPr lang="en-US" dirty="0" smtClean="0"/>
              <a:t>Unclear of group work</a:t>
            </a:r>
          </a:p>
          <a:p>
            <a:r>
              <a:rPr lang="en-US" dirty="0" smtClean="0"/>
              <a:t>…..other reasons?</a:t>
            </a:r>
          </a:p>
          <a:p>
            <a:r>
              <a:rPr lang="en-US" smtClean="0"/>
              <a:t>Leaving it too late….</a:t>
            </a:r>
            <a:endParaRPr lang="en-US" dirty="0"/>
          </a:p>
        </p:txBody>
      </p:sp>
      <p:pic>
        <p:nvPicPr>
          <p:cNvPr id="4" name="Picture 3"/>
          <p:cNvPicPr>
            <a:picLocks noChangeAspect="1"/>
          </p:cNvPicPr>
          <p:nvPr/>
        </p:nvPicPr>
        <p:blipFill rotWithShape="1">
          <a:blip r:embed="rId2"/>
          <a:srcRect t="-1" b="9145"/>
          <a:stretch/>
        </p:blipFill>
        <p:spPr>
          <a:xfrm>
            <a:off x="6304933" y="2946793"/>
            <a:ext cx="3724209" cy="3383669"/>
          </a:xfrm>
          <a:prstGeom prst="rect">
            <a:avLst/>
          </a:prstGeom>
        </p:spPr>
      </p:pic>
    </p:spTree>
    <p:extLst>
      <p:ext uri="{BB962C8B-B14F-4D97-AF65-F5344CB8AC3E}">
        <p14:creationId xmlns:p14="http://schemas.microsoft.com/office/powerpoint/2010/main" val="13212640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Grey areas</a:t>
            </a:r>
            <a:endParaRPr lang="en-US" dirty="0"/>
          </a:p>
        </p:txBody>
      </p:sp>
      <p:sp>
        <p:nvSpPr>
          <p:cNvPr id="3" name="Content Placeholder 2"/>
          <p:cNvSpPr>
            <a:spLocks noGrp="1"/>
          </p:cNvSpPr>
          <p:nvPr>
            <p:ph idx="1"/>
          </p:nvPr>
        </p:nvSpPr>
        <p:spPr/>
        <p:txBody>
          <a:bodyPr>
            <a:noAutofit/>
          </a:bodyPr>
          <a:lstStyle/>
          <a:p>
            <a:pPr marL="342900" lvl="1" indent="-342900"/>
            <a:r>
              <a:rPr lang="en-US" dirty="0" smtClean="0"/>
              <a:t>Common knowledge (not expert) or generally accepted facts</a:t>
            </a:r>
          </a:p>
          <a:p>
            <a:pPr marL="742950" lvl="2" indent="-342900"/>
            <a:r>
              <a:rPr lang="en-US" dirty="0" smtClean="0"/>
              <a:t>Info </a:t>
            </a:r>
            <a:r>
              <a:rPr lang="en-US" dirty="0"/>
              <a:t>found unreferenced in respectable sources (5)</a:t>
            </a:r>
          </a:p>
          <a:p>
            <a:r>
              <a:rPr lang="en-US" dirty="0"/>
              <a:t>Examples:</a:t>
            </a:r>
          </a:p>
          <a:p>
            <a:pPr lvl="1"/>
            <a:r>
              <a:rPr lang="en-US" dirty="0"/>
              <a:t>Dolphins are mammals </a:t>
            </a:r>
          </a:p>
          <a:p>
            <a:pPr lvl="1"/>
            <a:r>
              <a:rPr lang="en-US" dirty="0"/>
              <a:t>Car emissions contribute to atmospheric co2</a:t>
            </a:r>
            <a:endParaRPr lang="en-US" dirty="0" smtClean="0"/>
          </a:p>
          <a:p>
            <a:r>
              <a:rPr lang="en-US" dirty="0"/>
              <a:t>Historical events (not documents) – </a:t>
            </a:r>
          </a:p>
          <a:p>
            <a:r>
              <a:rPr lang="en-US" dirty="0"/>
              <a:t>Example:</a:t>
            </a:r>
          </a:p>
          <a:p>
            <a:pPr lvl="1"/>
            <a:r>
              <a:rPr lang="en-US" dirty="0" smtClean="0"/>
              <a:t>Battle of Hastings 1066</a:t>
            </a:r>
          </a:p>
          <a:p>
            <a:endParaRPr lang="en-US" dirty="0"/>
          </a:p>
          <a:p>
            <a:endParaRPr lang="en-US" dirty="0"/>
          </a:p>
        </p:txBody>
      </p:sp>
      <p:pic>
        <p:nvPicPr>
          <p:cNvPr id="4" name="Picture 3"/>
          <p:cNvPicPr>
            <a:picLocks noChangeAspect="1"/>
          </p:cNvPicPr>
          <p:nvPr/>
        </p:nvPicPr>
        <p:blipFill>
          <a:blip r:embed="rId2"/>
          <a:stretch>
            <a:fillRect/>
          </a:stretch>
        </p:blipFill>
        <p:spPr>
          <a:xfrm>
            <a:off x="8416909" y="3809481"/>
            <a:ext cx="2133636" cy="2848821"/>
          </a:xfrm>
          <a:prstGeom prst="rect">
            <a:avLst/>
          </a:prstGeom>
        </p:spPr>
      </p:pic>
    </p:spTree>
    <p:extLst>
      <p:ext uri="{BB962C8B-B14F-4D97-AF65-F5344CB8AC3E}">
        <p14:creationId xmlns:p14="http://schemas.microsoft.com/office/powerpoint/2010/main" val="846711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Detection: </a:t>
            </a:r>
            <a:r>
              <a:rPr lang="en-US" dirty="0" err="1" smtClean="0">
                <a:solidFill>
                  <a:srgbClr val="FFC000"/>
                </a:solidFill>
              </a:rPr>
              <a:t>TurnItIn</a:t>
            </a:r>
            <a:r>
              <a:rPr lang="en-US" dirty="0" smtClean="0">
                <a:solidFill>
                  <a:srgbClr val="FFC000"/>
                </a:solidFill>
              </a:rPr>
              <a:t> TIN </a:t>
            </a:r>
            <a:endParaRPr lang="en-US" dirty="0">
              <a:solidFill>
                <a:srgbClr val="FFC000"/>
              </a:solidFill>
            </a:endParaRPr>
          </a:p>
        </p:txBody>
      </p:sp>
      <p:sp>
        <p:nvSpPr>
          <p:cNvPr id="3" name="Content Placeholder 2"/>
          <p:cNvSpPr>
            <a:spLocks noGrp="1"/>
          </p:cNvSpPr>
          <p:nvPr>
            <p:ph idx="1"/>
          </p:nvPr>
        </p:nvSpPr>
        <p:spPr>
          <a:xfrm>
            <a:off x="114300" y="2178916"/>
            <a:ext cx="7917874" cy="4351338"/>
          </a:xfrm>
        </p:spPr>
        <p:txBody>
          <a:bodyPr/>
          <a:lstStyle/>
          <a:p>
            <a:r>
              <a:rPr lang="en-US" dirty="0" smtClean="0"/>
              <a:t>Detection software is linked to all electronic submissions</a:t>
            </a:r>
          </a:p>
          <a:p>
            <a:r>
              <a:rPr lang="en-US" dirty="0" smtClean="0"/>
              <a:t>It detects all previously submitted words, phrases</a:t>
            </a:r>
          </a:p>
          <a:p>
            <a:r>
              <a:rPr lang="en-US" dirty="0" smtClean="0"/>
              <a:t>So, it detects your name, module name etc.</a:t>
            </a:r>
          </a:p>
          <a:p>
            <a:r>
              <a:rPr lang="en-US" dirty="0" smtClean="0"/>
              <a:t>You have to learn to judge ‘words’ and ignore some</a:t>
            </a:r>
          </a:p>
          <a:p>
            <a:r>
              <a:rPr lang="en-US" dirty="0" smtClean="0"/>
              <a:t>Even without software staff are plagiarism bloodhounds</a:t>
            </a:r>
          </a:p>
        </p:txBody>
      </p:sp>
      <p:pic>
        <p:nvPicPr>
          <p:cNvPr id="4" name="Picture 3"/>
          <p:cNvPicPr>
            <a:picLocks noChangeAspect="1"/>
          </p:cNvPicPr>
          <p:nvPr/>
        </p:nvPicPr>
        <p:blipFill rotWithShape="1">
          <a:blip r:embed="rId2"/>
          <a:srcRect r="5271"/>
          <a:stretch/>
        </p:blipFill>
        <p:spPr>
          <a:xfrm flipH="1">
            <a:off x="8416803" y="1690688"/>
            <a:ext cx="3524952" cy="4432300"/>
          </a:xfrm>
          <a:prstGeom prst="rect">
            <a:avLst/>
          </a:prstGeom>
        </p:spPr>
      </p:pic>
    </p:spTree>
    <p:extLst>
      <p:ext uri="{BB962C8B-B14F-4D97-AF65-F5344CB8AC3E}">
        <p14:creationId xmlns:p14="http://schemas.microsoft.com/office/powerpoint/2010/main" val="33247326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Reasons given</a:t>
            </a:r>
            <a:endParaRPr lang="en-US" dirty="0"/>
          </a:p>
        </p:txBody>
      </p:sp>
      <p:sp>
        <p:nvSpPr>
          <p:cNvPr id="3" name="Content Placeholder 2"/>
          <p:cNvSpPr>
            <a:spLocks noGrp="1"/>
          </p:cNvSpPr>
          <p:nvPr>
            <p:ph idx="1"/>
          </p:nvPr>
        </p:nvSpPr>
        <p:spPr>
          <a:xfrm>
            <a:off x="520995" y="1825625"/>
            <a:ext cx="10832805" cy="4351338"/>
          </a:xfrm>
        </p:spPr>
        <p:txBody>
          <a:bodyPr/>
          <a:lstStyle/>
          <a:p>
            <a:r>
              <a:rPr lang="en-US" dirty="0"/>
              <a:t>You ran out of time</a:t>
            </a:r>
          </a:p>
          <a:p>
            <a:r>
              <a:rPr lang="en-US" dirty="0"/>
              <a:t>You thought no one would notice</a:t>
            </a:r>
          </a:p>
          <a:p>
            <a:r>
              <a:rPr lang="en-US" dirty="0"/>
              <a:t>You thought no one would </a:t>
            </a:r>
            <a:r>
              <a:rPr lang="en-US" dirty="0" err="1"/>
              <a:t>realise</a:t>
            </a:r>
            <a:endParaRPr lang="en-US" dirty="0"/>
          </a:p>
          <a:p>
            <a:r>
              <a:rPr lang="en-US" dirty="0"/>
              <a:t>You thought no one would care</a:t>
            </a:r>
          </a:p>
          <a:p>
            <a:r>
              <a:rPr lang="en-US" dirty="0"/>
              <a:t>You couldn’t do the work </a:t>
            </a:r>
            <a:r>
              <a:rPr lang="en-US" dirty="0" smtClean="0"/>
              <a:t>yourself</a:t>
            </a:r>
          </a:p>
          <a:p>
            <a:r>
              <a:rPr lang="en-US" dirty="0" smtClean="0"/>
              <a:t>You didn’t know the rules!</a:t>
            </a:r>
            <a:endParaRPr lang="en-US" dirty="0"/>
          </a:p>
          <a:p>
            <a:endParaRPr lang="en-US" dirty="0"/>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10000" b="96250" l="5938" r="90000"/>
                    </a14:imgEffect>
                  </a14:imgLayer>
                </a14:imgProps>
              </a:ext>
            </a:extLst>
          </a:blip>
          <a:stretch>
            <a:fillRect/>
          </a:stretch>
        </p:blipFill>
        <p:spPr>
          <a:xfrm>
            <a:off x="7035525" y="2248448"/>
            <a:ext cx="5591890" cy="4193917"/>
          </a:xfrm>
          <a:prstGeom prst="rect">
            <a:avLst/>
          </a:prstGeom>
        </p:spPr>
      </p:pic>
    </p:spTree>
    <p:extLst>
      <p:ext uri="{BB962C8B-B14F-4D97-AF65-F5344CB8AC3E}">
        <p14:creationId xmlns:p14="http://schemas.microsoft.com/office/powerpoint/2010/main" val="8766775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14670" y="1602341"/>
            <a:ext cx="6445250" cy="4351338"/>
          </a:xfrm>
        </p:spPr>
        <p:txBody>
          <a:bodyPr/>
          <a:lstStyle/>
          <a:p>
            <a:r>
              <a:rPr lang="en-GB" dirty="0" smtClean="0"/>
              <a:t>Most common reason is time. </a:t>
            </a:r>
          </a:p>
          <a:p>
            <a:endParaRPr lang="en-GB" dirty="0" smtClean="0"/>
          </a:p>
          <a:p>
            <a:r>
              <a:rPr lang="en-GB" dirty="0" smtClean="0"/>
              <a:t>Second most common –the ‘value’ or weighting or importance of the task</a:t>
            </a:r>
          </a:p>
          <a:p>
            <a:endParaRPr lang="en-GB" dirty="0"/>
          </a:p>
          <a:p>
            <a:pPr marL="0" indent="0">
              <a:buNone/>
            </a:pPr>
            <a:r>
              <a:rPr lang="en-GB" dirty="0" smtClean="0"/>
              <a:t>The closer you are to the deadline the more likely it is to happen.</a:t>
            </a:r>
          </a:p>
          <a:p>
            <a:pPr marL="0" indent="0">
              <a:buNone/>
            </a:pPr>
            <a:endParaRPr lang="en-GB" dirty="0"/>
          </a:p>
          <a:p>
            <a:pPr marL="0" indent="0">
              <a:buNone/>
            </a:pPr>
            <a:r>
              <a:rPr lang="en-GB" dirty="0" smtClean="0"/>
              <a:t>It is punishable and can be severe</a:t>
            </a:r>
            <a:endParaRPr lang="en-GB" dirty="0"/>
          </a:p>
        </p:txBody>
      </p:sp>
      <p:pic>
        <p:nvPicPr>
          <p:cNvPr id="4" name="Picture 3"/>
          <p:cNvPicPr>
            <a:picLocks noChangeAspect="1"/>
          </p:cNvPicPr>
          <p:nvPr/>
        </p:nvPicPr>
        <p:blipFill>
          <a:blip r:embed="rId2"/>
          <a:stretch>
            <a:fillRect/>
          </a:stretch>
        </p:blipFill>
        <p:spPr>
          <a:xfrm>
            <a:off x="6513437" y="1602341"/>
            <a:ext cx="5252057" cy="3944403"/>
          </a:xfrm>
          <a:prstGeom prst="rect">
            <a:avLst/>
          </a:prstGeom>
        </p:spPr>
      </p:pic>
    </p:spTree>
    <p:extLst>
      <p:ext uri="{BB962C8B-B14F-4D97-AF65-F5344CB8AC3E}">
        <p14:creationId xmlns:p14="http://schemas.microsoft.com/office/powerpoint/2010/main" val="10371649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So, don’t </a:t>
            </a:r>
            <a:r>
              <a:rPr lang="en-US" dirty="0" err="1" smtClean="0">
                <a:solidFill>
                  <a:srgbClr val="FFC000"/>
                </a:solidFill>
              </a:rPr>
              <a:t>plagiarise</a:t>
            </a:r>
            <a:r>
              <a:rPr lang="en-US" dirty="0" smtClean="0">
                <a:solidFill>
                  <a:srgbClr val="FFC000"/>
                </a:solidFill>
              </a:rPr>
              <a:t>.</a:t>
            </a:r>
            <a:endParaRPr lang="en-US" dirty="0">
              <a:solidFill>
                <a:srgbClr val="FFC000"/>
              </a:solidFill>
            </a:endParaRPr>
          </a:p>
        </p:txBody>
      </p:sp>
      <p:pic>
        <p:nvPicPr>
          <p:cNvPr id="4" name="Content Placeholder 3"/>
          <p:cNvPicPr>
            <a:picLocks noGrp="1" noChangeAspect="1"/>
          </p:cNvPicPr>
          <p:nvPr>
            <p:ph idx="4294967295"/>
          </p:nvPr>
        </p:nvPicPr>
        <p:blipFill>
          <a:blip r:embed="rId2"/>
          <a:srcRect l="-40915" r="-40915"/>
          <a:stretch>
            <a:fillRect/>
          </a:stretch>
        </p:blipFill>
        <p:spPr>
          <a:xfrm>
            <a:off x="0" y="1825625"/>
            <a:ext cx="10515600" cy="4351338"/>
          </a:xfrm>
        </p:spPr>
      </p:pic>
    </p:spTree>
    <p:extLst>
      <p:ext uri="{BB962C8B-B14F-4D97-AF65-F5344CB8AC3E}">
        <p14:creationId xmlns:p14="http://schemas.microsoft.com/office/powerpoint/2010/main" val="37669936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7413702" cy="1325563"/>
          </a:xfrm>
        </p:spPr>
        <p:txBody>
          <a:bodyPr/>
          <a:lstStyle/>
          <a:p>
            <a:r>
              <a:rPr lang="en-GB" dirty="0" smtClean="0"/>
              <a:t>Al Gore: a famous bloke</a:t>
            </a:r>
            <a:endParaRPr lang="en-GB" dirty="0"/>
          </a:p>
        </p:txBody>
      </p:sp>
      <p:pic>
        <p:nvPicPr>
          <p:cNvPr id="6" name="Picture 5"/>
          <p:cNvPicPr>
            <a:picLocks noChangeAspect="1"/>
          </p:cNvPicPr>
          <p:nvPr/>
        </p:nvPicPr>
        <p:blipFill rotWithShape="1">
          <a:blip r:embed="rId2"/>
          <a:srcRect l="602" t="6911" r="-602" b="-6426"/>
          <a:stretch/>
        </p:blipFill>
        <p:spPr>
          <a:xfrm>
            <a:off x="8251902" y="454335"/>
            <a:ext cx="3707681" cy="6583445"/>
          </a:xfrm>
          <a:prstGeom prst="rect">
            <a:avLst/>
          </a:prstGeom>
        </p:spPr>
      </p:pic>
      <p:sp>
        <p:nvSpPr>
          <p:cNvPr id="7" name="Rectangle 6"/>
          <p:cNvSpPr/>
          <p:nvPr/>
        </p:nvSpPr>
        <p:spPr>
          <a:xfrm>
            <a:off x="234176" y="2337459"/>
            <a:ext cx="8132076" cy="3323987"/>
          </a:xfrm>
          <a:prstGeom prst="rect">
            <a:avLst/>
          </a:prstGeom>
        </p:spPr>
        <p:txBody>
          <a:bodyPr wrap="square">
            <a:spAutoFit/>
          </a:bodyPr>
          <a:lstStyle/>
          <a:p>
            <a:pPr>
              <a:spcAft>
                <a:spcPts val="0"/>
              </a:spcAft>
            </a:pPr>
            <a:r>
              <a:rPr lang="en-GB" sz="2800" dirty="0" smtClean="0">
                <a:solidFill>
                  <a:srgbClr val="FFC000"/>
                </a:solidFill>
                <a:effectLst/>
                <a:ea typeface="Times New Roman" panose="02020603050405020304" pitchFamily="18" charset="0"/>
              </a:rPr>
              <a:t>In 2007 Al Gore had a book on global climatic change published. It proved to be both popular and influential</a:t>
            </a:r>
          </a:p>
          <a:p>
            <a:pPr>
              <a:spcAft>
                <a:spcPts val="0"/>
              </a:spcAft>
            </a:pPr>
            <a:r>
              <a:rPr lang="en-GB" sz="2800" dirty="0" smtClean="0">
                <a:solidFill>
                  <a:srgbClr val="FFC000"/>
                </a:solidFill>
                <a:effectLst/>
                <a:ea typeface="Times New Roman" panose="02020603050405020304" pitchFamily="18" charset="0"/>
              </a:rPr>
              <a:t> see </a:t>
            </a:r>
          </a:p>
          <a:p>
            <a:pPr>
              <a:spcAft>
                <a:spcPts val="0"/>
              </a:spcAft>
            </a:pPr>
            <a:endParaRPr lang="en-GB" sz="2800" dirty="0" smtClean="0">
              <a:solidFill>
                <a:srgbClr val="FFC000"/>
              </a:solidFill>
              <a:effectLst/>
              <a:ea typeface="Calibri" panose="020F0502020204030204" pitchFamily="34" charset="0"/>
            </a:endParaRPr>
          </a:p>
          <a:p>
            <a:pPr>
              <a:spcAft>
                <a:spcPts val="0"/>
              </a:spcAft>
            </a:pPr>
            <a:r>
              <a:rPr lang="en-GB" sz="2800" dirty="0" smtClean="0">
                <a:solidFill>
                  <a:srgbClr val="FFC000"/>
                </a:solidFill>
                <a:effectLst/>
                <a:ea typeface="Times New Roman" panose="02020603050405020304" pitchFamily="18" charset="0"/>
              </a:rPr>
              <a:t>Gore, A. 2007 </a:t>
            </a:r>
            <a:r>
              <a:rPr lang="en-GB" sz="2800" i="1" dirty="0" smtClean="0">
                <a:solidFill>
                  <a:srgbClr val="FFC000"/>
                </a:solidFill>
                <a:effectLst/>
                <a:ea typeface="Times New Roman" panose="02020603050405020304" pitchFamily="18" charset="0"/>
              </a:rPr>
              <a:t>An Inconvenient Truth: the crisis of global warming</a:t>
            </a:r>
            <a:r>
              <a:rPr lang="en-GB" sz="2800" dirty="0" smtClean="0">
                <a:solidFill>
                  <a:srgbClr val="FFC000"/>
                </a:solidFill>
                <a:effectLst/>
                <a:ea typeface="Times New Roman" panose="02020603050405020304" pitchFamily="18" charset="0"/>
              </a:rPr>
              <a:t>. London: Bloomsbury </a:t>
            </a:r>
            <a:endParaRPr lang="en-GB" sz="2800" dirty="0" smtClean="0">
              <a:solidFill>
                <a:srgbClr val="FFC000"/>
              </a:solidFill>
              <a:effectLst/>
              <a:ea typeface="Calibri" panose="020F0502020204030204" pitchFamily="34" charset="0"/>
            </a:endParaRPr>
          </a:p>
          <a:p>
            <a:pPr>
              <a:spcAft>
                <a:spcPts val="0"/>
              </a:spcAft>
            </a:pPr>
            <a:r>
              <a:rPr lang="en-GB" sz="2400" dirty="0" smtClean="0">
                <a:solidFill>
                  <a:srgbClr val="FFC000"/>
                </a:solidFill>
                <a:effectLst/>
                <a:latin typeface="Times New Roman" panose="02020603050405020304" pitchFamily="18" charset="0"/>
                <a:ea typeface="Times New Roman" panose="02020603050405020304" pitchFamily="18" charset="0"/>
              </a:rPr>
              <a:t> </a:t>
            </a:r>
            <a:endParaRPr lang="en-GB" sz="2400" dirty="0" smtClean="0">
              <a:solidFill>
                <a:srgbClr val="FFC000"/>
              </a:solidFill>
              <a:effectLst/>
              <a:latin typeface="Times New Roman" panose="02020603050405020304" pitchFamily="18" charset="0"/>
              <a:ea typeface="Calibri" panose="020F0502020204030204" pitchFamily="34" charset="0"/>
            </a:endParaRPr>
          </a:p>
          <a:p>
            <a:pPr>
              <a:spcAft>
                <a:spcPts val="0"/>
              </a:spcAft>
            </a:pPr>
            <a:r>
              <a:rPr lang="en-GB" dirty="0" smtClean="0">
                <a:effectLst/>
                <a:latin typeface="Times New Roman" panose="02020603050405020304" pitchFamily="18" charset="0"/>
                <a:ea typeface="Times New Roman" panose="02020603050405020304" pitchFamily="18" charset="0"/>
              </a:rPr>
              <a:t> </a:t>
            </a:r>
            <a:endParaRPr lang="en-GB" dirty="0">
              <a:effectLst/>
              <a:latin typeface="Times New Roman" panose="02020603050405020304" pitchFamily="18" charset="0"/>
              <a:ea typeface="Calibri" panose="020F0502020204030204" pitchFamily="34" charset="0"/>
            </a:endParaRPr>
          </a:p>
        </p:txBody>
      </p:sp>
      <p:sp>
        <p:nvSpPr>
          <p:cNvPr id="2" name="TextBox 1"/>
          <p:cNvSpPr txBox="1"/>
          <p:nvPr/>
        </p:nvSpPr>
        <p:spPr>
          <a:xfrm>
            <a:off x="7197213" y="6179573"/>
            <a:ext cx="4575047" cy="369332"/>
          </a:xfrm>
          <a:prstGeom prst="rect">
            <a:avLst/>
          </a:prstGeom>
          <a:noFill/>
        </p:spPr>
        <p:txBody>
          <a:bodyPr wrap="square" rtlCol="0">
            <a:spAutoFit/>
          </a:bodyPr>
          <a:lstStyle/>
          <a:p>
            <a:r>
              <a:rPr lang="en-GB" dirty="0" smtClean="0">
                <a:solidFill>
                  <a:srgbClr val="0070C0"/>
                </a:solidFill>
              </a:rPr>
              <a:t>Image taken from internet – somewhere</a:t>
            </a:r>
            <a:r>
              <a:rPr lang="en-GB" dirty="0" smtClean="0"/>
              <a:t>…..?</a:t>
            </a:r>
            <a:endParaRPr lang="en-GB" dirty="0"/>
          </a:p>
        </p:txBody>
      </p:sp>
    </p:spTree>
    <p:extLst>
      <p:ext uri="{BB962C8B-B14F-4D97-AF65-F5344CB8AC3E}">
        <p14:creationId xmlns:p14="http://schemas.microsoft.com/office/powerpoint/2010/main" val="35008502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25890"/>
            <a:ext cx="10515600" cy="1325563"/>
          </a:xfrm>
        </p:spPr>
        <p:txBody>
          <a:bodyPr>
            <a:normAutofit fontScale="90000"/>
          </a:bodyPr>
          <a:lstStyle/>
          <a:p>
            <a:r>
              <a:rPr lang="en-GB" dirty="0">
                <a:latin typeface="+mn-lt"/>
                <a:ea typeface="Times New Roman" panose="02020603050405020304" pitchFamily="18" charset="0"/>
              </a:rPr>
              <a:t>This is an </a:t>
            </a:r>
            <a:r>
              <a:rPr lang="en-GB" dirty="0" smtClean="0">
                <a:latin typeface="+mn-lt"/>
                <a:ea typeface="Times New Roman" panose="02020603050405020304" pitchFamily="18" charset="0"/>
              </a:rPr>
              <a:t>exert, a paragraph, taken </a:t>
            </a:r>
            <a:r>
              <a:rPr lang="en-GB" dirty="0">
                <a:latin typeface="+mn-lt"/>
                <a:ea typeface="Times New Roman" panose="02020603050405020304" pitchFamily="18" charset="0"/>
              </a:rPr>
              <a:t>from the book</a:t>
            </a:r>
            <a:r>
              <a:rPr lang="en-GB" dirty="0">
                <a:solidFill>
                  <a:srgbClr val="FFC000"/>
                </a:solidFill>
                <a:latin typeface="Times New Roman" panose="02020603050405020304" pitchFamily="18" charset="0"/>
                <a:ea typeface="Calibri" panose="020F0502020204030204" pitchFamily="34" charset="0"/>
              </a:rPr>
              <a:t/>
            </a:r>
            <a:br>
              <a:rPr lang="en-GB" dirty="0">
                <a:solidFill>
                  <a:srgbClr val="FFC000"/>
                </a:solidFill>
                <a:latin typeface="Times New Roman" panose="02020603050405020304" pitchFamily="18" charset="0"/>
                <a:ea typeface="Calibri" panose="020F0502020204030204" pitchFamily="34" charset="0"/>
              </a:rPr>
            </a:br>
            <a:endParaRPr lang="en-GB" dirty="0"/>
          </a:p>
        </p:txBody>
      </p:sp>
      <p:sp>
        <p:nvSpPr>
          <p:cNvPr id="3" name="Rectangle 2"/>
          <p:cNvSpPr/>
          <p:nvPr/>
        </p:nvSpPr>
        <p:spPr>
          <a:xfrm>
            <a:off x="838200" y="1951453"/>
            <a:ext cx="9275956" cy="2954655"/>
          </a:xfrm>
          <a:prstGeom prst="rect">
            <a:avLst/>
          </a:prstGeom>
        </p:spPr>
        <p:txBody>
          <a:bodyPr wrap="square">
            <a:spAutoFit/>
          </a:bodyPr>
          <a:lstStyle/>
          <a:p>
            <a:pPr>
              <a:spcAft>
                <a:spcPts val="0"/>
              </a:spcAft>
            </a:pPr>
            <a:r>
              <a:rPr lang="en-GB" dirty="0" smtClean="0">
                <a:solidFill>
                  <a:srgbClr val="FFC000"/>
                </a:solidFill>
                <a:effectLst/>
                <a:latin typeface="Times New Roman" panose="02020603050405020304" pitchFamily="18" charset="0"/>
                <a:ea typeface="Times New Roman" panose="02020603050405020304" pitchFamily="18" charset="0"/>
              </a:rPr>
              <a:t> </a:t>
            </a:r>
            <a:endParaRPr lang="en-GB" dirty="0" smtClean="0">
              <a:solidFill>
                <a:srgbClr val="FFC000"/>
              </a:solidFill>
              <a:effectLst/>
              <a:latin typeface="Times New Roman" panose="02020603050405020304" pitchFamily="18" charset="0"/>
              <a:ea typeface="Calibri" panose="020F0502020204030204" pitchFamily="34" charset="0"/>
            </a:endParaRPr>
          </a:p>
          <a:p>
            <a:pPr>
              <a:spcAft>
                <a:spcPts val="0"/>
              </a:spcAft>
            </a:pPr>
            <a:r>
              <a:rPr lang="en-GB" sz="2800" dirty="0" smtClean="0">
                <a:solidFill>
                  <a:srgbClr val="FFC000"/>
                </a:solidFill>
                <a:effectLst/>
                <a:ea typeface="Segoe UI" panose="020B0502040204020203" pitchFamily="34" charset="0"/>
                <a:cs typeface="Segoe UI" panose="020B0502040204020203" pitchFamily="34" charset="0"/>
              </a:rPr>
              <a:t>If Greenland’s Ice Dome or the West Atlantic ice shelf melted or broke up into the sea, it would raise water levels worldwide between 18 and 20 feet. Rising seas would mean millions of people would have to evacuate their homes. This has already happened in low-lying nations in the Pacific. It would also mean that maps of the world would have to be redrawn. </a:t>
            </a:r>
          </a:p>
        </p:txBody>
      </p:sp>
    </p:spTree>
    <p:extLst>
      <p:ext uri="{BB962C8B-B14F-4D97-AF65-F5344CB8AC3E}">
        <p14:creationId xmlns:p14="http://schemas.microsoft.com/office/powerpoint/2010/main" val="20376160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Ways of using the information</a:t>
            </a:r>
            <a:endParaRPr lang="en-GB" dirty="0"/>
          </a:p>
        </p:txBody>
      </p:sp>
      <p:sp>
        <p:nvSpPr>
          <p:cNvPr id="4" name="Content Placeholder 3"/>
          <p:cNvSpPr>
            <a:spLocks noGrp="1"/>
          </p:cNvSpPr>
          <p:nvPr>
            <p:ph idx="1"/>
          </p:nvPr>
        </p:nvSpPr>
        <p:spPr/>
        <p:txBody>
          <a:bodyPr/>
          <a:lstStyle/>
          <a:p>
            <a:pPr marL="0" indent="0">
              <a:buNone/>
            </a:pPr>
            <a:r>
              <a:rPr lang="en-GB" dirty="0">
                <a:solidFill>
                  <a:srgbClr val="FFC000"/>
                </a:solidFill>
              </a:rPr>
              <a:t>Three ways to use the information </a:t>
            </a:r>
            <a:r>
              <a:rPr lang="en-GB" dirty="0" smtClean="0">
                <a:solidFill>
                  <a:srgbClr val="FFC000"/>
                </a:solidFill>
              </a:rPr>
              <a:t>in your text here</a:t>
            </a:r>
          </a:p>
          <a:p>
            <a:pPr marL="0" indent="0">
              <a:buNone/>
            </a:pPr>
            <a:endParaRPr lang="en-GB" dirty="0">
              <a:solidFill>
                <a:srgbClr val="FFC000"/>
              </a:solidFill>
            </a:endParaRPr>
          </a:p>
          <a:p>
            <a:pPr lvl="0"/>
            <a:r>
              <a:rPr lang="en-GB" dirty="0">
                <a:solidFill>
                  <a:srgbClr val="FFC000"/>
                </a:solidFill>
              </a:rPr>
              <a:t>R</a:t>
            </a:r>
            <a:r>
              <a:rPr lang="en-GB" dirty="0" smtClean="0">
                <a:solidFill>
                  <a:srgbClr val="FFC000"/>
                </a:solidFill>
              </a:rPr>
              <a:t>eference </a:t>
            </a:r>
            <a:r>
              <a:rPr lang="en-GB" dirty="0">
                <a:solidFill>
                  <a:srgbClr val="FFC000"/>
                </a:solidFill>
              </a:rPr>
              <a:t>it</a:t>
            </a:r>
            <a:r>
              <a:rPr lang="en-GB" dirty="0" smtClean="0">
                <a:solidFill>
                  <a:srgbClr val="FFC000"/>
                </a:solidFill>
              </a:rPr>
              <a:t>,: refer to </a:t>
            </a:r>
            <a:r>
              <a:rPr lang="en-GB" dirty="0">
                <a:solidFill>
                  <a:srgbClr val="FFC000"/>
                </a:solidFill>
              </a:rPr>
              <a:t>the general point or tone</a:t>
            </a:r>
          </a:p>
          <a:p>
            <a:pPr lvl="0"/>
            <a:r>
              <a:rPr lang="en-GB" dirty="0">
                <a:solidFill>
                  <a:srgbClr val="FFC000"/>
                </a:solidFill>
              </a:rPr>
              <a:t>Paraphrase it: use your own words to rephrase, restate the points the author makes</a:t>
            </a:r>
          </a:p>
          <a:p>
            <a:pPr lvl="0"/>
            <a:r>
              <a:rPr lang="en-GB" dirty="0">
                <a:solidFill>
                  <a:srgbClr val="FFC000"/>
                </a:solidFill>
              </a:rPr>
              <a:t>Quote it: extract relevant bit and use </a:t>
            </a:r>
            <a:r>
              <a:rPr lang="en-GB" dirty="0" smtClean="0">
                <a:solidFill>
                  <a:srgbClr val="FFC000"/>
                </a:solidFill>
              </a:rPr>
              <a:t>the author’s </a:t>
            </a:r>
            <a:r>
              <a:rPr lang="en-GB" dirty="0">
                <a:solidFill>
                  <a:srgbClr val="FFC000"/>
                </a:solidFill>
              </a:rPr>
              <a:t>words exactly.</a:t>
            </a:r>
          </a:p>
          <a:p>
            <a:endParaRPr lang="en-GB" dirty="0"/>
          </a:p>
        </p:txBody>
      </p:sp>
    </p:spTree>
    <p:extLst>
      <p:ext uri="{BB962C8B-B14F-4D97-AF65-F5344CB8AC3E}">
        <p14:creationId xmlns:p14="http://schemas.microsoft.com/office/powerpoint/2010/main" val="26141772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 </a:t>
            </a:r>
            <a:r>
              <a:rPr lang="en-GB" dirty="0" smtClean="0"/>
              <a:t>it Harvard and Footnotes</a:t>
            </a:r>
            <a:r>
              <a:rPr lang="en-GB" dirty="0"/>
              <a:t/>
            </a:r>
            <a:br>
              <a:rPr lang="en-GB" dirty="0"/>
            </a:br>
            <a:endParaRPr lang="en-GB" dirty="0"/>
          </a:p>
        </p:txBody>
      </p:sp>
      <p:sp>
        <p:nvSpPr>
          <p:cNvPr id="3" name="Content Placeholder 2"/>
          <p:cNvSpPr>
            <a:spLocks noGrp="1"/>
          </p:cNvSpPr>
          <p:nvPr>
            <p:ph idx="1"/>
          </p:nvPr>
        </p:nvSpPr>
        <p:spPr/>
        <p:txBody>
          <a:bodyPr/>
          <a:lstStyle/>
          <a:p>
            <a:pPr marL="0" indent="0">
              <a:buNone/>
            </a:pPr>
            <a:r>
              <a:rPr lang="en-GB" dirty="0" smtClean="0">
                <a:solidFill>
                  <a:srgbClr val="FFC000"/>
                </a:solidFill>
              </a:rPr>
              <a:t>If Harvard,</a:t>
            </a:r>
          </a:p>
          <a:p>
            <a:pPr marL="0" indent="0">
              <a:buNone/>
            </a:pPr>
            <a:r>
              <a:rPr lang="en-GB" dirty="0" smtClean="0">
                <a:solidFill>
                  <a:srgbClr val="FFC000"/>
                </a:solidFill>
              </a:rPr>
              <a:t>Gore </a:t>
            </a:r>
            <a:r>
              <a:rPr lang="en-GB" dirty="0">
                <a:solidFill>
                  <a:srgbClr val="FFC000"/>
                </a:solidFill>
              </a:rPr>
              <a:t>(2007) </a:t>
            </a:r>
            <a:r>
              <a:rPr lang="en-GB" dirty="0" smtClean="0">
                <a:solidFill>
                  <a:srgbClr val="FFC000"/>
                </a:solidFill>
              </a:rPr>
              <a:t>suggests </a:t>
            </a:r>
            <a:r>
              <a:rPr lang="en-GB" dirty="0">
                <a:solidFill>
                  <a:srgbClr val="FFC000"/>
                </a:solidFill>
              </a:rPr>
              <a:t>that many people worldwide would be and already are affected by sea level </a:t>
            </a:r>
            <a:r>
              <a:rPr lang="en-GB" dirty="0" smtClean="0">
                <a:solidFill>
                  <a:srgbClr val="FFC000"/>
                </a:solidFill>
              </a:rPr>
              <a:t>rise</a:t>
            </a:r>
          </a:p>
          <a:p>
            <a:pPr marL="0" indent="0">
              <a:buNone/>
            </a:pPr>
            <a:endParaRPr lang="en-GB" dirty="0" smtClean="0">
              <a:solidFill>
                <a:srgbClr val="FFC000"/>
              </a:solidFill>
            </a:endParaRPr>
          </a:p>
          <a:p>
            <a:pPr marL="0" indent="0">
              <a:buNone/>
            </a:pPr>
            <a:r>
              <a:rPr lang="en-GB" dirty="0" smtClean="0">
                <a:solidFill>
                  <a:srgbClr val="FFC000"/>
                </a:solidFill>
              </a:rPr>
              <a:t>If footnotes</a:t>
            </a:r>
            <a:r>
              <a:rPr lang="en-GB" dirty="0">
                <a:solidFill>
                  <a:srgbClr val="FFC000"/>
                </a:solidFill>
              </a:rPr>
              <a:t>, </a:t>
            </a:r>
          </a:p>
          <a:p>
            <a:pPr marL="0" indent="0">
              <a:buNone/>
            </a:pPr>
            <a:r>
              <a:rPr lang="en-GB" dirty="0" smtClean="0">
                <a:solidFill>
                  <a:srgbClr val="FFC000"/>
                </a:solidFill>
              </a:rPr>
              <a:t>Gore</a:t>
            </a:r>
            <a:r>
              <a:rPr lang="en-GB" baseline="30000" dirty="0" smtClean="0">
                <a:solidFill>
                  <a:srgbClr val="FFC000"/>
                </a:solidFill>
              </a:rPr>
              <a:t>1 </a:t>
            </a:r>
            <a:r>
              <a:rPr lang="en-GB" dirty="0">
                <a:solidFill>
                  <a:srgbClr val="FFC000"/>
                </a:solidFill>
              </a:rPr>
              <a:t>suggests that many people worldwide would be and already are affected by sea level rise</a:t>
            </a:r>
          </a:p>
          <a:p>
            <a:endParaRPr lang="en-GB" dirty="0"/>
          </a:p>
        </p:txBody>
      </p:sp>
    </p:spTree>
    <p:extLst>
      <p:ext uri="{BB962C8B-B14F-4D97-AF65-F5344CB8AC3E}">
        <p14:creationId xmlns:p14="http://schemas.microsoft.com/office/powerpoint/2010/main" val="1873422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Paraphrase it</a:t>
            </a:r>
            <a:br>
              <a:rPr lang="en-GB" dirty="0"/>
            </a:br>
            <a:endParaRPr lang="en-GB" dirty="0"/>
          </a:p>
        </p:txBody>
      </p:sp>
      <p:sp>
        <p:nvSpPr>
          <p:cNvPr id="3" name="Content Placeholder 2"/>
          <p:cNvSpPr>
            <a:spLocks noGrp="1"/>
          </p:cNvSpPr>
          <p:nvPr>
            <p:ph idx="1"/>
          </p:nvPr>
        </p:nvSpPr>
        <p:spPr/>
        <p:txBody>
          <a:bodyPr/>
          <a:lstStyle/>
          <a:p>
            <a:pPr marL="0" indent="0">
              <a:buNone/>
            </a:pPr>
            <a:r>
              <a:rPr lang="en-GB" dirty="0" smtClean="0">
                <a:solidFill>
                  <a:srgbClr val="FFC000"/>
                </a:solidFill>
              </a:rPr>
              <a:t>If Harvard</a:t>
            </a:r>
          </a:p>
          <a:p>
            <a:pPr marL="0" indent="0">
              <a:buNone/>
            </a:pPr>
            <a:r>
              <a:rPr lang="en-GB" dirty="0" smtClean="0">
                <a:solidFill>
                  <a:srgbClr val="FFC000"/>
                </a:solidFill>
              </a:rPr>
              <a:t>Gore </a:t>
            </a:r>
            <a:r>
              <a:rPr lang="en-GB" dirty="0">
                <a:solidFill>
                  <a:srgbClr val="FFC000"/>
                </a:solidFill>
              </a:rPr>
              <a:t>(2007 p.109) states that bodies of melting ice would cause sea levels to rise by as much as 20 feet, displacing populations from low lying areas across the world</a:t>
            </a:r>
          </a:p>
          <a:p>
            <a:endParaRPr lang="en-GB" dirty="0" smtClean="0">
              <a:solidFill>
                <a:srgbClr val="FFC000"/>
              </a:solidFill>
            </a:endParaRPr>
          </a:p>
          <a:p>
            <a:pPr marL="0" indent="0">
              <a:buNone/>
            </a:pPr>
            <a:r>
              <a:rPr lang="en-GB" dirty="0" smtClean="0">
                <a:solidFill>
                  <a:srgbClr val="FFC000"/>
                </a:solidFill>
              </a:rPr>
              <a:t>If footnotes</a:t>
            </a:r>
          </a:p>
          <a:p>
            <a:pPr marL="0" indent="0">
              <a:buNone/>
            </a:pPr>
            <a:r>
              <a:rPr lang="en-GB" dirty="0" smtClean="0">
                <a:solidFill>
                  <a:srgbClr val="FFC000"/>
                </a:solidFill>
              </a:rPr>
              <a:t>Gore</a:t>
            </a:r>
            <a:r>
              <a:rPr lang="en-GB" baseline="30000" dirty="0" smtClean="0">
                <a:solidFill>
                  <a:srgbClr val="FFC000"/>
                </a:solidFill>
              </a:rPr>
              <a:t>1</a:t>
            </a:r>
            <a:r>
              <a:rPr lang="en-GB" dirty="0" smtClean="0">
                <a:solidFill>
                  <a:srgbClr val="FFC000"/>
                </a:solidFill>
              </a:rPr>
              <a:t> states </a:t>
            </a:r>
            <a:r>
              <a:rPr lang="en-GB" dirty="0">
                <a:solidFill>
                  <a:srgbClr val="FFC000"/>
                </a:solidFill>
              </a:rPr>
              <a:t>that bodies of melting ice would cause sea levels to rise by as much as 20 feet, displacing populations from low lying areas across the world</a:t>
            </a:r>
          </a:p>
          <a:p>
            <a:pPr marL="0" indent="0">
              <a:buNone/>
            </a:pPr>
            <a:endParaRPr lang="en-GB" dirty="0">
              <a:solidFill>
                <a:srgbClr val="FFC000"/>
              </a:solidFill>
            </a:endParaRPr>
          </a:p>
        </p:txBody>
      </p:sp>
    </p:spTree>
    <p:extLst>
      <p:ext uri="{BB962C8B-B14F-4D97-AF65-F5344CB8AC3E}">
        <p14:creationId xmlns:p14="http://schemas.microsoft.com/office/powerpoint/2010/main" val="269283617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Quote it</a:t>
            </a:r>
            <a:br>
              <a:rPr lang="en-GB" dirty="0"/>
            </a:br>
            <a:endParaRPr lang="en-GB" dirty="0"/>
          </a:p>
        </p:txBody>
      </p:sp>
      <p:sp>
        <p:nvSpPr>
          <p:cNvPr id="3" name="Content Placeholder 2"/>
          <p:cNvSpPr>
            <a:spLocks noGrp="1"/>
          </p:cNvSpPr>
          <p:nvPr>
            <p:ph idx="1"/>
          </p:nvPr>
        </p:nvSpPr>
        <p:spPr/>
        <p:txBody>
          <a:bodyPr/>
          <a:lstStyle/>
          <a:p>
            <a:pPr marL="0" indent="0">
              <a:buNone/>
            </a:pPr>
            <a:r>
              <a:rPr lang="en-GB" dirty="0">
                <a:solidFill>
                  <a:srgbClr val="FFC000"/>
                </a:solidFill>
              </a:rPr>
              <a:t>“If Greenland’s Ice Dome or the West Atlantic ice shelf melted or broke up into the sea, it would raise water levels worldwide between 18 and 20 feet. Rising seas would mean millions of people would have to evacuate their homes.” (Gore, 2007, p. 109)</a:t>
            </a:r>
          </a:p>
          <a:p>
            <a:endParaRPr lang="en-GB" dirty="0" smtClean="0"/>
          </a:p>
          <a:p>
            <a:pPr marL="0" indent="0">
              <a:buNone/>
            </a:pPr>
            <a:r>
              <a:rPr lang="en-GB" dirty="0">
                <a:solidFill>
                  <a:srgbClr val="FFC000"/>
                </a:solidFill>
              </a:rPr>
              <a:t>“If Greenland’s Ice Dome or the West Atlantic ice shelf melted or broke up into the sea, it would raise water levels worldwide between 18 and 20 feet. Rising seas would mean millions of people would have to evacuate their homes.” </a:t>
            </a:r>
            <a:r>
              <a:rPr lang="en-GB" dirty="0" smtClean="0">
                <a:solidFill>
                  <a:srgbClr val="FFC000"/>
                </a:solidFill>
              </a:rPr>
              <a:t>Gore</a:t>
            </a:r>
            <a:r>
              <a:rPr lang="en-GB" baseline="30000" dirty="0" smtClean="0">
                <a:solidFill>
                  <a:srgbClr val="FFC000"/>
                </a:solidFill>
              </a:rPr>
              <a:t>1</a:t>
            </a:r>
            <a:endParaRPr lang="en-GB" baseline="30000" dirty="0"/>
          </a:p>
        </p:txBody>
      </p:sp>
    </p:spTree>
    <p:extLst>
      <p:ext uri="{BB962C8B-B14F-4D97-AF65-F5344CB8AC3E}">
        <p14:creationId xmlns:p14="http://schemas.microsoft.com/office/powerpoint/2010/main" val="39394719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 list or Bibliography</a:t>
            </a:r>
            <a:endParaRPr lang="en-GB" dirty="0"/>
          </a:p>
        </p:txBody>
      </p:sp>
      <p:sp>
        <p:nvSpPr>
          <p:cNvPr id="3" name="Content Placeholder 2"/>
          <p:cNvSpPr>
            <a:spLocks noGrp="1"/>
          </p:cNvSpPr>
          <p:nvPr>
            <p:ph idx="1"/>
          </p:nvPr>
        </p:nvSpPr>
        <p:spPr/>
        <p:txBody>
          <a:bodyPr/>
          <a:lstStyle/>
          <a:p>
            <a:pPr marL="0" indent="0">
              <a:buNone/>
            </a:pPr>
            <a:r>
              <a:rPr lang="en-GB" dirty="0">
                <a:solidFill>
                  <a:srgbClr val="FFC000"/>
                </a:solidFill>
              </a:rPr>
              <a:t>The full bibliographic entry should include the authors name, date of publication, title of the work, lace of publication and </a:t>
            </a:r>
            <a:r>
              <a:rPr lang="en-GB" dirty="0" smtClean="0">
                <a:solidFill>
                  <a:srgbClr val="FFC000"/>
                </a:solidFill>
              </a:rPr>
              <a:t>publisher</a:t>
            </a:r>
          </a:p>
          <a:p>
            <a:pPr marL="0" indent="0">
              <a:buNone/>
            </a:pPr>
            <a:endParaRPr lang="en-GB" dirty="0">
              <a:solidFill>
                <a:srgbClr val="FFC000"/>
              </a:solidFill>
            </a:endParaRPr>
          </a:p>
          <a:p>
            <a:pPr marL="0" indent="0">
              <a:buNone/>
            </a:pPr>
            <a:r>
              <a:rPr lang="en-GB" dirty="0">
                <a:solidFill>
                  <a:srgbClr val="FFC000"/>
                </a:solidFill>
                <a:ea typeface="Times New Roman" panose="02020603050405020304" pitchFamily="18" charset="0"/>
              </a:rPr>
              <a:t>Gore, A. 2007 </a:t>
            </a:r>
            <a:r>
              <a:rPr lang="en-GB" i="1" dirty="0">
                <a:solidFill>
                  <a:srgbClr val="FFC000"/>
                </a:solidFill>
                <a:ea typeface="Times New Roman" panose="02020603050405020304" pitchFamily="18" charset="0"/>
              </a:rPr>
              <a:t>An Inconvenient Truth: the crisis of global warming</a:t>
            </a:r>
            <a:r>
              <a:rPr lang="en-GB" dirty="0">
                <a:solidFill>
                  <a:srgbClr val="FFC000"/>
                </a:solidFill>
                <a:ea typeface="Times New Roman" panose="02020603050405020304" pitchFamily="18" charset="0"/>
              </a:rPr>
              <a:t>. London: Bloomsbury </a:t>
            </a:r>
            <a:endParaRPr lang="en-GB" dirty="0">
              <a:solidFill>
                <a:srgbClr val="FFC000"/>
              </a:solidFill>
              <a:ea typeface="Calibri" panose="020F0502020204030204" pitchFamily="34" charset="0"/>
            </a:endParaRPr>
          </a:p>
          <a:p>
            <a:pPr marL="0" indent="0">
              <a:buNone/>
            </a:pPr>
            <a:endParaRPr lang="en-GB" dirty="0">
              <a:solidFill>
                <a:srgbClr val="FFC000"/>
              </a:solidFill>
            </a:endParaRPr>
          </a:p>
          <a:p>
            <a:endParaRPr lang="en-GB" dirty="0"/>
          </a:p>
        </p:txBody>
      </p:sp>
    </p:spTree>
    <p:extLst>
      <p:ext uri="{BB962C8B-B14F-4D97-AF65-F5344CB8AC3E}">
        <p14:creationId xmlns:p14="http://schemas.microsoft.com/office/powerpoint/2010/main" val="276767241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Blac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1059</Words>
  <Application>Microsoft Office PowerPoint</Application>
  <PresentationFormat>Widescreen</PresentationFormat>
  <Paragraphs>144</Paragraphs>
  <Slides>26</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26</vt:i4>
      </vt:variant>
    </vt:vector>
  </HeadingPairs>
  <TitlesOfParts>
    <vt:vector size="33" baseType="lpstr">
      <vt:lpstr>Arial</vt:lpstr>
      <vt:lpstr>Calibri</vt:lpstr>
      <vt:lpstr>Calibri Light</vt:lpstr>
      <vt:lpstr>Segoe UI</vt:lpstr>
      <vt:lpstr>Times New Roman</vt:lpstr>
      <vt:lpstr>1_Office Theme</vt:lpstr>
      <vt:lpstr>Black</vt:lpstr>
      <vt:lpstr>Referencing in the Humanities for ALL academic work and research</vt:lpstr>
      <vt:lpstr>Referencing is</vt:lpstr>
      <vt:lpstr>What is referencing?</vt:lpstr>
      <vt:lpstr>Referencing is</vt:lpstr>
      <vt:lpstr>Info needed for a full reference</vt:lpstr>
      <vt:lpstr>Every department and discipline has a different style….seriously.…as does every journal…..as does……</vt:lpstr>
      <vt:lpstr>PowerPoint Presentation</vt:lpstr>
      <vt:lpstr>The rationale</vt:lpstr>
      <vt:lpstr>Good reasons </vt:lpstr>
      <vt:lpstr>Citing also</vt:lpstr>
      <vt:lpstr>The sources you refer to should</vt:lpstr>
      <vt:lpstr>Plagiarism is… </vt:lpstr>
      <vt:lpstr>Deliberate plagiarism</vt:lpstr>
      <vt:lpstr>Unintentional plagiarism</vt:lpstr>
      <vt:lpstr>Grey areas</vt:lpstr>
      <vt:lpstr>Detection: TurnItIn TIN </vt:lpstr>
      <vt:lpstr>Reasons given</vt:lpstr>
      <vt:lpstr>PowerPoint Presentation</vt:lpstr>
      <vt:lpstr>So, don’t plagiarise.</vt:lpstr>
      <vt:lpstr>Al Gore: a famous bloke</vt:lpstr>
      <vt:lpstr>This is an exert, a paragraph, taken from the book </vt:lpstr>
      <vt:lpstr>Ways of using the information</vt:lpstr>
      <vt:lpstr>Reference it Harvard and Footnotes </vt:lpstr>
      <vt:lpstr>Paraphrase it </vt:lpstr>
      <vt:lpstr>Quote it </vt:lpstr>
      <vt:lpstr>Reference list or Bibliography</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Referencing in the Humanities for ALL academic work and research</dc:title>
  <dc:creator>Ros Coard</dc:creator>
  <cp:lastModifiedBy>Ros Coard</cp:lastModifiedBy>
  <cp:revision>8</cp:revision>
  <dcterms:created xsi:type="dcterms:W3CDTF">2019-09-18T07:52:00Z</dcterms:created>
  <dcterms:modified xsi:type="dcterms:W3CDTF">2019-10-23T16:25:34Z</dcterms:modified>
</cp:coreProperties>
</file>