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72" r:id="rId2"/>
    <p:sldId id="273" r:id="rId3"/>
    <p:sldId id="276" r:id="rId4"/>
    <p:sldId id="274" r:id="rId5"/>
    <p:sldId id="294" r:id="rId6"/>
    <p:sldId id="278" r:id="rId7"/>
    <p:sldId id="277" r:id="rId8"/>
    <p:sldId id="291" r:id="rId9"/>
    <p:sldId id="281" r:id="rId10"/>
    <p:sldId id="283" r:id="rId11"/>
    <p:sldId id="284" r:id="rId12"/>
    <p:sldId id="287" r:id="rId13"/>
    <p:sldId id="288" r:id="rId14"/>
    <p:sldId id="297" r:id="rId15"/>
    <p:sldId id="296" r:id="rId16"/>
    <p:sldId id="292" r:id="rId17"/>
    <p:sldId id="293" r:id="rId18"/>
    <p:sldId id="282" r:id="rId19"/>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5/2/2025</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5/2/2025</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5/2/2025</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5/2/2025</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5/2/2025</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5/2/2025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5/2/2025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5/2/2025</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06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a:t>
            </a:r>
            <a:r>
              <a:rPr lang="en-US" altLang="en-US" dirty="0">
                <a:solidFill>
                  <a:srgbClr val="FF0000"/>
                </a:solidFill>
              </a:rPr>
              <a:t>.65</a:t>
            </a:r>
            <a:r>
              <a:rPr lang="en-US" altLang="en-US" dirty="0"/>
              <a:t>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a:t>
            </a:r>
            <a:r>
              <a:rPr lang="en-US" altLang="en-US" dirty="0">
                <a:solidFill>
                  <a:srgbClr val="00B0F0"/>
                </a:solidFill>
              </a:rPr>
              <a:t>-.45</a:t>
            </a:r>
            <a:r>
              <a:rPr lang="en-US" altLang="en-US" dirty="0"/>
              <a:t>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a:t>
            </a:r>
            <a:r>
              <a:rPr lang="en-US" altLang="en-US" dirty="0">
                <a:solidFill>
                  <a:srgbClr val="FF0000"/>
                </a:solidFill>
              </a:rPr>
              <a:t>.45</a:t>
            </a:r>
            <a:r>
              <a:rPr lang="en-US" altLang="en-US" dirty="0"/>
              <a:t>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a:t>
            </a:r>
            <a:r>
              <a:rPr lang="en-US" altLang="en-US" b="1" dirty="0"/>
              <a:t>.85</a:t>
            </a:r>
            <a:r>
              <a:rPr lang="en-US" altLang="en-US" dirty="0"/>
              <a:t>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a:t>
            </a:r>
            <a:r>
              <a:rPr lang="en-US" altLang="en-US" dirty="0">
                <a:solidFill>
                  <a:srgbClr val="00B050"/>
                </a:solidFill>
              </a:rPr>
              <a:t>.35     </a:t>
            </a:r>
            <a:r>
              <a:rPr lang="en-US" altLang="en-US" dirty="0"/>
              <a:t>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BE64E-6CF2-4107-A9AC-6B148B6C99E7}"/>
              </a:ext>
            </a:extLst>
          </p:cNvPr>
          <p:cNvSpPr>
            <a:spLocks noGrp="1"/>
          </p:cNvSpPr>
          <p:nvPr>
            <p:ph type="title"/>
          </p:nvPr>
        </p:nvSpPr>
        <p:spPr/>
        <p:txBody>
          <a:bodyPr/>
          <a:lstStyle/>
          <a:p>
            <a:r>
              <a:rPr lang="en-HK" dirty="0"/>
              <a:t>Estimation of a Factor Model</a:t>
            </a:r>
            <a:endParaRPr lang="en-GB" dirty="0"/>
          </a:p>
        </p:txBody>
      </p:sp>
      <p:sp>
        <p:nvSpPr>
          <p:cNvPr id="6" name="Content Placeholder 5">
            <a:extLst>
              <a:ext uri="{FF2B5EF4-FFF2-40B4-BE49-F238E27FC236}">
                <a16:creationId xmlns:a16="http://schemas.microsoft.com/office/drawing/2014/main" id="{E986FAC9-3A7C-4687-877B-80CD4DBF0C30}"/>
              </a:ext>
            </a:extLst>
          </p:cNvPr>
          <p:cNvSpPr>
            <a:spLocks noGrp="1"/>
          </p:cNvSpPr>
          <p:nvPr>
            <p:ph sz="half" idx="2"/>
          </p:nvPr>
        </p:nvSpPr>
        <p:spPr/>
        <p:txBody>
          <a:bodyPr>
            <a:normAutofit/>
          </a:bodyPr>
          <a:lstStyle/>
          <a:p>
            <a:pPr marL="45720" indent="0">
              <a:buNone/>
            </a:pPr>
            <a:r>
              <a:rPr lang="en-US" sz="2400" kern="100" dirty="0">
                <a:effectLst/>
                <a:ea typeface="SimSun" panose="02010600030101010101" pitchFamily="2" charset="-122"/>
              </a:rPr>
              <a:t>Model Definition Equations</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BlPr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1</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1</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BDWt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2</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2</a:t>
            </a:r>
            <a:endParaRPr lang="en-GB" sz="2400" kern="100" dirty="0">
              <a:effectLst/>
              <a:ea typeface="PMingLiU" panose="02020500000000000000" pitchFamily="18" charset="-120"/>
            </a:endParaRPr>
          </a:p>
          <a:p>
            <a:r>
              <a:rPr lang="en-US" sz="2400" kern="100" dirty="0">
                <a:effectLst/>
                <a:ea typeface="SimSun" panose="02010600030101010101" pitchFamily="2" charset="-122"/>
              </a:rPr>
              <a:t>Chol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3</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3</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4</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4</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5</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5</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6</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6</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7</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7</a:t>
            </a:r>
            <a:endParaRPr lang="en-GB" sz="2400" kern="100" dirty="0">
              <a:effectLst/>
              <a:ea typeface="PMingLiU" panose="02020500000000000000" pitchFamily="18" charset="-120"/>
            </a:endParaRPr>
          </a:p>
          <a:p>
            <a:endParaRPr lang="en-GB" dirty="0"/>
          </a:p>
        </p:txBody>
      </p:sp>
      <p:grpSp>
        <p:nvGrpSpPr>
          <p:cNvPr id="7" name="Group 18">
            <a:extLst>
              <a:ext uri="{FF2B5EF4-FFF2-40B4-BE49-F238E27FC236}">
                <a16:creationId xmlns:a16="http://schemas.microsoft.com/office/drawing/2014/main" id="{7B89AAF9-1431-4080-8E05-DCFE002B74C7}"/>
              </a:ext>
            </a:extLst>
          </p:cNvPr>
          <p:cNvGrpSpPr>
            <a:grpSpLocks/>
          </p:cNvGrpSpPr>
          <p:nvPr/>
        </p:nvGrpSpPr>
        <p:grpSpPr bwMode="auto">
          <a:xfrm>
            <a:off x="621804" y="3068960"/>
            <a:ext cx="5137076" cy="2755900"/>
            <a:chOff x="125" y="3133"/>
            <a:chExt cx="3895" cy="1736"/>
          </a:xfrm>
        </p:grpSpPr>
        <p:sp>
          <p:nvSpPr>
            <p:cNvPr id="8" name="Rectangle 4">
              <a:extLst>
                <a:ext uri="{FF2B5EF4-FFF2-40B4-BE49-F238E27FC236}">
                  <a16:creationId xmlns:a16="http://schemas.microsoft.com/office/drawing/2014/main" id="{355E9628-B1C5-4913-AC1D-42526C18909C}"/>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10" name="Oval 5">
              <a:extLst>
                <a:ext uri="{FF2B5EF4-FFF2-40B4-BE49-F238E27FC236}">
                  <a16:creationId xmlns:a16="http://schemas.microsoft.com/office/drawing/2014/main" id="{ADB12BD2-DBB3-4491-B1F5-9FBD885FD59E}"/>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Oval 6">
              <a:extLst>
                <a:ext uri="{FF2B5EF4-FFF2-40B4-BE49-F238E27FC236}">
                  <a16:creationId xmlns:a16="http://schemas.microsoft.com/office/drawing/2014/main" id="{45D5F78B-A3A8-42F3-9226-B8D2E6C71CE1}"/>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2" name="Line 7">
              <a:extLst>
                <a:ext uri="{FF2B5EF4-FFF2-40B4-BE49-F238E27FC236}">
                  <a16:creationId xmlns:a16="http://schemas.microsoft.com/office/drawing/2014/main" id="{0B589998-B990-40BB-918E-FC3CFFC9FF38}"/>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D4DE90BF-FF57-434F-A7AC-D85BE467282E}"/>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B2385E7A-6B8A-47E1-9D1F-87DA80D39FD4}"/>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Oval 12">
              <a:extLst>
                <a:ext uri="{FF2B5EF4-FFF2-40B4-BE49-F238E27FC236}">
                  <a16:creationId xmlns:a16="http://schemas.microsoft.com/office/drawing/2014/main" id="{8E64F18A-F7A8-4E2A-A3A1-D875D3D43CD4}"/>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11FD4662-88AF-4B78-932E-237196A51C83}"/>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26258BAD-62C1-4412-8CDD-148ECCA141F6}"/>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6AFEEFB7-3AD4-4238-AE8B-E415151D591F}"/>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C4CC00D5-D78B-4C62-AC0A-7FF8ACC34E6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5" name="Straight Arrow Connector 4">
            <a:extLst>
              <a:ext uri="{FF2B5EF4-FFF2-40B4-BE49-F238E27FC236}">
                <a16:creationId xmlns:a16="http://schemas.microsoft.com/office/drawing/2014/main" id="{E4437971-43C3-4992-B964-9742C5A5BC49}"/>
              </a:ext>
            </a:extLst>
          </p:cNvPr>
          <p:cNvCxnSpPr>
            <a:stCxn id="15" idx="4"/>
          </p:cNvCxnSpPr>
          <p:nvPr/>
        </p:nvCxnSpPr>
        <p:spPr>
          <a:xfrm flipH="1">
            <a:off x="4582244" y="4442148"/>
            <a:ext cx="436080" cy="10160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46BA424-E364-4B7D-8DE3-86CE393C6E49}"/>
              </a:ext>
            </a:extLst>
          </p:cNvPr>
          <p:cNvCxnSpPr/>
          <p:nvPr/>
        </p:nvCxnSpPr>
        <p:spPr>
          <a:xfrm>
            <a:off x="3430116" y="4480248"/>
            <a:ext cx="216024" cy="9302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8040595-1791-43FA-B7C1-4179ABCFEB5C}"/>
              </a:ext>
            </a:extLst>
          </p:cNvPr>
          <p:cNvCxnSpPr>
            <a:stCxn id="10" idx="4"/>
          </p:cNvCxnSpPr>
          <p:nvPr/>
        </p:nvCxnSpPr>
        <p:spPr>
          <a:xfrm flipH="1">
            <a:off x="1629916" y="4427860"/>
            <a:ext cx="83270"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FA8D909-2031-4950-883E-0F8DBA38938E}"/>
              </a:ext>
            </a:extLst>
          </p:cNvPr>
          <p:cNvSpPr txBox="1"/>
          <p:nvPr/>
        </p:nvSpPr>
        <p:spPr>
          <a:xfrm>
            <a:off x="677205" y="5842324"/>
            <a:ext cx="444466" cy="424732"/>
          </a:xfrm>
          <a:prstGeom prst="rect">
            <a:avLst/>
          </a:prstGeom>
          <a:noFill/>
        </p:spPr>
        <p:txBody>
          <a:bodyPr wrap="square" rtlCol="0">
            <a:spAutoFit/>
          </a:bodyPr>
          <a:lstStyle/>
          <a:p>
            <a:pPr>
              <a:lnSpc>
                <a:spcPct val="90000"/>
              </a:lnSpc>
            </a:pPr>
            <a:r>
              <a:rPr lang="el-GR" sz="2400" dirty="0"/>
              <a:t>ε</a:t>
            </a:r>
            <a:r>
              <a:rPr lang="en-HK" sz="2400" baseline="-25000" dirty="0"/>
              <a:t>1</a:t>
            </a:r>
            <a:endParaRPr lang="en-GB" sz="2400" baseline="-25000" dirty="0"/>
          </a:p>
        </p:txBody>
      </p:sp>
      <p:sp>
        <p:nvSpPr>
          <p:cNvPr id="25" name="TextBox 24">
            <a:extLst>
              <a:ext uri="{FF2B5EF4-FFF2-40B4-BE49-F238E27FC236}">
                <a16:creationId xmlns:a16="http://schemas.microsoft.com/office/drawing/2014/main" id="{D8D0E0B7-2000-4F91-9D1D-BFB54678BAE9}"/>
              </a:ext>
            </a:extLst>
          </p:cNvPr>
          <p:cNvSpPr txBox="1"/>
          <p:nvPr/>
        </p:nvSpPr>
        <p:spPr>
          <a:xfrm>
            <a:off x="1268719" y="5839886"/>
            <a:ext cx="444466" cy="424732"/>
          </a:xfrm>
          <a:prstGeom prst="rect">
            <a:avLst/>
          </a:prstGeom>
          <a:noFill/>
        </p:spPr>
        <p:txBody>
          <a:bodyPr wrap="square" rtlCol="0">
            <a:spAutoFit/>
          </a:bodyPr>
          <a:lstStyle/>
          <a:p>
            <a:pPr>
              <a:lnSpc>
                <a:spcPct val="90000"/>
              </a:lnSpc>
            </a:pPr>
            <a:r>
              <a:rPr lang="el-GR" sz="2400" dirty="0"/>
              <a:t>ε</a:t>
            </a:r>
            <a:r>
              <a:rPr lang="en-HK" sz="2400" baseline="-25000" dirty="0"/>
              <a:t>2</a:t>
            </a:r>
            <a:endParaRPr lang="en-GB" sz="2400" baseline="-25000" dirty="0"/>
          </a:p>
        </p:txBody>
      </p:sp>
      <p:sp>
        <p:nvSpPr>
          <p:cNvPr id="26" name="TextBox 25">
            <a:extLst>
              <a:ext uri="{FF2B5EF4-FFF2-40B4-BE49-F238E27FC236}">
                <a16:creationId xmlns:a16="http://schemas.microsoft.com/office/drawing/2014/main" id="{82B51AE3-BECB-4DC2-AA60-B74CA74E99D3}"/>
              </a:ext>
            </a:extLst>
          </p:cNvPr>
          <p:cNvSpPr txBox="1"/>
          <p:nvPr/>
        </p:nvSpPr>
        <p:spPr>
          <a:xfrm>
            <a:off x="2143593"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3</a:t>
            </a:r>
            <a:endParaRPr lang="en-GB" sz="2400" baseline="-25000" dirty="0"/>
          </a:p>
        </p:txBody>
      </p:sp>
      <p:sp>
        <p:nvSpPr>
          <p:cNvPr id="27" name="TextBox 26">
            <a:extLst>
              <a:ext uri="{FF2B5EF4-FFF2-40B4-BE49-F238E27FC236}">
                <a16:creationId xmlns:a16="http://schemas.microsoft.com/office/drawing/2014/main" id="{0C9B5599-58C5-4CE9-9427-51B2EE82746F}"/>
              </a:ext>
            </a:extLst>
          </p:cNvPr>
          <p:cNvSpPr txBox="1"/>
          <p:nvPr/>
        </p:nvSpPr>
        <p:spPr>
          <a:xfrm>
            <a:off x="2869425" y="5858388"/>
            <a:ext cx="444466" cy="424732"/>
          </a:xfrm>
          <a:prstGeom prst="rect">
            <a:avLst/>
          </a:prstGeom>
          <a:noFill/>
        </p:spPr>
        <p:txBody>
          <a:bodyPr wrap="square" rtlCol="0">
            <a:spAutoFit/>
          </a:bodyPr>
          <a:lstStyle/>
          <a:p>
            <a:pPr>
              <a:lnSpc>
                <a:spcPct val="90000"/>
              </a:lnSpc>
            </a:pPr>
            <a:r>
              <a:rPr lang="el-GR" sz="2400" dirty="0"/>
              <a:t>ε</a:t>
            </a:r>
            <a:r>
              <a:rPr lang="en-HK" sz="2400" baseline="-25000" dirty="0"/>
              <a:t>4</a:t>
            </a:r>
            <a:endParaRPr lang="en-GB" sz="2400" baseline="-25000" dirty="0"/>
          </a:p>
        </p:txBody>
      </p:sp>
      <p:sp>
        <p:nvSpPr>
          <p:cNvPr id="28" name="TextBox 27">
            <a:extLst>
              <a:ext uri="{FF2B5EF4-FFF2-40B4-BE49-F238E27FC236}">
                <a16:creationId xmlns:a16="http://schemas.microsoft.com/office/drawing/2014/main" id="{5375B538-D91B-47C4-923A-E7DF0F91EC48}"/>
              </a:ext>
            </a:extLst>
          </p:cNvPr>
          <p:cNvSpPr txBox="1"/>
          <p:nvPr/>
        </p:nvSpPr>
        <p:spPr>
          <a:xfrm>
            <a:off x="3522066"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5</a:t>
            </a:r>
            <a:endParaRPr lang="en-GB" sz="2400" baseline="-25000" dirty="0"/>
          </a:p>
        </p:txBody>
      </p:sp>
      <p:sp>
        <p:nvSpPr>
          <p:cNvPr id="29" name="TextBox 28">
            <a:extLst>
              <a:ext uri="{FF2B5EF4-FFF2-40B4-BE49-F238E27FC236}">
                <a16:creationId xmlns:a16="http://schemas.microsoft.com/office/drawing/2014/main" id="{234E05E0-A56A-40DF-B668-A069FF66D254}"/>
              </a:ext>
            </a:extLst>
          </p:cNvPr>
          <p:cNvSpPr txBox="1"/>
          <p:nvPr/>
        </p:nvSpPr>
        <p:spPr>
          <a:xfrm>
            <a:off x="4343719"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6</a:t>
            </a:r>
            <a:endParaRPr lang="en-GB" sz="2400" baseline="-25000" dirty="0"/>
          </a:p>
        </p:txBody>
      </p:sp>
      <p:sp>
        <p:nvSpPr>
          <p:cNvPr id="30" name="TextBox 29">
            <a:extLst>
              <a:ext uri="{FF2B5EF4-FFF2-40B4-BE49-F238E27FC236}">
                <a16:creationId xmlns:a16="http://schemas.microsoft.com/office/drawing/2014/main" id="{CCED9682-6E5C-48E1-9BD3-83D291D383C7}"/>
              </a:ext>
            </a:extLst>
          </p:cNvPr>
          <p:cNvSpPr txBox="1"/>
          <p:nvPr/>
        </p:nvSpPr>
        <p:spPr>
          <a:xfrm>
            <a:off x="5069551"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7</a:t>
            </a:r>
            <a:endParaRPr lang="en-GB" sz="2400" baseline="-25000" dirty="0"/>
          </a:p>
        </p:txBody>
      </p:sp>
      <p:sp>
        <p:nvSpPr>
          <p:cNvPr id="31" name="TextBox 30">
            <a:extLst>
              <a:ext uri="{FF2B5EF4-FFF2-40B4-BE49-F238E27FC236}">
                <a16:creationId xmlns:a16="http://schemas.microsoft.com/office/drawing/2014/main" id="{01980889-2C46-4C3B-A121-FBA0EC354207}"/>
              </a:ext>
            </a:extLst>
          </p:cNvPr>
          <p:cNvSpPr txBox="1"/>
          <p:nvPr/>
        </p:nvSpPr>
        <p:spPr>
          <a:xfrm>
            <a:off x="858029" y="4549663"/>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baseline="-25000" dirty="0"/>
              <a:t>1</a:t>
            </a:r>
            <a:endParaRPr lang="en-GB" sz="2400" baseline="-25000" dirty="0"/>
          </a:p>
        </p:txBody>
      </p:sp>
      <p:sp>
        <p:nvSpPr>
          <p:cNvPr id="32" name="TextBox 31">
            <a:extLst>
              <a:ext uri="{FF2B5EF4-FFF2-40B4-BE49-F238E27FC236}">
                <a16:creationId xmlns:a16="http://schemas.microsoft.com/office/drawing/2014/main" id="{F3DBDE72-E66E-46C0-85C9-7FDEBC60B8C8}"/>
              </a:ext>
            </a:extLst>
          </p:cNvPr>
          <p:cNvSpPr txBox="1"/>
          <p:nvPr/>
        </p:nvSpPr>
        <p:spPr>
          <a:xfrm>
            <a:off x="1587279" y="470378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2</a:t>
            </a:r>
            <a:endParaRPr lang="en-GB" sz="2400" baseline="-25000" dirty="0"/>
          </a:p>
        </p:txBody>
      </p:sp>
      <p:sp>
        <p:nvSpPr>
          <p:cNvPr id="33" name="TextBox 32">
            <a:extLst>
              <a:ext uri="{FF2B5EF4-FFF2-40B4-BE49-F238E27FC236}">
                <a16:creationId xmlns:a16="http://schemas.microsoft.com/office/drawing/2014/main" id="{4C415E42-C683-4185-B43D-91CECC63C48A}"/>
              </a:ext>
            </a:extLst>
          </p:cNvPr>
          <p:cNvSpPr txBox="1"/>
          <p:nvPr/>
        </p:nvSpPr>
        <p:spPr>
          <a:xfrm>
            <a:off x="2143669" y="452311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3</a:t>
            </a:r>
            <a:endParaRPr lang="en-GB" sz="2400" baseline="-25000" dirty="0"/>
          </a:p>
        </p:txBody>
      </p:sp>
      <p:sp>
        <p:nvSpPr>
          <p:cNvPr id="34" name="TextBox 33">
            <a:extLst>
              <a:ext uri="{FF2B5EF4-FFF2-40B4-BE49-F238E27FC236}">
                <a16:creationId xmlns:a16="http://schemas.microsoft.com/office/drawing/2014/main" id="{B0388F4D-2709-4B17-AB27-87C166AC6191}"/>
              </a:ext>
            </a:extLst>
          </p:cNvPr>
          <p:cNvSpPr txBox="1"/>
          <p:nvPr/>
        </p:nvSpPr>
        <p:spPr>
          <a:xfrm>
            <a:off x="2858416" y="4730638"/>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4</a:t>
            </a:r>
            <a:endParaRPr lang="en-GB" sz="2400" baseline="-25000" dirty="0"/>
          </a:p>
        </p:txBody>
      </p:sp>
      <p:sp>
        <p:nvSpPr>
          <p:cNvPr id="35" name="TextBox 34">
            <a:extLst>
              <a:ext uri="{FF2B5EF4-FFF2-40B4-BE49-F238E27FC236}">
                <a16:creationId xmlns:a16="http://schemas.microsoft.com/office/drawing/2014/main" id="{AEB8B737-7DEF-474F-A039-79BE6EA60236}"/>
              </a:ext>
            </a:extLst>
          </p:cNvPr>
          <p:cNvSpPr txBox="1"/>
          <p:nvPr/>
        </p:nvSpPr>
        <p:spPr>
          <a:xfrm>
            <a:off x="3535704" y="4680632"/>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5</a:t>
            </a:r>
            <a:endParaRPr lang="en-GB" sz="2400" baseline="-25000" dirty="0"/>
          </a:p>
        </p:txBody>
      </p:sp>
      <p:sp>
        <p:nvSpPr>
          <p:cNvPr id="36" name="TextBox 35">
            <a:extLst>
              <a:ext uri="{FF2B5EF4-FFF2-40B4-BE49-F238E27FC236}">
                <a16:creationId xmlns:a16="http://schemas.microsoft.com/office/drawing/2014/main" id="{0D242032-8280-40A8-AF1A-4019D402C8D2}"/>
              </a:ext>
            </a:extLst>
          </p:cNvPr>
          <p:cNvSpPr txBox="1"/>
          <p:nvPr/>
        </p:nvSpPr>
        <p:spPr>
          <a:xfrm>
            <a:off x="4373434" y="465319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6</a:t>
            </a:r>
            <a:endParaRPr lang="en-GB" sz="2400" baseline="-25000" dirty="0"/>
          </a:p>
        </p:txBody>
      </p:sp>
      <p:sp>
        <p:nvSpPr>
          <p:cNvPr id="37" name="TextBox 36">
            <a:extLst>
              <a:ext uri="{FF2B5EF4-FFF2-40B4-BE49-F238E27FC236}">
                <a16:creationId xmlns:a16="http://schemas.microsoft.com/office/drawing/2014/main" id="{B613E911-E1D9-4F5A-93E0-E5F4F7B17F2C}"/>
              </a:ext>
            </a:extLst>
          </p:cNvPr>
          <p:cNvSpPr txBox="1"/>
          <p:nvPr/>
        </p:nvSpPr>
        <p:spPr>
          <a:xfrm>
            <a:off x="5294414" y="463094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7</a:t>
            </a:r>
            <a:endParaRPr lang="en-GB" sz="2400" baseline="-25000" dirty="0"/>
          </a:p>
        </p:txBody>
      </p:sp>
      <p:cxnSp>
        <p:nvCxnSpPr>
          <p:cNvPr id="40" name="Connector: Curved 39">
            <a:extLst>
              <a:ext uri="{FF2B5EF4-FFF2-40B4-BE49-F238E27FC236}">
                <a16:creationId xmlns:a16="http://schemas.microsoft.com/office/drawing/2014/main" id="{9E2D3FFB-CDAE-4889-8A6E-463971DF59C7}"/>
              </a:ext>
            </a:extLst>
          </p:cNvPr>
          <p:cNvCxnSpPr>
            <a:stCxn id="10" idx="0"/>
            <a:endCxn id="11" idx="0"/>
          </p:cNvCxnSpPr>
          <p:nvPr/>
        </p:nvCxnSpPr>
        <p:spPr>
          <a:xfrm rot="16200000" flipH="1">
            <a:off x="2534280" y="2247865"/>
            <a:ext cx="30163" cy="1672352"/>
          </a:xfrm>
          <a:prstGeom prst="curvedConnector3">
            <a:avLst>
              <a:gd name="adj1" fmla="val -757882"/>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nector: Curved 41">
            <a:extLst>
              <a:ext uri="{FF2B5EF4-FFF2-40B4-BE49-F238E27FC236}">
                <a16:creationId xmlns:a16="http://schemas.microsoft.com/office/drawing/2014/main" id="{C8F66641-4538-409D-ABFA-807E5CF03C04}"/>
              </a:ext>
            </a:extLst>
          </p:cNvPr>
          <p:cNvCxnSpPr>
            <a:stCxn id="11" idx="0"/>
            <a:endCxn id="15" idx="0"/>
          </p:cNvCxnSpPr>
          <p:nvPr/>
        </p:nvCxnSpPr>
        <p:spPr>
          <a:xfrm rot="5400000" flipH="1" flipV="1">
            <a:off x="4193994" y="2274793"/>
            <a:ext cx="15875" cy="1632786"/>
          </a:xfrm>
          <a:prstGeom prst="curvedConnector3">
            <a:avLst>
              <a:gd name="adj1" fmla="val 1540000"/>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0" name="Connector: Curved 49">
            <a:extLst>
              <a:ext uri="{FF2B5EF4-FFF2-40B4-BE49-F238E27FC236}">
                <a16:creationId xmlns:a16="http://schemas.microsoft.com/office/drawing/2014/main" id="{52C8CF8C-E1AD-4658-B457-8BAA34534025}"/>
              </a:ext>
            </a:extLst>
          </p:cNvPr>
          <p:cNvCxnSpPr>
            <a:stCxn id="10" idx="0"/>
          </p:cNvCxnSpPr>
          <p:nvPr/>
        </p:nvCxnSpPr>
        <p:spPr>
          <a:xfrm rot="5400000" flipH="1" flipV="1">
            <a:off x="2009301" y="1692725"/>
            <a:ext cx="1080120" cy="1672351"/>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Connector: Curved 53">
            <a:extLst>
              <a:ext uri="{FF2B5EF4-FFF2-40B4-BE49-F238E27FC236}">
                <a16:creationId xmlns:a16="http://schemas.microsoft.com/office/drawing/2014/main" id="{A77D5AF8-3CBA-4B6F-B4BF-99E7BF506C30}"/>
              </a:ext>
            </a:extLst>
          </p:cNvPr>
          <p:cNvCxnSpPr>
            <a:stCxn id="15" idx="0"/>
          </p:cNvCxnSpPr>
          <p:nvPr/>
        </p:nvCxnSpPr>
        <p:spPr>
          <a:xfrm rot="16200000" flipV="1">
            <a:off x="3666927" y="1731850"/>
            <a:ext cx="1094408" cy="1608387"/>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FE6B71C6-8DDB-4241-8F0A-040DF55E6C71}"/>
              </a:ext>
            </a:extLst>
          </p:cNvPr>
          <p:cNvSpPr txBox="1"/>
          <p:nvPr/>
        </p:nvSpPr>
        <p:spPr>
          <a:xfrm>
            <a:off x="2274665" y="2432036"/>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12</a:t>
            </a:r>
            <a:endParaRPr lang="en-GB" dirty="0"/>
          </a:p>
        </p:txBody>
      </p:sp>
      <p:sp>
        <p:nvSpPr>
          <p:cNvPr id="57" name="TextBox 56">
            <a:extLst>
              <a:ext uri="{FF2B5EF4-FFF2-40B4-BE49-F238E27FC236}">
                <a16:creationId xmlns:a16="http://schemas.microsoft.com/office/drawing/2014/main" id="{23A00944-AC79-48A2-9B6E-629CAC83D435}"/>
              </a:ext>
            </a:extLst>
          </p:cNvPr>
          <p:cNvSpPr txBox="1"/>
          <p:nvPr/>
        </p:nvSpPr>
        <p:spPr>
          <a:xfrm>
            <a:off x="3889136" y="2396487"/>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23</a:t>
            </a:r>
            <a:endParaRPr lang="en-GB" dirty="0"/>
          </a:p>
        </p:txBody>
      </p:sp>
      <p:sp>
        <p:nvSpPr>
          <p:cNvPr id="58" name="TextBox 57">
            <a:extLst>
              <a:ext uri="{FF2B5EF4-FFF2-40B4-BE49-F238E27FC236}">
                <a16:creationId xmlns:a16="http://schemas.microsoft.com/office/drawing/2014/main" id="{63FCD7A1-893F-450F-BA34-6ABD83F84858}"/>
              </a:ext>
            </a:extLst>
          </p:cNvPr>
          <p:cNvSpPr txBox="1"/>
          <p:nvPr/>
        </p:nvSpPr>
        <p:spPr>
          <a:xfrm>
            <a:off x="3051380" y="1622425"/>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13</a:t>
            </a:r>
            <a:endParaRPr lang="en-GB" dirty="0"/>
          </a:p>
        </p:txBody>
      </p:sp>
    </p:spTree>
    <p:extLst>
      <p:ext uri="{BB962C8B-B14F-4D97-AF65-F5344CB8AC3E}">
        <p14:creationId xmlns:p14="http://schemas.microsoft.com/office/powerpoint/2010/main" val="5045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4437" y="1844824"/>
            <a:ext cx="5715244" cy="484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144" y="1772816"/>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correlation matrix</a:t>
            </a:r>
            <a:endParaRPr lang="en-GB" sz="2400" dirty="0"/>
          </a:p>
        </p:txBody>
      </p:sp>
      <p:graphicFrame>
        <p:nvGraphicFramePr>
          <p:cNvPr id="3" name="Table 2">
            <a:extLst>
              <a:ext uri="{FF2B5EF4-FFF2-40B4-BE49-F238E27FC236}">
                <a16:creationId xmlns:a16="http://schemas.microsoft.com/office/drawing/2014/main" id="{F6A481AF-9A44-CC0B-AC9A-6662FC5CA346}"/>
              </a:ext>
            </a:extLst>
          </p:cNvPr>
          <p:cNvGraphicFramePr>
            <a:graphicFrameLocks noGrp="1"/>
          </p:cNvGraphicFramePr>
          <p:nvPr>
            <p:extLst>
              <p:ext uri="{D42A27DB-BD31-4B8C-83A1-F6EECF244321}">
                <p14:modId xmlns:p14="http://schemas.microsoft.com/office/powerpoint/2010/main" val="1847822177"/>
              </p:ext>
            </p:extLst>
          </p:nvPr>
        </p:nvGraphicFramePr>
        <p:xfrm>
          <a:off x="6166415" y="1988840"/>
          <a:ext cx="5256590" cy="3888430"/>
        </p:xfrm>
        <a:graphic>
          <a:graphicData uri="http://schemas.openxmlformats.org/drawingml/2006/table">
            <a:tbl>
              <a:tblPr>
                <a:tableStyleId>{616DA210-FB5B-4158-B5E0-FEB733F419BA}</a:tableStyleId>
              </a:tblPr>
              <a:tblGrid>
                <a:gridCol w="525659">
                  <a:extLst>
                    <a:ext uri="{9D8B030D-6E8A-4147-A177-3AD203B41FA5}">
                      <a16:colId xmlns:a16="http://schemas.microsoft.com/office/drawing/2014/main" val="3272596692"/>
                    </a:ext>
                  </a:extLst>
                </a:gridCol>
                <a:gridCol w="525659">
                  <a:extLst>
                    <a:ext uri="{9D8B030D-6E8A-4147-A177-3AD203B41FA5}">
                      <a16:colId xmlns:a16="http://schemas.microsoft.com/office/drawing/2014/main" val="591428998"/>
                    </a:ext>
                  </a:extLst>
                </a:gridCol>
                <a:gridCol w="525659">
                  <a:extLst>
                    <a:ext uri="{9D8B030D-6E8A-4147-A177-3AD203B41FA5}">
                      <a16:colId xmlns:a16="http://schemas.microsoft.com/office/drawing/2014/main" val="1807330854"/>
                    </a:ext>
                  </a:extLst>
                </a:gridCol>
                <a:gridCol w="525659">
                  <a:extLst>
                    <a:ext uri="{9D8B030D-6E8A-4147-A177-3AD203B41FA5}">
                      <a16:colId xmlns:a16="http://schemas.microsoft.com/office/drawing/2014/main" val="46907088"/>
                    </a:ext>
                  </a:extLst>
                </a:gridCol>
                <a:gridCol w="525659">
                  <a:extLst>
                    <a:ext uri="{9D8B030D-6E8A-4147-A177-3AD203B41FA5}">
                      <a16:colId xmlns:a16="http://schemas.microsoft.com/office/drawing/2014/main" val="414418532"/>
                    </a:ext>
                  </a:extLst>
                </a:gridCol>
                <a:gridCol w="525659">
                  <a:extLst>
                    <a:ext uri="{9D8B030D-6E8A-4147-A177-3AD203B41FA5}">
                      <a16:colId xmlns:a16="http://schemas.microsoft.com/office/drawing/2014/main" val="2439507240"/>
                    </a:ext>
                  </a:extLst>
                </a:gridCol>
                <a:gridCol w="525659">
                  <a:extLst>
                    <a:ext uri="{9D8B030D-6E8A-4147-A177-3AD203B41FA5}">
                      <a16:colId xmlns:a16="http://schemas.microsoft.com/office/drawing/2014/main" val="3800209739"/>
                    </a:ext>
                  </a:extLst>
                </a:gridCol>
                <a:gridCol w="525659">
                  <a:extLst>
                    <a:ext uri="{9D8B030D-6E8A-4147-A177-3AD203B41FA5}">
                      <a16:colId xmlns:a16="http://schemas.microsoft.com/office/drawing/2014/main" val="1674429067"/>
                    </a:ext>
                  </a:extLst>
                </a:gridCol>
                <a:gridCol w="525659">
                  <a:extLst>
                    <a:ext uri="{9D8B030D-6E8A-4147-A177-3AD203B41FA5}">
                      <a16:colId xmlns:a16="http://schemas.microsoft.com/office/drawing/2014/main" val="1341059734"/>
                    </a:ext>
                  </a:extLst>
                </a:gridCol>
                <a:gridCol w="525659">
                  <a:extLst>
                    <a:ext uri="{9D8B030D-6E8A-4147-A177-3AD203B41FA5}">
                      <a16:colId xmlns:a16="http://schemas.microsoft.com/office/drawing/2014/main" val="220806157"/>
                    </a:ext>
                  </a:extLst>
                </a:gridCol>
              </a:tblGrid>
              <a:tr h="388843">
                <a:tc>
                  <a:txBody>
                    <a:bodyPr/>
                    <a:lstStyle/>
                    <a:p>
                      <a:pPr algn="ctr" fontAlgn="ctr"/>
                      <a:r>
                        <a:rPr lang="en-HK" sz="1200" u="none" strike="noStrike" dirty="0">
                          <a:effectLst/>
                        </a:rPr>
                        <a:t> </a:t>
                      </a:r>
                      <a:endParaRPr lang="en-HK" sz="12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V1</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V2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V3</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V5</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V6</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V9</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65087335"/>
                  </a:ext>
                </a:extLst>
              </a:tr>
              <a:tr h="388843">
                <a:tc>
                  <a:txBody>
                    <a:bodyPr/>
                    <a:lstStyle/>
                    <a:p>
                      <a:pPr algn="ctr" fontAlgn="ctr"/>
                      <a:r>
                        <a:rPr lang="en-HK" sz="1200" u="none" strike="noStrike" dirty="0">
                          <a:effectLst/>
                        </a:rPr>
                        <a:t>V1</a:t>
                      </a:r>
                      <a:endParaRPr lang="en-HK" sz="12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1.480</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6256212"/>
                  </a:ext>
                </a:extLst>
              </a:tr>
              <a:tr h="388843">
                <a:tc>
                  <a:txBody>
                    <a:bodyPr/>
                    <a:lstStyle/>
                    <a:p>
                      <a:pPr algn="ctr" fontAlgn="ctr"/>
                      <a:r>
                        <a:rPr lang="en-HK" sz="1200" u="none" strike="noStrike" dirty="0">
                          <a:effectLst/>
                        </a:rPr>
                        <a:t>V2</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0.727</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1.144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761077578"/>
                  </a:ext>
                </a:extLst>
              </a:tr>
              <a:tr h="388843">
                <a:tc>
                  <a:txBody>
                    <a:bodyPr/>
                    <a:lstStyle/>
                    <a:p>
                      <a:pPr algn="ctr" fontAlgn="ctr"/>
                      <a:r>
                        <a:rPr lang="en-HK" sz="1200" u="none" strike="noStrike" dirty="0">
                          <a:effectLst/>
                        </a:rPr>
                        <a:t>V3</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0.650</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0.822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0.978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366717501"/>
                  </a:ext>
                </a:extLst>
              </a:tr>
              <a:tr h="388843">
                <a:tc>
                  <a:txBody>
                    <a:bodyPr/>
                    <a:lstStyle/>
                    <a:p>
                      <a:pPr algn="ctr" fontAlgn="ctr"/>
                      <a:r>
                        <a:rPr lang="en-HK" sz="1200" u="none" strike="noStrike" dirty="0">
                          <a:effectLst/>
                        </a:rPr>
                        <a:t>V4</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0.472</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a:effectLst/>
                        </a:rPr>
                        <a:t>0.578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0.649</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1.208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666822023"/>
                  </a:ext>
                </a:extLst>
              </a:tr>
              <a:tr h="388843">
                <a:tc>
                  <a:txBody>
                    <a:bodyPr/>
                    <a:lstStyle/>
                    <a:p>
                      <a:pPr algn="ctr" fontAlgn="ctr"/>
                      <a:r>
                        <a:rPr lang="en-HK" sz="1200" u="none" strike="noStrike" dirty="0">
                          <a:effectLst/>
                        </a:rPr>
                        <a:t>V5</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0.402</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0.469</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0.514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0.305</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1.274</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95472641"/>
                  </a:ext>
                </a:extLst>
              </a:tr>
              <a:tr h="388843">
                <a:tc>
                  <a:txBody>
                    <a:bodyPr/>
                    <a:lstStyle/>
                    <a:p>
                      <a:pPr algn="ctr" fontAlgn="ctr"/>
                      <a:r>
                        <a:rPr lang="en-HK" sz="1200" u="none" strike="noStrike" dirty="0">
                          <a:effectLst/>
                        </a:rPr>
                        <a:t>V6</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0.056</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0.106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0.120</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0.167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0.179</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1.858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4694946"/>
                  </a:ext>
                </a:extLst>
              </a:tr>
              <a:tr h="388843">
                <a:tc>
                  <a:txBody>
                    <a:bodyPr/>
                    <a:lstStyle/>
                    <a:p>
                      <a:pPr algn="ctr" fontAlgn="ctr"/>
                      <a:r>
                        <a:rPr lang="en-HK" sz="1200" u="none" strike="noStrike" dirty="0">
                          <a:effectLst/>
                        </a:rPr>
                        <a:t>V7</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0.005</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0.004</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0.064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0.081</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0.164</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0.767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1.802</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256680557"/>
                  </a:ext>
                </a:extLst>
              </a:tr>
              <a:tr h="388843">
                <a:tc>
                  <a:txBody>
                    <a:bodyPr/>
                    <a:lstStyle/>
                    <a:p>
                      <a:pPr algn="ctr" fontAlgn="ctr"/>
                      <a:r>
                        <a:rPr lang="en-HK" sz="1200" u="none" strike="noStrike" dirty="0">
                          <a:effectLst/>
                        </a:rPr>
                        <a:t>V8</a:t>
                      </a:r>
                      <a:endParaRPr lang="en-HK" sz="12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0.024</a:t>
                      </a:r>
                      <a:endParaRPr lang="en-HK" sz="12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0.043</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0.071</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0.088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0.187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0.737</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0.723</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1.308</a:t>
                      </a:r>
                      <a:endParaRPr lang="en-HK" sz="12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a:effectLst/>
                        </a:rPr>
                        <a:t> </a:t>
                      </a:r>
                      <a:endParaRPr lang="en-HK" sz="12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45342011"/>
                  </a:ext>
                </a:extLst>
              </a:tr>
              <a:tr h="388843">
                <a:tc>
                  <a:txBody>
                    <a:bodyPr/>
                    <a:lstStyle/>
                    <a:p>
                      <a:pPr algn="ctr" fontAlgn="ctr"/>
                      <a:r>
                        <a:rPr lang="en-HK" sz="1200" u="none" strike="noStrike" dirty="0">
                          <a:effectLst/>
                        </a:rPr>
                        <a:t>V9</a:t>
                      </a:r>
                      <a:endParaRPr lang="en-HK" sz="12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1200" u="none" strike="noStrike" dirty="0">
                          <a:effectLst/>
                        </a:rPr>
                        <a:t>0.057</a:t>
                      </a:r>
                      <a:endParaRPr lang="en-HK" sz="12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1200" u="none" strike="noStrike" dirty="0">
                          <a:effectLst/>
                        </a:rPr>
                        <a:t>0.066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0.126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0.100</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0.156</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0.697</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0.671</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0.850</a:t>
                      </a:r>
                      <a:endParaRPr lang="en-HK" sz="12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1200" u="none" strike="noStrike" dirty="0">
                          <a:effectLst/>
                        </a:rPr>
                        <a:t>1.886</a:t>
                      </a:r>
                      <a:endParaRPr lang="en-HK" sz="12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516232726"/>
                  </a:ext>
                </a:extLst>
              </a:tr>
            </a:tbl>
          </a:graphicData>
        </a:graphic>
      </p:graphicFrame>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A1A0E9E-C31C-4559-8A5C-6A9BDB14340A}"/>
              </a:ext>
            </a:extLst>
          </p:cNvPr>
          <p:cNvSpPr txBox="1"/>
          <p:nvPr/>
        </p:nvSpPr>
        <p:spPr>
          <a:xfrm>
            <a:off x="495607" y="1340350"/>
            <a:ext cx="4085253" cy="369332"/>
          </a:xfrm>
          <a:prstGeom prst="rect">
            <a:avLst/>
          </a:prstGeom>
          <a:noFill/>
        </p:spPr>
        <p:txBody>
          <a:bodyPr wrap="square" rtlCol="0">
            <a:spAutoFit/>
          </a:bodyPr>
          <a:lstStyle/>
          <a:p>
            <a:pPr>
              <a:lnSpc>
                <a:spcPct val="90000"/>
              </a:lnSpc>
            </a:pPr>
            <a:r>
              <a:rPr lang="en-HK" sz="2000" b="1" dirty="0"/>
              <a:t>Sample correlation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495607" y="3912666"/>
            <a:ext cx="4507396" cy="369332"/>
          </a:xfrm>
          <a:prstGeom prst="rect">
            <a:avLst/>
          </a:prstGeom>
          <a:noFill/>
        </p:spPr>
        <p:txBody>
          <a:bodyPr wrap="square" rtlCol="0">
            <a:spAutoFit/>
          </a:bodyPr>
          <a:lstStyle/>
          <a:p>
            <a:pPr>
              <a:lnSpc>
                <a:spcPct val="90000"/>
              </a:lnSpc>
            </a:pPr>
            <a:r>
              <a:rPr lang="en-HK" sz="2000" b="1" dirty="0"/>
              <a:t>Fitted correlation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3948277"/>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8319711" y="181804"/>
            <a:ext cx="3719907"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5823" y="856867"/>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0.124</a:t>
            </a:r>
            <a:endParaRPr lang="en-GB" sz="2400" dirty="0"/>
          </a:p>
        </p:txBody>
      </p:sp>
      <p:sp>
        <p:nvSpPr>
          <p:cNvPr id="4" name="TextBox 3">
            <a:extLst>
              <a:ext uri="{FF2B5EF4-FFF2-40B4-BE49-F238E27FC236}">
                <a16:creationId xmlns:a16="http://schemas.microsoft.com/office/drawing/2014/main" id="{DBB43E58-6883-B19F-BD84-7CDFAE11BA02}"/>
              </a:ext>
            </a:extLst>
          </p:cNvPr>
          <p:cNvSpPr txBox="1"/>
          <p:nvPr/>
        </p:nvSpPr>
        <p:spPr>
          <a:xfrm>
            <a:off x="261763" y="75153"/>
            <a:ext cx="7560841" cy="1338828"/>
          </a:xfrm>
          <a:prstGeom prst="rect">
            <a:avLst/>
          </a:prstGeom>
          <a:noFill/>
        </p:spPr>
        <p:txBody>
          <a:bodyPr wrap="square" rtlCol="0">
            <a:spAutoFit/>
          </a:bodyPr>
          <a:lstStyle/>
          <a:p>
            <a:pPr>
              <a:lnSpc>
                <a:spcPct val="90000"/>
              </a:lnSpc>
            </a:pPr>
            <a:r>
              <a:rPr lang="en-HK" dirty="0"/>
              <a:t>Estimation:</a:t>
            </a:r>
            <a:r>
              <a:rPr lang="en-US" dirty="0"/>
              <a:t>The analysis employs an iterative process to reduce the differences between the sample correlation matrix and the estimated population correlation matrix, focusing on a two-factor solution. The fit discrepancies are indicated by the fitted residual matrix.</a:t>
            </a:r>
            <a:endParaRPr lang="en-GB" dirty="0"/>
          </a:p>
        </p:txBody>
      </p:sp>
      <p:graphicFrame>
        <p:nvGraphicFramePr>
          <p:cNvPr id="7" name="Table 6">
            <a:extLst>
              <a:ext uri="{FF2B5EF4-FFF2-40B4-BE49-F238E27FC236}">
                <a16:creationId xmlns:a16="http://schemas.microsoft.com/office/drawing/2014/main" id="{09046BBC-9009-EFE5-2656-F92C5CA66FA3}"/>
              </a:ext>
            </a:extLst>
          </p:cNvPr>
          <p:cNvGraphicFramePr>
            <a:graphicFrameLocks noGrp="1"/>
          </p:cNvGraphicFramePr>
          <p:nvPr>
            <p:extLst>
              <p:ext uri="{D42A27DB-BD31-4B8C-83A1-F6EECF244321}">
                <p14:modId xmlns:p14="http://schemas.microsoft.com/office/powerpoint/2010/main" val="188610679"/>
              </p:ext>
            </p:extLst>
          </p:nvPr>
        </p:nvGraphicFramePr>
        <p:xfrm>
          <a:off x="495607" y="4312260"/>
          <a:ext cx="5290190" cy="2133600"/>
        </p:xfrm>
        <a:graphic>
          <a:graphicData uri="http://schemas.openxmlformats.org/drawingml/2006/table">
            <a:tbl>
              <a:tblPr>
                <a:tableStyleId>{5940675A-B579-460E-94D1-54222C63F5DA}</a:tableStyleId>
              </a:tblPr>
              <a:tblGrid>
                <a:gridCol w="529019">
                  <a:extLst>
                    <a:ext uri="{9D8B030D-6E8A-4147-A177-3AD203B41FA5}">
                      <a16:colId xmlns:a16="http://schemas.microsoft.com/office/drawing/2014/main" val="3891633781"/>
                    </a:ext>
                  </a:extLst>
                </a:gridCol>
                <a:gridCol w="529019">
                  <a:extLst>
                    <a:ext uri="{9D8B030D-6E8A-4147-A177-3AD203B41FA5}">
                      <a16:colId xmlns:a16="http://schemas.microsoft.com/office/drawing/2014/main" val="3464540609"/>
                    </a:ext>
                  </a:extLst>
                </a:gridCol>
                <a:gridCol w="529019">
                  <a:extLst>
                    <a:ext uri="{9D8B030D-6E8A-4147-A177-3AD203B41FA5}">
                      <a16:colId xmlns:a16="http://schemas.microsoft.com/office/drawing/2014/main" val="1674408071"/>
                    </a:ext>
                  </a:extLst>
                </a:gridCol>
                <a:gridCol w="529019">
                  <a:extLst>
                    <a:ext uri="{9D8B030D-6E8A-4147-A177-3AD203B41FA5}">
                      <a16:colId xmlns:a16="http://schemas.microsoft.com/office/drawing/2014/main" val="1703293864"/>
                    </a:ext>
                  </a:extLst>
                </a:gridCol>
                <a:gridCol w="529019">
                  <a:extLst>
                    <a:ext uri="{9D8B030D-6E8A-4147-A177-3AD203B41FA5}">
                      <a16:colId xmlns:a16="http://schemas.microsoft.com/office/drawing/2014/main" val="2648209677"/>
                    </a:ext>
                  </a:extLst>
                </a:gridCol>
                <a:gridCol w="529019">
                  <a:extLst>
                    <a:ext uri="{9D8B030D-6E8A-4147-A177-3AD203B41FA5}">
                      <a16:colId xmlns:a16="http://schemas.microsoft.com/office/drawing/2014/main" val="2322116225"/>
                    </a:ext>
                  </a:extLst>
                </a:gridCol>
                <a:gridCol w="529019">
                  <a:extLst>
                    <a:ext uri="{9D8B030D-6E8A-4147-A177-3AD203B41FA5}">
                      <a16:colId xmlns:a16="http://schemas.microsoft.com/office/drawing/2014/main" val="3858263352"/>
                    </a:ext>
                  </a:extLst>
                </a:gridCol>
                <a:gridCol w="529019">
                  <a:extLst>
                    <a:ext uri="{9D8B030D-6E8A-4147-A177-3AD203B41FA5}">
                      <a16:colId xmlns:a16="http://schemas.microsoft.com/office/drawing/2014/main" val="2158137588"/>
                    </a:ext>
                  </a:extLst>
                </a:gridCol>
                <a:gridCol w="529019">
                  <a:extLst>
                    <a:ext uri="{9D8B030D-6E8A-4147-A177-3AD203B41FA5}">
                      <a16:colId xmlns:a16="http://schemas.microsoft.com/office/drawing/2014/main" val="2583652416"/>
                    </a:ext>
                  </a:extLst>
                </a:gridCol>
                <a:gridCol w="529019">
                  <a:extLst>
                    <a:ext uri="{9D8B030D-6E8A-4147-A177-3AD203B41FA5}">
                      <a16:colId xmlns:a16="http://schemas.microsoft.com/office/drawing/2014/main" val="26951539"/>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084224572"/>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1.480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065152730"/>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0.688</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1.144</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80687014"/>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0.684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0.826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79442519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0.606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0.602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03069629"/>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0.485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0.356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19245952"/>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0.075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72588116"/>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0.073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0.053</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65603347"/>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0.086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0.741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021350598"/>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0.068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0.082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0.081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0.060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0.048</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0.725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0.708</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0.829</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1914318"/>
                  </a:ext>
                </a:extLst>
              </a:tr>
            </a:tbl>
          </a:graphicData>
        </a:graphic>
      </p:graphicFrame>
      <p:graphicFrame>
        <p:nvGraphicFramePr>
          <p:cNvPr id="8" name="Table 7">
            <a:extLst>
              <a:ext uri="{FF2B5EF4-FFF2-40B4-BE49-F238E27FC236}">
                <a16:creationId xmlns:a16="http://schemas.microsoft.com/office/drawing/2014/main" id="{626AE779-065C-ED5D-84B8-375A7BCE82C4}"/>
              </a:ext>
            </a:extLst>
          </p:cNvPr>
          <p:cNvGraphicFramePr>
            <a:graphicFrameLocks noGrp="1"/>
          </p:cNvGraphicFramePr>
          <p:nvPr>
            <p:extLst>
              <p:ext uri="{D42A27DB-BD31-4B8C-83A1-F6EECF244321}">
                <p14:modId xmlns:p14="http://schemas.microsoft.com/office/powerpoint/2010/main" val="835821836"/>
              </p:ext>
            </p:extLst>
          </p:nvPr>
        </p:nvGraphicFramePr>
        <p:xfrm>
          <a:off x="503277" y="1748804"/>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717326288"/>
                    </a:ext>
                  </a:extLst>
                </a:gridCol>
                <a:gridCol w="532904">
                  <a:extLst>
                    <a:ext uri="{9D8B030D-6E8A-4147-A177-3AD203B41FA5}">
                      <a16:colId xmlns:a16="http://schemas.microsoft.com/office/drawing/2014/main" val="3609330006"/>
                    </a:ext>
                  </a:extLst>
                </a:gridCol>
                <a:gridCol w="532904">
                  <a:extLst>
                    <a:ext uri="{9D8B030D-6E8A-4147-A177-3AD203B41FA5}">
                      <a16:colId xmlns:a16="http://schemas.microsoft.com/office/drawing/2014/main" val="344978815"/>
                    </a:ext>
                  </a:extLst>
                </a:gridCol>
                <a:gridCol w="532904">
                  <a:extLst>
                    <a:ext uri="{9D8B030D-6E8A-4147-A177-3AD203B41FA5}">
                      <a16:colId xmlns:a16="http://schemas.microsoft.com/office/drawing/2014/main" val="1136110458"/>
                    </a:ext>
                  </a:extLst>
                </a:gridCol>
                <a:gridCol w="532904">
                  <a:extLst>
                    <a:ext uri="{9D8B030D-6E8A-4147-A177-3AD203B41FA5}">
                      <a16:colId xmlns:a16="http://schemas.microsoft.com/office/drawing/2014/main" val="3538426561"/>
                    </a:ext>
                  </a:extLst>
                </a:gridCol>
                <a:gridCol w="532904">
                  <a:extLst>
                    <a:ext uri="{9D8B030D-6E8A-4147-A177-3AD203B41FA5}">
                      <a16:colId xmlns:a16="http://schemas.microsoft.com/office/drawing/2014/main" val="1375207253"/>
                    </a:ext>
                  </a:extLst>
                </a:gridCol>
                <a:gridCol w="532904">
                  <a:extLst>
                    <a:ext uri="{9D8B030D-6E8A-4147-A177-3AD203B41FA5}">
                      <a16:colId xmlns:a16="http://schemas.microsoft.com/office/drawing/2014/main" val="1250625031"/>
                    </a:ext>
                  </a:extLst>
                </a:gridCol>
                <a:gridCol w="532904">
                  <a:extLst>
                    <a:ext uri="{9D8B030D-6E8A-4147-A177-3AD203B41FA5}">
                      <a16:colId xmlns:a16="http://schemas.microsoft.com/office/drawing/2014/main" val="692665167"/>
                    </a:ext>
                  </a:extLst>
                </a:gridCol>
                <a:gridCol w="532904">
                  <a:extLst>
                    <a:ext uri="{9D8B030D-6E8A-4147-A177-3AD203B41FA5}">
                      <a16:colId xmlns:a16="http://schemas.microsoft.com/office/drawing/2014/main" val="2972849809"/>
                    </a:ext>
                  </a:extLst>
                </a:gridCol>
                <a:gridCol w="532904">
                  <a:extLst>
                    <a:ext uri="{9D8B030D-6E8A-4147-A177-3AD203B41FA5}">
                      <a16:colId xmlns:a16="http://schemas.microsoft.com/office/drawing/2014/main" val="4084819868"/>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02770806"/>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604073575"/>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895404699"/>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0.650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6207376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0.472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0.578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 </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3203201"/>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70392345"/>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9673034"/>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72032759"/>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16228436"/>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0.057</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0.100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0.156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0.697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0.671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10374777"/>
                  </a:ext>
                </a:extLst>
              </a:tr>
            </a:tbl>
          </a:graphicData>
        </a:graphic>
      </p:graphicFrame>
      <p:graphicFrame>
        <p:nvGraphicFramePr>
          <p:cNvPr id="17" name="Table 16">
            <a:extLst>
              <a:ext uri="{FF2B5EF4-FFF2-40B4-BE49-F238E27FC236}">
                <a16:creationId xmlns:a16="http://schemas.microsoft.com/office/drawing/2014/main" id="{3588D876-D820-F97D-4D84-D649EA83502A}"/>
              </a:ext>
            </a:extLst>
          </p:cNvPr>
          <p:cNvGraphicFramePr>
            <a:graphicFrameLocks noGrp="1"/>
          </p:cNvGraphicFramePr>
          <p:nvPr>
            <p:extLst>
              <p:ext uri="{D42A27DB-BD31-4B8C-83A1-F6EECF244321}">
                <p14:modId xmlns:p14="http://schemas.microsoft.com/office/powerpoint/2010/main" val="123130127"/>
              </p:ext>
            </p:extLst>
          </p:nvPr>
        </p:nvGraphicFramePr>
        <p:xfrm>
          <a:off x="6267582" y="4317609"/>
          <a:ext cx="5424260" cy="2407920"/>
        </p:xfrm>
        <a:graphic>
          <a:graphicData uri="http://schemas.openxmlformats.org/drawingml/2006/table">
            <a:tbl>
              <a:tblPr>
                <a:tableStyleId>{616DA210-FB5B-4158-B5E0-FEB733F419BA}</a:tableStyleId>
              </a:tblPr>
              <a:tblGrid>
                <a:gridCol w="542426">
                  <a:extLst>
                    <a:ext uri="{9D8B030D-6E8A-4147-A177-3AD203B41FA5}">
                      <a16:colId xmlns:a16="http://schemas.microsoft.com/office/drawing/2014/main" val="2765897901"/>
                    </a:ext>
                  </a:extLst>
                </a:gridCol>
                <a:gridCol w="542426">
                  <a:extLst>
                    <a:ext uri="{9D8B030D-6E8A-4147-A177-3AD203B41FA5}">
                      <a16:colId xmlns:a16="http://schemas.microsoft.com/office/drawing/2014/main" val="1315140052"/>
                    </a:ext>
                  </a:extLst>
                </a:gridCol>
                <a:gridCol w="542426">
                  <a:extLst>
                    <a:ext uri="{9D8B030D-6E8A-4147-A177-3AD203B41FA5}">
                      <a16:colId xmlns:a16="http://schemas.microsoft.com/office/drawing/2014/main" val="3409716586"/>
                    </a:ext>
                  </a:extLst>
                </a:gridCol>
                <a:gridCol w="542426">
                  <a:extLst>
                    <a:ext uri="{9D8B030D-6E8A-4147-A177-3AD203B41FA5}">
                      <a16:colId xmlns:a16="http://schemas.microsoft.com/office/drawing/2014/main" val="2962268700"/>
                    </a:ext>
                  </a:extLst>
                </a:gridCol>
                <a:gridCol w="542426">
                  <a:extLst>
                    <a:ext uri="{9D8B030D-6E8A-4147-A177-3AD203B41FA5}">
                      <a16:colId xmlns:a16="http://schemas.microsoft.com/office/drawing/2014/main" val="1342935778"/>
                    </a:ext>
                  </a:extLst>
                </a:gridCol>
                <a:gridCol w="542426">
                  <a:extLst>
                    <a:ext uri="{9D8B030D-6E8A-4147-A177-3AD203B41FA5}">
                      <a16:colId xmlns:a16="http://schemas.microsoft.com/office/drawing/2014/main" val="3538508280"/>
                    </a:ext>
                  </a:extLst>
                </a:gridCol>
                <a:gridCol w="542426">
                  <a:extLst>
                    <a:ext uri="{9D8B030D-6E8A-4147-A177-3AD203B41FA5}">
                      <a16:colId xmlns:a16="http://schemas.microsoft.com/office/drawing/2014/main" val="3976947542"/>
                    </a:ext>
                  </a:extLst>
                </a:gridCol>
                <a:gridCol w="542426">
                  <a:extLst>
                    <a:ext uri="{9D8B030D-6E8A-4147-A177-3AD203B41FA5}">
                      <a16:colId xmlns:a16="http://schemas.microsoft.com/office/drawing/2014/main" val="1455077991"/>
                    </a:ext>
                  </a:extLst>
                </a:gridCol>
                <a:gridCol w="542426">
                  <a:extLst>
                    <a:ext uri="{9D8B030D-6E8A-4147-A177-3AD203B41FA5}">
                      <a16:colId xmlns:a16="http://schemas.microsoft.com/office/drawing/2014/main" val="180488262"/>
                    </a:ext>
                  </a:extLst>
                </a:gridCol>
                <a:gridCol w="542426">
                  <a:extLst>
                    <a:ext uri="{9D8B030D-6E8A-4147-A177-3AD203B41FA5}">
                      <a16:colId xmlns:a16="http://schemas.microsoft.com/office/drawing/2014/main" val="3408330326"/>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172454439"/>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85247230"/>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0.039</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679403895"/>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-0.034</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21933088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-0.030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-5.27e−8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3257607"/>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-0.002</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-0.019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332930724"/>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0.031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-5.17e−7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23105373"/>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-0.069</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-1.52e−7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385867738"/>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-0.042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-3.12e−7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32585744"/>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-0.010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-0.016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-4.07e−7</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73221543"/>
                  </a:ext>
                </a:extLst>
              </a:tr>
              <a:tr h="182880">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B="1524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050" u="none" strike="noStrike" dirty="0">
                          <a:effectLst/>
                        </a:rPr>
                        <a:t> ∑ ei</a:t>
                      </a:r>
                      <a:r>
                        <a:rPr lang="en-HK" sz="1050" u="none" strike="noStrike" baseline="30000" dirty="0">
                          <a:effectLst/>
                        </a:rPr>
                        <a:t>2 </a:t>
                      </a:r>
                      <a:r>
                        <a:rPr lang="en-HK" sz="1050" u="none" strike="noStrike" dirty="0">
                          <a:effectLst/>
                        </a:rPr>
                        <a:t>=</a:t>
                      </a:r>
                      <a:endParaRPr lang="en-HK" sz="105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HK" sz="1050" u="none" strike="noStrike" dirty="0">
                          <a:effectLst/>
                        </a:rPr>
                        <a:t>0.124</a:t>
                      </a:r>
                      <a:endParaRPr lang="en-HK" sz="105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271281870"/>
                  </a:ext>
                </a:extLst>
              </a:tr>
            </a:tbl>
          </a:graphicData>
        </a:graphic>
      </p:graphicFrame>
      <p:cxnSp>
        <p:nvCxnSpPr>
          <p:cNvPr id="19" name="Straight Arrow Connector 18">
            <a:extLst>
              <a:ext uri="{FF2B5EF4-FFF2-40B4-BE49-F238E27FC236}">
                <a16:creationId xmlns:a16="http://schemas.microsoft.com/office/drawing/2014/main" id="{4E21229F-9757-78FD-8DF5-710B619A2BA4}"/>
              </a:ext>
            </a:extLst>
          </p:cNvPr>
          <p:cNvCxnSpPr>
            <a:stCxn id="10" idx="2"/>
          </p:cNvCxnSpPr>
          <p:nvPr/>
        </p:nvCxnSpPr>
        <p:spPr>
          <a:xfrm>
            <a:off x="10900946" y="3720725"/>
            <a:ext cx="594066" cy="280461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5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sp>
        <p:nvSpPr>
          <p:cNvPr id="5" name="TextBox 4">
            <a:extLst>
              <a:ext uri="{FF2B5EF4-FFF2-40B4-BE49-F238E27FC236}">
                <a16:creationId xmlns:a16="http://schemas.microsoft.com/office/drawing/2014/main" id="{BB90A4B2-D1AD-4127-93C4-9332CE8DA302}"/>
              </a:ext>
            </a:extLst>
          </p:cNvPr>
          <p:cNvSpPr txBox="1"/>
          <p:nvPr/>
        </p:nvSpPr>
        <p:spPr>
          <a:xfrm>
            <a:off x="5446340" y="2308364"/>
            <a:ext cx="6048672" cy="3416320"/>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User model chi-Square = 38.5 (p = 0.055)</a:t>
            </a:r>
          </a:p>
          <a:p>
            <a:pPr marL="457200" indent="-457200">
              <a:lnSpc>
                <a:spcPct val="90000"/>
              </a:lnSpc>
              <a:buFont typeface="+mj-lt"/>
              <a:buAutoNum type="arabicPeriod"/>
            </a:pPr>
            <a:r>
              <a:rPr lang="en-HK" sz="2400" u="sng" dirty="0"/>
              <a:t>Root Mean Square Error of Approximation (RMSEA) = 0.068</a:t>
            </a:r>
          </a:p>
          <a:p>
            <a:pPr marL="457200" indent="-457200">
              <a:lnSpc>
                <a:spcPct val="90000"/>
              </a:lnSpc>
              <a:buFont typeface="+mj-lt"/>
              <a:buAutoNum type="arabicPeriod"/>
            </a:pPr>
            <a:r>
              <a:rPr lang="en-HK" sz="2400" dirty="0"/>
              <a:t>Baseline model with 36 degrees of freedom = 622.4</a:t>
            </a:r>
          </a:p>
          <a:p>
            <a:pPr marL="457200" indent="-457200">
              <a:lnSpc>
                <a:spcPct val="90000"/>
              </a:lnSpc>
              <a:buFont typeface="+mj-lt"/>
              <a:buAutoNum type="arabicPeriod"/>
            </a:pPr>
            <a:r>
              <a:rPr lang="en-HK" sz="2400" u="sng" dirty="0"/>
              <a:t>Standardized Root Mean Square Residual (SRMR) = 0.048</a:t>
            </a:r>
          </a:p>
          <a:p>
            <a:pPr marL="457200" indent="-457200">
              <a:lnSpc>
                <a:spcPct val="90000"/>
              </a:lnSpc>
              <a:buFont typeface="+mj-lt"/>
              <a:buAutoNum type="arabicPeriod"/>
            </a:pPr>
            <a:r>
              <a:rPr lang="en-HK" sz="2400" u="sng" dirty="0"/>
              <a:t>Goodness of Fit Index (GFI) = 0.991</a:t>
            </a:r>
            <a:endParaRPr lang="en-GB" sz="2400" u="sng" dirty="0"/>
          </a:p>
        </p:txBody>
      </p:sp>
      <p:pic>
        <p:nvPicPr>
          <p:cNvPr id="3" name="Content Placeholder 3">
            <a:extLst>
              <a:ext uri="{FF2B5EF4-FFF2-40B4-BE49-F238E27FC236}">
                <a16:creationId xmlns:a16="http://schemas.microsoft.com/office/drawing/2014/main" id="{5855C07F-84CC-282E-389B-154DC092CEF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3813" y="1844824"/>
            <a:ext cx="4479776" cy="4343400"/>
          </a:xfrm>
          <a:prstGeom prst="rect">
            <a:avLst/>
          </a:prstGeom>
          <a:noFill/>
          <a:ln>
            <a:noFill/>
          </a:ln>
        </p:spPr>
      </p:pic>
    </p:spTree>
    <p:extLst>
      <p:ext uri="{BB962C8B-B14F-4D97-AF65-F5344CB8AC3E}">
        <p14:creationId xmlns:p14="http://schemas.microsoft.com/office/powerpoint/2010/main" val="2149630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402A7-D4F7-01EF-F1BA-2885F785FA8A}"/>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95E0586F-FDD9-459F-B8A9-EA79E940D728}"/>
              </a:ext>
            </a:extLst>
          </p:cNvPr>
          <p:cNvSpPr txBox="1"/>
          <p:nvPr/>
        </p:nvSpPr>
        <p:spPr>
          <a:xfrm>
            <a:off x="340872" y="1349210"/>
            <a:ext cx="4085253" cy="369332"/>
          </a:xfrm>
          <a:prstGeom prst="rect">
            <a:avLst/>
          </a:prstGeom>
          <a:noFill/>
        </p:spPr>
        <p:txBody>
          <a:bodyPr wrap="square" rtlCol="0">
            <a:spAutoFit/>
          </a:bodyPr>
          <a:lstStyle/>
          <a:p>
            <a:pPr>
              <a:lnSpc>
                <a:spcPct val="90000"/>
              </a:lnSpc>
            </a:pPr>
            <a:r>
              <a:rPr lang="en-HK" sz="2000" b="1" dirty="0"/>
              <a:t>Sample correlation matrix</a:t>
            </a:r>
            <a:endParaRPr lang="en-GB" sz="2000" b="1" dirty="0"/>
          </a:p>
        </p:txBody>
      </p:sp>
      <p:sp>
        <p:nvSpPr>
          <p:cNvPr id="14" name="TextBox 13">
            <a:extLst>
              <a:ext uri="{FF2B5EF4-FFF2-40B4-BE49-F238E27FC236}">
                <a16:creationId xmlns:a16="http://schemas.microsoft.com/office/drawing/2014/main" id="{89BF9E3F-E966-48B8-0948-AF567C57A562}"/>
              </a:ext>
            </a:extLst>
          </p:cNvPr>
          <p:cNvSpPr txBox="1"/>
          <p:nvPr/>
        </p:nvSpPr>
        <p:spPr>
          <a:xfrm>
            <a:off x="495607" y="3912666"/>
            <a:ext cx="4507396" cy="369332"/>
          </a:xfrm>
          <a:prstGeom prst="rect">
            <a:avLst/>
          </a:prstGeom>
          <a:noFill/>
        </p:spPr>
        <p:txBody>
          <a:bodyPr wrap="square" rtlCol="0">
            <a:spAutoFit/>
          </a:bodyPr>
          <a:lstStyle/>
          <a:p>
            <a:pPr>
              <a:lnSpc>
                <a:spcPct val="90000"/>
              </a:lnSpc>
            </a:pPr>
            <a:r>
              <a:rPr lang="en-HK" sz="2000" b="1" dirty="0"/>
              <a:t>Fitted correlation matrix (3-factor)</a:t>
            </a:r>
            <a:endParaRPr lang="en-GB" sz="2000" b="1" dirty="0"/>
          </a:p>
        </p:txBody>
      </p:sp>
      <p:sp>
        <p:nvSpPr>
          <p:cNvPr id="15" name="TextBox 14">
            <a:extLst>
              <a:ext uri="{FF2B5EF4-FFF2-40B4-BE49-F238E27FC236}">
                <a16:creationId xmlns:a16="http://schemas.microsoft.com/office/drawing/2014/main" id="{C5367FF7-681F-B7FE-F1D0-75E4A7085C16}"/>
              </a:ext>
            </a:extLst>
          </p:cNvPr>
          <p:cNvSpPr txBox="1"/>
          <p:nvPr/>
        </p:nvSpPr>
        <p:spPr>
          <a:xfrm>
            <a:off x="6094412" y="3948277"/>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sp>
        <p:nvSpPr>
          <p:cNvPr id="13" name="TextBox 12">
            <a:extLst>
              <a:ext uri="{FF2B5EF4-FFF2-40B4-BE49-F238E27FC236}">
                <a16:creationId xmlns:a16="http://schemas.microsoft.com/office/drawing/2014/main" id="{65854E52-8435-A3D4-10CD-2AB9E1779670}"/>
              </a:ext>
            </a:extLst>
          </p:cNvPr>
          <p:cNvSpPr txBox="1"/>
          <p:nvPr/>
        </p:nvSpPr>
        <p:spPr>
          <a:xfrm>
            <a:off x="8137038" y="204704"/>
            <a:ext cx="3719907"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sp>
        <p:nvSpPr>
          <p:cNvPr id="4" name="TextBox 3">
            <a:extLst>
              <a:ext uri="{FF2B5EF4-FFF2-40B4-BE49-F238E27FC236}">
                <a16:creationId xmlns:a16="http://schemas.microsoft.com/office/drawing/2014/main" id="{79F5907D-28C3-3D8B-5199-A5555620DE5D}"/>
              </a:ext>
            </a:extLst>
          </p:cNvPr>
          <p:cNvSpPr txBox="1"/>
          <p:nvPr/>
        </p:nvSpPr>
        <p:spPr>
          <a:xfrm>
            <a:off x="261764" y="75153"/>
            <a:ext cx="7200800" cy="1338828"/>
          </a:xfrm>
          <a:prstGeom prst="rect">
            <a:avLst/>
          </a:prstGeom>
          <a:noFill/>
        </p:spPr>
        <p:txBody>
          <a:bodyPr wrap="square" rtlCol="0">
            <a:spAutoFit/>
          </a:bodyPr>
          <a:lstStyle/>
          <a:p>
            <a:pPr>
              <a:lnSpc>
                <a:spcPct val="90000"/>
              </a:lnSpc>
            </a:pPr>
            <a:r>
              <a:rPr lang="en-HK" dirty="0"/>
              <a:t>Estimation:</a:t>
            </a:r>
            <a:r>
              <a:rPr lang="en-US" dirty="0"/>
              <a:t>The analysis employs an iterative process to reduce the differences between the sample correlation matrix and the estimated population correlation matrix, focusing on a three-factor solution. The fit discrepancies are indicated by the fitted residual matrix.</a:t>
            </a:r>
            <a:endParaRPr lang="en-GB" dirty="0"/>
          </a:p>
        </p:txBody>
      </p:sp>
      <p:graphicFrame>
        <p:nvGraphicFramePr>
          <p:cNvPr id="8" name="Table 7">
            <a:extLst>
              <a:ext uri="{FF2B5EF4-FFF2-40B4-BE49-F238E27FC236}">
                <a16:creationId xmlns:a16="http://schemas.microsoft.com/office/drawing/2014/main" id="{AEA1EC03-E4B8-C5A1-1E8E-6A7C49AEFD35}"/>
              </a:ext>
            </a:extLst>
          </p:cNvPr>
          <p:cNvGraphicFramePr>
            <a:graphicFrameLocks noGrp="1"/>
          </p:cNvGraphicFramePr>
          <p:nvPr/>
        </p:nvGraphicFramePr>
        <p:xfrm>
          <a:off x="503277" y="1748804"/>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717326288"/>
                    </a:ext>
                  </a:extLst>
                </a:gridCol>
                <a:gridCol w="532904">
                  <a:extLst>
                    <a:ext uri="{9D8B030D-6E8A-4147-A177-3AD203B41FA5}">
                      <a16:colId xmlns:a16="http://schemas.microsoft.com/office/drawing/2014/main" val="3609330006"/>
                    </a:ext>
                  </a:extLst>
                </a:gridCol>
                <a:gridCol w="532904">
                  <a:extLst>
                    <a:ext uri="{9D8B030D-6E8A-4147-A177-3AD203B41FA5}">
                      <a16:colId xmlns:a16="http://schemas.microsoft.com/office/drawing/2014/main" val="344978815"/>
                    </a:ext>
                  </a:extLst>
                </a:gridCol>
                <a:gridCol w="532904">
                  <a:extLst>
                    <a:ext uri="{9D8B030D-6E8A-4147-A177-3AD203B41FA5}">
                      <a16:colId xmlns:a16="http://schemas.microsoft.com/office/drawing/2014/main" val="1136110458"/>
                    </a:ext>
                  </a:extLst>
                </a:gridCol>
                <a:gridCol w="532904">
                  <a:extLst>
                    <a:ext uri="{9D8B030D-6E8A-4147-A177-3AD203B41FA5}">
                      <a16:colId xmlns:a16="http://schemas.microsoft.com/office/drawing/2014/main" val="3538426561"/>
                    </a:ext>
                  </a:extLst>
                </a:gridCol>
                <a:gridCol w="532904">
                  <a:extLst>
                    <a:ext uri="{9D8B030D-6E8A-4147-A177-3AD203B41FA5}">
                      <a16:colId xmlns:a16="http://schemas.microsoft.com/office/drawing/2014/main" val="1375207253"/>
                    </a:ext>
                  </a:extLst>
                </a:gridCol>
                <a:gridCol w="532904">
                  <a:extLst>
                    <a:ext uri="{9D8B030D-6E8A-4147-A177-3AD203B41FA5}">
                      <a16:colId xmlns:a16="http://schemas.microsoft.com/office/drawing/2014/main" val="1250625031"/>
                    </a:ext>
                  </a:extLst>
                </a:gridCol>
                <a:gridCol w="532904">
                  <a:extLst>
                    <a:ext uri="{9D8B030D-6E8A-4147-A177-3AD203B41FA5}">
                      <a16:colId xmlns:a16="http://schemas.microsoft.com/office/drawing/2014/main" val="692665167"/>
                    </a:ext>
                  </a:extLst>
                </a:gridCol>
                <a:gridCol w="532904">
                  <a:extLst>
                    <a:ext uri="{9D8B030D-6E8A-4147-A177-3AD203B41FA5}">
                      <a16:colId xmlns:a16="http://schemas.microsoft.com/office/drawing/2014/main" val="2972849809"/>
                    </a:ext>
                  </a:extLst>
                </a:gridCol>
                <a:gridCol w="532904">
                  <a:extLst>
                    <a:ext uri="{9D8B030D-6E8A-4147-A177-3AD203B41FA5}">
                      <a16:colId xmlns:a16="http://schemas.microsoft.com/office/drawing/2014/main" val="4084819868"/>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V7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902770806"/>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604073575"/>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895404699"/>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0.650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62073761"/>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0.472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0.578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 </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43203201"/>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0.402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70392345"/>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0.106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49673034"/>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0.005</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72032759"/>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0.088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016228436"/>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0.057</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0.066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0.126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0.100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0.156</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0.697</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0.671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10374777"/>
                  </a:ext>
                </a:extLst>
              </a:tr>
            </a:tbl>
          </a:graphicData>
        </a:graphic>
      </p:graphicFrame>
      <p:cxnSp>
        <p:nvCxnSpPr>
          <p:cNvPr id="19" name="Straight Arrow Connector 18">
            <a:extLst>
              <a:ext uri="{FF2B5EF4-FFF2-40B4-BE49-F238E27FC236}">
                <a16:creationId xmlns:a16="http://schemas.microsoft.com/office/drawing/2014/main" id="{6F586DC1-6C7D-E326-5C1F-84EBF414ADA5}"/>
              </a:ext>
            </a:extLst>
          </p:cNvPr>
          <p:cNvCxnSpPr>
            <a:cxnSpLocks/>
          </p:cNvCxnSpPr>
          <p:nvPr/>
        </p:nvCxnSpPr>
        <p:spPr>
          <a:xfrm>
            <a:off x="10935754" y="3641366"/>
            <a:ext cx="594066" cy="2804619"/>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1CD1D5E3-032F-A370-62E0-30918F5174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85" y="629436"/>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1F1F2D57-775B-4440-75D4-30D7B52EDA07}"/>
              </a:ext>
            </a:extLst>
          </p:cNvPr>
          <p:cNvGraphicFramePr>
            <a:graphicFrameLocks noGrp="1"/>
          </p:cNvGraphicFramePr>
          <p:nvPr>
            <p:extLst>
              <p:ext uri="{D42A27DB-BD31-4B8C-83A1-F6EECF244321}">
                <p14:modId xmlns:p14="http://schemas.microsoft.com/office/powerpoint/2010/main" val="514905406"/>
              </p:ext>
            </p:extLst>
          </p:nvPr>
        </p:nvGraphicFramePr>
        <p:xfrm>
          <a:off x="495607" y="4357565"/>
          <a:ext cx="5329040" cy="213360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2207703092"/>
                    </a:ext>
                  </a:extLst>
                </a:gridCol>
                <a:gridCol w="532904">
                  <a:extLst>
                    <a:ext uri="{9D8B030D-6E8A-4147-A177-3AD203B41FA5}">
                      <a16:colId xmlns:a16="http://schemas.microsoft.com/office/drawing/2014/main" val="1154758526"/>
                    </a:ext>
                  </a:extLst>
                </a:gridCol>
                <a:gridCol w="532904">
                  <a:extLst>
                    <a:ext uri="{9D8B030D-6E8A-4147-A177-3AD203B41FA5}">
                      <a16:colId xmlns:a16="http://schemas.microsoft.com/office/drawing/2014/main" val="1821878474"/>
                    </a:ext>
                  </a:extLst>
                </a:gridCol>
                <a:gridCol w="532904">
                  <a:extLst>
                    <a:ext uri="{9D8B030D-6E8A-4147-A177-3AD203B41FA5}">
                      <a16:colId xmlns:a16="http://schemas.microsoft.com/office/drawing/2014/main" val="774164771"/>
                    </a:ext>
                  </a:extLst>
                </a:gridCol>
                <a:gridCol w="532904">
                  <a:extLst>
                    <a:ext uri="{9D8B030D-6E8A-4147-A177-3AD203B41FA5}">
                      <a16:colId xmlns:a16="http://schemas.microsoft.com/office/drawing/2014/main" val="3340387332"/>
                    </a:ext>
                  </a:extLst>
                </a:gridCol>
                <a:gridCol w="532904">
                  <a:extLst>
                    <a:ext uri="{9D8B030D-6E8A-4147-A177-3AD203B41FA5}">
                      <a16:colId xmlns:a16="http://schemas.microsoft.com/office/drawing/2014/main" val="3971596512"/>
                    </a:ext>
                  </a:extLst>
                </a:gridCol>
                <a:gridCol w="532904">
                  <a:extLst>
                    <a:ext uri="{9D8B030D-6E8A-4147-A177-3AD203B41FA5}">
                      <a16:colId xmlns:a16="http://schemas.microsoft.com/office/drawing/2014/main" val="2547034997"/>
                    </a:ext>
                  </a:extLst>
                </a:gridCol>
                <a:gridCol w="532904">
                  <a:extLst>
                    <a:ext uri="{9D8B030D-6E8A-4147-A177-3AD203B41FA5}">
                      <a16:colId xmlns:a16="http://schemas.microsoft.com/office/drawing/2014/main" val="2152886663"/>
                    </a:ext>
                  </a:extLst>
                </a:gridCol>
                <a:gridCol w="532904">
                  <a:extLst>
                    <a:ext uri="{9D8B030D-6E8A-4147-A177-3AD203B41FA5}">
                      <a16:colId xmlns:a16="http://schemas.microsoft.com/office/drawing/2014/main" val="2554100752"/>
                    </a:ext>
                  </a:extLst>
                </a:gridCol>
                <a:gridCol w="532904">
                  <a:extLst>
                    <a:ext uri="{9D8B030D-6E8A-4147-A177-3AD203B41FA5}">
                      <a16:colId xmlns:a16="http://schemas.microsoft.com/office/drawing/2014/main" val="3440514985"/>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1"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57209438"/>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1.480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45188856"/>
                  </a:ext>
                </a:extLst>
              </a:tr>
              <a:tr h="182880">
                <a:tc>
                  <a:txBody>
                    <a:bodyPr/>
                    <a:lstStyle/>
                    <a:p>
                      <a:pPr algn="ctr" fontAlgn="ctr"/>
                      <a:r>
                        <a:rPr lang="en-HK" sz="900" u="none" strike="noStrike" dirty="0">
                          <a:effectLst/>
                        </a:rPr>
                        <a:t>V2</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0.722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1.144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5217421"/>
                  </a:ext>
                </a:extLst>
              </a:tr>
              <a:tr h="182880">
                <a:tc>
                  <a:txBody>
                    <a:bodyPr/>
                    <a:lstStyle/>
                    <a:p>
                      <a:pPr algn="ctr" fontAlgn="ctr"/>
                      <a:r>
                        <a:rPr lang="en-HK" sz="900" u="none" strike="noStrike" dirty="0">
                          <a:effectLst/>
                        </a:rPr>
                        <a:t>V3</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0.660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0.823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0.978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514409445"/>
                  </a:ext>
                </a:extLst>
              </a:tr>
              <a:tr h="182880">
                <a:tc>
                  <a:txBody>
                    <a:bodyPr/>
                    <a:lstStyle/>
                    <a:p>
                      <a:pPr algn="ctr" fontAlgn="ctr"/>
                      <a:r>
                        <a:rPr lang="en-HK" sz="900" u="none" strike="noStrike" dirty="0">
                          <a:effectLst/>
                        </a:rPr>
                        <a:t>V4</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0.113</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0.141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142997546"/>
                  </a:ext>
                </a:extLst>
              </a:tr>
              <a:tr h="182880">
                <a:tc>
                  <a:txBody>
                    <a:bodyPr/>
                    <a:lstStyle/>
                    <a:p>
                      <a:pPr algn="ctr" fontAlgn="ctr"/>
                      <a:r>
                        <a:rPr lang="en-HK" sz="900" u="none" strike="noStrike" dirty="0">
                          <a:effectLst/>
                        </a:rPr>
                        <a:t>V5</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0.127</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0.159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0.145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0.092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1.274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5507403"/>
                  </a:ext>
                </a:extLst>
              </a:tr>
              <a:tr h="182880">
                <a:tc>
                  <a:txBody>
                    <a:bodyPr/>
                    <a:lstStyle/>
                    <a:p>
                      <a:pPr algn="ctr" fontAlgn="ctr"/>
                      <a:r>
                        <a:rPr lang="en-HK" sz="900" u="none" strike="noStrike" dirty="0">
                          <a:effectLst/>
                        </a:rPr>
                        <a:t>V6</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0.264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0.329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0.301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0.191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1.858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520285813"/>
                  </a:ext>
                </a:extLst>
              </a:tr>
              <a:tr h="182880">
                <a:tc>
                  <a:txBody>
                    <a:bodyPr/>
                    <a:lstStyle/>
                    <a:p>
                      <a:pPr algn="ctr" fontAlgn="ctr"/>
                      <a:r>
                        <a:rPr lang="en-HK" sz="900" u="none" strike="noStrike" dirty="0">
                          <a:effectLst/>
                        </a:rPr>
                        <a:t>V7</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0.039</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0.242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0.271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0.563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1.802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256236310"/>
                  </a:ext>
                </a:extLst>
              </a:tr>
              <a:tr h="182880">
                <a:tc>
                  <a:txBody>
                    <a:bodyPr/>
                    <a:lstStyle/>
                    <a:p>
                      <a:pPr algn="ctr" fontAlgn="ctr"/>
                      <a:r>
                        <a:rPr lang="en-HK" sz="900" u="none" strike="noStrike" dirty="0">
                          <a:effectLst/>
                        </a:rPr>
                        <a:t>V8</a:t>
                      </a:r>
                      <a:endParaRPr lang="en-HK" sz="900" b="1"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0.046</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0.057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0.052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0.287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0.321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0.667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0.740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1.308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487986952"/>
                  </a:ext>
                </a:extLst>
              </a:tr>
              <a:tr h="190500">
                <a:tc>
                  <a:txBody>
                    <a:bodyPr/>
                    <a:lstStyle/>
                    <a:p>
                      <a:pPr algn="ctr" fontAlgn="ctr"/>
                      <a:r>
                        <a:rPr lang="en-HK" sz="900" u="none" strike="noStrike" dirty="0">
                          <a:effectLst/>
                        </a:rPr>
                        <a:t>V9</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dirty="0">
                          <a:effectLst/>
                        </a:rPr>
                        <a:t>0.044</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0.054</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0.050</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0.272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0.305</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0.633</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0.702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0.832</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1.886</a:t>
                      </a:r>
                      <a:endParaRPr lang="en-HK" sz="900" b="0" i="0" u="none" strike="noStrike" dirty="0">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25376127"/>
                  </a:ext>
                </a:extLst>
              </a:tr>
            </a:tbl>
          </a:graphicData>
        </a:graphic>
      </p:graphicFrame>
      <p:graphicFrame>
        <p:nvGraphicFramePr>
          <p:cNvPr id="5" name="Table 4">
            <a:extLst>
              <a:ext uri="{FF2B5EF4-FFF2-40B4-BE49-F238E27FC236}">
                <a16:creationId xmlns:a16="http://schemas.microsoft.com/office/drawing/2014/main" id="{A4CE35E9-98B0-8FA0-54E3-55CC64D67D95}"/>
              </a:ext>
            </a:extLst>
          </p:cNvPr>
          <p:cNvGraphicFramePr>
            <a:graphicFrameLocks noGrp="1"/>
          </p:cNvGraphicFramePr>
          <p:nvPr>
            <p:extLst>
              <p:ext uri="{D42A27DB-BD31-4B8C-83A1-F6EECF244321}">
                <p14:modId xmlns:p14="http://schemas.microsoft.com/office/powerpoint/2010/main" val="212036570"/>
              </p:ext>
            </p:extLst>
          </p:nvPr>
        </p:nvGraphicFramePr>
        <p:xfrm>
          <a:off x="6357566" y="4332873"/>
          <a:ext cx="5329040" cy="2407920"/>
        </p:xfrm>
        <a:graphic>
          <a:graphicData uri="http://schemas.openxmlformats.org/drawingml/2006/table">
            <a:tbl>
              <a:tblPr>
                <a:tableStyleId>{616DA210-FB5B-4158-B5E0-FEB733F419BA}</a:tableStyleId>
              </a:tblPr>
              <a:tblGrid>
                <a:gridCol w="532904">
                  <a:extLst>
                    <a:ext uri="{9D8B030D-6E8A-4147-A177-3AD203B41FA5}">
                      <a16:colId xmlns:a16="http://schemas.microsoft.com/office/drawing/2014/main" val="3958558377"/>
                    </a:ext>
                  </a:extLst>
                </a:gridCol>
                <a:gridCol w="532904">
                  <a:extLst>
                    <a:ext uri="{9D8B030D-6E8A-4147-A177-3AD203B41FA5}">
                      <a16:colId xmlns:a16="http://schemas.microsoft.com/office/drawing/2014/main" val="2784152850"/>
                    </a:ext>
                  </a:extLst>
                </a:gridCol>
                <a:gridCol w="532904">
                  <a:extLst>
                    <a:ext uri="{9D8B030D-6E8A-4147-A177-3AD203B41FA5}">
                      <a16:colId xmlns:a16="http://schemas.microsoft.com/office/drawing/2014/main" val="2622672220"/>
                    </a:ext>
                  </a:extLst>
                </a:gridCol>
                <a:gridCol w="532904">
                  <a:extLst>
                    <a:ext uri="{9D8B030D-6E8A-4147-A177-3AD203B41FA5}">
                      <a16:colId xmlns:a16="http://schemas.microsoft.com/office/drawing/2014/main" val="2314400980"/>
                    </a:ext>
                  </a:extLst>
                </a:gridCol>
                <a:gridCol w="532904">
                  <a:extLst>
                    <a:ext uri="{9D8B030D-6E8A-4147-A177-3AD203B41FA5}">
                      <a16:colId xmlns:a16="http://schemas.microsoft.com/office/drawing/2014/main" val="3067700300"/>
                    </a:ext>
                  </a:extLst>
                </a:gridCol>
                <a:gridCol w="532904">
                  <a:extLst>
                    <a:ext uri="{9D8B030D-6E8A-4147-A177-3AD203B41FA5}">
                      <a16:colId xmlns:a16="http://schemas.microsoft.com/office/drawing/2014/main" val="2557205772"/>
                    </a:ext>
                  </a:extLst>
                </a:gridCol>
                <a:gridCol w="532904">
                  <a:extLst>
                    <a:ext uri="{9D8B030D-6E8A-4147-A177-3AD203B41FA5}">
                      <a16:colId xmlns:a16="http://schemas.microsoft.com/office/drawing/2014/main" val="3284449324"/>
                    </a:ext>
                  </a:extLst>
                </a:gridCol>
                <a:gridCol w="532904">
                  <a:extLst>
                    <a:ext uri="{9D8B030D-6E8A-4147-A177-3AD203B41FA5}">
                      <a16:colId xmlns:a16="http://schemas.microsoft.com/office/drawing/2014/main" val="2687956024"/>
                    </a:ext>
                  </a:extLst>
                </a:gridCol>
                <a:gridCol w="532904">
                  <a:extLst>
                    <a:ext uri="{9D8B030D-6E8A-4147-A177-3AD203B41FA5}">
                      <a16:colId xmlns:a16="http://schemas.microsoft.com/office/drawing/2014/main" val="3342555331"/>
                    </a:ext>
                  </a:extLst>
                </a:gridCol>
                <a:gridCol w="532904">
                  <a:extLst>
                    <a:ext uri="{9D8B030D-6E8A-4147-A177-3AD203B41FA5}">
                      <a16:colId xmlns:a16="http://schemas.microsoft.com/office/drawing/2014/main" val="471652647"/>
                    </a:ext>
                  </a:extLst>
                </a:gridCol>
              </a:tblGrid>
              <a:tr h="190500">
                <a:tc>
                  <a:txBody>
                    <a:bodyPr/>
                    <a:lstStyle/>
                    <a:p>
                      <a:pPr algn="ctr" fontAlgn="ctr"/>
                      <a:r>
                        <a:rPr lang="en-HK" sz="900" u="none" strike="noStrike" dirty="0">
                          <a:effectLst/>
                        </a:rPr>
                        <a:t> </a:t>
                      </a:r>
                      <a:endParaRPr lang="en-HK" sz="900" b="1" i="0" u="none" strike="noStrike" dirty="0">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V1</a:t>
                      </a:r>
                      <a:endParaRPr lang="en-HK" sz="900" b="1"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948031115"/>
                  </a:ext>
                </a:extLst>
              </a:tr>
              <a:tr h="182880">
                <a:tc>
                  <a:txBody>
                    <a:bodyPr/>
                    <a:lstStyle/>
                    <a:p>
                      <a:pPr algn="ctr" fontAlgn="ctr"/>
                      <a:r>
                        <a:rPr lang="en-HK" sz="900" u="none" strike="noStrike" dirty="0">
                          <a:effectLst/>
                        </a:rPr>
                        <a:t>V1</a:t>
                      </a:r>
                      <a:endParaRPr lang="en-HK" sz="900" b="1"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791688707"/>
                  </a:ext>
                </a:extLst>
              </a:tr>
              <a:tr h="182880">
                <a:tc>
                  <a:txBody>
                    <a:bodyPr/>
                    <a:lstStyle/>
                    <a:p>
                      <a:pPr algn="ctr" fontAlgn="ctr"/>
                      <a:r>
                        <a:rPr lang="en-HK" sz="900" u="none" strike="noStrike">
                          <a:effectLst/>
                        </a:rPr>
                        <a:t>V2</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0.005</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09737669"/>
                  </a:ext>
                </a:extLst>
              </a:tr>
              <a:tr h="182880">
                <a:tc>
                  <a:txBody>
                    <a:bodyPr/>
                    <a:lstStyle/>
                    <a:p>
                      <a:pPr algn="ctr" fontAlgn="ctr"/>
                      <a:r>
                        <a:rPr lang="en-HK" sz="900" u="none" strike="noStrike">
                          <a:effectLst/>
                        </a:rPr>
                        <a:t>V3</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-0.010</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-9.17e−4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-9.48e−7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132017486"/>
                  </a:ext>
                </a:extLst>
              </a:tr>
              <a:tr h="182880">
                <a:tc>
                  <a:txBody>
                    <a:bodyPr/>
                    <a:lstStyle/>
                    <a:p>
                      <a:pPr algn="ctr" fontAlgn="ctr"/>
                      <a:r>
                        <a:rPr lang="en-HK" sz="900" u="none" strike="noStrike">
                          <a:effectLst/>
                        </a:rPr>
                        <a:t>V4</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0.358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0.437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0.520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-2.13e−6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3832108556"/>
                  </a:ext>
                </a:extLst>
              </a:tr>
              <a:tr h="182880">
                <a:tc>
                  <a:txBody>
                    <a:bodyPr/>
                    <a:lstStyle/>
                    <a:p>
                      <a:pPr algn="ctr" fontAlgn="ctr"/>
                      <a:r>
                        <a:rPr lang="en-HK" sz="900" u="none" strike="noStrike">
                          <a:effectLst/>
                        </a:rPr>
                        <a:t>V5</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0.275</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0.310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0.369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0.213</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-2.70e−6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624888028"/>
                  </a:ext>
                </a:extLst>
              </a:tr>
              <a:tr h="182880">
                <a:tc>
                  <a:txBody>
                    <a:bodyPr/>
                    <a:lstStyle/>
                    <a:p>
                      <a:pPr algn="ctr" fontAlgn="ctr"/>
                      <a:r>
                        <a:rPr lang="en-HK" sz="900" u="none" strike="noStrike">
                          <a:effectLst/>
                        </a:rPr>
                        <a:t>V6</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dirty="0">
                          <a:effectLst/>
                        </a:rPr>
                        <a:t>-0.208</a:t>
                      </a:r>
                      <a:endParaRPr lang="en-HK" sz="900" b="0" i="0" u="none" strike="noStrike" dirty="0">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-0.224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-0.181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-0.035</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2391673616"/>
                  </a:ext>
                </a:extLst>
              </a:tr>
              <a:tr h="182880">
                <a:tc>
                  <a:txBody>
                    <a:bodyPr/>
                    <a:lstStyle/>
                    <a:p>
                      <a:pPr algn="ctr" fontAlgn="ctr"/>
                      <a:r>
                        <a:rPr lang="en-HK" sz="900" u="none" strike="noStrike">
                          <a:effectLst/>
                        </a:rPr>
                        <a:t>V7</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-0.033</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-0.044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-0.160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-0.107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0.204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4131495510"/>
                  </a:ext>
                </a:extLst>
              </a:tr>
              <a:tr h="182880">
                <a:tc>
                  <a:txBody>
                    <a:bodyPr/>
                    <a:lstStyle/>
                    <a:p>
                      <a:pPr algn="ctr" fontAlgn="ctr"/>
                      <a:r>
                        <a:rPr lang="en-HK" sz="900" u="none" strike="noStrike">
                          <a:effectLst/>
                        </a:rPr>
                        <a:t>V8</a:t>
                      </a:r>
                      <a:endParaRPr lang="en-HK" sz="900" b="1"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-0.022</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0.018</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-0.199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-0.134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 </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755232115"/>
                  </a:ext>
                </a:extLst>
              </a:tr>
              <a:tr h="190500">
                <a:tc>
                  <a:txBody>
                    <a:bodyPr/>
                    <a:lstStyle/>
                    <a:p>
                      <a:pPr algn="ctr" fontAlgn="ctr"/>
                      <a:r>
                        <a:rPr lang="en-HK" sz="900" u="none" strike="noStrike">
                          <a:effectLst/>
                        </a:rPr>
                        <a:t>V9</a:t>
                      </a:r>
                      <a:endParaRPr lang="en-HK" sz="900" b="1" i="0" u="none" strike="noStrike">
                        <a:solidFill>
                          <a:srgbClr val="333333"/>
                        </a:solidFill>
                        <a:effectLst/>
                        <a:latin typeface="Segoe UI" panose="020B0502040204020203" pitchFamily="34" charset="0"/>
                      </a:endParaRPr>
                    </a:p>
                  </a:txBody>
                  <a:tcPr marL="7620" marR="7620" marT="7620" marB="0" anchor="ctr"/>
                </a:tc>
                <a:tc>
                  <a:txBody>
                    <a:bodyPr/>
                    <a:lstStyle/>
                    <a:p>
                      <a:pPr algn="ctr" fontAlgn="ctr"/>
                      <a:r>
                        <a:rPr lang="en-HK" sz="900" u="none" strike="noStrike">
                          <a:effectLst/>
                        </a:rPr>
                        <a:t>0.014</a:t>
                      </a:r>
                      <a:endParaRPr lang="en-HK" sz="900" b="0" i="0" u="none" strike="noStrike">
                        <a:solidFill>
                          <a:srgbClr val="333333"/>
                        </a:solidFill>
                        <a:effectLst/>
                        <a:latin typeface="Segoe UI" panose="020B0502040204020203" pitchFamily="34" charset="0"/>
                      </a:endParaRPr>
                    </a:p>
                  </a:txBody>
                  <a:tcPr marL="7620" marR="7620" marT="60960" marB="15240" anchor="ctr"/>
                </a:tc>
                <a:tc>
                  <a:txBody>
                    <a:bodyPr/>
                    <a:lstStyle/>
                    <a:p>
                      <a:pPr algn="ctr" fontAlgn="ctr"/>
                      <a:r>
                        <a:rPr lang="en-HK" sz="900" u="none" strike="noStrike" dirty="0">
                          <a:effectLst/>
                        </a:rPr>
                        <a:t>0.011</a:t>
                      </a:r>
                      <a:endParaRPr lang="en-HK" sz="900" b="0" i="0" u="none" strike="noStrike" dirty="0">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0.076</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-0.172</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-0.149</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0.064</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-0.031</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0.017</a:t>
                      </a:r>
                      <a:endParaRPr lang="en-HK" sz="900" b="0" i="0" u="none" strike="noStrike">
                        <a:solidFill>
                          <a:srgbClr val="333333"/>
                        </a:solidFill>
                        <a:effectLst/>
                        <a:latin typeface="Segoe UI" panose="020B0502040204020203" pitchFamily="34" charset="0"/>
                      </a:endParaRPr>
                    </a:p>
                  </a:txBody>
                  <a:tcPr marL="7620" marR="7620" marT="15240" marB="15240" anchor="ctr"/>
                </a:tc>
                <a:tc>
                  <a:txBody>
                    <a:bodyPr/>
                    <a:lstStyle/>
                    <a:p>
                      <a:pPr algn="ctr" fontAlgn="ctr"/>
                      <a:r>
                        <a:rPr lang="en-HK" sz="900" u="none" strike="noStrike">
                          <a:effectLst/>
                        </a:rPr>
                        <a:t>0.000</a:t>
                      </a:r>
                      <a:endParaRPr lang="en-HK" sz="900" b="0" i="0" u="none" strike="noStrike">
                        <a:solidFill>
                          <a:srgbClr val="333333"/>
                        </a:solidFill>
                        <a:effectLst/>
                        <a:latin typeface="Segoe UI" panose="020B0502040204020203" pitchFamily="34" charset="0"/>
                      </a:endParaRPr>
                    </a:p>
                  </a:txBody>
                  <a:tcPr marL="7620" marR="7620" marT="7620" marB="0" anchor="ctr"/>
                </a:tc>
                <a:extLst>
                  <a:ext uri="{0D108BD9-81ED-4DB2-BD59-A6C34878D82A}">
                    <a16:rowId xmlns:a16="http://schemas.microsoft.com/office/drawing/2014/main" val="1965176458"/>
                  </a:ext>
                </a:extLst>
              </a:tr>
              <a:tr h="182880">
                <a:tc>
                  <a:txBody>
                    <a:bodyPr/>
                    <a:lstStyle/>
                    <a:p>
                      <a:pPr algn="l" fontAlgn="b"/>
                      <a:r>
                        <a:rPr lang="en-HK" sz="1400" u="none" strike="noStrike">
                          <a:effectLst/>
                        </a:rPr>
                        <a:t> </a:t>
                      </a:r>
                      <a:endParaRPr lang="en-HK" sz="1400" b="0" i="0" u="none" strike="noStrike">
                        <a:solidFill>
                          <a:srgbClr val="000000"/>
                        </a:solidFill>
                        <a:effectLst/>
                        <a:latin typeface="Calibri" panose="020F0502020204030204" pitchFamily="34" charset="0"/>
                      </a:endParaRPr>
                    </a:p>
                  </a:txBody>
                  <a:tcPr marL="7620" marR="7620" marB="15240" anchor="b"/>
                </a:tc>
                <a:tc>
                  <a:txBody>
                    <a:bodyPr/>
                    <a:lstStyle/>
                    <a:p>
                      <a:pPr algn="l" fontAlgn="b"/>
                      <a:r>
                        <a:rPr lang="en-HK" sz="1400" u="none" strike="noStrike">
                          <a:effectLst/>
                        </a:rPr>
                        <a:t> </a:t>
                      </a:r>
                      <a:endParaRPr lang="en-HK" sz="1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HK" sz="1400" u="none" strike="noStrike" dirty="0">
                          <a:effectLst/>
                        </a:rPr>
                        <a:t> </a:t>
                      </a:r>
                      <a:r>
                        <a:rPr lang="en-HK" sz="1100" u="none" strike="noStrike" dirty="0">
                          <a:effectLst/>
                        </a:rPr>
                        <a:t>∑ ei2 =</a:t>
                      </a:r>
                      <a:endParaRPr lang="en-HK" sz="14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HK" sz="1400" b="1" u="none" strike="noStrike" dirty="0">
                          <a:effectLst/>
                        </a:rPr>
                        <a:t>1.28</a:t>
                      </a:r>
                      <a:endParaRPr lang="en-HK"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991115794"/>
                  </a:ext>
                </a:extLst>
              </a:tr>
            </a:tbl>
          </a:graphicData>
        </a:graphic>
      </p:graphicFrame>
      <p:sp>
        <p:nvSpPr>
          <p:cNvPr id="6" name="TextBox 5">
            <a:extLst>
              <a:ext uri="{FF2B5EF4-FFF2-40B4-BE49-F238E27FC236}">
                <a16:creationId xmlns:a16="http://schemas.microsoft.com/office/drawing/2014/main" id="{F14314DE-0B20-06ED-FF67-5E07888F20CB}"/>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1.28</a:t>
            </a:r>
            <a:endParaRPr lang="en-GB" sz="2400" dirty="0"/>
          </a:p>
        </p:txBody>
      </p:sp>
    </p:spTree>
    <p:extLst>
      <p:ext uri="{BB962C8B-B14F-4D97-AF65-F5344CB8AC3E}">
        <p14:creationId xmlns:p14="http://schemas.microsoft.com/office/powerpoint/2010/main" val="1009750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048E5-D29F-C237-24C1-129A478FB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3451D-607F-04F9-50B8-881F7749B6A2}"/>
              </a:ext>
            </a:extLst>
          </p:cNvPr>
          <p:cNvSpPr>
            <a:spLocks noGrp="1"/>
          </p:cNvSpPr>
          <p:nvPr>
            <p:ph type="title"/>
          </p:nvPr>
        </p:nvSpPr>
        <p:spPr/>
        <p:txBody>
          <a:bodyPr/>
          <a:lstStyle/>
          <a:p>
            <a:r>
              <a:rPr lang="en-HK" dirty="0"/>
              <a:t>Two-factor model</a:t>
            </a:r>
            <a:endParaRPr lang="en-GB" dirty="0"/>
          </a:p>
        </p:txBody>
      </p:sp>
      <p:sp>
        <p:nvSpPr>
          <p:cNvPr id="5" name="TextBox 4">
            <a:extLst>
              <a:ext uri="{FF2B5EF4-FFF2-40B4-BE49-F238E27FC236}">
                <a16:creationId xmlns:a16="http://schemas.microsoft.com/office/drawing/2014/main" id="{F7C1EA08-EE0D-1EE0-F2F9-CAF1C4EEAD9D}"/>
              </a:ext>
            </a:extLst>
          </p:cNvPr>
          <p:cNvSpPr txBox="1"/>
          <p:nvPr/>
        </p:nvSpPr>
        <p:spPr>
          <a:xfrm>
            <a:off x="5446340" y="2308364"/>
            <a:ext cx="6048672" cy="3416320"/>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User model chi-Square = 107 (p &lt; 0.001)</a:t>
            </a:r>
          </a:p>
          <a:p>
            <a:pPr marL="457200" indent="-457200">
              <a:lnSpc>
                <a:spcPct val="90000"/>
              </a:lnSpc>
              <a:buFont typeface="+mj-lt"/>
              <a:buAutoNum type="arabicPeriod"/>
            </a:pPr>
            <a:r>
              <a:rPr lang="en-HK" sz="2400" u="sng" dirty="0"/>
              <a:t>Root Mean Square Error of Approximation (RMSEA) = 0.184</a:t>
            </a:r>
          </a:p>
          <a:p>
            <a:pPr marL="457200" indent="-457200">
              <a:lnSpc>
                <a:spcPct val="90000"/>
              </a:lnSpc>
              <a:buFont typeface="+mj-lt"/>
              <a:buAutoNum type="arabicPeriod"/>
            </a:pPr>
            <a:r>
              <a:rPr lang="en-HK" sz="2400" dirty="0"/>
              <a:t>Baseline model with 36 degrees of freedom = 622</a:t>
            </a:r>
          </a:p>
          <a:p>
            <a:pPr marL="457200" indent="-457200">
              <a:lnSpc>
                <a:spcPct val="90000"/>
              </a:lnSpc>
              <a:buFont typeface="+mj-lt"/>
              <a:buAutoNum type="arabicPeriod"/>
            </a:pPr>
            <a:r>
              <a:rPr lang="en-HK" sz="2400" u="sng" dirty="0"/>
              <a:t>Standardized Root Mean Square Residual (SRMR) = 0.154</a:t>
            </a:r>
          </a:p>
          <a:p>
            <a:pPr marL="457200" indent="-457200">
              <a:lnSpc>
                <a:spcPct val="90000"/>
              </a:lnSpc>
              <a:buFont typeface="+mj-lt"/>
              <a:buAutoNum type="arabicPeriod"/>
            </a:pPr>
            <a:r>
              <a:rPr lang="en-HK" sz="2400" u="sng" dirty="0"/>
              <a:t>Goodness of Fit Index (GFI) = 0.985</a:t>
            </a:r>
            <a:endParaRPr lang="en-GB" sz="2400" u="sng" dirty="0"/>
          </a:p>
        </p:txBody>
      </p:sp>
      <p:pic>
        <p:nvPicPr>
          <p:cNvPr id="7" name="Picture 6">
            <a:extLst>
              <a:ext uri="{FF2B5EF4-FFF2-40B4-BE49-F238E27FC236}">
                <a16:creationId xmlns:a16="http://schemas.microsoft.com/office/drawing/2014/main" id="{AAC286D7-0474-0F1A-B528-2D210C2402E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3814" y="1916832"/>
            <a:ext cx="4608510" cy="4343400"/>
          </a:xfrm>
          <a:prstGeom prst="rect">
            <a:avLst/>
          </a:prstGeom>
          <a:noFill/>
          <a:ln>
            <a:noFill/>
          </a:ln>
        </p:spPr>
      </p:pic>
    </p:spTree>
    <p:extLst>
      <p:ext uri="{BB962C8B-B14F-4D97-AF65-F5344CB8AC3E}">
        <p14:creationId xmlns:p14="http://schemas.microsoft.com/office/powerpoint/2010/main" val="2842549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 Summary</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2906509010"/>
              </p:ext>
            </p:extLst>
          </p:nvPr>
        </p:nvGraphicFramePr>
        <p:xfrm>
          <a:off x="1217614" y="1828800"/>
          <a:ext cx="9753601" cy="4473096"/>
        </p:xfrm>
        <a:graphic>
          <a:graphicData uri="http://schemas.openxmlformats.org/drawingml/2006/table">
            <a:tbl>
              <a:tblPr>
                <a:tableStyleId>{616DA210-FB5B-4158-B5E0-FEB733F419BA}</a:tableStyleId>
              </a:tblPr>
              <a:tblGrid>
                <a:gridCol w="4572827">
                  <a:extLst>
                    <a:ext uri="{9D8B030D-6E8A-4147-A177-3AD203B41FA5}">
                      <a16:colId xmlns:a16="http://schemas.microsoft.com/office/drawing/2014/main" val="3204627441"/>
                    </a:ext>
                  </a:extLst>
                </a:gridCol>
                <a:gridCol w="1816139">
                  <a:extLst>
                    <a:ext uri="{9D8B030D-6E8A-4147-A177-3AD203B41FA5}">
                      <a16:colId xmlns:a16="http://schemas.microsoft.com/office/drawing/2014/main" val="1025493625"/>
                    </a:ext>
                  </a:extLst>
                </a:gridCol>
                <a:gridCol w="1872208">
                  <a:extLst>
                    <a:ext uri="{9D8B030D-6E8A-4147-A177-3AD203B41FA5}">
                      <a16:colId xmlns:a16="http://schemas.microsoft.com/office/drawing/2014/main" val="1303578133"/>
                    </a:ext>
                  </a:extLst>
                </a:gridCol>
                <a:gridCol w="1492427">
                  <a:extLst>
                    <a:ext uri="{9D8B030D-6E8A-4147-A177-3AD203B41FA5}">
                      <a16:colId xmlns:a16="http://schemas.microsoft.com/office/drawing/2014/main" val="816472575"/>
                    </a:ext>
                  </a:extLst>
                </a:gridCol>
              </a:tblGrid>
              <a:tr h="584778">
                <a:tc>
                  <a:txBody>
                    <a:bodyPr/>
                    <a:lstStyle/>
                    <a:p>
                      <a:pPr algn="l" fontAlgn="b">
                        <a:lnSpc>
                          <a:spcPct val="100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Two-factor model</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Three-factor model</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2740077288"/>
                  </a:ext>
                </a:extLst>
              </a:tr>
              <a:tr h="292389">
                <a:tc>
                  <a:txBody>
                    <a:bodyPr/>
                    <a:lstStyle/>
                    <a:p>
                      <a:pPr algn="l" fontAlgn="b">
                        <a:lnSpc>
                          <a:spcPct val="100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26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24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496931760"/>
                  </a:ext>
                </a:extLst>
              </a:tr>
              <a:tr h="542344">
                <a:tc>
                  <a:txBody>
                    <a:bodyPr/>
                    <a:lstStyle/>
                    <a:p>
                      <a:pPr algn="l" fontAlgn="b">
                        <a:lnSpc>
                          <a:spcPct val="100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38.5 (p = 0.055)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600" b="1" kern="1200" dirty="0">
                          <a:effectLst/>
                        </a:rPr>
                        <a:t>107 (p &lt; .001)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2877779884"/>
                  </a:ext>
                </a:extLst>
              </a:tr>
              <a:tr h="584778">
                <a:tc>
                  <a:txBody>
                    <a:bodyPr/>
                    <a:lstStyle/>
                    <a:p>
                      <a:pPr algn="l" fontAlgn="b">
                        <a:lnSpc>
                          <a:spcPct val="100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1.48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4.46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791686396"/>
                  </a:ext>
                </a:extLst>
              </a:tr>
              <a:tr h="584778">
                <a:tc>
                  <a:txBody>
                    <a:bodyPr/>
                    <a:lstStyle/>
                    <a:p>
                      <a:pPr algn="l" fontAlgn="b">
                        <a:lnSpc>
                          <a:spcPct val="100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0.068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0.184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1777906266"/>
                  </a:ext>
                </a:extLst>
              </a:tr>
              <a:tr h="584778">
                <a:tc>
                  <a:txBody>
                    <a:bodyPr/>
                    <a:lstStyle/>
                    <a:p>
                      <a:pPr algn="l" fontAlgn="b">
                        <a:lnSpc>
                          <a:spcPct val="100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622.4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622</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107419144"/>
                  </a:ext>
                </a:extLst>
              </a:tr>
              <a:tr h="584778">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US" sz="1800" b="1" kern="1200" dirty="0">
                          <a:solidFill>
                            <a:schemeClr val="dk1"/>
                          </a:solidFill>
                          <a:effectLst/>
                        </a:rPr>
                        <a:t>Standardized Root Mean Square Residual (SRMR)</a:t>
                      </a:r>
                    </a:p>
                    <a:p>
                      <a:pPr algn="l" fontAlgn="b">
                        <a:lnSpc>
                          <a:spcPct val="100000"/>
                        </a:lnSpc>
                        <a:spcAft>
                          <a:spcPts val="0"/>
                        </a:spcAft>
                      </a:pP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0.048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0.154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782261093"/>
                  </a:ext>
                </a:extLst>
              </a:tr>
              <a:tr h="584778">
                <a:tc>
                  <a:txBody>
                    <a:bodyPr/>
                    <a:lstStyle/>
                    <a:p>
                      <a:pPr algn="l" fontAlgn="b">
                        <a:lnSpc>
                          <a:spcPct val="100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0.991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0.985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tc>
                  <a:txBody>
                    <a:bodyPr/>
                    <a:lstStyle/>
                    <a:p>
                      <a:pPr algn="ctr" fontAlgn="b">
                        <a:lnSpc>
                          <a:spcPct val="100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tc>
                <a:extLst>
                  <a:ext uri="{0D108BD9-81ED-4DB2-BD59-A6C34878D82A}">
                    <a16:rowId xmlns:a16="http://schemas.microsoft.com/office/drawing/2014/main" val="3070228442"/>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two-factor model produced better fitting indices (</a:t>
            </a:r>
            <a:r>
              <a:rPr lang="en-GB" dirty="0">
                <a:sym typeface="Symbol" panose="05050102010706020507" pitchFamily="18" charset="2"/>
              </a:rPr>
              <a:t></a:t>
            </a:r>
            <a:r>
              <a:rPr lang="en-GB" baseline="30000" dirty="0"/>
              <a:t>2</a:t>
            </a:r>
            <a:r>
              <a:rPr lang="en-HK" dirty="0"/>
              <a:t>=38.5, df=24, p&lt;.0055, Standardized SRMR=.0048, RMSEA=.068,  GFI=.991). The chi-square statistic was not significant and all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76561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933</TotalTime>
  <Words>2636</Words>
  <Application>Microsoft Office PowerPoint</Application>
  <PresentationFormat>Custom</PresentationFormat>
  <Paragraphs>980</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PMingLiU</vt:lpstr>
      <vt:lpstr>SimSun</vt:lpstr>
      <vt:lpstr>Arial</vt:lpstr>
      <vt:lpstr>Calibri</vt:lpstr>
      <vt:lpstr>Century Gothic</vt:lpstr>
      <vt:lpstr>Segoe UI</vt:lpstr>
      <vt:lpstr>Symbol</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Estimation of a Factor Model</vt:lpstr>
      <vt:lpstr>PowerPoint Presentation</vt:lpstr>
      <vt:lpstr>model fit</vt:lpstr>
      <vt:lpstr>Fit statistics</vt:lpstr>
      <vt:lpstr>Fit statistics</vt:lpstr>
      <vt:lpstr>Which Model better fits the data?</vt:lpstr>
      <vt:lpstr>data</vt:lpstr>
      <vt:lpstr>PowerPoint Presentation</vt:lpstr>
      <vt:lpstr>Two-factor model</vt:lpstr>
      <vt:lpstr>PowerPoint Presentation</vt:lpstr>
      <vt:lpstr>Two-factor model</vt:lpstr>
      <vt:lpstr>Fit statistics Summary</vt:lpstr>
      <vt:lpstr>Presentation of results</vt:lpstr>
      <vt:lpstr>Useful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64</cp:revision>
  <cp:lastPrinted>2019-03-27T06:42:32Z</cp:lastPrinted>
  <dcterms:created xsi:type="dcterms:W3CDTF">2018-01-26T07:54:29Z</dcterms:created>
  <dcterms:modified xsi:type="dcterms:W3CDTF">2025-05-02T06:17:24Z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