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83" r:id="rId4"/>
    <p:sldId id="264" r:id="rId5"/>
    <p:sldId id="269" r:id="rId6"/>
    <p:sldId id="285" r:id="rId7"/>
    <p:sldId id="301" r:id="rId8"/>
    <p:sldId id="300" r:id="rId9"/>
    <p:sldId id="286" r:id="rId10"/>
    <p:sldId id="287" r:id="rId11"/>
    <p:sldId id="288" r:id="rId12"/>
    <p:sldId id="284" r:id="rId13"/>
    <p:sldId id="271" r:id="rId14"/>
    <p:sldId id="289" r:id="rId15"/>
    <p:sldId id="290" r:id="rId16"/>
    <p:sldId id="294" r:id="rId17"/>
    <p:sldId id="292" r:id="rId18"/>
    <p:sldId id="295" r:id="rId19"/>
    <p:sldId id="296" r:id="rId20"/>
    <p:sldId id="293" r:id="rId21"/>
    <p:sldId id="298" r:id="rId22"/>
    <p:sldId id="299" r:id="rId23"/>
    <p:sldId id="297" r:id="rId24"/>
    <p:sldId id="265" r:id="rId25"/>
    <p:sldId id="26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324B57-5A0B-497F-AAF8-9D55542F6D3E}" v="3" dt="2025-10-08T14:41:40.3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841" autoAdjust="0"/>
  </p:normalViewPr>
  <p:slideViewPr>
    <p:cSldViewPr snapToGrid="0">
      <p:cViewPr varScale="1">
        <p:scale>
          <a:sx n="94" d="100"/>
          <a:sy n="94" d="100"/>
        </p:scale>
        <p:origin x="38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C5897127-EF9D-448C-8B02-B65987FDCA55}"/>
    <pc:docChg chg="addSld modSld">
      <pc:chgData name="Alisdair Cunningham" userId="67e8d9ba-4582-42f1-b26c-e866daa7f65b" providerId="ADAL" clId="{C5897127-EF9D-448C-8B02-B65987FDCA55}" dt="2023-08-01T11:06:07.873" v="37" actId="2164"/>
      <pc:docMkLst>
        <pc:docMk/>
      </pc:docMkLst>
      <pc:sldChg chg="modSp mod">
        <pc:chgData name="Alisdair Cunningham" userId="67e8d9ba-4582-42f1-b26c-e866daa7f65b" providerId="ADAL" clId="{C5897127-EF9D-448C-8B02-B65987FDCA55}" dt="2023-08-01T11:05:15.533" v="21" actId="20577"/>
        <pc:sldMkLst>
          <pc:docMk/>
          <pc:sldMk cId="3701768522" sldId="256"/>
        </pc:sldMkLst>
      </pc:sldChg>
      <pc:sldChg chg="modSp mod">
        <pc:chgData name="Alisdair Cunningham" userId="67e8d9ba-4582-42f1-b26c-e866daa7f65b" providerId="ADAL" clId="{C5897127-EF9D-448C-8B02-B65987FDCA55}" dt="2023-08-01T11:06:07.873" v="37" actId="2164"/>
        <pc:sldMkLst>
          <pc:docMk/>
          <pc:sldMk cId="3520049810" sldId="257"/>
        </pc:sldMkLst>
      </pc:sldChg>
      <pc:sldChg chg="modSp">
        <pc:chgData name="Alisdair Cunningham" userId="67e8d9ba-4582-42f1-b26c-e866daa7f65b" providerId="ADAL" clId="{C5897127-EF9D-448C-8B02-B65987FDCA55}" dt="2023-08-01T11:05:32.227" v="22"/>
        <pc:sldMkLst>
          <pc:docMk/>
          <pc:sldMk cId="2545193714" sldId="263"/>
        </pc:sldMkLst>
      </pc:sldChg>
      <pc:sldChg chg="modSp">
        <pc:chgData name="Alisdair Cunningham" userId="67e8d9ba-4582-42f1-b26c-e866daa7f65b" providerId="ADAL" clId="{C5897127-EF9D-448C-8B02-B65987FDCA55}" dt="2023-08-01T11:05:32.227" v="22"/>
        <pc:sldMkLst>
          <pc:docMk/>
          <pc:sldMk cId="2419514132" sldId="264"/>
        </pc:sldMkLst>
      </pc:sldChg>
      <pc:sldChg chg="modSp">
        <pc:chgData name="Alisdair Cunningham" userId="67e8d9ba-4582-42f1-b26c-e866daa7f65b" providerId="ADAL" clId="{C5897127-EF9D-448C-8B02-B65987FDCA55}" dt="2023-08-01T11:05:32.227" v="22"/>
        <pc:sldMkLst>
          <pc:docMk/>
          <pc:sldMk cId="3227866719" sldId="268"/>
        </pc:sldMkLst>
      </pc:sldChg>
      <pc:sldChg chg="modSp">
        <pc:chgData name="Alisdair Cunningham" userId="67e8d9ba-4582-42f1-b26c-e866daa7f65b" providerId="ADAL" clId="{C5897127-EF9D-448C-8B02-B65987FDCA55}" dt="2023-08-01T11:05:32.227" v="22"/>
        <pc:sldMkLst>
          <pc:docMk/>
          <pc:sldMk cId="513583794" sldId="269"/>
        </pc:sldMkLst>
      </pc:sldChg>
      <pc:sldChg chg="modSp">
        <pc:chgData name="Alisdair Cunningham" userId="67e8d9ba-4582-42f1-b26c-e866daa7f65b" providerId="ADAL" clId="{C5897127-EF9D-448C-8B02-B65987FDCA55}" dt="2023-08-01T11:05:32.227" v="22"/>
        <pc:sldMkLst>
          <pc:docMk/>
          <pc:sldMk cId="1984303431" sldId="271"/>
        </pc:sldMkLst>
      </pc:sldChg>
      <pc:sldChg chg="modSp">
        <pc:chgData name="Alisdair Cunningham" userId="67e8d9ba-4582-42f1-b26c-e866daa7f65b" providerId="ADAL" clId="{C5897127-EF9D-448C-8B02-B65987FDCA55}" dt="2023-08-01T11:05:32.227" v="22"/>
        <pc:sldMkLst>
          <pc:docMk/>
          <pc:sldMk cId="1095381451" sldId="272"/>
        </pc:sldMkLst>
      </pc:sldChg>
      <pc:sldChg chg="modSp">
        <pc:chgData name="Alisdair Cunningham" userId="67e8d9ba-4582-42f1-b26c-e866daa7f65b" providerId="ADAL" clId="{C5897127-EF9D-448C-8B02-B65987FDCA55}" dt="2023-08-01T11:05:32.227" v="22"/>
        <pc:sldMkLst>
          <pc:docMk/>
          <pc:sldMk cId="842003648" sldId="273"/>
        </pc:sldMkLst>
      </pc:sldChg>
      <pc:sldChg chg="modSp">
        <pc:chgData name="Alisdair Cunningham" userId="67e8d9ba-4582-42f1-b26c-e866daa7f65b" providerId="ADAL" clId="{C5897127-EF9D-448C-8B02-B65987FDCA55}" dt="2023-08-01T11:05:32.227" v="22"/>
        <pc:sldMkLst>
          <pc:docMk/>
          <pc:sldMk cId="1850701939" sldId="274"/>
        </pc:sldMkLst>
      </pc:sldChg>
      <pc:sldChg chg="modSp">
        <pc:chgData name="Alisdair Cunningham" userId="67e8d9ba-4582-42f1-b26c-e866daa7f65b" providerId="ADAL" clId="{C5897127-EF9D-448C-8B02-B65987FDCA55}" dt="2023-08-01T11:05:32.227" v="22"/>
        <pc:sldMkLst>
          <pc:docMk/>
          <pc:sldMk cId="4184106835" sldId="275"/>
        </pc:sldMkLst>
      </pc:sldChg>
      <pc:sldChg chg="modSp">
        <pc:chgData name="Alisdair Cunningham" userId="67e8d9ba-4582-42f1-b26c-e866daa7f65b" providerId="ADAL" clId="{C5897127-EF9D-448C-8B02-B65987FDCA55}" dt="2023-08-01T11:05:32.227" v="22"/>
        <pc:sldMkLst>
          <pc:docMk/>
          <pc:sldMk cId="3723477634" sldId="276"/>
        </pc:sldMkLst>
      </pc:sldChg>
      <pc:sldChg chg="modSp">
        <pc:chgData name="Alisdair Cunningham" userId="67e8d9ba-4582-42f1-b26c-e866daa7f65b" providerId="ADAL" clId="{C5897127-EF9D-448C-8B02-B65987FDCA55}" dt="2023-08-01T11:05:32.227" v="22"/>
        <pc:sldMkLst>
          <pc:docMk/>
          <pc:sldMk cId="1853443795" sldId="277"/>
        </pc:sldMkLst>
      </pc:sldChg>
      <pc:sldChg chg="modSp">
        <pc:chgData name="Alisdair Cunningham" userId="67e8d9ba-4582-42f1-b26c-e866daa7f65b" providerId="ADAL" clId="{C5897127-EF9D-448C-8B02-B65987FDCA55}" dt="2023-08-01T11:05:32.227" v="22"/>
        <pc:sldMkLst>
          <pc:docMk/>
          <pc:sldMk cId="418286310" sldId="278"/>
        </pc:sldMkLst>
      </pc:sldChg>
      <pc:sldChg chg="modSp">
        <pc:chgData name="Alisdair Cunningham" userId="67e8d9ba-4582-42f1-b26c-e866daa7f65b" providerId="ADAL" clId="{C5897127-EF9D-448C-8B02-B65987FDCA55}" dt="2023-08-01T11:05:32.227" v="22"/>
        <pc:sldMkLst>
          <pc:docMk/>
          <pc:sldMk cId="1645462272" sldId="279"/>
        </pc:sldMkLst>
      </pc:sldChg>
      <pc:sldChg chg="modSp">
        <pc:chgData name="Alisdair Cunningham" userId="67e8d9ba-4582-42f1-b26c-e866daa7f65b" providerId="ADAL" clId="{C5897127-EF9D-448C-8B02-B65987FDCA55}" dt="2023-08-01T11:05:32.227" v="22"/>
        <pc:sldMkLst>
          <pc:docMk/>
          <pc:sldMk cId="3970182519" sldId="280"/>
        </pc:sldMkLst>
      </pc:sldChg>
      <pc:sldChg chg="modSp">
        <pc:chgData name="Alisdair Cunningham" userId="67e8d9ba-4582-42f1-b26c-e866daa7f65b" providerId="ADAL" clId="{C5897127-EF9D-448C-8B02-B65987FDCA55}" dt="2023-08-01T11:05:32.227" v="22"/>
        <pc:sldMkLst>
          <pc:docMk/>
          <pc:sldMk cId="1130081532" sldId="281"/>
        </pc:sldMkLst>
      </pc:sldChg>
      <pc:sldChg chg="modSp">
        <pc:chgData name="Alisdair Cunningham" userId="67e8d9ba-4582-42f1-b26c-e866daa7f65b" providerId="ADAL" clId="{C5897127-EF9D-448C-8B02-B65987FDCA55}" dt="2023-08-01T11:05:32.227" v="22"/>
        <pc:sldMkLst>
          <pc:docMk/>
          <pc:sldMk cId="428943145" sldId="282"/>
        </pc:sldMkLst>
      </pc:sldChg>
      <pc:sldChg chg="modSp add mod">
        <pc:chgData name="Alisdair Cunningham" userId="67e8d9ba-4582-42f1-b26c-e866daa7f65b" providerId="ADAL" clId="{C5897127-EF9D-448C-8B02-B65987FDCA55}" dt="2023-08-01T11:05:49.809" v="28" actId="20577"/>
        <pc:sldMkLst>
          <pc:docMk/>
          <pc:sldMk cId="2280075970" sldId="283"/>
        </pc:sldMkLst>
      </pc:sldChg>
    </pc:docChg>
  </pc:docChgLst>
  <pc:docChgLst>
    <pc:chgData name="Alisdair Cunningham" userId="67e8d9ba-4582-42f1-b26c-e866daa7f65b" providerId="ADAL" clId="{FD48F203-34FC-4354-BA45-31BE5AF7FE5D}"/>
    <pc:docChg chg="undo custSel modSld">
      <pc:chgData name="Alisdair Cunningham" userId="67e8d9ba-4582-42f1-b26c-e866daa7f65b" providerId="ADAL" clId="{FD48F203-34FC-4354-BA45-31BE5AF7FE5D}" dt="2023-10-18T12:44:41.566" v="1" actId="478"/>
      <pc:docMkLst>
        <pc:docMk/>
      </pc:docMkLst>
      <pc:sldChg chg="addSp delSp mod addAnim delAnim">
        <pc:chgData name="Alisdair Cunningham" userId="67e8d9ba-4582-42f1-b26c-e866daa7f65b" providerId="ADAL" clId="{FD48F203-34FC-4354-BA45-31BE5AF7FE5D}" dt="2023-10-18T12:44:41.566" v="1" actId="478"/>
        <pc:sldMkLst>
          <pc:docMk/>
          <pc:sldMk cId="3341229089" sldId="287"/>
        </pc:sldMkLst>
      </pc:sldChg>
    </pc:docChg>
  </pc:docChgLst>
  <pc:docChgLst>
    <pc:chgData name="Alisdair Cunningham" userId="67e8d9ba-4582-42f1-b26c-e866daa7f65b" providerId="ADAL" clId="{385331E8-1CAB-437B-A283-763CF4934641}"/>
    <pc:docChg chg="undo redo custSel addSld delSld modSld sldOrd">
      <pc:chgData name="Alisdair Cunningham" userId="67e8d9ba-4582-42f1-b26c-e866daa7f65b" providerId="ADAL" clId="{385331E8-1CAB-437B-A283-763CF4934641}" dt="2023-08-04T13:19:36.286" v="9792" actId="20577"/>
      <pc:docMkLst>
        <pc:docMk/>
      </pc:docMkLst>
      <pc:sldChg chg="addSp delSp modSp mod">
        <pc:chgData name="Alisdair Cunningham" userId="67e8d9ba-4582-42f1-b26c-e866daa7f65b" providerId="ADAL" clId="{385331E8-1CAB-437B-A283-763CF4934641}" dt="2023-08-03T09:48:56.151" v="6050" actId="33771"/>
        <pc:sldMkLst>
          <pc:docMk/>
          <pc:sldMk cId="3701768522" sldId="256"/>
        </pc:sldMkLst>
      </pc:sldChg>
      <pc:sldChg chg="delSp modSp mod">
        <pc:chgData name="Alisdair Cunningham" userId="67e8d9ba-4582-42f1-b26c-e866daa7f65b" providerId="ADAL" clId="{385331E8-1CAB-437B-A283-763CF4934641}" dt="2023-08-04T13:16:21.408" v="9724" actId="2165"/>
        <pc:sldMkLst>
          <pc:docMk/>
          <pc:sldMk cId="3520049810" sldId="257"/>
        </pc:sldMkLst>
      </pc:sldChg>
      <pc:sldChg chg="delSp modSp">
        <pc:chgData name="Alisdair Cunningham" userId="67e8d9ba-4582-42f1-b26c-e866daa7f65b" providerId="ADAL" clId="{385331E8-1CAB-437B-A283-763CF4934641}" dt="2023-08-02T16:29:58.154" v="4268"/>
        <pc:sldMkLst>
          <pc:docMk/>
          <pc:sldMk cId="2545193714" sldId="263"/>
        </pc:sldMkLst>
      </pc:sldChg>
      <pc:sldChg chg="delSp modSp mod">
        <pc:chgData name="Alisdair Cunningham" userId="67e8d9ba-4582-42f1-b26c-e866daa7f65b" providerId="ADAL" clId="{385331E8-1CAB-437B-A283-763CF4934641}" dt="2023-08-02T16:29:58.154" v="4268"/>
        <pc:sldMkLst>
          <pc:docMk/>
          <pc:sldMk cId="2419514132" sldId="264"/>
        </pc:sldMkLst>
      </pc:sldChg>
      <pc:sldChg chg="addSp delSp modSp mod">
        <pc:chgData name="Alisdair Cunningham" userId="67e8d9ba-4582-42f1-b26c-e866daa7f65b" providerId="ADAL" clId="{385331E8-1CAB-437B-A283-763CF4934641}" dt="2023-08-04T13:19:36.286" v="9792" actId="20577"/>
        <pc:sldMkLst>
          <pc:docMk/>
          <pc:sldMk cId="3206688729" sldId="265"/>
        </pc:sldMkLst>
      </pc:sldChg>
      <pc:sldChg chg="delSp modSp del mod">
        <pc:chgData name="Alisdair Cunningham" userId="67e8d9ba-4582-42f1-b26c-e866daa7f65b" providerId="ADAL" clId="{385331E8-1CAB-437B-A283-763CF4934641}" dt="2023-08-02T16:29:00.691" v="4178" actId="47"/>
        <pc:sldMkLst>
          <pc:docMk/>
          <pc:sldMk cId="3227866719" sldId="268"/>
        </pc:sldMkLst>
      </pc:sldChg>
      <pc:sldChg chg="addSp delSp modSp mod addAnim delAnim modAnim">
        <pc:chgData name="Alisdair Cunningham" userId="67e8d9ba-4582-42f1-b26c-e866daa7f65b" providerId="ADAL" clId="{385331E8-1CAB-437B-A283-763CF4934641}" dt="2023-08-04T12:53:24.589" v="9705" actId="14826"/>
        <pc:sldMkLst>
          <pc:docMk/>
          <pc:sldMk cId="513583794" sldId="269"/>
        </pc:sldMkLst>
      </pc:sldChg>
      <pc:sldChg chg="addSp delSp modSp mod ord modAnim">
        <pc:chgData name="Alisdair Cunningham" userId="67e8d9ba-4582-42f1-b26c-e866daa7f65b" providerId="ADAL" clId="{385331E8-1CAB-437B-A283-763CF4934641}" dt="2023-08-03T14:19:16.304" v="8571" actId="1037"/>
        <pc:sldMkLst>
          <pc:docMk/>
          <pc:sldMk cId="1984303431" sldId="271"/>
        </pc:sldMkLst>
      </pc:sldChg>
      <pc:sldChg chg="modSp del">
        <pc:chgData name="Alisdair Cunningham" userId="67e8d9ba-4582-42f1-b26c-e866daa7f65b" providerId="ADAL" clId="{385331E8-1CAB-437B-A283-763CF4934641}" dt="2023-08-02T11:11:46.802" v="238" actId="47"/>
        <pc:sldMkLst>
          <pc:docMk/>
          <pc:sldMk cId="1095381451" sldId="272"/>
        </pc:sldMkLst>
      </pc:sldChg>
      <pc:sldChg chg="modSp del mod">
        <pc:chgData name="Alisdair Cunningham" userId="67e8d9ba-4582-42f1-b26c-e866daa7f65b" providerId="ADAL" clId="{385331E8-1CAB-437B-A283-763CF4934641}" dt="2023-08-02T16:29:23.500" v="4237" actId="47"/>
        <pc:sldMkLst>
          <pc:docMk/>
          <pc:sldMk cId="842003648" sldId="273"/>
        </pc:sldMkLst>
      </pc:sldChg>
      <pc:sldChg chg="modSp del">
        <pc:chgData name="Alisdair Cunningham" userId="67e8d9ba-4582-42f1-b26c-e866daa7f65b" providerId="ADAL" clId="{385331E8-1CAB-437B-A283-763CF4934641}" dt="2023-08-02T11:11:57.498" v="239" actId="47"/>
        <pc:sldMkLst>
          <pc:docMk/>
          <pc:sldMk cId="1850701939" sldId="274"/>
        </pc:sldMkLst>
      </pc:sldChg>
      <pc:sldChg chg="modSp del">
        <pc:chgData name="Alisdair Cunningham" userId="67e8d9ba-4582-42f1-b26c-e866daa7f65b" providerId="ADAL" clId="{385331E8-1CAB-437B-A283-763CF4934641}" dt="2023-08-02T11:11:58.365" v="240" actId="47"/>
        <pc:sldMkLst>
          <pc:docMk/>
          <pc:sldMk cId="4184106835" sldId="275"/>
        </pc:sldMkLst>
      </pc:sldChg>
      <pc:sldChg chg="modSp del">
        <pc:chgData name="Alisdair Cunningham" userId="67e8d9ba-4582-42f1-b26c-e866daa7f65b" providerId="ADAL" clId="{385331E8-1CAB-437B-A283-763CF4934641}" dt="2023-08-02T11:12:00.330" v="241" actId="47"/>
        <pc:sldMkLst>
          <pc:docMk/>
          <pc:sldMk cId="3723477634" sldId="276"/>
        </pc:sldMkLst>
      </pc:sldChg>
      <pc:sldChg chg="modSp del">
        <pc:chgData name="Alisdair Cunningham" userId="67e8d9ba-4582-42f1-b26c-e866daa7f65b" providerId="ADAL" clId="{385331E8-1CAB-437B-A283-763CF4934641}" dt="2023-08-02T11:12:05.303" v="243" actId="47"/>
        <pc:sldMkLst>
          <pc:docMk/>
          <pc:sldMk cId="1853443795" sldId="277"/>
        </pc:sldMkLst>
      </pc:sldChg>
      <pc:sldChg chg="modSp del">
        <pc:chgData name="Alisdair Cunningham" userId="67e8d9ba-4582-42f1-b26c-e866daa7f65b" providerId="ADAL" clId="{385331E8-1CAB-437B-A283-763CF4934641}" dt="2023-08-02T11:12:03.221" v="242" actId="47"/>
        <pc:sldMkLst>
          <pc:docMk/>
          <pc:sldMk cId="418286310" sldId="278"/>
        </pc:sldMkLst>
      </pc:sldChg>
      <pc:sldChg chg="modSp del">
        <pc:chgData name="Alisdair Cunningham" userId="67e8d9ba-4582-42f1-b26c-e866daa7f65b" providerId="ADAL" clId="{385331E8-1CAB-437B-A283-763CF4934641}" dt="2023-08-02T11:12:09.199" v="244" actId="47"/>
        <pc:sldMkLst>
          <pc:docMk/>
          <pc:sldMk cId="1645462272" sldId="279"/>
        </pc:sldMkLst>
      </pc:sldChg>
      <pc:sldChg chg="modSp del">
        <pc:chgData name="Alisdair Cunningham" userId="67e8d9ba-4582-42f1-b26c-e866daa7f65b" providerId="ADAL" clId="{385331E8-1CAB-437B-A283-763CF4934641}" dt="2023-08-02T11:12:11.858" v="245" actId="47"/>
        <pc:sldMkLst>
          <pc:docMk/>
          <pc:sldMk cId="3970182519" sldId="280"/>
        </pc:sldMkLst>
      </pc:sldChg>
      <pc:sldChg chg="addSp delSp modSp del mod">
        <pc:chgData name="Alisdair Cunningham" userId="67e8d9ba-4582-42f1-b26c-e866daa7f65b" providerId="ADAL" clId="{385331E8-1CAB-437B-A283-763CF4934641}" dt="2023-08-02T22:13:44.039" v="5816" actId="47"/>
        <pc:sldMkLst>
          <pc:docMk/>
          <pc:sldMk cId="1130081532" sldId="281"/>
        </pc:sldMkLst>
      </pc:sldChg>
      <pc:sldChg chg="addSp delSp modSp del mod">
        <pc:chgData name="Alisdair Cunningham" userId="67e8d9ba-4582-42f1-b26c-e866daa7f65b" providerId="ADAL" clId="{385331E8-1CAB-437B-A283-763CF4934641}" dt="2023-08-03T10:59:19.956" v="6919" actId="47"/>
        <pc:sldMkLst>
          <pc:docMk/>
          <pc:sldMk cId="428943145" sldId="282"/>
        </pc:sldMkLst>
      </pc:sldChg>
      <pc:sldChg chg="delSp modSp">
        <pc:chgData name="Alisdair Cunningham" userId="67e8d9ba-4582-42f1-b26c-e866daa7f65b" providerId="ADAL" clId="{385331E8-1CAB-437B-A283-763CF4934641}" dt="2023-08-02T16:29:58.154" v="4268"/>
        <pc:sldMkLst>
          <pc:docMk/>
          <pc:sldMk cId="2280075970" sldId="283"/>
        </pc:sldMkLst>
      </pc:sldChg>
      <pc:sldChg chg="addSp delSp modSp add mod delAnim modAnim">
        <pc:chgData name="Alisdair Cunningham" userId="67e8d9ba-4582-42f1-b26c-e866daa7f65b" providerId="ADAL" clId="{385331E8-1CAB-437B-A283-763CF4934641}" dt="2023-08-03T10:07:15.026" v="6325"/>
        <pc:sldMkLst>
          <pc:docMk/>
          <pc:sldMk cId="983886415" sldId="284"/>
        </pc:sldMkLst>
      </pc:sldChg>
      <pc:sldChg chg="addSp delSp modSp add mod modAnim modNotesTx">
        <pc:chgData name="Alisdair Cunningham" userId="67e8d9ba-4582-42f1-b26c-e866daa7f65b" providerId="ADAL" clId="{385331E8-1CAB-437B-A283-763CF4934641}" dt="2023-08-04T12:55:35.686" v="9710" actId="20577"/>
        <pc:sldMkLst>
          <pc:docMk/>
          <pc:sldMk cId="2024719055" sldId="285"/>
        </pc:sldMkLst>
      </pc:sldChg>
      <pc:sldChg chg="add del">
        <pc:chgData name="Alisdair Cunningham" userId="67e8d9ba-4582-42f1-b26c-e866daa7f65b" providerId="ADAL" clId="{385331E8-1CAB-437B-A283-763CF4934641}" dt="2023-08-02T13:19:45.894" v="754" actId="2890"/>
        <pc:sldMkLst>
          <pc:docMk/>
          <pc:sldMk cId="2097881432" sldId="286"/>
        </pc:sldMkLst>
      </pc:sldChg>
      <pc:sldChg chg="addSp delSp modSp add mod modNotesTx">
        <pc:chgData name="Alisdair Cunningham" userId="67e8d9ba-4582-42f1-b26c-e866daa7f65b" providerId="ADAL" clId="{385331E8-1CAB-437B-A283-763CF4934641}" dt="2023-08-02T16:29:58.154" v="4268"/>
        <pc:sldMkLst>
          <pc:docMk/>
          <pc:sldMk cId="3660043041" sldId="286"/>
        </pc:sldMkLst>
      </pc:sldChg>
      <pc:sldChg chg="addSp delSp modSp add mod modAnim">
        <pc:chgData name="Alisdair Cunningham" userId="67e8d9ba-4582-42f1-b26c-e866daa7f65b" providerId="ADAL" clId="{385331E8-1CAB-437B-A283-763CF4934641}" dt="2023-08-02T16:29:58.154" v="4268"/>
        <pc:sldMkLst>
          <pc:docMk/>
          <pc:sldMk cId="3341229089" sldId="287"/>
        </pc:sldMkLst>
      </pc:sldChg>
      <pc:sldChg chg="addSp delSp modSp add mod modNotesTx">
        <pc:chgData name="Alisdair Cunningham" userId="67e8d9ba-4582-42f1-b26c-e866daa7f65b" providerId="ADAL" clId="{385331E8-1CAB-437B-A283-763CF4934641}" dt="2023-08-03T12:51:37.899" v="7136" actId="6549"/>
        <pc:sldMkLst>
          <pc:docMk/>
          <pc:sldMk cId="2786263924" sldId="288"/>
        </pc:sldMkLst>
      </pc:sldChg>
      <pc:sldChg chg="delSp add del">
        <pc:chgData name="Alisdair Cunningham" userId="67e8d9ba-4582-42f1-b26c-e866daa7f65b" providerId="ADAL" clId="{385331E8-1CAB-437B-A283-763CF4934641}" dt="2023-08-02T21:58:12.850" v="5565" actId="47"/>
        <pc:sldMkLst>
          <pc:docMk/>
          <pc:sldMk cId="1650707302" sldId="289"/>
        </pc:sldMkLst>
      </pc:sldChg>
      <pc:sldChg chg="addSp delSp modSp add mod">
        <pc:chgData name="Alisdair Cunningham" userId="67e8d9ba-4582-42f1-b26c-e866daa7f65b" providerId="ADAL" clId="{385331E8-1CAB-437B-A283-763CF4934641}" dt="2023-08-03T14:19:35.804" v="8573" actId="1076"/>
        <pc:sldMkLst>
          <pc:docMk/>
          <pc:sldMk cId="3171199477" sldId="289"/>
        </pc:sldMkLst>
      </pc:sldChg>
      <pc:sldChg chg="addSp delSp modSp add mod modNotesTx">
        <pc:chgData name="Alisdair Cunningham" userId="67e8d9ba-4582-42f1-b26c-e866daa7f65b" providerId="ADAL" clId="{385331E8-1CAB-437B-A283-763CF4934641}" dt="2023-08-03T14:21:36.963" v="8619" actId="6549"/>
        <pc:sldMkLst>
          <pc:docMk/>
          <pc:sldMk cId="522141552" sldId="290"/>
        </pc:sldMkLst>
      </pc:sldChg>
      <pc:sldChg chg="addSp delSp modSp add del mod modNotesTx">
        <pc:chgData name="Alisdair Cunningham" userId="67e8d9ba-4582-42f1-b26c-e866daa7f65b" providerId="ADAL" clId="{385331E8-1CAB-437B-A283-763CF4934641}" dt="2023-08-03T10:59:46.191" v="6926" actId="47"/>
        <pc:sldMkLst>
          <pc:docMk/>
          <pc:sldMk cId="427792090" sldId="291"/>
        </pc:sldMkLst>
      </pc:sldChg>
      <pc:sldChg chg="addSp delSp modSp add mod modAnim modNotesTx">
        <pc:chgData name="Alisdair Cunningham" userId="67e8d9ba-4582-42f1-b26c-e866daa7f65b" providerId="ADAL" clId="{385331E8-1CAB-437B-A283-763CF4934641}" dt="2023-08-03T14:07:51.752" v="8483" actId="20577"/>
        <pc:sldMkLst>
          <pc:docMk/>
          <pc:sldMk cId="2527924712" sldId="292"/>
        </pc:sldMkLst>
      </pc:sldChg>
      <pc:sldChg chg="addSp delSp modSp add mod">
        <pc:chgData name="Alisdair Cunningham" userId="67e8d9ba-4582-42f1-b26c-e866daa7f65b" providerId="ADAL" clId="{385331E8-1CAB-437B-A283-763CF4934641}" dt="2023-08-04T12:30:45.729" v="9174" actId="20577"/>
        <pc:sldMkLst>
          <pc:docMk/>
          <pc:sldMk cId="3957028060" sldId="293"/>
        </pc:sldMkLst>
      </pc:sldChg>
      <pc:sldChg chg="addSp delSp modSp add mod modNotesTx">
        <pc:chgData name="Alisdair Cunningham" userId="67e8d9ba-4582-42f1-b26c-e866daa7f65b" providerId="ADAL" clId="{385331E8-1CAB-437B-A283-763CF4934641}" dt="2023-08-04T12:32:55.075" v="9188" actId="1076"/>
        <pc:sldMkLst>
          <pc:docMk/>
          <pc:sldMk cId="3119290919" sldId="294"/>
        </pc:sldMkLst>
      </pc:sldChg>
      <pc:sldChg chg="addSp delSp modSp add mod modNotesTx">
        <pc:chgData name="Alisdair Cunningham" userId="67e8d9ba-4582-42f1-b26c-e866daa7f65b" providerId="ADAL" clId="{385331E8-1CAB-437B-A283-763CF4934641}" dt="2023-08-04T12:49:59.350" v="9704" actId="2084"/>
        <pc:sldMkLst>
          <pc:docMk/>
          <pc:sldMk cId="930793469" sldId="295"/>
        </pc:sldMkLst>
      </pc:sldChg>
      <pc:sldChg chg="addSp delSp modSp add mod delAnim modAnim modNotesTx">
        <pc:chgData name="Alisdair Cunningham" userId="67e8d9ba-4582-42f1-b26c-e866daa7f65b" providerId="ADAL" clId="{385331E8-1CAB-437B-A283-763CF4934641}" dt="2023-08-03T15:37:19.583" v="8974" actId="1076"/>
        <pc:sldMkLst>
          <pc:docMk/>
          <pc:sldMk cId="1066184154" sldId="296"/>
        </pc:sldMkLst>
      </pc:sldChg>
    </pc:docChg>
  </pc:docChgLst>
  <pc:docChgLst>
    <pc:chgData name="Alisdair Cunningham" userId="67e8d9ba-4582-42f1-b26c-e866daa7f65b" providerId="ADAL" clId="{60B4E5D6-C949-46FF-BCDB-D287B8BBA89A}"/>
    <pc:docChg chg="undo redo custSel addSld modSld">
      <pc:chgData name="Alisdair Cunningham" userId="67e8d9ba-4582-42f1-b26c-e866daa7f65b" providerId="ADAL" clId="{60B4E5D6-C949-46FF-BCDB-D287B8BBA89A}" dt="2023-10-17T21:20:19.561" v="3196" actId="6549"/>
      <pc:docMkLst>
        <pc:docMk/>
      </pc:docMkLst>
      <pc:sldChg chg="modSp">
        <pc:chgData name="Alisdair Cunningham" userId="67e8d9ba-4582-42f1-b26c-e866daa7f65b" providerId="ADAL" clId="{60B4E5D6-C949-46FF-BCDB-D287B8BBA89A}" dt="2023-10-17T21:17:19.913" v="3174"/>
        <pc:sldMkLst>
          <pc:docMk/>
          <pc:sldMk cId="3701768522" sldId="256"/>
        </pc:sldMkLst>
      </pc:sldChg>
      <pc:sldChg chg="modSp mod">
        <pc:chgData name="Alisdair Cunningham" userId="67e8d9ba-4582-42f1-b26c-e866daa7f65b" providerId="ADAL" clId="{60B4E5D6-C949-46FF-BCDB-D287B8BBA89A}" dt="2023-10-17T21:17:19.913" v="3174"/>
        <pc:sldMkLst>
          <pc:docMk/>
          <pc:sldMk cId="3520049810" sldId="257"/>
        </pc:sldMkLst>
      </pc:sldChg>
      <pc:sldChg chg="modSp">
        <pc:chgData name="Alisdair Cunningham" userId="67e8d9ba-4582-42f1-b26c-e866daa7f65b" providerId="ADAL" clId="{60B4E5D6-C949-46FF-BCDB-D287B8BBA89A}" dt="2023-10-17T21:17:19.913" v="3174"/>
        <pc:sldMkLst>
          <pc:docMk/>
          <pc:sldMk cId="2545193714" sldId="263"/>
        </pc:sldMkLst>
      </pc:sldChg>
      <pc:sldChg chg="modSp">
        <pc:chgData name="Alisdair Cunningham" userId="67e8d9ba-4582-42f1-b26c-e866daa7f65b" providerId="ADAL" clId="{60B4E5D6-C949-46FF-BCDB-D287B8BBA89A}" dt="2023-10-17T21:17:19.913" v="3174"/>
        <pc:sldMkLst>
          <pc:docMk/>
          <pc:sldMk cId="2419514132" sldId="264"/>
        </pc:sldMkLst>
      </pc:sldChg>
      <pc:sldChg chg="modSp mod">
        <pc:chgData name="Alisdair Cunningham" userId="67e8d9ba-4582-42f1-b26c-e866daa7f65b" providerId="ADAL" clId="{60B4E5D6-C949-46FF-BCDB-D287B8BBA89A}" dt="2023-10-17T21:17:19.913" v="3174"/>
        <pc:sldMkLst>
          <pc:docMk/>
          <pc:sldMk cId="3206688729" sldId="265"/>
        </pc:sldMkLst>
      </pc:sldChg>
      <pc:sldChg chg="modSp">
        <pc:chgData name="Alisdair Cunningham" userId="67e8d9ba-4582-42f1-b26c-e866daa7f65b" providerId="ADAL" clId="{60B4E5D6-C949-46FF-BCDB-D287B8BBA89A}" dt="2023-10-17T21:17:19.913" v="3174"/>
        <pc:sldMkLst>
          <pc:docMk/>
          <pc:sldMk cId="513583794" sldId="269"/>
        </pc:sldMkLst>
      </pc:sldChg>
      <pc:sldChg chg="modSp">
        <pc:chgData name="Alisdair Cunningham" userId="67e8d9ba-4582-42f1-b26c-e866daa7f65b" providerId="ADAL" clId="{60B4E5D6-C949-46FF-BCDB-D287B8BBA89A}" dt="2023-10-17T21:17:19.913" v="3174"/>
        <pc:sldMkLst>
          <pc:docMk/>
          <pc:sldMk cId="1984303431" sldId="271"/>
        </pc:sldMkLst>
      </pc:sldChg>
      <pc:sldChg chg="modSp">
        <pc:chgData name="Alisdair Cunningham" userId="67e8d9ba-4582-42f1-b26c-e866daa7f65b" providerId="ADAL" clId="{60B4E5D6-C949-46FF-BCDB-D287B8BBA89A}" dt="2023-10-17T21:17:19.913" v="3174"/>
        <pc:sldMkLst>
          <pc:docMk/>
          <pc:sldMk cId="2280075970" sldId="283"/>
        </pc:sldMkLst>
      </pc:sldChg>
      <pc:sldChg chg="modSp">
        <pc:chgData name="Alisdair Cunningham" userId="67e8d9ba-4582-42f1-b26c-e866daa7f65b" providerId="ADAL" clId="{60B4E5D6-C949-46FF-BCDB-D287B8BBA89A}" dt="2023-10-17T21:17:19.913" v="3174"/>
        <pc:sldMkLst>
          <pc:docMk/>
          <pc:sldMk cId="983886415" sldId="284"/>
        </pc:sldMkLst>
      </pc:sldChg>
      <pc:sldChg chg="modSp">
        <pc:chgData name="Alisdair Cunningham" userId="67e8d9ba-4582-42f1-b26c-e866daa7f65b" providerId="ADAL" clId="{60B4E5D6-C949-46FF-BCDB-D287B8BBA89A}" dt="2023-10-17T21:17:19.913" v="3174"/>
        <pc:sldMkLst>
          <pc:docMk/>
          <pc:sldMk cId="2024719055" sldId="285"/>
        </pc:sldMkLst>
      </pc:sldChg>
      <pc:sldChg chg="modSp">
        <pc:chgData name="Alisdair Cunningham" userId="67e8d9ba-4582-42f1-b26c-e866daa7f65b" providerId="ADAL" clId="{60B4E5D6-C949-46FF-BCDB-D287B8BBA89A}" dt="2023-10-17T21:17:19.913" v="3174"/>
        <pc:sldMkLst>
          <pc:docMk/>
          <pc:sldMk cId="3660043041" sldId="286"/>
        </pc:sldMkLst>
      </pc:sldChg>
      <pc:sldChg chg="modSp">
        <pc:chgData name="Alisdair Cunningham" userId="67e8d9ba-4582-42f1-b26c-e866daa7f65b" providerId="ADAL" clId="{60B4E5D6-C949-46FF-BCDB-D287B8BBA89A}" dt="2023-10-17T21:17:19.913" v="3174"/>
        <pc:sldMkLst>
          <pc:docMk/>
          <pc:sldMk cId="3341229089" sldId="287"/>
        </pc:sldMkLst>
      </pc:sldChg>
      <pc:sldChg chg="modSp">
        <pc:chgData name="Alisdair Cunningham" userId="67e8d9ba-4582-42f1-b26c-e866daa7f65b" providerId="ADAL" clId="{60B4E5D6-C949-46FF-BCDB-D287B8BBA89A}" dt="2023-10-17T21:17:19.913" v="3174"/>
        <pc:sldMkLst>
          <pc:docMk/>
          <pc:sldMk cId="2786263924" sldId="288"/>
        </pc:sldMkLst>
      </pc:sldChg>
      <pc:sldChg chg="modSp">
        <pc:chgData name="Alisdair Cunningham" userId="67e8d9ba-4582-42f1-b26c-e866daa7f65b" providerId="ADAL" clId="{60B4E5D6-C949-46FF-BCDB-D287B8BBA89A}" dt="2023-10-17T21:17:19.913" v="3174"/>
        <pc:sldMkLst>
          <pc:docMk/>
          <pc:sldMk cId="3171199477" sldId="289"/>
        </pc:sldMkLst>
      </pc:sldChg>
      <pc:sldChg chg="modSp">
        <pc:chgData name="Alisdair Cunningham" userId="67e8d9ba-4582-42f1-b26c-e866daa7f65b" providerId="ADAL" clId="{60B4E5D6-C949-46FF-BCDB-D287B8BBA89A}" dt="2023-10-17T21:17:19.913" v="3174"/>
        <pc:sldMkLst>
          <pc:docMk/>
          <pc:sldMk cId="522141552" sldId="290"/>
        </pc:sldMkLst>
      </pc:sldChg>
      <pc:sldChg chg="modSp">
        <pc:chgData name="Alisdair Cunningham" userId="67e8d9ba-4582-42f1-b26c-e866daa7f65b" providerId="ADAL" clId="{60B4E5D6-C949-46FF-BCDB-D287B8BBA89A}" dt="2023-10-17T21:17:19.913" v="3174"/>
        <pc:sldMkLst>
          <pc:docMk/>
          <pc:sldMk cId="2527924712" sldId="292"/>
        </pc:sldMkLst>
      </pc:sldChg>
      <pc:sldChg chg="addSp delSp modSp mod">
        <pc:chgData name="Alisdair Cunningham" userId="67e8d9ba-4582-42f1-b26c-e866daa7f65b" providerId="ADAL" clId="{60B4E5D6-C949-46FF-BCDB-D287B8BBA89A}" dt="2023-10-17T21:20:19.561" v="3196" actId="6549"/>
        <pc:sldMkLst>
          <pc:docMk/>
          <pc:sldMk cId="3957028060" sldId="293"/>
        </pc:sldMkLst>
      </pc:sldChg>
      <pc:sldChg chg="modSp">
        <pc:chgData name="Alisdair Cunningham" userId="67e8d9ba-4582-42f1-b26c-e866daa7f65b" providerId="ADAL" clId="{60B4E5D6-C949-46FF-BCDB-D287B8BBA89A}" dt="2023-10-17T21:17:19.913" v="3174"/>
        <pc:sldMkLst>
          <pc:docMk/>
          <pc:sldMk cId="3119290919" sldId="294"/>
        </pc:sldMkLst>
      </pc:sldChg>
      <pc:sldChg chg="modSp">
        <pc:chgData name="Alisdair Cunningham" userId="67e8d9ba-4582-42f1-b26c-e866daa7f65b" providerId="ADAL" clId="{60B4E5D6-C949-46FF-BCDB-D287B8BBA89A}" dt="2023-10-17T21:17:19.913" v="3174"/>
        <pc:sldMkLst>
          <pc:docMk/>
          <pc:sldMk cId="930793469" sldId="295"/>
        </pc:sldMkLst>
      </pc:sldChg>
      <pc:sldChg chg="modSp">
        <pc:chgData name="Alisdair Cunningham" userId="67e8d9ba-4582-42f1-b26c-e866daa7f65b" providerId="ADAL" clId="{60B4E5D6-C949-46FF-BCDB-D287B8BBA89A}" dt="2023-10-17T21:17:19.913" v="3174"/>
        <pc:sldMkLst>
          <pc:docMk/>
          <pc:sldMk cId="1066184154" sldId="296"/>
        </pc:sldMkLst>
      </pc:sldChg>
      <pc:sldChg chg="modSp add mod">
        <pc:chgData name="Alisdair Cunningham" userId="67e8d9ba-4582-42f1-b26c-e866daa7f65b" providerId="ADAL" clId="{60B4E5D6-C949-46FF-BCDB-D287B8BBA89A}" dt="2023-10-17T21:17:19.913" v="3174"/>
        <pc:sldMkLst>
          <pc:docMk/>
          <pc:sldMk cId="3466311080" sldId="297"/>
        </pc:sldMkLst>
      </pc:sldChg>
      <pc:sldChg chg="addSp delSp modSp add mod">
        <pc:chgData name="Alisdair Cunningham" userId="67e8d9ba-4582-42f1-b26c-e866daa7f65b" providerId="ADAL" clId="{60B4E5D6-C949-46FF-BCDB-D287B8BBA89A}" dt="2023-10-17T21:20:13.287" v="3192" actId="20577"/>
        <pc:sldMkLst>
          <pc:docMk/>
          <pc:sldMk cId="2153951938" sldId="298"/>
        </pc:sldMkLst>
      </pc:sldChg>
      <pc:sldChg chg="addSp modSp add mod">
        <pc:chgData name="Alisdair Cunningham" userId="67e8d9ba-4582-42f1-b26c-e866daa7f65b" providerId="ADAL" clId="{60B4E5D6-C949-46FF-BCDB-D287B8BBA89A}" dt="2023-10-17T21:20:09.268" v="3188" actId="20577"/>
        <pc:sldMkLst>
          <pc:docMk/>
          <pc:sldMk cId="2648054771" sldId="299"/>
        </pc:sldMkLst>
      </pc:sldChg>
    </pc:docChg>
  </pc:docChgLst>
  <pc:docChgLst>
    <pc:chgData name="Alisdair Cunningham" userId="67e8d9ba-4582-42f1-b26c-e866daa7f65b" providerId="ADAL" clId="{97324B57-5A0B-497F-AAF8-9D55542F6D3E}"/>
    <pc:docChg chg="undo custSel modSld">
      <pc:chgData name="Alisdair Cunningham" userId="67e8d9ba-4582-42f1-b26c-e866daa7f65b" providerId="ADAL" clId="{97324B57-5A0B-497F-AAF8-9D55542F6D3E}" dt="2025-10-08T14:41:41.794" v="29" actId="20577"/>
      <pc:docMkLst>
        <pc:docMk/>
      </pc:docMkLst>
      <pc:sldChg chg="modSp">
        <pc:chgData name="Alisdair Cunningham" userId="67e8d9ba-4582-42f1-b26c-e866daa7f65b" providerId="ADAL" clId="{97324B57-5A0B-497F-AAF8-9D55542F6D3E}" dt="2025-10-08T14:29:05.926" v="1"/>
        <pc:sldMkLst>
          <pc:docMk/>
          <pc:sldMk cId="3701768522" sldId="256"/>
        </pc:sldMkLst>
        <pc:spChg chg="mod">
          <ac:chgData name="Alisdair Cunningham" userId="67e8d9ba-4582-42f1-b26c-e866daa7f65b" providerId="ADAL" clId="{97324B57-5A0B-497F-AAF8-9D55542F6D3E}" dt="2025-10-08T14:29:05.926" v="1"/>
          <ac:spMkLst>
            <pc:docMk/>
            <pc:sldMk cId="3701768522" sldId="256"/>
            <ac:spMk id="38" creationId="{065D01E9-11A0-DBC0-6713-29D01B31E987}"/>
          </ac:spMkLst>
        </pc:spChg>
        <pc:spChg chg="mod">
          <ac:chgData name="Alisdair Cunningham" userId="67e8d9ba-4582-42f1-b26c-e866daa7f65b" providerId="ADAL" clId="{97324B57-5A0B-497F-AAF8-9D55542F6D3E}" dt="2025-10-08T14:28:49.691" v="0"/>
          <ac:spMkLst>
            <pc:docMk/>
            <pc:sldMk cId="3701768522" sldId="256"/>
            <ac:spMk id="39" creationId="{28BEEBE5-1649-2D3F-4E37-5E30C4D917BA}"/>
          </ac:spMkLst>
        </pc:spChg>
      </pc:sldChg>
      <pc:sldChg chg="modSp">
        <pc:chgData name="Alisdair Cunningham" userId="67e8d9ba-4582-42f1-b26c-e866daa7f65b" providerId="ADAL" clId="{97324B57-5A0B-497F-AAF8-9D55542F6D3E}" dt="2025-10-08T14:29:05.926" v="1"/>
        <pc:sldMkLst>
          <pc:docMk/>
          <pc:sldMk cId="3520049810" sldId="257"/>
        </pc:sldMkLst>
        <pc:spChg chg="mod">
          <ac:chgData name="Alisdair Cunningham" userId="67e8d9ba-4582-42f1-b26c-e866daa7f65b" providerId="ADAL" clId="{97324B57-5A0B-497F-AAF8-9D55542F6D3E}" dt="2025-10-08T14:29:05.926" v="1"/>
          <ac:spMkLst>
            <pc:docMk/>
            <pc:sldMk cId="3520049810" sldId="257"/>
            <ac:spMk id="8" creationId="{C39BE701-A67E-5BFD-B044-ECF13A621788}"/>
          </ac:spMkLst>
        </pc:spChg>
        <pc:spChg chg="mod">
          <ac:chgData name="Alisdair Cunningham" userId="67e8d9ba-4582-42f1-b26c-e866daa7f65b" providerId="ADAL" clId="{97324B57-5A0B-497F-AAF8-9D55542F6D3E}" dt="2025-10-08T14:28:49.691" v="0"/>
          <ac:spMkLst>
            <pc:docMk/>
            <pc:sldMk cId="3520049810" sldId="257"/>
            <ac:spMk id="14" creationId="{3D5216FF-A848-7B03-7F19-B0E69A3C8466}"/>
          </ac:spMkLst>
        </pc:spChg>
      </pc:sldChg>
      <pc:sldChg chg="modSp mod">
        <pc:chgData name="Alisdair Cunningham" userId="67e8d9ba-4582-42f1-b26c-e866daa7f65b" providerId="ADAL" clId="{97324B57-5A0B-497F-AAF8-9D55542F6D3E}" dt="2025-10-08T14:41:41.794" v="29" actId="20577"/>
        <pc:sldMkLst>
          <pc:docMk/>
          <pc:sldMk cId="2545193714" sldId="263"/>
        </pc:sldMkLst>
        <pc:spChg chg="mod">
          <ac:chgData name="Alisdair Cunningham" userId="67e8d9ba-4582-42f1-b26c-e866daa7f65b" providerId="ADAL" clId="{97324B57-5A0B-497F-AAF8-9D55542F6D3E}" dt="2025-10-08T14:28:49.691" v="0"/>
          <ac:spMkLst>
            <pc:docMk/>
            <pc:sldMk cId="2545193714" sldId="263"/>
            <ac:spMk id="2" creationId="{F51C16DF-F564-481C-CCA4-180408A5301A}"/>
          </ac:spMkLst>
        </pc:spChg>
        <pc:spChg chg="mod">
          <ac:chgData name="Alisdair Cunningham" userId="67e8d9ba-4582-42f1-b26c-e866daa7f65b" providerId="ADAL" clId="{97324B57-5A0B-497F-AAF8-9D55542F6D3E}" dt="2025-10-08T14:29:05.926" v="1"/>
          <ac:spMkLst>
            <pc:docMk/>
            <pc:sldMk cId="2545193714" sldId="263"/>
            <ac:spMk id="8" creationId="{C39BE701-A67E-5BFD-B044-ECF13A621788}"/>
          </ac:spMkLst>
        </pc:spChg>
        <pc:spChg chg="mod">
          <ac:chgData name="Alisdair Cunningham" userId="67e8d9ba-4582-42f1-b26c-e866daa7f65b" providerId="ADAL" clId="{97324B57-5A0B-497F-AAF8-9D55542F6D3E}" dt="2025-10-08T14:41:41.794" v="29" actId="20577"/>
          <ac:spMkLst>
            <pc:docMk/>
            <pc:sldMk cId="2545193714" sldId="263"/>
            <ac:spMk id="12" creationId="{38C4A143-C346-A5D7-3DFF-2CAF7FBCDBED}"/>
          </ac:spMkLst>
        </pc:spChg>
      </pc:sldChg>
      <pc:sldChg chg="modSp">
        <pc:chgData name="Alisdair Cunningham" userId="67e8d9ba-4582-42f1-b26c-e866daa7f65b" providerId="ADAL" clId="{97324B57-5A0B-497F-AAF8-9D55542F6D3E}" dt="2025-10-08T14:29:05.926" v="1"/>
        <pc:sldMkLst>
          <pc:docMk/>
          <pc:sldMk cId="2419514132" sldId="264"/>
        </pc:sldMkLst>
        <pc:spChg chg="mod">
          <ac:chgData name="Alisdair Cunningham" userId="67e8d9ba-4582-42f1-b26c-e866daa7f65b" providerId="ADAL" clId="{97324B57-5A0B-497F-AAF8-9D55542F6D3E}" dt="2025-10-08T14:28:49.691" v="0"/>
          <ac:spMkLst>
            <pc:docMk/>
            <pc:sldMk cId="2419514132" sldId="264"/>
            <ac:spMk id="2" creationId="{DCC55022-FB6B-03B1-63B3-3DF214375334}"/>
          </ac:spMkLst>
        </pc:spChg>
        <pc:spChg chg="mod">
          <ac:chgData name="Alisdair Cunningham" userId="67e8d9ba-4582-42f1-b26c-e866daa7f65b" providerId="ADAL" clId="{97324B57-5A0B-497F-AAF8-9D55542F6D3E}" dt="2025-10-08T14:29:05.926" v="1"/>
          <ac:spMkLst>
            <pc:docMk/>
            <pc:sldMk cId="2419514132" sldId="264"/>
            <ac:spMk id="8" creationId="{C39BE701-A67E-5BFD-B044-ECF13A621788}"/>
          </ac:spMkLst>
        </pc:spChg>
      </pc:sldChg>
      <pc:sldChg chg="modSp mod">
        <pc:chgData name="Alisdair Cunningham" userId="67e8d9ba-4582-42f1-b26c-e866daa7f65b" providerId="ADAL" clId="{97324B57-5A0B-497F-AAF8-9D55542F6D3E}" dt="2025-10-08T14:40:44.856" v="25" actId="20577"/>
        <pc:sldMkLst>
          <pc:docMk/>
          <pc:sldMk cId="3206688729" sldId="265"/>
        </pc:sldMkLst>
        <pc:spChg chg="mod">
          <ac:chgData name="Alisdair Cunningham" userId="67e8d9ba-4582-42f1-b26c-e866daa7f65b" providerId="ADAL" clId="{97324B57-5A0B-497F-AAF8-9D55542F6D3E}" dt="2025-10-08T14:29:05.926" v="1"/>
          <ac:spMkLst>
            <pc:docMk/>
            <pc:sldMk cId="3206688729" sldId="265"/>
            <ac:spMk id="8" creationId="{C39BE701-A67E-5BFD-B044-ECF13A621788}"/>
          </ac:spMkLst>
        </pc:spChg>
        <pc:spChg chg="mod">
          <ac:chgData name="Alisdair Cunningham" userId="67e8d9ba-4582-42f1-b26c-e866daa7f65b" providerId="ADAL" clId="{97324B57-5A0B-497F-AAF8-9D55542F6D3E}" dt="2025-10-08T14:40:44.856" v="25" actId="20577"/>
          <ac:spMkLst>
            <pc:docMk/>
            <pc:sldMk cId="3206688729" sldId="265"/>
            <ac:spMk id="12" creationId="{38C4A143-C346-A5D7-3DFF-2CAF7FBCDBED}"/>
          </ac:spMkLst>
        </pc:spChg>
      </pc:sldChg>
      <pc:sldChg chg="modSp">
        <pc:chgData name="Alisdair Cunningham" userId="67e8d9ba-4582-42f1-b26c-e866daa7f65b" providerId="ADAL" clId="{97324B57-5A0B-497F-AAF8-9D55542F6D3E}" dt="2025-10-08T14:29:05.926" v="1"/>
        <pc:sldMkLst>
          <pc:docMk/>
          <pc:sldMk cId="513583794" sldId="269"/>
        </pc:sldMkLst>
        <pc:spChg chg="mod">
          <ac:chgData name="Alisdair Cunningham" userId="67e8d9ba-4582-42f1-b26c-e866daa7f65b" providerId="ADAL" clId="{97324B57-5A0B-497F-AAF8-9D55542F6D3E}" dt="2025-10-08T14:28:49.691" v="0"/>
          <ac:spMkLst>
            <pc:docMk/>
            <pc:sldMk cId="513583794" sldId="269"/>
            <ac:spMk id="2" creationId="{DCC55022-FB6B-03B1-63B3-3DF214375334}"/>
          </ac:spMkLst>
        </pc:spChg>
        <pc:spChg chg="mod">
          <ac:chgData name="Alisdair Cunningham" userId="67e8d9ba-4582-42f1-b26c-e866daa7f65b" providerId="ADAL" clId="{97324B57-5A0B-497F-AAF8-9D55542F6D3E}" dt="2025-10-08T14:29:05.926" v="1"/>
          <ac:spMkLst>
            <pc:docMk/>
            <pc:sldMk cId="513583794" sldId="269"/>
            <ac:spMk id="8" creationId="{C39BE701-A67E-5BFD-B044-ECF13A621788}"/>
          </ac:spMkLst>
        </pc:spChg>
      </pc:sldChg>
      <pc:sldChg chg="modSp">
        <pc:chgData name="Alisdair Cunningham" userId="67e8d9ba-4582-42f1-b26c-e866daa7f65b" providerId="ADAL" clId="{97324B57-5A0B-497F-AAF8-9D55542F6D3E}" dt="2025-10-08T14:29:05.926" v="1"/>
        <pc:sldMkLst>
          <pc:docMk/>
          <pc:sldMk cId="1984303431" sldId="271"/>
        </pc:sldMkLst>
        <pc:spChg chg="mod">
          <ac:chgData name="Alisdair Cunningham" userId="67e8d9ba-4582-42f1-b26c-e866daa7f65b" providerId="ADAL" clId="{97324B57-5A0B-497F-AAF8-9D55542F6D3E}" dt="2025-10-08T14:29:05.926" v="1"/>
          <ac:spMkLst>
            <pc:docMk/>
            <pc:sldMk cId="1984303431" sldId="271"/>
            <ac:spMk id="8" creationId="{C39BE701-A67E-5BFD-B044-ECF13A621788}"/>
          </ac:spMkLst>
        </pc:spChg>
        <pc:spChg chg="mod">
          <ac:chgData name="Alisdair Cunningham" userId="67e8d9ba-4582-42f1-b26c-e866daa7f65b" providerId="ADAL" clId="{97324B57-5A0B-497F-AAF8-9D55542F6D3E}" dt="2025-10-08T14:28:49.691" v="0"/>
          <ac:spMkLst>
            <pc:docMk/>
            <pc:sldMk cId="1984303431" sldId="271"/>
            <ac:spMk id="14" creationId="{3D5216FF-A848-7B03-7F19-B0E69A3C8466}"/>
          </ac:spMkLst>
        </pc:spChg>
      </pc:sldChg>
      <pc:sldChg chg="modSp">
        <pc:chgData name="Alisdair Cunningham" userId="67e8d9ba-4582-42f1-b26c-e866daa7f65b" providerId="ADAL" clId="{97324B57-5A0B-497F-AAF8-9D55542F6D3E}" dt="2025-10-08T14:29:05.926" v="1"/>
        <pc:sldMkLst>
          <pc:docMk/>
          <pc:sldMk cId="2280075970" sldId="283"/>
        </pc:sldMkLst>
        <pc:spChg chg="mod">
          <ac:chgData name="Alisdair Cunningham" userId="67e8d9ba-4582-42f1-b26c-e866daa7f65b" providerId="ADAL" clId="{97324B57-5A0B-497F-AAF8-9D55542F6D3E}" dt="2025-10-08T14:29:05.926" v="1"/>
          <ac:spMkLst>
            <pc:docMk/>
            <pc:sldMk cId="2280075970" sldId="283"/>
            <ac:spMk id="8" creationId="{C39BE701-A67E-5BFD-B044-ECF13A621788}"/>
          </ac:spMkLst>
        </pc:spChg>
        <pc:spChg chg="mod">
          <ac:chgData name="Alisdair Cunningham" userId="67e8d9ba-4582-42f1-b26c-e866daa7f65b" providerId="ADAL" clId="{97324B57-5A0B-497F-AAF8-9D55542F6D3E}" dt="2025-10-08T14:28:49.691" v="0"/>
          <ac:spMkLst>
            <pc:docMk/>
            <pc:sldMk cId="2280075970" sldId="283"/>
            <ac:spMk id="14" creationId="{3D5216FF-A848-7B03-7F19-B0E69A3C8466}"/>
          </ac:spMkLst>
        </pc:spChg>
      </pc:sldChg>
      <pc:sldChg chg="modSp">
        <pc:chgData name="Alisdair Cunningham" userId="67e8d9ba-4582-42f1-b26c-e866daa7f65b" providerId="ADAL" clId="{97324B57-5A0B-497F-AAF8-9D55542F6D3E}" dt="2025-10-08T14:29:05.926" v="1"/>
        <pc:sldMkLst>
          <pc:docMk/>
          <pc:sldMk cId="983886415" sldId="284"/>
        </pc:sldMkLst>
        <pc:spChg chg="mod">
          <ac:chgData name="Alisdair Cunningham" userId="67e8d9ba-4582-42f1-b26c-e866daa7f65b" providerId="ADAL" clId="{97324B57-5A0B-497F-AAF8-9D55542F6D3E}" dt="2025-10-08T14:28:49.691" v="0"/>
          <ac:spMkLst>
            <pc:docMk/>
            <pc:sldMk cId="983886415" sldId="284"/>
            <ac:spMk id="2" creationId="{DCC55022-FB6B-03B1-63B3-3DF214375334}"/>
          </ac:spMkLst>
        </pc:spChg>
        <pc:spChg chg="mod">
          <ac:chgData name="Alisdair Cunningham" userId="67e8d9ba-4582-42f1-b26c-e866daa7f65b" providerId="ADAL" clId="{97324B57-5A0B-497F-AAF8-9D55542F6D3E}" dt="2025-10-08T14:29:05.926" v="1"/>
          <ac:spMkLst>
            <pc:docMk/>
            <pc:sldMk cId="983886415" sldId="284"/>
            <ac:spMk id="8" creationId="{C39BE701-A67E-5BFD-B044-ECF13A621788}"/>
          </ac:spMkLst>
        </pc:spChg>
      </pc:sldChg>
      <pc:sldChg chg="modSp">
        <pc:chgData name="Alisdair Cunningham" userId="67e8d9ba-4582-42f1-b26c-e866daa7f65b" providerId="ADAL" clId="{97324B57-5A0B-497F-AAF8-9D55542F6D3E}" dt="2025-10-08T14:29:05.926" v="1"/>
        <pc:sldMkLst>
          <pc:docMk/>
          <pc:sldMk cId="2024719055" sldId="285"/>
        </pc:sldMkLst>
        <pc:spChg chg="mod">
          <ac:chgData name="Alisdair Cunningham" userId="67e8d9ba-4582-42f1-b26c-e866daa7f65b" providerId="ADAL" clId="{97324B57-5A0B-497F-AAF8-9D55542F6D3E}" dt="2025-10-08T14:28:49.691" v="0"/>
          <ac:spMkLst>
            <pc:docMk/>
            <pc:sldMk cId="2024719055" sldId="285"/>
            <ac:spMk id="2" creationId="{DCC55022-FB6B-03B1-63B3-3DF214375334}"/>
          </ac:spMkLst>
        </pc:spChg>
        <pc:spChg chg="mod">
          <ac:chgData name="Alisdair Cunningham" userId="67e8d9ba-4582-42f1-b26c-e866daa7f65b" providerId="ADAL" clId="{97324B57-5A0B-497F-AAF8-9D55542F6D3E}" dt="2025-10-08T14:29:05.926" v="1"/>
          <ac:spMkLst>
            <pc:docMk/>
            <pc:sldMk cId="2024719055" sldId="285"/>
            <ac:spMk id="8" creationId="{C39BE701-A67E-5BFD-B044-ECF13A621788}"/>
          </ac:spMkLst>
        </pc:spChg>
      </pc:sldChg>
      <pc:sldChg chg="modSp">
        <pc:chgData name="Alisdair Cunningham" userId="67e8d9ba-4582-42f1-b26c-e866daa7f65b" providerId="ADAL" clId="{97324B57-5A0B-497F-AAF8-9D55542F6D3E}" dt="2025-10-08T14:29:05.926" v="1"/>
        <pc:sldMkLst>
          <pc:docMk/>
          <pc:sldMk cId="3660043041" sldId="286"/>
        </pc:sldMkLst>
        <pc:spChg chg="mod">
          <ac:chgData name="Alisdair Cunningham" userId="67e8d9ba-4582-42f1-b26c-e866daa7f65b" providerId="ADAL" clId="{97324B57-5A0B-497F-AAF8-9D55542F6D3E}" dt="2025-10-08T14:28:49.691" v="0"/>
          <ac:spMkLst>
            <pc:docMk/>
            <pc:sldMk cId="3660043041" sldId="286"/>
            <ac:spMk id="2" creationId="{DCC55022-FB6B-03B1-63B3-3DF214375334}"/>
          </ac:spMkLst>
        </pc:spChg>
        <pc:spChg chg="mod">
          <ac:chgData name="Alisdair Cunningham" userId="67e8d9ba-4582-42f1-b26c-e866daa7f65b" providerId="ADAL" clId="{97324B57-5A0B-497F-AAF8-9D55542F6D3E}" dt="2025-10-08T14:29:05.926" v="1"/>
          <ac:spMkLst>
            <pc:docMk/>
            <pc:sldMk cId="3660043041" sldId="286"/>
            <ac:spMk id="8" creationId="{C39BE701-A67E-5BFD-B044-ECF13A621788}"/>
          </ac:spMkLst>
        </pc:spChg>
      </pc:sldChg>
      <pc:sldChg chg="modSp">
        <pc:chgData name="Alisdair Cunningham" userId="67e8d9ba-4582-42f1-b26c-e866daa7f65b" providerId="ADAL" clId="{97324B57-5A0B-497F-AAF8-9D55542F6D3E}" dt="2025-10-08T14:29:05.926" v="1"/>
        <pc:sldMkLst>
          <pc:docMk/>
          <pc:sldMk cId="3341229089" sldId="287"/>
        </pc:sldMkLst>
        <pc:spChg chg="mod">
          <ac:chgData name="Alisdair Cunningham" userId="67e8d9ba-4582-42f1-b26c-e866daa7f65b" providerId="ADAL" clId="{97324B57-5A0B-497F-AAF8-9D55542F6D3E}" dt="2025-10-08T14:28:49.691" v="0"/>
          <ac:spMkLst>
            <pc:docMk/>
            <pc:sldMk cId="3341229089" sldId="287"/>
            <ac:spMk id="2" creationId="{DCC55022-FB6B-03B1-63B3-3DF214375334}"/>
          </ac:spMkLst>
        </pc:spChg>
        <pc:spChg chg="mod">
          <ac:chgData name="Alisdair Cunningham" userId="67e8d9ba-4582-42f1-b26c-e866daa7f65b" providerId="ADAL" clId="{97324B57-5A0B-497F-AAF8-9D55542F6D3E}" dt="2025-10-08T14:29:05.926" v="1"/>
          <ac:spMkLst>
            <pc:docMk/>
            <pc:sldMk cId="3341229089" sldId="287"/>
            <ac:spMk id="8" creationId="{C39BE701-A67E-5BFD-B044-ECF13A621788}"/>
          </ac:spMkLst>
        </pc:spChg>
      </pc:sldChg>
      <pc:sldChg chg="modSp">
        <pc:chgData name="Alisdair Cunningham" userId="67e8d9ba-4582-42f1-b26c-e866daa7f65b" providerId="ADAL" clId="{97324B57-5A0B-497F-AAF8-9D55542F6D3E}" dt="2025-10-08T14:29:05.926" v="1"/>
        <pc:sldMkLst>
          <pc:docMk/>
          <pc:sldMk cId="2786263924" sldId="288"/>
        </pc:sldMkLst>
        <pc:spChg chg="mod">
          <ac:chgData name="Alisdair Cunningham" userId="67e8d9ba-4582-42f1-b26c-e866daa7f65b" providerId="ADAL" clId="{97324B57-5A0B-497F-AAF8-9D55542F6D3E}" dt="2025-10-08T14:28:49.691" v="0"/>
          <ac:spMkLst>
            <pc:docMk/>
            <pc:sldMk cId="2786263924" sldId="288"/>
            <ac:spMk id="2" creationId="{DCC55022-FB6B-03B1-63B3-3DF214375334}"/>
          </ac:spMkLst>
        </pc:spChg>
        <pc:spChg chg="mod">
          <ac:chgData name="Alisdair Cunningham" userId="67e8d9ba-4582-42f1-b26c-e866daa7f65b" providerId="ADAL" clId="{97324B57-5A0B-497F-AAF8-9D55542F6D3E}" dt="2025-10-08T14:29:05.926" v="1"/>
          <ac:spMkLst>
            <pc:docMk/>
            <pc:sldMk cId="2786263924" sldId="288"/>
            <ac:spMk id="8" creationId="{C39BE701-A67E-5BFD-B044-ECF13A621788}"/>
          </ac:spMkLst>
        </pc:spChg>
      </pc:sldChg>
      <pc:sldChg chg="modSp">
        <pc:chgData name="Alisdair Cunningham" userId="67e8d9ba-4582-42f1-b26c-e866daa7f65b" providerId="ADAL" clId="{97324B57-5A0B-497F-AAF8-9D55542F6D3E}" dt="2025-10-08T14:29:05.926" v="1"/>
        <pc:sldMkLst>
          <pc:docMk/>
          <pc:sldMk cId="3171199477" sldId="289"/>
        </pc:sldMkLst>
        <pc:spChg chg="mod">
          <ac:chgData name="Alisdair Cunningham" userId="67e8d9ba-4582-42f1-b26c-e866daa7f65b" providerId="ADAL" clId="{97324B57-5A0B-497F-AAF8-9D55542F6D3E}" dt="2025-10-08T14:29:05.926" v="1"/>
          <ac:spMkLst>
            <pc:docMk/>
            <pc:sldMk cId="3171199477" sldId="289"/>
            <ac:spMk id="8" creationId="{C39BE701-A67E-5BFD-B044-ECF13A621788}"/>
          </ac:spMkLst>
        </pc:spChg>
        <pc:spChg chg="mod">
          <ac:chgData name="Alisdair Cunningham" userId="67e8d9ba-4582-42f1-b26c-e866daa7f65b" providerId="ADAL" clId="{97324B57-5A0B-497F-AAF8-9D55542F6D3E}" dt="2025-10-08T14:28:49.691" v="0"/>
          <ac:spMkLst>
            <pc:docMk/>
            <pc:sldMk cId="3171199477" sldId="289"/>
            <ac:spMk id="14" creationId="{3D5216FF-A848-7B03-7F19-B0E69A3C8466}"/>
          </ac:spMkLst>
        </pc:spChg>
      </pc:sldChg>
      <pc:sldChg chg="modSp">
        <pc:chgData name="Alisdair Cunningham" userId="67e8d9ba-4582-42f1-b26c-e866daa7f65b" providerId="ADAL" clId="{97324B57-5A0B-497F-AAF8-9D55542F6D3E}" dt="2025-10-08T14:29:05.926" v="1"/>
        <pc:sldMkLst>
          <pc:docMk/>
          <pc:sldMk cId="522141552" sldId="290"/>
        </pc:sldMkLst>
        <pc:spChg chg="mod">
          <ac:chgData name="Alisdair Cunningham" userId="67e8d9ba-4582-42f1-b26c-e866daa7f65b" providerId="ADAL" clId="{97324B57-5A0B-497F-AAF8-9D55542F6D3E}" dt="2025-10-08T14:29:05.926" v="1"/>
          <ac:spMkLst>
            <pc:docMk/>
            <pc:sldMk cId="522141552" sldId="290"/>
            <ac:spMk id="8" creationId="{C39BE701-A67E-5BFD-B044-ECF13A621788}"/>
          </ac:spMkLst>
        </pc:spChg>
        <pc:spChg chg="mod">
          <ac:chgData name="Alisdair Cunningham" userId="67e8d9ba-4582-42f1-b26c-e866daa7f65b" providerId="ADAL" clId="{97324B57-5A0B-497F-AAF8-9D55542F6D3E}" dt="2025-10-08T14:28:49.691" v="0"/>
          <ac:spMkLst>
            <pc:docMk/>
            <pc:sldMk cId="522141552" sldId="290"/>
            <ac:spMk id="14" creationId="{3D5216FF-A848-7B03-7F19-B0E69A3C8466}"/>
          </ac:spMkLst>
        </pc:spChg>
      </pc:sldChg>
      <pc:sldChg chg="modSp">
        <pc:chgData name="Alisdair Cunningham" userId="67e8d9ba-4582-42f1-b26c-e866daa7f65b" providerId="ADAL" clId="{97324B57-5A0B-497F-AAF8-9D55542F6D3E}" dt="2025-10-08T14:29:05.926" v="1"/>
        <pc:sldMkLst>
          <pc:docMk/>
          <pc:sldMk cId="2527924712" sldId="292"/>
        </pc:sldMkLst>
        <pc:spChg chg="mod">
          <ac:chgData name="Alisdair Cunningham" userId="67e8d9ba-4582-42f1-b26c-e866daa7f65b" providerId="ADAL" clId="{97324B57-5A0B-497F-AAF8-9D55542F6D3E}" dt="2025-10-08T14:29:05.926" v="1"/>
          <ac:spMkLst>
            <pc:docMk/>
            <pc:sldMk cId="2527924712" sldId="292"/>
            <ac:spMk id="8" creationId="{C39BE701-A67E-5BFD-B044-ECF13A621788}"/>
          </ac:spMkLst>
        </pc:spChg>
        <pc:spChg chg="mod">
          <ac:chgData name="Alisdair Cunningham" userId="67e8d9ba-4582-42f1-b26c-e866daa7f65b" providerId="ADAL" clId="{97324B57-5A0B-497F-AAF8-9D55542F6D3E}" dt="2025-10-08T14:28:49.691" v="0"/>
          <ac:spMkLst>
            <pc:docMk/>
            <pc:sldMk cId="2527924712" sldId="292"/>
            <ac:spMk id="14" creationId="{3D5216FF-A848-7B03-7F19-B0E69A3C8466}"/>
          </ac:spMkLst>
        </pc:spChg>
      </pc:sldChg>
      <pc:sldChg chg="modSp">
        <pc:chgData name="Alisdair Cunningham" userId="67e8d9ba-4582-42f1-b26c-e866daa7f65b" providerId="ADAL" clId="{97324B57-5A0B-497F-AAF8-9D55542F6D3E}" dt="2025-10-08T14:29:05.926" v="1"/>
        <pc:sldMkLst>
          <pc:docMk/>
          <pc:sldMk cId="3957028060" sldId="293"/>
        </pc:sldMkLst>
        <pc:spChg chg="mod">
          <ac:chgData name="Alisdair Cunningham" userId="67e8d9ba-4582-42f1-b26c-e866daa7f65b" providerId="ADAL" clId="{97324B57-5A0B-497F-AAF8-9D55542F6D3E}" dt="2025-10-08T14:28:49.691" v="0"/>
          <ac:spMkLst>
            <pc:docMk/>
            <pc:sldMk cId="3957028060" sldId="293"/>
            <ac:spMk id="3" creationId="{FC166DDA-B509-215E-99A6-F662175F2F0F}"/>
          </ac:spMkLst>
        </pc:spChg>
        <pc:spChg chg="mod">
          <ac:chgData name="Alisdair Cunningham" userId="67e8d9ba-4582-42f1-b26c-e866daa7f65b" providerId="ADAL" clId="{97324B57-5A0B-497F-AAF8-9D55542F6D3E}" dt="2025-10-08T14:29:05.926" v="1"/>
          <ac:spMkLst>
            <pc:docMk/>
            <pc:sldMk cId="3957028060" sldId="293"/>
            <ac:spMk id="8" creationId="{C39BE701-A67E-5BFD-B044-ECF13A621788}"/>
          </ac:spMkLst>
        </pc:spChg>
      </pc:sldChg>
      <pc:sldChg chg="modSp">
        <pc:chgData name="Alisdair Cunningham" userId="67e8d9ba-4582-42f1-b26c-e866daa7f65b" providerId="ADAL" clId="{97324B57-5A0B-497F-AAF8-9D55542F6D3E}" dt="2025-10-08T14:29:05.926" v="1"/>
        <pc:sldMkLst>
          <pc:docMk/>
          <pc:sldMk cId="3119290919" sldId="294"/>
        </pc:sldMkLst>
        <pc:spChg chg="mod">
          <ac:chgData name="Alisdair Cunningham" userId="67e8d9ba-4582-42f1-b26c-e866daa7f65b" providerId="ADAL" clId="{97324B57-5A0B-497F-AAF8-9D55542F6D3E}" dt="2025-10-08T14:29:05.926" v="1"/>
          <ac:spMkLst>
            <pc:docMk/>
            <pc:sldMk cId="3119290919" sldId="294"/>
            <ac:spMk id="8" creationId="{C39BE701-A67E-5BFD-B044-ECF13A621788}"/>
          </ac:spMkLst>
        </pc:spChg>
        <pc:spChg chg="mod">
          <ac:chgData name="Alisdair Cunningham" userId="67e8d9ba-4582-42f1-b26c-e866daa7f65b" providerId="ADAL" clId="{97324B57-5A0B-497F-AAF8-9D55542F6D3E}" dt="2025-10-08T14:28:49.691" v="0"/>
          <ac:spMkLst>
            <pc:docMk/>
            <pc:sldMk cId="3119290919" sldId="294"/>
            <ac:spMk id="14" creationId="{3D5216FF-A848-7B03-7F19-B0E69A3C8466}"/>
          </ac:spMkLst>
        </pc:spChg>
      </pc:sldChg>
      <pc:sldChg chg="modSp">
        <pc:chgData name="Alisdair Cunningham" userId="67e8d9ba-4582-42f1-b26c-e866daa7f65b" providerId="ADAL" clId="{97324B57-5A0B-497F-AAF8-9D55542F6D3E}" dt="2025-10-08T14:29:05.926" v="1"/>
        <pc:sldMkLst>
          <pc:docMk/>
          <pc:sldMk cId="930793469" sldId="295"/>
        </pc:sldMkLst>
        <pc:spChg chg="mod">
          <ac:chgData name="Alisdair Cunningham" userId="67e8d9ba-4582-42f1-b26c-e866daa7f65b" providerId="ADAL" clId="{97324B57-5A0B-497F-AAF8-9D55542F6D3E}" dt="2025-10-08T14:29:05.926" v="1"/>
          <ac:spMkLst>
            <pc:docMk/>
            <pc:sldMk cId="930793469" sldId="295"/>
            <ac:spMk id="8" creationId="{C39BE701-A67E-5BFD-B044-ECF13A621788}"/>
          </ac:spMkLst>
        </pc:spChg>
        <pc:spChg chg="mod">
          <ac:chgData name="Alisdair Cunningham" userId="67e8d9ba-4582-42f1-b26c-e866daa7f65b" providerId="ADAL" clId="{97324B57-5A0B-497F-AAF8-9D55542F6D3E}" dt="2025-10-08T14:28:49.691" v="0"/>
          <ac:spMkLst>
            <pc:docMk/>
            <pc:sldMk cId="930793469" sldId="295"/>
            <ac:spMk id="14" creationId="{3D5216FF-A848-7B03-7F19-B0E69A3C8466}"/>
          </ac:spMkLst>
        </pc:spChg>
      </pc:sldChg>
      <pc:sldChg chg="modSp">
        <pc:chgData name="Alisdair Cunningham" userId="67e8d9ba-4582-42f1-b26c-e866daa7f65b" providerId="ADAL" clId="{97324B57-5A0B-497F-AAF8-9D55542F6D3E}" dt="2025-10-08T14:29:05.926" v="1"/>
        <pc:sldMkLst>
          <pc:docMk/>
          <pc:sldMk cId="1066184154" sldId="296"/>
        </pc:sldMkLst>
        <pc:spChg chg="mod">
          <ac:chgData name="Alisdair Cunningham" userId="67e8d9ba-4582-42f1-b26c-e866daa7f65b" providerId="ADAL" clId="{97324B57-5A0B-497F-AAF8-9D55542F6D3E}" dt="2025-10-08T14:29:05.926" v="1"/>
          <ac:spMkLst>
            <pc:docMk/>
            <pc:sldMk cId="1066184154" sldId="296"/>
            <ac:spMk id="8" creationId="{C39BE701-A67E-5BFD-B044-ECF13A621788}"/>
          </ac:spMkLst>
        </pc:spChg>
        <pc:spChg chg="mod">
          <ac:chgData name="Alisdair Cunningham" userId="67e8d9ba-4582-42f1-b26c-e866daa7f65b" providerId="ADAL" clId="{97324B57-5A0B-497F-AAF8-9D55542F6D3E}" dt="2025-10-08T14:28:49.691" v="0"/>
          <ac:spMkLst>
            <pc:docMk/>
            <pc:sldMk cId="1066184154" sldId="296"/>
            <ac:spMk id="14" creationId="{3D5216FF-A848-7B03-7F19-B0E69A3C8466}"/>
          </ac:spMkLst>
        </pc:spChg>
      </pc:sldChg>
      <pc:sldChg chg="modSp">
        <pc:chgData name="Alisdair Cunningham" userId="67e8d9ba-4582-42f1-b26c-e866daa7f65b" providerId="ADAL" clId="{97324B57-5A0B-497F-AAF8-9D55542F6D3E}" dt="2025-10-08T14:29:05.926" v="1"/>
        <pc:sldMkLst>
          <pc:docMk/>
          <pc:sldMk cId="3466311080" sldId="297"/>
        </pc:sldMkLst>
        <pc:spChg chg="mod">
          <ac:chgData name="Alisdair Cunningham" userId="67e8d9ba-4582-42f1-b26c-e866daa7f65b" providerId="ADAL" clId="{97324B57-5A0B-497F-AAF8-9D55542F6D3E}" dt="2025-10-08T14:29:05.926" v="1"/>
          <ac:spMkLst>
            <pc:docMk/>
            <pc:sldMk cId="3466311080" sldId="297"/>
            <ac:spMk id="8" creationId="{C39BE701-A67E-5BFD-B044-ECF13A621788}"/>
          </ac:spMkLst>
        </pc:spChg>
      </pc:sldChg>
      <pc:sldChg chg="modSp">
        <pc:chgData name="Alisdair Cunningham" userId="67e8d9ba-4582-42f1-b26c-e866daa7f65b" providerId="ADAL" clId="{97324B57-5A0B-497F-AAF8-9D55542F6D3E}" dt="2025-10-08T14:29:05.926" v="1"/>
        <pc:sldMkLst>
          <pc:docMk/>
          <pc:sldMk cId="2153951938" sldId="298"/>
        </pc:sldMkLst>
        <pc:spChg chg="mod">
          <ac:chgData name="Alisdair Cunningham" userId="67e8d9ba-4582-42f1-b26c-e866daa7f65b" providerId="ADAL" clId="{97324B57-5A0B-497F-AAF8-9D55542F6D3E}" dt="2025-10-08T14:28:49.691" v="0"/>
          <ac:spMkLst>
            <pc:docMk/>
            <pc:sldMk cId="2153951938" sldId="298"/>
            <ac:spMk id="3" creationId="{FC166DDA-B509-215E-99A6-F662175F2F0F}"/>
          </ac:spMkLst>
        </pc:spChg>
        <pc:spChg chg="mod">
          <ac:chgData name="Alisdair Cunningham" userId="67e8d9ba-4582-42f1-b26c-e866daa7f65b" providerId="ADAL" clId="{97324B57-5A0B-497F-AAF8-9D55542F6D3E}" dt="2025-10-08T14:29:05.926" v="1"/>
          <ac:spMkLst>
            <pc:docMk/>
            <pc:sldMk cId="2153951938" sldId="298"/>
            <ac:spMk id="8" creationId="{C39BE701-A67E-5BFD-B044-ECF13A621788}"/>
          </ac:spMkLst>
        </pc:spChg>
      </pc:sldChg>
      <pc:sldChg chg="modSp">
        <pc:chgData name="Alisdair Cunningham" userId="67e8d9ba-4582-42f1-b26c-e866daa7f65b" providerId="ADAL" clId="{97324B57-5A0B-497F-AAF8-9D55542F6D3E}" dt="2025-10-08T14:29:05.926" v="1"/>
        <pc:sldMkLst>
          <pc:docMk/>
          <pc:sldMk cId="2648054771" sldId="299"/>
        </pc:sldMkLst>
        <pc:spChg chg="mod">
          <ac:chgData name="Alisdair Cunningham" userId="67e8d9ba-4582-42f1-b26c-e866daa7f65b" providerId="ADAL" clId="{97324B57-5A0B-497F-AAF8-9D55542F6D3E}" dt="2025-10-08T14:28:49.691" v="0"/>
          <ac:spMkLst>
            <pc:docMk/>
            <pc:sldMk cId="2648054771" sldId="299"/>
            <ac:spMk id="3" creationId="{FC166DDA-B509-215E-99A6-F662175F2F0F}"/>
          </ac:spMkLst>
        </pc:spChg>
        <pc:spChg chg="mod">
          <ac:chgData name="Alisdair Cunningham" userId="67e8d9ba-4582-42f1-b26c-e866daa7f65b" providerId="ADAL" clId="{97324B57-5A0B-497F-AAF8-9D55542F6D3E}" dt="2025-10-08T14:29:05.926" v="1"/>
          <ac:spMkLst>
            <pc:docMk/>
            <pc:sldMk cId="2648054771" sldId="299"/>
            <ac:spMk id="8" creationId="{C39BE701-A67E-5BFD-B044-ECF13A621788}"/>
          </ac:spMkLst>
        </pc:spChg>
      </pc:sldChg>
      <pc:sldChg chg="modSp">
        <pc:chgData name="Alisdair Cunningham" userId="67e8d9ba-4582-42f1-b26c-e866daa7f65b" providerId="ADAL" clId="{97324B57-5A0B-497F-AAF8-9D55542F6D3E}" dt="2025-10-08T14:29:05.926" v="1"/>
        <pc:sldMkLst>
          <pc:docMk/>
          <pc:sldMk cId="2692821584" sldId="300"/>
        </pc:sldMkLst>
        <pc:spChg chg="mod">
          <ac:chgData name="Alisdair Cunningham" userId="67e8d9ba-4582-42f1-b26c-e866daa7f65b" providerId="ADAL" clId="{97324B57-5A0B-497F-AAF8-9D55542F6D3E}" dt="2025-10-08T14:28:49.691" v="0"/>
          <ac:spMkLst>
            <pc:docMk/>
            <pc:sldMk cId="2692821584" sldId="300"/>
            <ac:spMk id="2" creationId="{DCC55022-FB6B-03B1-63B3-3DF214375334}"/>
          </ac:spMkLst>
        </pc:spChg>
        <pc:spChg chg="mod">
          <ac:chgData name="Alisdair Cunningham" userId="67e8d9ba-4582-42f1-b26c-e866daa7f65b" providerId="ADAL" clId="{97324B57-5A0B-497F-AAF8-9D55542F6D3E}" dt="2025-10-08T14:29:05.926" v="1"/>
          <ac:spMkLst>
            <pc:docMk/>
            <pc:sldMk cId="2692821584" sldId="300"/>
            <ac:spMk id="8" creationId="{C39BE701-A67E-5BFD-B044-ECF13A621788}"/>
          </ac:spMkLst>
        </pc:spChg>
      </pc:sldChg>
      <pc:sldChg chg="modSp">
        <pc:chgData name="Alisdair Cunningham" userId="67e8d9ba-4582-42f1-b26c-e866daa7f65b" providerId="ADAL" clId="{97324B57-5A0B-497F-AAF8-9D55542F6D3E}" dt="2025-10-08T14:29:05.926" v="1"/>
        <pc:sldMkLst>
          <pc:docMk/>
          <pc:sldMk cId="4210132466" sldId="301"/>
        </pc:sldMkLst>
        <pc:spChg chg="mod">
          <ac:chgData name="Alisdair Cunningham" userId="67e8d9ba-4582-42f1-b26c-e866daa7f65b" providerId="ADAL" clId="{97324B57-5A0B-497F-AAF8-9D55542F6D3E}" dt="2025-10-08T14:28:49.691" v="0"/>
          <ac:spMkLst>
            <pc:docMk/>
            <pc:sldMk cId="4210132466" sldId="301"/>
            <ac:spMk id="2" creationId="{DCC55022-FB6B-03B1-63B3-3DF214375334}"/>
          </ac:spMkLst>
        </pc:spChg>
        <pc:spChg chg="mod">
          <ac:chgData name="Alisdair Cunningham" userId="67e8d9ba-4582-42f1-b26c-e866daa7f65b" providerId="ADAL" clId="{97324B57-5A0B-497F-AAF8-9D55542F6D3E}" dt="2025-10-08T14:29:05.926" v="1"/>
          <ac:spMkLst>
            <pc:docMk/>
            <pc:sldMk cId="4210132466" sldId="301"/>
            <ac:spMk id="8" creationId="{C39BE701-A67E-5BFD-B044-ECF13A621788}"/>
          </ac:spMkLst>
        </pc:spChg>
      </pc:sldChg>
    </pc:docChg>
  </pc:docChgLst>
  <pc:docChgLst>
    <pc:chgData name="Alisdair Cunningham" userId="67e8d9ba-4582-42f1-b26c-e866daa7f65b" providerId="ADAL" clId="{F49F9802-0670-47E1-92DE-C487EDCF03B1}"/>
    <pc:docChg chg="undo custSel addSld modSld">
      <pc:chgData name="Alisdair Cunningham" userId="67e8d9ba-4582-42f1-b26c-e866daa7f65b" providerId="ADAL" clId="{F49F9802-0670-47E1-92DE-C487EDCF03B1}" dt="2024-10-06T20:37:20.283" v="623" actId="1076"/>
      <pc:docMkLst>
        <pc:docMk/>
      </pc:docMkLst>
      <pc:sldChg chg="modSp">
        <pc:chgData name="Alisdair Cunningham" userId="67e8d9ba-4582-42f1-b26c-e866daa7f65b" providerId="ADAL" clId="{F49F9802-0670-47E1-92DE-C487EDCF03B1}" dt="2024-10-06T20:34:36.767" v="576"/>
        <pc:sldMkLst>
          <pc:docMk/>
          <pc:sldMk cId="3701768522" sldId="256"/>
        </pc:sldMkLst>
      </pc:sldChg>
      <pc:sldChg chg="modSp mod">
        <pc:chgData name="Alisdair Cunningham" userId="67e8d9ba-4582-42f1-b26c-e866daa7f65b" providerId="ADAL" clId="{F49F9802-0670-47E1-92DE-C487EDCF03B1}" dt="2024-10-06T20:35:32.773" v="621" actId="20577"/>
        <pc:sldMkLst>
          <pc:docMk/>
          <pc:sldMk cId="3520049810" sldId="257"/>
        </pc:sldMkLst>
      </pc:sldChg>
      <pc:sldChg chg="modSp">
        <pc:chgData name="Alisdair Cunningham" userId="67e8d9ba-4582-42f1-b26c-e866daa7f65b" providerId="ADAL" clId="{F49F9802-0670-47E1-92DE-C487EDCF03B1}" dt="2024-10-06T20:34:36.767" v="576"/>
        <pc:sldMkLst>
          <pc:docMk/>
          <pc:sldMk cId="2545193714" sldId="263"/>
        </pc:sldMkLst>
      </pc:sldChg>
      <pc:sldChg chg="modSp">
        <pc:chgData name="Alisdair Cunningham" userId="67e8d9ba-4582-42f1-b26c-e866daa7f65b" providerId="ADAL" clId="{F49F9802-0670-47E1-92DE-C487EDCF03B1}" dt="2024-10-06T20:34:36.767" v="576"/>
        <pc:sldMkLst>
          <pc:docMk/>
          <pc:sldMk cId="2419514132" sldId="264"/>
        </pc:sldMkLst>
      </pc:sldChg>
      <pc:sldChg chg="modSp">
        <pc:chgData name="Alisdair Cunningham" userId="67e8d9ba-4582-42f1-b26c-e866daa7f65b" providerId="ADAL" clId="{F49F9802-0670-47E1-92DE-C487EDCF03B1}" dt="2024-10-06T20:34:36.767" v="576"/>
        <pc:sldMkLst>
          <pc:docMk/>
          <pc:sldMk cId="3206688729" sldId="265"/>
        </pc:sldMkLst>
      </pc:sldChg>
      <pc:sldChg chg="modSp">
        <pc:chgData name="Alisdair Cunningham" userId="67e8d9ba-4582-42f1-b26c-e866daa7f65b" providerId="ADAL" clId="{F49F9802-0670-47E1-92DE-C487EDCF03B1}" dt="2024-10-06T20:34:36.767" v="576"/>
        <pc:sldMkLst>
          <pc:docMk/>
          <pc:sldMk cId="513583794" sldId="269"/>
        </pc:sldMkLst>
      </pc:sldChg>
      <pc:sldChg chg="modSp">
        <pc:chgData name="Alisdair Cunningham" userId="67e8d9ba-4582-42f1-b26c-e866daa7f65b" providerId="ADAL" clId="{F49F9802-0670-47E1-92DE-C487EDCF03B1}" dt="2024-10-06T20:34:36.767" v="576"/>
        <pc:sldMkLst>
          <pc:docMk/>
          <pc:sldMk cId="1984303431" sldId="271"/>
        </pc:sldMkLst>
      </pc:sldChg>
      <pc:sldChg chg="modSp">
        <pc:chgData name="Alisdair Cunningham" userId="67e8d9ba-4582-42f1-b26c-e866daa7f65b" providerId="ADAL" clId="{F49F9802-0670-47E1-92DE-C487EDCF03B1}" dt="2024-10-06T20:34:36.767" v="576"/>
        <pc:sldMkLst>
          <pc:docMk/>
          <pc:sldMk cId="2280075970" sldId="283"/>
        </pc:sldMkLst>
      </pc:sldChg>
      <pc:sldChg chg="modSp">
        <pc:chgData name="Alisdair Cunningham" userId="67e8d9ba-4582-42f1-b26c-e866daa7f65b" providerId="ADAL" clId="{F49F9802-0670-47E1-92DE-C487EDCF03B1}" dt="2024-10-06T20:34:36.767" v="576"/>
        <pc:sldMkLst>
          <pc:docMk/>
          <pc:sldMk cId="983886415" sldId="284"/>
        </pc:sldMkLst>
      </pc:sldChg>
      <pc:sldChg chg="addSp delSp modSp mod">
        <pc:chgData name="Alisdair Cunningham" userId="67e8d9ba-4582-42f1-b26c-e866daa7f65b" providerId="ADAL" clId="{F49F9802-0670-47E1-92DE-C487EDCF03B1}" dt="2024-10-06T20:34:36.767" v="576"/>
        <pc:sldMkLst>
          <pc:docMk/>
          <pc:sldMk cId="2024719055" sldId="285"/>
        </pc:sldMkLst>
      </pc:sldChg>
      <pc:sldChg chg="modSp">
        <pc:chgData name="Alisdair Cunningham" userId="67e8d9ba-4582-42f1-b26c-e866daa7f65b" providerId="ADAL" clId="{F49F9802-0670-47E1-92DE-C487EDCF03B1}" dt="2024-10-06T20:34:36.767" v="576"/>
        <pc:sldMkLst>
          <pc:docMk/>
          <pc:sldMk cId="3660043041" sldId="286"/>
        </pc:sldMkLst>
      </pc:sldChg>
      <pc:sldChg chg="modSp">
        <pc:chgData name="Alisdair Cunningham" userId="67e8d9ba-4582-42f1-b26c-e866daa7f65b" providerId="ADAL" clId="{F49F9802-0670-47E1-92DE-C487EDCF03B1}" dt="2024-10-06T20:34:36.767" v="576"/>
        <pc:sldMkLst>
          <pc:docMk/>
          <pc:sldMk cId="3341229089" sldId="287"/>
        </pc:sldMkLst>
      </pc:sldChg>
      <pc:sldChg chg="modSp">
        <pc:chgData name="Alisdair Cunningham" userId="67e8d9ba-4582-42f1-b26c-e866daa7f65b" providerId="ADAL" clId="{F49F9802-0670-47E1-92DE-C487EDCF03B1}" dt="2024-10-06T20:34:36.767" v="576"/>
        <pc:sldMkLst>
          <pc:docMk/>
          <pc:sldMk cId="2786263924" sldId="288"/>
        </pc:sldMkLst>
      </pc:sldChg>
      <pc:sldChg chg="modSp">
        <pc:chgData name="Alisdair Cunningham" userId="67e8d9ba-4582-42f1-b26c-e866daa7f65b" providerId="ADAL" clId="{F49F9802-0670-47E1-92DE-C487EDCF03B1}" dt="2024-10-06T20:34:36.767" v="576"/>
        <pc:sldMkLst>
          <pc:docMk/>
          <pc:sldMk cId="3171199477" sldId="289"/>
        </pc:sldMkLst>
      </pc:sldChg>
      <pc:sldChg chg="modSp">
        <pc:chgData name="Alisdair Cunningham" userId="67e8d9ba-4582-42f1-b26c-e866daa7f65b" providerId="ADAL" clId="{F49F9802-0670-47E1-92DE-C487EDCF03B1}" dt="2024-10-06T20:34:36.767" v="576"/>
        <pc:sldMkLst>
          <pc:docMk/>
          <pc:sldMk cId="522141552" sldId="290"/>
        </pc:sldMkLst>
      </pc:sldChg>
      <pc:sldChg chg="modSp">
        <pc:chgData name="Alisdair Cunningham" userId="67e8d9ba-4582-42f1-b26c-e866daa7f65b" providerId="ADAL" clId="{F49F9802-0670-47E1-92DE-C487EDCF03B1}" dt="2024-10-06T20:34:36.767" v="576"/>
        <pc:sldMkLst>
          <pc:docMk/>
          <pc:sldMk cId="2527924712" sldId="292"/>
        </pc:sldMkLst>
      </pc:sldChg>
      <pc:sldChg chg="modSp">
        <pc:chgData name="Alisdair Cunningham" userId="67e8d9ba-4582-42f1-b26c-e866daa7f65b" providerId="ADAL" clId="{F49F9802-0670-47E1-92DE-C487EDCF03B1}" dt="2024-10-06T20:34:36.767" v="576"/>
        <pc:sldMkLst>
          <pc:docMk/>
          <pc:sldMk cId="3957028060" sldId="293"/>
        </pc:sldMkLst>
      </pc:sldChg>
      <pc:sldChg chg="modSp">
        <pc:chgData name="Alisdair Cunningham" userId="67e8d9ba-4582-42f1-b26c-e866daa7f65b" providerId="ADAL" clId="{F49F9802-0670-47E1-92DE-C487EDCF03B1}" dt="2024-10-06T20:34:36.767" v="576"/>
        <pc:sldMkLst>
          <pc:docMk/>
          <pc:sldMk cId="3119290919" sldId="294"/>
        </pc:sldMkLst>
      </pc:sldChg>
      <pc:sldChg chg="modSp">
        <pc:chgData name="Alisdair Cunningham" userId="67e8d9ba-4582-42f1-b26c-e866daa7f65b" providerId="ADAL" clId="{F49F9802-0670-47E1-92DE-C487EDCF03B1}" dt="2024-10-06T20:34:36.767" v="576"/>
        <pc:sldMkLst>
          <pc:docMk/>
          <pc:sldMk cId="930793469" sldId="295"/>
        </pc:sldMkLst>
      </pc:sldChg>
      <pc:sldChg chg="modSp">
        <pc:chgData name="Alisdair Cunningham" userId="67e8d9ba-4582-42f1-b26c-e866daa7f65b" providerId="ADAL" clId="{F49F9802-0670-47E1-92DE-C487EDCF03B1}" dt="2024-10-06T20:34:36.767" v="576"/>
        <pc:sldMkLst>
          <pc:docMk/>
          <pc:sldMk cId="1066184154" sldId="296"/>
        </pc:sldMkLst>
      </pc:sldChg>
      <pc:sldChg chg="modSp">
        <pc:chgData name="Alisdair Cunningham" userId="67e8d9ba-4582-42f1-b26c-e866daa7f65b" providerId="ADAL" clId="{F49F9802-0670-47E1-92DE-C487EDCF03B1}" dt="2024-10-06T20:34:36.767" v="576"/>
        <pc:sldMkLst>
          <pc:docMk/>
          <pc:sldMk cId="3466311080" sldId="297"/>
        </pc:sldMkLst>
      </pc:sldChg>
      <pc:sldChg chg="modSp">
        <pc:chgData name="Alisdair Cunningham" userId="67e8d9ba-4582-42f1-b26c-e866daa7f65b" providerId="ADAL" clId="{F49F9802-0670-47E1-92DE-C487EDCF03B1}" dt="2024-10-06T20:34:36.767" v="576"/>
        <pc:sldMkLst>
          <pc:docMk/>
          <pc:sldMk cId="2153951938" sldId="298"/>
        </pc:sldMkLst>
      </pc:sldChg>
      <pc:sldChg chg="modSp">
        <pc:chgData name="Alisdair Cunningham" userId="67e8d9ba-4582-42f1-b26c-e866daa7f65b" providerId="ADAL" clId="{F49F9802-0670-47E1-92DE-C487EDCF03B1}" dt="2024-10-06T20:34:36.767" v="576"/>
        <pc:sldMkLst>
          <pc:docMk/>
          <pc:sldMk cId="2648054771" sldId="299"/>
        </pc:sldMkLst>
      </pc:sldChg>
      <pc:sldChg chg="addSp delSp modSp add mod modNotesTx">
        <pc:chgData name="Alisdair Cunningham" userId="67e8d9ba-4582-42f1-b26c-e866daa7f65b" providerId="ADAL" clId="{F49F9802-0670-47E1-92DE-C487EDCF03B1}" dt="2024-10-06T20:37:20.283" v="623" actId="1076"/>
        <pc:sldMkLst>
          <pc:docMk/>
          <pc:sldMk cId="2692821584" sldId="300"/>
        </pc:sldMkLst>
      </pc:sldChg>
      <pc:sldChg chg="modSp add">
        <pc:chgData name="Alisdair Cunningham" userId="67e8d9ba-4582-42f1-b26c-e866daa7f65b" providerId="ADAL" clId="{F49F9802-0670-47E1-92DE-C487EDCF03B1}" dt="2024-10-06T20:34:36.767" v="576"/>
        <pc:sldMkLst>
          <pc:docMk/>
          <pc:sldMk cId="4210132466" sldId="301"/>
        </pc:sldMkLst>
      </pc:sldChg>
    </pc:docChg>
  </pc:docChgLst>
  <pc:docChgLst>
    <pc:chgData name="Alisdair Cunningham" userId="67e8d9ba-4582-42f1-b26c-e866daa7f65b" providerId="ADAL" clId="{F21128C8-3DAF-475F-A9D1-B9F4635B3B67}"/>
    <pc:docChg chg="modSld">
      <pc:chgData name="Alisdair Cunningham" userId="67e8d9ba-4582-42f1-b26c-e866daa7f65b" providerId="ADAL" clId="{F21128C8-3DAF-475F-A9D1-B9F4635B3B67}" dt="2023-09-22T08:25:10.500" v="1" actId="790"/>
      <pc:docMkLst>
        <pc:docMk/>
      </pc:docMkLst>
      <pc:sldChg chg="modSp mod">
        <pc:chgData name="Alisdair Cunningham" userId="67e8d9ba-4582-42f1-b26c-e866daa7f65b" providerId="ADAL" clId="{F21128C8-3DAF-475F-A9D1-B9F4635B3B67}" dt="2023-09-22T08:24:56.146" v="0" actId="790"/>
        <pc:sldMkLst>
          <pc:docMk/>
          <pc:sldMk cId="3660043041" sldId="286"/>
        </pc:sldMkLst>
      </pc:sldChg>
      <pc:sldChg chg="modSp mod">
        <pc:chgData name="Alisdair Cunningham" userId="67e8d9ba-4582-42f1-b26c-e866daa7f65b" providerId="ADAL" clId="{F21128C8-3DAF-475F-A9D1-B9F4635B3B67}" dt="2023-09-22T08:25:10.500" v="1" actId="790"/>
        <pc:sldMkLst>
          <pc:docMk/>
          <pc:sldMk cId="3341229089" sldId="28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08/10/2025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kIID5FDi2JQ"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youtube.com/watch?v=WWp1k0SlMUU"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kIID5FDi2JQ"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youtube.com/watch?v=WWp1k0SlMUU"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desktop.arcgis.com/en/arcmap/latest/manage-data/raster-and-images/what-is-raster-data.htm#:~:text=In%20its%20simplest%20form%2C%20a,pictures%2C%20or%20even%20scanned%20maps."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3084720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Department of the Environment (DoE) (1987), Handling Geographic Information: Report of the Committee of Enquiry chaired by Lord Chorley. London: HMSO.</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2197611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23042496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33787339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12116915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Geoid image source: https://www.esa.int/ESA_Multimedia/Images/2009/03/The_Earth_s_gravity_field_geoid</a:t>
            </a:r>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31964614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Why all world maps are wrong – YouTube</a:t>
            </a:r>
            <a:r>
              <a:rPr lang="en-GB" dirty="0"/>
              <a:t>: https://www.youtube.com/watch?v=kIID5FDi2JQ</a:t>
            </a:r>
          </a:p>
          <a:p>
            <a:endParaRPr lang="en-GB" dirty="0"/>
          </a:p>
          <a:p>
            <a:r>
              <a:rPr lang="en-GB" dirty="0">
                <a:hlinkClick r:id="rId4"/>
              </a:rPr>
              <a:t>GIS Coordinate Reference Systems – YouTube</a:t>
            </a:r>
            <a:r>
              <a:rPr lang="en-GB" dirty="0"/>
              <a:t> - https://www.youtube.com/watch?v=WWp1k0SlMUU</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22370537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Why all world maps are wrong – YouTube</a:t>
            </a:r>
            <a:r>
              <a:rPr lang="en-GB" dirty="0"/>
              <a:t>: https://www.youtube.com/watch?v=kIID5FDi2JQ</a:t>
            </a:r>
          </a:p>
          <a:p>
            <a:endParaRPr lang="en-GB" dirty="0"/>
          </a:p>
          <a:p>
            <a:r>
              <a:rPr lang="en-GB" dirty="0">
                <a:hlinkClick r:id="rId4"/>
              </a:rPr>
              <a:t>GIS Coordinate Reference Systems – YouTube</a:t>
            </a:r>
            <a:r>
              <a:rPr lang="en-GB" dirty="0"/>
              <a:t> - https://www.youtube.com/watch?v=WWp1k0SlMUU</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23818683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40981839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25756724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5859235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29944438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https://desktop.arcgis.com/en/arcmap/latest/manage-data/raster-and-images/what-is-raster-data.htm  </a:t>
            </a:r>
            <a:r>
              <a:rPr lang="en-GB" dirty="0">
                <a:hlinkClick r:id="rId3"/>
              </a:rPr>
              <a:t>What is raster data?—ArcMap | Documentation (arcgis.com)</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3282109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000000"/>
                </a:solidFill>
                <a:effectLst/>
                <a:latin typeface="Verdana" panose="020B0604030504040204" pitchFamily="34" charset="0"/>
              </a:rPr>
              <a:t>Riitters</a:t>
            </a:r>
            <a:r>
              <a:rPr lang="en-GB" b="0" i="0" dirty="0">
                <a:solidFill>
                  <a:srgbClr val="000000"/>
                </a:solidFill>
                <a:effectLst/>
                <a:latin typeface="Verdana" panose="020B0604030504040204" pitchFamily="34" charset="0"/>
              </a:rPr>
              <a:t>, K., J. Wickham, R. O'Neill, B. Jones, and E. Smith. 2000. Global-scale patterns of forest fragmentation. Conservation Ecology </a:t>
            </a:r>
            <a:r>
              <a:rPr lang="en-GB" b="1" i="0" dirty="0">
                <a:solidFill>
                  <a:srgbClr val="000000"/>
                </a:solidFill>
                <a:effectLst/>
                <a:latin typeface="Verdana" panose="020B0604030504040204" pitchFamily="34" charset="0"/>
              </a:rPr>
              <a:t>4</a:t>
            </a:r>
            <a:r>
              <a:rPr lang="en-GB" b="0" i="0" dirty="0">
                <a:solidFill>
                  <a:srgbClr val="000000"/>
                </a:solidFill>
                <a:effectLst/>
                <a:latin typeface="Verdana" panose="020B0604030504040204" pitchFamily="34" charset="0"/>
              </a:rPr>
              <a:t>(2): 3. [online] URL: http://www.consecol.org/vol4/iss2/art3/</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701104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Issues with Raster data:</a:t>
            </a:r>
          </a:p>
          <a:p>
            <a:r>
              <a:rPr lang="en-GB" dirty="0"/>
              <a:t>Pixelated</a:t>
            </a:r>
          </a:p>
          <a:p>
            <a:r>
              <a:rPr lang="en-GB" dirty="0"/>
              <a:t>No attribute information</a:t>
            </a:r>
          </a:p>
          <a:p>
            <a:endParaRPr lang="en-GB" dirty="0"/>
          </a:p>
          <a:p>
            <a:r>
              <a:rPr lang="en-GB" dirty="0"/>
              <a:t>Benefits: </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1757668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6427562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13235527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29683620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19241474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12570712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12677831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476878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08/10/2025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08/10/2025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08/10/2025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08/10/2025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08/10/2025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08/10/2025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08/10/2025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08/10/2025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08/10/2025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08/10/2025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08/10/2025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08/10/2025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https://www.esri.com/en-us/what-is-gis/overview"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video" Target="https://www.youtube.com/embed/kIID5FDi2JQ?feature=oembed" TargetMode="Externa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20.gif"/><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24.jpeg"/><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28.png"/><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5.jpeg"/><Relationship Id="rId7" Type="http://schemas.openxmlformats.org/officeDocument/2006/relationships/image" Target="../media/image32.gif"/><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gif"/></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image" Target="../media/image35.png"/><Relationship Id="rId4" Type="http://schemas.openxmlformats.org/officeDocument/2006/relationships/image" Target="../media/image34.jpe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39.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38.png"/><Relationship Id="rId5" Type="http://schemas.openxmlformats.org/officeDocument/2006/relationships/image" Target="../media/image1.png"/><Relationship Id="rId4" Type="http://schemas.openxmlformats.org/officeDocument/2006/relationships/image" Target="../media/image37.jpeg"/></Relationships>
</file>

<file path=ppt/slides/_rels/slide2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41.png"/></Relationships>
</file>

<file path=ppt/slides/_rels/slide21.xml.rels><?xml version="1.0" encoding="UTF-8" standalone="yes"?>
<Relationships xmlns="http://schemas.openxmlformats.org/package/2006/relationships"><Relationship Id="rId3" Type="http://schemas.openxmlformats.org/officeDocument/2006/relationships/hyperlink" Target="https://gisgeography.com/field-apps-data-collection-tools/" TargetMode="External"/><Relationship Id="rId2" Type="http://schemas.openxmlformats.org/officeDocument/2006/relationships/notesSlide" Target="../notesSlides/notesSlide19.xml"/><Relationship Id="rId1" Type="http://schemas.openxmlformats.org/officeDocument/2006/relationships/slideLayout" Target="../slideLayouts/slideLayout1.xml"/><Relationship Id="rId5" Type="http://schemas.openxmlformats.org/officeDocument/2006/relationships/image" Target="../media/image43.jpeg"/><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image" Target="../media/image44.png"/></Relationships>
</file>

<file path=ppt/slides/_rels/slide2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hyperlink" Target="https://gisgeography.com/map-distortion-tissots-indicatrix/"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1.xml"/><Relationship Id="rId4" Type="http://schemas.openxmlformats.org/officeDocument/2006/relationships/hyperlink" Target="mailto:a.cunningham@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5297762" y="640080"/>
            <a:ext cx="4558619"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ACNA6003: </a:t>
            </a:r>
          </a:p>
          <a:p>
            <a:pPr algn="ctr">
              <a:lnSpc>
                <a:spcPct val="90000"/>
              </a:lnSpc>
              <a:spcBef>
                <a:spcPct val="0"/>
              </a:spcBef>
              <a:spcAft>
                <a:spcPts val="600"/>
              </a:spcAft>
            </a:pPr>
            <a:r>
              <a:rPr lang="en-GB" sz="5000" dirty="0">
                <a:latin typeface="+mj-lt"/>
                <a:ea typeface="+mj-ea"/>
                <a:cs typeface="+mj-cs"/>
              </a:rPr>
              <a:t>Lecture 3</a:t>
            </a:r>
          </a:p>
          <a:p>
            <a:pPr algn="ctr">
              <a:lnSpc>
                <a:spcPct val="90000"/>
              </a:lnSpc>
              <a:spcBef>
                <a:spcPct val="0"/>
              </a:spcBef>
              <a:spcAft>
                <a:spcPts val="600"/>
              </a:spcAft>
            </a:pPr>
            <a:r>
              <a:rPr lang="en-GB" sz="5000" dirty="0">
                <a:latin typeface="+mj-lt"/>
                <a:ea typeface="+mj-ea"/>
                <a:cs typeface="+mj-cs"/>
              </a:rPr>
              <a:t>Data Types in GIS</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9204" r="920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25</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208548" y="4630582"/>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15/10/2025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Lecture Contents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2">
            <a:extLst>
              <a:ext uri="{28A0092B-C50C-407E-A947-70E740481C1C}">
                <a14:useLocalDpi xmlns:a14="http://schemas.microsoft.com/office/drawing/2010/main" val="0"/>
              </a:ext>
            </a:extLst>
          </a:blip>
          <a:srcRect l="18259" r="1825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4160938" y="451425"/>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graphicFrame>
        <p:nvGraphicFramePr>
          <p:cNvPr id="2" name="Table 2">
            <a:extLst>
              <a:ext uri="{FF2B5EF4-FFF2-40B4-BE49-F238E27FC236}">
                <a16:creationId xmlns:a16="http://schemas.microsoft.com/office/drawing/2014/main" id="{50DBE47A-56C0-9E60-6515-7A52589BA696}"/>
              </a:ext>
            </a:extLst>
          </p:cNvPr>
          <p:cNvGraphicFramePr>
            <a:graphicFrameLocks noGrp="1"/>
          </p:cNvGraphicFramePr>
          <p:nvPr>
            <p:extLst>
              <p:ext uri="{D42A27DB-BD31-4B8C-83A1-F6EECF244321}">
                <p14:modId xmlns:p14="http://schemas.microsoft.com/office/powerpoint/2010/main" val="3752456941"/>
              </p:ext>
            </p:extLst>
          </p:nvPr>
        </p:nvGraphicFramePr>
        <p:xfrm>
          <a:off x="4081425" y="920175"/>
          <a:ext cx="5546279" cy="5486400"/>
        </p:xfrm>
        <a:graphic>
          <a:graphicData uri="http://schemas.openxmlformats.org/drawingml/2006/table">
            <a:tbl>
              <a:tblPr firstRow="1" bandRow="1">
                <a:tableStyleId>{5C22544A-7EE6-4342-B048-85BDC9FD1C3A}</a:tableStyleId>
              </a:tblPr>
              <a:tblGrid>
                <a:gridCol w="1076647">
                  <a:extLst>
                    <a:ext uri="{9D8B030D-6E8A-4147-A177-3AD203B41FA5}">
                      <a16:colId xmlns:a16="http://schemas.microsoft.com/office/drawing/2014/main" val="4217316143"/>
                    </a:ext>
                  </a:extLst>
                </a:gridCol>
                <a:gridCol w="4469632">
                  <a:extLst>
                    <a:ext uri="{9D8B030D-6E8A-4147-A177-3AD203B41FA5}">
                      <a16:colId xmlns:a16="http://schemas.microsoft.com/office/drawing/2014/main" val="2224999294"/>
                    </a:ext>
                  </a:extLst>
                </a:gridCol>
              </a:tblGrid>
              <a:tr h="288000">
                <a:tc>
                  <a:txBody>
                    <a:bodyPr/>
                    <a:lstStyle/>
                    <a:p>
                      <a:pPr algn="ctr"/>
                      <a:r>
                        <a:rPr lang="en-GB" sz="1400" dirty="0"/>
                        <a:t>Slide(s)</a:t>
                      </a:r>
                    </a:p>
                  </a:txBody>
                  <a:tcPr/>
                </a:tc>
                <a:tc>
                  <a:txBody>
                    <a:bodyPr/>
                    <a:lstStyle/>
                    <a:p>
                      <a:r>
                        <a:rPr lang="en-GB" sz="1400" dirty="0"/>
                        <a:t>Topic</a:t>
                      </a:r>
                    </a:p>
                  </a:txBody>
                  <a:tcPr/>
                </a:tc>
                <a:extLst>
                  <a:ext uri="{0D108BD9-81ED-4DB2-BD59-A6C34878D82A}">
                    <a16:rowId xmlns:a16="http://schemas.microsoft.com/office/drawing/2014/main" val="2577364065"/>
                  </a:ext>
                </a:extLst>
              </a:tr>
              <a:tr h="288000">
                <a:tc>
                  <a:txBody>
                    <a:bodyPr/>
                    <a:lstStyle/>
                    <a:p>
                      <a:pPr algn="ctr"/>
                      <a:r>
                        <a:rPr lang="en-GB" sz="1400" dirty="0"/>
                        <a:t>3</a:t>
                      </a:r>
                    </a:p>
                  </a:txBody>
                  <a:tcPr/>
                </a:tc>
                <a:tc>
                  <a:txBody>
                    <a:bodyPr/>
                    <a:lstStyle/>
                    <a:p>
                      <a:r>
                        <a:rPr lang="en-GB" sz="1400" dirty="0"/>
                        <a:t>Recap</a:t>
                      </a:r>
                    </a:p>
                  </a:txBody>
                  <a:tcPr/>
                </a:tc>
                <a:extLst>
                  <a:ext uri="{0D108BD9-81ED-4DB2-BD59-A6C34878D82A}">
                    <a16:rowId xmlns:a16="http://schemas.microsoft.com/office/drawing/2014/main" val="586689555"/>
                  </a:ext>
                </a:extLst>
              </a:tr>
              <a:tr h="288000">
                <a:tc>
                  <a:txBody>
                    <a:bodyPr/>
                    <a:lstStyle/>
                    <a:p>
                      <a:pPr algn="ctr"/>
                      <a:r>
                        <a:rPr lang="en-GB" sz="1400" dirty="0"/>
                        <a:t>4</a:t>
                      </a:r>
                    </a:p>
                  </a:txBody>
                  <a:tcPr/>
                </a:tc>
                <a:tc>
                  <a:txBody>
                    <a:bodyPr/>
                    <a:lstStyle/>
                    <a:p>
                      <a:r>
                        <a:rPr lang="en-GB" sz="1400" dirty="0"/>
                        <a:t>Revisit: Definition of GIS</a:t>
                      </a:r>
                    </a:p>
                  </a:txBody>
                  <a:tcPr/>
                </a:tc>
                <a:extLst>
                  <a:ext uri="{0D108BD9-81ED-4DB2-BD59-A6C34878D82A}">
                    <a16:rowId xmlns:a16="http://schemas.microsoft.com/office/drawing/2014/main" val="3837722624"/>
                  </a:ext>
                </a:extLst>
              </a:tr>
              <a:tr h="288000">
                <a:tc>
                  <a:txBody>
                    <a:bodyPr/>
                    <a:lstStyle/>
                    <a:p>
                      <a:pPr algn="ctr"/>
                      <a:r>
                        <a:rPr lang="en-GB" sz="1400" dirty="0"/>
                        <a:t>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GIS breakdown</a:t>
                      </a:r>
                    </a:p>
                  </a:txBody>
                  <a:tcPr/>
                </a:tc>
                <a:extLst>
                  <a:ext uri="{0D108BD9-81ED-4DB2-BD59-A6C34878D82A}">
                    <a16:rowId xmlns:a16="http://schemas.microsoft.com/office/drawing/2014/main" val="3852937406"/>
                  </a:ext>
                </a:extLst>
              </a:tr>
              <a:tr h="288000">
                <a:tc>
                  <a:txBody>
                    <a:bodyPr/>
                    <a:lstStyle/>
                    <a:p>
                      <a:pPr algn="ctr"/>
                      <a:r>
                        <a:rPr lang="en-GB" sz="1400" dirty="0"/>
                        <a:t>6 - 8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Geographic co-ordinate systems</a:t>
                      </a:r>
                    </a:p>
                  </a:txBody>
                  <a:tcPr/>
                </a:tc>
                <a:extLst>
                  <a:ext uri="{0D108BD9-81ED-4DB2-BD59-A6C34878D82A}">
                    <a16:rowId xmlns:a16="http://schemas.microsoft.com/office/drawing/2014/main" val="1523503452"/>
                  </a:ext>
                </a:extLst>
              </a:tr>
              <a:tr h="288000">
                <a:tc>
                  <a:txBody>
                    <a:bodyPr/>
                    <a:lstStyle/>
                    <a:p>
                      <a:pPr algn="ctr"/>
                      <a:r>
                        <a:rPr lang="en-GB" sz="1400" dirty="0"/>
                        <a:t>9 - 10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Projected co-ordinate systems</a:t>
                      </a:r>
                    </a:p>
                  </a:txBody>
                  <a:tcPr/>
                </a:tc>
                <a:extLst>
                  <a:ext uri="{0D108BD9-81ED-4DB2-BD59-A6C34878D82A}">
                    <a16:rowId xmlns:a16="http://schemas.microsoft.com/office/drawing/2014/main" val="4124221353"/>
                  </a:ext>
                </a:extLst>
              </a:tr>
              <a:tr h="288000">
                <a:tc>
                  <a:txBody>
                    <a:bodyPr/>
                    <a:lstStyle/>
                    <a:p>
                      <a:pPr algn="ctr"/>
                      <a:r>
                        <a:rPr lang="en-GB" sz="1400" dirty="0"/>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Common CRS’s</a:t>
                      </a:r>
                    </a:p>
                  </a:txBody>
                  <a:tcPr/>
                </a:tc>
                <a:extLst>
                  <a:ext uri="{0D108BD9-81ED-4DB2-BD59-A6C34878D82A}">
                    <a16:rowId xmlns:a16="http://schemas.microsoft.com/office/drawing/2014/main" val="3512172326"/>
                  </a:ext>
                </a:extLst>
              </a:tr>
              <a:tr h="288000">
                <a:tc>
                  <a:txBody>
                    <a:bodyPr/>
                    <a:lstStyle/>
                    <a:p>
                      <a:pPr algn="ctr"/>
                      <a:r>
                        <a:rPr lang="en-GB" sz="1400" dirty="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GIS breakdown cont.</a:t>
                      </a:r>
                    </a:p>
                  </a:txBody>
                  <a:tcPr/>
                </a:tc>
                <a:extLst>
                  <a:ext uri="{0D108BD9-81ED-4DB2-BD59-A6C34878D82A}">
                    <a16:rowId xmlns:a16="http://schemas.microsoft.com/office/drawing/2014/main" val="2867839914"/>
                  </a:ext>
                </a:extLst>
              </a:tr>
              <a:tr h="288000">
                <a:tc>
                  <a:txBody>
                    <a:bodyPr/>
                    <a:lstStyle/>
                    <a:p>
                      <a:pPr algn="ctr"/>
                      <a:r>
                        <a:rPr lang="en-GB" sz="1400" dirty="0"/>
                        <a:t>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Modelling the real world</a:t>
                      </a:r>
                    </a:p>
                  </a:txBody>
                  <a:tcPr/>
                </a:tc>
                <a:extLst>
                  <a:ext uri="{0D108BD9-81ED-4DB2-BD59-A6C34878D82A}">
                    <a16:rowId xmlns:a16="http://schemas.microsoft.com/office/drawing/2014/main" val="3895587409"/>
                  </a:ext>
                </a:extLst>
              </a:tr>
              <a:tr h="288000">
                <a:tc>
                  <a:txBody>
                    <a:bodyPr/>
                    <a:lstStyle/>
                    <a:p>
                      <a:pPr algn="ctr"/>
                      <a:r>
                        <a:rPr lang="en-GB" sz="1400" dirty="0"/>
                        <a:t>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Data Types: Vector</a:t>
                      </a:r>
                    </a:p>
                  </a:txBody>
                  <a:tcPr/>
                </a:tc>
                <a:extLst>
                  <a:ext uri="{0D108BD9-81ED-4DB2-BD59-A6C34878D82A}">
                    <a16:rowId xmlns:a16="http://schemas.microsoft.com/office/drawing/2014/main" val="2691238003"/>
                  </a:ext>
                </a:extLst>
              </a:tr>
              <a:tr h="288000">
                <a:tc>
                  <a:txBody>
                    <a:bodyPr/>
                    <a:lstStyle/>
                    <a:p>
                      <a:pPr algn="ctr"/>
                      <a:r>
                        <a:rPr lang="en-GB" sz="1400" dirty="0"/>
                        <a:t>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Data Types: Raster</a:t>
                      </a:r>
                    </a:p>
                  </a:txBody>
                  <a:tcPr/>
                </a:tc>
                <a:extLst>
                  <a:ext uri="{0D108BD9-81ED-4DB2-BD59-A6C34878D82A}">
                    <a16:rowId xmlns:a16="http://schemas.microsoft.com/office/drawing/2014/main" val="3145460327"/>
                  </a:ext>
                </a:extLst>
              </a:tr>
              <a:tr h="288000">
                <a:tc>
                  <a:txBody>
                    <a:bodyPr/>
                    <a:lstStyle/>
                    <a:p>
                      <a:pPr algn="ctr"/>
                      <a:r>
                        <a:rPr lang="en-GB" sz="1400" dirty="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Raster Types: Discrete and Continuous</a:t>
                      </a:r>
                    </a:p>
                  </a:txBody>
                  <a:tcPr/>
                </a:tc>
                <a:extLst>
                  <a:ext uri="{0D108BD9-81ED-4DB2-BD59-A6C34878D82A}">
                    <a16:rowId xmlns:a16="http://schemas.microsoft.com/office/drawing/2014/main" val="3780746898"/>
                  </a:ext>
                </a:extLst>
              </a:tr>
              <a:tr h="288000">
                <a:tc>
                  <a:txBody>
                    <a:bodyPr/>
                    <a:lstStyle/>
                    <a:p>
                      <a:pPr algn="ctr"/>
                      <a:r>
                        <a:rPr lang="en-GB" sz="1400" dirty="0"/>
                        <a:t>17 – 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Modelling the real world: </a:t>
                      </a:r>
                      <a:r>
                        <a:rPr lang="en-GB" sz="1400" dirty="0" err="1"/>
                        <a:t>Rasters</a:t>
                      </a:r>
                      <a:r>
                        <a:rPr lang="en-GB" sz="1400" dirty="0"/>
                        <a:t> and Vectors</a:t>
                      </a:r>
                    </a:p>
                  </a:txBody>
                  <a:tcPr/>
                </a:tc>
                <a:extLst>
                  <a:ext uri="{0D108BD9-81ED-4DB2-BD59-A6C34878D82A}">
                    <a16:rowId xmlns:a16="http://schemas.microsoft.com/office/drawing/2014/main" val="2409112366"/>
                  </a:ext>
                </a:extLst>
              </a:tr>
              <a:tr h="288000">
                <a:tc>
                  <a:txBody>
                    <a:bodyPr/>
                    <a:lstStyle/>
                    <a:p>
                      <a:pPr algn="ctr"/>
                      <a:r>
                        <a:rPr lang="en-GB" sz="1400" dirty="0"/>
                        <a:t>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Why the CRS matters</a:t>
                      </a:r>
                    </a:p>
                  </a:txBody>
                  <a:tcPr/>
                </a:tc>
                <a:extLst>
                  <a:ext uri="{0D108BD9-81ED-4DB2-BD59-A6C34878D82A}">
                    <a16:rowId xmlns:a16="http://schemas.microsoft.com/office/drawing/2014/main" val="31657946"/>
                  </a:ext>
                </a:extLst>
              </a:tr>
              <a:tr h="288000">
                <a:tc>
                  <a:txBody>
                    <a:bodyPr/>
                    <a:lstStyle/>
                    <a:p>
                      <a:pPr algn="ctr"/>
                      <a:r>
                        <a:rPr lang="en-GB" sz="1400" dirty="0"/>
                        <a:t>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Global Positioning Systems (GPS)</a:t>
                      </a:r>
                    </a:p>
                  </a:txBody>
                  <a:tcPr/>
                </a:tc>
                <a:extLst>
                  <a:ext uri="{0D108BD9-81ED-4DB2-BD59-A6C34878D82A}">
                    <a16:rowId xmlns:a16="http://schemas.microsoft.com/office/drawing/2014/main" val="4083075457"/>
                  </a:ext>
                </a:extLst>
              </a:tr>
              <a:tr h="288000">
                <a:tc>
                  <a:txBody>
                    <a:bodyPr/>
                    <a:lstStyle/>
                    <a:p>
                      <a:pPr algn="ctr"/>
                      <a:r>
                        <a:rPr lang="en-GB" sz="1400" dirty="0"/>
                        <a:t>21 – 22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Fieldwork data collection</a:t>
                      </a:r>
                    </a:p>
                  </a:txBody>
                  <a:tcPr/>
                </a:tc>
                <a:extLst>
                  <a:ext uri="{0D108BD9-81ED-4DB2-BD59-A6C34878D82A}">
                    <a16:rowId xmlns:a16="http://schemas.microsoft.com/office/drawing/2014/main" val="2621298681"/>
                  </a:ext>
                </a:extLst>
              </a:tr>
              <a:tr h="288000">
                <a:tc>
                  <a:txBody>
                    <a:bodyPr/>
                    <a:lstStyle/>
                    <a:p>
                      <a:pPr algn="ctr"/>
                      <a:r>
                        <a:rPr lang="en-GB" sz="1400" dirty="0"/>
                        <a:t>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Summary</a:t>
                      </a:r>
                    </a:p>
                  </a:txBody>
                  <a:tcPr/>
                </a:tc>
                <a:extLst>
                  <a:ext uri="{0D108BD9-81ED-4DB2-BD59-A6C34878D82A}">
                    <a16:rowId xmlns:a16="http://schemas.microsoft.com/office/drawing/2014/main" val="3774179779"/>
                  </a:ext>
                </a:extLst>
              </a:tr>
              <a:tr h="288000">
                <a:tc>
                  <a:txBody>
                    <a:bodyPr/>
                    <a:lstStyle/>
                    <a:p>
                      <a:pPr algn="ctr"/>
                      <a:r>
                        <a:rPr lang="en-GB" sz="1400" dirty="0"/>
                        <a:t>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Next Session</a:t>
                      </a:r>
                    </a:p>
                  </a:txBody>
                  <a:tcPr/>
                </a:tc>
                <a:extLst>
                  <a:ext uri="{0D108BD9-81ED-4DB2-BD59-A6C34878D82A}">
                    <a16:rowId xmlns:a16="http://schemas.microsoft.com/office/drawing/2014/main" val="4195685479"/>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Recap</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410691" y="734405"/>
            <a:ext cx="7870453" cy="4708981"/>
          </a:xfrm>
          <a:prstGeom prst="rect">
            <a:avLst/>
          </a:prstGeom>
          <a:noFill/>
        </p:spPr>
        <p:txBody>
          <a:bodyPr wrap="square" rtlCol="0">
            <a:spAutoFit/>
          </a:bodyPr>
          <a:lstStyle/>
          <a:p>
            <a:r>
              <a:rPr lang="en-GB" sz="2000" dirty="0">
                <a:solidFill>
                  <a:srgbClr val="232323"/>
                </a:solidFill>
                <a:latin typeface="Arial" panose="020B0604020202020204" pitchFamily="34" charset="0"/>
              </a:rPr>
              <a:t>GIS was driven from a need to:</a:t>
            </a:r>
          </a:p>
          <a:p>
            <a:pPr marL="342900" indent="-342900">
              <a:buFontTx/>
              <a:buChar char="-"/>
            </a:pPr>
            <a:r>
              <a:rPr lang="en-GB" sz="2000" dirty="0">
                <a:solidFill>
                  <a:srgbClr val="232323"/>
                </a:solidFill>
                <a:latin typeface="Arial" panose="020B0604020202020204" pitchFamily="34" charset="0"/>
              </a:rPr>
              <a:t>Understand the large spatial problems rising from conflict between people and the environment</a:t>
            </a:r>
          </a:p>
          <a:p>
            <a:pPr marL="342900" indent="-342900">
              <a:buFontTx/>
              <a:buChar char="-"/>
            </a:pPr>
            <a:r>
              <a:rPr lang="en-GB" sz="2000" dirty="0">
                <a:solidFill>
                  <a:srgbClr val="232323"/>
                </a:solidFill>
                <a:latin typeface="Arial" panose="020B0604020202020204" pitchFamily="34" charset="0"/>
              </a:rPr>
              <a:t>More information was needed to answer questions and solve problems</a:t>
            </a:r>
          </a:p>
          <a:p>
            <a:pPr marL="342900" indent="-342900">
              <a:buFontTx/>
              <a:buChar char="-"/>
            </a:pPr>
            <a:endParaRPr lang="en-GB" sz="2000" dirty="0">
              <a:solidFill>
                <a:srgbClr val="232323"/>
              </a:solidFill>
              <a:latin typeface="Arial" panose="020B0604020202020204" pitchFamily="34" charset="0"/>
            </a:endParaRPr>
          </a:p>
          <a:p>
            <a:r>
              <a:rPr lang="en-GB" sz="2000" dirty="0">
                <a:solidFill>
                  <a:srgbClr val="232323"/>
                </a:solidFill>
                <a:latin typeface="Arial" panose="020B0604020202020204" pitchFamily="34" charset="0"/>
              </a:rPr>
              <a:t>GIS is composed of key components:  Hardware, software, methods, people, and data</a:t>
            </a:r>
          </a:p>
          <a:p>
            <a:endParaRPr lang="en-GB" sz="2000" dirty="0">
              <a:solidFill>
                <a:srgbClr val="232323"/>
              </a:solidFill>
              <a:latin typeface="Arial" panose="020B0604020202020204" pitchFamily="34" charset="0"/>
            </a:endParaRPr>
          </a:p>
          <a:p>
            <a:r>
              <a:rPr lang="en-GB" sz="2000" dirty="0">
                <a:solidFill>
                  <a:srgbClr val="232323"/>
                </a:solidFill>
                <a:latin typeface="Arial" panose="020B0604020202020204" pitchFamily="34" charset="0"/>
              </a:rPr>
              <a:t>GIS is ultimately a tool to problem-solve </a:t>
            </a:r>
          </a:p>
          <a:p>
            <a:r>
              <a:rPr lang="en-GB" sz="2000" dirty="0">
                <a:solidFill>
                  <a:srgbClr val="232323"/>
                </a:solidFill>
                <a:latin typeface="Arial" panose="020B0604020202020204" pitchFamily="34" charset="0"/>
              </a:rPr>
              <a:t>spatial information.</a:t>
            </a:r>
          </a:p>
          <a:p>
            <a:endParaRPr lang="en-GB" sz="2000" dirty="0">
              <a:solidFill>
                <a:srgbClr val="232323"/>
              </a:solidFill>
              <a:latin typeface="Arial" panose="020B0604020202020204" pitchFamily="34" charset="0"/>
            </a:endParaRPr>
          </a:p>
          <a:p>
            <a:endParaRPr lang="en-GB" sz="2000" dirty="0">
              <a:solidFill>
                <a:srgbClr val="232323"/>
              </a:solidFill>
              <a:latin typeface="Arial" panose="020B0604020202020204" pitchFamily="34" charset="0"/>
            </a:endParaRPr>
          </a:p>
          <a:p>
            <a:endParaRPr lang="en-GB" sz="2000" dirty="0">
              <a:solidFill>
                <a:srgbClr val="232323"/>
              </a:solidFill>
              <a:latin typeface="Arial" panose="020B0604020202020204" pitchFamily="34" charset="0"/>
            </a:endParaRPr>
          </a:p>
          <a:p>
            <a:endParaRPr lang="en-GB" sz="20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pic>
        <p:nvPicPr>
          <p:cNvPr id="4" name="Picture 3">
            <a:extLst>
              <a:ext uri="{FF2B5EF4-FFF2-40B4-BE49-F238E27FC236}">
                <a16:creationId xmlns:a16="http://schemas.microsoft.com/office/drawing/2014/main" id="{6620BD5B-8D91-4DEE-089B-22856F6E9B7D}"/>
              </a:ext>
            </a:extLst>
          </p:cNvPr>
          <p:cNvPicPr>
            <a:picLocks noChangeAspect="1"/>
          </p:cNvPicPr>
          <p:nvPr/>
        </p:nvPicPr>
        <p:blipFill>
          <a:blip r:embed="rId4"/>
          <a:stretch>
            <a:fillRect/>
          </a:stretch>
        </p:blipFill>
        <p:spPr>
          <a:xfrm>
            <a:off x="8164390" y="3429000"/>
            <a:ext cx="3901497" cy="2609282"/>
          </a:xfrm>
          <a:prstGeom prst="rect">
            <a:avLst/>
          </a:prstGeom>
        </p:spPr>
      </p:pic>
      <p:sp>
        <p:nvSpPr>
          <p:cNvPr id="9" name="TextBox 8">
            <a:extLst>
              <a:ext uri="{FF2B5EF4-FFF2-40B4-BE49-F238E27FC236}">
                <a16:creationId xmlns:a16="http://schemas.microsoft.com/office/drawing/2014/main" id="{5014C2E5-D448-7049-4ADE-BCA71D5D25CF}"/>
              </a:ext>
            </a:extLst>
          </p:cNvPr>
          <p:cNvSpPr txBox="1"/>
          <p:nvPr/>
        </p:nvSpPr>
        <p:spPr>
          <a:xfrm>
            <a:off x="3442915" y="4643167"/>
            <a:ext cx="4499932" cy="1015663"/>
          </a:xfrm>
          <a:prstGeom prst="rect">
            <a:avLst/>
          </a:prstGeom>
          <a:noFill/>
        </p:spPr>
        <p:txBody>
          <a:bodyPr wrap="square">
            <a:spAutoFit/>
          </a:bodyPr>
          <a:lstStyle/>
          <a:p>
            <a:r>
              <a:rPr lang="en-GB" sz="2000" dirty="0">
                <a:solidFill>
                  <a:srgbClr val="232323"/>
                </a:solidFill>
                <a:latin typeface="Arial" panose="020B0604020202020204" pitchFamily="34" charset="0"/>
              </a:rPr>
              <a:t>While technology has advanced, the principles of </a:t>
            </a:r>
            <a:r>
              <a:rPr lang="en-GB" sz="2000" dirty="0" err="1">
                <a:solidFill>
                  <a:srgbClr val="232323"/>
                </a:solidFill>
                <a:latin typeface="Arial" panose="020B0604020202020204" pitchFamily="34" charset="0"/>
              </a:rPr>
              <a:t>GIScience</a:t>
            </a:r>
            <a:r>
              <a:rPr lang="en-GB" sz="2000" dirty="0">
                <a:solidFill>
                  <a:srgbClr val="232323"/>
                </a:solidFill>
                <a:latin typeface="Arial" panose="020B0604020202020204" pitchFamily="34" charset="0"/>
              </a:rPr>
              <a:t> have stayed the same.</a:t>
            </a:r>
          </a:p>
        </p:txBody>
      </p:sp>
    </p:spTree>
    <p:extLst>
      <p:ext uri="{BB962C8B-B14F-4D97-AF65-F5344CB8AC3E}">
        <p14:creationId xmlns:p14="http://schemas.microsoft.com/office/powerpoint/2010/main" val="2280075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err="1"/>
              <a:t>Revisit</a:t>
            </a:r>
            <a:r>
              <a:rPr lang="fr-FR" b="1" dirty="0"/>
              <a:t>: </a:t>
            </a:r>
            <a:r>
              <a:rPr lang="fr-FR" b="1" dirty="0" err="1"/>
              <a:t>Definition</a:t>
            </a:r>
            <a:r>
              <a:rPr lang="fr-FR" b="1" dirty="0"/>
              <a:t> of GIS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8259" r="1825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787312" y="740067"/>
            <a:ext cx="7726262" cy="4893647"/>
          </a:xfrm>
          <a:prstGeom prst="rect">
            <a:avLst/>
          </a:prstGeom>
          <a:noFill/>
        </p:spPr>
        <p:txBody>
          <a:bodyPr wrap="square" rtlCol="0">
            <a:spAutoFit/>
          </a:bodyPr>
          <a:lstStyle/>
          <a:p>
            <a:pPr algn="l"/>
            <a:r>
              <a:rPr lang="en-GB" sz="2400" b="1" i="0" dirty="0">
                <a:effectLst/>
                <a:latin typeface="Avenir Next"/>
              </a:rPr>
              <a:t>What is GIS? - G</a:t>
            </a:r>
            <a:r>
              <a:rPr lang="en-GB" sz="2400" b="1" dirty="0">
                <a:latin typeface="Avenir Next"/>
              </a:rPr>
              <a:t>eographic Information System (GIS) </a:t>
            </a:r>
          </a:p>
          <a:p>
            <a:pPr algn="l"/>
            <a:endParaRPr lang="en-GB" sz="2400" b="1" i="0" dirty="0">
              <a:effectLst/>
              <a:latin typeface="Avenir Next"/>
            </a:endParaRPr>
          </a:p>
          <a:p>
            <a:r>
              <a:rPr lang="en-GB" sz="2400" dirty="0">
                <a:latin typeface="Comic Sans MS" panose="030F0702030302020204" pitchFamily="66" charset="0"/>
              </a:rPr>
              <a:t>“A system for capturing, storing, checking, integrating, manipulating, analysing, and displaying data that are </a:t>
            </a:r>
            <a:r>
              <a:rPr lang="en-GB" sz="2400" b="1" dirty="0">
                <a:latin typeface="Comic Sans MS" panose="030F0702030302020204" pitchFamily="66" charset="0"/>
              </a:rPr>
              <a:t>spatially referenced to the earth</a:t>
            </a:r>
            <a:r>
              <a:rPr lang="en-GB" sz="2400" dirty="0">
                <a:latin typeface="Comic Sans MS" panose="030F0702030302020204" pitchFamily="66" charset="0"/>
              </a:rPr>
              <a:t>” </a:t>
            </a:r>
          </a:p>
          <a:p>
            <a:r>
              <a:rPr lang="en-GB" sz="2400" dirty="0"/>
              <a:t>(Department of the Environment 1987: 132)</a:t>
            </a:r>
          </a:p>
          <a:p>
            <a:endParaRPr lang="en-GB" sz="2400" dirty="0">
              <a:latin typeface="Comic Sans MS" panose="030F0702030302020204" pitchFamily="66" charset="0"/>
            </a:endParaRPr>
          </a:p>
          <a:p>
            <a:r>
              <a:rPr lang="en-GB" sz="2400" dirty="0">
                <a:latin typeface="Comic Sans MS" panose="030F0702030302020204" pitchFamily="66" charset="0"/>
              </a:rPr>
              <a:t>“A spatial system that creates, manages, </a:t>
            </a:r>
            <a:r>
              <a:rPr lang="en-GB" sz="2400" dirty="0" err="1">
                <a:latin typeface="Comic Sans MS" panose="030F0702030302020204" pitchFamily="66" charset="0"/>
              </a:rPr>
              <a:t>analyzes</a:t>
            </a:r>
            <a:r>
              <a:rPr lang="en-GB" sz="2400" dirty="0">
                <a:latin typeface="Comic Sans MS" panose="030F0702030302020204" pitchFamily="66" charset="0"/>
              </a:rPr>
              <a:t>, and maps all types of data. GIS connects data to a map, integrating </a:t>
            </a:r>
            <a:r>
              <a:rPr lang="en-GB" sz="2400" b="1" dirty="0">
                <a:latin typeface="Comic Sans MS" panose="030F0702030302020204" pitchFamily="66" charset="0"/>
              </a:rPr>
              <a:t>location data (where things are) </a:t>
            </a:r>
            <a:r>
              <a:rPr lang="en-GB" sz="2400" dirty="0">
                <a:latin typeface="Comic Sans MS" panose="030F0702030302020204" pitchFamily="66" charset="0"/>
              </a:rPr>
              <a:t>with all types of </a:t>
            </a:r>
            <a:r>
              <a:rPr lang="en-GB" sz="2400" b="1" dirty="0">
                <a:latin typeface="Comic Sans MS" panose="030F0702030302020204" pitchFamily="66" charset="0"/>
              </a:rPr>
              <a:t>descriptive information </a:t>
            </a:r>
            <a:r>
              <a:rPr lang="en-GB" sz="2400" dirty="0">
                <a:latin typeface="Comic Sans MS" panose="030F0702030302020204" pitchFamily="66" charset="0"/>
              </a:rPr>
              <a:t>(what things are like there).” </a:t>
            </a:r>
            <a:r>
              <a:rPr lang="en-GB" sz="2400" dirty="0"/>
              <a:t>(ESRI, 2023)</a:t>
            </a:r>
          </a:p>
          <a:p>
            <a:r>
              <a:rPr lang="en-GB" sz="2400" dirty="0">
                <a:solidFill>
                  <a:schemeClr val="accent1"/>
                </a:solidFill>
                <a:hlinkClick r:id="rId4"/>
              </a:rPr>
              <a:t>https://www.esri.com/en-us/what-is-gis/overview</a:t>
            </a:r>
            <a:endParaRPr lang="en-GB" sz="2400" dirty="0">
              <a:solidFill>
                <a:schemeClr val="accent1"/>
              </a:solidFill>
            </a:endParaRPr>
          </a:p>
        </p:txBody>
      </p:sp>
    </p:spTree>
    <p:extLst>
      <p:ext uri="{BB962C8B-B14F-4D97-AF65-F5344CB8AC3E}">
        <p14:creationId xmlns:p14="http://schemas.microsoft.com/office/powerpoint/2010/main" val="2419514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GIS breakdown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0120" t="17566" r="2282" b="23574"/>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756228" y="1037577"/>
            <a:ext cx="7895303" cy="461665"/>
          </a:xfrm>
          <a:prstGeom prst="rect">
            <a:avLst/>
          </a:prstGeom>
          <a:noFill/>
        </p:spPr>
        <p:txBody>
          <a:bodyPr wrap="square" rtlCol="0">
            <a:spAutoFit/>
          </a:bodyPr>
          <a:lstStyle/>
          <a:p>
            <a:pPr algn="ctr"/>
            <a:r>
              <a:rPr lang="en-GB" sz="2400" b="1" i="1" dirty="0"/>
              <a:t>Geographic 		Information		Systems</a:t>
            </a:r>
          </a:p>
        </p:txBody>
      </p:sp>
      <p:sp>
        <p:nvSpPr>
          <p:cNvPr id="6" name="TextBox 5">
            <a:extLst>
              <a:ext uri="{FF2B5EF4-FFF2-40B4-BE49-F238E27FC236}">
                <a16:creationId xmlns:a16="http://schemas.microsoft.com/office/drawing/2014/main" id="{27BE0B7A-3ECF-CAE4-B31F-F2B041254431}"/>
              </a:ext>
            </a:extLst>
          </p:cNvPr>
          <p:cNvSpPr txBox="1"/>
          <p:nvPr/>
        </p:nvSpPr>
        <p:spPr>
          <a:xfrm>
            <a:off x="3756228" y="1748112"/>
            <a:ext cx="2692842" cy="2031325"/>
          </a:xfrm>
          <a:prstGeom prst="rect">
            <a:avLst/>
          </a:prstGeom>
          <a:noFill/>
        </p:spPr>
        <p:txBody>
          <a:bodyPr wrap="square">
            <a:spAutoFit/>
          </a:bodyPr>
          <a:lstStyle/>
          <a:p>
            <a:pPr algn="ctr"/>
            <a:r>
              <a:rPr lang="en-GB" sz="1400" dirty="0">
                <a:solidFill>
                  <a:srgbClr val="232323"/>
                </a:solidFill>
                <a:latin typeface="Arial" panose="020B0604020202020204" pitchFamily="34" charset="0"/>
              </a:rPr>
              <a:t>“spatially referenced to the Earth’s surface” (DoE, 1987)</a:t>
            </a:r>
          </a:p>
          <a:p>
            <a:pPr algn="ctr"/>
            <a:endParaRPr lang="en-GB" sz="1400" dirty="0">
              <a:solidFill>
                <a:srgbClr val="232323"/>
              </a:solidFill>
              <a:latin typeface="Arial" panose="020B0604020202020204" pitchFamily="34" charset="0"/>
            </a:endParaRPr>
          </a:p>
          <a:p>
            <a:pPr algn="ctr"/>
            <a:r>
              <a:rPr lang="en-GB" sz="1400" dirty="0">
                <a:solidFill>
                  <a:srgbClr val="232323"/>
                </a:solidFill>
                <a:latin typeface="Arial" panose="020B0604020202020204" pitchFamily="34" charset="0"/>
              </a:rPr>
              <a:t>Co-ordinates:</a:t>
            </a:r>
          </a:p>
          <a:p>
            <a:pPr algn="ctr"/>
            <a:r>
              <a:rPr lang="en-GB" sz="1400" dirty="0">
                <a:solidFill>
                  <a:srgbClr val="232323"/>
                </a:solidFill>
                <a:latin typeface="Arial" panose="020B0604020202020204" pitchFamily="34" charset="0"/>
              </a:rPr>
              <a:t>Geographic - Lat / Long</a:t>
            </a:r>
          </a:p>
          <a:p>
            <a:pPr algn="ctr"/>
            <a:r>
              <a:rPr lang="en-GB" sz="1400" b="1" dirty="0">
                <a:solidFill>
                  <a:srgbClr val="232323"/>
                </a:solidFill>
                <a:latin typeface="Arial" panose="020B0604020202020204" pitchFamily="34" charset="0"/>
              </a:rPr>
              <a:t>OR</a:t>
            </a:r>
          </a:p>
          <a:p>
            <a:pPr algn="ctr"/>
            <a:r>
              <a:rPr lang="en-GB" sz="1400" dirty="0">
                <a:solidFill>
                  <a:srgbClr val="232323"/>
                </a:solidFill>
                <a:latin typeface="Arial" panose="020B0604020202020204" pitchFamily="34" charset="0"/>
              </a:rPr>
              <a:t>Projected – X (Easting) / Y (Northing)</a:t>
            </a:r>
          </a:p>
          <a:p>
            <a:pPr algn="ctr"/>
            <a:endParaRPr lang="en-GB" sz="1400" dirty="0">
              <a:solidFill>
                <a:srgbClr val="232323"/>
              </a:solidFill>
              <a:latin typeface="Arial" panose="020B0604020202020204" pitchFamily="34" charset="0"/>
            </a:endParaRPr>
          </a:p>
        </p:txBody>
      </p:sp>
      <p:graphicFrame>
        <p:nvGraphicFramePr>
          <p:cNvPr id="9" name="Table 9">
            <a:extLst>
              <a:ext uri="{FF2B5EF4-FFF2-40B4-BE49-F238E27FC236}">
                <a16:creationId xmlns:a16="http://schemas.microsoft.com/office/drawing/2014/main" id="{2E19167E-9A57-D9A7-F6D3-7F99F145BD32}"/>
              </a:ext>
            </a:extLst>
          </p:cNvPr>
          <p:cNvGraphicFramePr>
            <a:graphicFrameLocks noGrp="1"/>
          </p:cNvGraphicFramePr>
          <p:nvPr>
            <p:extLst>
              <p:ext uri="{D42A27DB-BD31-4B8C-83A1-F6EECF244321}">
                <p14:modId xmlns:p14="http://schemas.microsoft.com/office/powerpoint/2010/main" val="4114187569"/>
              </p:ext>
            </p:extLst>
          </p:nvPr>
        </p:nvGraphicFramePr>
        <p:xfrm>
          <a:off x="3862456" y="3640401"/>
          <a:ext cx="5045140" cy="1112520"/>
        </p:xfrm>
        <a:graphic>
          <a:graphicData uri="http://schemas.openxmlformats.org/drawingml/2006/table">
            <a:tbl>
              <a:tblPr firstRow="1" bandRow="1">
                <a:tableStyleId>{5C22544A-7EE6-4342-B048-85BDC9FD1C3A}</a:tableStyleId>
              </a:tblPr>
              <a:tblGrid>
                <a:gridCol w="1260000">
                  <a:extLst>
                    <a:ext uri="{9D8B030D-6E8A-4147-A177-3AD203B41FA5}">
                      <a16:colId xmlns:a16="http://schemas.microsoft.com/office/drawing/2014/main" val="1345428925"/>
                    </a:ext>
                  </a:extLst>
                </a:gridCol>
                <a:gridCol w="1260000">
                  <a:extLst>
                    <a:ext uri="{9D8B030D-6E8A-4147-A177-3AD203B41FA5}">
                      <a16:colId xmlns:a16="http://schemas.microsoft.com/office/drawing/2014/main" val="618986436"/>
                    </a:ext>
                  </a:extLst>
                </a:gridCol>
                <a:gridCol w="1262570">
                  <a:extLst>
                    <a:ext uri="{9D8B030D-6E8A-4147-A177-3AD203B41FA5}">
                      <a16:colId xmlns:a16="http://schemas.microsoft.com/office/drawing/2014/main" val="1036996434"/>
                    </a:ext>
                  </a:extLst>
                </a:gridCol>
                <a:gridCol w="1262570">
                  <a:extLst>
                    <a:ext uri="{9D8B030D-6E8A-4147-A177-3AD203B41FA5}">
                      <a16:colId xmlns:a16="http://schemas.microsoft.com/office/drawing/2014/main" val="1065935588"/>
                    </a:ext>
                  </a:extLst>
                </a:gridCol>
              </a:tblGrid>
              <a:tr h="370840">
                <a:tc>
                  <a:txBody>
                    <a:bodyPr/>
                    <a:lstStyle/>
                    <a:p>
                      <a:pPr algn="ctr"/>
                      <a:r>
                        <a:rPr lang="en-GB" dirty="0"/>
                        <a:t>Lat</a:t>
                      </a:r>
                    </a:p>
                  </a:txBody>
                  <a:tcPr anchor="ctr"/>
                </a:tc>
                <a:tc>
                  <a:txBody>
                    <a:bodyPr/>
                    <a:lstStyle/>
                    <a:p>
                      <a:pPr algn="ctr"/>
                      <a:r>
                        <a:rPr lang="en-GB" dirty="0"/>
                        <a:t>Long</a:t>
                      </a:r>
                    </a:p>
                  </a:txBody>
                  <a:tcPr anchor="ctr"/>
                </a:tc>
                <a:tc>
                  <a:txBody>
                    <a:bodyPr/>
                    <a:lstStyle/>
                    <a:p>
                      <a:pPr algn="ctr"/>
                      <a:r>
                        <a:rPr lang="en-GB" dirty="0"/>
                        <a:t>Attribute 1</a:t>
                      </a:r>
                    </a:p>
                  </a:txBody>
                  <a:tcPr anchor="ctr"/>
                </a:tc>
                <a:tc>
                  <a:txBody>
                    <a:bodyPr/>
                    <a:lstStyle/>
                    <a:p>
                      <a:pPr algn="ctr"/>
                      <a:r>
                        <a:rPr lang="en-GB" dirty="0"/>
                        <a:t>Attribute 2</a:t>
                      </a:r>
                    </a:p>
                  </a:txBody>
                  <a:tcPr anchor="ctr"/>
                </a:tc>
                <a:extLst>
                  <a:ext uri="{0D108BD9-81ED-4DB2-BD59-A6C34878D82A}">
                    <a16:rowId xmlns:a16="http://schemas.microsoft.com/office/drawing/2014/main" val="2932359623"/>
                  </a:ext>
                </a:extLst>
              </a:tr>
              <a:tr h="370840">
                <a:tc>
                  <a:txBody>
                    <a:bodyPr/>
                    <a:lstStyle/>
                    <a:p>
                      <a:pPr algn="ctr"/>
                      <a:r>
                        <a:rPr lang="en-GB" dirty="0"/>
                        <a:t>51.618570</a:t>
                      </a:r>
                    </a:p>
                  </a:txBody>
                  <a:tcPr anchor="ctr"/>
                </a:tc>
                <a:tc>
                  <a:txBody>
                    <a:bodyPr/>
                    <a:lstStyle/>
                    <a:p>
                      <a:pPr algn="ctr"/>
                      <a:r>
                        <a:rPr lang="en-GB" dirty="0"/>
                        <a:t>-3.930240</a:t>
                      </a:r>
                    </a:p>
                  </a:txBody>
                  <a:tcPr anchor="ctr"/>
                </a:tc>
                <a:tc>
                  <a:txBody>
                    <a:bodyPr/>
                    <a:lstStyle/>
                    <a:p>
                      <a:pPr algn="ctr"/>
                      <a:r>
                        <a:rPr lang="en-GB" dirty="0"/>
                        <a:t>IQ building</a:t>
                      </a:r>
                    </a:p>
                  </a:txBody>
                  <a:tcPr anchor="ctr"/>
                </a:tc>
                <a:tc>
                  <a:txBody>
                    <a:bodyPr/>
                    <a:lstStyle/>
                    <a:p>
                      <a:pPr algn="ctr"/>
                      <a:r>
                        <a:rPr lang="en-GB" dirty="0"/>
                        <a:t>---</a:t>
                      </a:r>
                    </a:p>
                  </a:txBody>
                  <a:tcPr anchor="ctr"/>
                </a:tc>
                <a:extLst>
                  <a:ext uri="{0D108BD9-81ED-4DB2-BD59-A6C34878D82A}">
                    <a16:rowId xmlns:a16="http://schemas.microsoft.com/office/drawing/2014/main" val="1306685153"/>
                  </a:ext>
                </a:extLst>
              </a:tr>
              <a:tr h="370840">
                <a:tc>
                  <a:txBody>
                    <a:bodyPr/>
                    <a:lstStyle/>
                    <a:p>
                      <a:pPr algn="ctr"/>
                      <a:r>
                        <a:rPr lang="en-GB" sz="1800" b="0" i="0" kern="1200" dirty="0">
                          <a:solidFill>
                            <a:schemeClr val="dk1"/>
                          </a:solidFill>
                          <a:effectLst/>
                          <a:latin typeface="+mn-lt"/>
                          <a:ea typeface="+mn-ea"/>
                          <a:cs typeface="+mn-cs"/>
                        </a:rPr>
                        <a:t>51.617045</a:t>
                      </a:r>
                      <a:endParaRPr lang="en-GB" dirty="0"/>
                    </a:p>
                  </a:txBody>
                  <a:tcPr anchor="ctr"/>
                </a:tc>
                <a:tc>
                  <a:txBody>
                    <a:bodyPr/>
                    <a:lstStyle/>
                    <a:p>
                      <a:pPr algn="ctr"/>
                      <a:r>
                        <a:rPr lang="en-GB" sz="1800" b="0" i="0" kern="1200" dirty="0">
                          <a:solidFill>
                            <a:schemeClr val="dk1"/>
                          </a:solidFill>
                          <a:effectLst/>
                          <a:latin typeface="+mn-lt"/>
                          <a:ea typeface="+mn-ea"/>
                          <a:cs typeface="+mn-cs"/>
                        </a:rPr>
                        <a:t>-3.927679</a:t>
                      </a:r>
                      <a:endParaRPr lang="en-GB" dirty="0"/>
                    </a:p>
                  </a:txBody>
                  <a:tcPr anchor="ctr"/>
                </a:tc>
                <a:tc>
                  <a:txBody>
                    <a:bodyPr/>
                    <a:lstStyle/>
                    <a:p>
                      <a:pPr algn="ctr"/>
                      <a:r>
                        <a:rPr lang="en-GB" dirty="0"/>
                        <a:t>Y </a:t>
                      </a:r>
                      <a:r>
                        <a:rPr lang="en-GB" dirty="0" err="1"/>
                        <a:t>Fforwm</a:t>
                      </a:r>
                      <a:endParaRPr lang="en-GB" dirty="0"/>
                    </a:p>
                  </a:txBody>
                  <a:tcPr anchor="ctr"/>
                </a:tc>
                <a:tc>
                  <a:txBody>
                    <a:bodyPr/>
                    <a:lstStyle/>
                    <a:p>
                      <a:pPr algn="ctr"/>
                      <a:r>
                        <a:rPr lang="en-GB" dirty="0"/>
                        <a:t>---</a:t>
                      </a:r>
                    </a:p>
                  </a:txBody>
                  <a:tcPr anchor="ctr"/>
                </a:tc>
                <a:extLst>
                  <a:ext uri="{0D108BD9-81ED-4DB2-BD59-A6C34878D82A}">
                    <a16:rowId xmlns:a16="http://schemas.microsoft.com/office/drawing/2014/main" val="1161984140"/>
                  </a:ext>
                </a:extLst>
              </a:tr>
            </a:tbl>
          </a:graphicData>
        </a:graphic>
      </p:graphicFrame>
      <p:graphicFrame>
        <p:nvGraphicFramePr>
          <p:cNvPr id="12" name="Table 9">
            <a:extLst>
              <a:ext uri="{FF2B5EF4-FFF2-40B4-BE49-F238E27FC236}">
                <a16:creationId xmlns:a16="http://schemas.microsoft.com/office/drawing/2014/main" id="{31831F62-C10C-FB35-F3AD-7FCC0FA22BC2}"/>
              </a:ext>
            </a:extLst>
          </p:cNvPr>
          <p:cNvGraphicFramePr>
            <a:graphicFrameLocks noGrp="1"/>
          </p:cNvGraphicFramePr>
          <p:nvPr>
            <p:extLst>
              <p:ext uri="{D42A27DB-BD31-4B8C-83A1-F6EECF244321}">
                <p14:modId xmlns:p14="http://schemas.microsoft.com/office/powerpoint/2010/main" val="3529125971"/>
              </p:ext>
            </p:extLst>
          </p:nvPr>
        </p:nvGraphicFramePr>
        <p:xfrm>
          <a:off x="3862458" y="4964137"/>
          <a:ext cx="5045140" cy="1112520"/>
        </p:xfrm>
        <a:graphic>
          <a:graphicData uri="http://schemas.openxmlformats.org/drawingml/2006/table">
            <a:tbl>
              <a:tblPr firstRow="1" bandRow="1">
                <a:tableStyleId>{5C22544A-7EE6-4342-B048-85BDC9FD1C3A}</a:tableStyleId>
              </a:tblPr>
              <a:tblGrid>
                <a:gridCol w="1260000">
                  <a:extLst>
                    <a:ext uri="{9D8B030D-6E8A-4147-A177-3AD203B41FA5}">
                      <a16:colId xmlns:a16="http://schemas.microsoft.com/office/drawing/2014/main" val="1345428925"/>
                    </a:ext>
                  </a:extLst>
                </a:gridCol>
                <a:gridCol w="1260000">
                  <a:extLst>
                    <a:ext uri="{9D8B030D-6E8A-4147-A177-3AD203B41FA5}">
                      <a16:colId xmlns:a16="http://schemas.microsoft.com/office/drawing/2014/main" val="618986436"/>
                    </a:ext>
                  </a:extLst>
                </a:gridCol>
                <a:gridCol w="1262570">
                  <a:extLst>
                    <a:ext uri="{9D8B030D-6E8A-4147-A177-3AD203B41FA5}">
                      <a16:colId xmlns:a16="http://schemas.microsoft.com/office/drawing/2014/main" val="1036996434"/>
                    </a:ext>
                  </a:extLst>
                </a:gridCol>
                <a:gridCol w="1262570">
                  <a:extLst>
                    <a:ext uri="{9D8B030D-6E8A-4147-A177-3AD203B41FA5}">
                      <a16:colId xmlns:a16="http://schemas.microsoft.com/office/drawing/2014/main" val="1065935588"/>
                    </a:ext>
                  </a:extLst>
                </a:gridCol>
              </a:tblGrid>
              <a:tr h="370840">
                <a:tc>
                  <a:txBody>
                    <a:bodyPr/>
                    <a:lstStyle/>
                    <a:p>
                      <a:pPr algn="ctr"/>
                      <a:r>
                        <a:rPr lang="en-GB" dirty="0"/>
                        <a:t>X</a:t>
                      </a:r>
                    </a:p>
                  </a:txBody>
                  <a:tcPr anchor="ctr"/>
                </a:tc>
                <a:tc>
                  <a:txBody>
                    <a:bodyPr/>
                    <a:lstStyle/>
                    <a:p>
                      <a:pPr algn="ctr"/>
                      <a:r>
                        <a:rPr lang="en-GB" dirty="0"/>
                        <a:t>Y</a:t>
                      </a:r>
                    </a:p>
                  </a:txBody>
                  <a:tcPr anchor="ctr"/>
                </a:tc>
                <a:tc>
                  <a:txBody>
                    <a:bodyPr/>
                    <a:lstStyle/>
                    <a:p>
                      <a:pPr algn="ctr"/>
                      <a:r>
                        <a:rPr lang="en-GB" dirty="0"/>
                        <a:t>Attribute 1</a:t>
                      </a:r>
                    </a:p>
                  </a:txBody>
                  <a:tcPr anchor="ctr"/>
                </a:tc>
                <a:tc>
                  <a:txBody>
                    <a:bodyPr/>
                    <a:lstStyle/>
                    <a:p>
                      <a:pPr algn="ctr"/>
                      <a:r>
                        <a:rPr lang="en-GB" dirty="0"/>
                        <a:t>Attribute 2</a:t>
                      </a:r>
                    </a:p>
                  </a:txBody>
                  <a:tcPr anchor="ctr"/>
                </a:tc>
                <a:extLst>
                  <a:ext uri="{0D108BD9-81ED-4DB2-BD59-A6C34878D82A}">
                    <a16:rowId xmlns:a16="http://schemas.microsoft.com/office/drawing/2014/main" val="2932359623"/>
                  </a:ext>
                </a:extLst>
              </a:tr>
              <a:tr h="370840">
                <a:tc>
                  <a:txBody>
                    <a:bodyPr/>
                    <a:lstStyle/>
                    <a:p>
                      <a:pPr algn="ctr"/>
                      <a:r>
                        <a:rPr lang="en-GB" dirty="0"/>
                        <a:t>266747</a:t>
                      </a:r>
                    </a:p>
                  </a:txBody>
                  <a:tcPr anchor="ctr"/>
                </a:tc>
                <a:tc>
                  <a:txBody>
                    <a:bodyPr/>
                    <a:lstStyle/>
                    <a:p>
                      <a:pPr algn="ctr"/>
                      <a:r>
                        <a:rPr lang="en-GB" dirty="0"/>
                        <a:t>192700</a:t>
                      </a:r>
                    </a:p>
                  </a:txBody>
                  <a:tcPr anchor="ctr"/>
                </a:tc>
                <a:tc>
                  <a:txBody>
                    <a:bodyPr/>
                    <a:lstStyle/>
                    <a:p>
                      <a:pPr algn="ctr"/>
                      <a:r>
                        <a:rPr lang="en-GB" dirty="0"/>
                        <a:t>IQ Building</a:t>
                      </a:r>
                    </a:p>
                  </a:txBody>
                  <a:tcPr anchor="ctr"/>
                </a:tc>
                <a:tc>
                  <a:txBody>
                    <a:bodyPr/>
                    <a:lstStyle/>
                    <a:p>
                      <a:pPr algn="ctr"/>
                      <a:r>
                        <a:rPr lang="en-GB" dirty="0"/>
                        <a:t>---</a:t>
                      </a:r>
                    </a:p>
                  </a:txBody>
                  <a:tcPr anchor="ctr"/>
                </a:tc>
                <a:extLst>
                  <a:ext uri="{0D108BD9-81ED-4DB2-BD59-A6C34878D82A}">
                    <a16:rowId xmlns:a16="http://schemas.microsoft.com/office/drawing/2014/main" val="1306685153"/>
                  </a:ext>
                </a:extLst>
              </a:tr>
              <a:tr h="370840">
                <a:tc>
                  <a:txBody>
                    <a:bodyPr/>
                    <a:lstStyle/>
                    <a:p>
                      <a:pPr algn="ctr"/>
                      <a:r>
                        <a:rPr lang="en-GB" dirty="0"/>
                        <a:t>266646</a:t>
                      </a:r>
                    </a:p>
                  </a:txBody>
                  <a:tcPr anchor="ctr"/>
                </a:tc>
                <a:tc>
                  <a:txBody>
                    <a:bodyPr/>
                    <a:lstStyle/>
                    <a:p>
                      <a:pPr algn="ctr"/>
                      <a:r>
                        <a:rPr lang="en-GB" dirty="0"/>
                        <a:t>192676</a:t>
                      </a:r>
                    </a:p>
                  </a:txBody>
                  <a:tcPr anchor="ctr"/>
                </a:tc>
                <a:tc>
                  <a:txBody>
                    <a:bodyPr/>
                    <a:lstStyle/>
                    <a:p>
                      <a:pPr algn="ctr"/>
                      <a:r>
                        <a:rPr lang="en-GB" dirty="0"/>
                        <a:t>Y </a:t>
                      </a:r>
                      <a:r>
                        <a:rPr lang="en-GB" dirty="0" err="1"/>
                        <a:t>Fforum</a:t>
                      </a:r>
                      <a:endParaRPr lang="en-GB" dirty="0"/>
                    </a:p>
                  </a:txBody>
                  <a:tcPr anchor="ctr"/>
                </a:tc>
                <a:tc>
                  <a:txBody>
                    <a:bodyPr/>
                    <a:lstStyle/>
                    <a:p>
                      <a:pPr algn="ctr"/>
                      <a:r>
                        <a:rPr lang="en-GB" dirty="0"/>
                        <a:t>---</a:t>
                      </a:r>
                    </a:p>
                  </a:txBody>
                  <a:tcPr anchor="ctr"/>
                </a:tc>
                <a:extLst>
                  <a:ext uri="{0D108BD9-81ED-4DB2-BD59-A6C34878D82A}">
                    <a16:rowId xmlns:a16="http://schemas.microsoft.com/office/drawing/2014/main" val="1161984140"/>
                  </a:ext>
                </a:extLst>
              </a:tr>
            </a:tbl>
          </a:graphicData>
        </a:graphic>
      </p:graphicFrame>
      <p:sp>
        <p:nvSpPr>
          <p:cNvPr id="13" name="Arrow: Down 12">
            <a:extLst>
              <a:ext uri="{FF2B5EF4-FFF2-40B4-BE49-F238E27FC236}">
                <a16:creationId xmlns:a16="http://schemas.microsoft.com/office/drawing/2014/main" id="{FCD48453-7767-E63B-6F80-33113D5F618F}"/>
              </a:ext>
            </a:extLst>
          </p:cNvPr>
          <p:cNvSpPr/>
          <p:nvPr/>
        </p:nvSpPr>
        <p:spPr>
          <a:xfrm>
            <a:off x="1523998" y="3048391"/>
            <a:ext cx="225287" cy="369332"/>
          </a:xfrm>
          <a:prstGeom prst="downArrow">
            <a:avLst/>
          </a:prstGeom>
          <a:solidFill>
            <a:srgbClr val="00B0F0"/>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5C2AFE53-DF01-3848-F059-68D1F32E2461}"/>
              </a:ext>
            </a:extLst>
          </p:cNvPr>
          <p:cNvSpPr/>
          <p:nvPr/>
        </p:nvSpPr>
        <p:spPr>
          <a:xfrm>
            <a:off x="1143928" y="3172167"/>
            <a:ext cx="225287" cy="369332"/>
          </a:xfrm>
          <a:prstGeom prst="downArrow">
            <a:avLst/>
          </a:prstGeom>
          <a:solidFill>
            <a:srgbClr val="00B0F0"/>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F43672AB-73B2-9C1D-74D1-C54555D2D4FB}"/>
              </a:ext>
            </a:extLst>
          </p:cNvPr>
          <p:cNvSpPr txBox="1"/>
          <p:nvPr/>
        </p:nvSpPr>
        <p:spPr>
          <a:xfrm>
            <a:off x="6449070" y="1773196"/>
            <a:ext cx="2692842" cy="1815882"/>
          </a:xfrm>
          <a:prstGeom prst="rect">
            <a:avLst/>
          </a:prstGeom>
          <a:noFill/>
        </p:spPr>
        <p:txBody>
          <a:bodyPr wrap="square">
            <a:spAutoFit/>
          </a:bodyPr>
          <a:lstStyle/>
          <a:p>
            <a:pPr algn="ctr"/>
            <a:r>
              <a:rPr lang="en-GB" sz="1400" dirty="0">
                <a:solidFill>
                  <a:srgbClr val="232323"/>
                </a:solidFill>
                <a:latin typeface="Arial" panose="020B0604020202020204" pitchFamily="34" charset="0"/>
              </a:rPr>
              <a:t>“descriptive information” </a:t>
            </a:r>
          </a:p>
          <a:p>
            <a:pPr algn="ctr"/>
            <a:r>
              <a:rPr lang="en-GB" sz="1400" dirty="0">
                <a:solidFill>
                  <a:srgbClr val="232323"/>
                </a:solidFill>
                <a:latin typeface="Arial" panose="020B0604020202020204" pitchFamily="34" charset="0"/>
              </a:rPr>
              <a:t>(ESRI, 2023)</a:t>
            </a:r>
          </a:p>
          <a:p>
            <a:pPr algn="ctr"/>
            <a:endParaRPr lang="en-GB" sz="1400" dirty="0">
              <a:solidFill>
                <a:srgbClr val="232323"/>
              </a:solidFill>
              <a:latin typeface="Arial" panose="020B0604020202020204" pitchFamily="34" charset="0"/>
            </a:endParaRPr>
          </a:p>
          <a:p>
            <a:pPr algn="ctr"/>
            <a:r>
              <a:rPr lang="en-GB" sz="1400" dirty="0">
                <a:solidFill>
                  <a:srgbClr val="232323"/>
                </a:solidFill>
                <a:latin typeface="Arial" panose="020B0604020202020204" pitchFamily="34" charset="0"/>
              </a:rPr>
              <a:t>Attributes:</a:t>
            </a:r>
          </a:p>
          <a:p>
            <a:pPr algn="ctr"/>
            <a:r>
              <a:rPr lang="en-GB" sz="1400" dirty="0">
                <a:solidFill>
                  <a:srgbClr val="232323"/>
                </a:solidFill>
                <a:latin typeface="Arial" panose="020B0604020202020204" pitchFamily="34" charset="0"/>
              </a:rPr>
              <a:t>Qualitative or Quantitative, </a:t>
            </a:r>
          </a:p>
          <a:p>
            <a:pPr algn="ctr"/>
            <a:r>
              <a:rPr lang="en-GB" sz="1400" dirty="0">
                <a:solidFill>
                  <a:srgbClr val="232323"/>
                </a:solidFill>
                <a:latin typeface="Arial" panose="020B0604020202020204" pitchFamily="34" charset="0"/>
              </a:rPr>
              <a:t>Describe the geographic feature</a:t>
            </a:r>
          </a:p>
          <a:p>
            <a:pPr algn="ctr"/>
            <a:endParaRPr lang="en-GB" sz="1400" dirty="0">
              <a:solidFill>
                <a:srgbClr val="232323"/>
              </a:solidFill>
              <a:latin typeface="Arial" panose="020B0604020202020204" pitchFamily="34" charset="0"/>
            </a:endParaRPr>
          </a:p>
        </p:txBody>
      </p:sp>
      <p:sp>
        <p:nvSpPr>
          <p:cNvPr id="16" name="Rectangle 15">
            <a:extLst>
              <a:ext uri="{FF2B5EF4-FFF2-40B4-BE49-F238E27FC236}">
                <a16:creationId xmlns:a16="http://schemas.microsoft.com/office/drawing/2014/main" id="{F6AE47B3-2345-45D9-BE91-A08A5D774110}"/>
              </a:ext>
            </a:extLst>
          </p:cNvPr>
          <p:cNvSpPr/>
          <p:nvPr/>
        </p:nvSpPr>
        <p:spPr>
          <a:xfrm>
            <a:off x="6385026" y="4903304"/>
            <a:ext cx="2818609" cy="127220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62B388C5-7079-3808-520F-9A0689CA4BCD}"/>
              </a:ext>
            </a:extLst>
          </p:cNvPr>
          <p:cNvSpPr/>
          <p:nvPr/>
        </p:nvSpPr>
        <p:spPr>
          <a:xfrm>
            <a:off x="3630461" y="4903304"/>
            <a:ext cx="2754565" cy="127220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AF615BE0-84C1-2B9D-BE24-CB4CDFCD11DA}"/>
              </a:ext>
            </a:extLst>
          </p:cNvPr>
          <p:cNvSpPr/>
          <p:nvPr/>
        </p:nvSpPr>
        <p:spPr>
          <a:xfrm>
            <a:off x="6385025" y="1748112"/>
            <a:ext cx="2818609" cy="300481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110AB311-DD56-8C61-296E-FF75B4C756B3}"/>
              </a:ext>
            </a:extLst>
          </p:cNvPr>
          <p:cNvSpPr/>
          <p:nvPr/>
        </p:nvSpPr>
        <p:spPr>
          <a:xfrm>
            <a:off x="3630460" y="3528326"/>
            <a:ext cx="2754565" cy="127220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0000"/>
              </a:solidFill>
            </a:endParaRPr>
          </a:p>
        </p:txBody>
      </p:sp>
      <p:pic>
        <p:nvPicPr>
          <p:cNvPr id="1028" name="Picture 4">
            <a:extLst>
              <a:ext uri="{FF2B5EF4-FFF2-40B4-BE49-F238E27FC236}">
                <a16:creationId xmlns:a16="http://schemas.microsoft.com/office/drawing/2014/main" id="{4AD5B4B4-C0C5-5AC8-52EB-07B279881A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7619660" y="1890415"/>
            <a:ext cx="4212771" cy="4212771"/>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22">
            <a:extLst>
              <a:ext uri="{FF2B5EF4-FFF2-40B4-BE49-F238E27FC236}">
                <a16:creationId xmlns:a16="http://schemas.microsoft.com/office/drawing/2014/main" id="{52139FE2-2253-152C-A460-A268F8BFB130}"/>
              </a:ext>
            </a:extLst>
          </p:cNvPr>
          <p:cNvSpPr/>
          <p:nvPr/>
        </p:nvSpPr>
        <p:spPr>
          <a:xfrm>
            <a:off x="3630460" y="2890804"/>
            <a:ext cx="2818609" cy="65069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29EAA5FF-6F33-C6BA-A4EF-CAC8347841DE}"/>
              </a:ext>
            </a:extLst>
          </p:cNvPr>
          <p:cNvSpPr txBox="1"/>
          <p:nvPr/>
        </p:nvSpPr>
        <p:spPr>
          <a:xfrm>
            <a:off x="3642652" y="3589078"/>
            <a:ext cx="3519715" cy="2985433"/>
          </a:xfrm>
          <a:prstGeom prst="rect">
            <a:avLst/>
          </a:prstGeom>
          <a:solidFill>
            <a:schemeClr val="bg1"/>
          </a:solidFill>
        </p:spPr>
        <p:txBody>
          <a:bodyPr wrap="square">
            <a:spAutoFit/>
          </a:bodyPr>
          <a:lstStyle/>
          <a:p>
            <a:pPr algn="ctr"/>
            <a:r>
              <a:rPr lang="en-GB" sz="2400" b="1" dirty="0">
                <a:solidFill>
                  <a:srgbClr val="FF0000"/>
                </a:solidFill>
                <a:latin typeface="Comic Sans MS" panose="030F0702030302020204" pitchFamily="66" charset="0"/>
              </a:rPr>
              <a:t>What is the difference between Geographic and Projected Co-ordinate Systems?</a:t>
            </a:r>
          </a:p>
          <a:p>
            <a:pPr algn="ctr"/>
            <a:endParaRPr lang="en-GB" sz="2400" b="1" dirty="0">
              <a:solidFill>
                <a:srgbClr val="FF0000"/>
              </a:solidFill>
              <a:latin typeface="Comic Sans MS" panose="030F0702030302020204" pitchFamily="66" charset="0"/>
            </a:endParaRPr>
          </a:p>
          <a:p>
            <a:pPr algn="ctr"/>
            <a:r>
              <a:rPr lang="en-GB" sz="4400" b="1" dirty="0">
                <a:solidFill>
                  <a:srgbClr val="FF0000"/>
                </a:solidFill>
                <a:latin typeface="Comic Sans MS" panose="030F0702030302020204" pitchFamily="66" charset="0"/>
              </a:rPr>
              <a:t>?</a:t>
            </a:r>
          </a:p>
        </p:txBody>
      </p:sp>
    </p:spTree>
    <p:extLst>
      <p:ext uri="{BB962C8B-B14F-4D97-AF65-F5344CB8AC3E}">
        <p14:creationId xmlns:p14="http://schemas.microsoft.com/office/powerpoint/2010/main" val="513583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hidden"/>
                                      </p:to>
                                    </p:set>
                                  </p:childTnLst>
                                </p:cTn>
                              </p:par>
                              <p:par>
                                <p:cTn id="7" presetID="2" presetClass="entr" presetSubtype="1"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anim calcmode="lin" valueType="num">
                                      <p:cBhvr additive="base">
                                        <p:cTn id="9" dur="500" fill="hold"/>
                                        <p:tgtEl>
                                          <p:spTgt spid="13"/>
                                        </p:tgtEl>
                                        <p:attrNameLst>
                                          <p:attrName>ppt_x</p:attrName>
                                        </p:attrNameLst>
                                      </p:cBhvr>
                                      <p:tavLst>
                                        <p:tav tm="0">
                                          <p:val>
                                            <p:strVal val="#ppt_x"/>
                                          </p:val>
                                        </p:tav>
                                        <p:tav tm="100000">
                                          <p:val>
                                            <p:strVal val="#ppt_x"/>
                                          </p:val>
                                        </p:tav>
                                      </p:tavLst>
                                    </p:anim>
                                    <p:anim calcmode="lin" valueType="num">
                                      <p:cBhvr additive="base">
                                        <p:cTn id="10" dur="500" fill="hold"/>
                                        <p:tgtEl>
                                          <p:spTgt spid="13"/>
                                        </p:tgtEl>
                                        <p:attrNameLst>
                                          <p:attrName>ppt_y</p:attrName>
                                        </p:attrNameLst>
                                      </p:cBhvr>
                                      <p:tavLst>
                                        <p:tav tm="0">
                                          <p:val>
                                            <p:strVal val="0-#ppt_h/2"/>
                                          </p:val>
                                        </p:tav>
                                        <p:tav tm="100000">
                                          <p:val>
                                            <p:strVal val="#ppt_y"/>
                                          </p:val>
                                        </p:tav>
                                      </p:tavLst>
                                    </p:anim>
                                  </p:childTnLst>
                                </p:cTn>
                              </p:par>
                              <p:par>
                                <p:cTn id="11" presetID="2" presetClass="entr" presetSubtype="1"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23"/>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17"/>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1028"/>
                                        </p:tgtEl>
                                        <p:attrNameLst>
                                          <p:attrName>style.visibility</p:attrName>
                                        </p:attrNameLst>
                                      </p:cBhvr>
                                      <p:to>
                                        <p:strVal val="visible"/>
                                      </p:to>
                                    </p:set>
                                    <p:animEffect transition="in" filter="fade">
                                      <p:cBhvr>
                                        <p:cTn id="25" dur="1000"/>
                                        <p:tgtEl>
                                          <p:spTgt spid="1028"/>
                                        </p:tgtEl>
                                      </p:cBhvr>
                                    </p:animEffect>
                                    <p:anim calcmode="lin" valueType="num">
                                      <p:cBhvr>
                                        <p:cTn id="26" dur="1000" fill="hold"/>
                                        <p:tgtEl>
                                          <p:spTgt spid="1028"/>
                                        </p:tgtEl>
                                        <p:attrNameLst>
                                          <p:attrName>ppt_x</p:attrName>
                                        </p:attrNameLst>
                                      </p:cBhvr>
                                      <p:tavLst>
                                        <p:tav tm="0">
                                          <p:val>
                                            <p:strVal val="#ppt_x"/>
                                          </p:val>
                                        </p:tav>
                                        <p:tav tm="100000">
                                          <p:val>
                                            <p:strVal val="#ppt_x"/>
                                          </p:val>
                                        </p:tav>
                                      </p:tavLst>
                                    </p:anim>
                                    <p:anim calcmode="lin" valueType="num">
                                      <p:cBhvr>
                                        <p:cTn id="27" dur="1000" fill="hold"/>
                                        <p:tgtEl>
                                          <p:spTgt spid="1028"/>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0"/>
                                  </p:stCondLst>
                                  <p:childTnLst>
                                    <p:set>
                                      <p:cBhvr>
                                        <p:cTn id="29" dur="1" fill="hold">
                                          <p:stCondLst>
                                            <p:cond delay="0"/>
                                          </p:stCondLst>
                                        </p:cTn>
                                        <p:tgtEl>
                                          <p:spTgt spid="22"/>
                                        </p:tgtEl>
                                        <p:attrNameLst>
                                          <p:attrName>style.visibility</p:attrName>
                                        </p:attrNameLst>
                                      </p:cBhvr>
                                      <p:to>
                                        <p:strVal val="visible"/>
                                      </p:to>
                                    </p:set>
                                    <p:animEffect transition="in" filter="fade">
                                      <p:cBhvr>
                                        <p:cTn id="30" dur="1000"/>
                                        <p:tgtEl>
                                          <p:spTgt spid="22"/>
                                        </p:tgtEl>
                                      </p:cBhvr>
                                    </p:animEffect>
                                    <p:anim calcmode="lin" valueType="num">
                                      <p:cBhvr>
                                        <p:cTn id="31" dur="1000" fill="hold"/>
                                        <p:tgtEl>
                                          <p:spTgt spid="22"/>
                                        </p:tgtEl>
                                        <p:attrNameLst>
                                          <p:attrName>ppt_x</p:attrName>
                                        </p:attrNameLst>
                                      </p:cBhvr>
                                      <p:tavLst>
                                        <p:tav tm="0">
                                          <p:val>
                                            <p:strVal val="#ppt_x"/>
                                          </p:val>
                                        </p:tav>
                                        <p:tav tm="100000">
                                          <p:val>
                                            <p:strVal val="#ppt_x"/>
                                          </p:val>
                                        </p:tav>
                                      </p:tavLst>
                                    </p:anim>
                                    <p:anim calcmode="lin" valueType="num">
                                      <p:cBhvr>
                                        <p:cTn id="32"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7" grpId="0" animBg="1"/>
      <p:bldP spid="19" grpId="0" animBg="1"/>
      <p:bldP spid="23" grpId="0" animBg="1"/>
      <p:bldP spid="2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CRS: Geographic Co-</a:t>
            </a:r>
            <a:r>
              <a:rPr lang="fr-FR" b="1" dirty="0" err="1"/>
              <a:t>ordinate</a:t>
            </a:r>
            <a:r>
              <a:rPr lang="fr-FR" b="1" dirty="0"/>
              <a:t> </a:t>
            </a:r>
            <a:r>
              <a:rPr lang="fr-FR" b="1" dirty="0" err="1"/>
              <a:t>Systems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6640" t="-12580" r="14860" b="-17066"/>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pic>
        <p:nvPicPr>
          <p:cNvPr id="6" name="Picture 7" descr="primequ">
            <a:extLst>
              <a:ext uri="{FF2B5EF4-FFF2-40B4-BE49-F238E27FC236}">
                <a16:creationId xmlns:a16="http://schemas.microsoft.com/office/drawing/2014/main" id="{E6852367-1A16-8F18-17EC-7EBA2B48E70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513" t="5149" r="7618" b="6856"/>
          <a:stretch/>
        </p:blipFill>
        <p:spPr bwMode="auto">
          <a:xfrm>
            <a:off x="7967569" y="1192282"/>
            <a:ext cx="4055099" cy="2734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0" name="TextBox 9">
            <a:extLst>
              <a:ext uri="{FF2B5EF4-FFF2-40B4-BE49-F238E27FC236}">
                <a16:creationId xmlns:a16="http://schemas.microsoft.com/office/drawing/2014/main" id="{CE589CFA-77B6-5063-31E8-4ECC338CB86B}"/>
              </a:ext>
            </a:extLst>
          </p:cNvPr>
          <p:cNvSpPr txBox="1"/>
          <p:nvPr/>
        </p:nvSpPr>
        <p:spPr>
          <a:xfrm>
            <a:off x="3495060" y="1192282"/>
            <a:ext cx="4747791" cy="3847207"/>
          </a:xfrm>
          <a:prstGeom prst="rect">
            <a:avLst/>
          </a:prstGeom>
          <a:noFill/>
        </p:spPr>
        <p:txBody>
          <a:bodyPr wrap="square" rtlCol="0">
            <a:spAutoFit/>
          </a:bodyPr>
          <a:lstStyle/>
          <a:p>
            <a:r>
              <a:rPr lang="en-GB" sz="2000" b="1" dirty="0">
                <a:solidFill>
                  <a:srgbClr val="232323"/>
                </a:solidFill>
                <a:latin typeface="Arial" panose="020B0604020202020204" pitchFamily="34" charset="0"/>
              </a:rPr>
              <a:t>Geographic</a:t>
            </a:r>
            <a:r>
              <a:rPr lang="en-GB" sz="2000" dirty="0">
                <a:solidFill>
                  <a:srgbClr val="232323"/>
                </a:solidFill>
                <a:latin typeface="Arial" panose="020B0604020202020204" pitchFamily="34" charset="0"/>
              </a:rPr>
              <a:t> co-ordinates are linked to location on the globe</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Units are in </a:t>
            </a:r>
            <a:r>
              <a:rPr lang="en-GB" sz="2000" b="1" dirty="0">
                <a:solidFill>
                  <a:srgbClr val="232323"/>
                </a:solidFill>
                <a:latin typeface="Arial" panose="020B0604020202020204" pitchFamily="34" charset="0"/>
              </a:rPr>
              <a:t>degrees </a:t>
            </a:r>
          </a:p>
          <a:p>
            <a:pPr lvl="1"/>
            <a:r>
              <a:rPr lang="en-GB" sz="2000" b="1" dirty="0">
                <a:solidFill>
                  <a:srgbClr val="232323"/>
                </a:solidFill>
                <a:latin typeface="Arial" panose="020B0604020202020204" pitchFamily="34" charset="0"/>
              </a:rPr>
              <a:t>	[Latitude, Longitude]</a:t>
            </a:r>
          </a:p>
          <a:p>
            <a:endParaRPr lang="en-GB" dirty="0">
              <a:solidFill>
                <a:srgbClr val="232323"/>
              </a:solidFill>
              <a:latin typeface="Arial" panose="020B0604020202020204" pitchFamily="34" charset="0"/>
            </a:endParaRPr>
          </a:p>
          <a:p>
            <a:r>
              <a:rPr lang="en-GB" dirty="0">
                <a:solidFill>
                  <a:srgbClr val="232323"/>
                </a:solidFill>
                <a:latin typeface="Arial" panose="020B0604020202020204" pitchFamily="34" charset="0"/>
              </a:rPr>
              <a:t>Using a Geographic map (e.g. Google Earth online), identify either the feature or the Latitude / Longitude co-ordinates:</a:t>
            </a:r>
          </a:p>
          <a:p>
            <a:endParaRPr lang="en-GB" dirty="0">
              <a:solidFill>
                <a:srgbClr val="232323"/>
              </a:solidFill>
              <a:latin typeface="Arial" panose="020B0604020202020204" pitchFamily="34" charset="0"/>
            </a:endParaRPr>
          </a:p>
          <a:p>
            <a:endParaRPr lang="en-GB" dirty="0">
              <a:solidFill>
                <a:srgbClr val="232323"/>
              </a:solidFill>
              <a:latin typeface="Arial" panose="020B0604020202020204" pitchFamily="34" charset="0"/>
            </a:endParaRPr>
          </a:p>
          <a:p>
            <a:endParaRPr lang="en-GB" dirty="0">
              <a:solidFill>
                <a:srgbClr val="232323"/>
              </a:solidFill>
              <a:latin typeface="Arial" panose="020B0604020202020204" pitchFamily="34" charset="0"/>
            </a:endParaRPr>
          </a:p>
          <a:p>
            <a:endParaRPr lang="en-GB" dirty="0">
              <a:solidFill>
                <a:srgbClr val="232323"/>
              </a:solidFill>
              <a:latin typeface="Arial" panose="020B0604020202020204" pitchFamily="34" charset="0"/>
            </a:endParaRPr>
          </a:p>
        </p:txBody>
      </p:sp>
      <p:sp>
        <p:nvSpPr>
          <p:cNvPr id="13" name="TextBox 12">
            <a:extLst>
              <a:ext uri="{FF2B5EF4-FFF2-40B4-BE49-F238E27FC236}">
                <a16:creationId xmlns:a16="http://schemas.microsoft.com/office/drawing/2014/main" id="{B50986AA-4830-C986-361C-AA1422A91837}"/>
              </a:ext>
            </a:extLst>
          </p:cNvPr>
          <p:cNvSpPr txBox="1"/>
          <p:nvPr/>
        </p:nvSpPr>
        <p:spPr>
          <a:xfrm>
            <a:off x="3145857" y="589770"/>
            <a:ext cx="8601529" cy="646331"/>
          </a:xfrm>
          <a:prstGeom prst="rect">
            <a:avLst/>
          </a:prstGeom>
          <a:noFill/>
        </p:spPr>
        <p:txBody>
          <a:bodyPr wrap="square">
            <a:spAutoFit/>
          </a:bodyPr>
          <a:lstStyle/>
          <a:p>
            <a:r>
              <a:rPr lang="en-GB" sz="1800" b="1" dirty="0">
                <a:solidFill>
                  <a:srgbClr val="232323"/>
                </a:solidFill>
                <a:latin typeface="Arial" panose="020B0604020202020204" pitchFamily="34" charset="0"/>
              </a:rPr>
              <a:t>Co-ordinate Reference Systems (CRS):</a:t>
            </a:r>
            <a:r>
              <a:rPr lang="en-GB" sz="1800" dirty="0">
                <a:solidFill>
                  <a:srgbClr val="232323"/>
                </a:solidFill>
                <a:latin typeface="Arial" panose="020B0604020202020204" pitchFamily="34" charset="0"/>
              </a:rPr>
              <a:t> used to define the location of geographic features withi</a:t>
            </a:r>
            <a:r>
              <a:rPr lang="en-GB" dirty="0">
                <a:solidFill>
                  <a:srgbClr val="232323"/>
                </a:solidFill>
                <a:latin typeface="Arial" panose="020B0604020202020204" pitchFamily="34" charset="0"/>
              </a:rPr>
              <a:t>n a common geographic framework. Science of the ‘where’…</a:t>
            </a:r>
            <a:endParaRPr lang="en-GB" sz="1800" dirty="0">
              <a:solidFill>
                <a:srgbClr val="232323"/>
              </a:solidFill>
              <a:latin typeface="Arial" panose="020B0604020202020204" pitchFamily="34" charset="0"/>
            </a:endParaRPr>
          </a:p>
        </p:txBody>
      </p:sp>
      <p:graphicFrame>
        <p:nvGraphicFramePr>
          <p:cNvPr id="9" name="Table 8">
            <a:extLst>
              <a:ext uri="{FF2B5EF4-FFF2-40B4-BE49-F238E27FC236}">
                <a16:creationId xmlns:a16="http://schemas.microsoft.com/office/drawing/2014/main" id="{15AEE186-9C85-19F9-3DFE-64E8CD7D1390}"/>
              </a:ext>
            </a:extLst>
          </p:cNvPr>
          <p:cNvGraphicFramePr>
            <a:graphicFrameLocks noGrp="1"/>
          </p:cNvGraphicFramePr>
          <p:nvPr>
            <p:extLst>
              <p:ext uri="{D42A27DB-BD31-4B8C-83A1-F6EECF244321}">
                <p14:modId xmlns:p14="http://schemas.microsoft.com/office/powerpoint/2010/main" val="449318318"/>
              </p:ext>
            </p:extLst>
          </p:nvPr>
        </p:nvGraphicFramePr>
        <p:xfrm>
          <a:off x="3362538" y="3895380"/>
          <a:ext cx="7643391" cy="2560320"/>
        </p:xfrm>
        <a:graphic>
          <a:graphicData uri="http://schemas.openxmlformats.org/drawingml/2006/table">
            <a:tbl>
              <a:tblPr firstRow="1" bandRow="1">
                <a:tableStyleId>{5C22544A-7EE6-4342-B048-85BDC9FD1C3A}</a:tableStyleId>
              </a:tblPr>
              <a:tblGrid>
                <a:gridCol w="2547797">
                  <a:extLst>
                    <a:ext uri="{9D8B030D-6E8A-4147-A177-3AD203B41FA5}">
                      <a16:colId xmlns:a16="http://schemas.microsoft.com/office/drawing/2014/main" val="4161097253"/>
                    </a:ext>
                  </a:extLst>
                </a:gridCol>
                <a:gridCol w="2547797">
                  <a:extLst>
                    <a:ext uri="{9D8B030D-6E8A-4147-A177-3AD203B41FA5}">
                      <a16:colId xmlns:a16="http://schemas.microsoft.com/office/drawing/2014/main" val="419015011"/>
                    </a:ext>
                  </a:extLst>
                </a:gridCol>
                <a:gridCol w="2547797">
                  <a:extLst>
                    <a:ext uri="{9D8B030D-6E8A-4147-A177-3AD203B41FA5}">
                      <a16:colId xmlns:a16="http://schemas.microsoft.com/office/drawing/2014/main" val="3875976742"/>
                    </a:ext>
                  </a:extLst>
                </a:gridCol>
              </a:tblGrid>
              <a:tr h="309244">
                <a:tc>
                  <a:txBody>
                    <a:bodyPr/>
                    <a:lstStyle/>
                    <a:p>
                      <a:pPr algn="ctr"/>
                      <a:r>
                        <a:rPr lang="en-GB" dirty="0"/>
                        <a:t>Feature</a:t>
                      </a:r>
                    </a:p>
                  </a:txBody>
                  <a:tcPr anchor="ctr"/>
                </a:tc>
                <a:tc gridSpan="2">
                  <a:txBody>
                    <a:bodyPr/>
                    <a:lstStyle/>
                    <a:p>
                      <a:pPr algn="ctr"/>
                      <a:r>
                        <a:rPr lang="en-GB" dirty="0"/>
                        <a:t>Co-ordinates</a:t>
                      </a:r>
                    </a:p>
                  </a:txBody>
                  <a:tcPr anchor="ctr"/>
                </a:tc>
                <a:tc hMerge="1">
                  <a:txBody>
                    <a:bodyPr/>
                    <a:lstStyle/>
                    <a:p>
                      <a:pPr algn="ctr"/>
                      <a:endParaRPr lang="en-GB" dirty="0"/>
                    </a:p>
                  </a:txBody>
                  <a:tcPr anchor="ctr"/>
                </a:tc>
                <a:extLst>
                  <a:ext uri="{0D108BD9-81ED-4DB2-BD59-A6C34878D82A}">
                    <a16:rowId xmlns:a16="http://schemas.microsoft.com/office/drawing/2014/main" val="2386734593"/>
                  </a:ext>
                </a:extLst>
              </a:tr>
              <a:tr h="309244">
                <a:tc>
                  <a:txBody>
                    <a:bodyPr/>
                    <a:lstStyle/>
                    <a:p>
                      <a:pPr algn="ctr"/>
                      <a:r>
                        <a:rPr lang="en-GB" dirty="0"/>
                        <a:t>?</a:t>
                      </a:r>
                    </a:p>
                  </a:txBody>
                  <a:tcPr anchor="ctr"/>
                </a:tc>
                <a:tc>
                  <a:txBody>
                    <a:bodyPr/>
                    <a:lstStyle/>
                    <a:p>
                      <a:pPr algn="ctr"/>
                      <a:r>
                        <a:rPr lang="en-GB" dirty="0"/>
                        <a:t>  51°10'43.89"N</a:t>
                      </a:r>
                    </a:p>
                  </a:txBody>
                  <a:tcPr anchor="ctr"/>
                </a:tc>
                <a:tc>
                  <a:txBody>
                    <a:bodyPr/>
                    <a:lstStyle/>
                    <a:p>
                      <a:pPr algn="ctr"/>
                      <a:r>
                        <a:rPr lang="en-GB" dirty="0"/>
                        <a:t>1°49'34.21"W</a:t>
                      </a:r>
                    </a:p>
                  </a:txBody>
                  <a:tcPr anchor="ctr"/>
                </a:tc>
                <a:extLst>
                  <a:ext uri="{0D108BD9-81ED-4DB2-BD59-A6C34878D82A}">
                    <a16:rowId xmlns:a16="http://schemas.microsoft.com/office/drawing/2014/main" val="1387018703"/>
                  </a:ext>
                </a:extLst>
              </a:tr>
              <a:tr h="309244">
                <a:tc>
                  <a:txBody>
                    <a:bodyPr/>
                    <a:lstStyle/>
                    <a:p>
                      <a:pPr algn="ctr"/>
                      <a:r>
                        <a:rPr lang="en-GB" dirty="0"/>
                        <a:t>?</a:t>
                      </a:r>
                    </a:p>
                  </a:txBody>
                  <a:tcPr anchor="ctr"/>
                </a:tc>
                <a:tc>
                  <a:txBody>
                    <a:bodyPr/>
                    <a:lstStyle/>
                    <a:p>
                      <a:pPr algn="ctr"/>
                      <a:r>
                        <a:rPr lang="en-GB" dirty="0"/>
                        <a:t> 29°58'44.56"N</a:t>
                      </a:r>
                    </a:p>
                  </a:txBody>
                  <a:tcPr anchor="ctr"/>
                </a:tc>
                <a:tc>
                  <a:txBody>
                    <a:bodyPr/>
                    <a:lstStyle/>
                    <a:p>
                      <a:pPr algn="ctr"/>
                      <a:r>
                        <a:rPr lang="en-GB" dirty="0"/>
                        <a:t> 31° 8'2.52"E</a:t>
                      </a:r>
                    </a:p>
                  </a:txBody>
                  <a:tcPr anchor="ctr"/>
                </a:tc>
                <a:extLst>
                  <a:ext uri="{0D108BD9-81ED-4DB2-BD59-A6C34878D82A}">
                    <a16:rowId xmlns:a16="http://schemas.microsoft.com/office/drawing/2014/main" val="3144251667"/>
                  </a:ext>
                </a:extLst>
              </a:tr>
              <a:tr h="309244">
                <a:tc>
                  <a:txBody>
                    <a:bodyPr/>
                    <a:lstStyle/>
                    <a:p>
                      <a:pPr algn="ctr"/>
                      <a:r>
                        <a:rPr lang="en-GB" dirty="0"/>
                        <a:t>Statue of Liberty</a:t>
                      </a:r>
                    </a:p>
                  </a:txBody>
                  <a:tcPr anchor="ctr"/>
                </a:tc>
                <a:tc>
                  <a:txBody>
                    <a:bodyPr/>
                    <a:lstStyle/>
                    <a:p>
                      <a:pPr algn="ctr"/>
                      <a:r>
                        <a:rPr lang="en-GB" dirty="0"/>
                        <a:t>[?]</a:t>
                      </a:r>
                    </a:p>
                  </a:txBody>
                  <a:tcPr anchor="ctr"/>
                </a:tc>
                <a:tc>
                  <a:txBody>
                    <a:bodyPr/>
                    <a:lstStyle/>
                    <a:p>
                      <a:pPr algn="ctr"/>
                      <a:r>
                        <a:rPr lang="en-GB" dirty="0"/>
                        <a:t>[?]</a:t>
                      </a:r>
                    </a:p>
                  </a:txBody>
                  <a:tcPr anchor="ctr"/>
                </a:tc>
                <a:extLst>
                  <a:ext uri="{0D108BD9-81ED-4DB2-BD59-A6C34878D82A}">
                    <a16:rowId xmlns:a16="http://schemas.microsoft.com/office/drawing/2014/main" val="2684945423"/>
                  </a:ext>
                </a:extLst>
              </a:tr>
              <a:tr h="309244">
                <a:tc>
                  <a:txBody>
                    <a:bodyPr/>
                    <a:lstStyle/>
                    <a:p>
                      <a:pPr algn="ctr"/>
                      <a:r>
                        <a:rPr lang="en-GB" dirty="0"/>
                        <a:t>Eiffel Tower</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a:t>
                      </a:r>
                    </a:p>
                  </a:txBody>
                  <a:tcPr anchor="ctr"/>
                </a:tc>
                <a:extLst>
                  <a:ext uri="{0D108BD9-81ED-4DB2-BD59-A6C34878D82A}">
                    <a16:rowId xmlns:a16="http://schemas.microsoft.com/office/drawing/2014/main" val="2089924566"/>
                  </a:ext>
                </a:extLst>
              </a:tr>
              <a:tr h="309244">
                <a:tc>
                  <a:txBody>
                    <a:bodyPr/>
                    <a:lstStyle/>
                    <a:p>
                      <a:pPr algn="ctr"/>
                      <a:r>
                        <a:rPr lang="en-GB" dirty="0"/>
                        <a:t>?</a:t>
                      </a:r>
                    </a:p>
                  </a:txBody>
                  <a:tcPr anchor="ctr"/>
                </a:tc>
                <a:tc>
                  <a:txBody>
                    <a:bodyPr/>
                    <a:lstStyle/>
                    <a:p>
                      <a:pPr algn="ctr"/>
                      <a:r>
                        <a:rPr lang="en-GB" dirty="0"/>
                        <a:t> 27°59'17.23"N</a:t>
                      </a:r>
                    </a:p>
                  </a:txBody>
                  <a:tcPr anchor="ctr"/>
                </a:tc>
                <a:tc>
                  <a:txBody>
                    <a:bodyPr/>
                    <a:lstStyle/>
                    <a:p>
                      <a:pPr algn="ctr"/>
                      <a:r>
                        <a:rPr lang="en-GB" dirty="0"/>
                        <a:t>86°55'29.91"E</a:t>
                      </a:r>
                    </a:p>
                  </a:txBody>
                  <a:tcPr anchor="ctr"/>
                </a:tc>
                <a:extLst>
                  <a:ext uri="{0D108BD9-81ED-4DB2-BD59-A6C34878D82A}">
                    <a16:rowId xmlns:a16="http://schemas.microsoft.com/office/drawing/2014/main" val="3122859248"/>
                  </a:ext>
                </a:extLst>
              </a:tr>
              <a:tr h="309244">
                <a:tc>
                  <a:txBody>
                    <a:bodyPr/>
                    <a:lstStyle/>
                    <a:p>
                      <a:pPr algn="ctr"/>
                      <a:r>
                        <a:rPr lang="en-GB" dirty="0"/>
                        <a:t>?</a:t>
                      </a:r>
                    </a:p>
                  </a:txBody>
                  <a:tcPr anchor="ctr"/>
                </a:tc>
                <a:tc>
                  <a:txBody>
                    <a:bodyPr/>
                    <a:lstStyle/>
                    <a:p>
                      <a:pPr algn="ctr"/>
                      <a:r>
                        <a:rPr lang="en-GB" dirty="0"/>
                        <a:t> 43° 4'39.66"N</a:t>
                      </a:r>
                    </a:p>
                  </a:txBody>
                  <a:tcPr anchor="ctr"/>
                </a:tc>
                <a:tc>
                  <a:txBody>
                    <a:bodyPr/>
                    <a:lstStyle/>
                    <a:p>
                      <a:pPr algn="ctr"/>
                      <a:r>
                        <a:rPr lang="en-GB" dirty="0"/>
                        <a:t>79° 4'32.92"W</a:t>
                      </a:r>
                    </a:p>
                  </a:txBody>
                  <a:tcPr anchor="ctr"/>
                </a:tc>
                <a:extLst>
                  <a:ext uri="{0D108BD9-81ED-4DB2-BD59-A6C34878D82A}">
                    <a16:rowId xmlns:a16="http://schemas.microsoft.com/office/drawing/2014/main" val="3306085578"/>
                  </a:ext>
                </a:extLst>
              </a:tr>
            </a:tbl>
          </a:graphicData>
        </a:graphic>
      </p:graphicFrame>
    </p:spTree>
    <p:extLst>
      <p:ext uri="{BB962C8B-B14F-4D97-AF65-F5344CB8AC3E}">
        <p14:creationId xmlns:p14="http://schemas.microsoft.com/office/powerpoint/2010/main" val="2024719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CRS: Geographic Co-</a:t>
            </a:r>
            <a:r>
              <a:rPr lang="fr-FR" b="1" dirty="0" err="1"/>
              <a:t>ordinate</a:t>
            </a:r>
            <a:r>
              <a:rPr lang="fr-FR" b="1" dirty="0"/>
              <a:t> </a:t>
            </a:r>
            <a:r>
              <a:rPr lang="fr-FR" b="1" dirty="0" err="1"/>
              <a:t>Systems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6640" t="-12580" r="14860" b="-17066"/>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pic>
        <p:nvPicPr>
          <p:cNvPr id="6" name="Picture 7" descr="primequ">
            <a:extLst>
              <a:ext uri="{FF2B5EF4-FFF2-40B4-BE49-F238E27FC236}">
                <a16:creationId xmlns:a16="http://schemas.microsoft.com/office/drawing/2014/main" id="{E6852367-1A16-8F18-17EC-7EBA2B48E70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513" t="5149" r="7618" b="6856"/>
          <a:stretch/>
        </p:blipFill>
        <p:spPr bwMode="auto">
          <a:xfrm>
            <a:off x="8131289" y="1456539"/>
            <a:ext cx="4055099" cy="2734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0" name="TextBox 9">
            <a:extLst>
              <a:ext uri="{FF2B5EF4-FFF2-40B4-BE49-F238E27FC236}">
                <a16:creationId xmlns:a16="http://schemas.microsoft.com/office/drawing/2014/main" id="{CE589CFA-77B6-5063-31E8-4ECC338CB86B}"/>
              </a:ext>
            </a:extLst>
          </p:cNvPr>
          <p:cNvSpPr txBox="1"/>
          <p:nvPr/>
        </p:nvSpPr>
        <p:spPr>
          <a:xfrm>
            <a:off x="3495060" y="1192282"/>
            <a:ext cx="4747791" cy="4955203"/>
          </a:xfrm>
          <a:prstGeom prst="rect">
            <a:avLst/>
          </a:prstGeom>
          <a:noFill/>
        </p:spPr>
        <p:txBody>
          <a:bodyPr wrap="square" rtlCol="0">
            <a:spAutoFit/>
          </a:bodyPr>
          <a:lstStyle/>
          <a:p>
            <a:r>
              <a:rPr lang="en-GB" sz="2000" b="1" dirty="0">
                <a:solidFill>
                  <a:srgbClr val="232323"/>
                </a:solidFill>
                <a:latin typeface="Arial" panose="020B0604020202020204" pitchFamily="34" charset="0"/>
              </a:rPr>
              <a:t>Geographic</a:t>
            </a:r>
            <a:r>
              <a:rPr lang="en-GB" sz="2000" dirty="0">
                <a:solidFill>
                  <a:srgbClr val="232323"/>
                </a:solidFill>
                <a:latin typeface="Arial" panose="020B0604020202020204" pitchFamily="34" charset="0"/>
              </a:rPr>
              <a:t> co-ordinates are linked to location on the globe</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Units are in </a:t>
            </a:r>
            <a:r>
              <a:rPr lang="en-GB" sz="2000" b="1" dirty="0">
                <a:solidFill>
                  <a:srgbClr val="232323"/>
                </a:solidFill>
                <a:latin typeface="Arial" panose="020B0604020202020204" pitchFamily="34" charset="0"/>
              </a:rPr>
              <a:t>degrees</a:t>
            </a:r>
          </a:p>
          <a:p>
            <a:endParaRPr lang="en-GB" dirty="0">
              <a:solidFill>
                <a:srgbClr val="232323"/>
              </a:solidFill>
              <a:latin typeface="Arial" panose="020B0604020202020204" pitchFamily="34" charset="0"/>
            </a:endParaRPr>
          </a:p>
          <a:p>
            <a:r>
              <a:rPr lang="en-GB" b="1" i="1" dirty="0">
                <a:solidFill>
                  <a:srgbClr val="232323"/>
                </a:solidFill>
                <a:latin typeface="Arial" panose="020B0604020202020204" pitchFamily="34" charset="0"/>
              </a:rPr>
              <a:t>However, the earth is not a perfect sphere</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called an </a:t>
            </a:r>
            <a:r>
              <a:rPr lang="en-GB" sz="2000" b="1" dirty="0">
                <a:solidFill>
                  <a:srgbClr val="232323"/>
                </a:solidFill>
                <a:latin typeface="Arial" panose="020B0604020202020204" pitchFamily="34" charset="0"/>
              </a:rPr>
              <a:t>ellipsoid </a:t>
            </a:r>
            <a:r>
              <a:rPr lang="en-GB" sz="2000" dirty="0">
                <a:solidFill>
                  <a:srgbClr val="232323"/>
                </a:solidFill>
                <a:latin typeface="Arial" panose="020B0604020202020204" pitchFamily="34" charset="0"/>
              </a:rPr>
              <a:t>(sometimes a spheroid)</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Approximation of the earth’s actual shape</a:t>
            </a:r>
          </a:p>
          <a:p>
            <a:pPr marL="342900" indent="-342900">
              <a:buFontTx/>
              <a:buChar char="-"/>
            </a:pPr>
            <a:endParaRPr lang="en-GB" sz="2000" b="1" dirty="0">
              <a:solidFill>
                <a:srgbClr val="232323"/>
              </a:solidFill>
              <a:latin typeface="Arial" panose="020B0604020202020204" pitchFamily="34" charset="0"/>
            </a:endParaRPr>
          </a:p>
          <a:p>
            <a:pPr marL="342900" indent="-342900">
              <a:buFontTx/>
              <a:buChar char="-"/>
            </a:pPr>
            <a:r>
              <a:rPr lang="en-GB" sz="2000" b="1" dirty="0">
                <a:solidFill>
                  <a:srgbClr val="232323"/>
                </a:solidFill>
                <a:latin typeface="Arial" panose="020B0604020202020204" pitchFamily="34" charset="0"/>
              </a:rPr>
              <a:t>Geoid</a:t>
            </a:r>
            <a:r>
              <a:rPr lang="en-GB" sz="2000" dirty="0">
                <a:solidFill>
                  <a:srgbClr val="232323"/>
                </a:solidFill>
                <a:latin typeface="Arial" panose="020B0604020202020204" pitchFamily="34" charset="0"/>
              </a:rPr>
              <a:t> is the term used to define irregular shape and its approximated mean sea level</a:t>
            </a:r>
          </a:p>
        </p:txBody>
      </p:sp>
      <p:sp>
        <p:nvSpPr>
          <p:cNvPr id="13" name="TextBox 12">
            <a:extLst>
              <a:ext uri="{FF2B5EF4-FFF2-40B4-BE49-F238E27FC236}">
                <a16:creationId xmlns:a16="http://schemas.microsoft.com/office/drawing/2014/main" id="{B50986AA-4830-C986-361C-AA1422A91837}"/>
              </a:ext>
            </a:extLst>
          </p:cNvPr>
          <p:cNvSpPr txBox="1"/>
          <p:nvPr/>
        </p:nvSpPr>
        <p:spPr>
          <a:xfrm>
            <a:off x="3145857" y="589770"/>
            <a:ext cx="8601529" cy="646331"/>
          </a:xfrm>
          <a:prstGeom prst="rect">
            <a:avLst/>
          </a:prstGeom>
          <a:noFill/>
        </p:spPr>
        <p:txBody>
          <a:bodyPr wrap="square">
            <a:spAutoFit/>
          </a:bodyPr>
          <a:lstStyle/>
          <a:p>
            <a:r>
              <a:rPr lang="en-GB" sz="1800" b="1" dirty="0">
                <a:solidFill>
                  <a:srgbClr val="232323"/>
                </a:solidFill>
                <a:latin typeface="Arial" panose="020B0604020202020204" pitchFamily="34" charset="0"/>
              </a:rPr>
              <a:t>Co-ordinate Reference Systems (CRS):</a:t>
            </a:r>
            <a:r>
              <a:rPr lang="en-GB" sz="1800" dirty="0">
                <a:solidFill>
                  <a:srgbClr val="232323"/>
                </a:solidFill>
                <a:latin typeface="Arial" panose="020B0604020202020204" pitchFamily="34" charset="0"/>
              </a:rPr>
              <a:t> used to define the location of geographic features withi</a:t>
            </a:r>
            <a:r>
              <a:rPr lang="en-GB" dirty="0">
                <a:solidFill>
                  <a:srgbClr val="232323"/>
                </a:solidFill>
                <a:latin typeface="Arial" panose="020B0604020202020204" pitchFamily="34" charset="0"/>
              </a:rPr>
              <a:t>n a common geographic framework. Science of the ‘where’…</a:t>
            </a:r>
            <a:endParaRPr lang="en-GB" sz="1800" dirty="0">
              <a:solidFill>
                <a:srgbClr val="232323"/>
              </a:solidFill>
              <a:latin typeface="Arial" panose="020B0604020202020204" pitchFamily="34" charset="0"/>
            </a:endParaRPr>
          </a:p>
        </p:txBody>
      </p:sp>
      <p:pic>
        <p:nvPicPr>
          <p:cNvPr id="1026" name="Picture 2" descr="Geoid vs Ellipsoid: What's the ...">
            <a:extLst>
              <a:ext uri="{FF2B5EF4-FFF2-40B4-BE49-F238E27FC236}">
                <a16:creationId xmlns:a16="http://schemas.microsoft.com/office/drawing/2014/main" id="{8AFC6099-8102-E01D-C719-1F4A02294F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04313" y="4065427"/>
            <a:ext cx="3403789" cy="197304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118E6CB-F72F-2FC3-1908-BDF70AC97C96}"/>
              </a:ext>
            </a:extLst>
          </p:cNvPr>
          <p:cNvSpPr txBox="1"/>
          <p:nvPr/>
        </p:nvSpPr>
        <p:spPr>
          <a:xfrm>
            <a:off x="7778015" y="5939017"/>
            <a:ext cx="3856383" cy="461665"/>
          </a:xfrm>
          <a:prstGeom prst="rect">
            <a:avLst/>
          </a:prstGeom>
          <a:noFill/>
        </p:spPr>
        <p:txBody>
          <a:bodyPr wrap="square">
            <a:spAutoFit/>
          </a:bodyPr>
          <a:lstStyle/>
          <a:p>
            <a:pPr algn="ctr"/>
            <a:r>
              <a:rPr lang="en-GB" sz="1200" b="1" i="1" dirty="0">
                <a:solidFill>
                  <a:srgbClr val="232323"/>
                </a:solidFill>
                <a:latin typeface="Arial" panose="020B0604020202020204" pitchFamily="34" charset="0"/>
              </a:rPr>
              <a:t>Representation of an ellipsoid – while not a perfect sphere, notice the still smooth surface</a:t>
            </a:r>
            <a:endParaRPr lang="en-GB" sz="1200" i="1" dirty="0"/>
          </a:p>
        </p:txBody>
      </p:sp>
    </p:spTree>
    <p:extLst>
      <p:ext uri="{BB962C8B-B14F-4D97-AF65-F5344CB8AC3E}">
        <p14:creationId xmlns:p14="http://schemas.microsoft.com/office/powerpoint/2010/main" val="4210132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CRS: Geographic Co-</a:t>
            </a:r>
            <a:r>
              <a:rPr lang="fr-FR" b="1" dirty="0" err="1"/>
              <a:t>ordinate</a:t>
            </a:r>
            <a:r>
              <a:rPr lang="fr-FR" b="1" dirty="0"/>
              <a:t> </a:t>
            </a:r>
            <a:r>
              <a:rPr lang="fr-FR" b="1" dirty="0" err="1"/>
              <a:t>Systems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4187" r="24187"/>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sp>
        <p:nvSpPr>
          <p:cNvPr id="13" name="TextBox 12">
            <a:extLst>
              <a:ext uri="{FF2B5EF4-FFF2-40B4-BE49-F238E27FC236}">
                <a16:creationId xmlns:a16="http://schemas.microsoft.com/office/drawing/2014/main" id="{B50986AA-4830-C986-361C-AA1422A91837}"/>
              </a:ext>
            </a:extLst>
          </p:cNvPr>
          <p:cNvSpPr txBox="1"/>
          <p:nvPr/>
        </p:nvSpPr>
        <p:spPr>
          <a:xfrm>
            <a:off x="3145857" y="589770"/>
            <a:ext cx="8601529" cy="646331"/>
          </a:xfrm>
          <a:prstGeom prst="rect">
            <a:avLst/>
          </a:prstGeom>
          <a:noFill/>
        </p:spPr>
        <p:txBody>
          <a:bodyPr wrap="square">
            <a:spAutoFit/>
          </a:bodyPr>
          <a:lstStyle/>
          <a:p>
            <a:r>
              <a:rPr lang="en-GB" sz="1800" b="1" dirty="0">
                <a:solidFill>
                  <a:srgbClr val="232323"/>
                </a:solidFill>
                <a:latin typeface="Arial" panose="020B0604020202020204" pitchFamily="34" charset="0"/>
              </a:rPr>
              <a:t>Co-ordinate Reference Systems (CRS):</a:t>
            </a:r>
            <a:r>
              <a:rPr lang="en-GB" sz="1800" dirty="0">
                <a:solidFill>
                  <a:srgbClr val="232323"/>
                </a:solidFill>
                <a:latin typeface="Arial" panose="020B0604020202020204" pitchFamily="34" charset="0"/>
              </a:rPr>
              <a:t> used to define the location of geographic features withi</a:t>
            </a:r>
            <a:r>
              <a:rPr lang="en-GB" dirty="0">
                <a:solidFill>
                  <a:srgbClr val="232323"/>
                </a:solidFill>
                <a:latin typeface="Arial" panose="020B0604020202020204" pitchFamily="34" charset="0"/>
              </a:rPr>
              <a:t>n a common geographic framework. Science of the ‘where’…</a:t>
            </a:r>
            <a:endParaRPr lang="en-GB" sz="1800" dirty="0">
              <a:solidFill>
                <a:srgbClr val="232323"/>
              </a:solidFill>
              <a:latin typeface="Arial" panose="020B0604020202020204" pitchFamily="34" charset="0"/>
            </a:endParaRPr>
          </a:p>
        </p:txBody>
      </p:sp>
      <p:pic>
        <p:nvPicPr>
          <p:cNvPr id="3076" name="Picture 4" descr="Regional Datums">
            <a:extLst>
              <a:ext uri="{FF2B5EF4-FFF2-40B4-BE49-F238E27FC236}">
                <a16:creationId xmlns:a16="http://schemas.microsoft.com/office/drawing/2014/main" id="{D8503276-F462-3533-F26E-3220E8C25814}"/>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317543" y="4606628"/>
            <a:ext cx="2635291" cy="2009968"/>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88C9EAA8-C97C-840F-8433-931F5FC94742}"/>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3969394" y="4432430"/>
            <a:ext cx="2368467" cy="1824942"/>
          </a:xfrm>
          <a:prstGeom prst="rect">
            <a:avLst/>
          </a:prstGeom>
        </p:spPr>
      </p:pic>
      <p:sp>
        <p:nvSpPr>
          <p:cNvPr id="18" name="TextBox 17">
            <a:extLst>
              <a:ext uri="{FF2B5EF4-FFF2-40B4-BE49-F238E27FC236}">
                <a16:creationId xmlns:a16="http://schemas.microsoft.com/office/drawing/2014/main" id="{9ECDAFE0-7FE2-BA4D-6AA4-2201A4F62561}"/>
              </a:ext>
            </a:extLst>
          </p:cNvPr>
          <p:cNvSpPr txBox="1"/>
          <p:nvPr/>
        </p:nvSpPr>
        <p:spPr>
          <a:xfrm>
            <a:off x="3453920" y="1361367"/>
            <a:ext cx="4327831" cy="2862322"/>
          </a:xfrm>
          <a:prstGeom prst="rect">
            <a:avLst/>
          </a:prstGeom>
          <a:noFill/>
        </p:spPr>
        <p:txBody>
          <a:bodyPr wrap="square">
            <a:spAutoFit/>
          </a:bodyPr>
          <a:lstStyle/>
          <a:p>
            <a:r>
              <a:rPr lang="en-GB" sz="2000" b="1" dirty="0">
                <a:solidFill>
                  <a:srgbClr val="232323"/>
                </a:solidFill>
                <a:latin typeface="Arial" panose="020B0604020202020204" pitchFamily="34" charset="0"/>
              </a:rPr>
              <a:t>Datum</a:t>
            </a:r>
            <a:r>
              <a:rPr lang="en-GB" sz="2000" dirty="0">
                <a:solidFill>
                  <a:srgbClr val="232323"/>
                </a:solidFill>
                <a:latin typeface="Arial" panose="020B0604020202020204" pitchFamily="34" charset="0"/>
              </a:rPr>
              <a:t> is the equation used to define that modelled ellipsoid shape and its origin (anchor point).</a:t>
            </a:r>
          </a:p>
          <a:p>
            <a:pPr marL="342900" indent="-342900">
              <a:buFontTx/>
              <a:buChar char="-"/>
            </a:pPr>
            <a:r>
              <a:rPr lang="en-GB" sz="2000" dirty="0">
                <a:solidFill>
                  <a:srgbClr val="232323"/>
                </a:solidFill>
                <a:latin typeface="Arial" panose="020B0604020202020204" pitchFamily="34" charset="0"/>
              </a:rPr>
              <a:t>There are several datums. Most common one is WGS84 – a global datum. Best approximation of the globe</a:t>
            </a:r>
          </a:p>
          <a:p>
            <a:pPr marL="342900" indent="-342900">
              <a:buFontTx/>
              <a:buChar char="-"/>
            </a:pPr>
            <a:r>
              <a:rPr lang="en-GB" sz="2000" dirty="0">
                <a:solidFill>
                  <a:srgbClr val="232323"/>
                </a:solidFill>
                <a:latin typeface="Arial" panose="020B0604020202020204" pitchFamily="34" charset="0"/>
              </a:rPr>
              <a:t>there are regional / local datums that account for the geoid</a:t>
            </a:r>
          </a:p>
        </p:txBody>
      </p:sp>
      <p:sp>
        <p:nvSpPr>
          <p:cNvPr id="20" name="TextBox 19">
            <a:extLst>
              <a:ext uri="{FF2B5EF4-FFF2-40B4-BE49-F238E27FC236}">
                <a16:creationId xmlns:a16="http://schemas.microsoft.com/office/drawing/2014/main" id="{E92F639A-2FC4-2A46-344F-D9012E1FBC9D}"/>
              </a:ext>
            </a:extLst>
          </p:cNvPr>
          <p:cNvSpPr txBox="1"/>
          <p:nvPr/>
        </p:nvSpPr>
        <p:spPr>
          <a:xfrm>
            <a:off x="3277061" y="5924221"/>
            <a:ext cx="1213974" cy="523220"/>
          </a:xfrm>
          <a:prstGeom prst="rect">
            <a:avLst/>
          </a:prstGeom>
          <a:noFill/>
        </p:spPr>
        <p:txBody>
          <a:bodyPr wrap="square">
            <a:spAutoFit/>
          </a:bodyPr>
          <a:lstStyle/>
          <a:p>
            <a:pPr algn="ctr"/>
            <a:r>
              <a:rPr lang="en-GB" sz="1400" b="1" i="1" dirty="0">
                <a:solidFill>
                  <a:srgbClr val="232323"/>
                </a:solidFill>
                <a:latin typeface="Arial" panose="020B0604020202020204" pitchFamily="34" charset="0"/>
              </a:rPr>
              <a:t>Geo-centric Datum</a:t>
            </a:r>
            <a:endParaRPr lang="en-GB" sz="1400" b="1" i="1" dirty="0"/>
          </a:p>
        </p:txBody>
      </p:sp>
      <p:sp>
        <p:nvSpPr>
          <p:cNvPr id="21" name="TextBox 20">
            <a:extLst>
              <a:ext uri="{FF2B5EF4-FFF2-40B4-BE49-F238E27FC236}">
                <a16:creationId xmlns:a16="http://schemas.microsoft.com/office/drawing/2014/main" id="{0561A32B-99D4-EE5A-E2A5-17F2F17B568D}"/>
              </a:ext>
            </a:extLst>
          </p:cNvPr>
          <p:cNvSpPr txBox="1"/>
          <p:nvPr/>
        </p:nvSpPr>
        <p:spPr>
          <a:xfrm>
            <a:off x="10191531" y="5395676"/>
            <a:ext cx="1374462" cy="523220"/>
          </a:xfrm>
          <a:prstGeom prst="rect">
            <a:avLst/>
          </a:prstGeom>
          <a:noFill/>
        </p:spPr>
        <p:txBody>
          <a:bodyPr wrap="square">
            <a:spAutoFit/>
          </a:bodyPr>
          <a:lstStyle/>
          <a:p>
            <a:pPr algn="ctr"/>
            <a:r>
              <a:rPr lang="en-GB" sz="1400" b="1" dirty="0">
                <a:solidFill>
                  <a:srgbClr val="232323"/>
                </a:solidFill>
                <a:latin typeface="Arial" panose="020B0604020202020204" pitchFamily="34" charset="0"/>
              </a:rPr>
              <a:t>Regional / Local Datum </a:t>
            </a:r>
            <a:endParaRPr lang="en-GB" sz="1400" b="1" dirty="0"/>
          </a:p>
        </p:txBody>
      </p:sp>
      <p:pic>
        <p:nvPicPr>
          <p:cNvPr id="3" name="Picture 2">
            <a:extLst>
              <a:ext uri="{FF2B5EF4-FFF2-40B4-BE49-F238E27FC236}">
                <a16:creationId xmlns:a16="http://schemas.microsoft.com/office/drawing/2014/main" id="{5DF6AC13-E0CE-53CF-767B-41847C1C25FC}"/>
              </a:ext>
            </a:extLst>
          </p:cNvPr>
          <p:cNvPicPr>
            <a:picLocks noChangeAspect="1"/>
          </p:cNvPicPr>
          <p:nvPr/>
        </p:nvPicPr>
        <p:blipFill>
          <a:blip r:embed="rId6">
            <a:clrChange>
              <a:clrFrom>
                <a:srgbClr val="FCFCFC"/>
              </a:clrFrom>
              <a:clrTo>
                <a:srgbClr val="FCFCFC">
                  <a:alpha val="0"/>
                </a:srgbClr>
              </a:clrTo>
            </a:clrChange>
          </a:blip>
          <a:stretch>
            <a:fillRect/>
          </a:stretch>
        </p:blipFill>
        <p:spPr>
          <a:xfrm>
            <a:off x="8408505" y="1335258"/>
            <a:ext cx="2396516" cy="2341213"/>
          </a:xfrm>
          <a:prstGeom prst="rect">
            <a:avLst/>
          </a:prstGeom>
        </p:spPr>
      </p:pic>
      <p:sp>
        <p:nvSpPr>
          <p:cNvPr id="7" name="TextBox 6">
            <a:extLst>
              <a:ext uri="{FF2B5EF4-FFF2-40B4-BE49-F238E27FC236}">
                <a16:creationId xmlns:a16="http://schemas.microsoft.com/office/drawing/2014/main" id="{80B83FB5-B05F-E32D-0CD7-BA5E3572A100}"/>
              </a:ext>
            </a:extLst>
          </p:cNvPr>
          <p:cNvSpPr txBox="1"/>
          <p:nvPr/>
        </p:nvSpPr>
        <p:spPr>
          <a:xfrm>
            <a:off x="7781751" y="3718739"/>
            <a:ext cx="3856383" cy="769441"/>
          </a:xfrm>
          <a:prstGeom prst="rect">
            <a:avLst/>
          </a:prstGeom>
          <a:noFill/>
        </p:spPr>
        <p:txBody>
          <a:bodyPr wrap="square">
            <a:spAutoFit/>
          </a:bodyPr>
          <a:lstStyle/>
          <a:p>
            <a:pPr algn="ctr"/>
            <a:r>
              <a:rPr lang="en-GB" sz="1200" b="1" i="1" dirty="0">
                <a:solidFill>
                  <a:srgbClr val="232323"/>
                </a:solidFill>
                <a:latin typeface="Arial" panose="020B0604020202020204" pitchFamily="34" charset="0"/>
              </a:rPr>
              <a:t>Representation of the Earth’s Geoid</a:t>
            </a:r>
            <a:br>
              <a:rPr lang="en-GB" sz="1200" b="1" i="1" dirty="0">
                <a:solidFill>
                  <a:srgbClr val="232323"/>
                </a:solidFill>
                <a:latin typeface="Arial" panose="020B0604020202020204" pitchFamily="34" charset="0"/>
              </a:rPr>
            </a:br>
            <a:r>
              <a:rPr lang="en-GB" sz="1200" b="1" i="1" dirty="0">
                <a:solidFill>
                  <a:srgbClr val="232323"/>
                </a:solidFill>
                <a:latin typeface="Arial" panose="020B0604020202020204" pitchFamily="34" charset="0"/>
              </a:rPr>
              <a:t>Source: ESA: </a:t>
            </a:r>
            <a:r>
              <a:rPr lang="en-GB" sz="1000" dirty="0"/>
              <a:t>https://www.esa.int/ESA_Multimedia/Images/2009/03/The_Earth_s_gravity_field_geoid</a:t>
            </a:r>
            <a:endParaRPr lang="en-GB" sz="1200" i="1" dirty="0"/>
          </a:p>
        </p:txBody>
      </p:sp>
    </p:spTree>
    <p:extLst>
      <p:ext uri="{BB962C8B-B14F-4D97-AF65-F5344CB8AC3E}">
        <p14:creationId xmlns:p14="http://schemas.microsoft.com/office/powerpoint/2010/main" val="26928215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CRS: Projected Co-ordinate Systems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1848" r="-19037" b="-788"/>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pic>
        <p:nvPicPr>
          <p:cNvPr id="7" name="Picture 6" descr="mercator[1]">
            <a:extLst>
              <a:ext uri="{FF2B5EF4-FFF2-40B4-BE49-F238E27FC236}">
                <a16:creationId xmlns:a16="http://schemas.microsoft.com/office/drawing/2014/main" id="{E6058EC4-55C1-8F27-DD2B-DD3363FA3C1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282" b="9922"/>
          <a:stretch/>
        </p:blipFill>
        <p:spPr bwMode="auto">
          <a:xfrm>
            <a:off x="2890149" y="4744044"/>
            <a:ext cx="3366469" cy="159232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sp>
        <p:nvSpPr>
          <p:cNvPr id="13" name="TextBox 12">
            <a:extLst>
              <a:ext uri="{FF2B5EF4-FFF2-40B4-BE49-F238E27FC236}">
                <a16:creationId xmlns:a16="http://schemas.microsoft.com/office/drawing/2014/main" id="{B50986AA-4830-C986-361C-AA1422A91837}"/>
              </a:ext>
            </a:extLst>
          </p:cNvPr>
          <p:cNvSpPr txBox="1"/>
          <p:nvPr/>
        </p:nvSpPr>
        <p:spPr>
          <a:xfrm>
            <a:off x="3145857" y="589770"/>
            <a:ext cx="8601529" cy="646331"/>
          </a:xfrm>
          <a:prstGeom prst="rect">
            <a:avLst/>
          </a:prstGeom>
          <a:noFill/>
        </p:spPr>
        <p:txBody>
          <a:bodyPr wrap="square">
            <a:spAutoFit/>
          </a:bodyPr>
          <a:lstStyle/>
          <a:p>
            <a:r>
              <a:rPr lang="en-GB" b="1" dirty="0">
                <a:solidFill>
                  <a:srgbClr val="232323"/>
                </a:solidFill>
                <a:latin typeface="Arial" panose="020B0604020202020204" pitchFamily="34" charset="0"/>
              </a:rPr>
              <a:t>Geographical CRS are not very useful for measuring area or distance due to requiring a globe. Hence the need for a 2D surface (to be mapped on paper)</a:t>
            </a:r>
            <a:endParaRPr lang="en-GB" sz="18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001D96A3-52E9-7837-2ECE-AC05E82E37CF}"/>
              </a:ext>
            </a:extLst>
          </p:cNvPr>
          <p:cNvSpPr txBox="1"/>
          <p:nvPr/>
        </p:nvSpPr>
        <p:spPr>
          <a:xfrm>
            <a:off x="3145856" y="1317792"/>
            <a:ext cx="8828430" cy="3631763"/>
          </a:xfrm>
          <a:prstGeom prst="rect">
            <a:avLst/>
          </a:prstGeom>
          <a:noFill/>
        </p:spPr>
        <p:txBody>
          <a:bodyPr wrap="square" rtlCol="0">
            <a:spAutoFit/>
          </a:bodyPr>
          <a:lstStyle/>
          <a:p>
            <a:r>
              <a:rPr lang="en-GB" sz="2000" b="1" dirty="0">
                <a:solidFill>
                  <a:srgbClr val="232323"/>
                </a:solidFill>
                <a:latin typeface="Arial" panose="020B0604020202020204" pitchFamily="34" charset="0"/>
              </a:rPr>
              <a:t>Projected</a:t>
            </a:r>
            <a:r>
              <a:rPr lang="en-GB" sz="2000" dirty="0">
                <a:solidFill>
                  <a:srgbClr val="232323"/>
                </a:solidFill>
                <a:latin typeface="Arial" panose="020B0604020202020204" pitchFamily="34" charset="0"/>
              </a:rPr>
              <a:t> co-ordinates are linked to location on the projected 2D plane</a:t>
            </a:r>
          </a:p>
          <a:p>
            <a:pPr marL="342900" indent="-342900">
              <a:buFontTx/>
              <a:buChar char="-"/>
            </a:pPr>
            <a:r>
              <a:rPr lang="en-GB" sz="2000" dirty="0">
                <a:solidFill>
                  <a:srgbClr val="232323"/>
                </a:solidFill>
                <a:latin typeface="Arial" panose="020B0604020202020204" pitchFamily="34" charset="0"/>
              </a:rPr>
              <a:t>Units are linear (meters or feet)</a:t>
            </a:r>
          </a:p>
          <a:p>
            <a:pPr marL="342900" indent="-342900">
              <a:buFontTx/>
              <a:buChar char="-"/>
            </a:pPr>
            <a:r>
              <a:rPr lang="en-GB" sz="2000" dirty="0">
                <a:solidFill>
                  <a:srgbClr val="232323"/>
                </a:solidFill>
                <a:latin typeface="Arial" panose="020B0604020202020204" pitchFamily="34" charset="0"/>
              </a:rPr>
              <a:t>Many ways that a location on the spherical globe can be projected onto a plane, depending on the type of projection being used e.g. conical, azimuthal, or conical, as well as others e.g. interrupted projection</a:t>
            </a:r>
          </a:p>
          <a:p>
            <a:pPr marL="342900" indent="-342900">
              <a:buFontTx/>
              <a:buChar char="-"/>
            </a:pPr>
            <a:r>
              <a:rPr lang="en-GB" sz="2000" dirty="0">
                <a:solidFill>
                  <a:srgbClr val="232323"/>
                </a:solidFill>
                <a:latin typeface="Arial" panose="020B0604020202020204" pitchFamily="34" charset="0"/>
              </a:rPr>
              <a:t>No perfect solution, depends on what is being preserved:</a:t>
            </a:r>
          </a:p>
          <a:p>
            <a:pPr marL="800100" lvl="1" indent="-342900">
              <a:buFontTx/>
              <a:buChar char="-"/>
            </a:pPr>
            <a:r>
              <a:rPr lang="en-GB" b="1" i="0" dirty="0">
                <a:solidFill>
                  <a:srgbClr val="444444"/>
                </a:solidFill>
                <a:effectLst/>
                <a:latin typeface="Arial" panose="020B0604020202020204" pitchFamily="34" charset="0"/>
              </a:rPr>
              <a:t>Conformality</a:t>
            </a:r>
            <a:r>
              <a:rPr lang="en-GB" b="0" i="0" dirty="0">
                <a:solidFill>
                  <a:srgbClr val="444444"/>
                </a:solidFill>
                <a:effectLst/>
                <a:latin typeface="Arial" panose="020B0604020202020204" pitchFamily="34" charset="0"/>
              </a:rPr>
              <a:t> - are the shapes of the map features accurate</a:t>
            </a:r>
          </a:p>
          <a:p>
            <a:pPr marL="800100" lvl="1" indent="-342900">
              <a:buFontTx/>
              <a:buChar char="-"/>
            </a:pPr>
            <a:r>
              <a:rPr lang="en-GB" b="1" i="0" dirty="0">
                <a:solidFill>
                  <a:srgbClr val="444444"/>
                </a:solidFill>
                <a:effectLst/>
                <a:latin typeface="Arial" panose="020B0604020202020204" pitchFamily="34" charset="0"/>
              </a:rPr>
              <a:t>Distance</a:t>
            </a:r>
            <a:r>
              <a:rPr lang="en-GB" b="0" i="0" dirty="0">
                <a:solidFill>
                  <a:srgbClr val="444444"/>
                </a:solidFill>
                <a:effectLst/>
                <a:latin typeface="Arial" panose="020B0604020202020204" pitchFamily="34" charset="0"/>
              </a:rPr>
              <a:t> - are the distances measured on the map accurate</a:t>
            </a:r>
          </a:p>
          <a:p>
            <a:pPr marL="800100" lvl="1" indent="-342900">
              <a:buFontTx/>
              <a:buChar char="-"/>
            </a:pPr>
            <a:r>
              <a:rPr lang="en-GB" b="1" i="0" dirty="0">
                <a:solidFill>
                  <a:srgbClr val="444444"/>
                </a:solidFill>
                <a:effectLst/>
                <a:latin typeface="Arial" panose="020B0604020202020204" pitchFamily="34" charset="0"/>
              </a:rPr>
              <a:t>Area</a:t>
            </a:r>
            <a:r>
              <a:rPr lang="en-GB" b="0" i="0" dirty="0">
                <a:solidFill>
                  <a:srgbClr val="444444"/>
                </a:solidFill>
                <a:effectLst/>
                <a:latin typeface="Arial" panose="020B0604020202020204" pitchFamily="34" charset="0"/>
              </a:rPr>
              <a:t> - are the areas represented on the map proportional to their true area on the Earth</a:t>
            </a:r>
          </a:p>
          <a:p>
            <a:pPr marL="800100" lvl="1" indent="-342900">
              <a:buFontTx/>
              <a:buChar char="-"/>
            </a:pPr>
            <a:r>
              <a:rPr lang="en-GB" b="1" i="0" dirty="0">
                <a:solidFill>
                  <a:srgbClr val="444444"/>
                </a:solidFill>
                <a:effectLst/>
                <a:latin typeface="Arial" panose="020B0604020202020204" pitchFamily="34" charset="0"/>
              </a:rPr>
              <a:t>Direction</a:t>
            </a:r>
            <a:r>
              <a:rPr lang="en-GB" b="0" i="0" dirty="0">
                <a:solidFill>
                  <a:srgbClr val="444444"/>
                </a:solidFill>
                <a:effectLst/>
                <a:latin typeface="Arial" panose="020B0604020202020204" pitchFamily="34" charset="0"/>
              </a:rPr>
              <a:t> - are directions between points on the map accurately represented</a:t>
            </a:r>
          </a:p>
          <a:p>
            <a:pPr marL="342900" indent="-342900">
              <a:buFontTx/>
              <a:buChar char="-"/>
            </a:pPr>
            <a:endParaRPr lang="en-GB" sz="2000" dirty="0">
              <a:solidFill>
                <a:srgbClr val="232323"/>
              </a:solidFill>
              <a:latin typeface="Arial" panose="020B0604020202020204" pitchFamily="34" charset="0"/>
            </a:endParaRPr>
          </a:p>
        </p:txBody>
      </p:sp>
      <p:pic>
        <p:nvPicPr>
          <p:cNvPr id="4098" name="Picture 2" descr="The same location on a GCS and a PCS">
            <a:extLst>
              <a:ext uri="{FF2B5EF4-FFF2-40B4-BE49-F238E27FC236}">
                <a16:creationId xmlns:a16="http://schemas.microsoft.com/office/drawing/2014/main" id="{DE0BE68A-A1CA-A4B1-AD0D-ECD038AB56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28972" y="4665856"/>
            <a:ext cx="3489820" cy="20390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00430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CRS: Projected Co-ordinate Systems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11848" r="-19037" b="-788"/>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sp>
        <p:nvSpPr>
          <p:cNvPr id="13" name="TextBox 12">
            <a:extLst>
              <a:ext uri="{FF2B5EF4-FFF2-40B4-BE49-F238E27FC236}">
                <a16:creationId xmlns:a16="http://schemas.microsoft.com/office/drawing/2014/main" id="{B50986AA-4830-C986-361C-AA1422A91837}"/>
              </a:ext>
            </a:extLst>
          </p:cNvPr>
          <p:cNvSpPr txBox="1"/>
          <p:nvPr/>
        </p:nvSpPr>
        <p:spPr>
          <a:xfrm>
            <a:off x="3145857" y="589770"/>
            <a:ext cx="8601529" cy="369332"/>
          </a:xfrm>
          <a:prstGeom prst="rect">
            <a:avLst/>
          </a:prstGeom>
          <a:noFill/>
        </p:spPr>
        <p:txBody>
          <a:bodyPr wrap="square">
            <a:spAutoFit/>
          </a:bodyPr>
          <a:lstStyle/>
          <a:p>
            <a:r>
              <a:rPr lang="en-GB" b="1" dirty="0">
                <a:solidFill>
                  <a:srgbClr val="232323"/>
                </a:solidFill>
                <a:latin typeface="Arial" panose="020B0604020202020204" pitchFamily="34" charset="0"/>
              </a:rPr>
              <a:t>Helpful video that visualises the implications of different projections:</a:t>
            </a:r>
            <a:endParaRPr lang="en-GB" sz="1800" dirty="0">
              <a:solidFill>
                <a:srgbClr val="232323"/>
              </a:solidFill>
              <a:latin typeface="Arial" panose="020B0604020202020204" pitchFamily="34" charset="0"/>
            </a:endParaRPr>
          </a:p>
        </p:txBody>
      </p:sp>
      <p:pic>
        <p:nvPicPr>
          <p:cNvPr id="5122" name="Picture 2" descr="Top 5 Different World Map Projections You Need To Know About">
            <a:extLst>
              <a:ext uri="{FF2B5EF4-FFF2-40B4-BE49-F238E27FC236}">
                <a16:creationId xmlns:a16="http://schemas.microsoft.com/office/drawing/2014/main" id="{E61376B1-989B-49D3-3880-15B0899E1BC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8567" y="1198462"/>
            <a:ext cx="5749258" cy="5069768"/>
          </a:xfrm>
          <a:prstGeom prst="rect">
            <a:avLst/>
          </a:prstGeom>
          <a:noFill/>
          <a:extLst>
            <a:ext uri="{909E8E84-426E-40DD-AFC4-6F175D3DCCD1}">
              <a14:hiddenFill xmlns:a14="http://schemas.microsoft.com/office/drawing/2010/main">
                <a:solidFill>
                  <a:srgbClr val="FFFFFF"/>
                </a:solidFill>
              </a14:hiddenFill>
            </a:ext>
          </a:extLst>
        </p:spPr>
      </p:pic>
      <p:pic>
        <p:nvPicPr>
          <p:cNvPr id="3" name="Online Media 2" title="Why all world maps are wrong">
            <a:hlinkClick r:id="" action="ppaction://media"/>
            <a:extLst>
              <a:ext uri="{FF2B5EF4-FFF2-40B4-BE49-F238E27FC236}">
                <a16:creationId xmlns:a16="http://schemas.microsoft.com/office/drawing/2014/main" id="{90101DDB-5E96-063B-C51D-AB5EA457A872}"/>
              </a:ext>
            </a:extLst>
          </p:cNvPr>
          <p:cNvPicPr>
            <a:picLocks noRot="1" noChangeAspect="1"/>
          </p:cNvPicPr>
          <p:nvPr>
            <a:videoFile r:link="rId1"/>
          </p:nvPr>
        </p:nvPicPr>
        <p:blipFill>
          <a:blip r:embed="rId6"/>
          <a:stretch>
            <a:fillRect/>
          </a:stretch>
        </p:blipFill>
        <p:spPr>
          <a:xfrm>
            <a:off x="3767109" y="1718749"/>
            <a:ext cx="6861743" cy="3876885"/>
          </a:xfrm>
          <a:prstGeom prst="rect">
            <a:avLst/>
          </a:prstGeom>
        </p:spPr>
      </p:pic>
    </p:spTree>
    <p:extLst>
      <p:ext uri="{BB962C8B-B14F-4D97-AF65-F5344CB8AC3E}">
        <p14:creationId xmlns:p14="http://schemas.microsoft.com/office/powerpoint/2010/main" val="3341229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Common </a:t>
            </a:r>
            <a:r>
              <a:rPr lang="fr-FR" b="1" dirty="0" err="1"/>
              <a:t>CRS’s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6170" r="45418"/>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sp>
        <p:nvSpPr>
          <p:cNvPr id="14" name="TextBox 13">
            <a:extLst>
              <a:ext uri="{FF2B5EF4-FFF2-40B4-BE49-F238E27FC236}">
                <a16:creationId xmlns:a16="http://schemas.microsoft.com/office/drawing/2014/main" id="{001D96A3-52E9-7837-2ECE-AC05E82E37CF}"/>
              </a:ext>
            </a:extLst>
          </p:cNvPr>
          <p:cNvSpPr txBox="1"/>
          <p:nvPr/>
        </p:nvSpPr>
        <p:spPr>
          <a:xfrm>
            <a:off x="3246804" y="454983"/>
            <a:ext cx="6506796" cy="5632311"/>
          </a:xfrm>
          <a:prstGeom prst="rect">
            <a:avLst/>
          </a:prstGeom>
          <a:noFill/>
        </p:spPr>
        <p:txBody>
          <a:bodyPr wrap="square" rtlCol="0">
            <a:spAutoFit/>
          </a:bodyPr>
          <a:lstStyle/>
          <a:p>
            <a:r>
              <a:rPr lang="en-GB" b="1" dirty="0">
                <a:solidFill>
                  <a:srgbClr val="232323"/>
                </a:solidFill>
                <a:latin typeface="Arial" panose="020B0604020202020204" pitchFamily="34" charset="0"/>
              </a:rPr>
              <a:t>While there are many CRS’s you may encounter, dependent on your area of work, there are some standard / common projections that you may typically experience</a:t>
            </a:r>
          </a:p>
          <a:p>
            <a:endParaRPr lang="en-GB" b="1" dirty="0">
              <a:solidFill>
                <a:srgbClr val="232323"/>
              </a:solidFill>
              <a:latin typeface="Arial" panose="020B0604020202020204" pitchFamily="34" charset="0"/>
            </a:endParaRPr>
          </a:p>
          <a:p>
            <a:r>
              <a:rPr lang="en-GB" b="1" dirty="0">
                <a:solidFill>
                  <a:srgbClr val="232323"/>
                </a:solidFill>
                <a:latin typeface="Arial" panose="020B0604020202020204" pitchFamily="34" charset="0"/>
              </a:rPr>
              <a:t>WGS84 - degrees</a:t>
            </a:r>
          </a:p>
          <a:p>
            <a:pPr marL="342900" indent="-342900">
              <a:buFontTx/>
              <a:buChar char="-"/>
            </a:pPr>
            <a:r>
              <a:rPr lang="en-GB" dirty="0">
                <a:solidFill>
                  <a:srgbClr val="232323"/>
                </a:solidFill>
                <a:latin typeface="Arial" panose="020B0604020202020204" pitchFamily="34" charset="0"/>
              </a:rPr>
              <a:t>Geographic co-ordinate system (GCS)</a:t>
            </a:r>
          </a:p>
          <a:p>
            <a:pPr marL="342900" indent="-342900">
              <a:buFontTx/>
              <a:buChar char="-"/>
            </a:pPr>
            <a:r>
              <a:rPr lang="en-GB" dirty="0">
                <a:solidFill>
                  <a:srgbClr val="232323"/>
                </a:solidFill>
                <a:latin typeface="Arial" panose="020B0604020202020204" pitchFamily="34" charset="0"/>
              </a:rPr>
              <a:t>Geocentric ellipsoid and datum – centred on Earth’s mass</a:t>
            </a:r>
          </a:p>
          <a:p>
            <a:pPr marL="342900" indent="-342900">
              <a:buFontTx/>
              <a:buChar char="-"/>
            </a:pPr>
            <a:r>
              <a:rPr lang="en-GB" dirty="0">
                <a:solidFill>
                  <a:srgbClr val="232323"/>
                </a:solidFill>
                <a:latin typeface="Arial" panose="020B0604020202020204" pitchFamily="34" charset="0"/>
              </a:rPr>
              <a:t>Best fit to the Earth’s surface</a:t>
            </a:r>
          </a:p>
          <a:p>
            <a:pPr marL="342900" indent="-342900">
              <a:buFontTx/>
              <a:buChar char="-"/>
            </a:pPr>
            <a:r>
              <a:rPr lang="en-GB" dirty="0">
                <a:solidFill>
                  <a:srgbClr val="232323"/>
                </a:solidFill>
                <a:latin typeface="Arial" panose="020B0604020202020204" pitchFamily="34" charset="0"/>
              </a:rPr>
              <a:t>Reference system for GPS positioning</a:t>
            </a:r>
          </a:p>
          <a:p>
            <a:endParaRPr lang="en-GB" b="1" dirty="0">
              <a:solidFill>
                <a:srgbClr val="232323"/>
              </a:solidFill>
              <a:latin typeface="Arial" panose="020B0604020202020204" pitchFamily="34" charset="0"/>
            </a:endParaRPr>
          </a:p>
          <a:p>
            <a:r>
              <a:rPr lang="en-GB" b="1" dirty="0">
                <a:solidFill>
                  <a:srgbClr val="232323"/>
                </a:solidFill>
                <a:latin typeface="Arial" panose="020B0604020202020204" pitchFamily="34" charset="0"/>
              </a:rPr>
              <a:t>Universal Transverse Mercator (UTM) - meters</a:t>
            </a:r>
          </a:p>
          <a:p>
            <a:pPr marL="342900" indent="-342900">
              <a:buFontTx/>
              <a:buChar char="-"/>
            </a:pPr>
            <a:r>
              <a:rPr lang="en-GB" dirty="0">
                <a:solidFill>
                  <a:srgbClr val="232323"/>
                </a:solidFill>
                <a:latin typeface="Arial" panose="020B0604020202020204" pitchFamily="34" charset="0"/>
              </a:rPr>
              <a:t>Global projection (PCS)</a:t>
            </a:r>
          </a:p>
          <a:p>
            <a:pPr marL="342900" indent="-342900">
              <a:buFontTx/>
              <a:buChar char="-"/>
            </a:pPr>
            <a:r>
              <a:rPr lang="en-GB" dirty="0">
                <a:solidFill>
                  <a:srgbClr val="232323"/>
                </a:solidFill>
                <a:latin typeface="Arial" panose="020B0604020202020204" pitchFamily="34" charset="0"/>
              </a:rPr>
              <a:t>Often uses WGS84 ellipsoid (not always – beware!)</a:t>
            </a:r>
          </a:p>
          <a:p>
            <a:pPr marL="342900" indent="-342900">
              <a:buFontTx/>
              <a:buChar char="-"/>
            </a:pPr>
            <a:r>
              <a:rPr lang="en-GB" dirty="0">
                <a:solidFill>
                  <a:srgbClr val="232323"/>
                </a:solidFill>
                <a:latin typeface="Arial" panose="020B0604020202020204" pitchFamily="34" charset="0"/>
              </a:rPr>
              <a:t>Vertical cylindrical projection</a:t>
            </a:r>
          </a:p>
          <a:p>
            <a:pPr marL="342900" indent="-342900">
              <a:buFontTx/>
              <a:buChar char="-"/>
            </a:pPr>
            <a:r>
              <a:rPr lang="en-GB" dirty="0">
                <a:solidFill>
                  <a:srgbClr val="232323"/>
                </a:solidFill>
                <a:latin typeface="Arial" panose="020B0604020202020204" pitchFamily="34" charset="0"/>
              </a:rPr>
              <a:t>60 splits (zones), every 6 degrees wide</a:t>
            </a:r>
          </a:p>
          <a:p>
            <a:endParaRPr lang="en-GB" b="1" dirty="0">
              <a:solidFill>
                <a:srgbClr val="232323"/>
              </a:solidFill>
              <a:latin typeface="Arial" panose="020B0604020202020204" pitchFamily="34" charset="0"/>
            </a:endParaRPr>
          </a:p>
          <a:p>
            <a:r>
              <a:rPr lang="en-GB" b="1" dirty="0">
                <a:solidFill>
                  <a:srgbClr val="232323"/>
                </a:solidFill>
                <a:latin typeface="Arial" panose="020B0604020202020204" pitchFamily="34" charset="0"/>
              </a:rPr>
              <a:t>British National Grid - meters</a:t>
            </a:r>
          </a:p>
          <a:p>
            <a:pPr marL="342900" indent="-342900">
              <a:buFontTx/>
              <a:buChar char="-"/>
            </a:pPr>
            <a:r>
              <a:rPr lang="en-GB" dirty="0">
                <a:solidFill>
                  <a:srgbClr val="232323"/>
                </a:solidFill>
                <a:latin typeface="Arial" panose="020B0604020202020204" pitchFamily="34" charset="0"/>
              </a:rPr>
              <a:t>PCS, based on a local ellipsoid: Airy 1830</a:t>
            </a:r>
          </a:p>
          <a:p>
            <a:pPr marL="342900" indent="-342900">
              <a:buFontTx/>
              <a:buChar char="-"/>
            </a:pPr>
            <a:r>
              <a:rPr lang="en-GB" dirty="0">
                <a:solidFill>
                  <a:srgbClr val="232323"/>
                </a:solidFill>
                <a:latin typeface="Arial" panose="020B0604020202020204" pitchFamily="34" charset="0"/>
              </a:rPr>
              <a:t>Best fit for Britain</a:t>
            </a:r>
          </a:p>
          <a:p>
            <a:pPr marL="342900" indent="-342900">
              <a:buFontTx/>
              <a:buChar char="-"/>
            </a:pPr>
            <a:r>
              <a:rPr lang="en-GB" dirty="0">
                <a:solidFill>
                  <a:srgbClr val="232323"/>
                </a:solidFill>
                <a:latin typeface="Arial" panose="020B0604020202020204" pitchFamily="34" charset="0"/>
              </a:rPr>
              <a:t>Based on Transverse Mercator projection</a:t>
            </a:r>
          </a:p>
        </p:txBody>
      </p:sp>
      <p:pic>
        <p:nvPicPr>
          <p:cNvPr id="9" name="Picture 8">
            <a:extLst>
              <a:ext uri="{FF2B5EF4-FFF2-40B4-BE49-F238E27FC236}">
                <a16:creationId xmlns:a16="http://schemas.microsoft.com/office/drawing/2014/main" id="{2C8311F0-76D9-CD57-F027-48DF0F88691E}"/>
              </a:ext>
            </a:extLst>
          </p:cNvPr>
          <p:cNvPicPr>
            <a:picLocks noChangeAspect="1"/>
          </p:cNvPicPr>
          <p:nvPr/>
        </p:nvPicPr>
        <p:blipFill rotWithShape="1">
          <a:blip r:embed="rId4"/>
          <a:srcRect t="34115" r="46522"/>
          <a:stretch/>
        </p:blipFill>
        <p:spPr>
          <a:xfrm>
            <a:off x="7895771" y="4245044"/>
            <a:ext cx="2140362" cy="2507298"/>
          </a:xfrm>
          <a:prstGeom prst="rect">
            <a:avLst/>
          </a:prstGeom>
        </p:spPr>
      </p:pic>
      <p:pic>
        <p:nvPicPr>
          <p:cNvPr id="6146" name="Picture 2">
            <a:extLst>
              <a:ext uri="{FF2B5EF4-FFF2-40B4-BE49-F238E27FC236}">
                <a16:creationId xmlns:a16="http://schemas.microsoft.com/office/drawing/2014/main" id="{59BCF4C7-26AB-7E66-1DA2-9F57FAF82183}"/>
              </a:ext>
            </a:extLst>
          </p:cNvPr>
          <p:cNvPicPr>
            <a:picLocks noChangeAspect="1" noChangeArrowheads="1"/>
          </p:cNvPicPr>
          <p:nvPr/>
        </p:nvPicPr>
        <p:blipFill>
          <a:blip r:embed="rId5">
            <a:clrChange>
              <a:clrFrom>
                <a:srgbClr val="FEFFFC"/>
              </a:clrFrom>
              <a:clrTo>
                <a:srgbClr val="FEFFFC">
                  <a:alpha val="0"/>
                </a:srgbClr>
              </a:clrTo>
            </a:clrChange>
            <a:extLst>
              <a:ext uri="{28A0092B-C50C-407E-A947-70E740481C1C}">
                <a14:useLocalDpi xmlns:a14="http://schemas.microsoft.com/office/drawing/2010/main" val="0"/>
              </a:ext>
            </a:extLst>
          </a:blip>
          <a:srcRect/>
          <a:stretch>
            <a:fillRect/>
          </a:stretch>
        </p:blipFill>
        <p:spPr bwMode="auto">
          <a:xfrm>
            <a:off x="9423131" y="1081208"/>
            <a:ext cx="2593068" cy="2018825"/>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637B95E6-7339-FD4D-73BF-B98AA2F8A311}"/>
              </a:ext>
            </a:extLst>
          </p:cNvPr>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9633588" y="2931149"/>
            <a:ext cx="2687715" cy="21402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6263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F615BE0-84C1-2B9D-BE24-CB4CDFCD11DA}"/>
              </a:ext>
            </a:extLst>
          </p:cNvPr>
          <p:cNvSpPr/>
          <p:nvPr/>
        </p:nvSpPr>
        <p:spPr>
          <a:xfrm>
            <a:off x="6385025" y="1748111"/>
            <a:ext cx="2818609" cy="447125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GIS breakdown cont.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0120" t="17566" r="2282" b="23574"/>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756228" y="1037577"/>
            <a:ext cx="7895303" cy="461665"/>
          </a:xfrm>
          <a:prstGeom prst="rect">
            <a:avLst/>
          </a:prstGeom>
          <a:noFill/>
        </p:spPr>
        <p:txBody>
          <a:bodyPr wrap="square" rtlCol="0">
            <a:spAutoFit/>
          </a:bodyPr>
          <a:lstStyle/>
          <a:p>
            <a:pPr algn="ctr"/>
            <a:r>
              <a:rPr lang="en-GB" sz="2400" b="1" i="1" dirty="0"/>
              <a:t>Geographic 		Information		Systems</a:t>
            </a:r>
          </a:p>
        </p:txBody>
      </p:sp>
      <p:sp>
        <p:nvSpPr>
          <p:cNvPr id="6" name="TextBox 5">
            <a:extLst>
              <a:ext uri="{FF2B5EF4-FFF2-40B4-BE49-F238E27FC236}">
                <a16:creationId xmlns:a16="http://schemas.microsoft.com/office/drawing/2014/main" id="{27BE0B7A-3ECF-CAE4-B31F-F2B041254431}"/>
              </a:ext>
            </a:extLst>
          </p:cNvPr>
          <p:cNvSpPr txBox="1"/>
          <p:nvPr/>
        </p:nvSpPr>
        <p:spPr>
          <a:xfrm>
            <a:off x="3756228" y="1748112"/>
            <a:ext cx="2692842" cy="1815882"/>
          </a:xfrm>
          <a:prstGeom prst="rect">
            <a:avLst/>
          </a:prstGeom>
          <a:noFill/>
        </p:spPr>
        <p:txBody>
          <a:bodyPr wrap="square">
            <a:spAutoFit/>
          </a:bodyPr>
          <a:lstStyle/>
          <a:p>
            <a:pPr algn="ctr"/>
            <a:r>
              <a:rPr lang="en-GB" sz="1400" dirty="0">
                <a:solidFill>
                  <a:srgbClr val="232323"/>
                </a:solidFill>
                <a:latin typeface="Arial" panose="020B0604020202020204" pitchFamily="34" charset="0"/>
              </a:rPr>
              <a:t>“spatially referenced to the Earth’s surface” (DoE, 1987)</a:t>
            </a:r>
          </a:p>
          <a:p>
            <a:pPr algn="ctr"/>
            <a:endParaRPr lang="en-GB" sz="1400" dirty="0">
              <a:solidFill>
                <a:srgbClr val="232323"/>
              </a:solidFill>
              <a:latin typeface="Arial" panose="020B0604020202020204" pitchFamily="34" charset="0"/>
            </a:endParaRPr>
          </a:p>
          <a:p>
            <a:pPr algn="ctr"/>
            <a:r>
              <a:rPr lang="en-GB" sz="1400" dirty="0">
                <a:solidFill>
                  <a:srgbClr val="232323"/>
                </a:solidFill>
                <a:latin typeface="Arial" panose="020B0604020202020204" pitchFamily="34" charset="0"/>
              </a:rPr>
              <a:t>Co-ordinates:</a:t>
            </a:r>
          </a:p>
          <a:p>
            <a:pPr algn="ctr"/>
            <a:r>
              <a:rPr lang="en-GB" sz="1400" dirty="0">
                <a:solidFill>
                  <a:srgbClr val="232323"/>
                </a:solidFill>
                <a:latin typeface="Arial" panose="020B0604020202020204" pitchFamily="34" charset="0"/>
              </a:rPr>
              <a:t>Geographic - Lat / Long</a:t>
            </a:r>
          </a:p>
          <a:p>
            <a:pPr algn="ctr"/>
            <a:r>
              <a:rPr lang="en-GB" sz="1400" dirty="0">
                <a:solidFill>
                  <a:srgbClr val="232323"/>
                </a:solidFill>
                <a:latin typeface="Arial" panose="020B0604020202020204" pitchFamily="34" charset="0"/>
              </a:rPr>
              <a:t>Projected – X (Easting) / Y (Northing)</a:t>
            </a:r>
          </a:p>
          <a:p>
            <a:pPr algn="ctr"/>
            <a:endParaRPr lang="en-GB" sz="1400" dirty="0">
              <a:solidFill>
                <a:srgbClr val="232323"/>
              </a:solidFill>
              <a:latin typeface="Arial" panose="020B0604020202020204" pitchFamily="34" charset="0"/>
            </a:endParaRPr>
          </a:p>
        </p:txBody>
      </p:sp>
      <p:graphicFrame>
        <p:nvGraphicFramePr>
          <p:cNvPr id="9" name="Table 9">
            <a:extLst>
              <a:ext uri="{FF2B5EF4-FFF2-40B4-BE49-F238E27FC236}">
                <a16:creationId xmlns:a16="http://schemas.microsoft.com/office/drawing/2014/main" id="{2E19167E-9A57-D9A7-F6D3-7F99F145BD32}"/>
              </a:ext>
            </a:extLst>
          </p:cNvPr>
          <p:cNvGraphicFramePr>
            <a:graphicFrameLocks noGrp="1"/>
          </p:cNvGraphicFramePr>
          <p:nvPr>
            <p:extLst>
              <p:ext uri="{D42A27DB-BD31-4B8C-83A1-F6EECF244321}">
                <p14:modId xmlns:p14="http://schemas.microsoft.com/office/powerpoint/2010/main" val="2254584064"/>
              </p:ext>
            </p:extLst>
          </p:nvPr>
        </p:nvGraphicFramePr>
        <p:xfrm>
          <a:off x="3862456" y="3640401"/>
          <a:ext cx="5045140" cy="1112520"/>
        </p:xfrm>
        <a:graphic>
          <a:graphicData uri="http://schemas.openxmlformats.org/drawingml/2006/table">
            <a:tbl>
              <a:tblPr firstRow="1" bandRow="1">
                <a:tableStyleId>{5C22544A-7EE6-4342-B048-85BDC9FD1C3A}</a:tableStyleId>
              </a:tblPr>
              <a:tblGrid>
                <a:gridCol w="1260000">
                  <a:extLst>
                    <a:ext uri="{9D8B030D-6E8A-4147-A177-3AD203B41FA5}">
                      <a16:colId xmlns:a16="http://schemas.microsoft.com/office/drawing/2014/main" val="1345428925"/>
                    </a:ext>
                  </a:extLst>
                </a:gridCol>
                <a:gridCol w="1260000">
                  <a:extLst>
                    <a:ext uri="{9D8B030D-6E8A-4147-A177-3AD203B41FA5}">
                      <a16:colId xmlns:a16="http://schemas.microsoft.com/office/drawing/2014/main" val="618986436"/>
                    </a:ext>
                  </a:extLst>
                </a:gridCol>
                <a:gridCol w="1262570">
                  <a:extLst>
                    <a:ext uri="{9D8B030D-6E8A-4147-A177-3AD203B41FA5}">
                      <a16:colId xmlns:a16="http://schemas.microsoft.com/office/drawing/2014/main" val="1036996434"/>
                    </a:ext>
                  </a:extLst>
                </a:gridCol>
                <a:gridCol w="1262570">
                  <a:extLst>
                    <a:ext uri="{9D8B030D-6E8A-4147-A177-3AD203B41FA5}">
                      <a16:colId xmlns:a16="http://schemas.microsoft.com/office/drawing/2014/main" val="1065935588"/>
                    </a:ext>
                  </a:extLst>
                </a:gridCol>
              </a:tblGrid>
              <a:tr h="370840">
                <a:tc>
                  <a:txBody>
                    <a:bodyPr/>
                    <a:lstStyle/>
                    <a:p>
                      <a:pPr algn="ctr"/>
                      <a:r>
                        <a:rPr lang="en-GB" dirty="0"/>
                        <a:t>Lat</a:t>
                      </a:r>
                    </a:p>
                  </a:txBody>
                  <a:tcPr anchor="ctr"/>
                </a:tc>
                <a:tc>
                  <a:txBody>
                    <a:bodyPr/>
                    <a:lstStyle/>
                    <a:p>
                      <a:pPr algn="ctr"/>
                      <a:r>
                        <a:rPr lang="en-GB" dirty="0"/>
                        <a:t>Long</a:t>
                      </a:r>
                    </a:p>
                  </a:txBody>
                  <a:tcPr anchor="ctr"/>
                </a:tc>
                <a:tc>
                  <a:txBody>
                    <a:bodyPr/>
                    <a:lstStyle/>
                    <a:p>
                      <a:pPr algn="ctr"/>
                      <a:r>
                        <a:rPr lang="en-GB" dirty="0"/>
                        <a:t>Attribute 1</a:t>
                      </a:r>
                    </a:p>
                  </a:txBody>
                  <a:tcPr anchor="ctr"/>
                </a:tc>
                <a:tc>
                  <a:txBody>
                    <a:bodyPr/>
                    <a:lstStyle/>
                    <a:p>
                      <a:pPr algn="ctr"/>
                      <a:r>
                        <a:rPr lang="en-GB" dirty="0"/>
                        <a:t>Attribute 2</a:t>
                      </a:r>
                    </a:p>
                  </a:txBody>
                  <a:tcPr anchor="ctr"/>
                </a:tc>
                <a:extLst>
                  <a:ext uri="{0D108BD9-81ED-4DB2-BD59-A6C34878D82A}">
                    <a16:rowId xmlns:a16="http://schemas.microsoft.com/office/drawing/2014/main" val="2932359623"/>
                  </a:ext>
                </a:extLst>
              </a:tr>
              <a:tr h="370840">
                <a:tc>
                  <a:txBody>
                    <a:bodyPr/>
                    <a:lstStyle/>
                    <a:p>
                      <a:pPr algn="ctr"/>
                      <a:r>
                        <a:rPr lang="en-GB" dirty="0"/>
                        <a:t>51.618570</a:t>
                      </a:r>
                    </a:p>
                  </a:txBody>
                  <a:tcPr anchor="ctr"/>
                </a:tc>
                <a:tc>
                  <a:txBody>
                    <a:bodyPr/>
                    <a:lstStyle/>
                    <a:p>
                      <a:pPr algn="ctr"/>
                      <a:r>
                        <a:rPr lang="en-GB" dirty="0"/>
                        <a:t>-3.930240</a:t>
                      </a:r>
                    </a:p>
                  </a:txBody>
                  <a:tcPr anchor="ctr"/>
                </a:tc>
                <a:tc>
                  <a:txBody>
                    <a:bodyPr/>
                    <a:lstStyle/>
                    <a:p>
                      <a:pPr algn="ctr"/>
                      <a:r>
                        <a:rPr lang="en-GB" dirty="0"/>
                        <a:t>IQ building</a:t>
                      </a:r>
                    </a:p>
                  </a:txBody>
                  <a:tcPr anchor="ctr"/>
                </a:tc>
                <a:tc>
                  <a:txBody>
                    <a:bodyPr/>
                    <a:lstStyle/>
                    <a:p>
                      <a:pPr algn="ctr"/>
                      <a:r>
                        <a:rPr lang="en-GB" dirty="0"/>
                        <a:t>231</a:t>
                      </a:r>
                    </a:p>
                  </a:txBody>
                  <a:tcPr anchor="ctr"/>
                </a:tc>
                <a:extLst>
                  <a:ext uri="{0D108BD9-81ED-4DB2-BD59-A6C34878D82A}">
                    <a16:rowId xmlns:a16="http://schemas.microsoft.com/office/drawing/2014/main" val="1306685153"/>
                  </a:ext>
                </a:extLst>
              </a:tr>
              <a:tr h="370840">
                <a:tc>
                  <a:txBody>
                    <a:bodyPr/>
                    <a:lstStyle/>
                    <a:p>
                      <a:pPr algn="ctr"/>
                      <a:r>
                        <a:rPr lang="en-GB" sz="1800" b="0" i="0" kern="1200" dirty="0">
                          <a:solidFill>
                            <a:schemeClr val="dk1"/>
                          </a:solidFill>
                          <a:effectLst/>
                          <a:latin typeface="+mn-lt"/>
                          <a:ea typeface="+mn-ea"/>
                          <a:cs typeface="+mn-cs"/>
                        </a:rPr>
                        <a:t>51.617045</a:t>
                      </a:r>
                      <a:endParaRPr lang="en-GB" dirty="0"/>
                    </a:p>
                  </a:txBody>
                  <a:tcPr anchor="ctr"/>
                </a:tc>
                <a:tc>
                  <a:txBody>
                    <a:bodyPr/>
                    <a:lstStyle/>
                    <a:p>
                      <a:pPr algn="ctr"/>
                      <a:r>
                        <a:rPr lang="en-GB" sz="1800" b="0" i="0" kern="1200" dirty="0">
                          <a:solidFill>
                            <a:schemeClr val="dk1"/>
                          </a:solidFill>
                          <a:effectLst/>
                          <a:latin typeface="+mn-lt"/>
                          <a:ea typeface="+mn-ea"/>
                          <a:cs typeface="+mn-cs"/>
                        </a:rPr>
                        <a:t>-3.927679</a:t>
                      </a:r>
                      <a:endParaRPr lang="en-GB" dirty="0"/>
                    </a:p>
                  </a:txBody>
                  <a:tcPr anchor="ctr"/>
                </a:tc>
                <a:tc>
                  <a:txBody>
                    <a:bodyPr/>
                    <a:lstStyle/>
                    <a:p>
                      <a:pPr algn="ctr"/>
                      <a:r>
                        <a:rPr lang="en-GB" dirty="0"/>
                        <a:t>Y </a:t>
                      </a:r>
                      <a:r>
                        <a:rPr lang="en-GB" dirty="0" err="1"/>
                        <a:t>Fforwm</a:t>
                      </a:r>
                      <a:endParaRPr lang="en-GB" dirty="0"/>
                    </a:p>
                  </a:txBody>
                  <a:tcPr anchor="ctr"/>
                </a:tc>
                <a:tc>
                  <a:txBody>
                    <a:bodyPr/>
                    <a:lstStyle/>
                    <a:p>
                      <a:pPr algn="ctr"/>
                      <a:r>
                        <a:rPr lang="en-GB" dirty="0"/>
                        <a:t>2</a:t>
                      </a:r>
                    </a:p>
                  </a:txBody>
                  <a:tcPr anchor="ctr"/>
                </a:tc>
                <a:extLst>
                  <a:ext uri="{0D108BD9-81ED-4DB2-BD59-A6C34878D82A}">
                    <a16:rowId xmlns:a16="http://schemas.microsoft.com/office/drawing/2014/main" val="1161984140"/>
                  </a:ext>
                </a:extLst>
              </a:tr>
            </a:tbl>
          </a:graphicData>
        </a:graphic>
      </p:graphicFrame>
      <p:graphicFrame>
        <p:nvGraphicFramePr>
          <p:cNvPr id="12" name="Table 9">
            <a:extLst>
              <a:ext uri="{FF2B5EF4-FFF2-40B4-BE49-F238E27FC236}">
                <a16:creationId xmlns:a16="http://schemas.microsoft.com/office/drawing/2014/main" id="{31831F62-C10C-FB35-F3AD-7FCC0FA22BC2}"/>
              </a:ext>
            </a:extLst>
          </p:cNvPr>
          <p:cNvGraphicFramePr>
            <a:graphicFrameLocks noGrp="1"/>
          </p:cNvGraphicFramePr>
          <p:nvPr>
            <p:extLst>
              <p:ext uri="{D42A27DB-BD31-4B8C-83A1-F6EECF244321}">
                <p14:modId xmlns:p14="http://schemas.microsoft.com/office/powerpoint/2010/main" val="589042508"/>
              </p:ext>
            </p:extLst>
          </p:nvPr>
        </p:nvGraphicFramePr>
        <p:xfrm>
          <a:off x="3862458" y="4964137"/>
          <a:ext cx="5045140" cy="1112520"/>
        </p:xfrm>
        <a:graphic>
          <a:graphicData uri="http://schemas.openxmlformats.org/drawingml/2006/table">
            <a:tbl>
              <a:tblPr firstRow="1" bandRow="1">
                <a:tableStyleId>{5C22544A-7EE6-4342-B048-85BDC9FD1C3A}</a:tableStyleId>
              </a:tblPr>
              <a:tblGrid>
                <a:gridCol w="1260000">
                  <a:extLst>
                    <a:ext uri="{9D8B030D-6E8A-4147-A177-3AD203B41FA5}">
                      <a16:colId xmlns:a16="http://schemas.microsoft.com/office/drawing/2014/main" val="1345428925"/>
                    </a:ext>
                  </a:extLst>
                </a:gridCol>
                <a:gridCol w="1260000">
                  <a:extLst>
                    <a:ext uri="{9D8B030D-6E8A-4147-A177-3AD203B41FA5}">
                      <a16:colId xmlns:a16="http://schemas.microsoft.com/office/drawing/2014/main" val="618986436"/>
                    </a:ext>
                  </a:extLst>
                </a:gridCol>
                <a:gridCol w="1262570">
                  <a:extLst>
                    <a:ext uri="{9D8B030D-6E8A-4147-A177-3AD203B41FA5}">
                      <a16:colId xmlns:a16="http://schemas.microsoft.com/office/drawing/2014/main" val="1036996434"/>
                    </a:ext>
                  </a:extLst>
                </a:gridCol>
                <a:gridCol w="1262570">
                  <a:extLst>
                    <a:ext uri="{9D8B030D-6E8A-4147-A177-3AD203B41FA5}">
                      <a16:colId xmlns:a16="http://schemas.microsoft.com/office/drawing/2014/main" val="1065935588"/>
                    </a:ext>
                  </a:extLst>
                </a:gridCol>
              </a:tblGrid>
              <a:tr h="370840">
                <a:tc>
                  <a:txBody>
                    <a:bodyPr/>
                    <a:lstStyle/>
                    <a:p>
                      <a:pPr algn="ctr"/>
                      <a:r>
                        <a:rPr lang="en-GB" dirty="0"/>
                        <a:t>X</a:t>
                      </a:r>
                    </a:p>
                  </a:txBody>
                  <a:tcPr anchor="ctr"/>
                </a:tc>
                <a:tc>
                  <a:txBody>
                    <a:bodyPr/>
                    <a:lstStyle/>
                    <a:p>
                      <a:pPr algn="ctr"/>
                      <a:r>
                        <a:rPr lang="en-GB" dirty="0"/>
                        <a:t>Y</a:t>
                      </a:r>
                    </a:p>
                  </a:txBody>
                  <a:tcPr anchor="ctr"/>
                </a:tc>
                <a:tc>
                  <a:txBody>
                    <a:bodyPr/>
                    <a:lstStyle/>
                    <a:p>
                      <a:pPr algn="ctr"/>
                      <a:r>
                        <a:rPr lang="en-GB" dirty="0"/>
                        <a:t>Attribute 1</a:t>
                      </a:r>
                    </a:p>
                  </a:txBody>
                  <a:tcPr anchor="ctr"/>
                </a:tc>
                <a:tc>
                  <a:txBody>
                    <a:bodyPr/>
                    <a:lstStyle/>
                    <a:p>
                      <a:pPr algn="ctr"/>
                      <a:r>
                        <a:rPr lang="en-GB" dirty="0"/>
                        <a:t>Attribute 2</a:t>
                      </a:r>
                    </a:p>
                  </a:txBody>
                  <a:tcPr anchor="ctr"/>
                </a:tc>
                <a:extLst>
                  <a:ext uri="{0D108BD9-81ED-4DB2-BD59-A6C34878D82A}">
                    <a16:rowId xmlns:a16="http://schemas.microsoft.com/office/drawing/2014/main" val="2932359623"/>
                  </a:ext>
                </a:extLst>
              </a:tr>
              <a:tr h="370840">
                <a:tc>
                  <a:txBody>
                    <a:bodyPr/>
                    <a:lstStyle/>
                    <a:p>
                      <a:pPr algn="ctr"/>
                      <a:r>
                        <a:rPr lang="en-GB" dirty="0"/>
                        <a:t>266747</a:t>
                      </a:r>
                    </a:p>
                  </a:txBody>
                  <a:tcPr anchor="ctr"/>
                </a:tc>
                <a:tc>
                  <a:txBody>
                    <a:bodyPr/>
                    <a:lstStyle/>
                    <a:p>
                      <a:pPr algn="ctr"/>
                      <a:r>
                        <a:rPr lang="en-GB" dirty="0"/>
                        <a:t>192700</a:t>
                      </a:r>
                    </a:p>
                  </a:txBody>
                  <a:tcPr anchor="ctr"/>
                </a:tc>
                <a:tc>
                  <a:txBody>
                    <a:bodyPr/>
                    <a:lstStyle/>
                    <a:p>
                      <a:pPr algn="ctr"/>
                      <a:r>
                        <a:rPr lang="en-GB" dirty="0"/>
                        <a:t>IQ Building</a:t>
                      </a:r>
                    </a:p>
                  </a:txBody>
                  <a:tcPr anchor="ctr"/>
                </a:tc>
                <a:tc>
                  <a:txBody>
                    <a:bodyPr/>
                    <a:lstStyle/>
                    <a:p>
                      <a:pPr algn="ctr"/>
                      <a:r>
                        <a:rPr lang="en-GB" dirty="0"/>
                        <a:t>University</a:t>
                      </a:r>
                    </a:p>
                  </a:txBody>
                  <a:tcPr anchor="ctr"/>
                </a:tc>
                <a:extLst>
                  <a:ext uri="{0D108BD9-81ED-4DB2-BD59-A6C34878D82A}">
                    <a16:rowId xmlns:a16="http://schemas.microsoft.com/office/drawing/2014/main" val="1306685153"/>
                  </a:ext>
                </a:extLst>
              </a:tr>
              <a:tr h="370840">
                <a:tc>
                  <a:txBody>
                    <a:bodyPr/>
                    <a:lstStyle/>
                    <a:p>
                      <a:pPr algn="ctr"/>
                      <a:r>
                        <a:rPr lang="en-GB" dirty="0"/>
                        <a:t>266646</a:t>
                      </a:r>
                    </a:p>
                  </a:txBody>
                  <a:tcPr anchor="ctr"/>
                </a:tc>
                <a:tc>
                  <a:txBody>
                    <a:bodyPr/>
                    <a:lstStyle/>
                    <a:p>
                      <a:pPr algn="ctr"/>
                      <a:r>
                        <a:rPr lang="en-GB" dirty="0"/>
                        <a:t>192676</a:t>
                      </a:r>
                    </a:p>
                  </a:txBody>
                  <a:tcPr anchor="ctr"/>
                </a:tc>
                <a:tc>
                  <a:txBody>
                    <a:bodyPr/>
                    <a:lstStyle/>
                    <a:p>
                      <a:pPr algn="ctr"/>
                      <a:r>
                        <a:rPr lang="en-GB" dirty="0"/>
                        <a:t>Y </a:t>
                      </a:r>
                      <a:r>
                        <a:rPr lang="en-GB" dirty="0" err="1"/>
                        <a:t>Fforum</a:t>
                      </a:r>
                      <a:endParaRPr lang="en-GB" dirty="0"/>
                    </a:p>
                  </a:txBody>
                  <a:tcPr anchor="ctr"/>
                </a:tc>
                <a:tc>
                  <a:txBody>
                    <a:bodyPr/>
                    <a:lstStyle/>
                    <a:p>
                      <a:pPr algn="ctr"/>
                      <a:r>
                        <a:rPr lang="en-GB" dirty="0"/>
                        <a:t>Library</a:t>
                      </a:r>
                    </a:p>
                  </a:txBody>
                  <a:tcPr anchor="ctr"/>
                </a:tc>
                <a:extLst>
                  <a:ext uri="{0D108BD9-81ED-4DB2-BD59-A6C34878D82A}">
                    <a16:rowId xmlns:a16="http://schemas.microsoft.com/office/drawing/2014/main" val="1161984140"/>
                  </a:ext>
                </a:extLst>
              </a:tr>
            </a:tbl>
          </a:graphicData>
        </a:graphic>
      </p:graphicFrame>
      <p:sp>
        <p:nvSpPr>
          <p:cNvPr id="13" name="Arrow: Down 12">
            <a:extLst>
              <a:ext uri="{FF2B5EF4-FFF2-40B4-BE49-F238E27FC236}">
                <a16:creationId xmlns:a16="http://schemas.microsoft.com/office/drawing/2014/main" id="{FCD48453-7767-E63B-6F80-33113D5F618F}"/>
              </a:ext>
            </a:extLst>
          </p:cNvPr>
          <p:cNvSpPr/>
          <p:nvPr/>
        </p:nvSpPr>
        <p:spPr>
          <a:xfrm>
            <a:off x="1523998" y="3048391"/>
            <a:ext cx="225287" cy="369332"/>
          </a:xfrm>
          <a:prstGeom prst="downArrow">
            <a:avLst/>
          </a:prstGeom>
          <a:solidFill>
            <a:srgbClr val="00B0F0"/>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5C2AFE53-DF01-3848-F059-68D1F32E2461}"/>
              </a:ext>
            </a:extLst>
          </p:cNvPr>
          <p:cNvSpPr/>
          <p:nvPr/>
        </p:nvSpPr>
        <p:spPr>
          <a:xfrm>
            <a:off x="1143928" y="3172167"/>
            <a:ext cx="225287" cy="369332"/>
          </a:xfrm>
          <a:prstGeom prst="downArrow">
            <a:avLst/>
          </a:prstGeom>
          <a:solidFill>
            <a:srgbClr val="00B0F0"/>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F43672AB-73B2-9C1D-74D1-C54555D2D4FB}"/>
              </a:ext>
            </a:extLst>
          </p:cNvPr>
          <p:cNvSpPr txBox="1"/>
          <p:nvPr/>
        </p:nvSpPr>
        <p:spPr>
          <a:xfrm>
            <a:off x="6449070" y="1773196"/>
            <a:ext cx="2692842" cy="1815882"/>
          </a:xfrm>
          <a:prstGeom prst="rect">
            <a:avLst/>
          </a:prstGeom>
          <a:noFill/>
        </p:spPr>
        <p:txBody>
          <a:bodyPr wrap="square">
            <a:spAutoFit/>
          </a:bodyPr>
          <a:lstStyle/>
          <a:p>
            <a:pPr algn="ctr"/>
            <a:r>
              <a:rPr lang="en-GB" sz="1400" dirty="0">
                <a:solidFill>
                  <a:srgbClr val="232323"/>
                </a:solidFill>
                <a:latin typeface="Arial" panose="020B0604020202020204" pitchFamily="34" charset="0"/>
              </a:rPr>
              <a:t>“descriptive information” </a:t>
            </a:r>
          </a:p>
          <a:p>
            <a:pPr algn="ctr"/>
            <a:r>
              <a:rPr lang="en-GB" sz="1400" dirty="0">
                <a:solidFill>
                  <a:srgbClr val="232323"/>
                </a:solidFill>
                <a:latin typeface="Arial" panose="020B0604020202020204" pitchFamily="34" charset="0"/>
              </a:rPr>
              <a:t>(ESRI, 2023)</a:t>
            </a:r>
          </a:p>
          <a:p>
            <a:pPr algn="ctr"/>
            <a:endParaRPr lang="en-GB" sz="1400" dirty="0">
              <a:solidFill>
                <a:srgbClr val="232323"/>
              </a:solidFill>
              <a:latin typeface="Arial" panose="020B0604020202020204" pitchFamily="34" charset="0"/>
            </a:endParaRPr>
          </a:p>
          <a:p>
            <a:pPr algn="ctr"/>
            <a:r>
              <a:rPr lang="en-GB" sz="1400" dirty="0">
                <a:solidFill>
                  <a:srgbClr val="232323"/>
                </a:solidFill>
                <a:latin typeface="Arial" panose="020B0604020202020204" pitchFamily="34" charset="0"/>
              </a:rPr>
              <a:t>Attributes:</a:t>
            </a:r>
          </a:p>
          <a:p>
            <a:pPr algn="ctr"/>
            <a:r>
              <a:rPr lang="en-GB" sz="1400" dirty="0">
                <a:solidFill>
                  <a:srgbClr val="232323"/>
                </a:solidFill>
                <a:latin typeface="Arial" panose="020B0604020202020204" pitchFamily="34" charset="0"/>
              </a:rPr>
              <a:t>Qualitative or Quantitative, </a:t>
            </a:r>
          </a:p>
          <a:p>
            <a:pPr algn="ctr"/>
            <a:r>
              <a:rPr lang="en-GB" sz="1400" dirty="0">
                <a:solidFill>
                  <a:srgbClr val="232323"/>
                </a:solidFill>
                <a:latin typeface="Arial" panose="020B0604020202020204" pitchFamily="34" charset="0"/>
              </a:rPr>
              <a:t>Describe the geographic feature</a:t>
            </a:r>
          </a:p>
          <a:p>
            <a:pPr algn="ctr"/>
            <a:endParaRPr lang="en-GB" sz="1400" dirty="0">
              <a:solidFill>
                <a:srgbClr val="232323"/>
              </a:solidFill>
              <a:latin typeface="Arial" panose="020B0604020202020204" pitchFamily="34" charset="0"/>
            </a:endParaRPr>
          </a:p>
        </p:txBody>
      </p:sp>
      <p:sp>
        <p:nvSpPr>
          <p:cNvPr id="10" name="TextBox 9">
            <a:extLst>
              <a:ext uri="{FF2B5EF4-FFF2-40B4-BE49-F238E27FC236}">
                <a16:creationId xmlns:a16="http://schemas.microsoft.com/office/drawing/2014/main" id="{30D8501E-0A8D-5949-0586-5939F071DA4C}"/>
              </a:ext>
            </a:extLst>
          </p:cNvPr>
          <p:cNvSpPr txBox="1"/>
          <p:nvPr/>
        </p:nvSpPr>
        <p:spPr>
          <a:xfrm>
            <a:off x="8900420" y="1470759"/>
            <a:ext cx="3284404" cy="3539430"/>
          </a:xfrm>
          <a:prstGeom prst="rect">
            <a:avLst/>
          </a:prstGeom>
          <a:noFill/>
        </p:spPr>
        <p:txBody>
          <a:bodyPr wrap="square">
            <a:spAutoFit/>
          </a:bodyPr>
          <a:lstStyle/>
          <a:p>
            <a:pPr algn="ctr"/>
            <a:r>
              <a:rPr lang="en-GB" sz="1400" dirty="0">
                <a:solidFill>
                  <a:srgbClr val="232323"/>
                </a:solidFill>
                <a:latin typeface="Arial" panose="020B0604020202020204" pitchFamily="34" charset="0"/>
              </a:rPr>
              <a:t>Everything else:</a:t>
            </a:r>
          </a:p>
          <a:p>
            <a:pPr algn="ctr"/>
            <a:endParaRPr lang="en-GB" sz="1400" dirty="0">
              <a:solidFill>
                <a:srgbClr val="232323"/>
              </a:solidFill>
              <a:latin typeface="Arial" panose="020B0604020202020204" pitchFamily="34" charset="0"/>
            </a:endParaRPr>
          </a:p>
          <a:p>
            <a:pPr algn="ctr"/>
            <a:endParaRPr lang="en-GB" sz="1400" dirty="0">
              <a:solidFill>
                <a:srgbClr val="232323"/>
              </a:solidFill>
              <a:latin typeface="Arial" panose="020B0604020202020204" pitchFamily="34" charset="0"/>
            </a:endParaRPr>
          </a:p>
          <a:p>
            <a:pPr algn="ctr"/>
            <a:endParaRPr lang="en-GB" sz="1400" dirty="0">
              <a:solidFill>
                <a:srgbClr val="232323"/>
              </a:solidFill>
              <a:latin typeface="Arial" panose="020B0604020202020204" pitchFamily="34" charset="0"/>
            </a:endParaRPr>
          </a:p>
          <a:p>
            <a:pPr algn="ctr"/>
            <a:r>
              <a:rPr lang="en-GB" sz="1400" b="1" dirty="0">
                <a:solidFill>
                  <a:srgbClr val="232323"/>
                </a:solidFill>
                <a:latin typeface="Arial" panose="020B0604020202020204" pitchFamily="34" charset="0"/>
              </a:rPr>
              <a:t>Actions / processes:</a:t>
            </a:r>
          </a:p>
          <a:p>
            <a:pPr algn="ctr"/>
            <a:r>
              <a:rPr lang="en-GB" sz="1400" dirty="0">
                <a:solidFill>
                  <a:srgbClr val="232323"/>
                </a:solidFill>
                <a:latin typeface="Arial" panose="020B0604020202020204" pitchFamily="34" charset="0"/>
              </a:rPr>
              <a:t>Measure distance between features</a:t>
            </a:r>
          </a:p>
          <a:p>
            <a:pPr algn="ctr"/>
            <a:endParaRPr lang="en-GB" sz="1400" dirty="0">
              <a:solidFill>
                <a:srgbClr val="232323"/>
              </a:solidFill>
              <a:latin typeface="Arial" panose="020B0604020202020204" pitchFamily="34" charset="0"/>
            </a:endParaRPr>
          </a:p>
          <a:p>
            <a:pPr algn="ctr"/>
            <a:r>
              <a:rPr lang="en-GB" sz="1400" dirty="0">
                <a:solidFill>
                  <a:srgbClr val="232323"/>
                </a:solidFill>
                <a:latin typeface="Arial" panose="020B0604020202020204" pitchFamily="34" charset="0"/>
              </a:rPr>
              <a:t>Summarise attributes</a:t>
            </a:r>
          </a:p>
          <a:p>
            <a:pPr algn="ctr"/>
            <a:endParaRPr lang="en-GB" sz="1400" dirty="0">
              <a:solidFill>
                <a:srgbClr val="232323"/>
              </a:solidFill>
              <a:latin typeface="Arial" panose="020B0604020202020204" pitchFamily="34" charset="0"/>
            </a:endParaRPr>
          </a:p>
          <a:p>
            <a:pPr algn="ctr"/>
            <a:r>
              <a:rPr lang="en-GB" sz="1400" dirty="0">
                <a:solidFill>
                  <a:srgbClr val="232323"/>
                </a:solidFill>
                <a:latin typeface="Arial" panose="020B0604020202020204" pitchFamily="34" charset="0"/>
              </a:rPr>
              <a:t>Display on a map</a:t>
            </a:r>
          </a:p>
          <a:p>
            <a:pPr algn="ctr"/>
            <a:endParaRPr lang="en-GB" sz="1400" dirty="0">
              <a:solidFill>
                <a:srgbClr val="232323"/>
              </a:solidFill>
              <a:latin typeface="Arial" panose="020B0604020202020204" pitchFamily="34" charset="0"/>
            </a:endParaRPr>
          </a:p>
          <a:p>
            <a:pPr algn="ctr"/>
            <a:r>
              <a:rPr lang="en-GB" sz="1400" dirty="0">
                <a:solidFill>
                  <a:srgbClr val="232323"/>
                </a:solidFill>
                <a:latin typeface="Arial" panose="020B0604020202020204" pitchFamily="34" charset="0"/>
              </a:rPr>
              <a:t>Style dependent on icons</a:t>
            </a:r>
          </a:p>
          <a:p>
            <a:pPr algn="ctr"/>
            <a:endParaRPr lang="en-GB" sz="1400" dirty="0">
              <a:solidFill>
                <a:srgbClr val="232323"/>
              </a:solidFill>
              <a:latin typeface="Arial" panose="020B0604020202020204" pitchFamily="34" charset="0"/>
            </a:endParaRPr>
          </a:p>
          <a:p>
            <a:pPr algn="ctr"/>
            <a:r>
              <a:rPr lang="en-GB" sz="1400" dirty="0">
                <a:solidFill>
                  <a:srgbClr val="232323"/>
                </a:solidFill>
                <a:latin typeface="Arial" panose="020B0604020202020204" pitchFamily="34" charset="0"/>
              </a:rPr>
              <a:t>Integrate into other datasets</a:t>
            </a:r>
          </a:p>
          <a:p>
            <a:pPr algn="ctr"/>
            <a:endParaRPr lang="en-GB" sz="1400" dirty="0">
              <a:solidFill>
                <a:srgbClr val="232323"/>
              </a:solidFill>
              <a:latin typeface="Arial" panose="020B0604020202020204" pitchFamily="34" charset="0"/>
            </a:endParaRPr>
          </a:p>
          <a:p>
            <a:pPr algn="ctr"/>
            <a:r>
              <a:rPr lang="en-GB" sz="1400" dirty="0">
                <a:solidFill>
                  <a:srgbClr val="232323"/>
                </a:solidFill>
                <a:latin typeface="Arial" panose="020B0604020202020204" pitchFamily="34" charset="0"/>
              </a:rPr>
              <a:t>Analyse against other spatial attributes</a:t>
            </a:r>
          </a:p>
        </p:txBody>
      </p:sp>
      <p:pic>
        <p:nvPicPr>
          <p:cNvPr id="21" name="Picture 20">
            <a:extLst>
              <a:ext uri="{FF2B5EF4-FFF2-40B4-BE49-F238E27FC236}">
                <a16:creationId xmlns:a16="http://schemas.microsoft.com/office/drawing/2014/main" id="{3C1274D2-6BCA-9F27-2163-5D42F767A9CB}"/>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9499942" y="4943126"/>
            <a:ext cx="2257819" cy="1744165"/>
          </a:xfrm>
          <a:prstGeom prst="rect">
            <a:avLst/>
          </a:prstGeom>
        </p:spPr>
      </p:pic>
      <p:sp>
        <p:nvSpPr>
          <p:cNvPr id="23" name="TextBox 22">
            <a:extLst>
              <a:ext uri="{FF2B5EF4-FFF2-40B4-BE49-F238E27FC236}">
                <a16:creationId xmlns:a16="http://schemas.microsoft.com/office/drawing/2014/main" id="{7D9D7494-B0E0-5136-58A7-8113320BA422}"/>
              </a:ext>
            </a:extLst>
          </p:cNvPr>
          <p:cNvSpPr txBox="1"/>
          <p:nvPr/>
        </p:nvSpPr>
        <p:spPr>
          <a:xfrm>
            <a:off x="8907596" y="1721873"/>
            <a:ext cx="3284404" cy="954107"/>
          </a:xfrm>
          <a:prstGeom prst="rect">
            <a:avLst/>
          </a:prstGeom>
          <a:noFill/>
        </p:spPr>
        <p:txBody>
          <a:bodyPr wrap="square" numCol="2">
            <a:spAutoFit/>
          </a:bodyPr>
          <a:lstStyle/>
          <a:p>
            <a:pPr marL="285750" indent="-285750" algn="ctr">
              <a:buFontTx/>
              <a:buChar char="-"/>
            </a:pPr>
            <a:r>
              <a:rPr lang="en-GB" sz="1400" dirty="0">
                <a:solidFill>
                  <a:srgbClr val="232323"/>
                </a:solidFill>
                <a:latin typeface="Arial" panose="020B0604020202020204" pitchFamily="34" charset="0"/>
              </a:rPr>
              <a:t>Manage</a:t>
            </a:r>
          </a:p>
          <a:p>
            <a:pPr marL="285750" indent="-285750" algn="ctr">
              <a:buFontTx/>
              <a:buChar char="-"/>
            </a:pPr>
            <a:r>
              <a:rPr lang="en-GB" sz="1400" dirty="0">
                <a:solidFill>
                  <a:srgbClr val="232323"/>
                </a:solidFill>
                <a:latin typeface="Arial" panose="020B0604020202020204" pitchFamily="34" charset="0"/>
              </a:rPr>
              <a:t>Interrogate</a:t>
            </a:r>
          </a:p>
          <a:p>
            <a:pPr marL="285750" indent="-285750" algn="ctr">
              <a:buFontTx/>
              <a:buChar char="-"/>
            </a:pPr>
            <a:endParaRPr lang="en-GB" sz="1400" dirty="0">
              <a:solidFill>
                <a:srgbClr val="232323"/>
              </a:solidFill>
              <a:latin typeface="Arial" panose="020B0604020202020204" pitchFamily="34" charset="0"/>
            </a:endParaRPr>
          </a:p>
          <a:p>
            <a:pPr marL="285750" indent="-285750" algn="ctr">
              <a:buFontTx/>
              <a:buChar char="-"/>
            </a:pPr>
            <a:endParaRPr lang="en-GB" sz="1400" dirty="0">
              <a:solidFill>
                <a:srgbClr val="232323"/>
              </a:solidFill>
              <a:latin typeface="Arial" panose="020B0604020202020204" pitchFamily="34" charset="0"/>
            </a:endParaRPr>
          </a:p>
          <a:p>
            <a:pPr marL="285750" indent="-285750" algn="ctr">
              <a:buFontTx/>
              <a:buChar char="-"/>
            </a:pPr>
            <a:r>
              <a:rPr lang="en-GB" sz="1400" dirty="0">
                <a:solidFill>
                  <a:srgbClr val="232323"/>
                </a:solidFill>
                <a:latin typeface="Arial" panose="020B0604020202020204" pitchFamily="34" charset="0"/>
              </a:rPr>
              <a:t>Analyse</a:t>
            </a:r>
          </a:p>
          <a:p>
            <a:pPr marL="285750" indent="-285750" algn="ctr">
              <a:buFontTx/>
              <a:buChar char="-"/>
            </a:pPr>
            <a:r>
              <a:rPr lang="en-GB" sz="1400" dirty="0">
                <a:solidFill>
                  <a:srgbClr val="232323"/>
                </a:solidFill>
                <a:latin typeface="Arial" panose="020B0604020202020204" pitchFamily="34" charset="0"/>
              </a:rPr>
              <a:t>Display</a:t>
            </a:r>
          </a:p>
        </p:txBody>
      </p:sp>
      <p:sp>
        <p:nvSpPr>
          <p:cNvPr id="7" name="Rectangle 6">
            <a:extLst>
              <a:ext uri="{FF2B5EF4-FFF2-40B4-BE49-F238E27FC236}">
                <a16:creationId xmlns:a16="http://schemas.microsoft.com/office/drawing/2014/main" id="{0D9D5AE7-9579-61EA-8697-4DA816E128D2}"/>
              </a:ext>
            </a:extLst>
          </p:cNvPr>
          <p:cNvSpPr/>
          <p:nvPr/>
        </p:nvSpPr>
        <p:spPr>
          <a:xfrm>
            <a:off x="6385025" y="3563994"/>
            <a:ext cx="2529747" cy="268161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7A9028D5-A0A4-A0E0-0FBE-50D59DDB2BBE}"/>
              </a:ext>
            </a:extLst>
          </p:cNvPr>
          <p:cNvSpPr/>
          <p:nvPr/>
        </p:nvSpPr>
        <p:spPr>
          <a:xfrm>
            <a:off x="8978817" y="1470758"/>
            <a:ext cx="3149301" cy="499535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83886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0-#ppt_h/2"/>
                                          </p:val>
                                        </p:tav>
                                        <p:tav tm="100000">
                                          <p:val>
                                            <p:strVal val="#ppt_y"/>
                                          </p:val>
                                        </p:tav>
                                      </p:tavLst>
                                    </p:anim>
                                  </p:childTnLst>
                                </p:cTn>
                              </p:par>
                              <p:par>
                                <p:cTn id="9" presetID="2" presetClass="entr" presetSubtype="1"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ppt_x"/>
                                          </p:val>
                                        </p:tav>
                                        <p:tav tm="100000">
                                          <p:val>
                                            <p:strVal val="#ppt_x"/>
                                          </p:val>
                                        </p:tav>
                                      </p:tavLst>
                                    </p:anim>
                                    <p:anim calcmode="lin" valueType="num">
                                      <p:cBhvr additive="base">
                                        <p:cTn id="12"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0" nodeType="clickEffect">
                                  <p:stCondLst>
                                    <p:cond delay="0"/>
                                  </p:stCondLst>
                                  <p:childTnLst>
                                    <p:set>
                                      <p:cBhvr>
                                        <p:cTn id="24" dur="1" fill="hold">
                                          <p:stCondLst>
                                            <p:cond delay="0"/>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p:bldP spid="7" grpId="0" animBg="1"/>
      <p:bldP spid="1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Modelling the real world</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8259" r="1825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427548" y="1239181"/>
            <a:ext cx="5543082" cy="5262979"/>
          </a:xfrm>
          <a:prstGeom prst="rect">
            <a:avLst/>
          </a:prstGeom>
          <a:noFill/>
        </p:spPr>
        <p:txBody>
          <a:bodyPr wrap="square" rtlCol="0">
            <a:spAutoFit/>
          </a:bodyPr>
          <a:lstStyle/>
          <a:p>
            <a:pPr marL="342900" indent="-342900">
              <a:buFontTx/>
              <a:buChar char="-"/>
            </a:pPr>
            <a:r>
              <a:rPr lang="en-GB" sz="2400" dirty="0"/>
              <a:t>Represent the many complex elements in a single analytical environment</a:t>
            </a:r>
          </a:p>
          <a:p>
            <a:pPr marL="342900" indent="-342900">
              <a:buFontTx/>
              <a:buChar char="-"/>
            </a:pPr>
            <a:r>
              <a:rPr lang="en-GB" sz="2400" dirty="0"/>
              <a:t>The overlay method, implemented as early as the CGIS, brings together many discrete attributes so that data in corresponding locations can be analysed.</a:t>
            </a:r>
          </a:p>
          <a:p>
            <a:pPr marL="800100" lvl="1" indent="-342900">
              <a:buFontTx/>
              <a:buChar char="-"/>
            </a:pPr>
            <a:r>
              <a:rPr lang="en-GB" sz="2400" dirty="0"/>
              <a:t>Some layers can be qualitative e.g. human defined areas such as county areas, or not visible at the surface, such as climate or soils / geology</a:t>
            </a:r>
          </a:p>
          <a:p>
            <a:pPr marL="342900" indent="-342900">
              <a:buFontTx/>
              <a:buChar char="-"/>
            </a:pPr>
            <a:endParaRPr lang="en-GB" sz="2400" dirty="0"/>
          </a:p>
          <a:p>
            <a:pPr algn="ctr"/>
            <a:r>
              <a:rPr lang="en-GB" sz="2400" dirty="0"/>
              <a:t>GIS have specific data formats to allow for capturing these, </a:t>
            </a:r>
            <a:r>
              <a:rPr lang="en-GB" sz="2400" b="1" dirty="0"/>
              <a:t>Vector</a:t>
            </a:r>
            <a:r>
              <a:rPr lang="en-GB" sz="2400" dirty="0"/>
              <a:t> and </a:t>
            </a:r>
            <a:r>
              <a:rPr lang="en-GB" sz="2400" b="1" dirty="0"/>
              <a:t>Raster</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9" name="TextBox 8">
            <a:extLst>
              <a:ext uri="{FF2B5EF4-FFF2-40B4-BE49-F238E27FC236}">
                <a16:creationId xmlns:a16="http://schemas.microsoft.com/office/drawing/2014/main" id="{BF5225D0-5954-E4D5-24BC-B64C2ED8749C}"/>
              </a:ext>
            </a:extLst>
          </p:cNvPr>
          <p:cNvSpPr txBox="1"/>
          <p:nvPr/>
        </p:nvSpPr>
        <p:spPr>
          <a:xfrm>
            <a:off x="3424505" y="505388"/>
            <a:ext cx="7380515" cy="830997"/>
          </a:xfrm>
          <a:prstGeom prst="rect">
            <a:avLst/>
          </a:prstGeom>
          <a:noFill/>
        </p:spPr>
        <p:txBody>
          <a:bodyPr wrap="square">
            <a:spAutoFit/>
          </a:bodyPr>
          <a:lstStyle/>
          <a:p>
            <a:r>
              <a:rPr lang="en-GB" sz="2400" dirty="0"/>
              <a:t>One of the key principles of GIS is to model the real world in a digital environment</a:t>
            </a:r>
          </a:p>
        </p:txBody>
      </p:sp>
      <p:grpSp>
        <p:nvGrpSpPr>
          <p:cNvPr id="6" name="Group 5">
            <a:extLst>
              <a:ext uri="{FF2B5EF4-FFF2-40B4-BE49-F238E27FC236}">
                <a16:creationId xmlns:a16="http://schemas.microsoft.com/office/drawing/2014/main" id="{AC9C1574-AC0B-69B1-6F5C-42637DB307AB}"/>
              </a:ext>
            </a:extLst>
          </p:cNvPr>
          <p:cNvGrpSpPr/>
          <p:nvPr/>
        </p:nvGrpSpPr>
        <p:grpSpPr>
          <a:xfrm>
            <a:off x="8685563" y="1625600"/>
            <a:ext cx="3472190" cy="4519792"/>
            <a:chOff x="8685563" y="1625600"/>
            <a:chExt cx="3472190" cy="4519792"/>
          </a:xfrm>
        </p:grpSpPr>
        <p:pic>
          <p:nvPicPr>
            <p:cNvPr id="3" name="Picture 2">
              <a:extLst>
                <a:ext uri="{FF2B5EF4-FFF2-40B4-BE49-F238E27FC236}">
                  <a16:creationId xmlns:a16="http://schemas.microsoft.com/office/drawing/2014/main" id="{4478CFAA-6C24-3933-4837-BE49C226AAD0}"/>
                </a:ext>
              </a:extLst>
            </p:cNvPr>
            <p:cNvPicPr>
              <a:picLocks noChangeAspect="1"/>
            </p:cNvPicPr>
            <p:nvPr/>
          </p:nvPicPr>
          <p:blipFill rotWithShape="1">
            <a:blip r:embed="rId4">
              <a:extLst>
                <a:ext uri="{28A0092B-C50C-407E-A947-70E740481C1C}">
                  <a14:useLocalDpi xmlns:a14="http://schemas.microsoft.com/office/drawing/2010/main" val="0"/>
                </a:ext>
              </a:extLst>
            </a:blip>
            <a:srcRect l="-9603" t="-185" r="-814" b="185"/>
            <a:stretch/>
          </p:blipFill>
          <p:spPr>
            <a:xfrm>
              <a:off x="8685563" y="1625600"/>
              <a:ext cx="3472190" cy="3778515"/>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4" name="TextBox 3">
              <a:extLst>
                <a:ext uri="{FF2B5EF4-FFF2-40B4-BE49-F238E27FC236}">
                  <a16:creationId xmlns:a16="http://schemas.microsoft.com/office/drawing/2014/main" id="{7C5A3FD8-5FB0-B9DB-2505-7E5FA38BCE4E}"/>
                </a:ext>
              </a:extLst>
            </p:cNvPr>
            <p:cNvSpPr txBox="1"/>
            <p:nvPr/>
          </p:nvSpPr>
          <p:spPr>
            <a:xfrm>
              <a:off x="8760174" y="5499061"/>
              <a:ext cx="3076227" cy="646331"/>
            </a:xfrm>
            <a:prstGeom prst="rect">
              <a:avLst/>
            </a:prstGeom>
            <a:noFill/>
          </p:spPr>
          <p:txBody>
            <a:bodyPr wrap="square">
              <a:spAutoFit/>
            </a:bodyPr>
            <a:lstStyle/>
            <a:p>
              <a:pPr algn="ctr"/>
              <a:r>
                <a:rPr lang="en-GB" sz="1800" dirty="0"/>
                <a:t>Ian McHarg’s overlay concept in 1969</a:t>
              </a:r>
              <a:endParaRPr lang="en-GB" dirty="0"/>
            </a:p>
          </p:txBody>
        </p:sp>
      </p:grpSp>
      <p:grpSp>
        <p:nvGrpSpPr>
          <p:cNvPr id="10" name="Group 9">
            <a:extLst>
              <a:ext uri="{FF2B5EF4-FFF2-40B4-BE49-F238E27FC236}">
                <a16:creationId xmlns:a16="http://schemas.microsoft.com/office/drawing/2014/main" id="{7AB63733-C890-88A8-F461-73DA7B0A8EBE}"/>
              </a:ext>
            </a:extLst>
          </p:cNvPr>
          <p:cNvGrpSpPr/>
          <p:nvPr/>
        </p:nvGrpSpPr>
        <p:grpSpPr>
          <a:xfrm>
            <a:off x="8935190" y="1549441"/>
            <a:ext cx="3160703" cy="4583387"/>
            <a:chOff x="8711982" y="1549441"/>
            <a:chExt cx="3419351" cy="4770666"/>
          </a:xfrm>
        </p:grpSpPr>
        <p:pic>
          <p:nvPicPr>
            <p:cNvPr id="7170" name="Picture 2">
              <a:extLst>
                <a:ext uri="{FF2B5EF4-FFF2-40B4-BE49-F238E27FC236}">
                  <a16:creationId xmlns:a16="http://schemas.microsoft.com/office/drawing/2014/main" id="{071945DF-F8B3-3E44-EF79-F95F8EC0612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11982" y="1549441"/>
              <a:ext cx="3419351" cy="440163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B4EDA0-3486-169A-04A7-A04FDB4B2397}"/>
                </a:ext>
              </a:extLst>
            </p:cNvPr>
            <p:cNvSpPr txBox="1"/>
            <p:nvPr/>
          </p:nvSpPr>
          <p:spPr>
            <a:xfrm>
              <a:off x="8865402" y="5950775"/>
              <a:ext cx="3076227" cy="369332"/>
            </a:xfrm>
            <a:prstGeom prst="rect">
              <a:avLst/>
            </a:prstGeom>
            <a:solidFill>
              <a:schemeClr val="bg1"/>
            </a:solidFill>
          </p:spPr>
          <p:txBody>
            <a:bodyPr wrap="square">
              <a:spAutoFit/>
            </a:bodyPr>
            <a:lstStyle/>
            <a:p>
              <a:pPr algn="ctr"/>
              <a:r>
                <a:rPr lang="en-GB" sz="1800" dirty="0"/>
                <a:t>Present day GIS example</a:t>
              </a:r>
              <a:endParaRPr lang="en-GB" dirty="0"/>
            </a:p>
          </p:txBody>
        </p:sp>
      </p:grpSp>
    </p:spTree>
    <p:extLst>
      <p:ext uri="{BB962C8B-B14F-4D97-AF65-F5344CB8AC3E}">
        <p14:creationId xmlns:p14="http://schemas.microsoft.com/office/powerpoint/2010/main" val="1984303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Data Types: Vector</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8" t="-185" r="52741" b="185"/>
          <a:stretch/>
        </p:blipFill>
        <p:spPr>
          <a:xfrm>
            <a:off x="20" y="369332"/>
            <a:ext cx="267786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2837713" y="812149"/>
            <a:ext cx="5718628" cy="5324535"/>
          </a:xfrm>
          <a:prstGeom prst="rect">
            <a:avLst/>
          </a:prstGeom>
          <a:noFill/>
        </p:spPr>
        <p:txBody>
          <a:bodyPr wrap="square" rtlCol="0">
            <a:spAutoFit/>
          </a:bodyPr>
          <a:lstStyle/>
          <a:p>
            <a:r>
              <a:rPr lang="en-GB" sz="2000" b="1" dirty="0">
                <a:solidFill>
                  <a:srgbClr val="232323"/>
                </a:solidFill>
                <a:latin typeface="Arial" panose="020B0604020202020204" pitchFamily="34" charset="0"/>
              </a:rPr>
              <a:t>Vector</a:t>
            </a:r>
            <a:r>
              <a:rPr lang="en-GB" sz="2000" dirty="0">
                <a:solidFill>
                  <a:srgbClr val="232323"/>
                </a:solidFill>
                <a:latin typeface="Arial" panose="020B0604020202020204" pitchFamily="34" charset="0"/>
              </a:rPr>
              <a:t> point definition: </a:t>
            </a:r>
          </a:p>
          <a:p>
            <a:r>
              <a:rPr lang="en-GB" sz="2000" dirty="0">
                <a:solidFill>
                  <a:srgbClr val="232323"/>
                </a:solidFill>
                <a:latin typeface="Comic Sans MS" panose="030F0702030302020204" pitchFamily="66" charset="0"/>
              </a:rPr>
              <a:t>“indicates either the position or the location of any given point with respect to any arbitrary reference point”</a:t>
            </a:r>
          </a:p>
          <a:p>
            <a:endParaRPr lang="en-GB" sz="2000" dirty="0">
              <a:solidFill>
                <a:srgbClr val="232323"/>
              </a:solidFill>
              <a:latin typeface="Arial" panose="020B0604020202020204" pitchFamily="34" charset="0"/>
            </a:endParaRPr>
          </a:p>
          <a:p>
            <a:r>
              <a:rPr lang="en-GB" sz="2000" b="1" dirty="0">
                <a:solidFill>
                  <a:srgbClr val="232323"/>
                </a:solidFill>
                <a:latin typeface="Arial" panose="020B0604020202020204" pitchFamily="34" charset="0"/>
              </a:rPr>
              <a:t>Vectors</a:t>
            </a:r>
            <a:r>
              <a:rPr lang="en-GB" sz="2000" dirty="0">
                <a:solidFill>
                  <a:srgbClr val="232323"/>
                </a:solidFill>
                <a:latin typeface="Arial" panose="020B0604020202020204" pitchFamily="34" charset="0"/>
              </a:rPr>
              <a:t> are composed of either:</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Points:	Single X,Y co-ordinates</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Lines:	Linear feature composed of 			linked X,Y co-ordinates</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Polygons:	Enclosed area features, 			delineated by X,Y co-ordinates</a:t>
            </a:r>
          </a:p>
          <a:p>
            <a:endParaRPr lang="en-GB" sz="2000" dirty="0">
              <a:solidFill>
                <a:srgbClr val="232323"/>
              </a:solidFill>
              <a:latin typeface="Arial" panose="020B0604020202020204" pitchFamily="34" charset="0"/>
            </a:endParaRPr>
          </a:p>
          <a:p>
            <a:endParaRPr lang="en-GB" sz="2000" dirty="0">
              <a:solidFill>
                <a:srgbClr val="232323"/>
              </a:solidFill>
              <a:latin typeface="Arial" panose="020B0604020202020204" pitchFamily="34" charset="0"/>
            </a:endParaRPr>
          </a:p>
          <a:p>
            <a:endParaRPr lang="en-GB" sz="20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pic>
        <p:nvPicPr>
          <p:cNvPr id="2" name="Picture 1">
            <a:extLst>
              <a:ext uri="{FF2B5EF4-FFF2-40B4-BE49-F238E27FC236}">
                <a16:creationId xmlns:a16="http://schemas.microsoft.com/office/drawing/2014/main" id="{A212241B-85EF-974E-E857-58C39F810FF3}"/>
              </a:ext>
            </a:extLst>
          </p:cNvPr>
          <p:cNvPicPr>
            <a:picLocks noChangeAspect="1"/>
          </p:cNvPicPr>
          <p:nvPr/>
        </p:nvPicPr>
        <p:blipFill rotWithShape="1">
          <a:blip r:embed="rId4">
            <a:clrChange>
              <a:clrFrom>
                <a:srgbClr val="FFFFFF"/>
              </a:clrFrom>
              <a:clrTo>
                <a:srgbClr val="FFFFFF">
                  <a:alpha val="0"/>
                </a:srgbClr>
              </a:clrTo>
            </a:clrChange>
          </a:blip>
          <a:srcRect r="50896"/>
          <a:stretch/>
        </p:blipFill>
        <p:spPr>
          <a:xfrm>
            <a:off x="8216446" y="1195227"/>
            <a:ext cx="3814559" cy="4862093"/>
          </a:xfrm>
          <a:prstGeom prst="rect">
            <a:avLst/>
          </a:prstGeom>
        </p:spPr>
      </p:pic>
      <p:sp>
        <p:nvSpPr>
          <p:cNvPr id="6" name="TextBox 5">
            <a:extLst>
              <a:ext uri="{FF2B5EF4-FFF2-40B4-BE49-F238E27FC236}">
                <a16:creationId xmlns:a16="http://schemas.microsoft.com/office/drawing/2014/main" id="{B7CCFADE-1B5E-B9CA-1EF1-6883E0D79287}"/>
              </a:ext>
            </a:extLst>
          </p:cNvPr>
          <p:cNvSpPr txBox="1"/>
          <p:nvPr/>
        </p:nvSpPr>
        <p:spPr>
          <a:xfrm>
            <a:off x="2769704" y="5703377"/>
            <a:ext cx="5537868" cy="707886"/>
          </a:xfrm>
          <a:prstGeom prst="rect">
            <a:avLst/>
          </a:prstGeom>
          <a:noFill/>
        </p:spPr>
        <p:txBody>
          <a:bodyPr wrap="square" rtlCol="0">
            <a:spAutoFit/>
          </a:bodyPr>
          <a:lstStyle/>
          <a:p>
            <a:pPr algn="ctr"/>
            <a:r>
              <a:rPr lang="en-GB" sz="2000" b="1" i="1" dirty="0"/>
              <a:t>QUESTION: Can you think of features that could be mapped as points, lines, or polygons?</a:t>
            </a:r>
          </a:p>
        </p:txBody>
      </p:sp>
    </p:spTree>
    <p:extLst>
      <p:ext uri="{BB962C8B-B14F-4D97-AF65-F5344CB8AC3E}">
        <p14:creationId xmlns:p14="http://schemas.microsoft.com/office/powerpoint/2010/main" val="31711994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Data Types: Raster</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57575" r="-4932"/>
          <a:stretch/>
        </p:blipFill>
        <p:spPr>
          <a:xfrm>
            <a:off x="20" y="369332"/>
            <a:ext cx="267786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2602957" y="3429000"/>
            <a:ext cx="4841554" cy="2862322"/>
          </a:xfrm>
          <a:prstGeom prst="rect">
            <a:avLst/>
          </a:prstGeom>
          <a:noFill/>
        </p:spPr>
        <p:txBody>
          <a:bodyPr wrap="square" rtlCol="0">
            <a:spAutoFit/>
          </a:bodyPr>
          <a:lstStyle/>
          <a:p>
            <a:r>
              <a:rPr lang="en-GB" sz="2000" b="1" dirty="0" err="1">
                <a:solidFill>
                  <a:srgbClr val="232323"/>
                </a:solidFill>
                <a:latin typeface="Arial" panose="020B0604020202020204" pitchFamily="34" charset="0"/>
              </a:rPr>
              <a:t>Rasters</a:t>
            </a:r>
            <a:r>
              <a:rPr lang="en-GB" sz="2000" dirty="0">
                <a:solidFill>
                  <a:srgbClr val="232323"/>
                </a:solidFill>
                <a:latin typeface="Arial" panose="020B0604020202020204" pitchFamily="34" charset="0"/>
              </a:rPr>
              <a:t> are composed of:</a:t>
            </a:r>
          </a:p>
          <a:p>
            <a:pPr marL="342900" indent="-342900">
              <a:buFontTx/>
              <a:buChar char="-"/>
            </a:pPr>
            <a:r>
              <a:rPr lang="en-GB" sz="2000" dirty="0">
                <a:solidFill>
                  <a:srgbClr val="232323"/>
                </a:solidFill>
                <a:latin typeface="Arial" panose="020B0604020202020204" pitchFamily="34" charset="0"/>
              </a:rPr>
              <a:t>Rows (and their height)	</a:t>
            </a:r>
          </a:p>
          <a:p>
            <a:pPr marL="342900" indent="-342900">
              <a:buFontTx/>
              <a:buChar char="-"/>
            </a:pPr>
            <a:r>
              <a:rPr lang="en-GB" sz="2000" dirty="0">
                <a:solidFill>
                  <a:srgbClr val="232323"/>
                </a:solidFill>
                <a:latin typeface="Arial" panose="020B0604020202020204" pitchFamily="34" charset="0"/>
              </a:rPr>
              <a:t>Columns (and their width)	</a:t>
            </a:r>
          </a:p>
          <a:p>
            <a:pPr marL="342900" indent="-342900">
              <a:buFontTx/>
              <a:buChar char="-"/>
            </a:pPr>
            <a:r>
              <a:rPr lang="en-GB" sz="2000" dirty="0">
                <a:solidFill>
                  <a:srgbClr val="232323"/>
                </a:solidFill>
                <a:latin typeface="Arial" panose="020B0604020202020204" pitchFamily="34" charset="0"/>
              </a:rPr>
              <a:t>Pixel Values e.g.:</a:t>
            </a:r>
          </a:p>
          <a:p>
            <a:pPr marL="800100" lvl="1" indent="-342900">
              <a:buFontTx/>
              <a:buChar char="-"/>
            </a:pPr>
            <a:r>
              <a:rPr lang="en-GB" sz="2000" dirty="0">
                <a:solidFill>
                  <a:srgbClr val="232323"/>
                </a:solidFill>
                <a:latin typeface="Arial" panose="020B0604020202020204" pitchFamily="34" charset="0"/>
              </a:rPr>
              <a:t>Classification value</a:t>
            </a:r>
          </a:p>
          <a:p>
            <a:pPr marL="800100" lvl="1" indent="-342900">
              <a:buFontTx/>
              <a:buChar char="-"/>
            </a:pPr>
            <a:r>
              <a:rPr lang="en-GB" sz="2000" dirty="0">
                <a:solidFill>
                  <a:srgbClr val="232323"/>
                </a:solidFill>
                <a:latin typeface="Arial" panose="020B0604020202020204" pitchFamily="34" charset="0"/>
              </a:rPr>
              <a:t>Elevation</a:t>
            </a:r>
          </a:p>
          <a:p>
            <a:pPr marL="800100" lvl="1" indent="-342900">
              <a:buFontTx/>
              <a:buChar char="-"/>
            </a:pPr>
            <a:r>
              <a:rPr lang="en-GB" sz="2000" dirty="0">
                <a:solidFill>
                  <a:srgbClr val="232323"/>
                </a:solidFill>
                <a:latin typeface="Arial" panose="020B0604020202020204" pitchFamily="34" charset="0"/>
              </a:rPr>
              <a:t>Satellite imagery</a:t>
            </a:r>
          </a:p>
          <a:p>
            <a:pPr marL="800100" lvl="1" indent="-342900">
              <a:buFontTx/>
              <a:buChar char="-"/>
            </a:pPr>
            <a:r>
              <a:rPr lang="en-GB" sz="2000" dirty="0">
                <a:solidFill>
                  <a:srgbClr val="232323"/>
                </a:solidFill>
                <a:latin typeface="Arial" panose="020B0604020202020204" pitchFamily="34" charset="0"/>
              </a:rPr>
              <a:t>Annual mean precipitation</a:t>
            </a:r>
          </a:p>
          <a:p>
            <a:pPr marL="342900" indent="-342900">
              <a:buFontTx/>
              <a:buChar char="-"/>
            </a:pPr>
            <a:r>
              <a:rPr lang="en-GB" sz="2000" dirty="0">
                <a:solidFill>
                  <a:srgbClr val="232323"/>
                </a:solidFill>
                <a:latin typeface="Arial" panose="020B0604020202020204" pitchFamily="34" charset="0"/>
              </a:rPr>
              <a:t>Origin location (projection information)</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pic>
        <p:nvPicPr>
          <p:cNvPr id="7" name="Picture 6">
            <a:extLst>
              <a:ext uri="{FF2B5EF4-FFF2-40B4-BE49-F238E27FC236}">
                <a16:creationId xmlns:a16="http://schemas.microsoft.com/office/drawing/2014/main" id="{0492A7D8-B214-7591-1299-451512A0AF5E}"/>
              </a:ext>
            </a:extLst>
          </p:cNvPr>
          <p:cNvPicPr>
            <a:picLocks noChangeAspect="1"/>
          </p:cNvPicPr>
          <p:nvPr/>
        </p:nvPicPr>
        <p:blipFill>
          <a:blip r:embed="rId4"/>
          <a:stretch>
            <a:fillRect/>
          </a:stretch>
        </p:blipFill>
        <p:spPr>
          <a:xfrm>
            <a:off x="7420760" y="3505739"/>
            <a:ext cx="4336566" cy="2991514"/>
          </a:xfrm>
          <a:prstGeom prst="rect">
            <a:avLst/>
          </a:prstGeom>
        </p:spPr>
      </p:pic>
      <p:sp>
        <p:nvSpPr>
          <p:cNvPr id="10" name="TextBox 9">
            <a:extLst>
              <a:ext uri="{FF2B5EF4-FFF2-40B4-BE49-F238E27FC236}">
                <a16:creationId xmlns:a16="http://schemas.microsoft.com/office/drawing/2014/main" id="{6C075F00-FB7F-382C-4BA6-F16F27844EEC}"/>
              </a:ext>
            </a:extLst>
          </p:cNvPr>
          <p:cNvSpPr txBox="1"/>
          <p:nvPr/>
        </p:nvSpPr>
        <p:spPr>
          <a:xfrm>
            <a:off x="2602957" y="825428"/>
            <a:ext cx="4101805" cy="2554545"/>
          </a:xfrm>
          <a:prstGeom prst="rect">
            <a:avLst/>
          </a:prstGeom>
          <a:noFill/>
        </p:spPr>
        <p:txBody>
          <a:bodyPr wrap="square">
            <a:spAutoFit/>
          </a:bodyPr>
          <a:lstStyle/>
          <a:p>
            <a:r>
              <a:rPr lang="en-GB" sz="2000" b="1" dirty="0">
                <a:solidFill>
                  <a:srgbClr val="232323"/>
                </a:solidFill>
                <a:latin typeface="Arial" panose="020B0604020202020204" pitchFamily="34" charset="0"/>
              </a:rPr>
              <a:t>Raster</a:t>
            </a:r>
            <a:r>
              <a:rPr lang="en-GB" sz="2000" dirty="0">
                <a:solidFill>
                  <a:srgbClr val="232323"/>
                </a:solidFill>
                <a:latin typeface="Arial" panose="020B0604020202020204" pitchFamily="34" charset="0"/>
              </a:rPr>
              <a:t> definition: </a:t>
            </a:r>
          </a:p>
          <a:p>
            <a:r>
              <a:rPr lang="en-GB" sz="2000" dirty="0">
                <a:solidFill>
                  <a:srgbClr val="232323"/>
                </a:solidFill>
                <a:latin typeface="Comic Sans MS" panose="030F0702030302020204" pitchFamily="66" charset="0"/>
              </a:rPr>
              <a:t>“consists of a matrix of cells (or pixels) organized into rows and columns (or a grid) where each cell contains a value representing information, such as temperature”</a:t>
            </a:r>
          </a:p>
          <a:p>
            <a:r>
              <a:rPr lang="en-GB" sz="1600" dirty="0">
                <a:solidFill>
                  <a:srgbClr val="232323"/>
                </a:solidFill>
                <a:latin typeface="Comic Sans MS" panose="030F0702030302020204" pitchFamily="66" charset="0"/>
              </a:rPr>
              <a:t>(ESRI, What is raster data?, 2023)</a:t>
            </a:r>
            <a:endParaRPr lang="en-GB" sz="2000" dirty="0">
              <a:solidFill>
                <a:srgbClr val="232323"/>
              </a:solidFill>
              <a:latin typeface="Comic Sans MS" panose="030F0702030302020204" pitchFamily="66" charset="0"/>
            </a:endParaRPr>
          </a:p>
        </p:txBody>
      </p:sp>
      <p:pic>
        <p:nvPicPr>
          <p:cNvPr id="2050" name="Picture 2" descr="Advanced Processing and Settings &gt; Setting for Text format ASCII File Output">
            <a:extLst>
              <a:ext uri="{FF2B5EF4-FFF2-40B4-BE49-F238E27FC236}">
                <a16:creationId xmlns:a16="http://schemas.microsoft.com/office/drawing/2014/main" id="{DB1958E8-AFBE-67E9-3BE8-5C03BC50B9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04762" y="815808"/>
            <a:ext cx="5476875"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21415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Raster Types: Discrete and Continuous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57575" r="-4932"/>
          <a:stretch/>
        </p:blipFill>
        <p:spPr>
          <a:xfrm>
            <a:off x="20" y="369332"/>
            <a:ext cx="267786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10" name="TextBox 9">
            <a:extLst>
              <a:ext uri="{FF2B5EF4-FFF2-40B4-BE49-F238E27FC236}">
                <a16:creationId xmlns:a16="http://schemas.microsoft.com/office/drawing/2014/main" id="{6C075F00-FB7F-382C-4BA6-F16F27844EEC}"/>
              </a:ext>
            </a:extLst>
          </p:cNvPr>
          <p:cNvSpPr txBox="1"/>
          <p:nvPr/>
        </p:nvSpPr>
        <p:spPr>
          <a:xfrm>
            <a:off x="2677886" y="566678"/>
            <a:ext cx="6785091" cy="1200329"/>
          </a:xfrm>
          <a:prstGeom prst="rect">
            <a:avLst/>
          </a:prstGeom>
          <a:noFill/>
        </p:spPr>
        <p:txBody>
          <a:bodyPr wrap="square">
            <a:spAutoFit/>
          </a:bodyPr>
          <a:lstStyle/>
          <a:p>
            <a:r>
              <a:rPr lang="en-GB" sz="1800" dirty="0">
                <a:solidFill>
                  <a:srgbClr val="232323"/>
                </a:solidFill>
                <a:latin typeface="Arial" panose="020B0604020202020204" pitchFamily="34" charset="0"/>
              </a:rPr>
              <a:t>Raster values are stored in either </a:t>
            </a:r>
            <a:r>
              <a:rPr lang="en-GB" sz="1800" b="1" dirty="0">
                <a:solidFill>
                  <a:srgbClr val="232323"/>
                </a:solidFill>
                <a:latin typeface="Arial" panose="020B0604020202020204" pitchFamily="34" charset="0"/>
              </a:rPr>
              <a:t>discrete</a:t>
            </a:r>
            <a:r>
              <a:rPr lang="en-GB" sz="1800" dirty="0">
                <a:solidFill>
                  <a:srgbClr val="232323"/>
                </a:solidFill>
                <a:latin typeface="Arial" panose="020B0604020202020204" pitchFamily="34" charset="0"/>
              </a:rPr>
              <a:t> or </a:t>
            </a:r>
            <a:r>
              <a:rPr lang="en-GB" sz="1800" b="1" dirty="0">
                <a:solidFill>
                  <a:srgbClr val="232323"/>
                </a:solidFill>
                <a:latin typeface="Arial" panose="020B0604020202020204" pitchFamily="34" charset="0"/>
              </a:rPr>
              <a:t>continuous</a:t>
            </a:r>
            <a:r>
              <a:rPr lang="en-GB" sz="1800" dirty="0">
                <a:solidFill>
                  <a:srgbClr val="232323"/>
                </a:solidFill>
                <a:latin typeface="Arial" panose="020B0604020202020204" pitchFamily="34" charset="0"/>
              </a:rPr>
              <a:t> form depending on the variable being recorded:</a:t>
            </a:r>
          </a:p>
          <a:p>
            <a:endParaRPr lang="en-GB" dirty="0">
              <a:solidFill>
                <a:srgbClr val="232323"/>
              </a:solidFill>
              <a:latin typeface="Arial" panose="020B0604020202020204" pitchFamily="34" charset="0"/>
            </a:endParaRPr>
          </a:p>
          <a:p>
            <a:endParaRPr lang="en-GB" sz="1800" dirty="0">
              <a:solidFill>
                <a:srgbClr val="232323"/>
              </a:solidFill>
              <a:latin typeface="Comic Sans MS" panose="030F0702030302020204" pitchFamily="66" charset="0"/>
            </a:endParaRPr>
          </a:p>
        </p:txBody>
      </p:sp>
      <p:pic>
        <p:nvPicPr>
          <p:cNvPr id="6146" name="Picture 2" descr="Raster bands—ArcMap | Documentation">
            <a:extLst>
              <a:ext uri="{FF2B5EF4-FFF2-40B4-BE49-F238E27FC236}">
                <a16:creationId xmlns:a16="http://schemas.microsoft.com/office/drawing/2014/main" id="{22226710-8276-52C3-1255-B8101B00ED7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55336"/>
          <a:stretch/>
        </p:blipFill>
        <p:spPr bwMode="auto">
          <a:xfrm>
            <a:off x="6630597" y="4907838"/>
            <a:ext cx="2251922" cy="1582936"/>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FBC098DA-4934-0AC4-444D-B39EA3E1D446}"/>
              </a:ext>
            </a:extLst>
          </p:cNvPr>
          <p:cNvPicPr>
            <a:picLocks noChangeAspect="1"/>
          </p:cNvPicPr>
          <p:nvPr/>
        </p:nvPicPr>
        <p:blipFill rotWithShape="1">
          <a:blip r:embed="rId5">
            <a:clrChange>
              <a:clrFrom>
                <a:srgbClr val="DAD2D8"/>
              </a:clrFrom>
              <a:clrTo>
                <a:srgbClr val="DAD2D8">
                  <a:alpha val="0"/>
                </a:srgbClr>
              </a:clrTo>
            </a:clrChange>
          </a:blip>
          <a:srcRect r="11353"/>
          <a:stretch/>
        </p:blipFill>
        <p:spPr>
          <a:xfrm>
            <a:off x="8562491" y="254040"/>
            <a:ext cx="3578352" cy="2187818"/>
          </a:xfrm>
          <a:prstGeom prst="rect">
            <a:avLst/>
          </a:prstGeom>
        </p:spPr>
      </p:pic>
      <p:pic>
        <p:nvPicPr>
          <p:cNvPr id="6150" name="Picture 6" descr="Chapter 7 Raster Geospatial Data - Discrete | Geographic Data Science with  R: Visualizing and Analyzing Environmental Change">
            <a:extLst>
              <a:ext uri="{FF2B5EF4-FFF2-40B4-BE49-F238E27FC236}">
                <a16:creationId xmlns:a16="http://schemas.microsoft.com/office/drawing/2014/main" id="{C842C394-11BB-566B-2802-4E0ECC113AA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97644" y="2163571"/>
            <a:ext cx="3543199" cy="253085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able 5">
            <a:extLst>
              <a:ext uri="{FF2B5EF4-FFF2-40B4-BE49-F238E27FC236}">
                <a16:creationId xmlns:a16="http://schemas.microsoft.com/office/drawing/2014/main" id="{5E080CD6-0D14-6629-2A10-1F76827D357A}"/>
              </a:ext>
            </a:extLst>
          </p:cNvPr>
          <p:cNvGraphicFramePr>
            <a:graphicFrameLocks noGrp="1"/>
          </p:cNvGraphicFramePr>
          <p:nvPr>
            <p:extLst>
              <p:ext uri="{D42A27DB-BD31-4B8C-83A1-F6EECF244321}">
                <p14:modId xmlns:p14="http://schemas.microsoft.com/office/powerpoint/2010/main" val="3608209099"/>
              </p:ext>
            </p:extLst>
          </p:nvPr>
        </p:nvGraphicFramePr>
        <p:xfrm>
          <a:off x="2523986" y="1261804"/>
          <a:ext cx="6071523" cy="3609340"/>
        </p:xfrm>
        <a:graphic>
          <a:graphicData uri="http://schemas.openxmlformats.org/drawingml/2006/table">
            <a:tbl>
              <a:tblPr/>
              <a:tblGrid>
                <a:gridCol w="1107276">
                  <a:extLst>
                    <a:ext uri="{9D8B030D-6E8A-4147-A177-3AD203B41FA5}">
                      <a16:colId xmlns:a16="http://schemas.microsoft.com/office/drawing/2014/main" val="364324537"/>
                    </a:ext>
                  </a:extLst>
                </a:gridCol>
                <a:gridCol w="508000">
                  <a:extLst>
                    <a:ext uri="{9D8B030D-6E8A-4147-A177-3AD203B41FA5}">
                      <a16:colId xmlns:a16="http://schemas.microsoft.com/office/drawing/2014/main" val="156734508"/>
                    </a:ext>
                  </a:extLst>
                </a:gridCol>
                <a:gridCol w="1435100">
                  <a:extLst>
                    <a:ext uri="{9D8B030D-6E8A-4147-A177-3AD203B41FA5}">
                      <a16:colId xmlns:a16="http://schemas.microsoft.com/office/drawing/2014/main" val="1939685992"/>
                    </a:ext>
                  </a:extLst>
                </a:gridCol>
                <a:gridCol w="587048">
                  <a:extLst>
                    <a:ext uri="{9D8B030D-6E8A-4147-A177-3AD203B41FA5}">
                      <a16:colId xmlns:a16="http://schemas.microsoft.com/office/drawing/2014/main" val="3196292658"/>
                    </a:ext>
                  </a:extLst>
                </a:gridCol>
                <a:gridCol w="1560687">
                  <a:extLst>
                    <a:ext uri="{9D8B030D-6E8A-4147-A177-3AD203B41FA5}">
                      <a16:colId xmlns:a16="http://schemas.microsoft.com/office/drawing/2014/main" val="4132666272"/>
                    </a:ext>
                  </a:extLst>
                </a:gridCol>
                <a:gridCol w="873412">
                  <a:extLst>
                    <a:ext uri="{9D8B030D-6E8A-4147-A177-3AD203B41FA5}">
                      <a16:colId xmlns:a16="http://schemas.microsoft.com/office/drawing/2014/main" val="536260689"/>
                    </a:ext>
                  </a:extLst>
                </a:gridCol>
              </a:tblGrid>
              <a:tr h="184150">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tcP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lnL>
                      <a:noFill/>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tcPr>
                </a:tc>
                <a:tc rowSpan="2">
                  <a:txBody>
                    <a:bodyPr/>
                    <a:lstStyle/>
                    <a:p>
                      <a:pPr algn="ctr" fontAlgn="ctr"/>
                      <a:r>
                        <a:rPr lang="en-GB" sz="1200" b="1" i="0" u="none" strike="noStrike" dirty="0">
                          <a:solidFill>
                            <a:srgbClr val="000000"/>
                          </a:solidFill>
                          <a:effectLst/>
                          <a:latin typeface="Calibri" panose="020F0502020204030204" pitchFamily="34" charset="0"/>
                        </a:rPr>
                        <a:t>Continuous</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3">
                  <a:txBody>
                    <a:bodyPr/>
                    <a:lstStyle/>
                    <a:p>
                      <a:pPr algn="ctr" fontAlgn="ctr"/>
                      <a:r>
                        <a:rPr lang="en-GB" sz="1200" b="1" i="0" u="none" strike="noStrike" dirty="0">
                          <a:solidFill>
                            <a:srgbClr val="000000"/>
                          </a:solidFill>
                          <a:effectLst/>
                          <a:latin typeface="Calibri" panose="020F0502020204030204" pitchFamily="34" charset="0"/>
                        </a:rPr>
                        <a:t>Discrete</a:t>
                      </a:r>
                      <a:endParaRPr lang="en-GB" sz="1100" b="1" i="0" u="none" strike="noStrike" dirty="0">
                        <a:solidFill>
                          <a:srgbClr val="000000"/>
                        </a:solidFill>
                        <a:effectLst/>
                        <a:latin typeface="Calibri" panose="020F0502020204030204" pitchFamily="34" charset="0"/>
                      </a:endParaRPr>
                    </a:p>
                  </a:txBody>
                  <a:tcPr marL="6350" marR="6350" marT="6350" marB="0" anchor="ctr">
                    <a:lnL w="635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347604611"/>
                  </a:ext>
                </a:extLst>
              </a:tr>
              <a:tr h="184150">
                <a:tc>
                  <a:txBody>
                    <a:bodyPr/>
                    <a:lstStyle/>
                    <a:p>
                      <a:pPr algn="ctr" fontAlgn="ctr"/>
                      <a:r>
                        <a:rPr lang="en-GB" sz="1100" b="1" i="0" u="none" strike="noStrike" dirty="0">
                          <a:solidFill>
                            <a:srgbClr val="000000"/>
                          </a:solidFill>
                          <a:effectLst/>
                          <a:latin typeface="Calibri" panose="020F0502020204030204" pitchFamily="34" charset="0"/>
                        </a:rPr>
                        <a:t>Raster Variable</a:t>
                      </a:r>
                    </a:p>
                  </a:txBody>
                  <a:tcPr marL="6350" marR="6350" marT="6350" marB="0" anchor="ctr">
                    <a:lnL w="12700" cap="flat" cmpd="sng" algn="ctr">
                      <a:solidFill>
                        <a:schemeClr val="tx1"/>
                      </a:solidFill>
                      <a:prstDash val="solid"/>
                      <a:round/>
                      <a:headEnd type="none" w="med" len="med"/>
                      <a:tailEnd type="none" w="med" len="med"/>
                    </a:lnL>
                    <a:lnR>
                      <a:noFill/>
                    </a:lnR>
                    <a:lnT>
                      <a:noFill/>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rgbClr val="000000"/>
                          </a:solidFill>
                          <a:effectLst/>
                          <a:latin typeface="Calibri" panose="020F0502020204030204" pitchFamily="34" charset="0"/>
                        </a:rPr>
                        <a:t>Units</a:t>
                      </a:r>
                    </a:p>
                  </a:txBody>
                  <a:tcPr marL="6350" marR="6350" marT="6350" marB="0" anchor="ctr">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vMerge="1">
                  <a:txBody>
                    <a:bodyPr/>
                    <a:lstStyle/>
                    <a:p>
                      <a:pPr algn="ctr" fontAlgn="ctr"/>
                      <a:r>
                        <a:rPr lang="en-GB" sz="1100" b="0" i="0" u="none" strike="noStrike" dirty="0">
                          <a:solidFill>
                            <a:srgbClr val="000000"/>
                          </a:solidFill>
                          <a:effectLst/>
                          <a:latin typeface="Calibri" panose="020F0502020204030204" pitchFamily="34" charset="0"/>
                        </a:rPr>
                        <a:t> </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Ordinal</a:t>
                      </a:r>
                    </a:p>
                  </a:txBody>
                  <a:tcPr marL="6350" marR="6350" marT="6350" marB="0" anchor="ctr">
                    <a:lnL w="6350" cap="flat" cmpd="sng" algn="ctr">
                      <a:solidFill>
                        <a:srgbClr val="000000"/>
                      </a:solidFill>
                      <a:prstDash val="solid"/>
                      <a:round/>
                      <a:headEnd type="none" w="med" len="med"/>
                      <a:tailEnd type="none" w="med" len="med"/>
                    </a:lnL>
                    <a:lnR>
                      <a:noFill/>
                    </a:lnR>
                    <a:lnT>
                      <a:noFill/>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Nominal</a:t>
                      </a:r>
                    </a:p>
                  </a:txBody>
                  <a:tcPr marL="6350" marR="6350" marT="6350"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Binary</a:t>
                      </a:r>
                    </a:p>
                  </a:txBody>
                  <a:tcPr marL="6350" marR="6350" marT="6350" marB="0" anchor="ctr">
                    <a:lnL>
                      <a:noFill/>
                    </a:lnL>
                    <a:lnR w="12700" cap="flat" cmpd="sng" algn="ctr">
                      <a:solidFill>
                        <a:schemeClr val="tx1"/>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16367805"/>
                  </a:ext>
                </a:extLst>
              </a:tr>
              <a:tr h="244602">
                <a:tc>
                  <a:txBody>
                    <a:bodyPr/>
                    <a:lstStyle/>
                    <a:p>
                      <a:pPr algn="ctr" fontAlgn="ctr"/>
                      <a:r>
                        <a:rPr lang="en-GB" sz="1100" b="0" i="0" u="none" strike="noStrike" dirty="0">
                          <a:solidFill>
                            <a:srgbClr val="000000"/>
                          </a:solidFill>
                          <a:effectLst/>
                          <a:latin typeface="Calibri" panose="020F0502020204030204" pitchFamily="34" charset="0"/>
                        </a:rPr>
                        <a:t>Land Cover classification</a:t>
                      </a:r>
                    </a:p>
                  </a:txBody>
                  <a:tcPr marL="6350" marR="6350" marT="6350" marB="0" anchor="ctr">
                    <a:lnL w="12700" cap="flat" cmpd="sng" algn="ctr">
                      <a:solidFill>
                        <a:schemeClr val="tx1"/>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N/A</a:t>
                      </a:r>
                    </a:p>
                  </a:txBody>
                  <a:tcPr marL="6350" marR="6350" marT="635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Forest, Grassland, Urban</a:t>
                      </a:r>
                    </a:p>
                  </a:txBody>
                  <a:tcPr marL="6350" marR="6350" marT="6350" marB="0" anchor="ctr">
                    <a:lnL>
                      <a:noFill/>
                    </a:lnL>
                    <a:lnR>
                      <a:noFill/>
                    </a:lnR>
                    <a:lnT w="635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a:noFill/>
                    </a:lnL>
                    <a:lnR w="12700" cap="flat" cmpd="sng" algn="ctr">
                      <a:solidFill>
                        <a:schemeClr val="tx1"/>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25551920"/>
                  </a:ext>
                </a:extLst>
              </a:tr>
              <a:tr h="184150">
                <a:tc>
                  <a:txBody>
                    <a:bodyPr/>
                    <a:lstStyle/>
                    <a:p>
                      <a:pPr algn="ctr" fontAlgn="ctr"/>
                      <a:r>
                        <a:rPr lang="en-GB" sz="1100" b="0" i="0" u="none" strike="noStrike" dirty="0">
                          <a:solidFill>
                            <a:srgbClr val="000000"/>
                          </a:solidFill>
                          <a:effectLst/>
                          <a:latin typeface="Calibri" panose="020F0502020204030204" pitchFamily="34" charset="0"/>
                        </a:rPr>
                        <a:t>Land Use classification</a:t>
                      </a:r>
                    </a:p>
                  </a:txBody>
                  <a:tcPr marL="6350" marR="6350" marT="6350" marB="0"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a:noFill/>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w="6350" cap="flat" cmpd="sng" algn="ctr">
                      <a:solidFill>
                        <a:srgbClr val="000000"/>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Plantation, Golf Course, University</a:t>
                      </a:r>
                    </a:p>
                  </a:txBody>
                  <a:tcPr marL="6350" marR="6350" marT="635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34427153"/>
                  </a:ext>
                </a:extLst>
              </a:tr>
              <a:tr h="184150">
                <a:tc>
                  <a:txBody>
                    <a:bodyPr/>
                    <a:lstStyle/>
                    <a:p>
                      <a:pPr algn="ctr" fontAlgn="ctr"/>
                      <a:r>
                        <a:rPr lang="en-GB" sz="1100" b="0" i="0" u="none" strike="noStrike" dirty="0">
                          <a:solidFill>
                            <a:srgbClr val="000000"/>
                          </a:solidFill>
                          <a:effectLst/>
                          <a:latin typeface="Calibri" panose="020F0502020204030204" pitchFamily="34" charset="0"/>
                        </a:rPr>
                        <a:t>Mean temperature</a:t>
                      </a:r>
                    </a:p>
                  </a:txBody>
                  <a:tcPr marL="6350" marR="6350" marT="6350" marB="0"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Degrees</a:t>
                      </a:r>
                    </a:p>
                  </a:txBody>
                  <a:tcPr marL="6350" marR="6350" marT="6350" marB="0" anchor="ctr">
                    <a:lnL>
                      <a:noFill/>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 … -1.2 ... 0.5 … 12.8 ... )</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w="6350" cap="flat" cmpd="sng" algn="ctr">
                      <a:solidFill>
                        <a:srgbClr val="000000"/>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&lt; threshold e.g. 12 degrees &gt;</a:t>
                      </a:r>
                    </a:p>
                  </a:txBody>
                  <a:tcPr marL="6350" marR="6350" marT="6350" marB="0"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43114236"/>
                  </a:ext>
                </a:extLst>
              </a:tr>
              <a:tr h="184150">
                <a:tc>
                  <a:txBody>
                    <a:bodyPr/>
                    <a:lstStyle/>
                    <a:p>
                      <a:pPr algn="ctr" fontAlgn="ctr"/>
                      <a:r>
                        <a:rPr lang="en-GB" sz="1100" b="0" i="0" u="none" strike="noStrike" dirty="0">
                          <a:solidFill>
                            <a:srgbClr val="000000"/>
                          </a:solidFill>
                          <a:effectLst/>
                          <a:latin typeface="Calibri" panose="020F0502020204030204" pitchFamily="34" charset="0"/>
                        </a:rPr>
                        <a:t>Mean rainfall</a:t>
                      </a:r>
                    </a:p>
                  </a:txBody>
                  <a:tcPr marL="6350" marR="6350" marT="6350" marB="0"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mm</a:t>
                      </a:r>
                    </a:p>
                  </a:txBody>
                  <a:tcPr marL="6350" marR="6350" marT="6350" marB="0" anchor="ctr">
                    <a:lnL>
                      <a:noFill/>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( 0 ... 6.8 … 23.1 ... )</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N/A</a:t>
                      </a:r>
                    </a:p>
                  </a:txBody>
                  <a:tcPr marL="6350" marR="6350" marT="6350" marB="0" anchor="ctr">
                    <a:lnL w="6350" cap="flat" cmpd="sng" algn="ctr">
                      <a:solidFill>
                        <a:srgbClr val="000000"/>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&lt; threshold e.g. 28mm &gt;</a:t>
                      </a:r>
                    </a:p>
                  </a:txBody>
                  <a:tcPr marL="6350" marR="6350" marT="6350" marB="0"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37456573"/>
                  </a:ext>
                </a:extLst>
              </a:tr>
              <a:tr h="184150">
                <a:tc>
                  <a:txBody>
                    <a:bodyPr/>
                    <a:lstStyle/>
                    <a:p>
                      <a:pPr algn="ctr" fontAlgn="ctr"/>
                      <a:r>
                        <a:rPr lang="en-GB" sz="1100" b="0" i="0" u="none" strike="noStrike" dirty="0">
                          <a:solidFill>
                            <a:srgbClr val="000000"/>
                          </a:solidFill>
                          <a:effectLst/>
                          <a:latin typeface="Calibri" panose="020F0502020204030204" pitchFamily="34" charset="0"/>
                        </a:rPr>
                        <a:t>Elevation</a:t>
                      </a:r>
                    </a:p>
                  </a:txBody>
                  <a:tcPr marL="6350" marR="6350" marT="6350" marB="0"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Metres</a:t>
                      </a:r>
                    </a:p>
                  </a:txBody>
                  <a:tcPr marL="6350" marR="6350" marT="6350" marB="0" anchor="ctr">
                    <a:lnL>
                      <a:noFill/>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( 0 ... 77.0 … 139.6 ... )</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w="6350" cap="flat" cmpd="sng" algn="ctr">
                      <a:solidFill>
                        <a:srgbClr val="000000"/>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&lt; threshold e.g. 132m &gt;</a:t>
                      </a:r>
                    </a:p>
                  </a:txBody>
                  <a:tcPr marL="6350" marR="6350" marT="6350" marB="0"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54974558"/>
                  </a:ext>
                </a:extLst>
              </a:tr>
              <a:tr h="184150">
                <a:tc>
                  <a:txBody>
                    <a:bodyPr/>
                    <a:lstStyle/>
                    <a:p>
                      <a:pPr algn="ctr" fontAlgn="ctr"/>
                      <a:r>
                        <a:rPr lang="en-GB" sz="1100" b="0" i="0" u="none" strike="noStrike" dirty="0">
                          <a:solidFill>
                            <a:srgbClr val="000000"/>
                          </a:solidFill>
                          <a:effectLst/>
                          <a:latin typeface="Calibri" panose="020F0502020204030204" pitchFamily="34" charset="0"/>
                        </a:rPr>
                        <a:t>Slope</a:t>
                      </a:r>
                    </a:p>
                  </a:txBody>
                  <a:tcPr marL="6350" marR="6350" marT="6350" marB="0"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Degrees</a:t>
                      </a:r>
                    </a:p>
                  </a:txBody>
                  <a:tcPr marL="6350" marR="6350" marT="6350" marB="0" anchor="ctr">
                    <a:lnL>
                      <a:noFill/>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( 0 ... 45.2 … 90 )</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N/A</a:t>
                      </a:r>
                    </a:p>
                  </a:txBody>
                  <a:tcPr marL="6350" marR="6350" marT="6350" marB="0" anchor="ctr">
                    <a:lnL w="6350" cap="flat" cmpd="sng" algn="ctr">
                      <a:solidFill>
                        <a:srgbClr val="000000"/>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&lt; threshold e.g. 7.2 degrees &gt;</a:t>
                      </a:r>
                    </a:p>
                  </a:txBody>
                  <a:tcPr marL="6350" marR="6350" marT="6350" marB="0"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53189099"/>
                  </a:ext>
                </a:extLst>
              </a:tr>
              <a:tr h="184150">
                <a:tc>
                  <a:txBody>
                    <a:bodyPr/>
                    <a:lstStyle/>
                    <a:p>
                      <a:pPr algn="ctr" fontAlgn="ctr"/>
                      <a:r>
                        <a:rPr lang="en-GB" sz="1100" b="0" i="0" u="none" strike="noStrike" dirty="0">
                          <a:solidFill>
                            <a:srgbClr val="000000"/>
                          </a:solidFill>
                          <a:effectLst/>
                          <a:latin typeface="Calibri" panose="020F0502020204030204" pitchFamily="34" charset="0"/>
                        </a:rPr>
                        <a:t>Habitat connectivity</a:t>
                      </a:r>
                    </a:p>
                  </a:txBody>
                  <a:tcPr marL="6350" marR="6350" marT="6350" marB="0"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N/A</a:t>
                      </a:r>
                    </a:p>
                  </a:txBody>
                  <a:tcPr marL="6350" marR="6350" marT="6350" marB="0" anchor="ctr">
                    <a:lnL>
                      <a:noFill/>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 N/A</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Low, Medium, High</a:t>
                      </a:r>
                    </a:p>
                  </a:txBody>
                  <a:tcPr marL="6350" marR="6350" marT="6350" marB="0" anchor="ctr">
                    <a:lnL w="6350" cap="flat" cmpd="sng" algn="ctr">
                      <a:solidFill>
                        <a:srgbClr val="000000"/>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27428516"/>
                  </a:ext>
                </a:extLst>
              </a:tr>
              <a:tr h="184150">
                <a:tc>
                  <a:txBody>
                    <a:bodyPr/>
                    <a:lstStyle/>
                    <a:p>
                      <a:pPr algn="ctr" fontAlgn="ctr"/>
                      <a:r>
                        <a:rPr lang="en-GB" sz="1100" b="0" i="0" u="none" strike="noStrike">
                          <a:solidFill>
                            <a:srgbClr val="000000"/>
                          </a:solidFill>
                          <a:effectLst/>
                          <a:latin typeface="Calibri" panose="020F0502020204030204" pitchFamily="34" charset="0"/>
                        </a:rPr>
                        <a:t>Habitat fragmentation</a:t>
                      </a:r>
                    </a:p>
                  </a:txBody>
                  <a:tcPr marL="6350" marR="6350" marT="6350" marB="0"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N/A</a:t>
                      </a:r>
                    </a:p>
                  </a:txBody>
                  <a:tcPr marL="6350" marR="6350" marT="6350" marB="0" anchor="ctr">
                    <a:lnL>
                      <a:noFill/>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N/A</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N/A</a:t>
                      </a:r>
                    </a:p>
                  </a:txBody>
                  <a:tcPr marL="6350" marR="6350" marT="6350" marB="0" anchor="ctr">
                    <a:lnL w="6350" cap="flat" cmpd="sng" algn="ctr">
                      <a:solidFill>
                        <a:srgbClr val="000000"/>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Intact, Interior, Dominant, Transitional, Patchy, Edge</a:t>
                      </a:r>
                    </a:p>
                  </a:txBody>
                  <a:tcPr marL="6350" marR="6350" marT="635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46180231"/>
                  </a:ext>
                </a:extLst>
              </a:tr>
            </a:tbl>
          </a:graphicData>
        </a:graphic>
      </p:graphicFrame>
      <p:pic>
        <p:nvPicPr>
          <p:cNvPr id="6152" name="Picture 8" descr="Conservation Ecology: Global-Scale Patterns of Forest ...">
            <a:extLst>
              <a:ext uri="{FF2B5EF4-FFF2-40B4-BE49-F238E27FC236}">
                <a16:creationId xmlns:a16="http://schemas.microsoft.com/office/drawing/2014/main" id="{5669AB97-EB50-E28D-1ADE-1C82AA0A4E7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4574" t="12412" r="4451" b="9840"/>
          <a:stretch/>
        </p:blipFill>
        <p:spPr bwMode="auto">
          <a:xfrm>
            <a:off x="2523986" y="4927352"/>
            <a:ext cx="3596518" cy="1538824"/>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Map Algebra">
            <a:extLst>
              <a:ext uri="{FF2B5EF4-FFF2-40B4-BE49-F238E27FC236}">
                <a16:creationId xmlns:a16="http://schemas.microsoft.com/office/drawing/2014/main" id="{640851AC-EF02-2320-5B0B-6405E2DEA02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05602" y="4846484"/>
            <a:ext cx="1914574" cy="16784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92909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Modelling the real world: </a:t>
            </a:r>
            <a:r>
              <a:rPr lang="en-GB" b="1" dirty="0" err="1"/>
              <a:t>Rasters</a:t>
            </a:r>
            <a:r>
              <a:rPr lang="en-GB" b="1" dirty="0"/>
              <a:t> and Vectors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8259" r="1825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pic>
        <p:nvPicPr>
          <p:cNvPr id="2" name="Picture 2">
            <a:extLst>
              <a:ext uri="{FF2B5EF4-FFF2-40B4-BE49-F238E27FC236}">
                <a16:creationId xmlns:a16="http://schemas.microsoft.com/office/drawing/2014/main" id="{F9972875-42BB-7A60-78FE-C129E8FB58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07775" y="1856153"/>
            <a:ext cx="2841745" cy="428045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GSP 270: Raster Data Models">
            <a:extLst>
              <a:ext uri="{FF2B5EF4-FFF2-40B4-BE49-F238E27FC236}">
                <a16:creationId xmlns:a16="http://schemas.microsoft.com/office/drawing/2014/main" id="{B57C0392-98C3-9261-6846-6971A3B9663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36950" y="1833599"/>
            <a:ext cx="4174318" cy="4499914"/>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34FEC074-8245-0D33-9866-9D117187A88D}"/>
              </a:ext>
            </a:extLst>
          </p:cNvPr>
          <p:cNvSpPr txBox="1"/>
          <p:nvPr/>
        </p:nvSpPr>
        <p:spPr>
          <a:xfrm>
            <a:off x="3536950" y="524487"/>
            <a:ext cx="8045223" cy="1015663"/>
          </a:xfrm>
          <a:prstGeom prst="rect">
            <a:avLst/>
          </a:prstGeom>
          <a:noFill/>
        </p:spPr>
        <p:txBody>
          <a:bodyPr wrap="square" rtlCol="0">
            <a:spAutoFit/>
          </a:bodyPr>
          <a:lstStyle/>
          <a:p>
            <a:pPr algn="ctr"/>
            <a:r>
              <a:rPr lang="en-GB" sz="2000" b="1" i="1" dirty="0"/>
              <a:t>QUESTION: What are the advantages or disadvantages to each data type when attempting to model / map real world features?</a:t>
            </a:r>
          </a:p>
          <a:p>
            <a:pPr algn="ctr"/>
            <a:r>
              <a:rPr lang="en-GB" sz="2000" b="1" i="1" dirty="0"/>
              <a:t>Consider : Coverage vs. Precision vs. Detail vs. Comparison</a:t>
            </a:r>
          </a:p>
        </p:txBody>
      </p:sp>
    </p:spTree>
    <p:extLst>
      <p:ext uri="{BB962C8B-B14F-4D97-AF65-F5344CB8AC3E}">
        <p14:creationId xmlns:p14="http://schemas.microsoft.com/office/powerpoint/2010/main" val="25279247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Modelling the real world: </a:t>
            </a:r>
            <a:r>
              <a:rPr lang="en-GB" b="1" dirty="0" err="1"/>
              <a:t>Rasters</a:t>
            </a:r>
            <a:r>
              <a:rPr lang="en-GB" b="1" dirty="0"/>
              <a:t> and Vectors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8259" r="1825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graphicFrame>
        <p:nvGraphicFramePr>
          <p:cNvPr id="3" name="Table 3">
            <a:extLst>
              <a:ext uri="{FF2B5EF4-FFF2-40B4-BE49-F238E27FC236}">
                <a16:creationId xmlns:a16="http://schemas.microsoft.com/office/drawing/2014/main" id="{E887ADB3-028B-538A-4977-EF61E2F1F9E7}"/>
              </a:ext>
            </a:extLst>
          </p:cNvPr>
          <p:cNvGraphicFramePr>
            <a:graphicFrameLocks noGrp="1"/>
          </p:cNvGraphicFramePr>
          <p:nvPr>
            <p:extLst>
              <p:ext uri="{D42A27DB-BD31-4B8C-83A1-F6EECF244321}">
                <p14:modId xmlns:p14="http://schemas.microsoft.com/office/powerpoint/2010/main" val="2933572283"/>
              </p:ext>
            </p:extLst>
          </p:nvPr>
        </p:nvGraphicFramePr>
        <p:xfrm>
          <a:off x="3726121" y="1369651"/>
          <a:ext cx="7864908" cy="3662680"/>
        </p:xfrm>
        <a:graphic>
          <a:graphicData uri="http://schemas.openxmlformats.org/drawingml/2006/table">
            <a:tbl>
              <a:tblPr firstRow="1" bandRow="1">
                <a:tableStyleId>{5C22544A-7EE6-4342-B048-85BDC9FD1C3A}</a:tableStyleId>
              </a:tblPr>
              <a:tblGrid>
                <a:gridCol w="1800000">
                  <a:extLst>
                    <a:ext uri="{9D8B030D-6E8A-4147-A177-3AD203B41FA5}">
                      <a16:colId xmlns:a16="http://schemas.microsoft.com/office/drawing/2014/main" val="2148542657"/>
                    </a:ext>
                  </a:extLst>
                </a:gridCol>
                <a:gridCol w="1800000">
                  <a:extLst>
                    <a:ext uri="{9D8B030D-6E8A-4147-A177-3AD203B41FA5}">
                      <a16:colId xmlns:a16="http://schemas.microsoft.com/office/drawing/2014/main" val="2196506762"/>
                    </a:ext>
                  </a:extLst>
                </a:gridCol>
                <a:gridCol w="664908">
                  <a:extLst>
                    <a:ext uri="{9D8B030D-6E8A-4147-A177-3AD203B41FA5}">
                      <a16:colId xmlns:a16="http://schemas.microsoft.com/office/drawing/2014/main" val="263630368"/>
                    </a:ext>
                  </a:extLst>
                </a:gridCol>
                <a:gridCol w="1800000">
                  <a:extLst>
                    <a:ext uri="{9D8B030D-6E8A-4147-A177-3AD203B41FA5}">
                      <a16:colId xmlns:a16="http://schemas.microsoft.com/office/drawing/2014/main" val="2839094073"/>
                    </a:ext>
                  </a:extLst>
                </a:gridCol>
                <a:gridCol w="1800000">
                  <a:extLst>
                    <a:ext uri="{9D8B030D-6E8A-4147-A177-3AD203B41FA5}">
                      <a16:colId xmlns:a16="http://schemas.microsoft.com/office/drawing/2014/main" val="4041589719"/>
                    </a:ext>
                  </a:extLst>
                </a:gridCol>
              </a:tblGrid>
              <a:tr h="370840">
                <a:tc>
                  <a:txBody>
                    <a:bodyPr/>
                    <a:lstStyle/>
                    <a:p>
                      <a:pPr algn="ctr"/>
                      <a:r>
                        <a:rPr lang="en-GB" dirty="0"/>
                        <a:t>Advantages</a:t>
                      </a:r>
                    </a:p>
                  </a:txBody>
                  <a:tcPr anchor="ctr"/>
                </a:tc>
                <a:tc>
                  <a:txBody>
                    <a:bodyPr/>
                    <a:lstStyle/>
                    <a:p>
                      <a:pPr algn="ctr"/>
                      <a:r>
                        <a:rPr lang="en-GB" dirty="0"/>
                        <a:t>Disadvantages</a:t>
                      </a:r>
                    </a:p>
                  </a:txBody>
                  <a:tcPr anchor="ctr"/>
                </a:tc>
                <a:tc>
                  <a:txBody>
                    <a:bodyPr/>
                    <a:lstStyle/>
                    <a:p>
                      <a:pPr algn="ctr"/>
                      <a:endParaRPr lang="en-GB" dirty="0"/>
                    </a:p>
                  </a:txBody>
                  <a:tcPr anchor="ctr">
                    <a:noFill/>
                  </a:tcPr>
                </a:tc>
                <a:tc>
                  <a:txBody>
                    <a:bodyPr/>
                    <a:lstStyle/>
                    <a:p>
                      <a:pPr algn="ctr"/>
                      <a:r>
                        <a:rPr lang="en-GB" dirty="0"/>
                        <a:t>Advantages</a:t>
                      </a:r>
                    </a:p>
                  </a:txBody>
                  <a:tcPr anchor="ctr"/>
                </a:tc>
                <a:tc>
                  <a:txBody>
                    <a:bodyPr/>
                    <a:lstStyle/>
                    <a:p>
                      <a:pPr algn="ctr"/>
                      <a:r>
                        <a:rPr lang="en-GB" dirty="0"/>
                        <a:t>Disadvantages</a:t>
                      </a:r>
                    </a:p>
                  </a:txBody>
                  <a:tcPr anchor="ctr"/>
                </a:tc>
                <a:extLst>
                  <a:ext uri="{0D108BD9-81ED-4DB2-BD59-A6C34878D82A}">
                    <a16:rowId xmlns:a16="http://schemas.microsoft.com/office/drawing/2014/main" val="1583336381"/>
                  </a:ext>
                </a:extLst>
              </a:tr>
              <a:tr h="370840">
                <a:tc>
                  <a:txBody>
                    <a:bodyPr/>
                    <a:lstStyle/>
                    <a:p>
                      <a:pPr algn="ctr"/>
                      <a:r>
                        <a:rPr lang="en-GB" dirty="0"/>
                        <a:t>High geographic accuracy (than </a:t>
                      </a:r>
                      <a:r>
                        <a:rPr lang="en-GB" dirty="0" err="1"/>
                        <a:t>rasters</a:t>
                      </a:r>
                      <a:r>
                        <a:rPr lang="en-GB" dirty="0"/>
                        <a:t>)</a:t>
                      </a:r>
                    </a:p>
                  </a:txBody>
                  <a:tcPr anchor="ctr"/>
                </a:tc>
                <a:tc>
                  <a:txBody>
                    <a:bodyPr/>
                    <a:lstStyle/>
                    <a:p>
                      <a:pPr algn="ctr"/>
                      <a:r>
                        <a:rPr lang="en-GB" dirty="0"/>
                        <a:t>Attributes are combined with features</a:t>
                      </a:r>
                    </a:p>
                  </a:txBody>
                  <a:tcPr anchor="ctr"/>
                </a:tc>
                <a:tc>
                  <a:txBody>
                    <a:bodyPr/>
                    <a:lstStyle/>
                    <a:p>
                      <a:pPr algn="ctr"/>
                      <a:endParaRPr lang="en-GB" dirty="0"/>
                    </a:p>
                  </a:txBody>
                  <a:tcPr anchor="ctr">
                    <a:noFill/>
                  </a:tcPr>
                </a:tc>
                <a:tc>
                  <a:txBody>
                    <a:bodyPr/>
                    <a:lstStyle/>
                    <a:p>
                      <a:pPr algn="ctr"/>
                      <a:r>
                        <a:rPr lang="en-GB" dirty="0"/>
                        <a:t>Raster algebra is intuitive and quick</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Pixelated - Difficult to map features smaller than a pixel</a:t>
                      </a:r>
                    </a:p>
                  </a:txBody>
                  <a:tcPr anchor="ctr"/>
                </a:tc>
                <a:extLst>
                  <a:ext uri="{0D108BD9-81ED-4DB2-BD59-A6C34878D82A}">
                    <a16:rowId xmlns:a16="http://schemas.microsoft.com/office/drawing/2014/main" val="1855562077"/>
                  </a:ext>
                </a:extLst>
              </a:tr>
              <a:tr h="370840">
                <a:tc>
                  <a:txBody>
                    <a:bodyPr/>
                    <a:lstStyle/>
                    <a:p>
                      <a:pPr algn="ctr"/>
                      <a:r>
                        <a:rPr lang="en-GB" dirty="0"/>
                        <a:t>Reduced data size for simple geometries</a:t>
                      </a:r>
                    </a:p>
                  </a:txBody>
                  <a:tcPr anchor="ctr"/>
                </a:tc>
                <a:tc>
                  <a:txBody>
                    <a:bodyPr/>
                    <a:lstStyle/>
                    <a:p>
                      <a:pPr algn="ctr"/>
                      <a:r>
                        <a:rPr lang="en-GB" dirty="0"/>
                        <a:t>Lots of manual editing may be needed</a:t>
                      </a:r>
                    </a:p>
                  </a:txBody>
                  <a:tcPr anchor="ctr"/>
                </a:tc>
                <a:tc>
                  <a:txBody>
                    <a:bodyPr/>
                    <a:lstStyle/>
                    <a:p>
                      <a:pPr algn="ctr"/>
                      <a:endParaRPr lang="en-GB" dirty="0"/>
                    </a:p>
                  </a:txBody>
                  <a:tcPr anchor="ctr">
                    <a:noFill/>
                  </a:tcPr>
                </a:tc>
                <a:tc>
                  <a:txBody>
                    <a:bodyPr/>
                    <a:lstStyle/>
                    <a:p>
                      <a:pPr algn="ctr"/>
                      <a:r>
                        <a:rPr lang="en-GB" dirty="0"/>
                        <a:t>Consistent coverage</a:t>
                      </a:r>
                    </a:p>
                  </a:txBody>
                  <a:tcPr anchor="ctr"/>
                </a:tc>
                <a:tc>
                  <a:txBody>
                    <a:bodyPr/>
                    <a:lstStyle/>
                    <a:p>
                      <a:pPr algn="ctr"/>
                      <a:r>
                        <a:rPr lang="en-GB" dirty="0"/>
                        <a:t>No Attribute tables</a:t>
                      </a:r>
                    </a:p>
                  </a:txBody>
                  <a:tcPr anchor="ctr"/>
                </a:tc>
                <a:extLst>
                  <a:ext uri="{0D108BD9-81ED-4DB2-BD59-A6C34878D82A}">
                    <a16:rowId xmlns:a16="http://schemas.microsoft.com/office/drawing/2014/main" val="1801730195"/>
                  </a:ext>
                </a:extLst>
              </a:tr>
              <a:tr h="370840">
                <a:tc>
                  <a:txBody>
                    <a:bodyPr/>
                    <a:lstStyle/>
                    <a:p>
                      <a:pPr algn="ctr"/>
                      <a:r>
                        <a:rPr lang="en-GB" dirty="0"/>
                        <a:t>Easy to edit</a:t>
                      </a:r>
                    </a:p>
                  </a:txBody>
                  <a:tcPr anchor="ctr"/>
                </a:tc>
                <a:tc>
                  <a:txBody>
                    <a:bodyPr/>
                    <a:lstStyle/>
                    <a:p>
                      <a:pPr algn="ctr"/>
                      <a:r>
                        <a:rPr lang="en-GB" dirty="0"/>
                        <a:t>Difficult to map continuous features</a:t>
                      </a:r>
                    </a:p>
                  </a:txBody>
                  <a:tcPr anchor="ctr"/>
                </a:tc>
                <a:tc>
                  <a:txBody>
                    <a:bodyPr/>
                    <a:lstStyle/>
                    <a:p>
                      <a:pPr algn="ctr"/>
                      <a:endParaRPr lang="en-GB" dirty="0"/>
                    </a:p>
                  </a:txBody>
                  <a:tcPr anchor="ctr">
                    <a:noFill/>
                  </a:tcPr>
                </a:tc>
                <a:tc>
                  <a:txBody>
                    <a:bodyPr/>
                    <a:lstStyle/>
                    <a:p>
                      <a:pPr algn="ctr"/>
                      <a:r>
                        <a:rPr lang="en-GB" dirty="0"/>
                        <a:t>Good for mapping continuous variables</a:t>
                      </a:r>
                    </a:p>
                  </a:txBody>
                  <a:tcPr anchor="ctr"/>
                </a:tc>
                <a:tc>
                  <a:txBody>
                    <a:bodyPr/>
                    <a:lstStyle/>
                    <a:p>
                      <a:pPr algn="ctr"/>
                      <a:r>
                        <a:rPr lang="en-GB" dirty="0"/>
                        <a:t>Can become very large datasets at higher resolutions</a:t>
                      </a:r>
                    </a:p>
                  </a:txBody>
                  <a:tcPr anchor="ctr"/>
                </a:tc>
                <a:extLst>
                  <a:ext uri="{0D108BD9-81ED-4DB2-BD59-A6C34878D82A}">
                    <a16:rowId xmlns:a16="http://schemas.microsoft.com/office/drawing/2014/main" val="1532349368"/>
                  </a:ext>
                </a:extLst>
              </a:tr>
            </a:tbl>
          </a:graphicData>
        </a:graphic>
      </p:graphicFrame>
      <p:sp>
        <p:nvSpPr>
          <p:cNvPr id="6" name="TextBox 5">
            <a:extLst>
              <a:ext uri="{FF2B5EF4-FFF2-40B4-BE49-F238E27FC236}">
                <a16:creationId xmlns:a16="http://schemas.microsoft.com/office/drawing/2014/main" id="{951ED4CC-9802-9790-9D3D-70975470667B}"/>
              </a:ext>
            </a:extLst>
          </p:cNvPr>
          <p:cNvSpPr txBox="1"/>
          <p:nvPr/>
        </p:nvSpPr>
        <p:spPr>
          <a:xfrm>
            <a:off x="4823639" y="877788"/>
            <a:ext cx="6120808" cy="400110"/>
          </a:xfrm>
          <a:prstGeom prst="rect">
            <a:avLst/>
          </a:prstGeom>
          <a:noFill/>
        </p:spPr>
        <p:txBody>
          <a:bodyPr wrap="square">
            <a:spAutoFit/>
          </a:bodyPr>
          <a:lstStyle/>
          <a:p>
            <a:r>
              <a:rPr lang="en-GB" sz="2000" b="1" dirty="0"/>
              <a:t>VECTORS				RASTERS</a:t>
            </a:r>
            <a:endParaRPr lang="en-GB" sz="2000" dirty="0"/>
          </a:p>
        </p:txBody>
      </p:sp>
    </p:spTree>
    <p:extLst>
      <p:ext uri="{BB962C8B-B14F-4D97-AF65-F5344CB8AC3E}">
        <p14:creationId xmlns:p14="http://schemas.microsoft.com/office/powerpoint/2010/main" val="9307934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6AA07322-F147-4962-3028-FB3D442A5574}"/>
              </a:ext>
            </a:extLst>
          </p:cNvPr>
          <p:cNvGrpSpPr/>
          <p:nvPr/>
        </p:nvGrpSpPr>
        <p:grpSpPr>
          <a:xfrm>
            <a:off x="3064268" y="1478394"/>
            <a:ext cx="4780681" cy="4617636"/>
            <a:chOff x="3428941" y="2179051"/>
            <a:chExt cx="3813545" cy="3601546"/>
          </a:xfrm>
        </p:grpSpPr>
        <p:pic>
          <p:nvPicPr>
            <p:cNvPr id="13" name="Picture 12">
              <a:extLst>
                <a:ext uri="{FF2B5EF4-FFF2-40B4-BE49-F238E27FC236}">
                  <a16:creationId xmlns:a16="http://schemas.microsoft.com/office/drawing/2014/main" id="{7145CC99-A4A1-5387-B36F-9F5A53C1156D}"/>
                </a:ext>
              </a:extLst>
            </p:cNvPr>
            <p:cNvPicPr>
              <a:picLocks noChangeAspect="1"/>
            </p:cNvPicPr>
            <p:nvPr/>
          </p:nvPicPr>
          <p:blipFill rotWithShape="1">
            <a:blip r:embed="rId3">
              <a:clrChange>
                <a:clrFrom>
                  <a:srgbClr val="F6F6F6"/>
                </a:clrFrom>
                <a:clrTo>
                  <a:srgbClr val="F6F6F6">
                    <a:alpha val="0"/>
                  </a:srgbClr>
                </a:clrTo>
              </a:clrChange>
              <a:duotone>
                <a:schemeClr val="accent5">
                  <a:shade val="45000"/>
                  <a:satMod val="135000"/>
                </a:schemeClr>
                <a:prstClr val="white"/>
              </a:duotone>
            </a:blip>
            <a:srcRect l="16798" r="15981"/>
            <a:stretch/>
          </p:blipFill>
          <p:spPr>
            <a:xfrm rot="20996086">
              <a:off x="3428941" y="2179051"/>
              <a:ext cx="3813545" cy="3601546"/>
            </a:xfrm>
            <a:prstGeom prst="rect">
              <a:avLst/>
            </a:prstGeom>
          </p:spPr>
        </p:pic>
        <p:sp>
          <p:nvSpPr>
            <p:cNvPr id="16" name="Multiplication Sign 15">
              <a:extLst>
                <a:ext uri="{FF2B5EF4-FFF2-40B4-BE49-F238E27FC236}">
                  <a16:creationId xmlns:a16="http://schemas.microsoft.com/office/drawing/2014/main" id="{E8B1F6F3-91DA-24D3-A36B-010EB18E578F}"/>
                </a:ext>
              </a:extLst>
            </p:cNvPr>
            <p:cNvSpPr/>
            <p:nvPr/>
          </p:nvSpPr>
          <p:spPr>
            <a:xfrm>
              <a:off x="5479311" y="3530009"/>
              <a:ext cx="141767" cy="148856"/>
            </a:xfrm>
            <a:prstGeom prst="mathMultiply">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8" name="Group 17">
            <a:extLst>
              <a:ext uri="{FF2B5EF4-FFF2-40B4-BE49-F238E27FC236}">
                <a16:creationId xmlns:a16="http://schemas.microsoft.com/office/drawing/2014/main" id="{7C795EB6-1777-12D4-43D9-E54B59CA6D4E}"/>
              </a:ext>
            </a:extLst>
          </p:cNvPr>
          <p:cNvGrpSpPr/>
          <p:nvPr/>
        </p:nvGrpSpPr>
        <p:grpSpPr>
          <a:xfrm>
            <a:off x="3071863" y="1478394"/>
            <a:ext cx="4780681" cy="4617636"/>
            <a:chOff x="3428941" y="2179051"/>
            <a:chExt cx="3813545" cy="3601546"/>
          </a:xfrm>
        </p:grpSpPr>
        <p:pic>
          <p:nvPicPr>
            <p:cNvPr id="19" name="Picture 18">
              <a:extLst>
                <a:ext uri="{FF2B5EF4-FFF2-40B4-BE49-F238E27FC236}">
                  <a16:creationId xmlns:a16="http://schemas.microsoft.com/office/drawing/2014/main" id="{16DD9EBB-BEAB-4C4E-9AD1-0B0FB38EFD5D}"/>
                </a:ext>
              </a:extLst>
            </p:cNvPr>
            <p:cNvPicPr>
              <a:picLocks noChangeAspect="1"/>
            </p:cNvPicPr>
            <p:nvPr/>
          </p:nvPicPr>
          <p:blipFill rotWithShape="1">
            <a:blip r:embed="rId3">
              <a:clrChange>
                <a:clrFrom>
                  <a:srgbClr val="F6F6F6"/>
                </a:clrFrom>
                <a:clrTo>
                  <a:srgbClr val="F6F6F6">
                    <a:alpha val="0"/>
                  </a:srgbClr>
                </a:clrTo>
              </a:clrChange>
              <a:duotone>
                <a:schemeClr val="accent2">
                  <a:shade val="45000"/>
                  <a:satMod val="135000"/>
                </a:schemeClr>
                <a:prstClr val="white"/>
              </a:duotone>
            </a:blip>
            <a:srcRect l="16798" r="15981"/>
            <a:stretch/>
          </p:blipFill>
          <p:spPr>
            <a:xfrm rot="20996086">
              <a:off x="3428941" y="2179051"/>
              <a:ext cx="3813545" cy="3601546"/>
            </a:xfrm>
            <a:prstGeom prst="rect">
              <a:avLst/>
            </a:prstGeom>
          </p:spPr>
        </p:pic>
        <p:sp>
          <p:nvSpPr>
            <p:cNvPr id="20" name="Multiplication Sign 19">
              <a:extLst>
                <a:ext uri="{FF2B5EF4-FFF2-40B4-BE49-F238E27FC236}">
                  <a16:creationId xmlns:a16="http://schemas.microsoft.com/office/drawing/2014/main" id="{FC67A5F1-6032-842B-6D39-73976C4F1638}"/>
                </a:ext>
              </a:extLst>
            </p:cNvPr>
            <p:cNvSpPr/>
            <p:nvPr/>
          </p:nvSpPr>
          <p:spPr>
            <a:xfrm>
              <a:off x="5479311" y="3530009"/>
              <a:ext cx="141767" cy="148856"/>
            </a:xfrm>
            <a:prstGeom prst="mathMultiply">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7174" name="Picture 6" descr="Vector,Planet,Icon.,Web,Illustration,Background.,Isolated,Earth,Globe.,World  - Oxfordshire Association of Care Providers">
            <a:extLst>
              <a:ext uri="{FF2B5EF4-FFF2-40B4-BE49-F238E27FC236}">
                <a16:creationId xmlns:a16="http://schemas.microsoft.com/office/drawing/2014/main" id="{54AFF95F-A36A-10A9-54CF-0FC4FA54A6D0}"/>
              </a:ext>
            </a:extLst>
          </p:cNvPr>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18372" t="19432" r="21783" b="24099"/>
          <a:stretch/>
        </p:blipFill>
        <p:spPr bwMode="auto">
          <a:xfrm>
            <a:off x="2904284" y="1610733"/>
            <a:ext cx="4827059" cy="440284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Why the CRS matters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5">
            <a:extLst>
              <a:ext uri="{28A0092B-C50C-407E-A947-70E740481C1C}">
                <a14:useLocalDpi xmlns:a14="http://schemas.microsoft.com/office/drawing/2010/main" val="0"/>
              </a:ext>
            </a:extLst>
          </a:blip>
          <a:srcRect l="18259" r="1825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pic>
        <p:nvPicPr>
          <p:cNvPr id="4" name="Picture 3">
            <a:extLst>
              <a:ext uri="{FF2B5EF4-FFF2-40B4-BE49-F238E27FC236}">
                <a16:creationId xmlns:a16="http://schemas.microsoft.com/office/drawing/2014/main" id="{EBB8F102-6D81-C607-C465-FB828E7BFD76}"/>
              </a:ext>
            </a:extLst>
          </p:cNvPr>
          <p:cNvPicPr>
            <a:picLocks noChangeAspect="1"/>
          </p:cNvPicPr>
          <p:nvPr/>
        </p:nvPicPr>
        <p:blipFill>
          <a:blip r:embed="rId6">
            <a:clrChange>
              <a:clrFrom>
                <a:srgbClr val="FFFFFF"/>
              </a:clrFrom>
              <a:clrTo>
                <a:srgbClr val="FFFFFF">
                  <a:alpha val="0"/>
                </a:srgbClr>
              </a:clrTo>
            </a:clrChange>
          </a:blip>
          <a:stretch>
            <a:fillRect/>
          </a:stretch>
        </p:blipFill>
        <p:spPr>
          <a:xfrm>
            <a:off x="7289531" y="385675"/>
            <a:ext cx="4609743" cy="5390152"/>
          </a:xfrm>
          <a:prstGeom prst="rect">
            <a:avLst/>
          </a:prstGeom>
        </p:spPr>
      </p:pic>
      <p:sp>
        <p:nvSpPr>
          <p:cNvPr id="7" name="TextBox 6">
            <a:extLst>
              <a:ext uri="{FF2B5EF4-FFF2-40B4-BE49-F238E27FC236}">
                <a16:creationId xmlns:a16="http://schemas.microsoft.com/office/drawing/2014/main" id="{CD817E3E-7009-E098-07B2-0EAFBC67B8C4}"/>
              </a:ext>
            </a:extLst>
          </p:cNvPr>
          <p:cNvSpPr txBox="1"/>
          <p:nvPr/>
        </p:nvSpPr>
        <p:spPr>
          <a:xfrm>
            <a:off x="7132213" y="5739277"/>
            <a:ext cx="4924377" cy="400110"/>
          </a:xfrm>
          <a:prstGeom prst="rect">
            <a:avLst/>
          </a:prstGeom>
          <a:noFill/>
        </p:spPr>
        <p:txBody>
          <a:bodyPr wrap="square">
            <a:spAutoFit/>
          </a:bodyPr>
          <a:lstStyle/>
          <a:p>
            <a:pPr algn="ctr"/>
            <a:r>
              <a:rPr lang="en-GB" sz="1000" dirty="0"/>
              <a:t>Source: Crossley, M. (1999). A guide to coordinate systems in Great Britain. </a:t>
            </a:r>
            <a:r>
              <a:rPr lang="en-GB" sz="1000" i="1" dirty="0"/>
              <a:t>Ordnance Survey</a:t>
            </a:r>
            <a:r>
              <a:rPr lang="en-GB" sz="1000" dirty="0"/>
              <a:t>. </a:t>
            </a:r>
            <a:r>
              <a:rPr lang="en-GB" sz="800" dirty="0"/>
              <a:t>https://www.ordnancesurvey.co.uk/documents/resources/guide-coordinate-systems-great-britain.pdf</a:t>
            </a:r>
            <a:endParaRPr lang="en-GB" sz="1000" dirty="0"/>
          </a:p>
        </p:txBody>
      </p:sp>
      <p:pic>
        <p:nvPicPr>
          <p:cNvPr id="31" name="Picture 6" descr="Vector,Planet,Icon.,Web,Illustration,Background.,Isolated,Earth,Globe.,World  - Oxfordshire Association of Care Providers">
            <a:extLst>
              <a:ext uri="{FF2B5EF4-FFF2-40B4-BE49-F238E27FC236}">
                <a16:creationId xmlns:a16="http://schemas.microsoft.com/office/drawing/2014/main" id="{FE7C0E91-8488-E924-FCEC-142B41AC06FA}"/>
              </a:ext>
            </a:extLst>
          </p:cNvPr>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18372" t="19432" r="21783" b="24099"/>
          <a:stretch/>
        </p:blipFill>
        <p:spPr bwMode="auto">
          <a:xfrm>
            <a:off x="2896689" y="1610732"/>
            <a:ext cx="4827059" cy="4402842"/>
          </a:xfrm>
          <a:prstGeom prst="rect">
            <a:avLst/>
          </a:prstGeom>
          <a:noFill/>
          <a:extLst>
            <a:ext uri="{909E8E84-426E-40DD-AFC4-6F175D3DCCD1}">
              <a14:hiddenFill xmlns:a14="http://schemas.microsoft.com/office/drawing/2010/main">
                <a:solidFill>
                  <a:srgbClr val="FFFFFF"/>
                </a:solidFill>
              </a14:hiddenFill>
            </a:ext>
          </a:extLst>
        </p:spPr>
      </p:pic>
      <p:grpSp>
        <p:nvGrpSpPr>
          <p:cNvPr id="24" name="Group 23">
            <a:extLst>
              <a:ext uri="{FF2B5EF4-FFF2-40B4-BE49-F238E27FC236}">
                <a16:creationId xmlns:a16="http://schemas.microsoft.com/office/drawing/2014/main" id="{D747236D-466F-54F6-422C-E96CED1F930B}"/>
              </a:ext>
            </a:extLst>
          </p:cNvPr>
          <p:cNvGrpSpPr/>
          <p:nvPr/>
        </p:nvGrpSpPr>
        <p:grpSpPr>
          <a:xfrm>
            <a:off x="5031145" y="2560551"/>
            <a:ext cx="1066301" cy="1345527"/>
            <a:chOff x="6258766" y="2121746"/>
            <a:chExt cx="850588" cy="1049449"/>
          </a:xfrm>
        </p:grpSpPr>
        <p:pic>
          <p:nvPicPr>
            <p:cNvPr id="7176" name="Picture 8" descr="An image showing two types of raster data, measurements and codes">
              <a:extLst>
                <a:ext uri="{FF2B5EF4-FFF2-40B4-BE49-F238E27FC236}">
                  <a16:creationId xmlns:a16="http://schemas.microsoft.com/office/drawing/2014/main" id="{44AD332C-A14E-6AC6-0C8E-05C8DCAD9493}"/>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2133" t="7181" r="50000" b="27905"/>
            <a:stretch/>
          </p:blipFill>
          <p:spPr bwMode="auto">
            <a:xfrm rot="20146504">
              <a:off x="6258766" y="2121746"/>
              <a:ext cx="850588" cy="885687"/>
            </a:xfrm>
            <a:prstGeom prst="rect">
              <a:avLst/>
            </a:prstGeom>
            <a:noFill/>
            <a:extLst>
              <a:ext uri="{909E8E84-426E-40DD-AFC4-6F175D3DCCD1}">
                <a14:hiddenFill xmlns:a14="http://schemas.microsoft.com/office/drawing/2010/main">
                  <a:solidFill>
                    <a:srgbClr val="FFFFFF"/>
                  </a:solidFill>
                </a14:hiddenFill>
              </a:ext>
            </a:extLst>
          </p:spPr>
        </p:pic>
        <p:sp>
          <p:nvSpPr>
            <p:cNvPr id="23" name="Multiplication Sign 22">
              <a:extLst>
                <a:ext uri="{FF2B5EF4-FFF2-40B4-BE49-F238E27FC236}">
                  <a16:creationId xmlns:a16="http://schemas.microsoft.com/office/drawing/2014/main" id="{B368C2BA-6431-F1D3-1D42-3747F27CE717}"/>
                </a:ext>
              </a:extLst>
            </p:cNvPr>
            <p:cNvSpPr/>
            <p:nvPr/>
          </p:nvSpPr>
          <p:spPr>
            <a:xfrm>
              <a:off x="6423510" y="3022339"/>
              <a:ext cx="141767" cy="148856"/>
            </a:xfrm>
            <a:prstGeom prst="mathMultiply">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066184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1000"/>
                                        <p:tgtEl>
                                          <p:spTgt spid="7174"/>
                                        </p:tgtEl>
                                      </p:cBhvr>
                                    </p:animEffect>
                                    <p:set>
                                      <p:cBhvr>
                                        <p:cTn id="7" dur="1" fill="hold">
                                          <p:stCondLst>
                                            <p:cond delay="999"/>
                                          </p:stCondLst>
                                        </p:cTn>
                                        <p:tgtEl>
                                          <p:spTgt spid="717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6" presetClass="emph" presetSubtype="0" fill="hold" nodeType="clickEffect">
                                  <p:stCondLst>
                                    <p:cond delay="0"/>
                                  </p:stCondLst>
                                  <p:childTnLst>
                                    <p:animScale>
                                      <p:cBhvr>
                                        <p:cTn id="11" dur="2000" fill="hold"/>
                                        <p:tgtEl>
                                          <p:spTgt spid="18"/>
                                        </p:tgtEl>
                                      </p:cBhvr>
                                      <p:by x="100000" y="90000"/>
                                    </p:animScale>
                                  </p:childTnLst>
                                </p:cTn>
                              </p:par>
                            </p:childTnLst>
                          </p:cTn>
                        </p:par>
                      </p:childTnLst>
                    </p:cTn>
                  </p:par>
                  <p:par>
                    <p:cTn id="12" fill="hold">
                      <p:stCondLst>
                        <p:cond delay="indefinite"/>
                      </p:stCondLst>
                      <p:childTnLst>
                        <p:par>
                          <p:cTn id="13" fill="hold">
                            <p:stCondLst>
                              <p:cond delay="0"/>
                            </p:stCondLst>
                            <p:childTnLst>
                              <p:par>
                                <p:cTn id="14" presetID="0" presetClass="path" presetSubtype="0" accel="50000" decel="50000" fill="hold" nodeType="clickEffect">
                                  <p:stCondLst>
                                    <p:cond delay="0"/>
                                  </p:stCondLst>
                                  <p:childTnLst>
                                    <p:animMotion origin="layout" path="M 3.33333E-6 -3.33333E-6 L 0.00781 0.01574 C 0.00091 0.01991 0.00729 0.01574 0.00091 0.02107 C -0.0043 0.00973 0.00143 0.02084 -0.00365 0.01019 " pathEditMode="relative" rAng="0" ptsTypes="AAAA">
                                      <p:cBhvr>
                                        <p:cTn id="15" dur="2000" fill="hold"/>
                                        <p:tgtEl>
                                          <p:spTgt spid="18"/>
                                        </p:tgtEl>
                                        <p:attrNameLst>
                                          <p:attrName>ppt_x</p:attrName>
                                          <p:attrName>ppt_y</p:attrName>
                                        </p:attrNameLst>
                                      </p:cBhvr>
                                      <p:rCtr x="208" y="1042"/>
                                    </p:animMotion>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24"/>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1"/>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0" presetClass="path" presetSubtype="0" accel="50000" decel="50000" fill="hold" nodeType="clickEffect">
                                  <p:stCondLst>
                                    <p:cond delay="0"/>
                                  </p:stCondLst>
                                  <p:childTnLst>
                                    <p:animMotion origin="layout" path="M -2.08333E-7 2.22222E-6 L 0.00573 0.01041 L -0.00052 0.01481 L -0.0056 0.00741 L -0.0056 0.00764 L -0.0056 0.00741 " pathEditMode="relative" rAng="0" ptsTypes="AAAAAA">
                                      <p:cBhvr>
                                        <p:cTn id="27" dur="2000" fill="hold"/>
                                        <p:tgtEl>
                                          <p:spTgt spid="24"/>
                                        </p:tgtEl>
                                        <p:attrNameLst>
                                          <p:attrName>ppt_x</p:attrName>
                                          <p:attrName>ppt_y</p:attrName>
                                        </p:attrNameLst>
                                      </p:cBhvr>
                                      <p:rCtr x="0" y="74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Global </a:t>
            </a:r>
            <a:r>
              <a:rPr lang="en-GB" b="1" dirty="0"/>
              <a:t>Positioning</a:t>
            </a:r>
            <a:r>
              <a:rPr lang="fr-FR" b="1" dirty="0"/>
              <a:t> </a:t>
            </a:r>
            <a:r>
              <a:rPr lang="en-GB" b="1" dirty="0"/>
              <a:t>Systems</a:t>
            </a:r>
            <a:r>
              <a:rPr lang="fr-FR" b="1" dirty="0"/>
              <a:t> (GPS)</a:t>
            </a:r>
            <a:endParaRPr lang="en-GB" b="1"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2" name="TextBox 1">
            <a:extLst>
              <a:ext uri="{FF2B5EF4-FFF2-40B4-BE49-F238E27FC236}">
                <a16:creationId xmlns:a16="http://schemas.microsoft.com/office/drawing/2014/main" id="{149914EF-2091-2B33-A21A-978B0237450B}"/>
              </a:ext>
            </a:extLst>
          </p:cNvPr>
          <p:cNvSpPr txBox="1"/>
          <p:nvPr/>
        </p:nvSpPr>
        <p:spPr>
          <a:xfrm>
            <a:off x="4226911" y="447679"/>
            <a:ext cx="7846302" cy="5940088"/>
          </a:xfrm>
          <a:prstGeom prst="rect">
            <a:avLst/>
          </a:prstGeom>
          <a:noFill/>
        </p:spPr>
        <p:txBody>
          <a:bodyPr wrap="square">
            <a:spAutoFit/>
          </a:bodyPr>
          <a:lstStyle/>
          <a:p>
            <a:r>
              <a:rPr lang="en-GB" sz="1900" dirty="0"/>
              <a:t>GPS was invented by the US Department of Defence in the 1970’s.</a:t>
            </a:r>
          </a:p>
          <a:p>
            <a:endParaRPr lang="en-GB" sz="1900" dirty="0"/>
          </a:p>
          <a:p>
            <a:r>
              <a:rPr lang="en-GB" sz="1900" dirty="0"/>
              <a:t>It was originally called “NAVSTAR” (Navigation Satellite Timing and Ranging)</a:t>
            </a:r>
          </a:p>
          <a:p>
            <a:endParaRPr lang="en-GB" sz="1900" dirty="0"/>
          </a:p>
          <a:p>
            <a:r>
              <a:rPr lang="en-GB" sz="1900" dirty="0"/>
              <a:t>Using a constellation of satellites, a receiver (such as those found in most mobile devices or modern cars) identifies the timing of incoming signals.</a:t>
            </a:r>
          </a:p>
          <a:p>
            <a:endParaRPr lang="en-GB" sz="1900" dirty="0"/>
          </a:p>
          <a:p>
            <a:r>
              <a:rPr lang="en-GB" sz="1900" dirty="0"/>
              <a:t>Distance = time (atomic clock on satellite) x speed (speed of light)  </a:t>
            </a:r>
          </a:p>
          <a:p>
            <a:endParaRPr lang="en-GB" sz="1900" dirty="0"/>
          </a:p>
          <a:p>
            <a:r>
              <a:rPr lang="en-GB" sz="1900" dirty="0"/>
              <a:t>Trilateration – term to describe measuring of distances to determine location</a:t>
            </a:r>
          </a:p>
          <a:p>
            <a:endParaRPr lang="en-GB" sz="1900" dirty="0"/>
          </a:p>
          <a:p>
            <a:r>
              <a:rPr lang="en-GB" sz="1900" dirty="0"/>
              <a:t>Receiver needs to ‘see’ at least 4 satellites to determine X,Y, and Z, typically within a 5-meter accuracy.</a:t>
            </a:r>
          </a:p>
          <a:p>
            <a:endParaRPr lang="en-GB" sz="1900" dirty="0"/>
          </a:p>
          <a:p>
            <a:r>
              <a:rPr lang="en-GB" sz="1900" dirty="0"/>
              <a:t>GPS is now one of multiple global systems, collectively referred to as Global Navigation Satellite System (GNSS) – includes Russian, European, and Chinese systems.</a:t>
            </a:r>
          </a:p>
          <a:p>
            <a:r>
              <a:rPr lang="en-GB" sz="1900" dirty="0"/>
              <a:t>	- increased global visibility and reliability</a:t>
            </a:r>
          </a:p>
          <a:p>
            <a:endParaRPr lang="en-GB" sz="1900" dirty="0"/>
          </a:p>
          <a:p>
            <a:r>
              <a:rPr lang="en-GB" sz="1900" dirty="0"/>
              <a:t>GNSS makes GIS fieldwork / surveying easy and accessible to all.</a:t>
            </a:r>
          </a:p>
        </p:txBody>
      </p:sp>
      <p:pic>
        <p:nvPicPr>
          <p:cNvPr id="1026" name="Picture 2" descr="What is the difference between GNSS and GPS? – MOBATIME">
            <a:extLst>
              <a:ext uri="{FF2B5EF4-FFF2-40B4-BE49-F238E27FC236}">
                <a16:creationId xmlns:a16="http://schemas.microsoft.com/office/drawing/2014/main" id="{5A71A9DC-1595-9892-1C27-0FFE74FC08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12" y="2357990"/>
            <a:ext cx="4108124" cy="410812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3962E6CD-8C91-5A50-6BE9-1E401309DB1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7695"/>
          <a:stretch/>
        </p:blipFill>
        <p:spPr bwMode="auto">
          <a:xfrm>
            <a:off x="0" y="531690"/>
            <a:ext cx="4113736" cy="21710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70280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Fieldwork data collection</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2" name="TextBox 1">
            <a:extLst>
              <a:ext uri="{FF2B5EF4-FFF2-40B4-BE49-F238E27FC236}">
                <a16:creationId xmlns:a16="http://schemas.microsoft.com/office/drawing/2014/main" id="{149914EF-2091-2B33-A21A-978B0237450B}"/>
              </a:ext>
            </a:extLst>
          </p:cNvPr>
          <p:cNvSpPr txBox="1"/>
          <p:nvPr/>
        </p:nvSpPr>
        <p:spPr>
          <a:xfrm>
            <a:off x="2849217" y="505122"/>
            <a:ext cx="9077740" cy="5847755"/>
          </a:xfrm>
          <a:prstGeom prst="rect">
            <a:avLst/>
          </a:prstGeom>
          <a:noFill/>
        </p:spPr>
        <p:txBody>
          <a:bodyPr wrap="square">
            <a:spAutoFit/>
          </a:bodyPr>
          <a:lstStyle/>
          <a:p>
            <a:r>
              <a:rPr lang="en-GB" sz="2200" dirty="0"/>
              <a:t>Before advances in mobile phone technology, fieldwork for GIS required hand-held GPS devices, such as a Garmin GPS device, specifically designed to determine global positions and assist navigation.</a:t>
            </a:r>
          </a:p>
          <a:p>
            <a:endParaRPr lang="en-GB" sz="2200" dirty="0"/>
          </a:p>
          <a:p>
            <a:r>
              <a:rPr lang="en-GB" sz="2200" dirty="0"/>
              <a:t>These devices were rugged and designed for working in the field.</a:t>
            </a:r>
          </a:p>
          <a:p>
            <a:endParaRPr lang="en-GB" sz="2200" dirty="0"/>
          </a:p>
          <a:p>
            <a:r>
              <a:rPr lang="en-GB" sz="2200" dirty="0"/>
              <a:t>Modern mobile devices are now able to receive GNSS to determine location, and, due to advancements in both software and hardware, two new method for field data collection exist:</a:t>
            </a:r>
          </a:p>
          <a:p>
            <a:pPr marL="342900" indent="-342900">
              <a:buFont typeface="Arial" panose="020B0604020202020204" pitchFamily="34" charset="0"/>
              <a:buChar char="•"/>
            </a:pPr>
            <a:r>
              <a:rPr lang="en-GB" sz="2200" dirty="0"/>
              <a:t>Data loggers – capture X,Y co-ordinates, and simultaneously record other measurements as additional attributes </a:t>
            </a:r>
          </a:p>
          <a:p>
            <a:pPr marL="342900" indent="-342900">
              <a:buFont typeface="Arial" panose="020B0604020202020204" pitchFamily="34" charset="0"/>
              <a:buChar char="•"/>
            </a:pPr>
            <a:r>
              <a:rPr lang="en-GB" sz="2200" dirty="0"/>
              <a:t>Mobile phones with GIS software – Ability to identify current position, while also having GIS functionality on the device e.g. create datasets, modify attributes, save records, visualise data.</a:t>
            </a:r>
          </a:p>
          <a:p>
            <a:endParaRPr lang="en-GB" sz="2200" dirty="0"/>
          </a:p>
          <a:p>
            <a:r>
              <a:rPr lang="en-GB" sz="2200" dirty="0"/>
              <a:t>There are a variety of applications that can be downloaded for free: </a:t>
            </a:r>
          </a:p>
          <a:p>
            <a:r>
              <a:rPr lang="en-GB" sz="2200" dirty="0">
                <a:hlinkClick r:id="rId3"/>
              </a:rPr>
              <a:t>5 Field Apps: Data Collection Tools for Mobile GIS - GIS Geography</a:t>
            </a:r>
            <a:endParaRPr lang="en-GB" sz="2200" dirty="0"/>
          </a:p>
        </p:txBody>
      </p:sp>
      <p:pic>
        <p:nvPicPr>
          <p:cNvPr id="7" name="Picture 6">
            <a:extLst>
              <a:ext uri="{FF2B5EF4-FFF2-40B4-BE49-F238E27FC236}">
                <a16:creationId xmlns:a16="http://schemas.microsoft.com/office/drawing/2014/main" id="{07EE2ECC-1B50-9B95-9E07-42123E025AD1}"/>
              </a:ext>
            </a:extLst>
          </p:cNvPr>
          <p:cNvPicPr>
            <a:picLocks noChangeAspect="1"/>
          </p:cNvPicPr>
          <p:nvPr/>
        </p:nvPicPr>
        <p:blipFill>
          <a:blip r:embed="rId4"/>
          <a:stretch>
            <a:fillRect/>
          </a:stretch>
        </p:blipFill>
        <p:spPr>
          <a:xfrm>
            <a:off x="453048" y="2888522"/>
            <a:ext cx="1790659" cy="3382357"/>
          </a:xfrm>
          <a:prstGeom prst="rect">
            <a:avLst/>
          </a:prstGeom>
        </p:spPr>
      </p:pic>
      <p:pic>
        <p:nvPicPr>
          <p:cNvPr id="2050" name="Picture 2" descr="Garmin 010-01504-00 GPS 73 Marine handheld GPS that floats with SailAssist  #60020280">
            <a:extLst>
              <a:ext uri="{FF2B5EF4-FFF2-40B4-BE49-F238E27FC236}">
                <a16:creationId xmlns:a16="http://schemas.microsoft.com/office/drawing/2014/main" id="{387ADCE3-D47A-DD70-2D83-BD4AE2DA04F7}"/>
              </a:ext>
            </a:extLst>
          </p:cNvPr>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60750" y="790304"/>
            <a:ext cx="2778054" cy="19849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39519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Fieldwork data collection</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2" name="TextBox 1">
            <a:extLst>
              <a:ext uri="{FF2B5EF4-FFF2-40B4-BE49-F238E27FC236}">
                <a16:creationId xmlns:a16="http://schemas.microsoft.com/office/drawing/2014/main" id="{149914EF-2091-2B33-A21A-978B0237450B}"/>
              </a:ext>
            </a:extLst>
          </p:cNvPr>
          <p:cNvSpPr txBox="1"/>
          <p:nvPr/>
        </p:nvSpPr>
        <p:spPr>
          <a:xfrm>
            <a:off x="2856857" y="518375"/>
            <a:ext cx="9169491" cy="2462213"/>
          </a:xfrm>
          <a:prstGeom prst="rect">
            <a:avLst/>
          </a:prstGeom>
          <a:noFill/>
        </p:spPr>
        <p:txBody>
          <a:bodyPr wrap="square">
            <a:spAutoFit/>
          </a:bodyPr>
          <a:lstStyle/>
          <a:p>
            <a:r>
              <a:rPr lang="en-GB" sz="2200" dirty="0">
                <a:latin typeface="Comic Sans MS" panose="030F0702030302020204" pitchFamily="66" charset="0"/>
              </a:rPr>
              <a:t>Activity: Install </a:t>
            </a:r>
            <a:r>
              <a:rPr lang="en-GB" sz="2200" dirty="0" err="1">
                <a:latin typeface="Comic Sans MS" panose="030F0702030302020204" pitchFamily="66" charset="0"/>
              </a:rPr>
              <a:t>Mergin</a:t>
            </a:r>
            <a:r>
              <a:rPr lang="en-GB" sz="2200" dirty="0">
                <a:latin typeface="Comic Sans MS" panose="030F0702030302020204" pitchFamily="66" charset="0"/>
              </a:rPr>
              <a:t> Maps on your device, using the email invitation</a:t>
            </a:r>
          </a:p>
          <a:p>
            <a:endParaRPr lang="en-GB" sz="2200" dirty="0"/>
          </a:p>
          <a:p>
            <a:r>
              <a:rPr lang="en-GB" sz="2200" dirty="0" err="1"/>
              <a:t>Mergin</a:t>
            </a:r>
            <a:r>
              <a:rPr lang="en-GB" sz="2200" dirty="0"/>
              <a:t> Maps uses cloud-based data storage to allow users to capture data on either a desktop device, or a mobile device, and then share these datasets between both devices so that they are </a:t>
            </a:r>
            <a:r>
              <a:rPr lang="en-GB" sz="2200" dirty="0" err="1"/>
              <a:t>sync’ed</a:t>
            </a:r>
            <a:r>
              <a:rPr lang="en-GB" sz="2200" dirty="0"/>
              <a:t>.</a:t>
            </a:r>
          </a:p>
          <a:p>
            <a:endParaRPr lang="en-GB" sz="2200" dirty="0"/>
          </a:p>
        </p:txBody>
      </p:sp>
      <p:pic>
        <p:nvPicPr>
          <p:cNvPr id="7" name="Picture 6">
            <a:extLst>
              <a:ext uri="{FF2B5EF4-FFF2-40B4-BE49-F238E27FC236}">
                <a16:creationId xmlns:a16="http://schemas.microsoft.com/office/drawing/2014/main" id="{07EE2ECC-1B50-9B95-9E07-42123E025AD1}"/>
              </a:ext>
            </a:extLst>
          </p:cNvPr>
          <p:cNvPicPr>
            <a:picLocks noChangeAspect="1"/>
          </p:cNvPicPr>
          <p:nvPr/>
        </p:nvPicPr>
        <p:blipFill>
          <a:blip r:embed="rId3"/>
          <a:stretch>
            <a:fillRect/>
          </a:stretch>
        </p:blipFill>
        <p:spPr>
          <a:xfrm>
            <a:off x="0" y="664098"/>
            <a:ext cx="2915603" cy="5507250"/>
          </a:xfrm>
          <a:prstGeom prst="rect">
            <a:avLst/>
          </a:prstGeom>
        </p:spPr>
      </p:pic>
      <p:pic>
        <p:nvPicPr>
          <p:cNvPr id="6" name="Picture 5">
            <a:extLst>
              <a:ext uri="{FF2B5EF4-FFF2-40B4-BE49-F238E27FC236}">
                <a16:creationId xmlns:a16="http://schemas.microsoft.com/office/drawing/2014/main" id="{6BFEFEFF-E5F8-8969-C7CD-408CFE14AF0E}"/>
              </a:ext>
            </a:extLst>
          </p:cNvPr>
          <p:cNvPicPr>
            <a:picLocks noChangeAspect="1"/>
          </p:cNvPicPr>
          <p:nvPr/>
        </p:nvPicPr>
        <p:blipFill>
          <a:blip r:embed="rId4"/>
          <a:stretch>
            <a:fillRect/>
          </a:stretch>
        </p:blipFill>
        <p:spPr>
          <a:xfrm>
            <a:off x="7838661" y="2748624"/>
            <a:ext cx="4245115" cy="2784158"/>
          </a:xfrm>
          <a:prstGeom prst="rect">
            <a:avLst/>
          </a:prstGeom>
        </p:spPr>
      </p:pic>
      <p:sp>
        <p:nvSpPr>
          <p:cNvPr id="10" name="TextBox 9">
            <a:extLst>
              <a:ext uri="{FF2B5EF4-FFF2-40B4-BE49-F238E27FC236}">
                <a16:creationId xmlns:a16="http://schemas.microsoft.com/office/drawing/2014/main" id="{9EB76685-0D3C-DF0C-AFC8-D3439783B273}"/>
              </a:ext>
            </a:extLst>
          </p:cNvPr>
          <p:cNvSpPr txBox="1"/>
          <p:nvPr/>
        </p:nvSpPr>
        <p:spPr>
          <a:xfrm>
            <a:off x="2856857" y="3070569"/>
            <a:ext cx="4923058" cy="2462213"/>
          </a:xfrm>
          <a:prstGeom prst="rect">
            <a:avLst/>
          </a:prstGeom>
          <a:noFill/>
        </p:spPr>
        <p:txBody>
          <a:bodyPr wrap="square">
            <a:spAutoFit/>
          </a:bodyPr>
          <a:lstStyle/>
          <a:p>
            <a:r>
              <a:rPr lang="en-GB" sz="2200" dirty="0"/>
              <a:t>This allows the user to set up their desired GIS environment (base layers / images, and input datasets) prior to fieldwork, and then, in the field, capture new records for the input datasets, and then upload these to the cloud, ready for syncing to the desktop device.</a:t>
            </a:r>
          </a:p>
        </p:txBody>
      </p:sp>
    </p:spTree>
    <p:extLst>
      <p:ext uri="{BB962C8B-B14F-4D97-AF65-F5344CB8AC3E}">
        <p14:creationId xmlns:p14="http://schemas.microsoft.com/office/powerpoint/2010/main" val="26480547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Summary</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551273" y="778468"/>
            <a:ext cx="8016949" cy="5509200"/>
          </a:xfrm>
          <a:prstGeom prst="rect">
            <a:avLst/>
          </a:prstGeom>
          <a:noFill/>
        </p:spPr>
        <p:txBody>
          <a:bodyPr wrap="square" rtlCol="0">
            <a:spAutoFit/>
          </a:bodyPr>
          <a:lstStyle/>
          <a:p>
            <a:r>
              <a:rPr lang="en-GB" sz="2400" dirty="0"/>
              <a:t>The locations of geographic features can be captured in either:</a:t>
            </a:r>
          </a:p>
          <a:p>
            <a:pPr marL="342900" indent="-342900">
              <a:buFontTx/>
              <a:buChar char="-"/>
            </a:pPr>
            <a:r>
              <a:rPr lang="en-GB" sz="2400" dirty="0"/>
              <a:t>Geographic Co-ordinate System (GCS) – location on the spherical globe</a:t>
            </a:r>
          </a:p>
          <a:p>
            <a:pPr marL="285750" indent="-285750">
              <a:buFontTx/>
              <a:buChar char="-"/>
            </a:pPr>
            <a:r>
              <a:rPr lang="en-GB" sz="2400" dirty="0"/>
              <a:t>Project Co-ordinate System (PCS) – modelled representation of a location onto a 2D plane</a:t>
            </a:r>
          </a:p>
          <a:p>
            <a:endParaRPr lang="en-GB" sz="2400" dirty="0"/>
          </a:p>
          <a:p>
            <a:r>
              <a:rPr lang="en-GB" sz="2400" dirty="0"/>
              <a:t>GIS provides an environment in which to create a digital representation of the real world, often using multiple discrete layers of information</a:t>
            </a:r>
          </a:p>
          <a:p>
            <a:endParaRPr lang="en-GB" sz="2400" dirty="0"/>
          </a:p>
          <a:p>
            <a:r>
              <a:rPr lang="en-GB" sz="2400" dirty="0"/>
              <a:t>Data can be captured and displayed in either:</a:t>
            </a:r>
          </a:p>
          <a:p>
            <a:pPr marL="342900" indent="-342900">
              <a:buFontTx/>
              <a:buChar char="-"/>
            </a:pPr>
            <a:r>
              <a:rPr lang="en-GB" sz="2400" dirty="0"/>
              <a:t>Vectors (points, lines, and polygons)</a:t>
            </a:r>
          </a:p>
          <a:p>
            <a:pPr marL="285750" indent="-285750">
              <a:buFontTx/>
              <a:buChar char="-"/>
            </a:pPr>
            <a:r>
              <a:rPr lang="en-GB" sz="2400" dirty="0"/>
              <a:t> </a:t>
            </a:r>
            <a:r>
              <a:rPr lang="en-GB" sz="2400" dirty="0" err="1"/>
              <a:t>Rasters</a:t>
            </a:r>
            <a:r>
              <a:rPr lang="en-GB" sz="2400" dirty="0"/>
              <a:t> (a grid composed or rows and columns)</a:t>
            </a:r>
          </a:p>
          <a:p>
            <a:endParaRPr lang="en-GB" sz="2400" dirty="0"/>
          </a:p>
          <a:p>
            <a:endParaRPr lang="en-GB" sz="16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04/10/2023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Tree>
    <p:extLst>
      <p:ext uri="{BB962C8B-B14F-4D97-AF65-F5344CB8AC3E}">
        <p14:creationId xmlns:p14="http://schemas.microsoft.com/office/powerpoint/2010/main" val="34663110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Next Session</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4160937" y="778468"/>
            <a:ext cx="7626871" cy="5386090"/>
          </a:xfrm>
          <a:prstGeom prst="rect">
            <a:avLst/>
          </a:prstGeom>
          <a:noFill/>
        </p:spPr>
        <p:txBody>
          <a:bodyPr wrap="square" rtlCol="0">
            <a:spAutoFit/>
          </a:bodyPr>
          <a:lstStyle/>
          <a:p>
            <a:r>
              <a:rPr lang="en-GB" sz="2400" dirty="0"/>
              <a:t>The next lecture (after Fieldwork Week!) will cover:</a:t>
            </a:r>
          </a:p>
          <a:p>
            <a:pPr algn="ctr">
              <a:defRPr/>
            </a:pPr>
            <a:r>
              <a:rPr lang="en-GB" sz="2400" dirty="0"/>
              <a:t>Practical: QGIS and Data visualisations</a:t>
            </a:r>
          </a:p>
          <a:p>
            <a:endParaRPr lang="en-GB" sz="2400" dirty="0"/>
          </a:p>
          <a:p>
            <a:r>
              <a:rPr lang="en-GB" sz="2400" dirty="0"/>
              <a:t>Suggested activities: </a:t>
            </a:r>
          </a:p>
          <a:p>
            <a:pPr marL="800100" lvl="1" indent="-342900">
              <a:buFontTx/>
              <a:buChar char="-"/>
            </a:pPr>
            <a:r>
              <a:rPr lang="en-GB" sz="2400" dirty="0"/>
              <a:t>Choose a site of your preference (a favourite holiday destination, national park, or any outdoor space), and consider how you would try to represent this site using GIS layers (vectors and </a:t>
            </a:r>
            <a:r>
              <a:rPr lang="en-GB" sz="2400" dirty="0" err="1"/>
              <a:t>rasters</a:t>
            </a:r>
            <a:r>
              <a:rPr lang="en-GB" sz="2400" dirty="0"/>
              <a:t>) This may be used in the next practical session.</a:t>
            </a:r>
          </a:p>
          <a:p>
            <a:pPr marL="800100" lvl="1" indent="-342900">
              <a:buFontTx/>
              <a:buChar char="-"/>
            </a:pPr>
            <a:r>
              <a:rPr lang="en-GB" sz="2400" dirty="0"/>
              <a:t>Utilise </a:t>
            </a:r>
            <a:r>
              <a:rPr lang="en-GB" sz="2400" dirty="0" err="1"/>
              <a:t>Mergin</a:t>
            </a:r>
            <a:r>
              <a:rPr lang="en-GB" sz="2400" dirty="0"/>
              <a:t> Maps during the fieldwork trip to capture field data records</a:t>
            </a:r>
            <a:endParaRPr lang="en-GB" sz="1600" dirty="0"/>
          </a:p>
          <a:p>
            <a:pPr marL="800100" lvl="1" indent="-342900">
              <a:buFontTx/>
              <a:buChar char="-"/>
            </a:pPr>
            <a:endParaRPr lang="en-GB" sz="2400" dirty="0"/>
          </a:p>
          <a:p>
            <a:r>
              <a:rPr lang="en-GB" sz="2400" dirty="0"/>
              <a:t>Suggested reading:</a:t>
            </a:r>
          </a:p>
          <a:p>
            <a:r>
              <a:rPr lang="en-GB" sz="1600" dirty="0">
                <a:hlinkClick r:id="rId4"/>
              </a:rPr>
              <a:t>Map Distortion with Tissot's Indicatrix - GIS Geography</a:t>
            </a:r>
            <a:r>
              <a:rPr lang="en-GB" sz="1600" dirty="0"/>
              <a:t> - https://gisgeography.com/map-distortion-tissots-indicatrix/</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04/10/2023</a:t>
            </a:r>
          </a:p>
        </p:txBody>
      </p:sp>
      <p:sp>
        <p:nvSpPr>
          <p:cNvPr id="4" name="TextBox 3">
            <a:extLst>
              <a:ext uri="{FF2B5EF4-FFF2-40B4-BE49-F238E27FC236}">
                <a16:creationId xmlns:a16="http://schemas.microsoft.com/office/drawing/2014/main" id="{A28A1E94-7A77-C809-01E7-EA418BB6149F}"/>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Tree>
    <p:extLst>
      <p:ext uri="{BB962C8B-B14F-4D97-AF65-F5344CB8AC3E}">
        <p14:creationId xmlns:p14="http://schemas.microsoft.com/office/powerpoint/2010/main" val="32066887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Questions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4"/>
              </a:rPr>
              <a:t>a.cunningham@uwtsd.ac.uk</a:t>
            </a:r>
            <a:endParaRPr lang="en-GB" dirty="0"/>
          </a:p>
          <a:p>
            <a:r>
              <a:rPr lang="en-GB" sz="2400" dirty="0"/>
              <a:t>Teams:		</a:t>
            </a:r>
            <a:r>
              <a:rPr lang="en-GB" sz="1400" dirty="0"/>
              <a:t>“ACNA6003 GIS and Remote Sensing Technologies 25/26_GRP”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15/10/2025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3: Data Types in GIS</a:t>
            </a: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3415</Words>
  <Application>Microsoft Office PowerPoint</Application>
  <PresentationFormat>Widescreen</PresentationFormat>
  <Paragraphs>537</Paragraphs>
  <Slides>25</Slides>
  <Notes>23</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Avenir Next</vt:lpstr>
      <vt:lpstr>Arial</vt:lpstr>
      <vt:lpstr>Calibri</vt:lpstr>
      <vt:lpstr>Calibri Light</vt:lpstr>
      <vt:lpstr>Comic Sans MS</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5</cp:revision>
  <dcterms:created xsi:type="dcterms:W3CDTF">2023-07-26T10:21:48Z</dcterms:created>
  <dcterms:modified xsi:type="dcterms:W3CDTF">2025-10-08T14:41:44Z</dcterms:modified>
</cp:coreProperties>
</file>