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4" r:id="rId4"/>
  </p:sldMasterIdLst>
  <p:notesMasterIdLst>
    <p:notesMasterId r:id="rId21"/>
  </p:notesMasterIdLst>
  <p:sldIdLst>
    <p:sldId id="276" r:id="rId5"/>
    <p:sldId id="258" r:id="rId6"/>
    <p:sldId id="294" r:id="rId7"/>
    <p:sldId id="295" r:id="rId8"/>
    <p:sldId id="257" r:id="rId9"/>
    <p:sldId id="260" r:id="rId10"/>
    <p:sldId id="284" r:id="rId11"/>
    <p:sldId id="266" r:id="rId12"/>
    <p:sldId id="292" r:id="rId13"/>
    <p:sldId id="293" r:id="rId14"/>
    <p:sldId id="267" r:id="rId15"/>
    <p:sldId id="268" r:id="rId16"/>
    <p:sldId id="269" r:id="rId17"/>
    <p:sldId id="286" r:id="rId18"/>
    <p:sldId id="296" r:id="rId19"/>
    <p:sldId id="259" r:id="rId2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FC086F9-8FF7-1EBE-F3C6-244F0894536D}" v="168" dt="2025-11-22T08:19:31.59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996" autoAdjust="0"/>
    <p:restoredTop sz="94627" autoAdjust="0"/>
  </p:normalViewPr>
  <p:slideViewPr>
    <p:cSldViewPr snapToGrid="0">
      <p:cViewPr varScale="1">
        <p:scale>
          <a:sx n="84" d="100"/>
          <a:sy n="84" d="100"/>
        </p:scale>
        <p:origin x="30" y="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80" d="100"/>
          <a:sy n="80" d="100"/>
        </p:scale>
        <p:origin x="2331" y="6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microsoft.com/office/2015/10/relationships/revisionInfo" Target="revisionInfo.xml"/><Relationship Id="rId3" Type="http://schemas.openxmlformats.org/officeDocument/2006/relationships/customXml" Target="../customXml/item3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4F1493E-E156-4B86-AC04-4543DECA48CD}" type="datetimeFigureOut">
              <a:rPr lang="en-GB" smtClean="0"/>
              <a:t>22/11/2025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E1DBE1D-C133-4507-B679-5ACA2CD54C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703434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E1DBE1D-C133-4507-B679-5ACA2CD54C53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804722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E1DBE1D-C133-4507-B679-5ACA2CD54C53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825749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E1DBE1D-C133-4507-B679-5ACA2CD54C53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471703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E1DBE1D-C133-4507-B679-5ACA2CD54C53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536849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4341668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E1DBE1D-C133-4507-B679-5ACA2CD54C53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528612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110835" y="4400550"/>
            <a:ext cx="6608619" cy="3600450"/>
          </a:xfrm>
        </p:spPr>
        <p:txBody>
          <a:bodyPr/>
          <a:lstStyle/>
          <a:p>
            <a:pPr fontAlgn="base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E1DBE1D-C133-4507-B679-5ACA2CD54C53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041600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E1DBE1D-C133-4507-B679-5ACA2CD54C53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859078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E1DBE1D-C133-4507-B679-5ACA2CD54C53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355460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E1DBE1D-C133-4507-B679-5ACA2CD54C53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519210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E1DBE1D-C133-4507-B679-5ACA2CD54C53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758105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E1DBE1D-C133-4507-B679-5ACA2CD54C53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713232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E1DBE1D-C133-4507-B679-5ACA2CD54C53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230154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sp>
          <p:nvSpPr>
            <p:cNvPr id="15" name="Freeform 14"/>
            <p:cNvSpPr/>
            <p:nvPr/>
          </p:nvSpPr>
          <p:spPr>
            <a:xfrm>
              <a:off x="0" y="-7862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EFF4FE-F34B-420E-8182-5BCD862EBB13}" type="datetimeFigureOut">
              <a:rPr lang="en-GB" smtClean="0"/>
              <a:t>22/11/2025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46A7A3-7CD3-49F1-97ED-EAA15435D9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96047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EFF4FE-F34B-420E-8182-5BCD862EBB13}" type="datetimeFigureOut">
              <a:rPr lang="en-GB" smtClean="0"/>
              <a:t>22/11/2025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46A7A3-7CD3-49F1-97ED-EAA15435D9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31628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EFF4FE-F34B-420E-8182-5BCD862EBB13}" type="datetimeFigureOut">
              <a:rPr lang="en-GB" smtClean="0"/>
              <a:t>22/11/2025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46A7A3-7CD3-49F1-97ED-EAA15435D9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80698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EFF4FE-F34B-420E-8182-5BCD862EBB13}" type="datetimeFigureOut">
              <a:rPr lang="en-GB" smtClean="0"/>
              <a:t>22/11/2025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46A7A3-7CD3-49F1-97ED-EAA15435D9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34844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EFF4FE-F34B-420E-8182-5BCD862EBB13}" type="datetimeFigureOut">
              <a:rPr lang="en-GB" smtClean="0"/>
              <a:t>22/11/2025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46A7A3-7CD3-49F1-97ED-EAA15435D9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33205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EFF4FE-F34B-420E-8182-5BCD862EBB13}" type="datetimeFigureOut">
              <a:rPr lang="en-GB" smtClean="0"/>
              <a:t>22/11/2025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46A7A3-7CD3-49F1-97ED-EAA15435D9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6139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EFF4FE-F34B-420E-8182-5BCD862EBB13}" type="datetimeFigureOut">
              <a:rPr lang="en-GB" smtClean="0"/>
              <a:t>22/11/2025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46A7A3-7CD3-49F1-97ED-EAA15435D9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164885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EFF4FE-F34B-420E-8182-5BCD862EBB13}" type="datetimeFigureOut">
              <a:rPr lang="en-GB" smtClean="0"/>
              <a:t>22/11/2025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46A7A3-7CD3-49F1-97ED-EAA15435D9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03893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46A7A3-7CD3-49F1-97ED-EAA15435D9B1}" type="slidenum">
              <a:rPr lang="en-GB" smtClean="0"/>
              <a:t>‹#›</a:t>
            </a:fld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EFF4FE-F34B-420E-8182-5BCD862EBB13}" type="datetimeFigureOut">
              <a:rPr lang="en-GB" smtClean="0"/>
              <a:t>22/11/2025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075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EFF4FE-F34B-420E-8182-5BCD862EBB13}" type="datetimeFigureOut">
              <a:rPr lang="en-GB" smtClean="0"/>
              <a:t>22/11/2025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46A7A3-7CD3-49F1-97ED-EAA15435D9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491979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EFF4FE-F34B-420E-8182-5BCD862EBB13}" type="datetimeFigureOut">
              <a:rPr lang="en-GB" smtClean="0"/>
              <a:t>22/11/2025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46A7A3-7CD3-49F1-97ED-EAA15435D9B1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01609170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EFF4FE-F34B-420E-8182-5BCD862EBB13}" type="datetimeFigureOut">
              <a:rPr lang="en-GB" smtClean="0"/>
              <a:t>22/11/2025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46A7A3-7CD3-49F1-97ED-EAA15435D9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342787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EFF4FE-F34B-420E-8182-5BCD862EBB13}" type="datetimeFigureOut">
              <a:rPr lang="en-GB" smtClean="0"/>
              <a:t>22/11/2025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46A7A3-7CD3-49F1-97ED-EAA15435D9B1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34042393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EFF4FE-F34B-420E-8182-5BCD862EBB13}" type="datetimeFigureOut">
              <a:rPr lang="en-GB" smtClean="0"/>
              <a:t>22/11/2025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46A7A3-7CD3-49F1-97ED-EAA15435D9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510842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EFF4FE-F34B-420E-8182-5BCD862EBB13}" type="datetimeFigureOut">
              <a:rPr lang="en-GB" smtClean="0"/>
              <a:t>22/11/2025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46A7A3-7CD3-49F1-97ED-EAA15435D9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612375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EFF4FE-F34B-420E-8182-5BCD862EBB13}" type="datetimeFigureOut">
              <a:rPr lang="en-GB" smtClean="0"/>
              <a:t>22/11/2025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46A7A3-7CD3-49F1-97ED-EAA15435D9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35989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Isosceles Triangle 1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4EFF4FE-F34B-420E-8182-5BCD862EBB13}" type="datetimeFigureOut">
              <a:rPr lang="en-GB" smtClean="0"/>
              <a:t>22/11/2025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8A46A7A3-7CD3-49F1-97ED-EAA15435D9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22621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5" r:id="rId1"/>
    <p:sldLayoutId id="2147483696" r:id="rId2"/>
    <p:sldLayoutId id="2147483697" r:id="rId3"/>
    <p:sldLayoutId id="2147483698" r:id="rId4"/>
    <p:sldLayoutId id="2147483699" r:id="rId5"/>
    <p:sldLayoutId id="2147483700" r:id="rId6"/>
    <p:sldLayoutId id="2147483701" r:id="rId7"/>
    <p:sldLayoutId id="2147483702" r:id="rId8"/>
    <p:sldLayoutId id="2147483703" r:id="rId9"/>
    <p:sldLayoutId id="2147483704" r:id="rId10"/>
    <p:sldLayoutId id="2147483705" r:id="rId11"/>
    <p:sldLayoutId id="2147483706" r:id="rId12"/>
    <p:sldLayoutId id="2147483707" r:id="rId13"/>
    <p:sldLayoutId id="2147483708" r:id="rId14"/>
    <p:sldLayoutId id="2147483709" r:id="rId15"/>
    <p:sldLayoutId id="2147483710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Relationship Id="rId4" Type="http://schemas.openxmlformats.org/officeDocument/2006/relationships/hyperlink" Target="https://pngimg.com/download/38196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Relationship Id="rId4" Type="http://schemas.openxmlformats.org/officeDocument/2006/relationships/hyperlink" Target="https://pngimg.com/download/38196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Relationship Id="rId4" Type="http://schemas.openxmlformats.org/officeDocument/2006/relationships/hyperlink" Target="https://www.clker.com/clipart-compare.html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Relationship Id="rId4" Type="http://schemas.openxmlformats.org/officeDocument/2006/relationships/hyperlink" Target="https://pixabay.com/illustrations/target-dart-aim-objective-success-1414788/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Relationship Id="rId4" Type="http://schemas.openxmlformats.org/officeDocument/2006/relationships/hyperlink" Target="http://edgeeffects.net/planning-pedagogy/blooms_new/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ve-Evb5bGoc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Relationship Id="rId4" Type="http://schemas.openxmlformats.org/officeDocument/2006/relationships/hyperlink" Target="https://mikegershon.com/resources/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Relationship Id="rId4" Type="http://schemas.openxmlformats.org/officeDocument/2006/relationships/hyperlink" Target="http://www.dougberger.net/archive/tag/older-people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Relationship Id="rId4" Type="http://schemas.openxmlformats.org/officeDocument/2006/relationships/hyperlink" Target="http://www.childtrends.org/publications/building-bridges-share-research-children-youth-policymakers/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hotsigns.net/Thinking-Emoji-67-Decal_p_112.html" TargetMode="Externa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://www.sharonwilliamseducational.co.uk/blog/lesson-planning-2-starters-and-plenaries-and-why-they-are-so-important-to-the-learning-process" TargetMode="External"/><Relationship Id="rId3" Type="http://schemas.openxmlformats.org/officeDocument/2006/relationships/hyperlink" Target="https://mikegershon.com/resources/" TargetMode="External"/><Relationship Id="rId7" Type="http://schemas.openxmlformats.org/officeDocument/2006/relationships/hyperlink" Target="https://hwb.gov.wales/curriculum-for-wales" TargetMode="Externa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itv.com/news/wales/2015-05-14/report-foundation-phase-is-improving-standards-but-not-tackling-poverty-gap/" TargetMode="External"/><Relationship Id="rId5" Type="http://schemas.openxmlformats.org/officeDocument/2006/relationships/hyperlink" Target="https://sites.google.com/hwbcymru.net/pdcsprimary/the-pembroke-dock-curriculum?authuser=0" TargetMode="External"/><Relationship Id="rId4" Type="http://schemas.openxmlformats.org/officeDocument/2006/relationships/hyperlink" Target="https://search-proquestcom.ezproxy.uwtsd.ac.uk/docview/2068975077?accountid=130472&amp;rfr_id=info%3Axri%2Fsid%3Aprimo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38960" y="3224091"/>
            <a:ext cx="7766936" cy="1646302"/>
          </a:xfrm>
        </p:spPr>
        <p:txBody>
          <a:bodyPr/>
          <a:lstStyle/>
          <a:p>
            <a:br>
              <a:rPr lang="en-GB" dirty="0"/>
            </a:br>
            <a:r>
              <a:rPr lang="en-GB" dirty="0" err="1"/>
              <a:t>Astudiaethau</a:t>
            </a:r>
            <a:r>
              <a:rPr lang="en-GB" dirty="0"/>
              <a:t> </a:t>
            </a:r>
            <a:r>
              <a:rPr lang="en-GB" dirty="0" err="1"/>
              <a:t>Cwricwlwm</a:t>
            </a:r>
            <a:r>
              <a:rPr lang="en-GB" dirty="0"/>
              <a:t> ac </a:t>
            </a:r>
            <a:r>
              <a:rPr lang="en-GB" dirty="0" err="1"/>
              <a:t>Asesu</a:t>
            </a:r>
            <a:br>
              <a:rPr lang="en-GB" dirty="0"/>
            </a:br>
            <a:r>
              <a:rPr lang="en-GB" dirty="0"/>
              <a:t>Curriculum and Assessment Studies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35012" y="5173994"/>
            <a:ext cx="8239907" cy="1859637"/>
          </a:xfrm>
        </p:spPr>
        <p:txBody>
          <a:bodyPr>
            <a:noAutofit/>
          </a:bodyPr>
          <a:lstStyle/>
          <a:p>
            <a:pPr algn="ctr"/>
            <a:r>
              <a:rPr lang="en-GB" sz="2400" dirty="0" err="1"/>
              <a:t>Sesiwn</a:t>
            </a:r>
            <a:r>
              <a:rPr lang="en-GB" sz="2400" dirty="0"/>
              <a:t> 2 / Session 2</a:t>
            </a:r>
          </a:p>
        </p:txBody>
      </p:sp>
      <p:pic>
        <p:nvPicPr>
          <p:cNvPr id="5" name="Picture 4"/>
          <p:cNvPicPr/>
          <p:nvPr/>
        </p:nvPicPr>
        <p:blipFill rotWithShape="1">
          <a:blip r:embed="rId3"/>
          <a:srcRect l="47701" t="25678" r="17470" b="40664"/>
          <a:stretch/>
        </p:blipFill>
        <p:spPr bwMode="auto">
          <a:xfrm rot="19437505">
            <a:off x="1495642" y="776401"/>
            <a:ext cx="2973049" cy="1743515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6" name="Picture 5"/>
          <p:cNvPicPr/>
          <p:nvPr/>
        </p:nvPicPr>
        <p:blipFill rotWithShape="1">
          <a:blip r:embed="rId4"/>
          <a:srcRect l="54017" t="25325" r="25631" b="39543"/>
          <a:stretch/>
        </p:blipFill>
        <p:spPr bwMode="auto">
          <a:xfrm>
            <a:off x="1034097" y="3767913"/>
            <a:ext cx="1948070" cy="1795670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26659021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4400" dirty="0" err="1"/>
              <a:t>Deilliannau</a:t>
            </a:r>
            <a:r>
              <a:rPr lang="en-GB" sz="4400" dirty="0"/>
              <a:t> </a:t>
            </a:r>
            <a:r>
              <a:rPr lang="en-GB" sz="4400" dirty="0" err="1"/>
              <a:t>Dysgu</a:t>
            </a:r>
            <a:br>
              <a:rPr lang="en-GB" sz="4400" dirty="0"/>
            </a:br>
            <a:r>
              <a:rPr lang="en-GB" sz="4400" dirty="0"/>
              <a:t>Learning Outcomes</a:t>
            </a:r>
            <a:br>
              <a:rPr lang="en-GB" sz="4400" dirty="0"/>
            </a:b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214433" y="2401327"/>
            <a:ext cx="4184035" cy="3880772"/>
          </a:xfrm>
        </p:spPr>
        <p:txBody>
          <a:bodyPr>
            <a:normAutofit lnSpcReduction="10000"/>
          </a:bodyPr>
          <a:lstStyle/>
          <a:p>
            <a:pPr marL="342900" lvl="0" indent="-342900" algn="just">
              <a:spcAft>
                <a:spcPts val="1000"/>
              </a:spcAft>
              <a:buFont typeface="Symbol" panose="05050102010706020507" pitchFamily="18" charset="2"/>
              <a:buChar char=""/>
            </a:pPr>
            <a:r>
              <a:rPr lang="en-GB" sz="2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Critically analyse the concepts related to curriculum and educational assessment theory and practice in extending conceptual understanding of education.</a:t>
            </a:r>
            <a:endParaRPr lang="en-GB" sz="2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4" y="2390779"/>
            <a:ext cx="4184034" cy="3880773"/>
          </a:xfrm>
        </p:spPr>
        <p:txBody>
          <a:bodyPr>
            <a:normAutofit lnSpcReduction="10000"/>
          </a:bodyPr>
          <a:lstStyle/>
          <a:p>
            <a:pPr lvl="0" fontAlgn="base" hangingPunct="0"/>
            <a:r>
              <a:rPr lang="cy-GB" sz="2800" dirty="0"/>
              <a:t>Dadansoddi'n feirniadol y cysyniadau sy'n gysylltiedig â theori ac ymarfer asesu'r cwricwlwm ac addysgol wrth ymestyn dealltwriaeth gysyniadol o addysg.</a:t>
            </a:r>
          </a:p>
          <a:p>
            <a:pPr lvl="0" fontAlgn="base" hangingPunct="0"/>
            <a:endParaRPr lang="cy-GB" sz="2800" dirty="0"/>
          </a:p>
        </p:txBody>
      </p:sp>
    </p:spTree>
    <p:extLst>
      <p:ext uri="{BB962C8B-B14F-4D97-AF65-F5344CB8AC3E}">
        <p14:creationId xmlns:p14="http://schemas.microsoft.com/office/powerpoint/2010/main" val="393712919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4400" dirty="0" err="1"/>
              <a:t>Deilliannau</a:t>
            </a:r>
            <a:r>
              <a:rPr lang="en-GB" sz="4400" dirty="0"/>
              <a:t> </a:t>
            </a:r>
            <a:r>
              <a:rPr lang="en-GB" sz="4400" dirty="0" err="1"/>
              <a:t>Dysgu</a:t>
            </a:r>
            <a:br>
              <a:rPr lang="en-GB" sz="4400" dirty="0"/>
            </a:br>
            <a:r>
              <a:rPr lang="en-GB" sz="4400" dirty="0"/>
              <a:t>Learning Outcomes</a:t>
            </a:r>
            <a:br>
              <a:rPr lang="en-GB" sz="4400" dirty="0"/>
            </a:b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144631" y="2356035"/>
            <a:ext cx="4184035" cy="3880772"/>
          </a:xfrm>
        </p:spPr>
        <p:txBody>
          <a:bodyPr>
            <a:normAutofit fontScale="92500" lnSpcReduction="10000"/>
          </a:bodyPr>
          <a:lstStyle/>
          <a:p>
            <a:pPr marL="342900" lvl="0" indent="-342900" algn="just">
              <a:spcAft>
                <a:spcPts val="1000"/>
              </a:spcAft>
              <a:buFont typeface="Symbol" panose="05050102010706020507" pitchFamily="18" charset="2"/>
              <a:buChar char=""/>
            </a:pPr>
            <a:r>
              <a:rPr lang="en-GB" sz="26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Critically discuss and demonstrate critical awareness of philosophical, sociological, economic and professional factors associated with development &amp; implementation curriculum</a:t>
            </a: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 </a:t>
            </a:r>
            <a:endParaRPr lang="en-GB" sz="2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lvl="0" fontAlgn="base" hangingPunct="0"/>
            <a:endParaRPr lang="en-GB" sz="28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4010" y="2307172"/>
            <a:ext cx="4184034" cy="3880773"/>
          </a:xfrm>
        </p:spPr>
        <p:txBody>
          <a:bodyPr>
            <a:normAutofit fontScale="92500" lnSpcReduction="10000"/>
          </a:bodyPr>
          <a:lstStyle/>
          <a:p>
            <a:pPr lvl="0" fontAlgn="base" hangingPunct="0"/>
            <a:r>
              <a:rPr lang="cy-GB" sz="2800" dirty="0"/>
              <a:t>Trafod a dangos ymwybyddiaeth feirniadol o ffactorau athronyddol, cymdeithasegol, economaidd a phroffesiynol sy'n gysylltiedig â datblygu a chwricwlwm gweithredu.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317818377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4400" dirty="0" err="1"/>
              <a:t>Deilliannau</a:t>
            </a:r>
            <a:r>
              <a:rPr lang="en-GB" sz="4400" dirty="0"/>
              <a:t> </a:t>
            </a:r>
            <a:r>
              <a:rPr lang="en-GB" sz="4400" dirty="0" err="1"/>
              <a:t>Dysgu</a:t>
            </a:r>
            <a:br>
              <a:rPr lang="en-GB" sz="4400" dirty="0"/>
            </a:br>
            <a:r>
              <a:rPr lang="en-GB" sz="4400" dirty="0"/>
              <a:t>Learning Outcomes</a:t>
            </a:r>
            <a:br>
              <a:rPr lang="en-GB" sz="4400" dirty="0"/>
            </a:b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844485" y="2216431"/>
            <a:ext cx="4184035" cy="3880772"/>
          </a:xfrm>
        </p:spPr>
        <p:txBody>
          <a:bodyPr>
            <a:normAutofit fontScale="92500"/>
          </a:bodyPr>
          <a:lstStyle/>
          <a:p>
            <a:pPr marL="457200" algn="just">
              <a:spcAft>
                <a:spcPts val="1000"/>
              </a:spcAft>
            </a:pP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 algn="just">
              <a:spcAft>
                <a:spcPts val="1000"/>
              </a:spcAft>
              <a:buFont typeface="Symbol" panose="05050102010706020507" pitchFamily="18" charset="2"/>
              <a:buChar char=""/>
            </a:pPr>
            <a:r>
              <a:rPr lang="en-GB" sz="2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Demonstrate an enhanced understanding of the main principles and practices of assessment and evaluation within a chosen educational context. </a:t>
            </a:r>
            <a:endParaRPr lang="en-GB" sz="2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1189" y="2216430"/>
            <a:ext cx="4184034" cy="3880773"/>
          </a:xfrm>
        </p:spPr>
        <p:txBody>
          <a:bodyPr>
            <a:normAutofit fontScale="92500"/>
          </a:bodyPr>
          <a:lstStyle/>
          <a:p>
            <a:pPr lvl="0" fontAlgn="base" hangingPunct="0"/>
            <a:r>
              <a:rPr lang="cy-GB" sz="2800" dirty="0"/>
              <a:t>Dangos gwell dealltwriaeth o brif egwyddorion ac arferion asesu a gwerthuso o fewn cyd-destun addysgol a ddewiswyd.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01191807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Beth </a:t>
            </a:r>
            <a:r>
              <a:rPr lang="en-GB" dirty="0" err="1"/>
              <a:t>yw</a:t>
            </a:r>
            <a:r>
              <a:rPr lang="en-GB" dirty="0"/>
              <a:t> </a:t>
            </a:r>
            <a:r>
              <a:rPr lang="en-GB" dirty="0" err="1"/>
              <a:t>cynllunio</a:t>
            </a:r>
            <a:r>
              <a:rPr lang="en-GB" dirty="0"/>
              <a:t> a </a:t>
            </a:r>
            <a:r>
              <a:rPr lang="en-GB" dirty="0" err="1"/>
              <a:t>pham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fod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bwysig</a:t>
            </a:r>
            <a:r>
              <a:rPr lang="en-GB" dirty="0"/>
              <a:t>? </a:t>
            </a:r>
            <a:br>
              <a:rPr lang="en-GB" dirty="0"/>
            </a:br>
            <a:r>
              <a:rPr lang="en-GB" dirty="0"/>
              <a:t>What is planning and why is it important?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10095" y="2160589"/>
            <a:ext cx="5126181" cy="3880772"/>
          </a:xfrm>
        </p:spPr>
        <p:txBody>
          <a:bodyPr>
            <a:noAutofit/>
          </a:bodyPr>
          <a:lstStyle/>
          <a:p>
            <a:r>
              <a:rPr lang="en-GB" sz="2400" dirty="0" err="1"/>
              <a:t>Penderfynu</a:t>
            </a:r>
            <a:r>
              <a:rPr lang="en-GB" sz="2400" dirty="0"/>
              <a:t> </a:t>
            </a:r>
            <a:r>
              <a:rPr lang="en-GB" sz="2400" dirty="0" err="1"/>
              <a:t>beth</a:t>
            </a:r>
            <a:r>
              <a:rPr lang="en-GB" sz="2400" dirty="0"/>
              <a:t> a </a:t>
            </a:r>
            <a:r>
              <a:rPr lang="en-GB" sz="2400" dirty="0" err="1"/>
              <a:t>sut</a:t>
            </a:r>
            <a:r>
              <a:rPr lang="en-GB" sz="2400" dirty="0"/>
              <a:t> </a:t>
            </a:r>
            <a:r>
              <a:rPr lang="en-GB" sz="2400" dirty="0" err="1"/>
              <a:t>i</a:t>
            </a:r>
            <a:r>
              <a:rPr lang="en-GB" sz="2400" dirty="0"/>
              <a:t> </a:t>
            </a:r>
            <a:r>
              <a:rPr lang="en-GB" sz="2400" dirty="0" err="1"/>
              <a:t>addysgu</a:t>
            </a:r>
            <a:endParaRPr lang="en-GB" sz="2400" dirty="0"/>
          </a:p>
          <a:p>
            <a:r>
              <a:rPr lang="en-GB" sz="2400" dirty="0" err="1"/>
              <a:t>Gosod</a:t>
            </a:r>
            <a:r>
              <a:rPr lang="en-GB" sz="2400" dirty="0"/>
              <a:t> </a:t>
            </a:r>
            <a:r>
              <a:rPr lang="en-GB" sz="2400" dirty="0" err="1"/>
              <a:t>nodau</a:t>
            </a:r>
            <a:endParaRPr lang="en-GB" sz="2400" dirty="0"/>
          </a:p>
          <a:p>
            <a:r>
              <a:rPr lang="en-GB" sz="2400" dirty="0" err="1"/>
              <a:t>Datblygu</a:t>
            </a:r>
            <a:r>
              <a:rPr lang="en-GB" sz="2400" dirty="0"/>
              <a:t> </a:t>
            </a:r>
            <a:r>
              <a:rPr lang="en-GB" sz="2400" dirty="0" err="1"/>
              <a:t>strategaethau</a:t>
            </a:r>
            <a:endParaRPr lang="en-GB" sz="2400" dirty="0"/>
          </a:p>
          <a:p>
            <a:r>
              <a:rPr lang="en-GB" sz="2400" dirty="0" err="1"/>
              <a:t>Amlinellu</a:t>
            </a:r>
            <a:r>
              <a:rPr lang="en-GB" sz="2400" dirty="0"/>
              <a:t> </a:t>
            </a:r>
            <a:r>
              <a:rPr lang="en-GB" sz="2400" dirty="0" err="1"/>
              <a:t>gweithgareddau</a:t>
            </a:r>
            <a:r>
              <a:rPr lang="en-GB" sz="2400" dirty="0"/>
              <a:t> </a:t>
            </a:r>
            <a:r>
              <a:rPr lang="en-GB" sz="2400" dirty="0" err="1"/>
              <a:t>i</a:t>
            </a:r>
            <a:r>
              <a:rPr lang="en-GB" sz="2400" dirty="0"/>
              <a:t> </a:t>
            </a:r>
            <a:r>
              <a:rPr lang="en-GB" sz="2400" dirty="0" err="1"/>
              <a:t>gwrdd</a:t>
            </a:r>
            <a:r>
              <a:rPr lang="en-GB" sz="2400" dirty="0"/>
              <a:t> a </a:t>
            </a:r>
            <a:r>
              <a:rPr lang="en-GB" sz="2400" dirty="0" err="1"/>
              <a:t>nodau</a:t>
            </a:r>
            <a:endParaRPr lang="en-GB" sz="2400" dirty="0"/>
          </a:p>
          <a:p>
            <a:r>
              <a:rPr lang="en-GB" sz="2400" dirty="0" err="1"/>
              <a:t>Rhan</a:t>
            </a:r>
            <a:r>
              <a:rPr lang="en-GB" sz="2400" dirty="0"/>
              <a:t> o broses </a:t>
            </a:r>
            <a:r>
              <a:rPr lang="en-GB" sz="2400" dirty="0" err="1"/>
              <a:t>sy’n</a:t>
            </a:r>
            <a:r>
              <a:rPr lang="en-GB" sz="2400" dirty="0"/>
              <a:t> </a:t>
            </a:r>
            <a:r>
              <a:rPr lang="en-GB" sz="2400" dirty="0" err="1"/>
              <a:t>bwydo</a:t>
            </a:r>
            <a:r>
              <a:rPr lang="en-GB" sz="2400" dirty="0"/>
              <a:t> </a:t>
            </a:r>
            <a:r>
              <a:rPr lang="en-GB" sz="2400" dirty="0" err="1"/>
              <a:t>dysgu</a:t>
            </a:r>
            <a:r>
              <a:rPr lang="en-GB" sz="2400" dirty="0"/>
              <a:t>, </a:t>
            </a:r>
            <a:r>
              <a:rPr lang="en-GB" sz="2400" dirty="0" err="1"/>
              <a:t>asesu</a:t>
            </a:r>
            <a:r>
              <a:rPr lang="en-GB" sz="2400" dirty="0"/>
              <a:t>, </a:t>
            </a:r>
            <a:r>
              <a:rPr lang="en-GB" sz="2400" dirty="0" err="1"/>
              <a:t>gwerthuso</a:t>
            </a:r>
            <a:r>
              <a:rPr lang="en-GB" sz="2400" dirty="0"/>
              <a:t>, ac </a:t>
            </a:r>
            <a:r>
              <a:rPr lang="en-GB" sz="2400" dirty="0" err="1"/>
              <a:t>adrodd</a:t>
            </a:r>
            <a:r>
              <a:rPr lang="en-GB" sz="2400" dirty="0"/>
              <a:t> </a:t>
            </a:r>
            <a:r>
              <a:rPr lang="en-GB" sz="2400" dirty="0" err="1"/>
              <a:t>nôl</a:t>
            </a:r>
            <a:endParaRPr lang="en-GB" sz="2400" dirty="0"/>
          </a:p>
          <a:p>
            <a:r>
              <a:rPr lang="en-GB" sz="2400" dirty="0" err="1"/>
              <a:t>Heb</a:t>
            </a:r>
            <a:r>
              <a:rPr lang="en-GB" sz="2400" dirty="0"/>
              <a:t> </a:t>
            </a:r>
            <a:r>
              <a:rPr lang="en-GB" sz="2400" dirty="0" err="1"/>
              <a:t>gynllunio</a:t>
            </a:r>
            <a:r>
              <a:rPr lang="en-GB" sz="2400" dirty="0"/>
              <a:t> </a:t>
            </a:r>
            <a:r>
              <a:rPr lang="en-GB" sz="2400" dirty="0" err="1"/>
              <a:t>mae</a:t>
            </a:r>
            <a:r>
              <a:rPr lang="en-GB" sz="2400" dirty="0"/>
              <a:t> </a:t>
            </a:r>
            <a:r>
              <a:rPr lang="en-GB" sz="2400" dirty="0" err="1"/>
              <a:t>cyfle</a:t>
            </a:r>
            <a:r>
              <a:rPr lang="en-GB" sz="2400" dirty="0"/>
              <a:t> </a:t>
            </a:r>
            <a:r>
              <a:rPr lang="en-GB" sz="2400" dirty="0" err="1"/>
              <a:t>i</a:t>
            </a:r>
            <a:r>
              <a:rPr lang="en-GB" sz="2400" dirty="0"/>
              <a:t> </a:t>
            </a:r>
            <a:r>
              <a:rPr lang="en-GB" sz="2400" dirty="0" err="1"/>
              <a:t>ddatblygu</a:t>
            </a:r>
            <a:r>
              <a:rPr lang="en-GB" sz="2400" dirty="0"/>
              <a:t> </a:t>
            </a:r>
            <a:r>
              <a:rPr lang="en-GB" sz="2400" dirty="0" err="1"/>
              <a:t>gwybodaeth</a:t>
            </a:r>
            <a:r>
              <a:rPr lang="en-GB" sz="2400" dirty="0"/>
              <a:t>, </a:t>
            </a:r>
            <a:r>
              <a:rPr lang="en-GB" sz="2400" dirty="0" err="1"/>
              <a:t>sgiliau</a:t>
            </a:r>
            <a:r>
              <a:rPr lang="en-GB" sz="2400" dirty="0"/>
              <a:t> a </a:t>
            </a:r>
            <a:r>
              <a:rPr lang="en-GB" sz="2400" dirty="0" err="1"/>
              <a:t>syniadau’n</a:t>
            </a:r>
            <a:r>
              <a:rPr lang="en-GB" sz="2400" dirty="0"/>
              <a:t> </a:t>
            </a:r>
            <a:r>
              <a:rPr lang="en-GB" sz="2400" dirty="0" err="1"/>
              <a:t>gallu</a:t>
            </a:r>
            <a:r>
              <a:rPr lang="en-GB" sz="2400" dirty="0"/>
              <a:t> </a:t>
            </a:r>
            <a:r>
              <a:rPr lang="en-GB" sz="2400" dirty="0" err="1"/>
              <a:t>cael</a:t>
            </a:r>
            <a:r>
              <a:rPr lang="en-GB" sz="2400" dirty="0"/>
              <a:t> </a:t>
            </a:r>
            <a:r>
              <a:rPr lang="en-GB" sz="2400" dirty="0" err="1"/>
              <a:t>eu</a:t>
            </a:r>
            <a:r>
              <a:rPr lang="en-GB" sz="2400" dirty="0"/>
              <a:t> </a:t>
            </a:r>
            <a:r>
              <a:rPr lang="en-GB" sz="2400" dirty="0" err="1"/>
              <a:t>colli</a:t>
            </a:r>
            <a:endParaRPr lang="en-GB" sz="24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713615" y="2160589"/>
            <a:ext cx="5924203" cy="4367673"/>
          </a:xfrm>
        </p:spPr>
        <p:txBody>
          <a:bodyPr>
            <a:noAutofit/>
          </a:bodyPr>
          <a:lstStyle/>
          <a:p>
            <a:r>
              <a:rPr lang="en-GB" sz="2400" dirty="0"/>
              <a:t>Deciding what and how to teach</a:t>
            </a:r>
          </a:p>
          <a:p>
            <a:r>
              <a:rPr lang="en-GB" sz="2400" dirty="0"/>
              <a:t>Involves setting goals</a:t>
            </a:r>
          </a:p>
          <a:p>
            <a:r>
              <a:rPr lang="en-GB" sz="2400" dirty="0"/>
              <a:t>Developing strategies</a:t>
            </a:r>
          </a:p>
          <a:p>
            <a:r>
              <a:rPr lang="en-GB" sz="2400" dirty="0"/>
              <a:t>Outlining activities to meet goals</a:t>
            </a:r>
          </a:p>
          <a:p>
            <a:r>
              <a:rPr lang="en-GB" sz="2400" dirty="0"/>
              <a:t>Part of a process that feeds into teaching, assessment, evaluation and reporting </a:t>
            </a:r>
          </a:p>
          <a:p>
            <a:r>
              <a:rPr lang="en-GB" sz="2400" dirty="0"/>
              <a:t>Without planning opportunities to develop knowledge, skills and ideas can be missed</a:t>
            </a:r>
          </a:p>
        </p:txBody>
      </p:sp>
      <p:pic>
        <p:nvPicPr>
          <p:cNvPr id="6" name="Picture 5" descr="Icon&#10;&#10;Description automatically generated">
            <a:extLst>
              <a:ext uri="{FF2B5EF4-FFF2-40B4-BE49-F238E27FC236}">
                <a16:creationId xmlns:a16="http://schemas.microsoft.com/office/drawing/2014/main" id="{26B33B40-4B4E-43A8-A674-BAD4600654B3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9839959" y="255693"/>
            <a:ext cx="1674707" cy="16747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703443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Beth </a:t>
            </a:r>
            <a:r>
              <a:rPr lang="en-GB" dirty="0" err="1"/>
              <a:t>sy’n</a:t>
            </a:r>
            <a:r>
              <a:rPr lang="en-GB" dirty="0"/>
              <a:t> </a:t>
            </a:r>
            <a:r>
              <a:rPr lang="en-GB" dirty="0" err="1"/>
              <a:t>dylanwadu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gynllunio</a:t>
            </a:r>
            <a:r>
              <a:rPr lang="en-GB" dirty="0"/>
              <a:t>? </a:t>
            </a:r>
            <a:br>
              <a:rPr lang="en-GB" dirty="0"/>
            </a:br>
            <a:r>
              <a:rPr lang="en-GB" dirty="0"/>
              <a:t>What influences planning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sz="3200" dirty="0" err="1"/>
              <a:t>Polisiau</a:t>
            </a:r>
            <a:r>
              <a:rPr lang="en-GB" sz="3200" dirty="0"/>
              <a:t> a </a:t>
            </a:r>
            <a:r>
              <a:rPr lang="en-GB" sz="3200" dirty="0" err="1"/>
              <a:t>chanllawiau</a:t>
            </a:r>
            <a:r>
              <a:rPr lang="en-GB" sz="3200" dirty="0"/>
              <a:t>  </a:t>
            </a:r>
            <a:r>
              <a:rPr lang="en-GB" sz="3200" dirty="0" err="1"/>
              <a:t>cenedlaethol</a:t>
            </a:r>
            <a:endParaRPr lang="en-GB" sz="3200" dirty="0"/>
          </a:p>
          <a:p>
            <a:r>
              <a:rPr lang="en-GB" sz="3200" dirty="0" err="1"/>
              <a:t>Gweledigaeth</a:t>
            </a:r>
            <a:r>
              <a:rPr lang="en-GB" sz="3200" dirty="0"/>
              <a:t> </a:t>
            </a:r>
            <a:r>
              <a:rPr lang="en-GB" sz="3200" dirty="0" err="1"/>
              <a:t>yr</a:t>
            </a:r>
            <a:r>
              <a:rPr lang="en-GB" sz="3200" dirty="0"/>
              <a:t> </a:t>
            </a:r>
            <a:r>
              <a:rPr lang="en-GB" sz="3200" dirty="0" err="1"/>
              <a:t>ysgol</a:t>
            </a:r>
            <a:endParaRPr lang="en-GB" sz="3200" dirty="0"/>
          </a:p>
          <a:p>
            <a:r>
              <a:rPr lang="en-GB" sz="3200" dirty="0" err="1"/>
              <a:t>Arsylwadau</a:t>
            </a:r>
            <a:r>
              <a:rPr lang="en-GB" sz="3200" dirty="0"/>
              <a:t> o </a:t>
            </a:r>
            <a:r>
              <a:rPr lang="en-GB" sz="3200" dirty="0" err="1"/>
              <a:t>ddysgu</a:t>
            </a:r>
            <a:r>
              <a:rPr lang="en-GB" sz="3200" dirty="0"/>
              <a:t> plant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National policies and guidance</a:t>
            </a:r>
          </a:p>
          <a:p>
            <a:r>
              <a:rPr lang="en-GB" sz="3200" dirty="0"/>
              <a:t>School vision</a:t>
            </a:r>
          </a:p>
          <a:p>
            <a:r>
              <a:rPr lang="en-GB" sz="3200" dirty="0"/>
              <a:t>Observations of children’s learning</a:t>
            </a:r>
            <a:endParaRPr lang="en-GB" sz="2400" dirty="0"/>
          </a:p>
        </p:txBody>
      </p:sp>
      <p:pic>
        <p:nvPicPr>
          <p:cNvPr id="5" name="Picture 4" descr="Icon&#10;&#10;Description automatically generated">
            <a:extLst>
              <a:ext uri="{FF2B5EF4-FFF2-40B4-BE49-F238E27FC236}">
                <a16:creationId xmlns:a16="http://schemas.microsoft.com/office/drawing/2014/main" id="{28CE53E5-252F-4469-BDE2-DD1F3CA67892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7882466" y="432646"/>
            <a:ext cx="1674707" cy="16747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5103496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597513"/>
            <a:ext cx="8596668" cy="1320800"/>
          </a:xfrm>
        </p:spPr>
        <p:txBody>
          <a:bodyPr>
            <a:normAutofit fontScale="90000"/>
          </a:bodyPr>
          <a:lstStyle/>
          <a:p>
            <a:r>
              <a:rPr lang="en-GB" dirty="0" err="1"/>
              <a:t>Gwahanol</a:t>
            </a:r>
            <a:r>
              <a:rPr lang="en-GB" dirty="0"/>
              <a:t> </a:t>
            </a:r>
            <a:r>
              <a:rPr lang="en-GB" dirty="0" err="1"/>
              <a:t>fathau</a:t>
            </a:r>
            <a:r>
              <a:rPr lang="en-GB" dirty="0"/>
              <a:t> o </a:t>
            </a:r>
            <a:r>
              <a:rPr lang="en-GB" dirty="0" err="1"/>
              <a:t>gynllunio</a:t>
            </a:r>
            <a:r>
              <a:rPr lang="en-GB" dirty="0"/>
              <a:t> </a:t>
            </a:r>
            <a:br>
              <a:rPr lang="en-GB" dirty="0"/>
            </a:br>
            <a:r>
              <a:rPr lang="en-GB" dirty="0"/>
              <a:t>Different types of planning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sz="3600" dirty="0" err="1"/>
              <a:t>Tymor</a:t>
            </a:r>
            <a:r>
              <a:rPr lang="en-GB" sz="3600" dirty="0"/>
              <a:t> </a:t>
            </a:r>
            <a:r>
              <a:rPr lang="en-GB" sz="3600" dirty="0" err="1"/>
              <a:t>hir</a:t>
            </a:r>
            <a:endParaRPr lang="en-GB" sz="3600" dirty="0"/>
          </a:p>
          <a:p>
            <a:r>
              <a:rPr lang="en-GB" sz="3600" dirty="0" err="1"/>
              <a:t>Tymor</a:t>
            </a:r>
            <a:r>
              <a:rPr lang="en-GB" sz="3600" dirty="0"/>
              <a:t> </a:t>
            </a:r>
            <a:r>
              <a:rPr lang="en-GB" sz="3600" dirty="0" err="1"/>
              <a:t>canolig</a:t>
            </a:r>
            <a:endParaRPr lang="en-GB" sz="3600" dirty="0"/>
          </a:p>
          <a:p>
            <a:r>
              <a:rPr lang="en-GB" sz="3600" dirty="0" err="1"/>
              <a:t>Tymor</a:t>
            </a:r>
            <a:r>
              <a:rPr lang="en-GB" sz="3600" dirty="0"/>
              <a:t> </a:t>
            </a:r>
            <a:r>
              <a:rPr lang="en-GB" sz="3600" dirty="0" err="1"/>
              <a:t>byr</a:t>
            </a:r>
            <a:endParaRPr lang="en-GB" sz="3600" dirty="0"/>
          </a:p>
          <a:p>
            <a:r>
              <a:rPr lang="en-GB" sz="3600" dirty="0"/>
              <a:t>Sut </a:t>
            </a:r>
            <a:r>
              <a:rPr lang="en-GB" sz="3600" dirty="0" err="1"/>
              <a:t>fyddech</a:t>
            </a:r>
            <a:r>
              <a:rPr lang="en-GB" sz="3600" dirty="0"/>
              <a:t> chi </a:t>
            </a:r>
            <a:r>
              <a:rPr lang="en-GB" sz="3600" dirty="0" err="1"/>
              <a:t>yn</a:t>
            </a:r>
            <a:r>
              <a:rPr lang="en-GB" sz="3600" dirty="0"/>
              <a:t> </a:t>
            </a:r>
            <a:r>
              <a:rPr lang="en-GB" sz="3600" dirty="0" err="1"/>
              <a:t>diffinio’r</a:t>
            </a:r>
            <a:r>
              <a:rPr lang="en-GB" sz="3600" dirty="0"/>
              <a:t> </a:t>
            </a:r>
            <a:r>
              <a:rPr lang="en-GB" sz="3600" dirty="0" err="1"/>
              <a:t>termau</a:t>
            </a:r>
            <a:r>
              <a:rPr lang="en-GB" sz="3600" dirty="0"/>
              <a:t> </a:t>
            </a:r>
            <a:r>
              <a:rPr lang="en-GB" sz="3600" dirty="0" err="1"/>
              <a:t>yma</a:t>
            </a:r>
            <a:r>
              <a:rPr lang="en-GB" sz="3600" dirty="0"/>
              <a:t>?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sz="3600" dirty="0"/>
              <a:t>Long-term</a:t>
            </a:r>
          </a:p>
          <a:p>
            <a:r>
              <a:rPr lang="en-GB" sz="3600" dirty="0"/>
              <a:t>Mid-term</a:t>
            </a:r>
          </a:p>
          <a:p>
            <a:r>
              <a:rPr lang="en-GB" sz="3600" dirty="0"/>
              <a:t>Short-term</a:t>
            </a:r>
          </a:p>
          <a:p>
            <a:r>
              <a:rPr lang="en-GB" sz="3600" dirty="0"/>
              <a:t>How would you define these terms?</a:t>
            </a:r>
          </a:p>
        </p:txBody>
      </p:sp>
      <p:pic>
        <p:nvPicPr>
          <p:cNvPr id="6" name="Picture 5" descr="A picture containing writing implement, stationary, pencil, marker&#10;&#10;Description automatically generated">
            <a:extLst>
              <a:ext uri="{FF2B5EF4-FFF2-40B4-BE49-F238E27FC236}">
                <a16:creationId xmlns:a16="http://schemas.microsoft.com/office/drawing/2014/main" id="{212BBF8F-591C-4FDC-99A1-1982A67D155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 rot="10800000">
            <a:off x="7633546" y="470331"/>
            <a:ext cx="3068499" cy="15751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867907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/>
              <a:t>Deilliannau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> </a:t>
            </a:r>
            <a:br>
              <a:rPr lang="en-GB" dirty="0"/>
            </a:br>
            <a:r>
              <a:rPr lang="en-GB" dirty="0"/>
              <a:t>Learning objectives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97164" y="2160589"/>
            <a:ext cx="5231223" cy="4107207"/>
          </a:xfrm>
        </p:spPr>
        <p:txBody>
          <a:bodyPr>
            <a:noAutofit/>
          </a:bodyPr>
          <a:lstStyle/>
          <a:p>
            <a:r>
              <a:rPr lang="en-GB" sz="2000" dirty="0" err="1"/>
              <a:t>Yr</a:t>
            </a:r>
            <a:r>
              <a:rPr lang="en-GB" sz="2000" dirty="0"/>
              <a:t> </a:t>
            </a:r>
            <a:r>
              <a:rPr lang="en-GB" sz="2000" dirty="0" err="1"/>
              <a:t>hyn</a:t>
            </a:r>
            <a:r>
              <a:rPr lang="en-GB" sz="2000" dirty="0"/>
              <a:t> </a:t>
            </a:r>
            <a:r>
              <a:rPr lang="en-GB" sz="2000" dirty="0" err="1"/>
              <a:t>yr</a:t>
            </a:r>
            <a:r>
              <a:rPr lang="en-GB" sz="2000" dirty="0"/>
              <a:t> </a:t>
            </a:r>
            <a:r>
              <a:rPr lang="en-GB" sz="2000" dirty="0" err="1"/>
              <a:t>hoffai</a:t>
            </a:r>
            <a:r>
              <a:rPr lang="en-GB" sz="2000" dirty="0"/>
              <a:t> </a:t>
            </a:r>
            <a:r>
              <a:rPr lang="en-GB" sz="2000" dirty="0" err="1"/>
              <a:t>athrawon</a:t>
            </a:r>
            <a:r>
              <a:rPr lang="en-GB" sz="2000" dirty="0"/>
              <a:t> bod </a:t>
            </a:r>
            <a:r>
              <a:rPr lang="en-GB" sz="2000" dirty="0" err="1"/>
              <a:t>disgyblion</a:t>
            </a:r>
            <a:r>
              <a:rPr lang="en-GB" sz="2000" dirty="0"/>
              <a:t> </a:t>
            </a:r>
            <a:r>
              <a:rPr lang="en-GB" sz="2000" dirty="0" err="1"/>
              <a:t>wedi</a:t>
            </a:r>
            <a:r>
              <a:rPr lang="en-GB" sz="2000" dirty="0"/>
              <a:t> </a:t>
            </a:r>
            <a:r>
              <a:rPr lang="en-GB" sz="2000" dirty="0" err="1"/>
              <a:t>dysgu</a:t>
            </a:r>
            <a:r>
              <a:rPr lang="en-GB" sz="2000" dirty="0"/>
              <a:t> </a:t>
            </a:r>
            <a:r>
              <a:rPr lang="en-GB" sz="2000" dirty="0" err="1"/>
              <a:t>erbyn</a:t>
            </a:r>
            <a:r>
              <a:rPr lang="en-GB" sz="2000" dirty="0"/>
              <a:t> </a:t>
            </a:r>
            <a:r>
              <a:rPr lang="en-GB" sz="2000" dirty="0" err="1"/>
              <a:t>diwedd</a:t>
            </a:r>
            <a:r>
              <a:rPr lang="en-GB" sz="2000" dirty="0"/>
              <a:t> </a:t>
            </a:r>
            <a:r>
              <a:rPr lang="en-GB" sz="2000" dirty="0" err="1"/>
              <a:t>sesiwn</a:t>
            </a:r>
            <a:endParaRPr lang="en-GB" sz="2000" dirty="0"/>
          </a:p>
          <a:p>
            <a:r>
              <a:rPr lang="en-GB" sz="2000" dirty="0" err="1"/>
              <a:t>Gwybodaeth</a:t>
            </a:r>
            <a:r>
              <a:rPr lang="en-GB" sz="2000" dirty="0"/>
              <a:t> a </a:t>
            </a:r>
            <a:r>
              <a:rPr lang="en-GB" sz="2000" dirty="0" err="1"/>
              <a:t>dealltwriaeth</a:t>
            </a:r>
            <a:r>
              <a:rPr lang="en-GB" sz="2000" dirty="0"/>
              <a:t>, </a:t>
            </a:r>
            <a:r>
              <a:rPr lang="en-GB" sz="2000" dirty="0" err="1"/>
              <a:t>cysyniadau</a:t>
            </a:r>
            <a:r>
              <a:rPr lang="en-GB" sz="2000" dirty="0"/>
              <a:t>, </a:t>
            </a:r>
            <a:r>
              <a:rPr lang="en-GB" sz="2000" dirty="0" err="1"/>
              <a:t>sgiliau</a:t>
            </a:r>
            <a:r>
              <a:rPr lang="en-GB" sz="2000" dirty="0"/>
              <a:t>, </a:t>
            </a:r>
            <a:r>
              <a:rPr lang="en-GB" sz="2000" dirty="0" err="1"/>
              <a:t>gwerthoedd</a:t>
            </a:r>
            <a:r>
              <a:rPr lang="en-GB" sz="2000" dirty="0"/>
              <a:t> ac </a:t>
            </a:r>
            <a:r>
              <a:rPr lang="en-GB" sz="2000" dirty="0" err="1"/>
              <a:t>agweddau</a:t>
            </a:r>
            <a:endParaRPr lang="en-GB" sz="2000" dirty="0"/>
          </a:p>
          <a:p>
            <a:r>
              <a:rPr lang="en-GB" sz="2000" dirty="0" err="1"/>
              <a:t>Targedau</a:t>
            </a:r>
            <a:r>
              <a:rPr lang="en-GB" sz="2000" dirty="0"/>
              <a:t> </a:t>
            </a:r>
            <a:r>
              <a:rPr lang="en-US" altLang="en-US" sz="2000" dirty="0">
                <a:solidFill>
                  <a:srgbClr val="000000"/>
                </a:solidFill>
                <a:latin typeface="Arial Unicode MS"/>
              </a:rPr>
              <a:t>CAMPUS - </a:t>
            </a:r>
            <a:r>
              <a:rPr lang="en-US" altLang="en-US" sz="2000" dirty="0" err="1">
                <a:solidFill>
                  <a:srgbClr val="000000"/>
                </a:solidFill>
                <a:latin typeface="Arial Unicode MS"/>
              </a:rPr>
              <a:t>Cyraeddadwy</a:t>
            </a:r>
            <a:r>
              <a:rPr lang="en-US" altLang="en-US" sz="2000" dirty="0">
                <a:solidFill>
                  <a:srgbClr val="000000"/>
                </a:solidFill>
                <a:latin typeface="Arial Unicode MS"/>
              </a:rPr>
              <a:t>, </a:t>
            </a:r>
            <a:r>
              <a:rPr lang="en-US" altLang="en-US" sz="2000" dirty="0" err="1">
                <a:solidFill>
                  <a:srgbClr val="000000"/>
                </a:solidFill>
                <a:latin typeface="Arial Unicode MS"/>
              </a:rPr>
              <a:t>amser</a:t>
            </a:r>
            <a:r>
              <a:rPr lang="en-US" altLang="en-US" sz="2000" dirty="0">
                <a:solidFill>
                  <a:srgbClr val="000000"/>
                </a:solidFill>
                <a:latin typeface="Arial Unicode MS"/>
              </a:rPr>
              <a:t> </a:t>
            </a:r>
            <a:r>
              <a:rPr lang="en-US" altLang="en-US" sz="2000" dirty="0" err="1">
                <a:solidFill>
                  <a:srgbClr val="000000"/>
                </a:solidFill>
                <a:latin typeface="Arial Unicode MS"/>
              </a:rPr>
              <a:t>wedi'i</a:t>
            </a:r>
            <a:r>
              <a:rPr lang="en-US" altLang="en-US" sz="2000" dirty="0">
                <a:solidFill>
                  <a:srgbClr val="000000"/>
                </a:solidFill>
                <a:latin typeface="Arial Unicode MS"/>
              </a:rPr>
              <a:t> </a:t>
            </a:r>
            <a:r>
              <a:rPr lang="en-US" altLang="en-US" sz="2000" dirty="0" err="1">
                <a:solidFill>
                  <a:srgbClr val="000000"/>
                </a:solidFill>
                <a:latin typeface="Arial Unicode MS"/>
              </a:rPr>
              <a:t>bennu</a:t>
            </a:r>
            <a:r>
              <a:rPr lang="en-US" altLang="en-US" sz="2000" dirty="0">
                <a:solidFill>
                  <a:srgbClr val="000000"/>
                </a:solidFill>
                <a:latin typeface="Arial Unicode MS"/>
              </a:rPr>
              <a:t>, </a:t>
            </a:r>
            <a:r>
              <a:rPr lang="en-US" altLang="en-US" sz="2000" dirty="0" err="1">
                <a:solidFill>
                  <a:srgbClr val="000000"/>
                </a:solidFill>
                <a:latin typeface="Arial Unicode MS"/>
              </a:rPr>
              <a:t>mesuradwy</a:t>
            </a:r>
            <a:r>
              <a:rPr lang="en-US" altLang="en-US" sz="2000" dirty="0">
                <a:solidFill>
                  <a:srgbClr val="000000"/>
                </a:solidFill>
                <a:latin typeface="Arial Unicode MS"/>
              </a:rPr>
              <a:t>, </a:t>
            </a:r>
            <a:r>
              <a:rPr lang="en-US" altLang="en-US" sz="2000" dirty="0" err="1">
                <a:solidFill>
                  <a:srgbClr val="000000"/>
                </a:solidFill>
                <a:latin typeface="Arial Unicode MS"/>
              </a:rPr>
              <a:t>penodol</a:t>
            </a:r>
            <a:r>
              <a:rPr lang="en-US" altLang="en-US" sz="2000" dirty="0">
                <a:solidFill>
                  <a:srgbClr val="000000"/>
                </a:solidFill>
                <a:latin typeface="Arial Unicode MS"/>
              </a:rPr>
              <a:t>, </a:t>
            </a:r>
            <a:r>
              <a:rPr lang="en-US" altLang="en-US" sz="2000" dirty="0" err="1">
                <a:solidFill>
                  <a:srgbClr val="000000"/>
                </a:solidFill>
                <a:latin typeface="Arial Unicode MS"/>
              </a:rPr>
              <a:t>uchelgeisiol</a:t>
            </a:r>
            <a:r>
              <a:rPr lang="en-US" altLang="en-US" sz="2000" dirty="0">
                <a:solidFill>
                  <a:srgbClr val="000000"/>
                </a:solidFill>
                <a:latin typeface="Arial Unicode MS"/>
              </a:rPr>
              <a:t> a </a:t>
            </a:r>
            <a:r>
              <a:rPr lang="en-US" altLang="en-US" sz="2000" dirty="0" err="1">
                <a:solidFill>
                  <a:srgbClr val="000000"/>
                </a:solidFill>
                <a:latin typeface="Arial Unicode MS"/>
              </a:rPr>
              <a:t>synhwyrol</a:t>
            </a:r>
            <a:endParaRPr lang="en-GB" sz="2000" dirty="0"/>
          </a:p>
          <a:p>
            <a:r>
              <a:rPr lang="en-GB" sz="2000" dirty="0" err="1"/>
              <a:t>Disgyblion</a:t>
            </a:r>
            <a:r>
              <a:rPr lang="en-GB" sz="2000" dirty="0"/>
              <a:t> </a:t>
            </a:r>
            <a:r>
              <a:rPr lang="en-GB" sz="2000" dirty="0" err="1"/>
              <a:t>yn</a:t>
            </a:r>
            <a:r>
              <a:rPr lang="en-GB" sz="2000" dirty="0"/>
              <a:t> </a:t>
            </a:r>
            <a:r>
              <a:rPr lang="en-GB" sz="2000" dirty="0" err="1"/>
              <a:t>gallu</a:t>
            </a:r>
            <a:r>
              <a:rPr lang="en-GB" sz="2000" dirty="0"/>
              <a:t> </a:t>
            </a:r>
            <a:r>
              <a:rPr lang="en-GB" sz="2000" dirty="0" err="1"/>
              <a:t>cofnodi</a:t>
            </a:r>
            <a:r>
              <a:rPr lang="en-GB" sz="2000" dirty="0"/>
              <a:t> </a:t>
            </a:r>
            <a:r>
              <a:rPr lang="en-GB" sz="2000" dirty="0" err="1"/>
              <a:t>deilliannau</a:t>
            </a:r>
            <a:r>
              <a:rPr lang="en-GB" sz="2000" dirty="0"/>
              <a:t> </a:t>
            </a:r>
            <a:r>
              <a:rPr lang="en-GB" sz="2000" dirty="0" err="1"/>
              <a:t>dysgu</a:t>
            </a:r>
            <a:endParaRPr lang="en-GB" sz="2000" dirty="0"/>
          </a:p>
          <a:p>
            <a:r>
              <a:rPr lang="en-GB" sz="2000" dirty="0" err="1"/>
              <a:t>Nid</a:t>
            </a:r>
            <a:r>
              <a:rPr lang="en-GB" sz="2000" dirty="0"/>
              <a:t> </a:t>
            </a:r>
            <a:r>
              <a:rPr lang="en-GB" sz="2000" dirty="0" err="1"/>
              <a:t>oes</a:t>
            </a:r>
            <a:r>
              <a:rPr lang="en-GB" sz="2000" dirty="0"/>
              <a:t> </a:t>
            </a:r>
            <a:r>
              <a:rPr lang="en-GB" sz="2000" dirty="0" err="1"/>
              <a:t>rhaid</a:t>
            </a:r>
            <a:r>
              <a:rPr lang="en-GB" sz="2000" dirty="0"/>
              <a:t> </a:t>
            </a:r>
            <a:r>
              <a:rPr lang="en-GB" sz="2000" dirty="0" err="1"/>
              <a:t>rhannu</a:t>
            </a:r>
            <a:r>
              <a:rPr lang="en-GB" sz="2000" dirty="0"/>
              <a:t> </a:t>
            </a:r>
            <a:r>
              <a:rPr lang="en-GB" sz="2000" dirty="0" err="1"/>
              <a:t>deilliannau</a:t>
            </a:r>
            <a:r>
              <a:rPr lang="en-GB" sz="2000" dirty="0"/>
              <a:t> </a:t>
            </a:r>
            <a:r>
              <a:rPr lang="en-GB" sz="2000" dirty="0" err="1"/>
              <a:t>dysgu</a:t>
            </a:r>
            <a:r>
              <a:rPr lang="en-GB" sz="2000" dirty="0"/>
              <a:t>. </a:t>
            </a:r>
            <a:r>
              <a:rPr lang="en-GB" sz="2000" dirty="0" err="1"/>
              <a:t>Gellir</a:t>
            </a:r>
            <a:r>
              <a:rPr lang="en-GB" sz="2000" dirty="0"/>
              <a:t> </a:t>
            </a:r>
            <a:r>
              <a:rPr lang="en-GB" sz="2000" dirty="0" err="1"/>
              <a:t>annog</a:t>
            </a:r>
            <a:r>
              <a:rPr lang="en-GB" sz="2000" dirty="0"/>
              <a:t> y </a:t>
            </a:r>
            <a:r>
              <a:rPr lang="en-GB" sz="2000" dirty="0" err="1"/>
              <a:t>disgyblion</a:t>
            </a:r>
            <a:r>
              <a:rPr lang="en-GB" sz="2000" dirty="0"/>
              <a:t> </a:t>
            </a:r>
            <a:r>
              <a:rPr lang="en-GB" sz="2000" dirty="0" err="1"/>
              <a:t>i</a:t>
            </a:r>
            <a:r>
              <a:rPr lang="en-GB" sz="2000" dirty="0"/>
              <a:t> </a:t>
            </a:r>
            <a:r>
              <a:rPr lang="en-GB" sz="2000" dirty="0" err="1"/>
              <a:t>ddyfalu</a:t>
            </a:r>
            <a:r>
              <a:rPr lang="en-GB" sz="2000" dirty="0"/>
              <a:t> </a:t>
            </a:r>
            <a:r>
              <a:rPr lang="en-GB" sz="2000" dirty="0" err="1"/>
              <a:t>beth</a:t>
            </a:r>
            <a:r>
              <a:rPr lang="en-GB" sz="2000" dirty="0"/>
              <a:t> </a:t>
            </a:r>
            <a:r>
              <a:rPr lang="en-GB" sz="2000" dirty="0" err="1"/>
              <a:t>oeddynt</a:t>
            </a:r>
            <a:r>
              <a:rPr lang="en-GB" sz="2000" dirty="0"/>
              <a:t> </a:t>
            </a:r>
            <a:r>
              <a:rPr lang="en-GB" sz="2000" dirty="0" err="1"/>
              <a:t>ar</a:t>
            </a:r>
            <a:r>
              <a:rPr lang="en-GB" sz="2000" dirty="0"/>
              <a:t> </a:t>
            </a:r>
            <a:r>
              <a:rPr lang="en-GB" sz="2000" dirty="0" err="1"/>
              <a:t>ddiwedd</a:t>
            </a:r>
            <a:r>
              <a:rPr lang="en-GB" sz="2000" dirty="0"/>
              <a:t> y </a:t>
            </a:r>
            <a:r>
              <a:rPr lang="en-GB" sz="2000" dirty="0" err="1"/>
              <a:t>sesiwn</a:t>
            </a:r>
            <a:r>
              <a:rPr lang="en-GB" sz="2000" dirty="0"/>
              <a:t> 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28388" y="2160589"/>
            <a:ext cx="4939858" cy="4434175"/>
          </a:xfrm>
        </p:spPr>
        <p:txBody>
          <a:bodyPr>
            <a:noAutofit/>
          </a:bodyPr>
          <a:lstStyle/>
          <a:p>
            <a:r>
              <a:rPr lang="en-GB" sz="2000" dirty="0"/>
              <a:t>What teachers would like pupils to learn by the end of a session</a:t>
            </a:r>
          </a:p>
          <a:p>
            <a:r>
              <a:rPr lang="en-GB" sz="2000" dirty="0"/>
              <a:t>Knowledge and understanding, concepts, skills, values and attitudes.</a:t>
            </a:r>
          </a:p>
          <a:p>
            <a:r>
              <a:rPr lang="en-GB" sz="2000" dirty="0"/>
              <a:t>SMART – Specific, measurable, achievable, realistic, time-related</a:t>
            </a:r>
          </a:p>
          <a:p>
            <a:r>
              <a:rPr lang="en-GB" sz="2000" dirty="0"/>
              <a:t>Pupils can record learning objectives</a:t>
            </a:r>
          </a:p>
          <a:p>
            <a:r>
              <a:rPr lang="en-GB" sz="2000" dirty="0"/>
              <a:t>Teachers may choose not to share learning objectives but get the class to suggest what they were by the end of the lesson.</a:t>
            </a:r>
          </a:p>
        </p:txBody>
      </p:sp>
      <p:sp>
        <p:nvSpPr>
          <p:cNvPr id="5" name="Rectangle 1"/>
          <p:cNvSpPr>
            <a:spLocks noChangeArrowheads="1"/>
          </p:cNvSpPr>
          <p:nvPr/>
        </p:nvSpPr>
        <p:spPr bwMode="auto">
          <a:xfrm>
            <a:off x="4890052" y="-48054"/>
            <a:ext cx="184731" cy="369332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7" name="Rectangle 3"/>
          <p:cNvSpPr>
            <a:spLocks noChangeArrowheads="1"/>
          </p:cNvSpPr>
          <p:nvPr/>
        </p:nvSpPr>
        <p:spPr bwMode="auto">
          <a:xfrm>
            <a:off x="304800" y="310262"/>
            <a:ext cx="184731" cy="446276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br>
              <a:rPr kumimoji="0" lang="en-US" altLang="en-US" sz="5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</a:b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8" name="Picture 7" descr="Arrow&#10;&#10;Description automatically generated with medium confidence">
            <a:extLst>
              <a:ext uri="{FF2B5EF4-FFF2-40B4-BE49-F238E27FC236}">
                <a16:creationId xmlns:a16="http://schemas.microsoft.com/office/drawing/2014/main" id="{997EC4E5-F273-4076-B86B-32B30F76FFE9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6387857" y="305841"/>
            <a:ext cx="1854748" cy="18547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5904835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2381" y="158865"/>
            <a:ext cx="8596668" cy="1320800"/>
          </a:xfrm>
        </p:spPr>
        <p:txBody>
          <a:bodyPr>
            <a:normAutofit fontScale="90000"/>
          </a:bodyPr>
          <a:lstStyle/>
          <a:p>
            <a:r>
              <a:rPr lang="en-GB" dirty="0"/>
              <a:t>Un </a:t>
            </a:r>
            <a:r>
              <a:rPr lang="en-GB" dirty="0" err="1"/>
              <a:t>damcaniaeth</a:t>
            </a:r>
            <a:r>
              <a:rPr lang="en-GB" dirty="0"/>
              <a:t> </a:t>
            </a:r>
            <a:r>
              <a:rPr lang="en-GB" dirty="0" err="1"/>
              <a:t>wrth</a:t>
            </a:r>
            <a:r>
              <a:rPr lang="en-GB" dirty="0"/>
              <a:t> </a:t>
            </a:r>
            <a:r>
              <a:rPr lang="en-GB" dirty="0" err="1"/>
              <a:t>gynllunio</a:t>
            </a:r>
            <a:r>
              <a:rPr lang="en-GB" dirty="0"/>
              <a:t> </a:t>
            </a:r>
            <a:r>
              <a:rPr lang="en-GB" dirty="0" err="1"/>
              <a:t>gwersi</a:t>
            </a:r>
            <a:r>
              <a:rPr lang="en-GB" dirty="0"/>
              <a:t> </a:t>
            </a:r>
            <a:br>
              <a:rPr lang="en-GB" dirty="0"/>
            </a:br>
            <a:r>
              <a:rPr lang="en-GB" dirty="0"/>
              <a:t>A theory behind lesson planning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93470" y="1651462"/>
            <a:ext cx="4605250" cy="5259185"/>
          </a:xfrm>
        </p:spPr>
        <p:txBody>
          <a:bodyPr>
            <a:normAutofit/>
          </a:bodyPr>
          <a:lstStyle/>
          <a:p>
            <a:r>
              <a:rPr lang="en-GB" sz="2400" b="1" dirty="0" err="1">
                <a:solidFill>
                  <a:srgbClr val="0070C0"/>
                </a:solidFill>
              </a:rPr>
              <a:t>Tacsonomeg</a:t>
            </a:r>
            <a:r>
              <a:rPr lang="en-GB" sz="2400" b="1" dirty="0">
                <a:solidFill>
                  <a:srgbClr val="0070C0"/>
                </a:solidFill>
              </a:rPr>
              <a:t> Bloom </a:t>
            </a:r>
            <a:r>
              <a:rPr lang="en-GB" sz="2400" dirty="0"/>
              <a:t>– </a:t>
            </a:r>
            <a:r>
              <a:rPr lang="en-GB" sz="2400" dirty="0" err="1"/>
              <a:t>sylfaen</a:t>
            </a:r>
            <a:r>
              <a:rPr lang="en-GB" sz="2400" dirty="0"/>
              <a:t> </a:t>
            </a:r>
            <a:r>
              <a:rPr lang="en-GB" sz="2400" dirty="0" err="1"/>
              <a:t>cynllunio</a:t>
            </a:r>
            <a:endParaRPr lang="en-GB" sz="2400" dirty="0"/>
          </a:p>
          <a:p>
            <a:r>
              <a:rPr lang="en-GB" sz="2400" b="1" dirty="0" err="1">
                <a:solidFill>
                  <a:srgbClr val="0070C0"/>
                </a:solidFill>
              </a:rPr>
              <a:t>Cofio</a:t>
            </a:r>
            <a:r>
              <a:rPr lang="en-GB" sz="2400" dirty="0"/>
              <a:t> – pa </a:t>
            </a:r>
            <a:r>
              <a:rPr lang="en-GB" sz="2400" dirty="0" err="1"/>
              <a:t>wybodaeth</a:t>
            </a:r>
            <a:r>
              <a:rPr lang="en-GB" sz="2400" dirty="0"/>
              <a:t> a </a:t>
            </a:r>
            <a:r>
              <a:rPr lang="en-GB" sz="2400" dirty="0" err="1"/>
              <a:t>sgiliau</a:t>
            </a:r>
            <a:r>
              <a:rPr lang="en-GB" sz="2400" dirty="0"/>
              <a:t> </a:t>
            </a:r>
            <a:r>
              <a:rPr lang="en-GB" sz="2400" dirty="0" err="1"/>
              <a:t>sydd</a:t>
            </a:r>
            <a:r>
              <a:rPr lang="en-GB" sz="2400" dirty="0"/>
              <a:t> </a:t>
            </a:r>
            <a:r>
              <a:rPr lang="en-GB" sz="2400" dirty="0" err="1"/>
              <a:t>angen</a:t>
            </a:r>
            <a:r>
              <a:rPr lang="en-GB" sz="2400" dirty="0"/>
              <a:t> </a:t>
            </a:r>
            <a:r>
              <a:rPr lang="en-GB" sz="2400" dirty="0" err="1"/>
              <a:t>cynnwys</a:t>
            </a:r>
            <a:r>
              <a:rPr lang="en-GB" sz="2400" dirty="0"/>
              <a:t>?</a:t>
            </a:r>
          </a:p>
          <a:p>
            <a:r>
              <a:rPr lang="en-GB" sz="2400" b="1" dirty="0" err="1">
                <a:solidFill>
                  <a:srgbClr val="0070C0"/>
                </a:solidFill>
              </a:rPr>
              <a:t>Deall</a:t>
            </a:r>
            <a:r>
              <a:rPr lang="en-GB" sz="2400" dirty="0"/>
              <a:t> – </a:t>
            </a:r>
            <a:r>
              <a:rPr lang="en-GB" sz="2400" dirty="0" err="1"/>
              <a:t>beth</a:t>
            </a:r>
            <a:r>
              <a:rPr lang="en-GB" sz="2400" dirty="0"/>
              <a:t> </a:t>
            </a:r>
            <a:r>
              <a:rPr lang="en-GB" sz="2400" dirty="0" err="1"/>
              <a:t>wyf</a:t>
            </a:r>
            <a:r>
              <a:rPr lang="en-GB" sz="2400" dirty="0"/>
              <a:t> </a:t>
            </a:r>
            <a:r>
              <a:rPr lang="en-GB" sz="2400" dirty="0" err="1"/>
              <a:t>yn</a:t>
            </a:r>
            <a:r>
              <a:rPr lang="en-GB" sz="2400" dirty="0"/>
              <a:t> </a:t>
            </a:r>
            <a:r>
              <a:rPr lang="en-GB" sz="2400" dirty="0" err="1"/>
              <a:t>bwriadu</a:t>
            </a:r>
            <a:r>
              <a:rPr lang="en-GB" sz="2400" dirty="0"/>
              <a:t> </a:t>
            </a:r>
            <a:r>
              <a:rPr lang="en-GB" sz="2400" dirty="0" err="1"/>
              <a:t>i</a:t>
            </a:r>
            <a:r>
              <a:rPr lang="en-GB" sz="2400" dirty="0"/>
              <a:t> </a:t>
            </a:r>
            <a:r>
              <a:rPr lang="en-GB" sz="2400" dirty="0" err="1"/>
              <a:t>ddisgyblion</a:t>
            </a:r>
            <a:r>
              <a:rPr lang="en-GB" sz="2400" dirty="0"/>
              <a:t> </a:t>
            </a:r>
            <a:r>
              <a:rPr lang="en-GB" sz="2400" dirty="0" err="1"/>
              <a:t>ddeall</a:t>
            </a:r>
            <a:r>
              <a:rPr lang="en-GB" sz="2400" dirty="0"/>
              <a:t>?</a:t>
            </a:r>
          </a:p>
          <a:p>
            <a:r>
              <a:rPr lang="en-GB" sz="2400" b="1" dirty="0" err="1">
                <a:solidFill>
                  <a:srgbClr val="0070C0"/>
                </a:solidFill>
              </a:rPr>
              <a:t>Cymhwyso</a:t>
            </a:r>
            <a:r>
              <a:rPr lang="en-GB" sz="2400" dirty="0"/>
              <a:t> – pa </a:t>
            </a:r>
            <a:r>
              <a:rPr lang="en-GB" sz="2400" dirty="0" err="1"/>
              <a:t>gyfleoedd</a:t>
            </a:r>
            <a:r>
              <a:rPr lang="en-GB" sz="2400" dirty="0"/>
              <a:t> </a:t>
            </a:r>
            <a:r>
              <a:rPr lang="en-GB" sz="2400" dirty="0" err="1"/>
              <a:t>sydd</a:t>
            </a:r>
            <a:r>
              <a:rPr lang="en-GB" sz="2400" dirty="0"/>
              <a:t> </a:t>
            </a:r>
            <a:r>
              <a:rPr lang="en-GB" sz="2400" dirty="0" err="1"/>
              <a:t>i</a:t>
            </a:r>
            <a:r>
              <a:rPr lang="en-GB" sz="2400" dirty="0"/>
              <a:t> </a:t>
            </a:r>
            <a:r>
              <a:rPr lang="en-GB" sz="2400" dirty="0" err="1"/>
              <a:t>ddisgyblion</a:t>
            </a:r>
            <a:r>
              <a:rPr lang="en-GB" sz="2400" dirty="0"/>
              <a:t> </a:t>
            </a:r>
            <a:r>
              <a:rPr lang="en-GB" sz="2400" dirty="0" err="1"/>
              <a:t>ddefnyddio</a:t>
            </a:r>
            <a:r>
              <a:rPr lang="en-GB" sz="2400" dirty="0"/>
              <a:t> </a:t>
            </a:r>
            <a:r>
              <a:rPr lang="en-GB" sz="2400" dirty="0" err="1"/>
              <a:t>eu</a:t>
            </a:r>
            <a:r>
              <a:rPr lang="en-GB" sz="2400" dirty="0"/>
              <a:t> </a:t>
            </a:r>
            <a:r>
              <a:rPr lang="en-GB" sz="2400" dirty="0" err="1"/>
              <a:t>gwybodaeth</a:t>
            </a:r>
            <a:r>
              <a:rPr lang="en-GB" sz="2400" dirty="0"/>
              <a:t>? </a:t>
            </a:r>
            <a:r>
              <a:rPr lang="en-GB" sz="2400" dirty="0" err="1"/>
              <a:t>Cyd</a:t>
            </a:r>
            <a:r>
              <a:rPr lang="en-GB" sz="2400" dirty="0"/>
              <a:t> </a:t>
            </a:r>
            <a:r>
              <a:rPr lang="en-GB" sz="2400" dirty="0" err="1"/>
              <a:t>destun</a:t>
            </a:r>
            <a:r>
              <a:rPr lang="en-GB" sz="2400" dirty="0"/>
              <a:t> </a:t>
            </a:r>
            <a:r>
              <a:rPr lang="en-GB" sz="2400" dirty="0" err="1"/>
              <a:t>bywyd</a:t>
            </a:r>
            <a:r>
              <a:rPr lang="en-GB" sz="2400" dirty="0"/>
              <a:t> go </a:t>
            </a:r>
            <a:r>
              <a:rPr lang="en-GB" sz="2400" dirty="0" err="1"/>
              <a:t>iawn</a:t>
            </a:r>
            <a:endParaRPr lang="en-GB" sz="2400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69" y="1479665"/>
            <a:ext cx="4935179" cy="5270270"/>
          </a:xfrm>
        </p:spPr>
        <p:txBody>
          <a:bodyPr>
            <a:noAutofit/>
          </a:bodyPr>
          <a:lstStyle/>
          <a:p>
            <a:r>
              <a:rPr lang="en-GB" sz="2400" b="1" dirty="0">
                <a:solidFill>
                  <a:srgbClr val="0070C0"/>
                </a:solidFill>
              </a:rPr>
              <a:t>Bloom’s Taxonomy </a:t>
            </a:r>
            <a:r>
              <a:rPr lang="en-GB" sz="2400" dirty="0"/>
              <a:t>–used as a base for planning</a:t>
            </a:r>
          </a:p>
          <a:p>
            <a:r>
              <a:rPr lang="en-GB" sz="2400" b="1" dirty="0">
                <a:solidFill>
                  <a:srgbClr val="0070C0"/>
                </a:solidFill>
              </a:rPr>
              <a:t>Remembering</a:t>
            </a:r>
            <a:r>
              <a:rPr lang="en-GB" sz="2400" dirty="0"/>
              <a:t> – what knowledge and skills are to be covered?</a:t>
            </a:r>
          </a:p>
          <a:p>
            <a:r>
              <a:rPr lang="en-GB" sz="2400" b="1" dirty="0">
                <a:solidFill>
                  <a:srgbClr val="0070C0"/>
                </a:solidFill>
              </a:rPr>
              <a:t>Understanding</a:t>
            </a:r>
            <a:r>
              <a:rPr lang="en-GB" sz="2400" dirty="0"/>
              <a:t> – What do I intend the pupils to understand?</a:t>
            </a:r>
          </a:p>
          <a:p>
            <a:r>
              <a:rPr lang="en-GB" sz="2400" b="1" dirty="0">
                <a:solidFill>
                  <a:srgbClr val="0070C0"/>
                </a:solidFill>
              </a:rPr>
              <a:t>Applying</a:t>
            </a:r>
            <a:r>
              <a:rPr lang="en-GB" sz="2400" dirty="0"/>
              <a:t> – What opportunities to use their knowledge? Reference to real–life contexts</a:t>
            </a:r>
          </a:p>
        </p:txBody>
      </p:sp>
      <p:pic>
        <p:nvPicPr>
          <p:cNvPr id="6" name="Picture 5" descr="Diagram&#10;&#10;Description automatically generated">
            <a:extLst>
              <a:ext uri="{FF2B5EF4-FFF2-40B4-BE49-F238E27FC236}">
                <a16:creationId xmlns:a16="http://schemas.microsoft.com/office/drawing/2014/main" id="{B8BB179E-D846-4553-AB0D-94634F7555EF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9608480" y="442334"/>
            <a:ext cx="2417683" cy="20746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3491718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44824" y="338051"/>
            <a:ext cx="4670521" cy="3880772"/>
          </a:xfrm>
        </p:spPr>
        <p:txBody>
          <a:bodyPr>
            <a:noAutofit/>
          </a:bodyPr>
          <a:lstStyle/>
          <a:p>
            <a:r>
              <a:rPr lang="en-GB" sz="2400" b="1" dirty="0" err="1">
                <a:solidFill>
                  <a:srgbClr val="0070C0"/>
                </a:solidFill>
              </a:rPr>
              <a:t>Dadansoddi</a:t>
            </a:r>
            <a:r>
              <a:rPr lang="en-GB" sz="2400" dirty="0"/>
              <a:t> – </a:t>
            </a:r>
            <a:r>
              <a:rPr lang="en-GB" sz="2400" dirty="0" err="1"/>
              <a:t>sut</a:t>
            </a:r>
            <a:r>
              <a:rPr lang="en-GB" sz="2400" dirty="0"/>
              <a:t> </a:t>
            </a:r>
            <a:r>
              <a:rPr lang="en-GB" sz="2400" dirty="0" err="1"/>
              <a:t>bydd</a:t>
            </a:r>
            <a:r>
              <a:rPr lang="en-GB" sz="2400" dirty="0"/>
              <a:t> </a:t>
            </a:r>
            <a:r>
              <a:rPr lang="en-GB" sz="2400" dirty="0" err="1"/>
              <a:t>disgyblion</a:t>
            </a:r>
            <a:r>
              <a:rPr lang="en-GB" sz="2400" dirty="0"/>
              <a:t> </a:t>
            </a:r>
            <a:r>
              <a:rPr lang="en-GB" sz="2400" dirty="0" err="1"/>
              <a:t>yn</a:t>
            </a:r>
            <a:r>
              <a:rPr lang="en-GB" sz="2400" dirty="0"/>
              <a:t> </a:t>
            </a:r>
            <a:r>
              <a:rPr lang="en-GB" sz="2400" dirty="0" err="1"/>
              <a:t>meddwl</a:t>
            </a:r>
            <a:r>
              <a:rPr lang="en-GB" sz="2400" dirty="0"/>
              <a:t> am y </a:t>
            </a:r>
            <a:r>
              <a:rPr lang="en-GB" sz="2400" dirty="0" err="1"/>
              <a:t>cynnwys</a:t>
            </a:r>
            <a:r>
              <a:rPr lang="en-GB" sz="2400" dirty="0"/>
              <a:t>? </a:t>
            </a:r>
            <a:r>
              <a:rPr lang="en-GB" sz="2400" dirty="0" err="1"/>
              <a:t>Alla</a:t>
            </a:r>
            <a:r>
              <a:rPr lang="en-GB" sz="2400" dirty="0"/>
              <a:t> </a:t>
            </a:r>
            <a:r>
              <a:rPr lang="en-GB" sz="2400" dirty="0" err="1"/>
              <a:t>i</a:t>
            </a:r>
            <a:r>
              <a:rPr lang="en-GB" sz="2400" dirty="0"/>
              <a:t> </a:t>
            </a:r>
            <a:r>
              <a:rPr lang="en-GB" sz="2400" dirty="0" err="1"/>
              <a:t>greu</a:t>
            </a:r>
            <a:r>
              <a:rPr lang="en-GB" sz="2400" dirty="0"/>
              <a:t> </a:t>
            </a:r>
            <a:r>
              <a:rPr lang="en-GB" sz="2400" dirty="0" err="1"/>
              <a:t>gweithgareddau</a:t>
            </a:r>
            <a:r>
              <a:rPr lang="en-GB" sz="2400" dirty="0"/>
              <a:t> </a:t>
            </a:r>
            <a:r>
              <a:rPr lang="en-GB" sz="2400" dirty="0" err="1"/>
              <a:t>lle</a:t>
            </a:r>
            <a:r>
              <a:rPr lang="en-GB" sz="2400" dirty="0"/>
              <a:t> </a:t>
            </a:r>
            <a:r>
              <a:rPr lang="en-GB" sz="2400" dirty="0" err="1"/>
              <a:t>maent</a:t>
            </a:r>
            <a:r>
              <a:rPr lang="en-GB" sz="2400" dirty="0"/>
              <a:t> </a:t>
            </a:r>
            <a:r>
              <a:rPr lang="en-GB" sz="2400" dirty="0" err="1"/>
              <a:t>yn</a:t>
            </a:r>
            <a:r>
              <a:rPr lang="en-GB" sz="2400" dirty="0"/>
              <a:t> </a:t>
            </a:r>
            <a:r>
              <a:rPr lang="en-GB" sz="2400" dirty="0" err="1"/>
              <a:t>crynhoi’r</a:t>
            </a:r>
            <a:r>
              <a:rPr lang="en-GB" sz="2400" dirty="0"/>
              <a:t> </a:t>
            </a:r>
            <a:r>
              <a:rPr lang="en-GB" sz="2400" dirty="0" err="1"/>
              <a:t>hyn</a:t>
            </a:r>
            <a:r>
              <a:rPr lang="en-GB" sz="2400" dirty="0"/>
              <a:t> </a:t>
            </a:r>
            <a:r>
              <a:rPr lang="en-GB" sz="2400" dirty="0" err="1"/>
              <a:t>maent</a:t>
            </a:r>
            <a:r>
              <a:rPr lang="en-GB" sz="2400" dirty="0"/>
              <a:t> </a:t>
            </a:r>
            <a:r>
              <a:rPr lang="en-GB" sz="2400" dirty="0" err="1"/>
              <a:t>wedi</a:t>
            </a:r>
            <a:r>
              <a:rPr lang="en-GB" sz="2400" dirty="0"/>
              <a:t> </a:t>
            </a:r>
            <a:r>
              <a:rPr lang="en-GB" sz="2400" dirty="0" err="1"/>
              <a:t>ei</a:t>
            </a:r>
            <a:r>
              <a:rPr lang="en-GB" sz="2400" dirty="0"/>
              <a:t> </a:t>
            </a:r>
            <a:r>
              <a:rPr lang="en-GB" sz="2400" dirty="0" err="1"/>
              <a:t>ddysgu</a:t>
            </a:r>
            <a:r>
              <a:rPr lang="en-GB" sz="2400" dirty="0"/>
              <a:t>?</a:t>
            </a:r>
          </a:p>
          <a:p>
            <a:r>
              <a:rPr lang="en-GB" sz="2400" b="1" dirty="0" err="1">
                <a:solidFill>
                  <a:srgbClr val="0070C0"/>
                </a:solidFill>
              </a:rPr>
              <a:t>Gwerthuso</a:t>
            </a:r>
            <a:r>
              <a:rPr lang="en-GB" sz="2400" dirty="0"/>
              <a:t> – </a:t>
            </a:r>
            <a:r>
              <a:rPr lang="en-GB" sz="2400" dirty="0" err="1"/>
              <a:t>beth</a:t>
            </a:r>
            <a:r>
              <a:rPr lang="en-GB" sz="2400" dirty="0"/>
              <a:t> </a:t>
            </a:r>
            <a:r>
              <a:rPr lang="en-GB" sz="2400" dirty="0" err="1"/>
              <a:t>alla</a:t>
            </a:r>
            <a:r>
              <a:rPr lang="en-GB" sz="2400" dirty="0"/>
              <a:t> </a:t>
            </a:r>
            <a:r>
              <a:rPr lang="en-GB" sz="2400" dirty="0" err="1"/>
              <a:t>i</a:t>
            </a:r>
            <a:r>
              <a:rPr lang="en-GB" sz="2400" dirty="0"/>
              <a:t> </a:t>
            </a:r>
            <a:r>
              <a:rPr lang="en-GB" sz="2400" dirty="0" err="1"/>
              <a:t>wneud</a:t>
            </a:r>
            <a:r>
              <a:rPr lang="en-GB" sz="2400" dirty="0"/>
              <a:t> </a:t>
            </a:r>
            <a:r>
              <a:rPr lang="en-GB" sz="2400" dirty="0" err="1"/>
              <a:t>i</a:t>
            </a:r>
            <a:r>
              <a:rPr lang="en-GB" sz="2400" dirty="0"/>
              <a:t> </a:t>
            </a:r>
            <a:r>
              <a:rPr lang="en-GB" sz="2400" dirty="0" err="1"/>
              <a:t>wirio</a:t>
            </a:r>
            <a:r>
              <a:rPr lang="en-GB" sz="2400" dirty="0"/>
              <a:t> </a:t>
            </a:r>
            <a:r>
              <a:rPr lang="en-GB" sz="2400" dirty="0" err="1"/>
              <a:t>cynnydd</a:t>
            </a:r>
            <a:r>
              <a:rPr lang="en-GB" sz="2400" dirty="0"/>
              <a:t> y </a:t>
            </a:r>
            <a:r>
              <a:rPr lang="en-GB" sz="2400" dirty="0" err="1"/>
              <a:t>disgyblion</a:t>
            </a:r>
            <a:r>
              <a:rPr lang="en-GB" sz="2400" dirty="0"/>
              <a:t> </a:t>
            </a:r>
            <a:r>
              <a:rPr lang="en-GB" sz="2400" dirty="0" err="1"/>
              <a:t>yn</a:t>
            </a:r>
            <a:r>
              <a:rPr lang="en-GB" sz="2400" dirty="0"/>
              <a:t> </a:t>
            </a:r>
            <a:r>
              <a:rPr lang="en-GB" sz="2400" dirty="0" err="1"/>
              <a:t>erbyn</a:t>
            </a:r>
            <a:r>
              <a:rPr lang="en-GB" sz="2400" dirty="0"/>
              <a:t> y </a:t>
            </a:r>
            <a:r>
              <a:rPr lang="en-GB" sz="2400" dirty="0" err="1"/>
              <a:t>deilliannau</a:t>
            </a:r>
            <a:r>
              <a:rPr lang="en-GB" sz="2400" dirty="0"/>
              <a:t> </a:t>
            </a:r>
            <a:r>
              <a:rPr lang="en-GB" sz="2400" dirty="0" err="1"/>
              <a:t>dysgu</a:t>
            </a:r>
            <a:r>
              <a:rPr lang="en-GB" sz="2400" dirty="0"/>
              <a:t>? Sut </a:t>
            </a:r>
            <a:r>
              <a:rPr lang="en-GB" sz="2400" dirty="0" err="1"/>
              <a:t>alla</a:t>
            </a:r>
            <a:r>
              <a:rPr lang="en-GB" sz="2400" dirty="0"/>
              <a:t> </a:t>
            </a:r>
            <a:r>
              <a:rPr lang="en-GB" sz="2400" dirty="0" err="1"/>
              <a:t>i</a:t>
            </a:r>
            <a:r>
              <a:rPr lang="en-GB" sz="2400" dirty="0"/>
              <a:t> </a:t>
            </a:r>
            <a:r>
              <a:rPr lang="en-GB" sz="2400" dirty="0" err="1"/>
              <a:t>annog</a:t>
            </a:r>
            <a:r>
              <a:rPr lang="en-GB" sz="2400" dirty="0"/>
              <a:t> y </a:t>
            </a:r>
            <a:r>
              <a:rPr lang="en-GB" sz="2400" dirty="0" err="1"/>
              <a:t>disgyblion</a:t>
            </a:r>
            <a:r>
              <a:rPr lang="en-GB" sz="2400" dirty="0"/>
              <a:t> </a:t>
            </a:r>
            <a:r>
              <a:rPr lang="en-GB" sz="2400" dirty="0" err="1"/>
              <a:t>i</a:t>
            </a:r>
            <a:r>
              <a:rPr lang="en-GB" sz="2400" dirty="0"/>
              <a:t> </a:t>
            </a:r>
            <a:r>
              <a:rPr lang="en-GB" sz="2400" dirty="0" err="1"/>
              <a:t>werthuso</a:t>
            </a:r>
            <a:r>
              <a:rPr lang="en-GB" sz="2400" dirty="0"/>
              <a:t> </a:t>
            </a:r>
            <a:r>
              <a:rPr lang="en-GB" sz="2400" dirty="0" err="1"/>
              <a:t>eu</a:t>
            </a:r>
            <a:r>
              <a:rPr lang="en-GB" sz="2400" dirty="0"/>
              <a:t> </a:t>
            </a:r>
            <a:r>
              <a:rPr lang="en-GB" sz="2400" dirty="0" err="1"/>
              <a:t>hunain</a:t>
            </a:r>
            <a:r>
              <a:rPr lang="en-GB" sz="2400" dirty="0"/>
              <a:t> a </a:t>
            </a:r>
            <a:r>
              <a:rPr lang="en-GB" sz="2400" dirty="0" err="1"/>
              <a:t>gweld</a:t>
            </a:r>
            <a:r>
              <a:rPr lang="en-GB" sz="2400" dirty="0"/>
              <a:t> </a:t>
            </a:r>
            <a:r>
              <a:rPr lang="en-GB" sz="2400" dirty="0" err="1"/>
              <a:t>gwerth</a:t>
            </a:r>
            <a:r>
              <a:rPr lang="en-GB" sz="2400" dirty="0"/>
              <a:t> y </a:t>
            </a:r>
            <a:r>
              <a:rPr lang="en-GB" sz="2400" dirty="0" err="1"/>
              <a:t>wers</a:t>
            </a:r>
            <a:r>
              <a:rPr lang="en-GB" sz="2400" dirty="0"/>
              <a:t>?</a:t>
            </a:r>
          </a:p>
          <a:p>
            <a:r>
              <a:rPr lang="en-GB" sz="2400" b="1" dirty="0" err="1">
                <a:solidFill>
                  <a:srgbClr val="0070C0"/>
                </a:solidFill>
              </a:rPr>
              <a:t>Creu</a:t>
            </a:r>
            <a:r>
              <a:rPr lang="en-GB" sz="2400" dirty="0"/>
              <a:t> – pa </a:t>
            </a:r>
            <a:r>
              <a:rPr lang="en-GB" sz="2400" dirty="0" err="1"/>
              <a:t>gyfleoedd</a:t>
            </a:r>
            <a:r>
              <a:rPr lang="en-GB" sz="2400" dirty="0"/>
              <a:t> </a:t>
            </a:r>
            <a:r>
              <a:rPr lang="en-GB" sz="2400" dirty="0" err="1"/>
              <a:t>sydd</a:t>
            </a:r>
            <a:r>
              <a:rPr lang="en-GB" sz="2400" dirty="0"/>
              <a:t> </a:t>
            </a:r>
            <a:r>
              <a:rPr lang="en-GB" sz="2400" dirty="0" err="1"/>
              <a:t>gan</a:t>
            </a:r>
            <a:r>
              <a:rPr lang="en-GB" sz="2400" dirty="0"/>
              <a:t> </a:t>
            </a:r>
            <a:r>
              <a:rPr lang="en-GB" sz="2400" dirty="0" err="1"/>
              <a:t>ddisgyblion</a:t>
            </a:r>
            <a:r>
              <a:rPr lang="en-GB" sz="2400" dirty="0"/>
              <a:t> </a:t>
            </a:r>
            <a:r>
              <a:rPr lang="en-GB" sz="2400" dirty="0" err="1"/>
              <a:t>i</a:t>
            </a:r>
            <a:r>
              <a:rPr lang="en-GB" sz="2400" dirty="0"/>
              <a:t> </a:t>
            </a:r>
            <a:r>
              <a:rPr lang="en-GB" sz="2400" dirty="0" err="1"/>
              <a:t>greu</a:t>
            </a:r>
            <a:r>
              <a:rPr lang="en-GB" sz="2400" dirty="0"/>
              <a:t>, </a:t>
            </a:r>
            <a:r>
              <a:rPr lang="en-GB" sz="2400" dirty="0" err="1"/>
              <a:t>cynllunio</a:t>
            </a:r>
            <a:r>
              <a:rPr lang="en-GB" sz="2400" dirty="0"/>
              <a:t> </a:t>
            </a:r>
            <a:r>
              <a:rPr lang="en-GB" sz="2400" dirty="0" err="1"/>
              <a:t>neu</a:t>
            </a:r>
            <a:r>
              <a:rPr lang="en-GB" sz="2400" dirty="0"/>
              <a:t> </a:t>
            </a:r>
            <a:r>
              <a:rPr lang="en-GB" sz="2400" dirty="0" err="1"/>
              <a:t>chyfuno</a:t>
            </a:r>
            <a:r>
              <a:rPr lang="en-GB" sz="2400" dirty="0"/>
              <a:t> </a:t>
            </a:r>
            <a:r>
              <a:rPr lang="en-GB" sz="2400" dirty="0" err="1"/>
              <a:t>syniadau</a:t>
            </a:r>
            <a:r>
              <a:rPr lang="en-GB" sz="2400" dirty="0"/>
              <a:t>?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69" y="338051"/>
            <a:ext cx="5007223" cy="6168044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r>
              <a:rPr lang="en-GB" sz="2400" b="1" dirty="0">
                <a:solidFill>
                  <a:srgbClr val="0070C0"/>
                </a:solidFill>
              </a:rPr>
              <a:t>Analysing</a:t>
            </a:r>
            <a:r>
              <a:rPr lang="en-GB" sz="2400" dirty="0"/>
              <a:t> – How will the pupils think about the content? Can I create activities in which they summarize what they have learnt?</a:t>
            </a:r>
          </a:p>
          <a:p>
            <a:r>
              <a:rPr lang="en-GB" sz="2400" b="1" dirty="0">
                <a:solidFill>
                  <a:srgbClr val="0070C0"/>
                </a:solidFill>
              </a:rPr>
              <a:t>Evaluating</a:t>
            </a:r>
            <a:r>
              <a:rPr lang="en-GB" sz="2400" dirty="0"/>
              <a:t> – what will I do to check the progress of pupils against the learning objectives? How will I encourage pupils to evaluate themselves and see the value of the lesson?</a:t>
            </a:r>
          </a:p>
          <a:p>
            <a:r>
              <a:rPr lang="en-GB" sz="2400" b="1" dirty="0">
                <a:solidFill>
                  <a:srgbClr val="0070C0"/>
                </a:solidFill>
              </a:rPr>
              <a:t>Creating</a:t>
            </a:r>
            <a:r>
              <a:rPr lang="en-GB" sz="2400" dirty="0"/>
              <a:t> – what opportunities will pupils have to create, plan or combine ideas?</a:t>
            </a:r>
          </a:p>
          <a:p>
            <a:r>
              <a:rPr lang="en-GB" sz="2400" b="1" dirty="0"/>
              <a:t>Watch</a:t>
            </a:r>
            <a:r>
              <a:rPr lang="en-GB" sz="2400" dirty="0"/>
              <a:t> </a:t>
            </a:r>
            <a:r>
              <a:rPr lang="en-GB" sz="2400" b="1" dirty="0"/>
              <a:t>YouTube</a:t>
            </a:r>
            <a:r>
              <a:rPr lang="en-GB" sz="2400" dirty="0"/>
              <a:t> </a:t>
            </a:r>
            <a:r>
              <a:rPr lang="en-GB" sz="2400" dirty="0">
                <a:ea typeface="+mn-lt"/>
                <a:cs typeface="+mn-lt"/>
                <a:hlinkClick r:id="rId3"/>
              </a:rPr>
              <a:t>Bloom's Taxonomy (Explained in 3 Minutes)</a:t>
            </a:r>
            <a:r>
              <a:rPr lang="en-GB" sz="2400" dirty="0">
                <a:ea typeface="+mn-lt"/>
                <a:cs typeface="+mn-lt"/>
              </a:rPr>
              <a:t> </a:t>
            </a:r>
            <a:endParaRPr lang="en-GB" sz="2400" dirty="0"/>
          </a:p>
          <a:p>
            <a:r>
              <a:rPr lang="en-GB" sz="2400" b="1" dirty="0"/>
              <a:t>Follow the link to ‘The Bloom Buster’</a:t>
            </a:r>
          </a:p>
          <a:p>
            <a:pPr marL="0" indent="0">
              <a:buNone/>
            </a:pPr>
            <a:r>
              <a:rPr lang="en-GB" sz="2400" dirty="0">
                <a:hlinkClick r:id="rId4"/>
              </a:rPr>
              <a:t>https://mikegershon.com/resources/</a:t>
            </a:r>
            <a:endParaRPr lang="en-GB" sz="2400" dirty="0"/>
          </a:p>
          <a:p>
            <a:pPr marL="0" indent="0">
              <a:buNone/>
            </a:pPr>
            <a:r>
              <a:rPr lang="en-GB" dirty="0"/>
              <a:t>(adapted from Anderson and Krathwohl, 2000 </a:t>
            </a:r>
            <a:r>
              <a:rPr lang="en-GB" i="1" dirty="0"/>
              <a:t>cited in </a:t>
            </a:r>
            <a:r>
              <a:rPr lang="en-GB" dirty="0"/>
              <a:t>Grigg, 2015)</a:t>
            </a:r>
          </a:p>
        </p:txBody>
      </p:sp>
    </p:spTree>
    <p:extLst>
      <p:ext uri="{BB962C8B-B14F-4D97-AF65-F5344CB8AC3E}">
        <p14:creationId xmlns:p14="http://schemas.microsoft.com/office/powerpoint/2010/main" val="213888625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/>
              <a:t>Dysgu</a:t>
            </a:r>
            <a:r>
              <a:rPr lang="en-GB" dirty="0"/>
              <a:t> ac </a:t>
            </a:r>
            <a:r>
              <a:rPr lang="en-GB" dirty="0" err="1"/>
              <a:t>addysgu</a:t>
            </a:r>
            <a:r>
              <a:rPr lang="en-GB" dirty="0"/>
              <a:t> </a:t>
            </a:r>
            <a:br>
              <a:rPr lang="en-GB" dirty="0"/>
            </a:br>
            <a:r>
              <a:rPr lang="en-GB" dirty="0"/>
              <a:t>Learning and teaching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0684" y="2241972"/>
            <a:ext cx="4240685" cy="4463627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 err="1"/>
              <a:t>Anelwch</a:t>
            </a:r>
            <a:r>
              <a:rPr lang="en-GB" dirty="0"/>
              <a:t> at </a:t>
            </a:r>
            <a:r>
              <a:rPr lang="en-GB" dirty="0" err="1"/>
              <a:t>gynnwys</a:t>
            </a:r>
            <a:r>
              <a:rPr lang="en-GB" dirty="0"/>
              <a:t> </a:t>
            </a:r>
            <a:r>
              <a:rPr lang="en-GB" dirty="0" err="1"/>
              <a:t>amrediad</a:t>
            </a:r>
            <a:r>
              <a:rPr lang="en-GB" dirty="0"/>
              <a:t> o </a:t>
            </a:r>
            <a:r>
              <a:rPr lang="en-GB" dirty="0" err="1"/>
              <a:t>weithgareddau</a:t>
            </a:r>
            <a:r>
              <a:rPr lang="en-GB" dirty="0"/>
              <a:t> </a:t>
            </a:r>
            <a:r>
              <a:rPr lang="en-GB" dirty="0" err="1"/>
              <a:t>e.e</a:t>
            </a:r>
            <a:r>
              <a:rPr lang="en-GB" dirty="0"/>
              <a:t>.</a:t>
            </a:r>
          </a:p>
          <a:p>
            <a:r>
              <a:rPr lang="en-GB" dirty="0" err="1"/>
              <a:t>Darllen</a:t>
            </a:r>
            <a:r>
              <a:rPr lang="en-GB" dirty="0"/>
              <a:t> ac </a:t>
            </a:r>
            <a:r>
              <a:rPr lang="en-GB" dirty="0" err="1"/>
              <a:t>ysgrifennu</a:t>
            </a:r>
            <a:endParaRPr lang="en-GB" dirty="0"/>
          </a:p>
          <a:p>
            <a:r>
              <a:rPr lang="en-GB" dirty="0" err="1"/>
              <a:t>Ymchwiliadau</a:t>
            </a:r>
            <a:endParaRPr lang="en-GB" dirty="0"/>
          </a:p>
          <a:p>
            <a:r>
              <a:rPr lang="en-GB" dirty="0" err="1"/>
              <a:t>Gêmau</a:t>
            </a:r>
            <a:endParaRPr lang="en-GB" dirty="0"/>
          </a:p>
          <a:p>
            <a:r>
              <a:rPr lang="en-GB" dirty="0" err="1"/>
              <a:t>Dadl</a:t>
            </a:r>
            <a:endParaRPr lang="en-GB" dirty="0"/>
          </a:p>
          <a:p>
            <a:r>
              <a:rPr lang="en-GB" dirty="0" err="1"/>
              <a:t>Gwrando</a:t>
            </a:r>
            <a:endParaRPr lang="en-GB" dirty="0"/>
          </a:p>
          <a:p>
            <a:r>
              <a:rPr lang="en-GB" dirty="0" err="1"/>
              <a:t>Trafodaeth</a:t>
            </a:r>
            <a:endParaRPr lang="en-GB" dirty="0"/>
          </a:p>
          <a:p>
            <a:r>
              <a:rPr lang="en-GB" dirty="0" err="1"/>
              <a:t>Dylunio</a:t>
            </a:r>
            <a:r>
              <a:rPr lang="en-GB" dirty="0"/>
              <a:t> a </a:t>
            </a:r>
            <a:r>
              <a:rPr lang="en-GB" dirty="0" err="1"/>
              <a:t>gwneud</a:t>
            </a:r>
            <a:r>
              <a:rPr lang="en-GB" dirty="0"/>
              <a:t> </a:t>
            </a:r>
            <a:r>
              <a:rPr lang="en-GB" dirty="0" err="1"/>
              <a:t>pethau</a:t>
            </a:r>
            <a:endParaRPr lang="en-GB" dirty="0"/>
          </a:p>
          <a:p>
            <a:r>
              <a:rPr lang="en-GB" dirty="0"/>
              <a:t>Drama</a:t>
            </a:r>
          </a:p>
          <a:p>
            <a:r>
              <a:rPr lang="en-GB" dirty="0" err="1"/>
              <a:t>Celf</a:t>
            </a:r>
            <a:r>
              <a:rPr lang="en-GB" dirty="0"/>
              <a:t> </a:t>
            </a:r>
          </a:p>
          <a:p>
            <a:r>
              <a:rPr lang="en-GB" dirty="0" err="1"/>
              <a:t>Cyfansoddi</a:t>
            </a:r>
            <a:r>
              <a:rPr lang="en-GB" dirty="0"/>
              <a:t> a </a:t>
            </a:r>
            <a:r>
              <a:rPr lang="en-GB" dirty="0" err="1"/>
              <a:t>pherfformio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279622" y="2056015"/>
            <a:ext cx="5046015" cy="4351107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dirty="0"/>
              <a:t>Aim to include a range of activities e.g.</a:t>
            </a:r>
          </a:p>
          <a:p>
            <a:r>
              <a:rPr lang="en-GB" dirty="0"/>
              <a:t>Reading and writing</a:t>
            </a:r>
          </a:p>
          <a:p>
            <a:r>
              <a:rPr lang="en-GB" dirty="0"/>
              <a:t>Investigations</a:t>
            </a:r>
          </a:p>
          <a:p>
            <a:r>
              <a:rPr lang="en-GB" dirty="0"/>
              <a:t>Games</a:t>
            </a:r>
          </a:p>
          <a:p>
            <a:r>
              <a:rPr lang="en-GB" dirty="0"/>
              <a:t>Debate</a:t>
            </a:r>
          </a:p>
          <a:p>
            <a:r>
              <a:rPr lang="en-GB" dirty="0"/>
              <a:t>Listening</a:t>
            </a:r>
          </a:p>
          <a:p>
            <a:r>
              <a:rPr lang="en-GB" dirty="0"/>
              <a:t>Discussing</a:t>
            </a:r>
          </a:p>
          <a:p>
            <a:r>
              <a:rPr lang="en-GB" dirty="0"/>
              <a:t>Designing and making things</a:t>
            </a:r>
          </a:p>
          <a:p>
            <a:r>
              <a:rPr lang="en-GB" dirty="0"/>
              <a:t>Drama</a:t>
            </a:r>
          </a:p>
          <a:p>
            <a:r>
              <a:rPr lang="en-GB" dirty="0"/>
              <a:t>Art work</a:t>
            </a:r>
          </a:p>
          <a:p>
            <a:r>
              <a:rPr lang="en-GB" dirty="0"/>
              <a:t>Composition and performance</a:t>
            </a:r>
          </a:p>
        </p:txBody>
      </p:sp>
      <p:pic>
        <p:nvPicPr>
          <p:cNvPr id="6" name="Picture 5" descr="A picture containing clipart&#10;&#10;Description automatically generated">
            <a:extLst>
              <a:ext uri="{FF2B5EF4-FFF2-40B4-BE49-F238E27FC236}">
                <a16:creationId xmlns:a16="http://schemas.microsoft.com/office/drawing/2014/main" id="{D99533D4-1DAD-4A94-AED5-38EA9CB633F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6239721" y="131965"/>
            <a:ext cx="2381250" cy="19240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138171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723" y="291870"/>
            <a:ext cx="8596668" cy="1320800"/>
          </a:xfrm>
        </p:spPr>
        <p:txBody>
          <a:bodyPr>
            <a:normAutofit fontScale="90000"/>
          </a:bodyPr>
          <a:lstStyle/>
          <a:p>
            <a:r>
              <a:rPr lang="en-GB" dirty="0" err="1"/>
              <a:t>Dysgu</a:t>
            </a:r>
            <a:r>
              <a:rPr lang="en-GB" dirty="0"/>
              <a:t> ac </a:t>
            </a:r>
            <a:r>
              <a:rPr lang="en-GB" dirty="0" err="1"/>
              <a:t>addysgu</a:t>
            </a:r>
            <a:r>
              <a:rPr lang="en-GB" dirty="0"/>
              <a:t> </a:t>
            </a:r>
            <a:br>
              <a:rPr lang="en-GB" dirty="0"/>
            </a:br>
            <a:r>
              <a:rPr lang="en-GB" dirty="0"/>
              <a:t>Learning and teaching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15142" y="1612670"/>
            <a:ext cx="4599709" cy="5037512"/>
          </a:xfrm>
        </p:spPr>
        <p:txBody>
          <a:bodyPr>
            <a:noAutofit/>
          </a:bodyPr>
          <a:lstStyle/>
          <a:p>
            <a:r>
              <a:rPr lang="en-GB" sz="2000" dirty="0"/>
              <a:t>Nod </a:t>
            </a:r>
            <a:r>
              <a:rPr lang="en-GB" sz="2000" dirty="0" err="1"/>
              <a:t>sylfaenol</a:t>
            </a:r>
            <a:r>
              <a:rPr lang="en-GB" sz="2000" dirty="0"/>
              <a:t> </a:t>
            </a:r>
            <a:r>
              <a:rPr lang="en-GB" sz="2000" dirty="0" err="1"/>
              <a:t>addysg</a:t>
            </a:r>
            <a:r>
              <a:rPr lang="en-GB" sz="2000" dirty="0"/>
              <a:t> – </a:t>
            </a:r>
            <a:r>
              <a:rPr lang="en-GB" sz="2000" dirty="0" err="1"/>
              <a:t>annog</a:t>
            </a:r>
            <a:r>
              <a:rPr lang="en-GB" sz="2000" dirty="0"/>
              <a:t> </a:t>
            </a:r>
            <a:r>
              <a:rPr lang="en-GB" sz="2000" dirty="0" err="1"/>
              <a:t>dysgwyr</a:t>
            </a:r>
            <a:r>
              <a:rPr lang="en-GB" sz="2000" dirty="0"/>
              <a:t> </a:t>
            </a:r>
            <a:r>
              <a:rPr lang="en-GB" sz="2000" dirty="0" err="1"/>
              <a:t>annibynnol</a:t>
            </a:r>
            <a:endParaRPr lang="en-GB" sz="2000" dirty="0"/>
          </a:p>
          <a:p>
            <a:r>
              <a:rPr lang="en-GB" sz="2000" dirty="0" err="1"/>
              <a:t>Rhoi</a:t>
            </a:r>
            <a:r>
              <a:rPr lang="en-GB" sz="2000" dirty="0"/>
              <a:t> </a:t>
            </a:r>
            <a:r>
              <a:rPr lang="en-GB" sz="2000" dirty="0" err="1"/>
              <a:t>cyfle</a:t>
            </a:r>
            <a:r>
              <a:rPr lang="en-GB" sz="2000" dirty="0"/>
              <a:t> </a:t>
            </a:r>
            <a:r>
              <a:rPr lang="en-GB" sz="2000" dirty="0" err="1"/>
              <a:t>i</a:t>
            </a:r>
            <a:r>
              <a:rPr lang="en-GB" sz="2000" dirty="0"/>
              <a:t> </a:t>
            </a:r>
            <a:r>
              <a:rPr lang="en-GB" sz="2000" dirty="0" err="1"/>
              <a:t>blant</a:t>
            </a:r>
            <a:r>
              <a:rPr lang="en-GB" sz="2000" dirty="0"/>
              <a:t> </a:t>
            </a:r>
            <a:r>
              <a:rPr lang="en-GB" sz="2000" dirty="0" err="1"/>
              <a:t>gynllunio</a:t>
            </a:r>
            <a:r>
              <a:rPr lang="en-GB" sz="2000" dirty="0"/>
              <a:t> </a:t>
            </a:r>
            <a:r>
              <a:rPr lang="en-GB" sz="2000" dirty="0" err="1"/>
              <a:t>rhai</a:t>
            </a:r>
            <a:r>
              <a:rPr lang="en-GB" sz="2000" dirty="0"/>
              <a:t>  </a:t>
            </a:r>
            <a:r>
              <a:rPr lang="en-GB" sz="2000" dirty="0" err="1"/>
              <a:t>gweithgareddau</a:t>
            </a:r>
            <a:r>
              <a:rPr lang="en-GB" sz="2000" dirty="0"/>
              <a:t> </a:t>
            </a:r>
            <a:r>
              <a:rPr lang="en-GB" sz="2000" dirty="0" err="1"/>
              <a:t>eu</a:t>
            </a:r>
            <a:r>
              <a:rPr lang="en-GB" sz="2000" dirty="0"/>
              <a:t> </a:t>
            </a:r>
            <a:r>
              <a:rPr lang="en-GB" sz="2000" dirty="0" err="1"/>
              <a:t>hunain</a:t>
            </a:r>
            <a:endParaRPr lang="en-GB" sz="2000" dirty="0"/>
          </a:p>
          <a:p>
            <a:r>
              <a:rPr lang="en-GB" sz="2000" dirty="0" err="1"/>
              <a:t>Rhoi</a:t>
            </a:r>
            <a:r>
              <a:rPr lang="en-GB" sz="2000" dirty="0"/>
              <a:t> ‘</a:t>
            </a:r>
            <a:r>
              <a:rPr lang="en-GB" sz="2000" dirty="0" err="1"/>
              <a:t>bwrdd</a:t>
            </a:r>
            <a:r>
              <a:rPr lang="en-GB" sz="2000" dirty="0"/>
              <a:t> </a:t>
            </a:r>
            <a:r>
              <a:rPr lang="en-GB" sz="2000" dirty="0" err="1"/>
              <a:t>cynllunio</a:t>
            </a:r>
            <a:r>
              <a:rPr lang="en-GB" sz="2000" dirty="0"/>
              <a:t>’ </a:t>
            </a:r>
            <a:r>
              <a:rPr lang="en-GB" sz="2000" dirty="0" err="1"/>
              <a:t>i</a:t>
            </a:r>
            <a:r>
              <a:rPr lang="en-GB" sz="2000" dirty="0"/>
              <a:t> </a:t>
            </a:r>
            <a:r>
              <a:rPr lang="en-GB" sz="2000" dirty="0" err="1"/>
              <a:t>ddisgyblion</a:t>
            </a:r>
            <a:endParaRPr lang="en-GB" sz="2000" dirty="0"/>
          </a:p>
          <a:p>
            <a:r>
              <a:rPr lang="en-GB" sz="2000" dirty="0" err="1"/>
              <a:t>Defnyddio</a:t>
            </a:r>
            <a:r>
              <a:rPr lang="en-GB" sz="2000" dirty="0"/>
              <a:t> </a:t>
            </a:r>
            <a:r>
              <a:rPr lang="en-GB" sz="2000" dirty="0" err="1"/>
              <a:t>ystod</a:t>
            </a:r>
            <a:r>
              <a:rPr lang="en-GB" sz="2000" dirty="0"/>
              <a:t> o </a:t>
            </a:r>
            <a:r>
              <a:rPr lang="en-GB" sz="2000" dirty="0" err="1"/>
              <a:t>ddeunydd</a:t>
            </a:r>
            <a:r>
              <a:rPr lang="en-GB" sz="2000" dirty="0"/>
              <a:t> </a:t>
            </a:r>
            <a:r>
              <a:rPr lang="en-GB" sz="2000" dirty="0" err="1"/>
              <a:t>gweledol</a:t>
            </a:r>
            <a:endParaRPr lang="en-GB" sz="2000" dirty="0"/>
          </a:p>
          <a:p>
            <a:r>
              <a:rPr lang="en-GB" sz="2000" dirty="0" err="1"/>
              <a:t>Tiwtora</a:t>
            </a:r>
            <a:r>
              <a:rPr lang="en-GB" sz="2000" dirty="0"/>
              <a:t> </a:t>
            </a:r>
            <a:r>
              <a:rPr lang="en-GB" sz="2000" dirty="0" err="1"/>
              <a:t>cyfoed</a:t>
            </a:r>
            <a:endParaRPr lang="en-GB" sz="2000" dirty="0"/>
          </a:p>
          <a:p>
            <a:r>
              <a:rPr lang="en-GB" sz="2000" dirty="0" err="1"/>
              <a:t>Tasgau</a:t>
            </a:r>
            <a:r>
              <a:rPr lang="en-GB" sz="2000" dirty="0"/>
              <a:t> a </a:t>
            </a:r>
            <a:r>
              <a:rPr lang="en-GB" sz="2000" dirty="0" err="1"/>
              <a:t>chwestiynau</a:t>
            </a:r>
            <a:r>
              <a:rPr lang="en-GB" sz="2000" dirty="0"/>
              <a:t> </a:t>
            </a:r>
            <a:r>
              <a:rPr lang="en-GB" sz="2000" dirty="0" err="1"/>
              <a:t>agored</a:t>
            </a:r>
            <a:endParaRPr lang="en-GB" sz="2000" dirty="0"/>
          </a:p>
          <a:p>
            <a:r>
              <a:rPr lang="en-GB" sz="2000" dirty="0" err="1"/>
              <a:t>Gadael</a:t>
            </a:r>
            <a:r>
              <a:rPr lang="en-GB" sz="2000" dirty="0"/>
              <a:t> </a:t>
            </a:r>
            <a:r>
              <a:rPr lang="en-GB" sz="2000" dirty="0" err="1"/>
              <a:t>i</a:t>
            </a:r>
            <a:r>
              <a:rPr lang="en-GB" sz="2000" dirty="0"/>
              <a:t> </a:t>
            </a:r>
            <a:r>
              <a:rPr lang="en-GB" sz="2000" dirty="0" err="1"/>
              <a:t>ddisgyblion</a:t>
            </a:r>
            <a:r>
              <a:rPr lang="en-GB" sz="2000" dirty="0"/>
              <a:t> </a:t>
            </a:r>
            <a:r>
              <a:rPr lang="en-GB" sz="2000" dirty="0" err="1"/>
              <a:t>ddefnyddio</a:t>
            </a:r>
            <a:r>
              <a:rPr lang="en-GB" sz="2000" dirty="0"/>
              <a:t> a </a:t>
            </a:r>
            <a:r>
              <a:rPr lang="en-GB" sz="2000" dirty="0" err="1"/>
              <a:t>rheoli</a:t>
            </a:r>
            <a:r>
              <a:rPr lang="en-GB" sz="2000" dirty="0"/>
              <a:t> </a:t>
            </a:r>
            <a:r>
              <a:rPr lang="en-GB" sz="2000" dirty="0" err="1"/>
              <a:t>adnoddau</a:t>
            </a:r>
            <a:endParaRPr lang="en-GB" sz="2000" dirty="0"/>
          </a:p>
          <a:p>
            <a:r>
              <a:rPr lang="en-GB" sz="2000" dirty="0"/>
              <a:t>Hunan-</a:t>
            </a:r>
            <a:r>
              <a:rPr lang="en-GB" sz="2000" dirty="0" err="1"/>
              <a:t>asesu</a:t>
            </a:r>
            <a:r>
              <a:rPr lang="en-GB" sz="2000" dirty="0"/>
              <a:t> ac </a:t>
            </a:r>
            <a:r>
              <a:rPr lang="en-GB" sz="2000" dirty="0" err="1"/>
              <a:t>asesu</a:t>
            </a:r>
            <a:r>
              <a:rPr lang="en-GB" sz="2000" dirty="0"/>
              <a:t> </a:t>
            </a:r>
            <a:r>
              <a:rPr lang="en-GB" sz="2000" dirty="0" err="1"/>
              <a:t>cyfoed</a:t>
            </a:r>
            <a:endParaRPr lang="en-GB" sz="2000" dirty="0"/>
          </a:p>
          <a:p>
            <a:r>
              <a:rPr lang="en-GB" sz="2000" dirty="0" err="1"/>
              <a:t>Theori</a:t>
            </a:r>
            <a:r>
              <a:rPr lang="en-GB" sz="2000" dirty="0"/>
              <a:t>?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451418" y="1612670"/>
            <a:ext cx="4802175" cy="4528446"/>
          </a:xfrm>
        </p:spPr>
        <p:txBody>
          <a:bodyPr>
            <a:noAutofit/>
          </a:bodyPr>
          <a:lstStyle/>
          <a:p>
            <a:r>
              <a:rPr lang="en-GB" sz="2000" dirty="0"/>
              <a:t>Fundamental aim of education – promote independent learning</a:t>
            </a:r>
          </a:p>
          <a:p>
            <a:r>
              <a:rPr lang="en-GB" sz="2000" dirty="0"/>
              <a:t>Allow children opportunities to plan some activities themselves</a:t>
            </a:r>
          </a:p>
          <a:p>
            <a:r>
              <a:rPr lang="en-GB" sz="2000" dirty="0"/>
              <a:t>Give children a ‘planning board’</a:t>
            </a:r>
          </a:p>
          <a:p>
            <a:r>
              <a:rPr lang="en-GB" sz="2000" dirty="0"/>
              <a:t>Use a variety of visual prompts </a:t>
            </a:r>
          </a:p>
          <a:p>
            <a:r>
              <a:rPr lang="en-GB" sz="2000" dirty="0"/>
              <a:t>Peer tutoring</a:t>
            </a:r>
          </a:p>
          <a:p>
            <a:r>
              <a:rPr lang="en-GB" sz="2000" dirty="0"/>
              <a:t>Open-ended tasks and questions</a:t>
            </a:r>
          </a:p>
          <a:p>
            <a:r>
              <a:rPr lang="en-GB" sz="2000" dirty="0"/>
              <a:t>Allow children to use and manage resources</a:t>
            </a:r>
          </a:p>
          <a:p>
            <a:r>
              <a:rPr lang="en-GB" sz="2000" dirty="0"/>
              <a:t>Peer and self- assessment</a:t>
            </a:r>
          </a:p>
          <a:p>
            <a:r>
              <a:rPr lang="en-GB" sz="2000" dirty="0"/>
              <a:t>Links to theory?</a:t>
            </a:r>
          </a:p>
        </p:txBody>
      </p:sp>
      <p:pic>
        <p:nvPicPr>
          <p:cNvPr id="6" name="Picture 5" descr="A group of children sitting around a table playing a board game&#10;&#10;Description automatically generated with medium confidence">
            <a:extLst>
              <a:ext uri="{FF2B5EF4-FFF2-40B4-BE49-F238E27FC236}">
                <a16:creationId xmlns:a16="http://schemas.microsoft.com/office/drawing/2014/main" id="{FEB3D754-FE68-4DBF-8290-FA3984EE24B6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6711814" y="224136"/>
            <a:ext cx="2281382" cy="1320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188416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697654" y="1488613"/>
            <a:ext cx="8596668" cy="3880773"/>
          </a:xfrm>
        </p:spPr>
        <p:txBody>
          <a:bodyPr/>
          <a:lstStyle/>
          <a:p>
            <a:r>
              <a:rPr lang="en-GB" sz="4800" dirty="0"/>
              <a:t>‘If a child does not learn the way you teach, then teach him the way he learns’ </a:t>
            </a:r>
          </a:p>
          <a:p>
            <a:pPr marL="0" indent="0">
              <a:buNone/>
            </a:pPr>
            <a:r>
              <a:rPr lang="en-GB" dirty="0"/>
              <a:t>(</a:t>
            </a:r>
            <a:r>
              <a:rPr lang="en-GB" dirty="0" err="1"/>
              <a:t>Chasty</a:t>
            </a:r>
            <a:r>
              <a:rPr lang="en-GB" dirty="0"/>
              <a:t>, 1997 </a:t>
            </a:r>
            <a:r>
              <a:rPr lang="en-GB" i="1" dirty="0"/>
              <a:t>cited in </a:t>
            </a:r>
            <a:r>
              <a:rPr lang="en-GB" dirty="0" err="1"/>
              <a:t>Grigg</a:t>
            </a:r>
            <a:r>
              <a:rPr lang="en-GB" dirty="0"/>
              <a:t>, 2015)</a:t>
            </a:r>
          </a:p>
        </p:txBody>
      </p:sp>
      <p:pic>
        <p:nvPicPr>
          <p:cNvPr id="3" name="Picture 2" descr="Shape&#10;&#10;Description automatically generated">
            <a:extLst>
              <a:ext uri="{FF2B5EF4-FFF2-40B4-BE49-F238E27FC236}">
                <a16:creationId xmlns:a16="http://schemas.microsoft.com/office/drawing/2014/main" id="{31A37632-C814-4F0B-8C34-C1F0A361B548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7942130" y="3926048"/>
            <a:ext cx="2172938" cy="29319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504834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094510" y="2225040"/>
            <a:ext cx="8883534" cy="233310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b="1" i="1" dirty="0" err="1"/>
              <a:t>Prif</a:t>
            </a:r>
            <a:r>
              <a:rPr lang="en-GB" b="1" i="1" dirty="0"/>
              <a:t> </a:t>
            </a:r>
            <a:r>
              <a:rPr lang="en-GB" b="1" i="1" dirty="0" err="1"/>
              <a:t>gorff</a:t>
            </a:r>
            <a:r>
              <a:rPr lang="en-GB" b="1" i="1" dirty="0"/>
              <a:t> y </a:t>
            </a:r>
            <a:r>
              <a:rPr lang="en-GB" b="1" i="1" dirty="0" err="1"/>
              <a:t>wers</a:t>
            </a:r>
            <a:endParaRPr lang="en-GB" b="1" i="1" dirty="0"/>
          </a:p>
          <a:p>
            <a:pPr algn="ctr"/>
            <a:r>
              <a:rPr lang="en-GB" dirty="0"/>
              <a:t>Main body of lesson</a:t>
            </a:r>
          </a:p>
          <a:p>
            <a:pPr algn="ctr"/>
            <a:r>
              <a:rPr lang="en-GB" dirty="0">
                <a:solidFill>
                  <a:srgbClr val="FF0000"/>
                </a:solidFill>
              </a:rPr>
              <a:t>A specific planned teaching session </a:t>
            </a:r>
          </a:p>
          <a:p>
            <a:pPr algn="ctr"/>
            <a:r>
              <a:rPr lang="en-GB" dirty="0">
                <a:solidFill>
                  <a:srgbClr val="FF0000"/>
                </a:solidFill>
              </a:rPr>
              <a:t>followed by an </a:t>
            </a:r>
          </a:p>
          <a:p>
            <a:pPr algn="ctr"/>
            <a:r>
              <a:rPr lang="en-GB" dirty="0">
                <a:solidFill>
                  <a:srgbClr val="FF0000"/>
                </a:solidFill>
              </a:rPr>
              <a:t>activity to consolidate the new learning.</a:t>
            </a:r>
            <a:endParaRPr lang="en-GB">
              <a:solidFill>
                <a:srgbClr val="FF0000"/>
              </a:solidFill>
            </a:endParaRPr>
          </a:p>
          <a:p>
            <a:pPr algn="ctr"/>
            <a:endParaRPr lang="en-GB" dirty="0"/>
          </a:p>
        </p:txBody>
      </p:sp>
      <p:cxnSp>
        <p:nvCxnSpPr>
          <p:cNvPr id="4" name="Straight Connector 3"/>
          <p:cNvCxnSpPr/>
          <p:nvPr/>
        </p:nvCxnSpPr>
        <p:spPr>
          <a:xfrm>
            <a:off x="2787535" y="2238895"/>
            <a:ext cx="11083" cy="234973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7" name="Straight Connector 6"/>
          <p:cNvCxnSpPr/>
          <p:nvPr/>
        </p:nvCxnSpPr>
        <p:spPr>
          <a:xfrm>
            <a:off x="8387542" y="2225040"/>
            <a:ext cx="33250" cy="2388523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9" name="TextBox 8"/>
          <p:cNvSpPr txBox="1"/>
          <p:nvPr/>
        </p:nvSpPr>
        <p:spPr>
          <a:xfrm>
            <a:off x="1141148" y="2408117"/>
            <a:ext cx="1642046" cy="175432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b="1" i="1" dirty="0" err="1"/>
              <a:t>Dechrau’r</a:t>
            </a:r>
            <a:r>
              <a:rPr lang="en-GB" b="1" i="1" dirty="0"/>
              <a:t> </a:t>
            </a:r>
            <a:r>
              <a:rPr lang="en-GB" b="1" i="1" dirty="0" err="1"/>
              <a:t>wers</a:t>
            </a:r>
            <a:endParaRPr lang="en-GB" b="1" i="1" dirty="0"/>
          </a:p>
          <a:p>
            <a:r>
              <a:rPr lang="en-GB" dirty="0"/>
              <a:t>Start of lesson</a:t>
            </a:r>
          </a:p>
          <a:p>
            <a:r>
              <a:rPr lang="en-GB" dirty="0">
                <a:solidFill>
                  <a:srgbClr val="FF0000"/>
                </a:solidFill>
              </a:rPr>
              <a:t>Activate prior knowledge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8493917" y="2104665"/>
            <a:ext cx="1484127" cy="227754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b="1" dirty="0" err="1"/>
              <a:t>Diwedd</a:t>
            </a:r>
            <a:r>
              <a:rPr lang="en-GB" b="1" dirty="0"/>
              <a:t> y </a:t>
            </a:r>
            <a:r>
              <a:rPr lang="en-GB" b="1" dirty="0" err="1"/>
              <a:t>wers</a:t>
            </a:r>
            <a:endParaRPr lang="en-GB" b="1" dirty="0"/>
          </a:p>
          <a:p>
            <a:r>
              <a:rPr lang="en-GB" dirty="0"/>
              <a:t>End of lesson/</a:t>
            </a:r>
          </a:p>
          <a:p>
            <a:r>
              <a:rPr lang="en-GB" sz="1400" dirty="0">
                <a:solidFill>
                  <a:srgbClr val="FF0000"/>
                </a:solidFill>
              </a:rPr>
              <a:t>Plenary to highlight new learning &amp; check understanding</a:t>
            </a:r>
          </a:p>
        </p:txBody>
      </p:sp>
      <p:cxnSp>
        <p:nvCxnSpPr>
          <p:cNvPr id="12" name="Straight Arrow Connector 11"/>
          <p:cNvCxnSpPr/>
          <p:nvPr/>
        </p:nvCxnSpPr>
        <p:spPr>
          <a:xfrm flipV="1">
            <a:off x="1091737" y="1982287"/>
            <a:ext cx="8789324" cy="16626"/>
          </a:xfrm>
          <a:prstGeom prst="straightConnector1">
            <a:avLst/>
          </a:prstGeom>
          <a:ln w="69850">
            <a:solidFill>
              <a:schemeClr val="accent2"/>
            </a:solidFill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3" name="TextBox 12"/>
          <p:cNvSpPr txBox="1"/>
          <p:nvPr/>
        </p:nvSpPr>
        <p:spPr>
          <a:xfrm>
            <a:off x="4392815" y="1473519"/>
            <a:ext cx="27432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i="1" dirty="0" err="1"/>
              <a:t>Amser</a:t>
            </a:r>
            <a:r>
              <a:rPr lang="en-GB" dirty="0"/>
              <a:t> / Time</a:t>
            </a:r>
          </a:p>
          <a:p>
            <a:r>
              <a:rPr lang="en-GB" dirty="0"/>
              <a:t> 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6697595" y="5192381"/>
            <a:ext cx="607937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(Fautley &amp; Savage, 2013)</a:t>
            </a:r>
          </a:p>
        </p:txBody>
      </p:sp>
      <p:sp>
        <p:nvSpPr>
          <p:cNvPr id="15" name="Title 14"/>
          <p:cNvSpPr>
            <a:spLocks noGrp="1"/>
          </p:cNvSpPr>
          <p:nvPr>
            <p:ph type="title"/>
          </p:nvPr>
        </p:nvSpPr>
        <p:spPr>
          <a:xfrm>
            <a:off x="645953" y="176777"/>
            <a:ext cx="8596668" cy="1320800"/>
          </a:xfrm>
        </p:spPr>
        <p:txBody>
          <a:bodyPr>
            <a:normAutofit fontScale="90000"/>
          </a:bodyPr>
          <a:lstStyle/>
          <a:p>
            <a:r>
              <a:rPr lang="en-GB" dirty="0" err="1"/>
              <a:t>Amlinelliad</a:t>
            </a:r>
            <a:r>
              <a:rPr lang="en-GB" dirty="0"/>
              <a:t> </a:t>
            </a:r>
            <a:r>
              <a:rPr lang="en-GB" dirty="0" err="1"/>
              <a:t>gwers</a:t>
            </a:r>
            <a:r>
              <a:rPr lang="en-GB" dirty="0"/>
              <a:t> </a:t>
            </a:r>
            <a:r>
              <a:rPr lang="en-GB" dirty="0" err="1"/>
              <a:t>syml</a:t>
            </a:r>
            <a:r>
              <a:rPr lang="en-GB" dirty="0"/>
              <a:t> a </a:t>
            </a:r>
            <a:r>
              <a:rPr lang="en-GB" dirty="0" err="1"/>
              <a:t>theori</a:t>
            </a:r>
            <a:br>
              <a:rPr lang="en-GB" dirty="0"/>
            </a:br>
            <a:r>
              <a:rPr lang="en-GB" dirty="0"/>
              <a:t>Simple lesson outline and theory</a:t>
            </a:r>
            <a:br>
              <a:rPr lang="en-GB" dirty="0"/>
            </a:b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5439368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AF4206-93D9-510E-31E6-0DBE3ECDE1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sz="14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                     </a:t>
            </a:r>
            <a:r>
              <a:rPr lang="en-GB" sz="4800" dirty="0" err="1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Cwricwlwm</a:t>
            </a:r>
            <a:r>
              <a:rPr lang="en-GB" sz="48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4800" dirty="0" err="1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i</a:t>
            </a:r>
            <a:r>
              <a:rPr lang="en-GB" sz="48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4800" dirty="0" err="1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Gymru</a:t>
            </a:r>
            <a:r>
              <a:rPr lang="en-GB" sz="48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 2022                                                                   </a:t>
            </a:r>
            <a:r>
              <a:rPr lang="en-GB" sz="4800" dirty="0"/>
              <a:t>Curriculum for Wales 2022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BBBF74-878D-CB1A-B8A1-BD8E8F29961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sz="2800" dirty="0" err="1"/>
              <a:t>Edrychwch</a:t>
            </a:r>
            <a:r>
              <a:rPr lang="en-GB" sz="2800" dirty="0"/>
              <a:t> </a:t>
            </a:r>
            <a:r>
              <a:rPr lang="en-GB" sz="2800" dirty="0" err="1"/>
              <a:t>ar</a:t>
            </a:r>
            <a:r>
              <a:rPr lang="en-GB" sz="2800" dirty="0"/>
              <a:t> </a:t>
            </a:r>
            <a:r>
              <a:rPr lang="en-GB" sz="2800" dirty="0" err="1"/>
              <a:t>dudalen</a:t>
            </a:r>
            <a:r>
              <a:rPr lang="en-GB" sz="2800" dirty="0"/>
              <a:t> y </a:t>
            </a:r>
            <a:r>
              <a:rPr lang="en-GB" sz="2800" dirty="0" err="1"/>
              <a:t>modiwl</a:t>
            </a:r>
            <a:r>
              <a:rPr lang="en-GB" sz="2800" dirty="0"/>
              <a:t> </a:t>
            </a:r>
            <a:r>
              <a:rPr lang="en-GB" sz="2800" dirty="0" err="1"/>
              <a:t>ar</a:t>
            </a:r>
            <a:r>
              <a:rPr lang="en-GB" sz="2800" dirty="0"/>
              <a:t> Moodle/Teams:</a:t>
            </a:r>
          </a:p>
          <a:p>
            <a:r>
              <a:rPr lang="en-GB" sz="2800" dirty="0" err="1"/>
              <a:t>Cynllum</a:t>
            </a:r>
            <a:r>
              <a:rPr lang="en-GB" sz="2800" dirty="0"/>
              <a:t> </a:t>
            </a:r>
            <a:r>
              <a:rPr lang="en-GB" sz="2800" dirty="0" err="1"/>
              <a:t>Gwers</a:t>
            </a:r>
            <a:r>
              <a:rPr lang="en-GB" sz="2800" dirty="0"/>
              <a:t> </a:t>
            </a:r>
            <a:r>
              <a:rPr lang="en-GB" sz="2800" dirty="0" err="1"/>
              <a:t>Gwag</a:t>
            </a:r>
            <a:r>
              <a:rPr lang="en-GB" sz="2800" dirty="0"/>
              <a:t> (</a:t>
            </a:r>
            <a:r>
              <a:rPr lang="en-GB" sz="2800" dirty="0" err="1"/>
              <a:t>CiG</a:t>
            </a:r>
            <a:r>
              <a:rPr lang="en-GB" sz="2800" dirty="0"/>
              <a:t>, 2022)</a:t>
            </a:r>
          </a:p>
          <a:p>
            <a:endParaRPr lang="en-GB" sz="2800" dirty="0"/>
          </a:p>
          <a:p>
            <a:r>
              <a:rPr lang="en-GB" sz="2800" dirty="0"/>
              <a:t>Look at the module page on Moodle/Teams:</a:t>
            </a:r>
          </a:p>
          <a:p>
            <a:r>
              <a:rPr lang="en-GB" sz="2800" dirty="0"/>
              <a:t>Blank lesson plan (</a:t>
            </a:r>
            <a:r>
              <a:rPr lang="en-GB" sz="2800" dirty="0" err="1"/>
              <a:t>CfW</a:t>
            </a:r>
            <a:r>
              <a:rPr lang="en-GB" sz="2800" dirty="0"/>
              <a:t>, 2022)</a:t>
            </a:r>
          </a:p>
        </p:txBody>
      </p:sp>
    </p:spTree>
    <p:extLst>
      <p:ext uri="{BB962C8B-B14F-4D97-AF65-F5344CB8AC3E}">
        <p14:creationId xmlns:p14="http://schemas.microsoft.com/office/powerpoint/2010/main" val="357888976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/>
              <a:t>Rhestr</a:t>
            </a:r>
            <a:r>
              <a:rPr lang="en-GB" dirty="0"/>
              <a:t> </a:t>
            </a:r>
            <a:r>
              <a:rPr lang="en-GB" dirty="0" err="1"/>
              <a:t>gyfeirnodi</a:t>
            </a:r>
            <a:r>
              <a:rPr lang="en-GB" dirty="0"/>
              <a:t> </a:t>
            </a:r>
            <a:br>
              <a:rPr lang="en-GB" dirty="0"/>
            </a:br>
            <a:r>
              <a:rPr lang="en-GB" dirty="0"/>
              <a:t>Reference list</a:t>
            </a:r>
            <a:br>
              <a:rPr lang="en-GB" dirty="0"/>
            </a:b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 marL="0" indent="0">
              <a:buNone/>
            </a:pPr>
            <a:endParaRPr lang="en-GB" dirty="0"/>
          </a:p>
          <a:p>
            <a:r>
              <a:rPr lang="en-GB" dirty="0" err="1"/>
              <a:t>Gershon</a:t>
            </a:r>
            <a:r>
              <a:rPr lang="en-GB" dirty="0"/>
              <a:t>, M. (2019) Free resources for teachers. Available online: </a:t>
            </a:r>
            <a:r>
              <a:rPr lang="en-GB" dirty="0">
                <a:hlinkClick r:id="rId3"/>
              </a:rPr>
              <a:t>https://mikegershon.com/resources/</a:t>
            </a:r>
            <a:r>
              <a:rPr lang="en-GB" dirty="0"/>
              <a:t> (accessed 4/7/19)</a:t>
            </a:r>
          </a:p>
          <a:p>
            <a:r>
              <a:rPr lang="en-GB" dirty="0" err="1"/>
              <a:t>Grigg</a:t>
            </a:r>
            <a:r>
              <a:rPr lang="en-GB" dirty="0"/>
              <a:t>, R. (2015) Becoming an outstanding primary school teacher. Routledge: London</a:t>
            </a:r>
          </a:p>
          <a:p>
            <a:r>
              <a:rPr lang="en-GB" dirty="0" err="1"/>
              <a:t>Jenkens</a:t>
            </a:r>
            <a:r>
              <a:rPr lang="en-GB" dirty="0"/>
              <a:t>, J.(2017) Engagement: Not Just Hands-On but Minds-On. </a:t>
            </a:r>
            <a:r>
              <a:rPr lang="en-GB" i="1" dirty="0"/>
              <a:t>Delta Kappa Gamma Bulletin, </a:t>
            </a:r>
            <a:r>
              <a:rPr lang="en-GB" b="1" dirty="0"/>
              <a:t>84</a:t>
            </a:r>
            <a:r>
              <a:rPr lang="en-GB" dirty="0"/>
              <a:t>(2), pp. 16-18,63. Available online: </a:t>
            </a:r>
            <a:r>
              <a:rPr lang="en-GB" dirty="0">
                <a:hlinkClick r:id="rId4"/>
              </a:rPr>
              <a:t>https://search-proquestcom.ezproxy.uwtsd.ac.uk/docview/2068975077?accountid=130472&amp;rfr_id=info%3Axri%2Fsid%3Aprimo</a:t>
            </a:r>
            <a:r>
              <a:rPr lang="en-GB" dirty="0"/>
              <a:t> (accessed 25/6/19)</a:t>
            </a:r>
          </a:p>
          <a:p>
            <a:r>
              <a:rPr lang="en-GB" dirty="0"/>
              <a:t>Pembroke Dock Community School (2022) </a:t>
            </a:r>
            <a:r>
              <a:rPr lang="en-GB" i="1" dirty="0"/>
              <a:t>Developing Our Curriculum. </a:t>
            </a:r>
            <a:r>
              <a:rPr lang="en-GB" dirty="0"/>
              <a:t>Available at </a:t>
            </a:r>
            <a:r>
              <a:rPr lang="en-GB" dirty="0">
                <a:hlinkClick r:id="rId5"/>
              </a:rPr>
              <a:t>https://sites.google.com/hwbcymru.net/pdcsprimary/the-pembroke-dock-curriculum?authuser=0</a:t>
            </a:r>
            <a:r>
              <a:rPr lang="en-GB" dirty="0"/>
              <a:t> (Google Slides) Accessed 19/11/2024</a:t>
            </a:r>
          </a:p>
          <a:p>
            <a:r>
              <a:rPr lang="en-GB" dirty="0" err="1"/>
              <a:t>Shelldrick</a:t>
            </a:r>
            <a:r>
              <a:rPr lang="en-GB" dirty="0"/>
              <a:t>, T. (2015) ITV News Report: Foundation Phase is improving standards - but not closing poverty gap. Available online: </a:t>
            </a:r>
            <a:r>
              <a:rPr lang="en-GB" dirty="0">
                <a:hlinkClick r:id="rId6"/>
              </a:rPr>
              <a:t>https://www.itv.com/news/wales/2015-05-14/report-foundation-phase-is-improving-standards-but-not-tackling-poverty-gap/</a:t>
            </a:r>
            <a:endParaRPr lang="en-GB" dirty="0"/>
          </a:p>
          <a:p>
            <a:r>
              <a:rPr lang="en-GB" dirty="0"/>
              <a:t>Welsh Government (2022) </a:t>
            </a:r>
            <a:r>
              <a:rPr lang="en-GB" i="1" dirty="0"/>
              <a:t>Curriculum for Wales. </a:t>
            </a:r>
            <a:r>
              <a:rPr lang="en-GB" dirty="0"/>
              <a:t>Available at </a:t>
            </a:r>
            <a:r>
              <a:rPr lang="en-GB" dirty="0">
                <a:hlinkClick r:id="rId7"/>
              </a:rPr>
              <a:t>https://hwb.gov.wales/curriculum-for-wales</a:t>
            </a:r>
            <a:r>
              <a:rPr lang="en-GB" dirty="0"/>
              <a:t> (Accessed 19/11/2024)</a:t>
            </a:r>
          </a:p>
          <a:p>
            <a:r>
              <a:rPr lang="en-GB" dirty="0"/>
              <a:t>Williams, S. (2016) Sharon Williams Educational. Available online: </a:t>
            </a:r>
            <a:r>
              <a:rPr lang="en-GB" dirty="0">
                <a:hlinkClick r:id="rId8"/>
              </a:rPr>
              <a:t>http://www.sharonwilliamseducational.co.uk/blog/lesson-planning-2-starters-and-plenaries-and-why-they-are-so-important-to-the-learning-process#</a:t>
            </a:r>
            <a:r>
              <a:rPr lang="en-GB" dirty="0"/>
              <a:t> (accessed 3/10/19)</a:t>
            </a:r>
          </a:p>
        </p:txBody>
      </p:sp>
    </p:spTree>
    <p:extLst>
      <p:ext uri="{BB962C8B-B14F-4D97-AF65-F5344CB8AC3E}">
        <p14:creationId xmlns:p14="http://schemas.microsoft.com/office/powerpoint/2010/main" val="754405312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5FCBEF"/>
      </a:accent1>
      <a:accent2>
        <a:srgbClr val="2E83C3"/>
      </a:accent2>
      <a:accent3>
        <a:srgbClr val="42D0A2"/>
      </a:accent3>
      <a:accent4>
        <a:srgbClr val="2E946B"/>
      </a:accent4>
      <a:accent5>
        <a:srgbClr val="42B051"/>
      </a:accent5>
      <a:accent6>
        <a:srgbClr val="96D141"/>
      </a:accent6>
      <a:hlink>
        <a:srgbClr val="3FCDE7"/>
      </a:hlink>
      <a:folHlink>
        <a:srgbClr val="A9D3E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0B5AB586-D108-4FC1-8368-649FE654B89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DB4B7B2B4CAE1D41BC2CF22D4C73D631" ma:contentTypeVersion="3" ma:contentTypeDescription="Create a new document." ma:contentTypeScope="" ma:versionID="5487ce9015eb1ea0882bfeb79befd696">
  <xsd:schema xmlns:xsd="http://www.w3.org/2001/XMLSchema" xmlns:xs="http://www.w3.org/2001/XMLSchema" xmlns:p="http://schemas.microsoft.com/office/2006/metadata/properties" xmlns:ns2="f936473c-5bb0-490c-ae98-8a7223c19ae8" targetNamespace="http://schemas.microsoft.com/office/2006/metadata/properties" ma:root="true" ma:fieldsID="31f9947ace8ab1a16cbaf428f3e9808d" ns2:_="">
    <xsd:import namespace="f936473c-5bb0-490c-ae98-8a7223c19ae8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936473c-5bb0-490c-ae98-8a7223c19ae8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13456BCE-876D-40BC-AD53-BE4B5AC0749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936473c-5bb0-490c-ae98-8a7223c19ae8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E2282606-D9AC-4D50-9F45-C8328CAA9238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3.xml><?xml version="1.0" encoding="utf-8"?>
<ds:datastoreItem xmlns:ds="http://schemas.openxmlformats.org/officeDocument/2006/customXml" ds:itemID="{28B3A95E-4C8F-4689-8FCA-B4CF84CD77E5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0</TotalTime>
  <Words>1290</Words>
  <Application>Microsoft Office PowerPoint</Application>
  <PresentationFormat>Widescreen</PresentationFormat>
  <Paragraphs>153</Paragraphs>
  <Slides>16</Slides>
  <Notes>12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17" baseType="lpstr">
      <vt:lpstr>Facet</vt:lpstr>
      <vt:lpstr> Astudiaethau Cwricwlwm ac Asesu Curriculum and Assessment Studies</vt:lpstr>
      <vt:lpstr>Deilliannau Dysgu Learning Outcomes </vt:lpstr>
      <vt:lpstr>Deilliannau Dysgu Learning Outcomes </vt:lpstr>
      <vt:lpstr>Deilliannau Dysgu Learning Outcomes </vt:lpstr>
      <vt:lpstr>Beth yw cynllunio a pham ei fod yn bwysig?  What is planning and why is it important? </vt:lpstr>
      <vt:lpstr>Beth sy’n dylanwadu ar gynllunio?  What influences planning</vt:lpstr>
      <vt:lpstr>Gwahanol fathau o gynllunio  Different types of planning </vt:lpstr>
      <vt:lpstr>Deilliannau dysgu  Learning objectives </vt:lpstr>
      <vt:lpstr>Un damcaniaeth wrth gynllunio gwersi  A theory behind lesson planning </vt:lpstr>
      <vt:lpstr>PowerPoint Presentation</vt:lpstr>
      <vt:lpstr>Dysgu ac addysgu  Learning and teaching </vt:lpstr>
      <vt:lpstr>Dysgu ac addysgu  Learning and teaching </vt:lpstr>
      <vt:lpstr>PowerPoint Presentation</vt:lpstr>
      <vt:lpstr>Amlinelliad gwers syml a theori Simple lesson outline and theory  </vt:lpstr>
      <vt:lpstr>                      Cwricwlwm i Gymru 2022                                                                   Curriculum for Wales 2022</vt:lpstr>
      <vt:lpstr>Rhestr gyfeirnodi  Reference list 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Lesson planning</dc:title>
  <dc:creator>Alison Baggott</dc:creator>
  <cp:lastModifiedBy>Sue Ainsworth</cp:lastModifiedBy>
  <cp:revision>121</cp:revision>
  <dcterms:created xsi:type="dcterms:W3CDTF">2019-06-25T10:54:36Z</dcterms:created>
  <dcterms:modified xsi:type="dcterms:W3CDTF">2025-11-22T08:20:40Z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0x010100DB4B7B2B4CAE1D41BC2CF22D4C73D631</vt:lpwstr>
  </property>
</Properties>
</file>