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876" r:id="rId4"/>
  </p:sldMasterIdLst>
  <p:notesMasterIdLst>
    <p:notesMasterId r:id="rId46"/>
  </p:notesMasterIdLst>
  <p:handoutMasterIdLst>
    <p:handoutMasterId r:id="rId47"/>
  </p:handoutMasterIdLst>
  <p:sldIdLst>
    <p:sldId id="268" r:id="rId5"/>
    <p:sldId id="447" r:id="rId6"/>
    <p:sldId id="464" r:id="rId7"/>
    <p:sldId id="466" r:id="rId8"/>
    <p:sldId id="471" r:id="rId9"/>
    <p:sldId id="472" r:id="rId10"/>
    <p:sldId id="473" r:id="rId11"/>
    <p:sldId id="286" r:id="rId12"/>
    <p:sldId id="272" r:id="rId13"/>
    <p:sldId id="285" r:id="rId14"/>
    <p:sldId id="273" r:id="rId15"/>
    <p:sldId id="259" r:id="rId16"/>
    <p:sldId id="475" r:id="rId17"/>
    <p:sldId id="282" r:id="rId18"/>
    <p:sldId id="256" r:id="rId19"/>
    <p:sldId id="480" r:id="rId20"/>
    <p:sldId id="469" r:id="rId21"/>
    <p:sldId id="476" r:id="rId22"/>
    <p:sldId id="468" r:id="rId23"/>
    <p:sldId id="478" r:id="rId24"/>
    <p:sldId id="470" r:id="rId25"/>
    <p:sldId id="479" r:id="rId26"/>
    <p:sldId id="258" r:id="rId27"/>
    <p:sldId id="257" r:id="rId28"/>
    <p:sldId id="260" r:id="rId29"/>
    <p:sldId id="270" r:id="rId30"/>
    <p:sldId id="269" r:id="rId31"/>
    <p:sldId id="261" r:id="rId32"/>
    <p:sldId id="262" r:id="rId33"/>
    <p:sldId id="267" r:id="rId34"/>
    <p:sldId id="274" r:id="rId35"/>
    <p:sldId id="275" r:id="rId36"/>
    <p:sldId id="276" r:id="rId37"/>
    <p:sldId id="263" r:id="rId38"/>
    <p:sldId id="264" r:id="rId39"/>
    <p:sldId id="265" r:id="rId40"/>
    <p:sldId id="266" r:id="rId41"/>
    <p:sldId id="277" r:id="rId42"/>
    <p:sldId id="278" r:id="rId43"/>
    <p:sldId id="474" r:id="rId44"/>
    <p:sldId id="481" r:id="rId4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83D0EB-B50B-4BB8-8F5D-FEB2AFC05F5A}" v="35" dt="2023-11-01T12:22:52.6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35" autoAdjust="0"/>
    <p:restoredTop sz="92009" autoAdjust="0"/>
  </p:normalViewPr>
  <p:slideViewPr>
    <p:cSldViewPr showGuides="1">
      <p:cViewPr>
        <p:scale>
          <a:sx n="63" d="100"/>
          <a:sy n="63" d="100"/>
        </p:scale>
        <p:origin x="1236" y="696"/>
      </p:cViewPr>
      <p:guideLst>
        <p:guide orient="horz" pos="2160"/>
        <p:guide pos="3840"/>
      </p:guideLst>
    </p:cSldViewPr>
  </p:slideViewPr>
  <p:outlineViewPr>
    <p:cViewPr>
      <p:scale>
        <a:sx n="33" d="100"/>
        <a:sy n="33" d="100"/>
      </p:scale>
      <p:origin x="0" y="-11676"/>
    </p:cViewPr>
  </p:outlineViewPr>
  <p:notesTextViewPr>
    <p:cViewPr>
      <p:scale>
        <a:sx n="3" d="2"/>
        <a:sy n="3" d="2"/>
      </p:scale>
      <p:origin x="0" y="0"/>
    </p:cViewPr>
  </p:notesTextViewPr>
  <p:sorterViewPr>
    <p:cViewPr>
      <p:scale>
        <a:sx n="100" d="100"/>
        <a:sy n="100" d="100"/>
      </p:scale>
      <p:origin x="0" y="1302"/>
    </p:cViewPr>
  </p:sorterViewPr>
  <p:notesViewPr>
    <p:cSldViewPr showGuides="1">
      <p:cViewPr>
        <p:scale>
          <a:sx n="75" d="100"/>
          <a:sy n="75" d="100"/>
        </p:scale>
        <p:origin x="-1788" y="48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8344A5-C2F2-4967-A05D-9769B266D17D}"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CA747FFD-71BA-4101-AD20-915DDE735EDF}">
      <dgm:prSet/>
      <dgm:spPr/>
      <dgm:t>
        <a:bodyPr/>
        <a:lstStyle/>
        <a:p>
          <a:r>
            <a:rPr lang="en-GB" b="0" i="0" dirty="0"/>
            <a:t>Opening up and transparency of the EU institutions;</a:t>
          </a:r>
          <a:endParaRPr lang="en-US" dirty="0"/>
        </a:p>
      </dgm:t>
    </dgm:pt>
    <dgm:pt modelId="{16384900-FAD5-4B7B-84A8-1A8B9FF03E81}" type="parTrans" cxnId="{60DDE5AB-3D55-4031-8626-C05C46FEA80B}">
      <dgm:prSet/>
      <dgm:spPr/>
      <dgm:t>
        <a:bodyPr/>
        <a:lstStyle/>
        <a:p>
          <a:endParaRPr lang="en-US"/>
        </a:p>
      </dgm:t>
    </dgm:pt>
    <dgm:pt modelId="{38F92C34-B3D3-4FEA-89C6-3FECC2129D68}" type="sibTrans" cxnId="{60DDE5AB-3D55-4031-8626-C05C46FEA80B}">
      <dgm:prSet/>
      <dgm:spPr/>
      <dgm:t>
        <a:bodyPr/>
        <a:lstStyle/>
        <a:p>
          <a:endParaRPr lang="en-US"/>
        </a:p>
      </dgm:t>
    </dgm:pt>
    <dgm:pt modelId="{BA41172F-BCBA-428E-85A2-9523E24B88FE}">
      <dgm:prSet/>
      <dgm:spPr/>
      <dgm:t>
        <a:bodyPr/>
        <a:lstStyle/>
        <a:p>
          <a:r>
            <a:rPr lang="en-GB" b="0" i="0"/>
            <a:t>involving civil society in decision-making;</a:t>
          </a:r>
          <a:endParaRPr lang="en-US"/>
        </a:p>
      </dgm:t>
    </dgm:pt>
    <dgm:pt modelId="{AFE0DB02-A66E-4562-9EAD-4D6E46BD5151}" type="parTrans" cxnId="{BB16DD00-E475-4BE2-ADB4-1F2D9E612BD8}">
      <dgm:prSet/>
      <dgm:spPr/>
      <dgm:t>
        <a:bodyPr/>
        <a:lstStyle/>
        <a:p>
          <a:endParaRPr lang="en-US"/>
        </a:p>
      </dgm:t>
    </dgm:pt>
    <dgm:pt modelId="{24434481-A9C9-4EE6-9B25-C940E3CB8BA6}" type="sibTrans" cxnId="{BB16DD00-E475-4BE2-ADB4-1F2D9E612BD8}">
      <dgm:prSet/>
      <dgm:spPr/>
      <dgm:t>
        <a:bodyPr/>
        <a:lstStyle/>
        <a:p>
          <a:endParaRPr lang="en-US"/>
        </a:p>
      </dgm:t>
    </dgm:pt>
    <dgm:pt modelId="{9645BD3F-AAA2-456D-A538-0F5CEE3EA225}">
      <dgm:prSet/>
      <dgm:spPr/>
      <dgm:t>
        <a:bodyPr/>
        <a:lstStyle/>
        <a:p>
          <a:r>
            <a:rPr lang="en-GB" b="0" i="0"/>
            <a:t>framing and implementing consistent and well-managed policies;</a:t>
          </a:r>
          <a:endParaRPr lang="en-US"/>
        </a:p>
      </dgm:t>
    </dgm:pt>
    <dgm:pt modelId="{708A7DE1-DB2E-4DC8-B9F5-6FDE9F257366}" type="parTrans" cxnId="{00E28908-F63D-4068-AF8E-69625B66E8CA}">
      <dgm:prSet/>
      <dgm:spPr/>
      <dgm:t>
        <a:bodyPr/>
        <a:lstStyle/>
        <a:p>
          <a:endParaRPr lang="en-US"/>
        </a:p>
      </dgm:t>
    </dgm:pt>
    <dgm:pt modelId="{D2E72749-788F-4785-A31F-C70A9FD74AD7}" type="sibTrans" cxnId="{00E28908-F63D-4068-AF8E-69625B66E8CA}">
      <dgm:prSet/>
      <dgm:spPr/>
      <dgm:t>
        <a:bodyPr/>
        <a:lstStyle/>
        <a:p>
          <a:endParaRPr lang="en-US"/>
        </a:p>
      </dgm:t>
    </dgm:pt>
    <dgm:pt modelId="{3E19CB35-317A-44E3-9AE0-D5DD7E00C4DF}">
      <dgm:prSet/>
      <dgm:spPr/>
      <dgm:t>
        <a:bodyPr/>
        <a:lstStyle/>
        <a:p>
          <a:r>
            <a:rPr lang="en-GB" b="0" i="0"/>
            <a:t>ensuring a clear, stable and predictable regulatory framework supporting growth and jobs;</a:t>
          </a:r>
          <a:endParaRPr lang="en-US"/>
        </a:p>
      </dgm:t>
    </dgm:pt>
    <dgm:pt modelId="{91C178C4-AC54-437D-8BD1-EB8A91AFD49C}" type="parTrans" cxnId="{5620AF5C-547C-442D-900B-0F91B3D1122B}">
      <dgm:prSet/>
      <dgm:spPr/>
      <dgm:t>
        <a:bodyPr/>
        <a:lstStyle/>
        <a:p>
          <a:endParaRPr lang="en-US"/>
        </a:p>
      </dgm:t>
    </dgm:pt>
    <dgm:pt modelId="{BF8F8207-2B3E-4140-A801-22FBC9F2871C}" type="sibTrans" cxnId="{5620AF5C-547C-442D-900B-0F91B3D1122B}">
      <dgm:prSet/>
      <dgm:spPr/>
      <dgm:t>
        <a:bodyPr/>
        <a:lstStyle/>
        <a:p>
          <a:endParaRPr lang="en-US"/>
        </a:p>
      </dgm:t>
    </dgm:pt>
    <dgm:pt modelId="{1FE7A1DE-DF18-4492-AB3E-EB5F8EC1CE09}">
      <dgm:prSet/>
      <dgm:spPr/>
      <dgm:t>
        <a:bodyPr/>
        <a:lstStyle/>
        <a:p>
          <a:r>
            <a:rPr lang="en-GB" b="0" i="0"/>
            <a:t>respecting the principles of proportionality and subsidiarity;</a:t>
          </a:r>
          <a:endParaRPr lang="en-US"/>
        </a:p>
      </dgm:t>
    </dgm:pt>
    <dgm:pt modelId="{AF729EF1-FC37-4AFA-B476-267426E5F90E}" type="parTrans" cxnId="{4860B279-354D-418E-8671-2BAC18D2702E}">
      <dgm:prSet/>
      <dgm:spPr/>
      <dgm:t>
        <a:bodyPr/>
        <a:lstStyle/>
        <a:p>
          <a:endParaRPr lang="en-US"/>
        </a:p>
      </dgm:t>
    </dgm:pt>
    <dgm:pt modelId="{89E06AD9-E39D-4732-B12F-F09397348FDA}" type="sibTrans" cxnId="{4860B279-354D-418E-8671-2BAC18D2702E}">
      <dgm:prSet/>
      <dgm:spPr/>
      <dgm:t>
        <a:bodyPr/>
        <a:lstStyle/>
        <a:p>
          <a:endParaRPr lang="en-US"/>
        </a:p>
      </dgm:t>
    </dgm:pt>
    <dgm:pt modelId="{1E3F73CA-80C7-4B1E-AEA6-BA6CAE36630A}">
      <dgm:prSet/>
      <dgm:spPr/>
      <dgm:t>
        <a:bodyPr/>
        <a:lstStyle/>
        <a:p>
          <a:r>
            <a:rPr lang="en-GB" b="0" i="0"/>
            <a:t>ensuring that each of the EU institutions and EU Member States explains and takes responsibility for what it does in the EU;</a:t>
          </a:r>
          <a:endParaRPr lang="en-US"/>
        </a:p>
      </dgm:t>
    </dgm:pt>
    <dgm:pt modelId="{72DFCABD-ED5F-4520-830A-F663C76161CA}" type="parTrans" cxnId="{80D28ECE-045C-4761-AF7F-EE9B0405A760}">
      <dgm:prSet/>
      <dgm:spPr/>
      <dgm:t>
        <a:bodyPr/>
        <a:lstStyle/>
        <a:p>
          <a:endParaRPr lang="en-US"/>
        </a:p>
      </dgm:t>
    </dgm:pt>
    <dgm:pt modelId="{9471B8D4-D9F0-481D-98D1-8DF9093AB6C0}" type="sibTrans" cxnId="{80D28ECE-045C-4761-AF7F-EE9B0405A760}">
      <dgm:prSet/>
      <dgm:spPr/>
      <dgm:t>
        <a:bodyPr/>
        <a:lstStyle/>
        <a:p>
          <a:endParaRPr lang="en-US"/>
        </a:p>
      </dgm:t>
    </dgm:pt>
    <dgm:pt modelId="{0560B854-A192-4849-B8FF-63C130E034A4}">
      <dgm:prSet/>
      <dgm:spPr/>
      <dgm:t>
        <a:bodyPr/>
        <a:lstStyle/>
        <a:p>
          <a:r>
            <a:rPr lang="en-GB" b="0" i="0"/>
            <a:t>contributing to the global governance debate with a view to improving the operation of international institutions.</a:t>
          </a:r>
          <a:endParaRPr lang="en-US"/>
        </a:p>
      </dgm:t>
    </dgm:pt>
    <dgm:pt modelId="{21D80189-5B54-453C-A674-75D572B4C8C6}" type="parTrans" cxnId="{919B184E-4AAA-46F0-9D44-C04DAFA75E4F}">
      <dgm:prSet/>
      <dgm:spPr/>
      <dgm:t>
        <a:bodyPr/>
        <a:lstStyle/>
        <a:p>
          <a:endParaRPr lang="en-US"/>
        </a:p>
      </dgm:t>
    </dgm:pt>
    <dgm:pt modelId="{2E7218B9-94C3-4354-8439-641197718A55}" type="sibTrans" cxnId="{919B184E-4AAA-46F0-9D44-C04DAFA75E4F}">
      <dgm:prSet/>
      <dgm:spPr/>
      <dgm:t>
        <a:bodyPr/>
        <a:lstStyle/>
        <a:p>
          <a:endParaRPr lang="en-US"/>
        </a:p>
      </dgm:t>
    </dgm:pt>
    <dgm:pt modelId="{83665D2F-0B44-4C0A-A29A-5DF984B80378}" type="pres">
      <dgm:prSet presAssocID="{438344A5-C2F2-4967-A05D-9769B266D17D}" presName="Name0" presStyleCnt="0">
        <dgm:presLayoutVars>
          <dgm:dir/>
          <dgm:resizeHandles val="exact"/>
        </dgm:presLayoutVars>
      </dgm:prSet>
      <dgm:spPr/>
    </dgm:pt>
    <dgm:pt modelId="{2B7F0BB5-74B2-411E-B804-2FE67E7C2E53}" type="pres">
      <dgm:prSet presAssocID="{CA747FFD-71BA-4101-AD20-915DDE735EDF}" presName="node" presStyleLbl="node1" presStyleIdx="0" presStyleCnt="7">
        <dgm:presLayoutVars>
          <dgm:bulletEnabled val="1"/>
        </dgm:presLayoutVars>
      </dgm:prSet>
      <dgm:spPr/>
    </dgm:pt>
    <dgm:pt modelId="{7E3AD47C-9FE9-4857-BADE-4BC76D70E00A}" type="pres">
      <dgm:prSet presAssocID="{38F92C34-B3D3-4FEA-89C6-3FECC2129D68}" presName="sibTrans" presStyleLbl="sibTrans1D1" presStyleIdx="0" presStyleCnt="6"/>
      <dgm:spPr/>
    </dgm:pt>
    <dgm:pt modelId="{FB6ED8F5-0735-45D6-A8A2-9891E70CC41E}" type="pres">
      <dgm:prSet presAssocID="{38F92C34-B3D3-4FEA-89C6-3FECC2129D68}" presName="connectorText" presStyleLbl="sibTrans1D1" presStyleIdx="0" presStyleCnt="6"/>
      <dgm:spPr/>
    </dgm:pt>
    <dgm:pt modelId="{AB26C20B-B047-4CCA-A0C2-7FF5F064C60C}" type="pres">
      <dgm:prSet presAssocID="{BA41172F-BCBA-428E-85A2-9523E24B88FE}" presName="node" presStyleLbl="node1" presStyleIdx="1" presStyleCnt="7">
        <dgm:presLayoutVars>
          <dgm:bulletEnabled val="1"/>
        </dgm:presLayoutVars>
      </dgm:prSet>
      <dgm:spPr/>
    </dgm:pt>
    <dgm:pt modelId="{534F88D6-1F25-4D5E-8B68-0025DDC286D1}" type="pres">
      <dgm:prSet presAssocID="{24434481-A9C9-4EE6-9B25-C940E3CB8BA6}" presName="sibTrans" presStyleLbl="sibTrans1D1" presStyleIdx="1" presStyleCnt="6"/>
      <dgm:spPr/>
    </dgm:pt>
    <dgm:pt modelId="{4FB55E0E-93FA-4F4D-947B-D1AD927DCFB3}" type="pres">
      <dgm:prSet presAssocID="{24434481-A9C9-4EE6-9B25-C940E3CB8BA6}" presName="connectorText" presStyleLbl="sibTrans1D1" presStyleIdx="1" presStyleCnt="6"/>
      <dgm:spPr/>
    </dgm:pt>
    <dgm:pt modelId="{495EB85E-175F-4889-9F41-1E362EA4FEAF}" type="pres">
      <dgm:prSet presAssocID="{9645BD3F-AAA2-456D-A538-0F5CEE3EA225}" presName="node" presStyleLbl="node1" presStyleIdx="2" presStyleCnt="7">
        <dgm:presLayoutVars>
          <dgm:bulletEnabled val="1"/>
        </dgm:presLayoutVars>
      </dgm:prSet>
      <dgm:spPr/>
    </dgm:pt>
    <dgm:pt modelId="{BF0B4024-A1AB-4B11-9D15-AAA13C6DA912}" type="pres">
      <dgm:prSet presAssocID="{D2E72749-788F-4785-A31F-C70A9FD74AD7}" presName="sibTrans" presStyleLbl="sibTrans1D1" presStyleIdx="2" presStyleCnt="6"/>
      <dgm:spPr/>
    </dgm:pt>
    <dgm:pt modelId="{FC11738F-61A6-45EC-8D89-1E7E9035E3B7}" type="pres">
      <dgm:prSet presAssocID="{D2E72749-788F-4785-A31F-C70A9FD74AD7}" presName="connectorText" presStyleLbl="sibTrans1D1" presStyleIdx="2" presStyleCnt="6"/>
      <dgm:spPr/>
    </dgm:pt>
    <dgm:pt modelId="{4F4A7C4C-D418-4634-AA3A-0F06324F4AC2}" type="pres">
      <dgm:prSet presAssocID="{3E19CB35-317A-44E3-9AE0-D5DD7E00C4DF}" presName="node" presStyleLbl="node1" presStyleIdx="3" presStyleCnt="7">
        <dgm:presLayoutVars>
          <dgm:bulletEnabled val="1"/>
        </dgm:presLayoutVars>
      </dgm:prSet>
      <dgm:spPr/>
    </dgm:pt>
    <dgm:pt modelId="{87DC0D9F-184F-41C4-A3A8-B79E064E7350}" type="pres">
      <dgm:prSet presAssocID="{BF8F8207-2B3E-4140-A801-22FBC9F2871C}" presName="sibTrans" presStyleLbl="sibTrans1D1" presStyleIdx="3" presStyleCnt="6"/>
      <dgm:spPr/>
    </dgm:pt>
    <dgm:pt modelId="{E53E7898-AB99-4E65-95E3-423526146122}" type="pres">
      <dgm:prSet presAssocID="{BF8F8207-2B3E-4140-A801-22FBC9F2871C}" presName="connectorText" presStyleLbl="sibTrans1D1" presStyleIdx="3" presStyleCnt="6"/>
      <dgm:spPr/>
    </dgm:pt>
    <dgm:pt modelId="{8D44CEF0-8A44-4349-887D-9B2EBC9A49F6}" type="pres">
      <dgm:prSet presAssocID="{1FE7A1DE-DF18-4492-AB3E-EB5F8EC1CE09}" presName="node" presStyleLbl="node1" presStyleIdx="4" presStyleCnt="7">
        <dgm:presLayoutVars>
          <dgm:bulletEnabled val="1"/>
        </dgm:presLayoutVars>
      </dgm:prSet>
      <dgm:spPr/>
    </dgm:pt>
    <dgm:pt modelId="{24D1F189-69B1-4E91-A97D-982D85FE53D0}" type="pres">
      <dgm:prSet presAssocID="{89E06AD9-E39D-4732-B12F-F09397348FDA}" presName="sibTrans" presStyleLbl="sibTrans1D1" presStyleIdx="4" presStyleCnt="6"/>
      <dgm:spPr/>
    </dgm:pt>
    <dgm:pt modelId="{ADE7B6FC-21B0-4D47-9F0C-2FAC4DD01BB5}" type="pres">
      <dgm:prSet presAssocID="{89E06AD9-E39D-4732-B12F-F09397348FDA}" presName="connectorText" presStyleLbl="sibTrans1D1" presStyleIdx="4" presStyleCnt="6"/>
      <dgm:spPr/>
    </dgm:pt>
    <dgm:pt modelId="{D6A6535A-C39C-4ED4-9DA1-D175376C5E6B}" type="pres">
      <dgm:prSet presAssocID="{1E3F73CA-80C7-4B1E-AEA6-BA6CAE36630A}" presName="node" presStyleLbl="node1" presStyleIdx="5" presStyleCnt="7">
        <dgm:presLayoutVars>
          <dgm:bulletEnabled val="1"/>
        </dgm:presLayoutVars>
      </dgm:prSet>
      <dgm:spPr/>
    </dgm:pt>
    <dgm:pt modelId="{ED0A706C-D14E-44CB-BFAB-7A4AC40475BA}" type="pres">
      <dgm:prSet presAssocID="{9471B8D4-D9F0-481D-98D1-8DF9093AB6C0}" presName="sibTrans" presStyleLbl="sibTrans1D1" presStyleIdx="5" presStyleCnt="6"/>
      <dgm:spPr/>
    </dgm:pt>
    <dgm:pt modelId="{2817319B-D746-4AC1-9525-F77BA227DB88}" type="pres">
      <dgm:prSet presAssocID="{9471B8D4-D9F0-481D-98D1-8DF9093AB6C0}" presName="connectorText" presStyleLbl="sibTrans1D1" presStyleIdx="5" presStyleCnt="6"/>
      <dgm:spPr/>
    </dgm:pt>
    <dgm:pt modelId="{4805C23B-2268-4181-8DC6-26665C074B25}" type="pres">
      <dgm:prSet presAssocID="{0560B854-A192-4849-B8FF-63C130E034A4}" presName="node" presStyleLbl="node1" presStyleIdx="6" presStyleCnt="7">
        <dgm:presLayoutVars>
          <dgm:bulletEnabled val="1"/>
        </dgm:presLayoutVars>
      </dgm:prSet>
      <dgm:spPr/>
    </dgm:pt>
  </dgm:ptLst>
  <dgm:cxnLst>
    <dgm:cxn modelId="{BB16DD00-E475-4BE2-ADB4-1F2D9E612BD8}" srcId="{438344A5-C2F2-4967-A05D-9769B266D17D}" destId="{BA41172F-BCBA-428E-85A2-9523E24B88FE}" srcOrd="1" destOrd="0" parTransId="{AFE0DB02-A66E-4562-9EAD-4D6E46BD5151}" sibTransId="{24434481-A9C9-4EE6-9B25-C940E3CB8BA6}"/>
    <dgm:cxn modelId="{F40F0A03-CEFA-42D1-BF71-A74C9598B8EC}" type="presOf" srcId="{9471B8D4-D9F0-481D-98D1-8DF9093AB6C0}" destId="{2817319B-D746-4AC1-9525-F77BA227DB88}" srcOrd="1" destOrd="0" presId="urn:microsoft.com/office/officeart/2016/7/layout/RepeatingBendingProcessNew"/>
    <dgm:cxn modelId="{00E28908-F63D-4068-AF8E-69625B66E8CA}" srcId="{438344A5-C2F2-4967-A05D-9769B266D17D}" destId="{9645BD3F-AAA2-456D-A538-0F5CEE3EA225}" srcOrd="2" destOrd="0" parTransId="{708A7DE1-DB2E-4DC8-B9F5-6FDE9F257366}" sibTransId="{D2E72749-788F-4785-A31F-C70A9FD74AD7}"/>
    <dgm:cxn modelId="{B24F551A-078A-4637-999B-650BD5D4DA89}" type="presOf" srcId="{CA747FFD-71BA-4101-AD20-915DDE735EDF}" destId="{2B7F0BB5-74B2-411E-B804-2FE67E7C2E53}" srcOrd="0" destOrd="0" presId="urn:microsoft.com/office/officeart/2016/7/layout/RepeatingBendingProcessNew"/>
    <dgm:cxn modelId="{681C571F-E5E8-4BE6-BE05-0829C55E3A89}" type="presOf" srcId="{9645BD3F-AAA2-456D-A538-0F5CEE3EA225}" destId="{495EB85E-175F-4889-9F41-1E362EA4FEAF}" srcOrd="0" destOrd="0" presId="urn:microsoft.com/office/officeart/2016/7/layout/RepeatingBendingProcessNew"/>
    <dgm:cxn modelId="{75F59220-474D-4B26-B24C-17E845EE7323}" type="presOf" srcId="{24434481-A9C9-4EE6-9B25-C940E3CB8BA6}" destId="{534F88D6-1F25-4D5E-8B68-0025DDC286D1}" srcOrd="0" destOrd="0" presId="urn:microsoft.com/office/officeart/2016/7/layout/RepeatingBendingProcessNew"/>
    <dgm:cxn modelId="{8695D431-05C0-4FD4-909D-BBE8F3AACA6C}" type="presOf" srcId="{D2E72749-788F-4785-A31F-C70A9FD74AD7}" destId="{FC11738F-61A6-45EC-8D89-1E7E9035E3B7}" srcOrd="1" destOrd="0" presId="urn:microsoft.com/office/officeart/2016/7/layout/RepeatingBendingProcessNew"/>
    <dgm:cxn modelId="{9359F33E-CDFA-448C-AA2C-2C79A7FC1466}" type="presOf" srcId="{BF8F8207-2B3E-4140-A801-22FBC9F2871C}" destId="{87DC0D9F-184F-41C4-A3A8-B79E064E7350}" srcOrd="0" destOrd="0" presId="urn:microsoft.com/office/officeart/2016/7/layout/RepeatingBendingProcessNew"/>
    <dgm:cxn modelId="{80DED65B-5188-43B6-856C-A1C4F6F9F4B5}" type="presOf" srcId="{3E19CB35-317A-44E3-9AE0-D5DD7E00C4DF}" destId="{4F4A7C4C-D418-4634-AA3A-0F06324F4AC2}" srcOrd="0" destOrd="0" presId="urn:microsoft.com/office/officeart/2016/7/layout/RepeatingBendingProcessNew"/>
    <dgm:cxn modelId="{5620AF5C-547C-442D-900B-0F91B3D1122B}" srcId="{438344A5-C2F2-4967-A05D-9769B266D17D}" destId="{3E19CB35-317A-44E3-9AE0-D5DD7E00C4DF}" srcOrd="3" destOrd="0" parTransId="{91C178C4-AC54-437D-8BD1-EB8A91AFD49C}" sibTransId="{BF8F8207-2B3E-4140-A801-22FBC9F2871C}"/>
    <dgm:cxn modelId="{1751F85F-0CB1-47D5-B644-6E7757753FC1}" type="presOf" srcId="{D2E72749-788F-4785-A31F-C70A9FD74AD7}" destId="{BF0B4024-A1AB-4B11-9D15-AAA13C6DA912}" srcOrd="0" destOrd="0" presId="urn:microsoft.com/office/officeart/2016/7/layout/RepeatingBendingProcessNew"/>
    <dgm:cxn modelId="{69524E43-D7E7-4BCD-A203-186E89241CB8}" type="presOf" srcId="{1E3F73CA-80C7-4B1E-AEA6-BA6CAE36630A}" destId="{D6A6535A-C39C-4ED4-9DA1-D175376C5E6B}" srcOrd="0" destOrd="0" presId="urn:microsoft.com/office/officeart/2016/7/layout/RepeatingBendingProcessNew"/>
    <dgm:cxn modelId="{4738B268-0F20-472C-BEFB-CC5DF19B91D6}" type="presOf" srcId="{1FE7A1DE-DF18-4492-AB3E-EB5F8EC1CE09}" destId="{8D44CEF0-8A44-4349-887D-9B2EBC9A49F6}" srcOrd="0" destOrd="0" presId="urn:microsoft.com/office/officeart/2016/7/layout/RepeatingBendingProcessNew"/>
    <dgm:cxn modelId="{919B184E-4AAA-46F0-9D44-C04DAFA75E4F}" srcId="{438344A5-C2F2-4967-A05D-9769B266D17D}" destId="{0560B854-A192-4849-B8FF-63C130E034A4}" srcOrd="6" destOrd="0" parTransId="{21D80189-5B54-453C-A674-75D572B4C8C6}" sibTransId="{2E7218B9-94C3-4354-8439-641197718A55}"/>
    <dgm:cxn modelId="{496DFA72-3223-4EC3-8A3A-25517D8702C9}" type="presOf" srcId="{24434481-A9C9-4EE6-9B25-C940E3CB8BA6}" destId="{4FB55E0E-93FA-4F4D-947B-D1AD927DCFB3}" srcOrd="1" destOrd="0" presId="urn:microsoft.com/office/officeart/2016/7/layout/RepeatingBendingProcessNew"/>
    <dgm:cxn modelId="{17BA4D59-C51B-424C-BE10-14CECDE039D2}" type="presOf" srcId="{38F92C34-B3D3-4FEA-89C6-3FECC2129D68}" destId="{FB6ED8F5-0735-45D6-A8A2-9891E70CC41E}" srcOrd="1" destOrd="0" presId="urn:microsoft.com/office/officeart/2016/7/layout/RepeatingBendingProcessNew"/>
    <dgm:cxn modelId="{4860B279-354D-418E-8671-2BAC18D2702E}" srcId="{438344A5-C2F2-4967-A05D-9769B266D17D}" destId="{1FE7A1DE-DF18-4492-AB3E-EB5F8EC1CE09}" srcOrd="4" destOrd="0" parTransId="{AF729EF1-FC37-4AFA-B476-267426E5F90E}" sibTransId="{89E06AD9-E39D-4732-B12F-F09397348FDA}"/>
    <dgm:cxn modelId="{D65C6B85-E21C-4FD1-8E95-A843A8BCA8FD}" type="presOf" srcId="{38F92C34-B3D3-4FEA-89C6-3FECC2129D68}" destId="{7E3AD47C-9FE9-4857-BADE-4BC76D70E00A}" srcOrd="0" destOrd="0" presId="urn:microsoft.com/office/officeart/2016/7/layout/RepeatingBendingProcessNew"/>
    <dgm:cxn modelId="{7BA6D792-DE0E-43AD-92E1-6023AC585910}" type="presOf" srcId="{89E06AD9-E39D-4732-B12F-F09397348FDA}" destId="{ADE7B6FC-21B0-4D47-9F0C-2FAC4DD01BB5}" srcOrd="1" destOrd="0" presId="urn:microsoft.com/office/officeart/2016/7/layout/RepeatingBendingProcessNew"/>
    <dgm:cxn modelId="{22942096-C588-4047-92EC-286739176A21}" type="presOf" srcId="{438344A5-C2F2-4967-A05D-9769B266D17D}" destId="{83665D2F-0B44-4C0A-A29A-5DF984B80378}" srcOrd="0" destOrd="0" presId="urn:microsoft.com/office/officeart/2016/7/layout/RepeatingBendingProcessNew"/>
    <dgm:cxn modelId="{F134639E-942A-4196-B882-F0A5AFDAC725}" type="presOf" srcId="{0560B854-A192-4849-B8FF-63C130E034A4}" destId="{4805C23B-2268-4181-8DC6-26665C074B25}" srcOrd="0" destOrd="0" presId="urn:microsoft.com/office/officeart/2016/7/layout/RepeatingBendingProcessNew"/>
    <dgm:cxn modelId="{ADC8B1A5-A92E-4966-B76E-F5A8CC3E7EE5}" type="presOf" srcId="{89E06AD9-E39D-4732-B12F-F09397348FDA}" destId="{24D1F189-69B1-4E91-A97D-982D85FE53D0}" srcOrd="0" destOrd="0" presId="urn:microsoft.com/office/officeart/2016/7/layout/RepeatingBendingProcessNew"/>
    <dgm:cxn modelId="{60DDE5AB-3D55-4031-8626-C05C46FEA80B}" srcId="{438344A5-C2F2-4967-A05D-9769B266D17D}" destId="{CA747FFD-71BA-4101-AD20-915DDE735EDF}" srcOrd="0" destOrd="0" parTransId="{16384900-FAD5-4B7B-84A8-1A8B9FF03E81}" sibTransId="{38F92C34-B3D3-4FEA-89C6-3FECC2129D68}"/>
    <dgm:cxn modelId="{C7CCCEAE-16EB-4099-8B8F-D082450CD32E}" type="presOf" srcId="{BF8F8207-2B3E-4140-A801-22FBC9F2871C}" destId="{E53E7898-AB99-4E65-95E3-423526146122}" srcOrd="1" destOrd="0" presId="urn:microsoft.com/office/officeart/2016/7/layout/RepeatingBendingProcessNew"/>
    <dgm:cxn modelId="{021929CE-8F66-4424-AF5F-971193D24BA0}" type="presOf" srcId="{9471B8D4-D9F0-481D-98D1-8DF9093AB6C0}" destId="{ED0A706C-D14E-44CB-BFAB-7A4AC40475BA}" srcOrd="0" destOrd="0" presId="urn:microsoft.com/office/officeart/2016/7/layout/RepeatingBendingProcessNew"/>
    <dgm:cxn modelId="{80D28ECE-045C-4761-AF7F-EE9B0405A760}" srcId="{438344A5-C2F2-4967-A05D-9769B266D17D}" destId="{1E3F73CA-80C7-4B1E-AEA6-BA6CAE36630A}" srcOrd="5" destOrd="0" parTransId="{72DFCABD-ED5F-4520-830A-F663C76161CA}" sibTransId="{9471B8D4-D9F0-481D-98D1-8DF9093AB6C0}"/>
    <dgm:cxn modelId="{E9339DDD-D152-4A34-AB4A-647380863B33}" type="presOf" srcId="{BA41172F-BCBA-428E-85A2-9523E24B88FE}" destId="{AB26C20B-B047-4CCA-A0C2-7FF5F064C60C}" srcOrd="0" destOrd="0" presId="urn:microsoft.com/office/officeart/2016/7/layout/RepeatingBendingProcessNew"/>
    <dgm:cxn modelId="{43534E86-87A1-4054-82EF-6B5B993C1109}" type="presParOf" srcId="{83665D2F-0B44-4C0A-A29A-5DF984B80378}" destId="{2B7F0BB5-74B2-411E-B804-2FE67E7C2E53}" srcOrd="0" destOrd="0" presId="urn:microsoft.com/office/officeart/2016/7/layout/RepeatingBendingProcessNew"/>
    <dgm:cxn modelId="{AF5C52F1-0F0D-45A6-9062-BA6088944D63}" type="presParOf" srcId="{83665D2F-0B44-4C0A-A29A-5DF984B80378}" destId="{7E3AD47C-9FE9-4857-BADE-4BC76D70E00A}" srcOrd="1" destOrd="0" presId="urn:microsoft.com/office/officeart/2016/7/layout/RepeatingBendingProcessNew"/>
    <dgm:cxn modelId="{EBE2335F-3608-4B7E-B319-AF37EB05A2DE}" type="presParOf" srcId="{7E3AD47C-9FE9-4857-BADE-4BC76D70E00A}" destId="{FB6ED8F5-0735-45D6-A8A2-9891E70CC41E}" srcOrd="0" destOrd="0" presId="urn:microsoft.com/office/officeart/2016/7/layout/RepeatingBendingProcessNew"/>
    <dgm:cxn modelId="{A8FB82F6-D4D5-4024-BE94-3B8C41CCDAD5}" type="presParOf" srcId="{83665D2F-0B44-4C0A-A29A-5DF984B80378}" destId="{AB26C20B-B047-4CCA-A0C2-7FF5F064C60C}" srcOrd="2" destOrd="0" presId="urn:microsoft.com/office/officeart/2016/7/layout/RepeatingBendingProcessNew"/>
    <dgm:cxn modelId="{3172AF12-818F-4F17-B205-BD76DD9966F0}" type="presParOf" srcId="{83665D2F-0B44-4C0A-A29A-5DF984B80378}" destId="{534F88D6-1F25-4D5E-8B68-0025DDC286D1}" srcOrd="3" destOrd="0" presId="urn:microsoft.com/office/officeart/2016/7/layout/RepeatingBendingProcessNew"/>
    <dgm:cxn modelId="{462FF246-E333-45CE-B9DC-E273C3326184}" type="presParOf" srcId="{534F88D6-1F25-4D5E-8B68-0025DDC286D1}" destId="{4FB55E0E-93FA-4F4D-947B-D1AD927DCFB3}" srcOrd="0" destOrd="0" presId="urn:microsoft.com/office/officeart/2016/7/layout/RepeatingBendingProcessNew"/>
    <dgm:cxn modelId="{5FC5180C-3AFA-46C3-B952-5363639C7B14}" type="presParOf" srcId="{83665D2F-0B44-4C0A-A29A-5DF984B80378}" destId="{495EB85E-175F-4889-9F41-1E362EA4FEAF}" srcOrd="4" destOrd="0" presId="urn:microsoft.com/office/officeart/2016/7/layout/RepeatingBendingProcessNew"/>
    <dgm:cxn modelId="{7C47FD4C-7A50-4640-9038-60A42875912F}" type="presParOf" srcId="{83665D2F-0B44-4C0A-A29A-5DF984B80378}" destId="{BF0B4024-A1AB-4B11-9D15-AAA13C6DA912}" srcOrd="5" destOrd="0" presId="urn:microsoft.com/office/officeart/2016/7/layout/RepeatingBendingProcessNew"/>
    <dgm:cxn modelId="{C1A8EBC1-C7DC-4815-BBE0-FD1B9A147AD4}" type="presParOf" srcId="{BF0B4024-A1AB-4B11-9D15-AAA13C6DA912}" destId="{FC11738F-61A6-45EC-8D89-1E7E9035E3B7}" srcOrd="0" destOrd="0" presId="urn:microsoft.com/office/officeart/2016/7/layout/RepeatingBendingProcessNew"/>
    <dgm:cxn modelId="{3932FA74-FB14-48CE-94E5-232D8C314A31}" type="presParOf" srcId="{83665D2F-0B44-4C0A-A29A-5DF984B80378}" destId="{4F4A7C4C-D418-4634-AA3A-0F06324F4AC2}" srcOrd="6" destOrd="0" presId="urn:microsoft.com/office/officeart/2016/7/layout/RepeatingBendingProcessNew"/>
    <dgm:cxn modelId="{AD71F964-A90A-479D-A735-D293CB04315B}" type="presParOf" srcId="{83665D2F-0B44-4C0A-A29A-5DF984B80378}" destId="{87DC0D9F-184F-41C4-A3A8-B79E064E7350}" srcOrd="7" destOrd="0" presId="urn:microsoft.com/office/officeart/2016/7/layout/RepeatingBendingProcessNew"/>
    <dgm:cxn modelId="{165D6321-EE39-4603-99CE-828E02E1E62A}" type="presParOf" srcId="{87DC0D9F-184F-41C4-A3A8-B79E064E7350}" destId="{E53E7898-AB99-4E65-95E3-423526146122}" srcOrd="0" destOrd="0" presId="urn:microsoft.com/office/officeart/2016/7/layout/RepeatingBendingProcessNew"/>
    <dgm:cxn modelId="{EE0E8B27-F7B6-4766-B0BC-BC498EBE9988}" type="presParOf" srcId="{83665D2F-0B44-4C0A-A29A-5DF984B80378}" destId="{8D44CEF0-8A44-4349-887D-9B2EBC9A49F6}" srcOrd="8" destOrd="0" presId="urn:microsoft.com/office/officeart/2016/7/layout/RepeatingBendingProcessNew"/>
    <dgm:cxn modelId="{4CCD549F-67B1-4C9F-BE36-59D785A10074}" type="presParOf" srcId="{83665D2F-0B44-4C0A-A29A-5DF984B80378}" destId="{24D1F189-69B1-4E91-A97D-982D85FE53D0}" srcOrd="9" destOrd="0" presId="urn:microsoft.com/office/officeart/2016/7/layout/RepeatingBendingProcessNew"/>
    <dgm:cxn modelId="{9216AD5B-FCFB-4E05-9304-78E60596946C}" type="presParOf" srcId="{24D1F189-69B1-4E91-A97D-982D85FE53D0}" destId="{ADE7B6FC-21B0-4D47-9F0C-2FAC4DD01BB5}" srcOrd="0" destOrd="0" presId="urn:microsoft.com/office/officeart/2016/7/layout/RepeatingBendingProcessNew"/>
    <dgm:cxn modelId="{BAC08B23-40E2-4539-BD58-7C5E171F5879}" type="presParOf" srcId="{83665D2F-0B44-4C0A-A29A-5DF984B80378}" destId="{D6A6535A-C39C-4ED4-9DA1-D175376C5E6B}" srcOrd="10" destOrd="0" presId="urn:microsoft.com/office/officeart/2016/7/layout/RepeatingBendingProcessNew"/>
    <dgm:cxn modelId="{6711AD1F-8466-4E65-A688-0E621EE8DD13}" type="presParOf" srcId="{83665D2F-0B44-4C0A-A29A-5DF984B80378}" destId="{ED0A706C-D14E-44CB-BFAB-7A4AC40475BA}" srcOrd="11" destOrd="0" presId="urn:microsoft.com/office/officeart/2016/7/layout/RepeatingBendingProcessNew"/>
    <dgm:cxn modelId="{3EB84E02-723D-4B0D-9323-0FAD7B113BF3}" type="presParOf" srcId="{ED0A706C-D14E-44CB-BFAB-7A4AC40475BA}" destId="{2817319B-D746-4AC1-9525-F77BA227DB88}" srcOrd="0" destOrd="0" presId="urn:microsoft.com/office/officeart/2016/7/layout/RepeatingBendingProcessNew"/>
    <dgm:cxn modelId="{4F5647DD-EE7C-4352-AFDF-249C1C374422}" type="presParOf" srcId="{83665D2F-0B44-4C0A-A29A-5DF984B80378}" destId="{4805C23B-2268-4181-8DC6-26665C074B25}"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8344A5-C2F2-4967-A05D-9769B266D17D}"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CA747FFD-71BA-4101-AD20-915DDE735EDF}">
      <dgm:prSet/>
      <dgm:spPr/>
      <dgm:t>
        <a:bodyPr/>
        <a:lstStyle/>
        <a:p>
          <a:r>
            <a:rPr lang="en-GB" b="0" i="0" dirty="0"/>
            <a:t>Opening up and transparency of the EU institutions;</a:t>
          </a:r>
          <a:endParaRPr lang="en-US" dirty="0"/>
        </a:p>
      </dgm:t>
    </dgm:pt>
    <dgm:pt modelId="{16384900-FAD5-4B7B-84A8-1A8B9FF03E81}" type="parTrans" cxnId="{60DDE5AB-3D55-4031-8626-C05C46FEA80B}">
      <dgm:prSet/>
      <dgm:spPr/>
      <dgm:t>
        <a:bodyPr/>
        <a:lstStyle/>
        <a:p>
          <a:endParaRPr lang="en-US"/>
        </a:p>
      </dgm:t>
    </dgm:pt>
    <dgm:pt modelId="{38F92C34-B3D3-4FEA-89C6-3FECC2129D68}" type="sibTrans" cxnId="{60DDE5AB-3D55-4031-8626-C05C46FEA80B}">
      <dgm:prSet/>
      <dgm:spPr/>
      <dgm:t>
        <a:bodyPr/>
        <a:lstStyle/>
        <a:p>
          <a:endParaRPr lang="en-US"/>
        </a:p>
      </dgm:t>
    </dgm:pt>
    <dgm:pt modelId="{BA41172F-BCBA-428E-85A2-9523E24B88FE}">
      <dgm:prSet/>
      <dgm:spPr/>
      <dgm:t>
        <a:bodyPr/>
        <a:lstStyle/>
        <a:p>
          <a:r>
            <a:rPr lang="en-GB" b="0" i="0"/>
            <a:t>involving civil society in decision-making;</a:t>
          </a:r>
          <a:endParaRPr lang="en-US"/>
        </a:p>
      </dgm:t>
    </dgm:pt>
    <dgm:pt modelId="{AFE0DB02-A66E-4562-9EAD-4D6E46BD5151}" type="parTrans" cxnId="{BB16DD00-E475-4BE2-ADB4-1F2D9E612BD8}">
      <dgm:prSet/>
      <dgm:spPr/>
      <dgm:t>
        <a:bodyPr/>
        <a:lstStyle/>
        <a:p>
          <a:endParaRPr lang="en-US"/>
        </a:p>
      </dgm:t>
    </dgm:pt>
    <dgm:pt modelId="{24434481-A9C9-4EE6-9B25-C940E3CB8BA6}" type="sibTrans" cxnId="{BB16DD00-E475-4BE2-ADB4-1F2D9E612BD8}">
      <dgm:prSet/>
      <dgm:spPr/>
      <dgm:t>
        <a:bodyPr/>
        <a:lstStyle/>
        <a:p>
          <a:endParaRPr lang="en-US"/>
        </a:p>
      </dgm:t>
    </dgm:pt>
    <dgm:pt modelId="{9645BD3F-AAA2-456D-A538-0F5CEE3EA225}">
      <dgm:prSet/>
      <dgm:spPr/>
      <dgm:t>
        <a:bodyPr/>
        <a:lstStyle/>
        <a:p>
          <a:r>
            <a:rPr lang="en-GB" b="0" i="0"/>
            <a:t>framing and implementing consistent and well-managed policies;</a:t>
          </a:r>
          <a:endParaRPr lang="en-US"/>
        </a:p>
      </dgm:t>
    </dgm:pt>
    <dgm:pt modelId="{708A7DE1-DB2E-4DC8-B9F5-6FDE9F257366}" type="parTrans" cxnId="{00E28908-F63D-4068-AF8E-69625B66E8CA}">
      <dgm:prSet/>
      <dgm:spPr/>
      <dgm:t>
        <a:bodyPr/>
        <a:lstStyle/>
        <a:p>
          <a:endParaRPr lang="en-US"/>
        </a:p>
      </dgm:t>
    </dgm:pt>
    <dgm:pt modelId="{D2E72749-788F-4785-A31F-C70A9FD74AD7}" type="sibTrans" cxnId="{00E28908-F63D-4068-AF8E-69625B66E8CA}">
      <dgm:prSet/>
      <dgm:spPr/>
      <dgm:t>
        <a:bodyPr/>
        <a:lstStyle/>
        <a:p>
          <a:endParaRPr lang="en-US"/>
        </a:p>
      </dgm:t>
    </dgm:pt>
    <dgm:pt modelId="{3E19CB35-317A-44E3-9AE0-D5DD7E00C4DF}">
      <dgm:prSet/>
      <dgm:spPr/>
      <dgm:t>
        <a:bodyPr/>
        <a:lstStyle/>
        <a:p>
          <a:r>
            <a:rPr lang="en-GB" b="0" i="0"/>
            <a:t>ensuring a clear, stable and predictable regulatory framework supporting growth and jobs;</a:t>
          </a:r>
          <a:endParaRPr lang="en-US"/>
        </a:p>
      </dgm:t>
    </dgm:pt>
    <dgm:pt modelId="{91C178C4-AC54-437D-8BD1-EB8A91AFD49C}" type="parTrans" cxnId="{5620AF5C-547C-442D-900B-0F91B3D1122B}">
      <dgm:prSet/>
      <dgm:spPr/>
      <dgm:t>
        <a:bodyPr/>
        <a:lstStyle/>
        <a:p>
          <a:endParaRPr lang="en-US"/>
        </a:p>
      </dgm:t>
    </dgm:pt>
    <dgm:pt modelId="{BF8F8207-2B3E-4140-A801-22FBC9F2871C}" type="sibTrans" cxnId="{5620AF5C-547C-442D-900B-0F91B3D1122B}">
      <dgm:prSet/>
      <dgm:spPr/>
      <dgm:t>
        <a:bodyPr/>
        <a:lstStyle/>
        <a:p>
          <a:endParaRPr lang="en-US"/>
        </a:p>
      </dgm:t>
    </dgm:pt>
    <dgm:pt modelId="{1FE7A1DE-DF18-4492-AB3E-EB5F8EC1CE09}">
      <dgm:prSet/>
      <dgm:spPr/>
      <dgm:t>
        <a:bodyPr/>
        <a:lstStyle/>
        <a:p>
          <a:r>
            <a:rPr lang="en-GB" b="0" i="0"/>
            <a:t>respecting the principles of proportionality and subsidiarity;</a:t>
          </a:r>
          <a:endParaRPr lang="en-US"/>
        </a:p>
      </dgm:t>
    </dgm:pt>
    <dgm:pt modelId="{AF729EF1-FC37-4AFA-B476-267426E5F90E}" type="parTrans" cxnId="{4860B279-354D-418E-8671-2BAC18D2702E}">
      <dgm:prSet/>
      <dgm:spPr/>
      <dgm:t>
        <a:bodyPr/>
        <a:lstStyle/>
        <a:p>
          <a:endParaRPr lang="en-US"/>
        </a:p>
      </dgm:t>
    </dgm:pt>
    <dgm:pt modelId="{89E06AD9-E39D-4732-B12F-F09397348FDA}" type="sibTrans" cxnId="{4860B279-354D-418E-8671-2BAC18D2702E}">
      <dgm:prSet/>
      <dgm:spPr/>
      <dgm:t>
        <a:bodyPr/>
        <a:lstStyle/>
        <a:p>
          <a:endParaRPr lang="en-US"/>
        </a:p>
      </dgm:t>
    </dgm:pt>
    <dgm:pt modelId="{1E3F73CA-80C7-4B1E-AEA6-BA6CAE36630A}">
      <dgm:prSet/>
      <dgm:spPr/>
      <dgm:t>
        <a:bodyPr/>
        <a:lstStyle/>
        <a:p>
          <a:r>
            <a:rPr lang="en-GB" b="0" i="0"/>
            <a:t>ensuring that each of the EU institutions and EU Member States explains and takes responsibility for what it does in the EU;</a:t>
          </a:r>
          <a:endParaRPr lang="en-US"/>
        </a:p>
      </dgm:t>
    </dgm:pt>
    <dgm:pt modelId="{72DFCABD-ED5F-4520-830A-F663C76161CA}" type="parTrans" cxnId="{80D28ECE-045C-4761-AF7F-EE9B0405A760}">
      <dgm:prSet/>
      <dgm:spPr/>
      <dgm:t>
        <a:bodyPr/>
        <a:lstStyle/>
        <a:p>
          <a:endParaRPr lang="en-US"/>
        </a:p>
      </dgm:t>
    </dgm:pt>
    <dgm:pt modelId="{9471B8D4-D9F0-481D-98D1-8DF9093AB6C0}" type="sibTrans" cxnId="{80D28ECE-045C-4761-AF7F-EE9B0405A760}">
      <dgm:prSet/>
      <dgm:spPr/>
      <dgm:t>
        <a:bodyPr/>
        <a:lstStyle/>
        <a:p>
          <a:endParaRPr lang="en-US"/>
        </a:p>
      </dgm:t>
    </dgm:pt>
    <dgm:pt modelId="{0560B854-A192-4849-B8FF-63C130E034A4}">
      <dgm:prSet/>
      <dgm:spPr/>
      <dgm:t>
        <a:bodyPr/>
        <a:lstStyle/>
        <a:p>
          <a:r>
            <a:rPr lang="en-GB" b="0" i="0"/>
            <a:t>contributing to the global governance debate with a view to improving the operation of international institutions.</a:t>
          </a:r>
          <a:endParaRPr lang="en-US"/>
        </a:p>
      </dgm:t>
    </dgm:pt>
    <dgm:pt modelId="{21D80189-5B54-453C-A674-75D572B4C8C6}" type="parTrans" cxnId="{919B184E-4AAA-46F0-9D44-C04DAFA75E4F}">
      <dgm:prSet/>
      <dgm:spPr/>
      <dgm:t>
        <a:bodyPr/>
        <a:lstStyle/>
        <a:p>
          <a:endParaRPr lang="en-US"/>
        </a:p>
      </dgm:t>
    </dgm:pt>
    <dgm:pt modelId="{2E7218B9-94C3-4354-8439-641197718A55}" type="sibTrans" cxnId="{919B184E-4AAA-46F0-9D44-C04DAFA75E4F}">
      <dgm:prSet/>
      <dgm:spPr/>
      <dgm:t>
        <a:bodyPr/>
        <a:lstStyle/>
        <a:p>
          <a:endParaRPr lang="en-US"/>
        </a:p>
      </dgm:t>
    </dgm:pt>
    <dgm:pt modelId="{83665D2F-0B44-4C0A-A29A-5DF984B80378}" type="pres">
      <dgm:prSet presAssocID="{438344A5-C2F2-4967-A05D-9769B266D17D}" presName="Name0" presStyleCnt="0">
        <dgm:presLayoutVars>
          <dgm:dir/>
          <dgm:resizeHandles val="exact"/>
        </dgm:presLayoutVars>
      </dgm:prSet>
      <dgm:spPr/>
    </dgm:pt>
    <dgm:pt modelId="{2B7F0BB5-74B2-411E-B804-2FE67E7C2E53}" type="pres">
      <dgm:prSet presAssocID="{CA747FFD-71BA-4101-AD20-915DDE735EDF}" presName="node" presStyleLbl="node1" presStyleIdx="0" presStyleCnt="7">
        <dgm:presLayoutVars>
          <dgm:bulletEnabled val="1"/>
        </dgm:presLayoutVars>
      </dgm:prSet>
      <dgm:spPr/>
    </dgm:pt>
    <dgm:pt modelId="{7E3AD47C-9FE9-4857-BADE-4BC76D70E00A}" type="pres">
      <dgm:prSet presAssocID="{38F92C34-B3D3-4FEA-89C6-3FECC2129D68}" presName="sibTrans" presStyleLbl="sibTrans1D1" presStyleIdx="0" presStyleCnt="6"/>
      <dgm:spPr/>
    </dgm:pt>
    <dgm:pt modelId="{FB6ED8F5-0735-45D6-A8A2-9891E70CC41E}" type="pres">
      <dgm:prSet presAssocID="{38F92C34-B3D3-4FEA-89C6-3FECC2129D68}" presName="connectorText" presStyleLbl="sibTrans1D1" presStyleIdx="0" presStyleCnt="6"/>
      <dgm:spPr/>
    </dgm:pt>
    <dgm:pt modelId="{AB26C20B-B047-4CCA-A0C2-7FF5F064C60C}" type="pres">
      <dgm:prSet presAssocID="{BA41172F-BCBA-428E-85A2-9523E24B88FE}" presName="node" presStyleLbl="node1" presStyleIdx="1" presStyleCnt="7">
        <dgm:presLayoutVars>
          <dgm:bulletEnabled val="1"/>
        </dgm:presLayoutVars>
      </dgm:prSet>
      <dgm:spPr/>
    </dgm:pt>
    <dgm:pt modelId="{534F88D6-1F25-4D5E-8B68-0025DDC286D1}" type="pres">
      <dgm:prSet presAssocID="{24434481-A9C9-4EE6-9B25-C940E3CB8BA6}" presName="sibTrans" presStyleLbl="sibTrans1D1" presStyleIdx="1" presStyleCnt="6"/>
      <dgm:spPr/>
    </dgm:pt>
    <dgm:pt modelId="{4FB55E0E-93FA-4F4D-947B-D1AD927DCFB3}" type="pres">
      <dgm:prSet presAssocID="{24434481-A9C9-4EE6-9B25-C940E3CB8BA6}" presName="connectorText" presStyleLbl="sibTrans1D1" presStyleIdx="1" presStyleCnt="6"/>
      <dgm:spPr/>
    </dgm:pt>
    <dgm:pt modelId="{495EB85E-175F-4889-9F41-1E362EA4FEAF}" type="pres">
      <dgm:prSet presAssocID="{9645BD3F-AAA2-456D-A538-0F5CEE3EA225}" presName="node" presStyleLbl="node1" presStyleIdx="2" presStyleCnt="7">
        <dgm:presLayoutVars>
          <dgm:bulletEnabled val="1"/>
        </dgm:presLayoutVars>
      </dgm:prSet>
      <dgm:spPr/>
    </dgm:pt>
    <dgm:pt modelId="{BF0B4024-A1AB-4B11-9D15-AAA13C6DA912}" type="pres">
      <dgm:prSet presAssocID="{D2E72749-788F-4785-A31F-C70A9FD74AD7}" presName="sibTrans" presStyleLbl="sibTrans1D1" presStyleIdx="2" presStyleCnt="6"/>
      <dgm:spPr/>
    </dgm:pt>
    <dgm:pt modelId="{FC11738F-61A6-45EC-8D89-1E7E9035E3B7}" type="pres">
      <dgm:prSet presAssocID="{D2E72749-788F-4785-A31F-C70A9FD74AD7}" presName="connectorText" presStyleLbl="sibTrans1D1" presStyleIdx="2" presStyleCnt="6"/>
      <dgm:spPr/>
    </dgm:pt>
    <dgm:pt modelId="{4F4A7C4C-D418-4634-AA3A-0F06324F4AC2}" type="pres">
      <dgm:prSet presAssocID="{3E19CB35-317A-44E3-9AE0-D5DD7E00C4DF}" presName="node" presStyleLbl="node1" presStyleIdx="3" presStyleCnt="7">
        <dgm:presLayoutVars>
          <dgm:bulletEnabled val="1"/>
        </dgm:presLayoutVars>
      </dgm:prSet>
      <dgm:spPr/>
    </dgm:pt>
    <dgm:pt modelId="{87DC0D9F-184F-41C4-A3A8-B79E064E7350}" type="pres">
      <dgm:prSet presAssocID="{BF8F8207-2B3E-4140-A801-22FBC9F2871C}" presName="sibTrans" presStyleLbl="sibTrans1D1" presStyleIdx="3" presStyleCnt="6"/>
      <dgm:spPr/>
    </dgm:pt>
    <dgm:pt modelId="{E53E7898-AB99-4E65-95E3-423526146122}" type="pres">
      <dgm:prSet presAssocID="{BF8F8207-2B3E-4140-A801-22FBC9F2871C}" presName="connectorText" presStyleLbl="sibTrans1D1" presStyleIdx="3" presStyleCnt="6"/>
      <dgm:spPr/>
    </dgm:pt>
    <dgm:pt modelId="{8D44CEF0-8A44-4349-887D-9B2EBC9A49F6}" type="pres">
      <dgm:prSet presAssocID="{1FE7A1DE-DF18-4492-AB3E-EB5F8EC1CE09}" presName="node" presStyleLbl="node1" presStyleIdx="4" presStyleCnt="7">
        <dgm:presLayoutVars>
          <dgm:bulletEnabled val="1"/>
        </dgm:presLayoutVars>
      </dgm:prSet>
      <dgm:spPr/>
    </dgm:pt>
    <dgm:pt modelId="{24D1F189-69B1-4E91-A97D-982D85FE53D0}" type="pres">
      <dgm:prSet presAssocID="{89E06AD9-E39D-4732-B12F-F09397348FDA}" presName="sibTrans" presStyleLbl="sibTrans1D1" presStyleIdx="4" presStyleCnt="6"/>
      <dgm:spPr/>
    </dgm:pt>
    <dgm:pt modelId="{ADE7B6FC-21B0-4D47-9F0C-2FAC4DD01BB5}" type="pres">
      <dgm:prSet presAssocID="{89E06AD9-E39D-4732-B12F-F09397348FDA}" presName="connectorText" presStyleLbl="sibTrans1D1" presStyleIdx="4" presStyleCnt="6"/>
      <dgm:spPr/>
    </dgm:pt>
    <dgm:pt modelId="{D6A6535A-C39C-4ED4-9DA1-D175376C5E6B}" type="pres">
      <dgm:prSet presAssocID="{1E3F73CA-80C7-4B1E-AEA6-BA6CAE36630A}" presName="node" presStyleLbl="node1" presStyleIdx="5" presStyleCnt="7">
        <dgm:presLayoutVars>
          <dgm:bulletEnabled val="1"/>
        </dgm:presLayoutVars>
      </dgm:prSet>
      <dgm:spPr/>
    </dgm:pt>
    <dgm:pt modelId="{ED0A706C-D14E-44CB-BFAB-7A4AC40475BA}" type="pres">
      <dgm:prSet presAssocID="{9471B8D4-D9F0-481D-98D1-8DF9093AB6C0}" presName="sibTrans" presStyleLbl="sibTrans1D1" presStyleIdx="5" presStyleCnt="6"/>
      <dgm:spPr/>
    </dgm:pt>
    <dgm:pt modelId="{2817319B-D746-4AC1-9525-F77BA227DB88}" type="pres">
      <dgm:prSet presAssocID="{9471B8D4-D9F0-481D-98D1-8DF9093AB6C0}" presName="connectorText" presStyleLbl="sibTrans1D1" presStyleIdx="5" presStyleCnt="6"/>
      <dgm:spPr/>
    </dgm:pt>
    <dgm:pt modelId="{4805C23B-2268-4181-8DC6-26665C074B25}" type="pres">
      <dgm:prSet presAssocID="{0560B854-A192-4849-B8FF-63C130E034A4}" presName="node" presStyleLbl="node1" presStyleIdx="6" presStyleCnt="7">
        <dgm:presLayoutVars>
          <dgm:bulletEnabled val="1"/>
        </dgm:presLayoutVars>
      </dgm:prSet>
      <dgm:spPr/>
    </dgm:pt>
  </dgm:ptLst>
  <dgm:cxnLst>
    <dgm:cxn modelId="{BB16DD00-E475-4BE2-ADB4-1F2D9E612BD8}" srcId="{438344A5-C2F2-4967-A05D-9769B266D17D}" destId="{BA41172F-BCBA-428E-85A2-9523E24B88FE}" srcOrd="1" destOrd="0" parTransId="{AFE0DB02-A66E-4562-9EAD-4D6E46BD5151}" sibTransId="{24434481-A9C9-4EE6-9B25-C940E3CB8BA6}"/>
    <dgm:cxn modelId="{F40F0A03-CEFA-42D1-BF71-A74C9598B8EC}" type="presOf" srcId="{9471B8D4-D9F0-481D-98D1-8DF9093AB6C0}" destId="{2817319B-D746-4AC1-9525-F77BA227DB88}" srcOrd="1" destOrd="0" presId="urn:microsoft.com/office/officeart/2016/7/layout/RepeatingBendingProcessNew"/>
    <dgm:cxn modelId="{00E28908-F63D-4068-AF8E-69625B66E8CA}" srcId="{438344A5-C2F2-4967-A05D-9769B266D17D}" destId="{9645BD3F-AAA2-456D-A538-0F5CEE3EA225}" srcOrd="2" destOrd="0" parTransId="{708A7DE1-DB2E-4DC8-B9F5-6FDE9F257366}" sibTransId="{D2E72749-788F-4785-A31F-C70A9FD74AD7}"/>
    <dgm:cxn modelId="{B24F551A-078A-4637-999B-650BD5D4DA89}" type="presOf" srcId="{CA747FFD-71BA-4101-AD20-915DDE735EDF}" destId="{2B7F0BB5-74B2-411E-B804-2FE67E7C2E53}" srcOrd="0" destOrd="0" presId="urn:microsoft.com/office/officeart/2016/7/layout/RepeatingBendingProcessNew"/>
    <dgm:cxn modelId="{681C571F-E5E8-4BE6-BE05-0829C55E3A89}" type="presOf" srcId="{9645BD3F-AAA2-456D-A538-0F5CEE3EA225}" destId="{495EB85E-175F-4889-9F41-1E362EA4FEAF}" srcOrd="0" destOrd="0" presId="urn:microsoft.com/office/officeart/2016/7/layout/RepeatingBendingProcessNew"/>
    <dgm:cxn modelId="{75F59220-474D-4B26-B24C-17E845EE7323}" type="presOf" srcId="{24434481-A9C9-4EE6-9B25-C940E3CB8BA6}" destId="{534F88D6-1F25-4D5E-8B68-0025DDC286D1}" srcOrd="0" destOrd="0" presId="urn:microsoft.com/office/officeart/2016/7/layout/RepeatingBendingProcessNew"/>
    <dgm:cxn modelId="{8695D431-05C0-4FD4-909D-BBE8F3AACA6C}" type="presOf" srcId="{D2E72749-788F-4785-A31F-C70A9FD74AD7}" destId="{FC11738F-61A6-45EC-8D89-1E7E9035E3B7}" srcOrd="1" destOrd="0" presId="urn:microsoft.com/office/officeart/2016/7/layout/RepeatingBendingProcessNew"/>
    <dgm:cxn modelId="{9359F33E-CDFA-448C-AA2C-2C79A7FC1466}" type="presOf" srcId="{BF8F8207-2B3E-4140-A801-22FBC9F2871C}" destId="{87DC0D9F-184F-41C4-A3A8-B79E064E7350}" srcOrd="0" destOrd="0" presId="urn:microsoft.com/office/officeart/2016/7/layout/RepeatingBendingProcessNew"/>
    <dgm:cxn modelId="{80DED65B-5188-43B6-856C-A1C4F6F9F4B5}" type="presOf" srcId="{3E19CB35-317A-44E3-9AE0-D5DD7E00C4DF}" destId="{4F4A7C4C-D418-4634-AA3A-0F06324F4AC2}" srcOrd="0" destOrd="0" presId="urn:microsoft.com/office/officeart/2016/7/layout/RepeatingBendingProcessNew"/>
    <dgm:cxn modelId="{5620AF5C-547C-442D-900B-0F91B3D1122B}" srcId="{438344A5-C2F2-4967-A05D-9769B266D17D}" destId="{3E19CB35-317A-44E3-9AE0-D5DD7E00C4DF}" srcOrd="3" destOrd="0" parTransId="{91C178C4-AC54-437D-8BD1-EB8A91AFD49C}" sibTransId="{BF8F8207-2B3E-4140-A801-22FBC9F2871C}"/>
    <dgm:cxn modelId="{1751F85F-0CB1-47D5-B644-6E7757753FC1}" type="presOf" srcId="{D2E72749-788F-4785-A31F-C70A9FD74AD7}" destId="{BF0B4024-A1AB-4B11-9D15-AAA13C6DA912}" srcOrd="0" destOrd="0" presId="urn:microsoft.com/office/officeart/2016/7/layout/RepeatingBendingProcessNew"/>
    <dgm:cxn modelId="{69524E43-D7E7-4BCD-A203-186E89241CB8}" type="presOf" srcId="{1E3F73CA-80C7-4B1E-AEA6-BA6CAE36630A}" destId="{D6A6535A-C39C-4ED4-9DA1-D175376C5E6B}" srcOrd="0" destOrd="0" presId="urn:microsoft.com/office/officeart/2016/7/layout/RepeatingBendingProcessNew"/>
    <dgm:cxn modelId="{4738B268-0F20-472C-BEFB-CC5DF19B91D6}" type="presOf" srcId="{1FE7A1DE-DF18-4492-AB3E-EB5F8EC1CE09}" destId="{8D44CEF0-8A44-4349-887D-9B2EBC9A49F6}" srcOrd="0" destOrd="0" presId="urn:microsoft.com/office/officeart/2016/7/layout/RepeatingBendingProcessNew"/>
    <dgm:cxn modelId="{919B184E-4AAA-46F0-9D44-C04DAFA75E4F}" srcId="{438344A5-C2F2-4967-A05D-9769B266D17D}" destId="{0560B854-A192-4849-B8FF-63C130E034A4}" srcOrd="6" destOrd="0" parTransId="{21D80189-5B54-453C-A674-75D572B4C8C6}" sibTransId="{2E7218B9-94C3-4354-8439-641197718A55}"/>
    <dgm:cxn modelId="{496DFA72-3223-4EC3-8A3A-25517D8702C9}" type="presOf" srcId="{24434481-A9C9-4EE6-9B25-C940E3CB8BA6}" destId="{4FB55E0E-93FA-4F4D-947B-D1AD927DCFB3}" srcOrd="1" destOrd="0" presId="urn:microsoft.com/office/officeart/2016/7/layout/RepeatingBendingProcessNew"/>
    <dgm:cxn modelId="{17BA4D59-C51B-424C-BE10-14CECDE039D2}" type="presOf" srcId="{38F92C34-B3D3-4FEA-89C6-3FECC2129D68}" destId="{FB6ED8F5-0735-45D6-A8A2-9891E70CC41E}" srcOrd="1" destOrd="0" presId="urn:microsoft.com/office/officeart/2016/7/layout/RepeatingBendingProcessNew"/>
    <dgm:cxn modelId="{4860B279-354D-418E-8671-2BAC18D2702E}" srcId="{438344A5-C2F2-4967-A05D-9769B266D17D}" destId="{1FE7A1DE-DF18-4492-AB3E-EB5F8EC1CE09}" srcOrd="4" destOrd="0" parTransId="{AF729EF1-FC37-4AFA-B476-267426E5F90E}" sibTransId="{89E06AD9-E39D-4732-B12F-F09397348FDA}"/>
    <dgm:cxn modelId="{D65C6B85-E21C-4FD1-8E95-A843A8BCA8FD}" type="presOf" srcId="{38F92C34-B3D3-4FEA-89C6-3FECC2129D68}" destId="{7E3AD47C-9FE9-4857-BADE-4BC76D70E00A}" srcOrd="0" destOrd="0" presId="urn:microsoft.com/office/officeart/2016/7/layout/RepeatingBendingProcessNew"/>
    <dgm:cxn modelId="{7BA6D792-DE0E-43AD-92E1-6023AC585910}" type="presOf" srcId="{89E06AD9-E39D-4732-B12F-F09397348FDA}" destId="{ADE7B6FC-21B0-4D47-9F0C-2FAC4DD01BB5}" srcOrd="1" destOrd="0" presId="urn:microsoft.com/office/officeart/2016/7/layout/RepeatingBendingProcessNew"/>
    <dgm:cxn modelId="{22942096-C588-4047-92EC-286739176A21}" type="presOf" srcId="{438344A5-C2F2-4967-A05D-9769B266D17D}" destId="{83665D2F-0B44-4C0A-A29A-5DF984B80378}" srcOrd="0" destOrd="0" presId="urn:microsoft.com/office/officeart/2016/7/layout/RepeatingBendingProcessNew"/>
    <dgm:cxn modelId="{F134639E-942A-4196-B882-F0A5AFDAC725}" type="presOf" srcId="{0560B854-A192-4849-B8FF-63C130E034A4}" destId="{4805C23B-2268-4181-8DC6-26665C074B25}" srcOrd="0" destOrd="0" presId="urn:microsoft.com/office/officeart/2016/7/layout/RepeatingBendingProcessNew"/>
    <dgm:cxn modelId="{ADC8B1A5-A92E-4966-B76E-F5A8CC3E7EE5}" type="presOf" srcId="{89E06AD9-E39D-4732-B12F-F09397348FDA}" destId="{24D1F189-69B1-4E91-A97D-982D85FE53D0}" srcOrd="0" destOrd="0" presId="urn:microsoft.com/office/officeart/2016/7/layout/RepeatingBendingProcessNew"/>
    <dgm:cxn modelId="{60DDE5AB-3D55-4031-8626-C05C46FEA80B}" srcId="{438344A5-C2F2-4967-A05D-9769B266D17D}" destId="{CA747FFD-71BA-4101-AD20-915DDE735EDF}" srcOrd="0" destOrd="0" parTransId="{16384900-FAD5-4B7B-84A8-1A8B9FF03E81}" sibTransId="{38F92C34-B3D3-4FEA-89C6-3FECC2129D68}"/>
    <dgm:cxn modelId="{C7CCCEAE-16EB-4099-8B8F-D082450CD32E}" type="presOf" srcId="{BF8F8207-2B3E-4140-A801-22FBC9F2871C}" destId="{E53E7898-AB99-4E65-95E3-423526146122}" srcOrd="1" destOrd="0" presId="urn:microsoft.com/office/officeart/2016/7/layout/RepeatingBendingProcessNew"/>
    <dgm:cxn modelId="{021929CE-8F66-4424-AF5F-971193D24BA0}" type="presOf" srcId="{9471B8D4-D9F0-481D-98D1-8DF9093AB6C0}" destId="{ED0A706C-D14E-44CB-BFAB-7A4AC40475BA}" srcOrd="0" destOrd="0" presId="urn:microsoft.com/office/officeart/2016/7/layout/RepeatingBendingProcessNew"/>
    <dgm:cxn modelId="{80D28ECE-045C-4761-AF7F-EE9B0405A760}" srcId="{438344A5-C2F2-4967-A05D-9769B266D17D}" destId="{1E3F73CA-80C7-4B1E-AEA6-BA6CAE36630A}" srcOrd="5" destOrd="0" parTransId="{72DFCABD-ED5F-4520-830A-F663C76161CA}" sibTransId="{9471B8D4-D9F0-481D-98D1-8DF9093AB6C0}"/>
    <dgm:cxn modelId="{E9339DDD-D152-4A34-AB4A-647380863B33}" type="presOf" srcId="{BA41172F-BCBA-428E-85A2-9523E24B88FE}" destId="{AB26C20B-B047-4CCA-A0C2-7FF5F064C60C}" srcOrd="0" destOrd="0" presId="urn:microsoft.com/office/officeart/2016/7/layout/RepeatingBendingProcessNew"/>
    <dgm:cxn modelId="{43534E86-87A1-4054-82EF-6B5B993C1109}" type="presParOf" srcId="{83665D2F-0B44-4C0A-A29A-5DF984B80378}" destId="{2B7F0BB5-74B2-411E-B804-2FE67E7C2E53}" srcOrd="0" destOrd="0" presId="urn:microsoft.com/office/officeart/2016/7/layout/RepeatingBendingProcessNew"/>
    <dgm:cxn modelId="{AF5C52F1-0F0D-45A6-9062-BA6088944D63}" type="presParOf" srcId="{83665D2F-0B44-4C0A-A29A-5DF984B80378}" destId="{7E3AD47C-9FE9-4857-BADE-4BC76D70E00A}" srcOrd="1" destOrd="0" presId="urn:microsoft.com/office/officeart/2016/7/layout/RepeatingBendingProcessNew"/>
    <dgm:cxn modelId="{EBE2335F-3608-4B7E-B319-AF37EB05A2DE}" type="presParOf" srcId="{7E3AD47C-9FE9-4857-BADE-4BC76D70E00A}" destId="{FB6ED8F5-0735-45D6-A8A2-9891E70CC41E}" srcOrd="0" destOrd="0" presId="urn:microsoft.com/office/officeart/2016/7/layout/RepeatingBendingProcessNew"/>
    <dgm:cxn modelId="{A8FB82F6-D4D5-4024-BE94-3B8C41CCDAD5}" type="presParOf" srcId="{83665D2F-0B44-4C0A-A29A-5DF984B80378}" destId="{AB26C20B-B047-4CCA-A0C2-7FF5F064C60C}" srcOrd="2" destOrd="0" presId="urn:microsoft.com/office/officeart/2016/7/layout/RepeatingBendingProcessNew"/>
    <dgm:cxn modelId="{3172AF12-818F-4F17-B205-BD76DD9966F0}" type="presParOf" srcId="{83665D2F-0B44-4C0A-A29A-5DF984B80378}" destId="{534F88D6-1F25-4D5E-8B68-0025DDC286D1}" srcOrd="3" destOrd="0" presId="urn:microsoft.com/office/officeart/2016/7/layout/RepeatingBendingProcessNew"/>
    <dgm:cxn modelId="{462FF246-E333-45CE-B9DC-E273C3326184}" type="presParOf" srcId="{534F88D6-1F25-4D5E-8B68-0025DDC286D1}" destId="{4FB55E0E-93FA-4F4D-947B-D1AD927DCFB3}" srcOrd="0" destOrd="0" presId="urn:microsoft.com/office/officeart/2016/7/layout/RepeatingBendingProcessNew"/>
    <dgm:cxn modelId="{5FC5180C-3AFA-46C3-B952-5363639C7B14}" type="presParOf" srcId="{83665D2F-0B44-4C0A-A29A-5DF984B80378}" destId="{495EB85E-175F-4889-9F41-1E362EA4FEAF}" srcOrd="4" destOrd="0" presId="urn:microsoft.com/office/officeart/2016/7/layout/RepeatingBendingProcessNew"/>
    <dgm:cxn modelId="{7C47FD4C-7A50-4640-9038-60A42875912F}" type="presParOf" srcId="{83665D2F-0B44-4C0A-A29A-5DF984B80378}" destId="{BF0B4024-A1AB-4B11-9D15-AAA13C6DA912}" srcOrd="5" destOrd="0" presId="urn:microsoft.com/office/officeart/2016/7/layout/RepeatingBendingProcessNew"/>
    <dgm:cxn modelId="{C1A8EBC1-C7DC-4815-BBE0-FD1B9A147AD4}" type="presParOf" srcId="{BF0B4024-A1AB-4B11-9D15-AAA13C6DA912}" destId="{FC11738F-61A6-45EC-8D89-1E7E9035E3B7}" srcOrd="0" destOrd="0" presId="urn:microsoft.com/office/officeart/2016/7/layout/RepeatingBendingProcessNew"/>
    <dgm:cxn modelId="{3932FA74-FB14-48CE-94E5-232D8C314A31}" type="presParOf" srcId="{83665D2F-0B44-4C0A-A29A-5DF984B80378}" destId="{4F4A7C4C-D418-4634-AA3A-0F06324F4AC2}" srcOrd="6" destOrd="0" presId="urn:microsoft.com/office/officeart/2016/7/layout/RepeatingBendingProcessNew"/>
    <dgm:cxn modelId="{AD71F964-A90A-479D-A735-D293CB04315B}" type="presParOf" srcId="{83665D2F-0B44-4C0A-A29A-5DF984B80378}" destId="{87DC0D9F-184F-41C4-A3A8-B79E064E7350}" srcOrd="7" destOrd="0" presId="urn:microsoft.com/office/officeart/2016/7/layout/RepeatingBendingProcessNew"/>
    <dgm:cxn modelId="{165D6321-EE39-4603-99CE-828E02E1E62A}" type="presParOf" srcId="{87DC0D9F-184F-41C4-A3A8-B79E064E7350}" destId="{E53E7898-AB99-4E65-95E3-423526146122}" srcOrd="0" destOrd="0" presId="urn:microsoft.com/office/officeart/2016/7/layout/RepeatingBendingProcessNew"/>
    <dgm:cxn modelId="{EE0E8B27-F7B6-4766-B0BC-BC498EBE9988}" type="presParOf" srcId="{83665D2F-0B44-4C0A-A29A-5DF984B80378}" destId="{8D44CEF0-8A44-4349-887D-9B2EBC9A49F6}" srcOrd="8" destOrd="0" presId="urn:microsoft.com/office/officeart/2016/7/layout/RepeatingBendingProcessNew"/>
    <dgm:cxn modelId="{4CCD549F-67B1-4C9F-BE36-59D785A10074}" type="presParOf" srcId="{83665D2F-0B44-4C0A-A29A-5DF984B80378}" destId="{24D1F189-69B1-4E91-A97D-982D85FE53D0}" srcOrd="9" destOrd="0" presId="urn:microsoft.com/office/officeart/2016/7/layout/RepeatingBendingProcessNew"/>
    <dgm:cxn modelId="{9216AD5B-FCFB-4E05-9304-78E60596946C}" type="presParOf" srcId="{24D1F189-69B1-4E91-A97D-982D85FE53D0}" destId="{ADE7B6FC-21B0-4D47-9F0C-2FAC4DD01BB5}" srcOrd="0" destOrd="0" presId="urn:microsoft.com/office/officeart/2016/7/layout/RepeatingBendingProcessNew"/>
    <dgm:cxn modelId="{BAC08B23-40E2-4539-BD58-7C5E171F5879}" type="presParOf" srcId="{83665D2F-0B44-4C0A-A29A-5DF984B80378}" destId="{D6A6535A-C39C-4ED4-9DA1-D175376C5E6B}" srcOrd="10" destOrd="0" presId="urn:microsoft.com/office/officeart/2016/7/layout/RepeatingBendingProcessNew"/>
    <dgm:cxn modelId="{6711AD1F-8466-4E65-A688-0E621EE8DD13}" type="presParOf" srcId="{83665D2F-0B44-4C0A-A29A-5DF984B80378}" destId="{ED0A706C-D14E-44CB-BFAB-7A4AC40475BA}" srcOrd="11" destOrd="0" presId="urn:microsoft.com/office/officeart/2016/7/layout/RepeatingBendingProcessNew"/>
    <dgm:cxn modelId="{3EB84E02-723D-4B0D-9323-0FAD7B113BF3}" type="presParOf" srcId="{ED0A706C-D14E-44CB-BFAB-7A4AC40475BA}" destId="{2817319B-D746-4AC1-9525-F77BA227DB88}" srcOrd="0" destOrd="0" presId="urn:microsoft.com/office/officeart/2016/7/layout/RepeatingBendingProcessNew"/>
    <dgm:cxn modelId="{4F5647DD-EE7C-4352-AFDF-249C1C374422}" type="presParOf" srcId="{83665D2F-0B44-4C0A-A29A-5DF984B80378}" destId="{4805C23B-2268-4181-8DC6-26665C074B25}"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3AD47C-9FE9-4857-BADE-4BC76D70E00A}">
      <dsp:nvSpPr>
        <dsp:cNvPr id="0" name=""/>
        <dsp:cNvSpPr/>
      </dsp:nvSpPr>
      <dsp:spPr>
        <a:xfrm>
          <a:off x="2241532" y="1199834"/>
          <a:ext cx="484885" cy="91440"/>
        </a:xfrm>
        <a:custGeom>
          <a:avLst/>
          <a:gdLst/>
          <a:ahLst/>
          <a:cxnLst/>
          <a:rect l="0" t="0" r="0" b="0"/>
          <a:pathLst>
            <a:path>
              <a:moveTo>
                <a:pt x="0" y="45720"/>
              </a:moveTo>
              <a:lnTo>
                <a:pt x="48488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1242976"/>
        <a:ext cx="25774" cy="5154"/>
      </dsp:txXfrm>
    </dsp:sp>
    <dsp:sp modelId="{2B7F0BB5-74B2-411E-B804-2FE67E7C2E53}">
      <dsp:nvSpPr>
        <dsp:cNvPr id="0" name=""/>
        <dsp:cNvSpPr/>
      </dsp:nvSpPr>
      <dsp:spPr>
        <a:xfrm>
          <a:off x="2092" y="573182"/>
          <a:ext cx="2241239" cy="13447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b="0" i="0" kern="1200" dirty="0"/>
            <a:t>Opening up and transparency of the EU institutions;</a:t>
          </a:r>
          <a:endParaRPr lang="en-US" sz="1500" kern="1200" dirty="0"/>
        </a:p>
      </dsp:txBody>
      <dsp:txXfrm>
        <a:off x="2092" y="573182"/>
        <a:ext cx="2241239" cy="1344743"/>
      </dsp:txXfrm>
    </dsp:sp>
    <dsp:sp modelId="{534F88D6-1F25-4D5E-8B68-0025DDC286D1}">
      <dsp:nvSpPr>
        <dsp:cNvPr id="0" name=""/>
        <dsp:cNvSpPr/>
      </dsp:nvSpPr>
      <dsp:spPr>
        <a:xfrm>
          <a:off x="4998257" y="1199834"/>
          <a:ext cx="484885" cy="91440"/>
        </a:xfrm>
        <a:custGeom>
          <a:avLst/>
          <a:gdLst/>
          <a:ahLst/>
          <a:cxnLst/>
          <a:rect l="0" t="0" r="0" b="0"/>
          <a:pathLst>
            <a:path>
              <a:moveTo>
                <a:pt x="0" y="45720"/>
              </a:moveTo>
              <a:lnTo>
                <a:pt x="484885" y="45720"/>
              </a:lnTo>
            </a:path>
          </a:pathLst>
        </a:custGeom>
        <a:noFill/>
        <a:ln w="6350" cap="flat" cmpd="sng" algn="ctr">
          <a:solidFill>
            <a:schemeClr val="accent2">
              <a:hueOff val="-291073"/>
              <a:satOff val="-16786"/>
              <a:lumOff val="172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1242976"/>
        <a:ext cx="25774" cy="5154"/>
      </dsp:txXfrm>
    </dsp:sp>
    <dsp:sp modelId="{AB26C20B-B047-4CCA-A0C2-7FF5F064C60C}">
      <dsp:nvSpPr>
        <dsp:cNvPr id="0" name=""/>
        <dsp:cNvSpPr/>
      </dsp:nvSpPr>
      <dsp:spPr>
        <a:xfrm>
          <a:off x="2758817" y="573182"/>
          <a:ext cx="2241239" cy="1344743"/>
        </a:xfrm>
        <a:prstGeom prst="rect">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b="0" i="0" kern="1200"/>
            <a:t>involving civil society in decision-making;</a:t>
          </a:r>
          <a:endParaRPr lang="en-US" sz="1500" kern="1200"/>
        </a:p>
      </dsp:txBody>
      <dsp:txXfrm>
        <a:off x="2758817" y="573182"/>
        <a:ext cx="2241239" cy="1344743"/>
      </dsp:txXfrm>
    </dsp:sp>
    <dsp:sp modelId="{BF0B4024-A1AB-4B11-9D15-AAA13C6DA912}">
      <dsp:nvSpPr>
        <dsp:cNvPr id="0" name=""/>
        <dsp:cNvSpPr/>
      </dsp:nvSpPr>
      <dsp:spPr>
        <a:xfrm>
          <a:off x="7754982" y="1199834"/>
          <a:ext cx="484885" cy="91440"/>
        </a:xfrm>
        <a:custGeom>
          <a:avLst/>
          <a:gdLst/>
          <a:ahLst/>
          <a:cxnLst/>
          <a:rect l="0" t="0" r="0" b="0"/>
          <a:pathLst>
            <a:path>
              <a:moveTo>
                <a:pt x="0" y="45720"/>
              </a:moveTo>
              <a:lnTo>
                <a:pt x="484885" y="45720"/>
              </a:lnTo>
            </a:path>
          </a:pathLst>
        </a:custGeom>
        <a:noFill/>
        <a:ln w="6350" cap="flat" cmpd="sng" algn="ctr">
          <a:solidFill>
            <a:schemeClr val="accent2">
              <a:hueOff val="-582145"/>
              <a:satOff val="-33571"/>
              <a:lumOff val="345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1242976"/>
        <a:ext cx="25774" cy="5154"/>
      </dsp:txXfrm>
    </dsp:sp>
    <dsp:sp modelId="{495EB85E-175F-4889-9F41-1E362EA4FEAF}">
      <dsp:nvSpPr>
        <dsp:cNvPr id="0" name=""/>
        <dsp:cNvSpPr/>
      </dsp:nvSpPr>
      <dsp:spPr>
        <a:xfrm>
          <a:off x="5515542" y="573182"/>
          <a:ext cx="2241239" cy="1344743"/>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b="0" i="0" kern="1200"/>
            <a:t>framing and implementing consistent and well-managed policies;</a:t>
          </a:r>
          <a:endParaRPr lang="en-US" sz="1500" kern="1200"/>
        </a:p>
      </dsp:txBody>
      <dsp:txXfrm>
        <a:off x="5515542" y="573182"/>
        <a:ext cx="2241239" cy="1344743"/>
      </dsp:txXfrm>
    </dsp:sp>
    <dsp:sp modelId="{87DC0D9F-184F-41C4-A3A8-B79E064E7350}">
      <dsp:nvSpPr>
        <dsp:cNvPr id="0" name=""/>
        <dsp:cNvSpPr/>
      </dsp:nvSpPr>
      <dsp:spPr>
        <a:xfrm>
          <a:off x="1122712" y="1916126"/>
          <a:ext cx="8270175" cy="484885"/>
        </a:xfrm>
        <a:custGeom>
          <a:avLst/>
          <a:gdLst/>
          <a:ahLst/>
          <a:cxnLst/>
          <a:rect l="0" t="0" r="0" b="0"/>
          <a:pathLst>
            <a:path>
              <a:moveTo>
                <a:pt x="8270175" y="0"/>
              </a:moveTo>
              <a:lnTo>
                <a:pt x="8270175" y="259542"/>
              </a:lnTo>
              <a:lnTo>
                <a:pt x="0" y="259542"/>
              </a:lnTo>
              <a:lnTo>
                <a:pt x="0" y="484885"/>
              </a:lnTo>
            </a:path>
          </a:pathLst>
        </a:custGeom>
        <a:noFill/>
        <a:ln w="6350" cap="flat" cmpd="sng" algn="ctr">
          <a:solidFill>
            <a:schemeClr val="accent2">
              <a:hueOff val="-873218"/>
              <a:satOff val="-50357"/>
              <a:lumOff val="517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644" y="2155991"/>
        <a:ext cx="414311" cy="5154"/>
      </dsp:txXfrm>
    </dsp:sp>
    <dsp:sp modelId="{4F4A7C4C-D418-4634-AA3A-0F06324F4AC2}">
      <dsp:nvSpPr>
        <dsp:cNvPr id="0" name=""/>
        <dsp:cNvSpPr/>
      </dsp:nvSpPr>
      <dsp:spPr>
        <a:xfrm>
          <a:off x="8272267" y="573182"/>
          <a:ext cx="2241239" cy="1344743"/>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b="0" i="0" kern="1200"/>
            <a:t>ensuring a clear, stable and predictable regulatory framework supporting growth and jobs;</a:t>
          </a:r>
          <a:endParaRPr lang="en-US" sz="1500" kern="1200"/>
        </a:p>
      </dsp:txBody>
      <dsp:txXfrm>
        <a:off x="8272267" y="573182"/>
        <a:ext cx="2241239" cy="1344743"/>
      </dsp:txXfrm>
    </dsp:sp>
    <dsp:sp modelId="{24D1F189-69B1-4E91-A97D-982D85FE53D0}">
      <dsp:nvSpPr>
        <dsp:cNvPr id="0" name=""/>
        <dsp:cNvSpPr/>
      </dsp:nvSpPr>
      <dsp:spPr>
        <a:xfrm>
          <a:off x="2241532" y="3060063"/>
          <a:ext cx="484885" cy="91440"/>
        </a:xfrm>
        <a:custGeom>
          <a:avLst/>
          <a:gdLst/>
          <a:ahLst/>
          <a:cxnLst/>
          <a:rect l="0" t="0" r="0" b="0"/>
          <a:pathLst>
            <a:path>
              <a:moveTo>
                <a:pt x="0" y="45720"/>
              </a:moveTo>
              <a:lnTo>
                <a:pt x="484885" y="45720"/>
              </a:lnTo>
            </a:path>
          </a:pathLst>
        </a:custGeom>
        <a:noFill/>
        <a:ln w="6350" cap="flat" cmpd="sng" algn="ctr">
          <a:solidFill>
            <a:schemeClr val="accent2">
              <a:hueOff val="-1164290"/>
              <a:satOff val="-67142"/>
              <a:lumOff val="69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3103206"/>
        <a:ext cx="25774" cy="5154"/>
      </dsp:txXfrm>
    </dsp:sp>
    <dsp:sp modelId="{8D44CEF0-8A44-4349-887D-9B2EBC9A49F6}">
      <dsp:nvSpPr>
        <dsp:cNvPr id="0" name=""/>
        <dsp:cNvSpPr/>
      </dsp:nvSpPr>
      <dsp:spPr>
        <a:xfrm>
          <a:off x="2092" y="2433411"/>
          <a:ext cx="2241239" cy="1344743"/>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b="0" i="0" kern="1200"/>
            <a:t>respecting the principles of proportionality and subsidiarity;</a:t>
          </a:r>
          <a:endParaRPr lang="en-US" sz="1500" kern="1200"/>
        </a:p>
      </dsp:txBody>
      <dsp:txXfrm>
        <a:off x="2092" y="2433411"/>
        <a:ext cx="2241239" cy="1344743"/>
      </dsp:txXfrm>
    </dsp:sp>
    <dsp:sp modelId="{ED0A706C-D14E-44CB-BFAB-7A4AC40475BA}">
      <dsp:nvSpPr>
        <dsp:cNvPr id="0" name=""/>
        <dsp:cNvSpPr/>
      </dsp:nvSpPr>
      <dsp:spPr>
        <a:xfrm>
          <a:off x="4998257" y="3060063"/>
          <a:ext cx="484885" cy="91440"/>
        </a:xfrm>
        <a:custGeom>
          <a:avLst/>
          <a:gdLst/>
          <a:ahLst/>
          <a:cxnLst/>
          <a:rect l="0" t="0" r="0" b="0"/>
          <a:pathLst>
            <a:path>
              <a:moveTo>
                <a:pt x="0" y="45720"/>
              </a:moveTo>
              <a:lnTo>
                <a:pt x="484885"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3103206"/>
        <a:ext cx="25774" cy="5154"/>
      </dsp:txXfrm>
    </dsp:sp>
    <dsp:sp modelId="{D6A6535A-C39C-4ED4-9DA1-D175376C5E6B}">
      <dsp:nvSpPr>
        <dsp:cNvPr id="0" name=""/>
        <dsp:cNvSpPr/>
      </dsp:nvSpPr>
      <dsp:spPr>
        <a:xfrm>
          <a:off x="2758817" y="2433411"/>
          <a:ext cx="2241239" cy="1344743"/>
        </a:xfrm>
        <a:prstGeom prst="rect">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b="0" i="0" kern="1200"/>
            <a:t>ensuring that each of the EU institutions and EU Member States explains and takes responsibility for what it does in the EU;</a:t>
          </a:r>
          <a:endParaRPr lang="en-US" sz="1500" kern="1200"/>
        </a:p>
      </dsp:txBody>
      <dsp:txXfrm>
        <a:off x="2758817" y="2433411"/>
        <a:ext cx="2241239" cy="1344743"/>
      </dsp:txXfrm>
    </dsp:sp>
    <dsp:sp modelId="{4805C23B-2268-4181-8DC6-26665C074B25}">
      <dsp:nvSpPr>
        <dsp:cNvPr id="0" name=""/>
        <dsp:cNvSpPr/>
      </dsp:nvSpPr>
      <dsp:spPr>
        <a:xfrm>
          <a:off x="5515542" y="2433411"/>
          <a:ext cx="2241239" cy="1344743"/>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b="0" i="0" kern="1200"/>
            <a:t>contributing to the global governance debate with a view to improving the operation of international institutions.</a:t>
          </a:r>
          <a:endParaRPr lang="en-US" sz="1500" kern="1200"/>
        </a:p>
      </dsp:txBody>
      <dsp:txXfrm>
        <a:off x="5515542" y="2433411"/>
        <a:ext cx="2241239" cy="13447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3AD47C-9FE9-4857-BADE-4BC76D70E00A}">
      <dsp:nvSpPr>
        <dsp:cNvPr id="0" name=""/>
        <dsp:cNvSpPr/>
      </dsp:nvSpPr>
      <dsp:spPr>
        <a:xfrm>
          <a:off x="2241532" y="1199834"/>
          <a:ext cx="484885" cy="91440"/>
        </a:xfrm>
        <a:custGeom>
          <a:avLst/>
          <a:gdLst/>
          <a:ahLst/>
          <a:cxnLst/>
          <a:rect l="0" t="0" r="0" b="0"/>
          <a:pathLst>
            <a:path>
              <a:moveTo>
                <a:pt x="0" y="45720"/>
              </a:moveTo>
              <a:lnTo>
                <a:pt x="48488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1242976"/>
        <a:ext cx="25774" cy="5154"/>
      </dsp:txXfrm>
    </dsp:sp>
    <dsp:sp modelId="{2B7F0BB5-74B2-411E-B804-2FE67E7C2E53}">
      <dsp:nvSpPr>
        <dsp:cNvPr id="0" name=""/>
        <dsp:cNvSpPr/>
      </dsp:nvSpPr>
      <dsp:spPr>
        <a:xfrm>
          <a:off x="2092" y="573182"/>
          <a:ext cx="2241239" cy="13447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b="0" i="0" kern="1200" dirty="0"/>
            <a:t>Opening up and transparency of the EU institutions;</a:t>
          </a:r>
          <a:endParaRPr lang="en-US" sz="1500" kern="1200" dirty="0"/>
        </a:p>
      </dsp:txBody>
      <dsp:txXfrm>
        <a:off x="2092" y="573182"/>
        <a:ext cx="2241239" cy="1344743"/>
      </dsp:txXfrm>
    </dsp:sp>
    <dsp:sp modelId="{534F88D6-1F25-4D5E-8B68-0025DDC286D1}">
      <dsp:nvSpPr>
        <dsp:cNvPr id="0" name=""/>
        <dsp:cNvSpPr/>
      </dsp:nvSpPr>
      <dsp:spPr>
        <a:xfrm>
          <a:off x="4998257" y="1199834"/>
          <a:ext cx="484885" cy="91440"/>
        </a:xfrm>
        <a:custGeom>
          <a:avLst/>
          <a:gdLst/>
          <a:ahLst/>
          <a:cxnLst/>
          <a:rect l="0" t="0" r="0" b="0"/>
          <a:pathLst>
            <a:path>
              <a:moveTo>
                <a:pt x="0" y="45720"/>
              </a:moveTo>
              <a:lnTo>
                <a:pt x="484885" y="45720"/>
              </a:lnTo>
            </a:path>
          </a:pathLst>
        </a:custGeom>
        <a:noFill/>
        <a:ln w="6350" cap="flat" cmpd="sng" algn="ctr">
          <a:solidFill>
            <a:schemeClr val="accent2">
              <a:hueOff val="-291073"/>
              <a:satOff val="-16786"/>
              <a:lumOff val="172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1242976"/>
        <a:ext cx="25774" cy="5154"/>
      </dsp:txXfrm>
    </dsp:sp>
    <dsp:sp modelId="{AB26C20B-B047-4CCA-A0C2-7FF5F064C60C}">
      <dsp:nvSpPr>
        <dsp:cNvPr id="0" name=""/>
        <dsp:cNvSpPr/>
      </dsp:nvSpPr>
      <dsp:spPr>
        <a:xfrm>
          <a:off x="2758817" y="573182"/>
          <a:ext cx="2241239" cy="1344743"/>
        </a:xfrm>
        <a:prstGeom prst="rect">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b="0" i="0" kern="1200"/>
            <a:t>involving civil society in decision-making;</a:t>
          </a:r>
          <a:endParaRPr lang="en-US" sz="1500" kern="1200"/>
        </a:p>
      </dsp:txBody>
      <dsp:txXfrm>
        <a:off x="2758817" y="573182"/>
        <a:ext cx="2241239" cy="1344743"/>
      </dsp:txXfrm>
    </dsp:sp>
    <dsp:sp modelId="{BF0B4024-A1AB-4B11-9D15-AAA13C6DA912}">
      <dsp:nvSpPr>
        <dsp:cNvPr id="0" name=""/>
        <dsp:cNvSpPr/>
      </dsp:nvSpPr>
      <dsp:spPr>
        <a:xfrm>
          <a:off x="7754982" y="1199834"/>
          <a:ext cx="484885" cy="91440"/>
        </a:xfrm>
        <a:custGeom>
          <a:avLst/>
          <a:gdLst/>
          <a:ahLst/>
          <a:cxnLst/>
          <a:rect l="0" t="0" r="0" b="0"/>
          <a:pathLst>
            <a:path>
              <a:moveTo>
                <a:pt x="0" y="45720"/>
              </a:moveTo>
              <a:lnTo>
                <a:pt x="484885" y="45720"/>
              </a:lnTo>
            </a:path>
          </a:pathLst>
        </a:custGeom>
        <a:noFill/>
        <a:ln w="6350" cap="flat" cmpd="sng" algn="ctr">
          <a:solidFill>
            <a:schemeClr val="accent2">
              <a:hueOff val="-582145"/>
              <a:satOff val="-33571"/>
              <a:lumOff val="345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1242976"/>
        <a:ext cx="25774" cy="5154"/>
      </dsp:txXfrm>
    </dsp:sp>
    <dsp:sp modelId="{495EB85E-175F-4889-9F41-1E362EA4FEAF}">
      <dsp:nvSpPr>
        <dsp:cNvPr id="0" name=""/>
        <dsp:cNvSpPr/>
      </dsp:nvSpPr>
      <dsp:spPr>
        <a:xfrm>
          <a:off x="5515542" y="573182"/>
          <a:ext cx="2241239" cy="1344743"/>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b="0" i="0" kern="1200"/>
            <a:t>framing and implementing consistent and well-managed policies;</a:t>
          </a:r>
          <a:endParaRPr lang="en-US" sz="1500" kern="1200"/>
        </a:p>
      </dsp:txBody>
      <dsp:txXfrm>
        <a:off x="5515542" y="573182"/>
        <a:ext cx="2241239" cy="1344743"/>
      </dsp:txXfrm>
    </dsp:sp>
    <dsp:sp modelId="{87DC0D9F-184F-41C4-A3A8-B79E064E7350}">
      <dsp:nvSpPr>
        <dsp:cNvPr id="0" name=""/>
        <dsp:cNvSpPr/>
      </dsp:nvSpPr>
      <dsp:spPr>
        <a:xfrm>
          <a:off x="1122712" y="1916126"/>
          <a:ext cx="8270175" cy="484885"/>
        </a:xfrm>
        <a:custGeom>
          <a:avLst/>
          <a:gdLst/>
          <a:ahLst/>
          <a:cxnLst/>
          <a:rect l="0" t="0" r="0" b="0"/>
          <a:pathLst>
            <a:path>
              <a:moveTo>
                <a:pt x="8270175" y="0"/>
              </a:moveTo>
              <a:lnTo>
                <a:pt x="8270175" y="259542"/>
              </a:lnTo>
              <a:lnTo>
                <a:pt x="0" y="259542"/>
              </a:lnTo>
              <a:lnTo>
                <a:pt x="0" y="484885"/>
              </a:lnTo>
            </a:path>
          </a:pathLst>
        </a:custGeom>
        <a:noFill/>
        <a:ln w="6350" cap="flat" cmpd="sng" algn="ctr">
          <a:solidFill>
            <a:schemeClr val="accent2">
              <a:hueOff val="-873218"/>
              <a:satOff val="-50357"/>
              <a:lumOff val="517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644" y="2155991"/>
        <a:ext cx="414311" cy="5154"/>
      </dsp:txXfrm>
    </dsp:sp>
    <dsp:sp modelId="{4F4A7C4C-D418-4634-AA3A-0F06324F4AC2}">
      <dsp:nvSpPr>
        <dsp:cNvPr id="0" name=""/>
        <dsp:cNvSpPr/>
      </dsp:nvSpPr>
      <dsp:spPr>
        <a:xfrm>
          <a:off x="8272267" y="573182"/>
          <a:ext cx="2241239" cy="1344743"/>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b="0" i="0" kern="1200"/>
            <a:t>ensuring a clear, stable and predictable regulatory framework supporting growth and jobs;</a:t>
          </a:r>
          <a:endParaRPr lang="en-US" sz="1500" kern="1200"/>
        </a:p>
      </dsp:txBody>
      <dsp:txXfrm>
        <a:off x="8272267" y="573182"/>
        <a:ext cx="2241239" cy="1344743"/>
      </dsp:txXfrm>
    </dsp:sp>
    <dsp:sp modelId="{24D1F189-69B1-4E91-A97D-982D85FE53D0}">
      <dsp:nvSpPr>
        <dsp:cNvPr id="0" name=""/>
        <dsp:cNvSpPr/>
      </dsp:nvSpPr>
      <dsp:spPr>
        <a:xfrm>
          <a:off x="2241532" y="3060063"/>
          <a:ext cx="484885" cy="91440"/>
        </a:xfrm>
        <a:custGeom>
          <a:avLst/>
          <a:gdLst/>
          <a:ahLst/>
          <a:cxnLst/>
          <a:rect l="0" t="0" r="0" b="0"/>
          <a:pathLst>
            <a:path>
              <a:moveTo>
                <a:pt x="0" y="45720"/>
              </a:moveTo>
              <a:lnTo>
                <a:pt x="484885" y="45720"/>
              </a:lnTo>
            </a:path>
          </a:pathLst>
        </a:custGeom>
        <a:noFill/>
        <a:ln w="6350" cap="flat" cmpd="sng" algn="ctr">
          <a:solidFill>
            <a:schemeClr val="accent2">
              <a:hueOff val="-1164290"/>
              <a:satOff val="-67142"/>
              <a:lumOff val="69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3103206"/>
        <a:ext cx="25774" cy="5154"/>
      </dsp:txXfrm>
    </dsp:sp>
    <dsp:sp modelId="{8D44CEF0-8A44-4349-887D-9B2EBC9A49F6}">
      <dsp:nvSpPr>
        <dsp:cNvPr id="0" name=""/>
        <dsp:cNvSpPr/>
      </dsp:nvSpPr>
      <dsp:spPr>
        <a:xfrm>
          <a:off x="2092" y="2433411"/>
          <a:ext cx="2241239" cy="1344743"/>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b="0" i="0" kern="1200"/>
            <a:t>respecting the principles of proportionality and subsidiarity;</a:t>
          </a:r>
          <a:endParaRPr lang="en-US" sz="1500" kern="1200"/>
        </a:p>
      </dsp:txBody>
      <dsp:txXfrm>
        <a:off x="2092" y="2433411"/>
        <a:ext cx="2241239" cy="1344743"/>
      </dsp:txXfrm>
    </dsp:sp>
    <dsp:sp modelId="{ED0A706C-D14E-44CB-BFAB-7A4AC40475BA}">
      <dsp:nvSpPr>
        <dsp:cNvPr id="0" name=""/>
        <dsp:cNvSpPr/>
      </dsp:nvSpPr>
      <dsp:spPr>
        <a:xfrm>
          <a:off x="4998257" y="3060063"/>
          <a:ext cx="484885" cy="91440"/>
        </a:xfrm>
        <a:custGeom>
          <a:avLst/>
          <a:gdLst/>
          <a:ahLst/>
          <a:cxnLst/>
          <a:rect l="0" t="0" r="0" b="0"/>
          <a:pathLst>
            <a:path>
              <a:moveTo>
                <a:pt x="0" y="45720"/>
              </a:moveTo>
              <a:lnTo>
                <a:pt x="484885"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3103206"/>
        <a:ext cx="25774" cy="5154"/>
      </dsp:txXfrm>
    </dsp:sp>
    <dsp:sp modelId="{D6A6535A-C39C-4ED4-9DA1-D175376C5E6B}">
      <dsp:nvSpPr>
        <dsp:cNvPr id="0" name=""/>
        <dsp:cNvSpPr/>
      </dsp:nvSpPr>
      <dsp:spPr>
        <a:xfrm>
          <a:off x="2758817" y="2433411"/>
          <a:ext cx="2241239" cy="1344743"/>
        </a:xfrm>
        <a:prstGeom prst="rect">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b="0" i="0" kern="1200"/>
            <a:t>ensuring that each of the EU institutions and EU Member States explains and takes responsibility for what it does in the EU;</a:t>
          </a:r>
          <a:endParaRPr lang="en-US" sz="1500" kern="1200"/>
        </a:p>
      </dsp:txBody>
      <dsp:txXfrm>
        <a:off x="2758817" y="2433411"/>
        <a:ext cx="2241239" cy="1344743"/>
      </dsp:txXfrm>
    </dsp:sp>
    <dsp:sp modelId="{4805C23B-2268-4181-8DC6-26665C074B25}">
      <dsp:nvSpPr>
        <dsp:cNvPr id="0" name=""/>
        <dsp:cNvSpPr/>
      </dsp:nvSpPr>
      <dsp:spPr>
        <a:xfrm>
          <a:off x="5515542" y="2433411"/>
          <a:ext cx="2241239" cy="1344743"/>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GB" sz="1500" b="0" i="0" kern="1200"/>
            <a:t>contributing to the global governance debate with a view to improving the operation of international institutions.</a:t>
          </a:r>
          <a:endParaRPr lang="en-US" sz="1500" kern="1200"/>
        </a:p>
      </dsp:txBody>
      <dsp:txXfrm>
        <a:off x="5515542" y="2433411"/>
        <a:ext cx="2241239" cy="134474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44813"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5" name="Rectangle 3"/>
          <p:cNvSpPr>
            <a:spLocks noGrp="1" noChangeArrowheads="1"/>
          </p:cNvSpPr>
          <p:nvPr>
            <p:ph type="dt" sz="quarter" idx="1"/>
          </p:nvPr>
        </p:nvSpPr>
        <p:spPr bwMode="auto">
          <a:xfrm>
            <a:off x="3852863" y="0"/>
            <a:ext cx="2944812"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US"/>
          </a:p>
        </p:txBody>
      </p:sp>
      <p:sp>
        <p:nvSpPr>
          <p:cNvPr id="79876" name="Rectangle 4"/>
          <p:cNvSpPr>
            <a:spLocks noGrp="1" noChangeArrowheads="1"/>
          </p:cNvSpPr>
          <p:nvPr>
            <p:ph type="ftr" sz="quarter" idx="2"/>
          </p:nvPr>
        </p:nvSpPr>
        <p:spPr bwMode="auto">
          <a:xfrm>
            <a:off x="0" y="9439275"/>
            <a:ext cx="2944813"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7" name="Rectangle 5"/>
          <p:cNvSpPr>
            <a:spLocks noGrp="1" noChangeArrowheads="1"/>
          </p:cNvSpPr>
          <p:nvPr>
            <p:ph type="sldNum" sz="quarter" idx="3"/>
          </p:nvPr>
        </p:nvSpPr>
        <p:spPr bwMode="auto">
          <a:xfrm>
            <a:off x="3852863" y="9439275"/>
            <a:ext cx="2944812"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7FE6ED02-0177-4FFF-BF7B-92CD0BCF8E38}" type="slidenum">
              <a:rPr lang="en-US" altLang="en-US"/>
              <a:pPr>
                <a:defRPr/>
              </a:pPr>
              <a:t>‹#›</a:t>
            </a:fld>
            <a:endParaRPr lang="en-US" altLang="en-US"/>
          </a:p>
        </p:txBody>
      </p:sp>
    </p:spTree>
    <p:extLst>
      <p:ext uri="{BB962C8B-B14F-4D97-AF65-F5344CB8AC3E}">
        <p14:creationId xmlns:p14="http://schemas.microsoft.com/office/powerpoint/2010/main" val="40217521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2944813"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3" name="Rectangle 3"/>
          <p:cNvSpPr>
            <a:spLocks noGrp="1" noChangeArrowheads="1"/>
          </p:cNvSpPr>
          <p:nvPr>
            <p:ph type="dt" idx="1"/>
          </p:nvPr>
        </p:nvSpPr>
        <p:spPr bwMode="auto">
          <a:xfrm>
            <a:off x="3852863" y="0"/>
            <a:ext cx="2944812"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GB"/>
          </a:p>
        </p:txBody>
      </p:sp>
      <p:sp>
        <p:nvSpPr>
          <p:cNvPr id="5124" name="Rectangle 4"/>
          <p:cNvSpPr>
            <a:spLocks noGrp="1" noRot="1" noChangeAspect="1" noChangeArrowheads="1" noTextEdit="1"/>
          </p:cNvSpPr>
          <p:nvPr>
            <p:ph type="sldImg" idx="2"/>
          </p:nvPr>
        </p:nvSpPr>
        <p:spPr bwMode="auto">
          <a:xfrm>
            <a:off x="90488" y="744538"/>
            <a:ext cx="6615112"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5" name="Rectangle 5"/>
          <p:cNvSpPr>
            <a:spLocks noGrp="1" noChangeArrowheads="1"/>
          </p:cNvSpPr>
          <p:nvPr>
            <p:ph type="body" sz="quarter" idx="3"/>
          </p:nvPr>
        </p:nvSpPr>
        <p:spPr bwMode="auto">
          <a:xfrm>
            <a:off x="906463" y="4716463"/>
            <a:ext cx="4984750" cy="4465637"/>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0486" name="Rectangle 6"/>
          <p:cNvSpPr>
            <a:spLocks noGrp="1" noChangeArrowheads="1"/>
          </p:cNvSpPr>
          <p:nvPr>
            <p:ph type="ftr" sz="quarter" idx="4"/>
          </p:nvPr>
        </p:nvSpPr>
        <p:spPr bwMode="auto">
          <a:xfrm>
            <a:off x="0" y="9429750"/>
            <a:ext cx="2944813"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7" name="Rectangle 7"/>
          <p:cNvSpPr>
            <a:spLocks noGrp="1" noChangeArrowheads="1"/>
          </p:cNvSpPr>
          <p:nvPr>
            <p:ph type="sldNum" sz="quarter" idx="5"/>
          </p:nvPr>
        </p:nvSpPr>
        <p:spPr bwMode="auto">
          <a:xfrm>
            <a:off x="3852863" y="9429750"/>
            <a:ext cx="2944812"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5C806932-4CA5-47F6-A5CD-97E823B60184}" type="slidenum">
              <a:rPr lang="en-GB" altLang="en-US"/>
              <a:pPr>
                <a:defRPr/>
              </a:pPr>
              <a:t>‹#›</a:t>
            </a:fld>
            <a:endParaRPr lang="en-GB" altLang="en-US"/>
          </a:p>
        </p:txBody>
      </p:sp>
    </p:spTree>
    <p:extLst>
      <p:ext uri="{BB962C8B-B14F-4D97-AF65-F5344CB8AC3E}">
        <p14:creationId xmlns:p14="http://schemas.microsoft.com/office/powerpoint/2010/main" val="33625010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5112" cy="3722687"/>
          </a:xfrm>
        </p:spPr>
      </p:sp>
      <p:sp>
        <p:nvSpPr>
          <p:cNvPr id="3" name="Notes Placeholder 2"/>
          <p:cNvSpPr>
            <a:spLocks noGrp="1"/>
          </p:cNvSpPr>
          <p:nvPr>
            <p:ph type="body" idx="1"/>
          </p:nvPr>
        </p:nvSpPr>
        <p:spPr/>
        <p:txBody>
          <a:bodyPr/>
          <a:lstStyle/>
          <a:p>
            <a:r>
              <a:rPr lang="en-GB" dirty="0"/>
              <a:t>A European Green Deal</a:t>
            </a:r>
          </a:p>
          <a:p>
            <a:endParaRPr lang="en-GB" dirty="0"/>
          </a:p>
          <a:p>
            <a:r>
              <a:rPr lang="en-GB" dirty="0"/>
              <a:t>Transforming the EU into a modern, resource-efficient and competitive economy, while preserving Europe’s natural environment, tackling climate change and making Europe carbon-neutral and resource-efficient by 2050.</a:t>
            </a:r>
          </a:p>
          <a:p>
            <a:endParaRPr lang="en-GB" dirty="0"/>
          </a:p>
          <a:p>
            <a:r>
              <a:rPr lang="en-GB" dirty="0"/>
              <a:t>A Europe fit for the digital age</a:t>
            </a:r>
          </a:p>
          <a:p>
            <a:endParaRPr lang="en-GB" dirty="0"/>
          </a:p>
          <a:p>
            <a:r>
              <a:rPr lang="en-GB" dirty="0"/>
              <a:t>Embracing digital transformation by investing in businesses, research and innovation, reforming data protection, empowering people with the skills necessary for a new generation of technologies and designing rules to match</a:t>
            </a:r>
          </a:p>
          <a:p>
            <a:r>
              <a:rPr lang="en-GB" dirty="0"/>
              <a:t>An economy that works for people</a:t>
            </a:r>
          </a:p>
          <a:p>
            <a:endParaRPr lang="en-GB" dirty="0"/>
          </a:p>
          <a:p>
            <a:r>
              <a:rPr lang="en-GB" dirty="0"/>
              <a:t>Strengthening the EU economy while securing jobs and reducing inequalities, supporting businesses, deepening the Economic and Monetary Union and completing the banking and capital markets union.</a:t>
            </a:r>
          </a:p>
          <a:p>
            <a:endParaRPr lang="en-GB" dirty="0"/>
          </a:p>
          <a:p>
            <a:r>
              <a:rPr lang="en-GB" dirty="0"/>
              <a:t>A stronger Europe in the world</a:t>
            </a:r>
          </a:p>
          <a:p>
            <a:endParaRPr lang="en-GB" dirty="0"/>
          </a:p>
          <a:p>
            <a:r>
              <a:rPr lang="en-GB" dirty="0"/>
              <a:t>Strengthening the EU’s voice on the world stage by improving its standing as a champion of strong, open and fair trade, multilateralism and a rules-based global order. Boosting relations with neighbouring countries and partners as well as strengthening the EU’s ability to manage crises based on civilian and military capabilities.</a:t>
            </a:r>
          </a:p>
          <a:p>
            <a:endParaRPr lang="en-GB" dirty="0"/>
          </a:p>
          <a:p>
            <a:r>
              <a:rPr lang="en-GB" dirty="0"/>
              <a:t>Promoting our European way of life</a:t>
            </a:r>
          </a:p>
          <a:p>
            <a:endParaRPr lang="en-GB" dirty="0"/>
          </a:p>
          <a:p>
            <a:r>
              <a:rPr lang="en-GB" dirty="0"/>
              <a:t>Upholding fundamental rights and the rule of law as a bastion of equality, tolerance and social fairness. Addressing security risks, protecting and empowering consumers, as well as developing a system for legal and safe migration while effectively managing the EU’s external borders, modernising the EU’s asylum system and cooperating closely with partner countries.</a:t>
            </a:r>
          </a:p>
          <a:p>
            <a:endParaRPr lang="en-GB" dirty="0"/>
          </a:p>
          <a:p>
            <a:r>
              <a:rPr lang="en-GB" dirty="0"/>
              <a:t>A new push for European democracy</a:t>
            </a:r>
          </a:p>
          <a:p>
            <a:endParaRPr lang="en-GB" dirty="0"/>
          </a:p>
          <a:p>
            <a:r>
              <a:rPr lang="en-GB" dirty="0"/>
              <a:t>Strengthening Europe’s democratic processes by deepening relations with the European Parliament and national parliaments, protecting EU democracy from external interference, ensuring transparency and integrity throughout the legislative process, as well as engaging more widely with Europeans in shaping the EU’s future.</a:t>
            </a:r>
          </a:p>
          <a:p>
            <a:r>
              <a:rPr lang="en-GB" dirty="0"/>
              <a:t>https://european-union.europa.eu/priorities-and-actions/eu-priorities_en</a:t>
            </a:r>
          </a:p>
        </p:txBody>
      </p:sp>
      <p:sp>
        <p:nvSpPr>
          <p:cNvPr id="4" name="Slide Number Placeholder 3"/>
          <p:cNvSpPr>
            <a:spLocks noGrp="1"/>
          </p:cNvSpPr>
          <p:nvPr>
            <p:ph type="sldNum" sz="quarter" idx="5"/>
          </p:nvPr>
        </p:nvSpPr>
        <p:spPr/>
        <p:txBody>
          <a:bodyPr/>
          <a:lstStyle/>
          <a:p>
            <a:pPr>
              <a:defRPr/>
            </a:pPr>
            <a:fld id="{5C806932-4CA5-47F6-A5CD-97E823B60184}" type="slidenum">
              <a:rPr lang="en-GB" altLang="en-US" smtClean="0"/>
              <a:pPr>
                <a:defRPr/>
              </a:pPr>
              <a:t>8</a:t>
            </a:fld>
            <a:endParaRPr lang="en-GB" altLang="en-US"/>
          </a:p>
        </p:txBody>
      </p:sp>
    </p:spTree>
    <p:extLst>
      <p:ext uri="{BB962C8B-B14F-4D97-AF65-F5344CB8AC3E}">
        <p14:creationId xmlns:p14="http://schemas.microsoft.com/office/powerpoint/2010/main" val="141149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5112" cy="3722687"/>
          </a:xfrm>
        </p:spPr>
      </p:sp>
      <p:sp>
        <p:nvSpPr>
          <p:cNvPr id="3" name="Notes Placeholder 2"/>
          <p:cNvSpPr>
            <a:spLocks noGrp="1"/>
          </p:cNvSpPr>
          <p:nvPr>
            <p:ph type="body" idx="1"/>
          </p:nvPr>
        </p:nvSpPr>
        <p:spPr/>
        <p:txBody>
          <a:bodyPr/>
          <a:lstStyle/>
          <a:p>
            <a:r>
              <a:rPr lang="en-GB" dirty="0"/>
              <a:t>https://ec.europa.eu/environment/strategy_en</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9</a:t>
            </a:fld>
            <a:endParaRPr lang="en-GB" altLang="en-US"/>
          </a:p>
        </p:txBody>
      </p:sp>
    </p:spTree>
    <p:extLst>
      <p:ext uri="{BB962C8B-B14F-4D97-AF65-F5344CB8AC3E}">
        <p14:creationId xmlns:p14="http://schemas.microsoft.com/office/powerpoint/2010/main" val="23560709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5112" cy="3722687"/>
          </a:xfrm>
        </p:spPr>
      </p:sp>
      <p:sp>
        <p:nvSpPr>
          <p:cNvPr id="3" name="Notes Placeholder 2"/>
          <p:cNvSpPr>
            <a:spLocks noGrp="1"/>
          </p:cNvSpPr>
          <p:nvPr>
            <p:ph type="body" idx="1"/>
          </p:nvPr>
        </p:nvSpPr>
        <p:spPr/>
        <p:txBody>
          <a:bodyPr/>
          <a:lstStyle/>
          <a:p>
            <a:r>
              <a:rPr lang="en-GB" dirty="0"/>
              <a:t>A European Green Deal</a:t>
            </a:r>
          </a:p>
          <a:p>
            <a:endParaRPr lang="en-GB" dirty="0"/>
          </a:p>
          <a:p>
            <a:r>
              <a:rPr lang="en-GB" dirty="0"/>
              <a:t>Transforming the EU into a modern, resource-efficient and competitive economy, while preserving Europe’s natural environment, tackling climate change and making Europe carbon-neutral and resource-efficient by 2050.</a:t>
            </a:r>
          </a:p>
          <a:p>
            <a:endParaRPr lang="en-GB" dirty="0"/>
          </a:p>
          <a:p>
            <a:r>
              <a:rPr lang="en-GB" dirty="0"/>
              <a:t>A Europe fit for the digital age</a:t>
            </a:r>
          </a:p>
          <a:p>
            <a:endParaRPr lang="en-GB" dirty="0"/>
          </a:p>
          <a:p>
            <a:r>
              <a:rPr lang="en-GB" dirty="0"/>
              <a:t>Embracing digital transformation by investing in businesses, research and innovation, reforming data protection, empowering people with the skills necessary for a new generation of technologies and designing rules to match</a:t>
            </a:r>
          </a:p>
          <a:p>
            <a:r>
              <a:rPr lang="en-GB" dirty="0"/>
              <a:t>An economy that works for people</a:t>
            </a:r>
          </a:p>
          <a:p>
            <a:endParaRPr lang="en-GB" dirty="0"/>
          </a:p>
          <a:p>
            <a:r>
              <a:rPr lang="en-GB" dirty="0"/>
              <a:t>Strengthening the EU economy while securing jobs and reducing inequalities, supporting businesses, deepening the Economic and Monetary Union and completing the banking and capital markets union.</a:t>
            </a:r>
          </a:p>
          <a:p>
            <a:endParaRPr lang="en-GB" dirty="0"/>
          </a:p>
          <a:p>
            <a:r>
              <a:rPr lang="en-GB" dirty="0"/>
              <a:t>A stronger Europe in the world</a:t>
            </a:r>
          </a:p>
          <a:p>
            <a:endParaRPr lang="en-GB" dirty="0"/>
          </a:p>
          <a:p>
            <a:r>
              <a:rPr lang="en-GB" dirty="0"/>
              <a:t>Strengthening the EU’s voice on the world stage by improving its standing as a champion of strong, open and fair trade, multilateralism and a rules-based global order. Boosting relations with neighbouring countries and partners as well as strengthening the EU’s ability to manage crises based on civilian and military capabilities.</a:t>
            </a:r>
          </a:p>
          <a:p>
            <a:endParaRPr lang="en-GB" dirty="0"/>
          </a:p>
          <a:p>
            <a:r>
              <a:rPr lang="en-GB" dirty="0"/>
              <a:t>Promoting our European way of life</a:t>
            </a:r>
          </a:p>
          <a:p>
            <a:endParaRPr lang="en-GB" dirty="0"/>
          </a:p>
          <a:p>
            <a:r>
              <a:rPr lang="en-GB" dirty="0"/>
              <a:t>Upholding fundamental rights and the rule of law as a bastion of equality, tolerance and social fairness. Addressing security risks, protecting and empowering consumers, as well as developing a system for legal and safe migration while effectively managing the EU’s external borders, modernising the EU’s asylum system and cooperating closely with partner countries.</a:t>
            </a:r>
          </a:p>
          <a:p>
            <a:endParaRPr lang="en-GB" dirty="0"/>
          </a:p>
          <a:p>
            <a:r>
              <a:rPr lang="en-GB" dirty="0"/>
              <a:t>A new push for European democracy</a:t>
            </a:r>
          </a:p>
          <a:p>
            <a:endParaRPr lang="en-GB" dirty="0"/>
          </a:p>
          <a:p>
            <a:r>
              <a:rPr lang="en-GB" dirty="0"/>
              <a:t>Strengthening Europe’s democratic processes by deepening relations with the European Parliament and national parliaments, protecting EU democracy from external interference, ensuring transparency and integrity throughout the legislative process, as well as engaging more widely with Europeans in shaping the EU’s future.</a:t>
            </a:r>
          </a:p>
          <a:p>
            <a:r>
              <a:rPr lang="en-GB" dirty="0"/>
              <a:t>https://european-union.europa.eu/priorities-and-actions/eu-priorities_en</a:t>
            </a:r>
          </a:p>
        </p:txBody>
      </p:sp>
      <p:sp>
        <p:nvSpPr>
          <p:cNvPr id="4" name="Slide Number Placeholder 3"/>
          <p:cNvSpPr>
            <a:spLocks noGrp="1"/>
          </p:cNvSpPr>
          <p:nvPr>
            <p:ph type="sldNum" sz="quarter" idx="5"/>
          </p:nvPr>
        </p:nvSpPr>
        <p:spPr/>
        <p:txBody>
          <a:bodyPr/>
          <a:lstStyle/>
          <a:p>
            <a:pPr>
              <a:defRPr/>
            </a:pPr>
            <a:fld id="{5C806932-4CA5-47F6-A5CD-97E823B60184}" type="slidenum">
              <a:rPr lang="en-GB" altLang="en-US" smtClean="0"/>
              <a:pPr>
                <a:defRPr/>
              </a:pPr>
              <a:t>10</a:t>
            </a:fld>
            <a:endParaRPr lang="en-GB" altLang="en-US"/>
          </a:p>
        </p:txBody>
      </p:sp>
    </p:spTree>
    <p:extLst>
      <p:ext uri="{BB962C8B-B14F-4D97-AF65-F5344CB8AC3E}">
        <p14:creationId xmlns:p14="http://schemas.microsoft.com/office/powerpoint/2010/main" val="557610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5112" cy="3722687"/>
          </a:xfrm>
        </p:spPr>
      </p:sp>
      <p:sp>
        <p:nvSpPr>
          <p:cNvPr id="3" name="Notes Placeholder 2"/>
          <p:cNvSpPr>
            <a:spLocks noGrp="1"/>
          </p:cNvSpPr>
          <p:nvPr>
            <p:ph type="body" idx="1"/>
          </p:nvPr>
        </p:nvSpPr>
        <p:spPr/>
        <p:txBody>
          <a:bodyPr/>
          <a:lstStyle/>
          <a:p>
            <a:r>
              <a:rPr lang="en-GB" dirty="0"/>
              <a:t>https://ec.europa.eu/environment/strategy_en</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11</a:t>
            </a:fld>
            <a:endParaRPr lang="en-GB" altLang="en-US"/>
          </a:p>
        </p:txBody>
      </p:sp>
    </p:spTree>
    <p:extLst>
      <p:ext uri="{BB962C8B-B14F-4D97-AF65-F5344CB8AC3E}">
        <p14:creationId xmlns:p14="http://schemas.microsoft.com/office/powerpoint/2010/main" val="33943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5112" cy="3722687"/>
          </a:xfrm>
        </p:spPr>
      </p:sp>
      <p:sp>
        <p:nvSpPr>
          <p:cNvPr id="3" name="Notes Placeholder 2"/>
          <p:cNvSpPr>
            <a:spLocks noGrp="1"/>
          </p:cNvSpPr>
          <p:nvPr>
            <p:ph type="body" idx="1"/>
          </p:nvPr>
        </p:nvSpPr>
        <p:spPr/>
        <p:txBody>
          <a:bodyPr/>
          <a:lstStyle/>
          <a:p>
            <a:r>
              <a:rPr lang="en-GB" dirty="0"/>
              <a:t>A European Green Deal</a:t>
            </a:r>
          </a:p>
          <a:p>
            <a:endParaRPr lang="en-GB" dirty="0"/>
          </a:p>
          <a:p>
            <a:r>
              <a:rPr lang="en-GB" dirty="0"/>
              <a:t>Transforming the EU into a modern, resource-efficient and competitive economy, while preserving Europe’s natural environment, tackling climate change and making Europe carbon-neutral and resource-efficient by 2050.</a:t>
            </a:r>
          </a:p>
          <a:p>
            <a:endParaRPr lang="en-GB" dirty="0"/>
          </a:p>
          <a:p>
            <a:r>
              <a:rPr lang="en-GB" dirty="0"/>
              <a:t>A Europe fit for the digital age</a:t>
            </a:r>
          </a:p>
          <a:p>
            <a:endParaRPr lang="en-GB" dirty="0"/>
          </a:p>
          <a:p>
            <a:r>
              <a:rPr lang="en-GB" dirty="0"/>
              <a:t>Embracing digital transformation by investing in businesses, research and innovation, reforming data protection, empowering people with the skills necessary for a new generation of technologies and designing rules to match</a:t>
            </a:r>
          </a:p>
          <a:p>
            <a:r>
              <a:rPr lang="en-GB" dirty="0"/>
              <a:t>An economy that works for people</a:t>
            </a:r>
          </a:p>
          <a:p>
            <a:endParaRPr lang="en-GB" dirty="0"/>
          </a:p>
          <a:p>
            <a:r>
              <a:rPr lang="en-GB" dirty="0"/>
              <a:t>Strengthening the EU economy while securing jobs and reducing inequalities, supporting businesses, deepening the Economic and Monetary Union and completing the banking and capital markets union.</a:t>
            </a:r>
          </a:p>
          <a:p>
            <a:endParaRPr lang="en-GB" dirty="0"/>
          </a:p>
          <a:p>
            <a:r>
              <a:rPr lang="en-GB" dirty="0"/>
              <a:t>A stronger Europe in the world</a:t>
            </a:r>
          </a:p>
          <a:p>
            <a:endParaRPr lang="en-GB" dirty="0"/>
          </a:p>
          <a:p>
            <a:r>
              <a:rPr lang="en-GB" dirty="0"/>
              <a:t>Strengthening the EU’s voice on the world stage by improving its standing as a champion of strong, open and fair trade, multilateralism and a rules-based global order. Boosting relations with neighbouring countries and partners as well as strengthening the EU’s ability to manage crises based on civilian and military capabilities.</a:t>
            </a:r>
          </a:p>
          <a:p>
            <a:endParaRPr lang="en-GB" dirty="0"/>
          </a:p>
          <a:p>
            <a:r>
              <a:rPr lang="en-GB" dirty="0"/>
              <a:t>Promoting our European way of life</a:t>
            </a:r>
          </a:p>
          <a:p>
            <a:endParaRPr lang="en-GB" dirty="0"/>
          </a:p>
          <a:p>
            <a:r>
              <a:rPr lang="en-GB" dirty="0"/>
              <a:t>Upholding fundamental rights and the rule of law as a bastion of equality, tolerance and social fairness. Addressing security risks, protecting and empowering consumers, as well as developing a system for legal and safe migration while effectively managing the EU’s external borders, modernising the EU’s asylum system and cooperating closely with partner countries.</a:t>
            </a:r>
          </a:p>
          <a:p>
            <a:endParaRPr lang="en-GB" dirty="0"/>
          </a:p>
          <a:p>
            <a:r>
              <a:rPr lang="en-GB" dirty="0"/>
              <a:t>A new push for European democracy</a:t>
            </a:r>
          </a:p>
          <a:p>
            <a:endParaRPr lang="en-GB" dirty="0"/>
          </a:p>
          <a:p>
            <a:r>
              <a:rPr lang="en-GB" dirty="0"/>
              <a:t>Strengthening Europe’s democratic processes by deepening relations with the European Parliament and national parliaments, protecting EU democracy from external interference, ensuring transparency and integrity throughout the legislative process, as well as engaging more widely with Europeans in shaping the EU’s future.</a:t>
            </a:r>
          </a:p>
          <a:p>
            <a:r>
              <a:rPr lang="en-GB" dirty="0"/>
              <a:t>https://european-union.europa.eu/priorities-and-actions/eu-priorities_en</a:t>
            </a:r>
          </a:p>
        </p:txBody>
      </p:sp>
      <p:sp>
        <p:nvSpPr>
          <p:cNvPr id="4" name="Slide Number Placeholder 3"/>
          <p:cNvSpPr>
            <a:spLocks noGrp="1"/>
          </p:cNvSpPr>
          <p:nvPr>
            <p:ph type="sldNum" sz="quarter" idx="5"/>
          </p:nvPr>
        </p:nvSpPr>
        <p:spPr/>
        <p:txBody>
          <a:bodyPr/>
          <a:lstStyle/>
          <a:p>
            <a:pPr>
              <a:defRPr/>
            </a:pPr>
            <a:fld id="{5C806932-4CA5-47F6-A5CD-97E823B60184}" type="slidenum">
              <a:rPr lang="en-GB" altLang="en-US" smtClean="0"/>
              <a:pPr>
                <a:defRPr/>
              </a:pPr>
              <a:t>14</a:t>
            </a:fld>
            <a:endParaRPr lang="en-GB" altLang="en-US"/>
          </a:p>
        </p:txBody>
      </p:sp>
    </p:spTree>
    <p:extLst>
      <p:ext uri="{BB962C8B-B14F-4D97-AF65-F5344CB8AC3E}">
        <p14:creationId xmlns:p14="http://schemas.microsoft.com/office/powerpoint/2010/main" val="23074020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5112" cy="3722687"/>
          </a:xfrm>
        </p:spPr>
      </p:sp>
      <p:sp>
        <p:nvSpPr>
          <p:cNvPr id="3" name="Notes Placeholder 2"/>
          <p:cNvSpPr>
            <a:spLocks noGrp="1"/>
          </p:cNvSpPr>
          <p:nvPr>
            <p:ph type="body" idx="1"/>
          </p:nvPr>
        </p:nvSpPr>
        <p:spPr/>
        <p:txBody>
          <a:bodyPr/>
          <a:lstStyle/>
          <a:p>
            <a:r>
              <a:rPr lang="en-GB" dirty="0"/>
              <a:t>A European Green Deal</a:t>
            </a:r>
          </a:p>
          <a:p>
            <a:endParaRPr lang="en-GB" dirty="0"/>
          </a:p>
          <a:p>
            <a:r>
              <a:rPr lang="en-GB" dirty="0"/>
              <a:t>Transforming the EU into a modern, resource-efficient and competitive economy, while preserving Europe’s natural environment, tackling climate change and making Europe carbon-neutral and resource-efficient by 2050.</a:t>
            </a:r>
          </a:p>
          <a:p>
            <a:endParaRPr lang="en-GB" dirty="0"/>
          </a:p>
          <a:p>
            <a:r>
              <a:rPr lang="en-GB" dirty="0"/>
              <a:t>A Europe fit for the digital age</a:t>
            </a:r>
          </a:p>
          <a:p>
            <a:endParaRPr lang="en-GB" dirty="0"/>
          </a:p>
          <a:p>
            <a:r>
              <a:rPr lang="en-GB" dirty="0"/>
              <a:t>Embracing digital transformation by investing in businesses, research and innovation, reforming data protection, empowering people with the skills necessary for a new generation of technologies and designing rules to match</a:t>
            </a:r>
          </a:p>
          <a:p>
            <a:r>
              <a:rPr lang="en-GB" dirty="0"/>
              <a:t>An economy that works for people</a:t>
            </a:r>
          </a:p>
          <a:p>
            <a:endParaRPr lang="en-GB" dirty="0"/>
          </a:p>
          <a:p>
            <a:r>
              <a:rPr lang="en-GB" dirty="0"/>
              <a:t>Strengthening the EU economy while securing jobs and reducing inequalities, supporting businesses, deepening the Economic and Monetary Union and completing the banking and capital markets union.</a:t>
            </a:r>
          </a:p>
          <a:p>
            <a:endParaRPr lang="en-GB" dirty="0"/>
          </a:p>
          <a:p>
            <a:r>
              <a:rPr lang="en-GB" dirty="0"/>
              <a:t>A stronger Europe in the world</a:t>
            </a:r>
          </a:p>
          <a:p>
            <a:endParaRPr lang="en-GB" dirty="0"/>
          </a:p>
          <a:p>
            <a:r>
              <a:rPr lang="en-GB" dirty="0"/>
              <a:t>Strengthening the EU’s voice on the world stage by improving its standing as a champion of strong, open and fair trade, multilateralism and a rules-based global order. Boosting relations with neighbouring countries and partners as well as strengthening the EU’s ability to manage crises based on civilian and military capabilities.</a:t>
            </a:r>
          </a:p>
          <a:p>
            <a:endParaRPr lang="en-GB" dirty="0"/>
          </a:p>
          <a:p>
            <a:r>
              <a:rPr lang="en-GB" dirty="0"/>
              <a:t>Promoting our European way of life</a:t>
            </a:r>
          </a:p>
          <a:p>
            <a:endParaRPr lang="en-GB" dirty="0"/>
          </a:p>
          <a:p>
            <a:r>
              <a:rPr lang="en-GB" dirty="0"/>
              <a:t>Upholding fundamental rights and the rule of law as a bastion of equality, tolerance and social fairness. Addressing security risks, protecting and empowering consumers, as well as developing a system for legal and safe migration while effectively managing the EU’s external borders, modernising the EU’s asylum system and cooperating closely with partner countries.</a:t>
            </a:r>
          </a:p>
          <a:p>
            <a:endParaRPr lang="en-GB" dirty="0"/>
          </a:p>
          <a:p>
            <a:r>
              <a:rPr lang="en-GB" dirty="0"/>
              <a:t>A new push for European democracy</a:t>
            </a:r>
          </a:p>
          <a:p>
            <a:endParaRPr lang="en-GB" dirty="0"/>
          </a:p>
          <a:p>
            <a:r>
              <a:rPr lang="en-GB" dirty="0"/>
              <a:t>Strengthening Europe’s democratic processes by deepening relations with the European Parliament and national parliaments, protecting EU democracy from external interference, ensuring transparency and integrity throughout the legislative process, as well as engaging more widely with Europeans in shaping the EU’s future.</a:t>
            </a:r>
          </a:p>
          <a:p>
            <a:r>
              <a:rPr lang="en-GB" dirty="0"/>
              <a:t>https://european-union.europa.eu/priorities-and-actions/eu-priorities_en</a:t>
            </a:r>
          </a:p>
        </p:txBody>
      </p:sp>
      <p:sp>
        <p:nvSpPr>
          <p:cNvPr id="4" name="Slide Number Placeholder 3"/>
          <p:cNvSpPr>
            <a:spLocks noGrp="1"/>
          </p:cNvSpPr>
          <p:nvPr>
            <p:ph type="sldNum" sz="quarter" idx="5"/>
          </p:nvPr>
        </p:nvSpPr>
        <p:spPr/>
        <p:txBody>
          <a:bodyPr/>
          <a:lstStyle/>
          <a:p>
            <a:pPr>
              <a:defRPr/>
            </a:pPr>
            <a:fld id="{5C806932-4CA5-47F6-A5CD-97E823B60184}" type="slidenum">
              <a:rPr lang="en-GB" altLang="en-US" smtClean="0"/>
              <a:pPr>
                <a:defRPr/>
              </a:pPr>
              <a:t>16</a:t>
            </a:fld>
            <a:endParaRPr lang="en-GB" altLang="en-US"/>
          </a:p>
        </p:txBody>
      </p:sp>
    </p:spTree>
    <p:extLst>
      <p:ext uri="{BB962C8B-B14F-4D97-AF65-F5344CB8AC3E}">
        <p14:creationId xmlns:p14="http://schemas.microsoft.com/office/powerpoint/2010/main" val="15054943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5112" cy="3722687"/>
          </a:xfrm>
        </p:spPr>
      </p:sp>
      <p:sp>
        <p:nvSpPr>
          <p:cNvPr id="3" name="Notes Placeholder 2"/>
          <p:cNvSpPr>
            <a:spLocks noGrp="1"/>
          </p:cNvSpPr>
          <p:nvPr>
            <p:ph type="body" idx="1"/>
          </p:nvPr>
        </p:nvSpPr>
        <p:spPr/>
        <p:txBody>
          <a:bodyPr/>
          <a:lstStyle/>
          <a:p>
            <a:r>
              <a:rPr lang="en-GB" dirty="0"/>
              <a:t>A European Green Deal</a:t>
            </a:r>
          </a:p>
          <a:p>
            <a:endParaRPr lang="en-GB" dirty="0"/>
          </a:p>
          <a:p>
            <a:r>
              <a:rPr lang="en-GB" dirty="0"/>
              <a:t>Transforming the EU into a modern, resource-efficient and competitive economy, while preserving Europe’s natural environment, tackling climate change and making Europe carbon-neutral and resource-efficient by 2050.</a:t>
            </a:r>
          </a:p>
          <a:p>
            <a:endParaRPr lang="en-GB" dirty="0"/>
          </a:p>
          <a:p>
            <a:r>
              <a:rPr lang="en-GB" dirty="0"/>
              <a:t>A Europe fit for the digital age</a:t>
            </a:r>
          </a:p>
          <a:p>
            <a:endParaRPr lang="en-GB" dirty="0"/>
          </a:p>
          <a:p>
            <a:r>
              <a:rPr lang="en-GB" dirty="0"/>
              <a:t>Embracing digital transformation by investing in businesses, research and innovation, reforming data protection, empowering people with the skills necessary for a new generation of technologies and designing rules to match</a:t>
            </a:r>
          </a:p>
          <a:p>
            <a:r>
              <a:rPr lang="en-GB" dirty="0"/>
              <a:t>An economy that works for people</a:t>
            </a:r>
          </a:p>
          <a:p>
            <a:endParaRPr lang="en-GB" dirty="0"/>
          </a:p>
          <a:p>
            <a:r>
              <a:rPr lang="en-GB" dirty="0"/>
              <a:t>Strengthening the EU economy while securing jobs and reducing inequalities, supporting businesses, deepening the Economic and Monetary Union and completing the banking and capital markets union.</a:t>
            </a:r>
          </a:p>
          <a:p>
            <a:endParaRPr lang="en-GB" dirty="0"/>
          </a:p>
          <a:p>
            <a:r>
              <a:rPr lang="en-GB" dirty="0"/>
              <a:t>A stronger Europe in the world</a:t>
            </a:r>
          </a:p>
          <a:p>
            <a:endParaRPr lang="en-GB" dirty="0"/>
          </a:p>
          <a:p>
            <a:r>
              <a:rPr lang="en-GB" dirty="0"/>
              <a:t>Strengthening the EU’s voice on the world stage by improving its standing as a champion of strong, open and fair trade, multilateralism and a rules-based global order. Boosting relations with neighbouring countries and partners as well as strengthening the EU’s ability to manage crises based on civilian and military capabilities.</a:t>
            </a:r>
          </a:p>
          <a:p>
            <a:endParaRPr lang="en-GB" dirty="0"/>
          </a:p>
          <a:p>
            <a:r>
              <a:rPr lang="en-GB" dirty="0"/>
              <a:t>Promoting our European way of life</a:t>
            </a:r>
          </a:p>
          <a:p>
            <a:endParaRPr lang="en-GB" dirty="0"/>
          </a:p>
          <a:p>
            <a:r>
              <a:rPr lang="en-GB" dirty="0"/>
              <a:t>Upholding fundamental rights and the rule of law as a bastion of equality, tolerance and social fairness. Addressing security risks, protecting and empowering consumers, as well as developing a system for legal and safe migration while effectively managing the EU’s external borders, modernising the EU’s asylum system and cooperating closely with partner countries.</a:t>
            </a:r>
          </a:p>
          <a:p>
            <a:endParaRPr lang="en-GB" dirty="0"/>
          </a:p>
          <a:p>
            <a:r>
              <a:rPr lang="en-GB" dirty="0"/>
              <a:t>A new push for European democracy</a:t>
            </a:r>
          </a:p>
          <a:p>
            <a:endParaRPr lang="en-GB" dirty="0"/>
          </a:p>
          <a:p>
            <a:r>
              <a:rPr lang="en-GB" dirty="0"/>
              <a:t>Strengthening Europe’s democratic processes by deepening relations with the European Parliament and national parliaments, protecting EU democracy from external interference, ensuring transparency and integrity throughout the legislative process, as well as engaging more widely with Europeans in shaping the EU’s future.</a:t>
            </a:r>
          </a:p>
          <a:p>
            <a:r>
              <a:rPr lang="en-GB" dirty="0"/>
              <a:t>https://european-union.europa.eu/priorities-and-actions/eu-priorities_en</a:t>
            </a:r>
          </a:p>
        </p:txBody>
      </p:sp>
      <p:sp>
        <p:nvSpPr>
          <p:cNvPr id="4" name="Slide Number Placeholder 3"/>
          <p:cNvSpPr>
            <a:spLocks noGrp="1"/>
          </p:cNvSpPr>
          <p:nvPr>
            <p:ph type="sldNum" sz="quarter" idx="5"/>
          </p:nvPr>
        </p:nvSpPr>
        <p:spPr/>
        <p:txBody>
          <a:bodyPr/>
          <a:lstStyle/>
          <a:p>
            <a:pPr>
              <a:defRPr/>
            </a:pPr>
            <a:fld id="{5C806932-4CA5-47F6-A5CD-97E823B60184}" type="slidenum">
              <a:rPr lang="en-GB" altLang="en-US" smtClean="0"/>
              <a:pPr>
                <a:defRPr/>
              </a:pPr>
              <a:t>17</a:t>
            </a:fld>
            <a:endParaRPr lang="en-GB" altLang="en-US"/>
          </a:p>
        </p:txBody>
      </p:sp>
    </p:spTree>
    <p:extLst>
      <p:ext uri="{BB962C8B-B14F-4D97-AF65-F5344CB8AC3E}">
        <p14:creationId xmlns:p14="http://schemas.microsoft.com/office/powerpoint/2010/main" val="27073820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5112" cy="3722687"/>
          </a:xfrm>
        </p:spPr>
      </p:sp>
      <p:sp>
        <p:nvSpPr>
          <p:cNvPr id="3" name="Notes Placeholder 2"/>
          <p:cNvSpPr>
            <a:spLocks noGrp="1"/>
          </p:cNvSpPr>
          <p:nvPr>
            <p:ph type="body" idx="1"/>
          </p:nvPr>
        </p:nvSpPr>
        <p:spPr/>
        <p:txBody>
          <a:bodyPr/>
          <a:lstStyle/>
          <a:p>
            <a:r>
              <a:rPr lang="en-GB" dirty="0"/>
              <a:t>A European Green Deal</a:t>
            </a:r>
          </a:p>
          <a:p>
            <a:endParaRPr lang="en-GB" dirty="0"/>
          </a:p>
          <a:p>
            <a:r>
              <a:rPr lang="en-GB" dirty="0"/>
              <a:t>Transforming the EU into a modern, resource-efficient and competitive economy, while preserving Europe’s natural environment, tackling climate change and making Europe carbon-neutral and resource-efficient by 2050.</a:t>
            </a:r>
          </a:p>
          <a:p>
            <a:endParaRPr lang="en-GB" dirty="0"/>
          </a:p>
          <a:p>
            <a:r>
              <a:rPr lang="en-GB" dirty="0"/>
              <a:t>A Europe fit for the digital age</a:t>
            </a:r>
          </a:p>
          <a:p>
            <a:endParaRPr lang="en-GB" dirty="0"/>
          </a:p>
          <a:p>
            <a:r>
              <a:rPr lang="en-GB" dirty="0"/>
              <a:t>Embracing digital transformation by investing in businesses, research and innovation, reforming data protection, empowering people with the skills necessary for a new generation of technologies and designing rules to match</a:t>
            </a:r>
          </a:p>
          <a:p>
            <a:r>
              <a:rPr lang="en-GB" dirty="0"/>
              <a:t>An economy that works for people</a:t>
            </a:r>
          </a:p>
          <a:p>
            <a:endParaRPr lang="en-GB" dirty="0"/>
          </a:p>
          <a:p>
            <a:r>
              <a:rPr lang="en-GB" dirty="0"/>
              <a:t>Strengthening the EU economy while securing jobs and reducing inequalities, supporting businesses, deepening the Economic and Monetary Union and completing the banking and capital markets union.</a:t>
            </a:r>
          </a:p>
          <a:p>
            <a:endParaRPr lang="en-GB" dirty="0"/>
          </a:p>
          <a:p>
            <a:r>
              <a:rPr lang="en-GB" dirty="0"/>
              <a:t>A stronger Europe in the world</a:t>
            </a:r>
          </a:p>
          <a:p>
            <a:endParaRPr lang="en-GB" dirty="0"/>
          </a:p>
          <a:p>
            <a:r>
              <a:rPr lang="en-GB" dirty="0"/>
              <a:t>Strengthening the EU’s voice on the world stage by improving its standing as a champion of strong, open and fair trade, multilateralism and a rules-based global order. Boosting relations with neighbouring countries and partners as well as strengthening the EU’s ability to manage crises based on civilian and military capabilities.</a:t>
            </a:r>
          </a:p>
          <a:p>
            <a:endParaRPr lang="en-GB" dirty="0"/>
          </a:p>
          <a:p>
            <a:r>
              <a:rPr lang="en-GB" dirty="0"/>
              <a:t>Promoting our European way of life</a:t>
            </a:r>
          </a:p>
          <a:p>
            <a:endParaRPr lang="en-GB" dirty="0"/>
          </a:p>
          <a:p>
            <a:r>
              <a:rPr lang="en-GB" dirty="0"/>
              <a:t>Upholding fundamental rights and the rule of law as a bastion of equality, tolerance and social fairness. Addressing security risks, protecting and empowering consumers, as well as developing a system for legal and safe migration while effectively managing the EU’s external borders, modernising the EU’s asylum system and cooperating closely with partner countries.</a:t>
            </a:r>
          </a:p>
          <a:p>
            <a:endParaRPr lang="en-GB" dirty="0"/>
          </a:p>
          <a:p>
            <a:r>
              <a:rPr lang="en-GB" dirty="0"/>
              <a:t>A new push for European democracy</a:t>
            </a:r>
          </a:p>
          <a:p>
            <a:endParaRPr lang="en-GB" dirty="0"/>
          </a:p>
          <a:p>
            <a:r>
              <a:rPr lang="en-GB" dirty="0"/>
              <a:t>Strengthening Europe’s democratic processes by deepening relations with the European Parliament and national parliaments, protecting EU democracy from external interference, ensuring transparency and integrity throughout the legislative process, as well as engaging more widely with Europeans in shaping the EU’s future.</a:t>
            </a:r>
          </a:p>
          <a:p>
            <a:r>
              <a:rPr lang="en-GB" dirty="0"/>
              <a:t>https://european-union.europa.eu/priorities-and-actions/eu-priorities_en</a:t>
            </a:r>
          </a:p>
        </p:txBody>
      </p:sp>
      <p:sp>
        <p:nvSpPr>
          <p:cNvPr id="4" name="Slide Number Placeholder 3"/>
          <p:cNvSpPr>
            <a:spLocks noGrp="1"/>
          </p:cNvSpPr>
          <p:nvPr>
            <p:ph type="sldNum" sz="quarter" idx="5"/>
          </p:nvPr>
        </p:nvSpPr>
        <p:spPr/>
        <p:txBody>
          <a:bodyPr/>
          <a:lstStyle/>
          <a:p>
            <a:pPr>
              <a:defRPr/>
            </a:pPr>
            <a:fld id="{5C806932-4CA5-47F6-A5CD-97E823B60184}" type="slidenum">
              <a:rPr lang="en-GB" altLang="en-US" smtClean="0"/>
              <a:pPr>
                <a:defRPr/>
              </a:pPr>
              <a:t>18</a:t>
            </a:fld>
            <a:endParaRPr lang="en-GB" altLang="en-US"/>
          </a:p>
        </p:txBody>
      </p:sp>
    </p:spTree>
    <p:extLst>
      <p:ext uri="{BB962C8B-B14F-4D97-AF65-F5344CB8AC3E}">
        <p14:creationId xmlns:p14="http://schemas.microsoft.com/office/powerpoint/2010/main" val="26280034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6B5DF673-E853-4244-A4DD-C52A61CB47DC}" type="slidenum">
              <a:rPr lang="en-US" altLang="en-US" smtClean="0">
                <a:latin typeface="Arial" charset="0"/>
              </a:rPr>
              <a:pPr/>
              <a:t>21</a:t>
            </a:fld>
            <a:endParaRPr lang="en-US" altLang="en-US">
              <a:latin typeface="Arial" charset="0"/>
            </a:endParaRPr>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18124853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6B5DF673-E853-4244-A4DD-C52A61CB47DC}" type="slidenum">
              <a:rPr lang="en-US" altLang="en-US" smtClean="0">
                <a:latin typeface="Arial" charset="0"/>
              </a:rPr>
              <a:pPr/>
              <a:t>22</a:t>
            </a:fld>
            <a:endParaRPr lang="en-US" altLang="en-US">
              <a:latin typeface="Arial" charset="0"/>
            </a:endParaRPr>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16833066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5112"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8B6A18-396D-48E6-9E0C-219050EF7DC9}" type="slidenum">
              <a:rPr lang="en-GB" altLang="en-US" smtClean="0"/>
              <a:pPr>
                <a:defRPr/>
              </a:pPr>
              <a:t>24</a:t>
            </a:fld>
            <a:endParaRPr lang="en-GB" altLang="en-US"/>
          </a:p>
        </p:txBody>
      </p:sp>
    </p:spTree>
    <p:extLst>
      <p:ext uri="{BB962C8B-B14F-4D97-AF65-F5344CB8AC3E}">
        <p14:creationId xmlns:p14="http://schemas.microsoft.com/office/powerpoint/2010/main" val="25386138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5112" cy="3722687"/>
          </a:xfrm>
        </p:spPr>
      </p:sp>
      <p:sp>
        <p:nvSpPr>
          <p:cNvPr id="3" name="Notes Placeholder 2"/>
          <p:cNvSpPr>
            <a:spLocks noGrp="1"/>
          </p:cNvSpPr>
          <p:nvPr>
            <p:ph type="body" idx="1"/>
          </p:nvPr>
        </p:nvSpPr>
        <p:spPr/>
        <p:txBody>
          <a:bodyPr/>
          <a:lstStyle/>
          <a:p>
            <a:r>
              <a:rPr lang="en-GB" dirty="0"/>
              <a:t>Https://ec.europa.eu/environment/eir/index_en.htm</a:t>
            </a:r>
          </a:p>
          <a:p>
            <a:r>
              <a:rPr lang="en-GB" dirty="0"/>
              <a:t>https://ec.europa.eu/environment/eir/pdf/2019-Env%20governance%20IEEP%20EGA%20study-published.pdf</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32</a:t>
            </a:fld>
            <a:endParaRPr lang="en-GB" altLang="en-US"/>
          </a:p>
        </p:txBody>
      </p:sp>
    </p:spTree>
    <p:extLst>
      <p:ext uri="{BB962C8B-B14F-4D97-AF65-F5344CB8AC3E}">
        <p14:creationId xmlns:p14="http://schemas.microsoft.com/office/powerpoint/2010/main" val="26852359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5112" cy="3722687"/>
          </a:xfrm>
        </p:spPr>
      </p:sp>
      <p:sp>
        <p:nvSpPr>
          <p:cNvPr id="3" name="Notes Placeholder 2"/>
          <p:cNvSpPr>
            <a:spLocks noGrp="1"/>
          </p:cNvSpPr>
          <p:nvPr>
            <p:ph type="body" idx="1"/>
          </p:nvPr>
        </p:nvSpPr>
        <p:spPr/>
        <p:txBody>
          <a:bodyPr/>
          <a:lstStyle/>
          <a:p>
            <a:r>
              <a:rPr lang="en-GB" dirty="0"/>
              <a:t>https://ec.europa.eu/environment/strategy/environment-action-programme-2030_en</a:t>
            </a:r>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34</a:t>
            </a:fld>
            <a:endParaRPr lang="en-GB" altLang="en-US"/>
          </a:p>
        </p:txBody>
      </p:sp>
    </p:spTree>
    <p:extLst>
      <p:ext uri="{BB962C8B-B14F-4D97-AF65-F5344CB8AC3E}">
        <p14:creationId xmlns:p14="http://schemas.microsoft.com/office/powerpoint/2010/main" val="24948545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5112" cy="3722687"/>
          </a:xfrm>
        </p:spPr>
      </p:sp>
      <p:sp>
        <p:nvSpPr>
          <p:cNvPr id="3" name="Notes Placeholder 2"/>
          <p:cNvSpPr>
            <a:spLocks noGrp="1"/>
          </p:cNvSpPr>
          <p:nvPr>
            <p:ph type="body" idx="1"/>
          </p:nvPr>
        </p:nvSpPr>
        <p:spPr/>
        <p:txBody>
          <a:bodyPr/>
          <a:lstStyle/>
          <a:p>
            <a:r>
              <a:rPr lang="en-GB" dirty="0"/>
              <a:t>https://ec.europa.eu/environment/strategy/environment-action-programme-2030_en</a:t>
            </a:r>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35</a:t>
            </a:fld>
            <a:endParaRPr lang="en-GB" altLang="en-US"/>
          </a:p>
        </p:txBody>
      </p:sp>
    </p:spTree>
    <p:extLst>
      <p:ext uri="{BB962C8B-B14F-4D97-AF65-F5344CB8AC3E}">
        <p14:creationId xmlns:p14="http://schemas.microsoft.com/office/powerpoint/2010/main" val="21308576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5112" cy="3722687"/>
          </a:xfrm>
        </p:spPr>
      </p:sp>
      <p:sp>
        <p:nvSpPr>
          <p:cNvPr id="3" name="Notes Placeholder 2"/>
          <p:cNvSpPr>
            <a:spLocks noGrp="1"/>
          </p:cNvSpPr>
          <p:nvPr>
            <p:ph type="body" idx="1"/>
          </p:nvPr>
        </p:nvSpPr>
        <p:spPr/>
        <p:txBody>
          <a:bodyPr/>
          <a:lstStyle/>
          <a:p>
            <a:r>
              <a:rPr lang="en-GB" dirty="0"/>
              <a:t>https://ec.europa.eu/environment/strategy/environment-action-programme-2030_en</a:t>
            </a:r>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36</a:t>
            </a:fld>
            <a:endParaRPr lang="en-GB" altLang="en-US"/>
          </a:p>
        </p:txBody>
      </p:sp>
    </p:spTree>
    <p:extLst>
      <p:ext uri="{BB962C8B-B14F-4D97-AF65-F5344CB8AC3E}">
        <p14:creationId xmlns:p14="http://schemas.microsoft.com/office/powerpoint/2010/main" val="33205504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5112" cy="3722687"/>
          </a:xfrm>
        </p:spPr>
      </p:sp>
      <p:sp>
        <p:nvSpPr>
          <p:cNvPr id="3" name="Notes Placeholder 2"/>
          <p:cNvSpPr>
            <a:spLocks noGrp="1"/>
          </p:cNvSpPr>
          <p:nvPr>
            <p:ph type="body" idx="1"/>
          </p:nvPr>
        </p:nvSpPr>
        <p:spPr/>
        <p:txBody>
          <a:bodyPr/>
          <a:lstStyle/>
          <a:p>
            <a:r>
              <a:rPr lang="en-GB" dirty="0"/>
              <a:t>https://ec.europa.eu/environment/strategy/environment-action-programme-2030_en</a:t>
            </a:r>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37</a:t>
            </a:fld>
            <a:endParaRPr lang="en-GB" altLang="en-US"/>
          </a:p>
        </p:txBody>
      </p:sp>
    </p:spTree>
    <p:extLst>
      <p:ext uri="{BB962C8B-B14F-4D97-AF65-F5344CB8AC3E}">
        <p14:creationId xmlns:p14="http://schemas.microsoft.com/office/powerpoint/2010/main" val="4334691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5112" cy="3722687"/>
          </a:xfrm>
        </p:spPr>
      </p:sp>
      <p:sp>
        <p:nvSpPr>
          <p:cNvPr id="3" name="Notes Placeholder 2"/>
          <p:cNvSpPr>
            <a:spLocks noGrp="1"/>
          </p:cNvSpPr>
          <p:nvPr>
            <p:ph type="body" idx="1"/>
          </p:nvPr>
        </p:nvSpPr>
        <p:spPr/>
        <p:txBody>
          <a:bodyPr/>
          <a:lstStyle/>
          <a:p>
            <a:r>
              <a:rPr lang="en-GB" dirty="0"/>
              <a:t>https://assets.publishing.service.gov.uk/government/uploads/system/uploads/attachment_data/file/693158/25-year-environment-plan.pdf</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39</a:t>
            </a:fld>
            <a:endParaRPr lang="en-GB" altLang="en-US"/>
          </a:p>
        </p:txBody>
      </p:sp>
    </p:spTree>
    <p:extLst>
      <p:ext uri="{BB962C8B-B14F-4D97-AF65-F5344CB8AC3E}">
        <p14:creationId xmlns:p14="http://schemas.microsoft.com/office/powerpoint/2010/main" val="30218404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5112" cy="3722687"/>
          </a:xfrm>
        </p:spPr>
      </p:sp>
      <p:sp>
        <p:nvSpPr>
          <p:cNvPr id="3" name="Notes Placeholder 2"/>
          <p:cNvSpPr>
            <a:spLocks noGrp="1"/>
          </p:cNvSpPr>
          <p:nvPr>
            <p:ph type="body" idx="1"/>
          </p:nvPr>
        </p:nvSpPr>
        <p:spPr/>
        <p:txBody>
          <a:bodyPr/>
          <a:lstStyle/>
          <a:p>
            <a:r>
              <a:rPr lang="en-GB" dirty="0"/>
              <a:t>https://assets.publishing.service.gov.uk/government/uploads/system/uploads/attachment_data/file/693158/25-year-environment-plan.pdf</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40</a:t>
            </a:fld>
            <a:endParaRPr lang="en-GB" altLang="en-US"/>
          </a:p>
        </p:txBody>
      </p:sp>
    </p:spTree>
    <p:extLst>
      <p:ext uri="{BB962C8B-B14F-4D97-AF65-F5344CB8AC3E}">
        <p14:creationId xmlns:p14="http://schemas.microsoft.com/office/powerpoint/2010/main" val="11427096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5112" cy="3722687"/>
          </a:xfrm>
        </p:spPr>
      </p:sp>
      <p:sp>
        <p:nvSpPr>
          <p:cNvPr id="3" name="Notes Placeholder 2"/>
          <p:cNvSpPr>
            <a:spLocks noGrp="1"/>
          </p:cNvSpPr>
          <p:nvPr>
            <p:ph type="body" idx="1"/>
          </p:nvPr>
        </p:nvSpPr>
        <p:spPr/>
        <p:txBody>
          <a:bodyPr/>
          <a:lstStyle/>
          <a:p>
            <a:r>
              <a:rPr lang="en-GB" dirty="0"/>
              <a:t>https://assets.publishing.service.gov.uk/government/uploads/system/uploads/attachment_data/file/693158/25-year-environment-plan.pdf</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41</a:t>
            </a:fld>
            <a:endParaRPr lang="en-GB" altLang="en-US"/>
          </a:p>
        </p:txBody>
      </p:sp>
    </p:spTree>
    <p:extLst>
      <p:ext uri="{BB962C8B-B14F-4D97-AF65-F5344CB8AC3E}">
        <p14:creationId xmlns:p14="http://schemas.microsoft.com/office/powerpoint/2010/main" val="181870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D3571-EF72-6820-BF06-76229315ADC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E3EC59E-A53A-2F02-0D39-393FF6D426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7562D1-BDD4-8799-93B5-E2E0BFA47894}"/>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D4940A9A-9D37-E4C5-B9EA-B5FAD9E8BE81}"/>
              </a:ext>
            </a:extLst>
          </p:cNvPr>
          <p:cNvSpPr>
            <a:spLocks noGrp="1"/>
          </p:cNvSpPr>
          <p:nvPr>
            <p:ph type="ftr" sz="quarter" idx="11"/>
          </p:nvPr>
        </p:nvSpPr>
        <p:spPr/>
        <p:txBody>
          <a:bodyPr/>
          <a:lstStyle/>
          <a:p>
            <a:pPr>
              <a:defRPr/>
            </a:pPr>
            <a:r>
              <a:rPr lang="en-GB"/>
              <a:t>CH2009</a:t>
            </a:r>
          </a:p>
        </p:txBody>
      </p:sp>
      <p:sp>
        <p:nvSpPr>
          <p:cNvPr id="6" name="Slide Number Placeholder 5">
            <a:extLst>
              <a:ext uri="{FF2B5EF4-FFF2-40B4-BE49-F238E27FC236}">
                <a16:creationId xmlns:a16="http://schemas.microsoft.com/office/drawing/2014/main" id="{773774A5-F659-E6FB-DB9A-4EDF4F621E5C}"/>
              </a:ext>
            </a:extLst>
          </p:cNvPr>
          <p:cNvSpPr>
            <a:spLocks noGrp="1"/>
          </p:cNvSpPr>
          <p:nvPr>
            <p:ph type="sldNum" sz="quarter" idx="12"/>
          </p:nvPr>
        </p:nvSpPr>
        <p:spPr/>
        <p:txBody>
          <a:bodyPr/>
          <a:lstStyle/>
          <a:p>
            <a:pPr>
              <a:defRPr/>
            </a:pPr>
            <a:fld id="{BBF10501-945D-43AF-BF6F-0FE526563D3A}" type="slidenum">
              <a:rPr lang="en-GB" altLang="en-US" smtClean="0"/>
              <a:pPr>
                <a:defRPr/>
              </a:pPr>
              <a:t>‹#›</a:t>
            </a:fld>
            <a:endParaRPr lang="en-GB" altLang="en-US"/>
          </a:p>
        </p:txBody>
      </p:sp>
    </p:spTree>
    <p:extLst>
      <p:ext uri="{BB962C8B-B14F-4D97-AF65-F5344CB8AC3E}">
        <p14:creationId xmlns:p14="http://schemas.microsoft.com/office/powerpoint/2010/main" val="2702436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F143F-248D-E2A2-696B-DE232BCA7C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F2454-FB9F-A243-AA24-5B1BE39EC2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B5DAB8-386D-EDEF-69E3-DF357C669731}"/>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8D8DE7CE-DED6-53E2-9BA5-1F302FA880C2}"/>
              </a:ext>
            </a:extLst>
          </p:cNvPr>
          <p:cNvSpPr>
            <a:spLocks noGrp="1"/>
          </p:cNvSpPr>
          <p:nvPr>
            <p:ph type="ftr" sz="quarter" idx="11"/>
          </p:nvPr>
        </p:nvSpPr>
        <p:spPr/>
        <p:txBody>
          <a:bodyPr/>
          <a:lstStyle/>
          <a:p>
            <a:pPr>
              <a:defRPr/>
            </a:pPr>
            <a:r>
              <a:rPr lang="en-GB"/>
              <a:t>CH2009</a:t>
            </a:r>
          </a:p>
        </p:txBody>
      </p:sp>
      <p:sp>
        <p:nvSpPr>
          <p:cNvPr id="6" name="Slide Number Placeholder 5">
            <a:extLst>
              <a:ext uri="{FF2B5EF4-FFF2-40B4-BE49-F238E27FC236}">
                <a16:creationId xmlns:a16="http://schemas.microsoft.com/office/drawing/2014/main" id="{F7CDEC06-CA72-3D20-987B-C0F0F8676FF5}"/>
              </a:ext>
            </a:extLst>
          </p:cNvPr>
          <p:cNvSpPr>
            <a:spLocks noGrp="1"/>
          </p:cNvSpPr>
          <p:nvPr>
            <p:ph type="sldNum" sz="quarter" idx="12"/>
          </p:nvPr>
        </p:nvSpPr>
        <p:spPr/>
        <p:txBody>
          <a:bodyPr/>
          <a:lstStyle/>
          <a:p>
            <a:pPr>
              <a:defRPr/>
            </a:pPr>
            <a:fld id="{2A2D1FC4-343E-40E0-885C-2B093CC69763}" type="slidenum">
              <a:rPr lang="en-GB" altLang="en-US" smtClean="0"/>
              <a:pPr>
                <a:defRPr/>
              </a:pPr>
              <a:t>‹#›</a:t>
            </a:fld>
            <a:endParaRPr lang="en-GB" altLang="en-US"/>
          </a:p>
        </p:txBody>
      </p:sp>
    </p:spTree>
    <p:extLst>
      <p:ext uri="{BB962C8B-B14F-4D97-AF65-F5344CB8AC3E}">
        <p14:creationId xmlns:p14="http://schemas.microsoft.com/office/powerpoint/2010/main" val="3661971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99F89-AE83-F89C-88E9-6AE42E7D8E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2EA96B-4C98-2562-4CEF-32005F484D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37BD79-9550-9424-EB4B-1E365C78770F}"/>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999EBD03-19B4-D425-FFAB-966DB9ECC91D}"/>
              </a:ext>
            </a:extLst>
          </p:cNvPr>
          <p:cNvSpPr>
            <a:spLocks noGrp="1"/>
          </p:cNvSpPr>
          <p:nvPr>
            <p:ph type="ftr" sz="quarter" idx="11"/>
          </p:nvPr>
        </p:nvSpPr>
        <p:spPr/>
        <p:txBody>
          <a:bodyPr/>
          <a:lstStyle/>
          <a:p>
            <a:pPr>
              <a:defRPr/>
            </a:pPr>
            <a:r>
              <a:rPr lang="en-GB"/>
              <a:t>CH2009</a:t>
            </a:r>
          </a:p>
        </p:txBody>
      </p:sp>
      <p:sp>
        <p:nvSpPr>
          <p:cNvPr id="6" name="Slide Number Placeholder 5">
            <a:extLst>
              <a:ext uri="{FF2B5EF4-FFF2-40B4-BE49-F238E27FC236}">
                <a16:creationId xmlns:a16="http://schemas.microsoft.com/office/drawing/2014/main" id="{8F9EB8A0-079F-F98A-3070-60F2EF108A75}"/>
              </a:ext>
            </a:extLst>
          </p:cNvPr>
          <p:cNvSpPr>
            <a:spLocks noGrp="1"/>
          </p:cNvSpPr>
          <p:nvPr>
            <p:ph type="sldNum" sz="quarter" idx="12"/>
          </p:nvPr>
        </p:nvSpPr>
        <p:spPr/>
        <p:txBody>
          <a:bodyPr/>
          <a:lstStyle/>
          <a:p>
            <a:pPr>
              <a:defRPr/>
            </a:pPr>
            <a:fld id="{17A7E45C-71B8-4C4A-B131-0C67A51C03AA}" type="slidenum">
              <a:rPr lang="en-GB" altLang="en-US" smtClean="0"/>
              <a:pPr>
                <a:defRPr/>
              </a:pPr>
              <a:t>‹#›</a:t>
            </a:fld>
            <a:endParaRPr lang="en-GB" altLang="en-US"/>
          </a:p>
        </p:txBody>
      </p:sp>
    </p:spTree>
    <p:extLst>
      <p:ext uri="{BB962C8B-B14F-4D97-AF65-F5344CB8AC3E}">
        <p14:creationId xmlns:p14="http://schemas.microsoft.com/office/powerpoint/2010/main" val="1265296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7A18C-74C2-FBA3-EBD8-0581898A0A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82539C-91E3-677F-213D-D8BC60E9023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1155C77-44E0-A39D-587B-46EB9B19466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0474E2-5241-AD3B-FC1F-A9C77999FEC5}"/>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4DADEBF2-CF1C-9629-F09C-36002D58B92A}"/>
              </a:ext>
            </a:extLst>
          </p:cNvPr>
          <p:cNvSpPr>
            <a:spLocks noGrp="1"/>
          </p:cNvSpPr>
          <p:nvPr>
            <p:ph type="ftr" sz="quarter" idx="11"/>
          </p:nvPr>
        </p:nvSpPr>
        <p:spPr/>
        <p:txBody>
          <a:bodyPr/>
          <a:lstStyle/>
          <a:p>
            <a:pPr>
              <a:defRPr/>
            </a:pPr>
            <a:r>
              <a:rPr lang="en-GB"/>
              <a:t>CH2009</a:t>
            </a:r>
          </a:p>
        </p:txBody>
      </p:sp>
      <p:sp>
        <p:nvSpPr>
          <p:cNvPr id="7" name="Slide Number Placeholder 6">
            <a:extLst>
              <a:ext uri="{FF2B5EF4-FFF2-40B4-BE49-F238E27FC236}">
                <a16:creationId xmlns:a16="http://schemas.microsoft.com/office/drawing/2014/main" id="{616DFAFC-71D3-DD57-7C5B-874B30ED6CDC}"/>
              </a:ext>
            </a:extLst>
          </p:cNvPr>
          <p:cNvSpPr>
            <a:spLocks noGrp="1"/>
          </p:cNvSpPr>
          <p:nvPr>
            <p:ph type="sldNum" sz="quarter" idx="12"/>
          </p:nvPr>
        </p:nvSpPr>
        <p:spPr/>
        <p:txBody>
          <a:bodyPr/>
          <a:lstStyle/>
          <a:p>
            <a:pPr>
              <a:defRPr/>
            </a:pPr>
            <a:fld id="{61FDC438-E651-4A6B-8C50-15A8467CF880}" type="slidenum">
              <a:rPr lang="en-GB" altLang="en-US" smtClean="0"/>
              <a:pPr>
                <a:defRPr/>
              </a:pPr>
              <a:t>‹#›</a:t>
            </a:fld>
            <a:endParaRPr lang="en-GB" altLang="en-US"/>
          </a:p>
        </p:txBody>
      </p:sp>
    </p:spTree>
    <p:extLst>
      <p:ext uri="{BB962C8B-B14F-4D97-AF65-F5344CB8AC3E}">
        <p14:creationId xmlns:p14="http://schemas.microsoft.com/office/powerpoint/2010/main" val="558496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8D862-0EC2-A440-3740-0D40B0CB216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147F0D-9CD7-8487-EC0E-0592F586E8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C3ADE0-5593-678F-2D17-A83DB13C46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AD8C43-45E9-FDF5-7EC7-7B6F4499E7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A6D1C9-E4F6-BF14-392C-B1F6D4C961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1D2C6D-6000-8D29-F80E-E345BA606E13}"/>
              </a:ext>
            </a:extLst>
          </p:cNvPr>
          <p:cNvSpPr>
            <a:spLocks noGrp="1"/>
          </p:cNvSpPr>
          <p:nvPr>
            <p:ph type="dt" sz="half" idx="10"/>
          </p:nvPr>
        </p:nvSpPr>
        <p:spPr/>
        <p:txBody>
          <a:bodyPr/>
          <a:lstStyle/>
          <a:p>
            <a:pPr>
              <a:defRPr/>
            </a:pPr>
            <a:endParaRPr lang="en-GB"/>
          </a:p>
        </p:txBody>
      </p:sp>
      <p:sp>
        <p:nvSpPr>
          <p:cNvPr id="8" name="Footer Placeholder 7">
            <a:extLst>
              <a:ext uri="{FF2B5EF4-FFF2-40B4-BE49-F238E27FC236}">
                <a16:creationId xmlns:a16="http://schemas.microsoft.com/office/drawing/2014/main" id="{DC564621-BE42-C3CE-9D00-365654993B70}"/>
              </a:ext>
            </a:extLst>
          </p:cNvPr>
          <p:cNvSpPr>
            <a:spLocks noGrp="1"/>
          </p:cNvSpPr>
          <p:nvPr>
            <p:ph type="ftr" sz="quarter" idx="11"/>
          </p:nvPr>
        </p:nvSpPr>
        <p:spPr/>
        <p:txBody>
          <a:bodyPr/>
          <a:lstStyle/>
          <a:p>
            <a:pPr>
              <a:defRPr/>
            </a:pPr>
            <a:r>
              <a:rPr lang="en-GB"/>
              <a:t>CH2009</a:t>
            </a:r>
          </a:p>
        </p:txBody>
      </p:sp>
      <p:sp>
        <p:nvSpPr>
          <p:cNvPr id="9" name="Slide Number Placeholder 8">
            <a:extLst>
              <a:ext uri="{FF2B5EF4-FFF2-40B4-BE49-F238E27FC236}">
                <a16:creationId xmlns:a16="http://schemas.microsoft.com/office/drawing/2014/main" id="{6C5504AF-AC3C-6D70-396B-907275C751CC}"/>
              </a:ext>
            </a:extLst>
          </p:cNvPr>
          <p:cNvSpPr>
            <a:spLocks noGrp="1"/>
          </p:cNvSpPr>
          <p:nvPr>
            <p:ph type="sldNum" sz="quarter" idx="12"/>
          </p:nvPr>
        </p:nvSpPr>
        <p:spPr/>
        <p:txBody>
          <a:bodyPr/>
          <a:lstStyle/>
          <a:p>
            <a:pPr>
              <a:defRPr/>
            </a:pPr>
            <a:fld id="{6F7AF0B1-73C7-41D4-895C-053E83B76939}" type="slidenum">
              <a:rPr lang="en-GB" altLang="en-US" smtClean="0"/>
              <a:pPr>
                <a:defRPr/>
              </a:pPr>
              <a:t>‹#›</a:t>
            </a:fld>
            <a:endParaRPr lang="en-GB" altLang="en-US"/>
          </a:p>
        </p:txBody>
      </p:sp>
    </p:spTree>
    <p:extLst>
      <p:ext uri="{BB962C8B-B14F-4D97-AF65-F5344CB8AC3E}">
        <p14:creationId xmlns:p14="http://schemas.microsoft.com/office/powerpoint/2010/main" val="3308877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BB526-A7AD-5DB5-1DF7-4A4F220C0A7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31FB260-69D4-DC00-75B2-81AF847DE9CF}"/>
              </a:ext>
            </a:extLst>
          </p:cNvPr>
          <p:cNvSpPr>
            <a:spLocks noGrp="1"/>
          </p:cNvSpPr>
          <p:nvPr>
            <p:ph type="dt" sz="half" idx="10"/>
          </p:nvPr>
        </p:nvSpPr>
        <p:spPr/>
        <p:txBody>
          <a:bodyPr/>
          <a:lstStyle/>
          <a:p>
            <a:pPr>
              <a:defRPr/>
            </a:pPr>
            <a:endParaRPr lang="en-GB"/>
          </a:p>
        </p:txBody>
      </p:sp>
      <p:sp>
        <p:nvSpPr>
          <p:cNvPr id="4" name="Footer Placeholder 3">
            <a:extLst>
              <a:ext uri="{FF2B5EF4-FFF2-40B4-BE49-F238E27FC236}">
                <a16:creationId xmlns:a16="http://schemas.microsoft.com/office/drawing/2014/main" id="{26549A2F-9A6F-9153-ABBD-A84C6608E9C9}"/>
              </a:ext>
            </a:extLst>
          </p:cNvPr>
          <p:cNvSpPr>
            <a:spLocks noGrp="1"/>
          </p:cNvSpPr>
          <p:nvPr>
            <p:ph type="ftr" sz="quarter" idx="11"/>
          </p:nvPr>
        </p:nvSpPr>
        <p:spPr/>
        <p:txBody>
          <a:bodyPr/>
          <a:lstStyle/>
          <a:p>
            <a:pPr>
              <a:defRPr/>
            </a:pPr>
            <a:r>
              <a:rPr lang="en-GB"/>
              <a:t>CH2009</a:t>
            </a:r>
          </a:p>
        </p:txBody>
      </p:sp>
      <p:sp>
        <p:nvSpPr>
          <p:cNvPr id="5" name="Slide Number Placeholder 4">
            <a:extLst>
              <a:ext uri="{FF2B5EF4-FFF2-40B4-BE49-F238E27FC236}">
                <a16:creationId xmlns:a16="http://schemas.microsoft.com/office/drawing/2014/main" id="{3808BE9B-2C02-DCB2-FE12-2E09E8920A88}"/>
              </a:ext>
            </a:extLst>
          </p:cNvPr>
          <p:cNvSpPr>
            <a:spLocks noGrp="1"/>
          </p:cNvSpPr>
          <p:nvPr>
            <p:ph type="sldNum" sz="quarter" idx="12"/>
          </p:nvPr>
        </p:nvSpPr>
        <p:spPr/>
        <p:txBody>
          <a:bodyPr/>
          <a:lstStyle/>
          <a:p>
            <a:pPr>
              <a:defRPr/>
            </a:pPr>
            <a:fld id="{1D677BDB-2D3D-4A89-86AB-36809887CB54}" type="slidenum">
              <a:rPr lang="en-GB" altLang="en-US" smtClean="0"/>
              <a:pPr>
                <a:defRPr/>
              </a:pPr>
              <a:t>‹#›</a:t>
            </a:fld>
            <a:endParaRPr lang="en-GB" altLang="en-US"/>
          </a:p>
        </p:txBody>
      </p:sp>
    </p:spTree>
    <p:extLst>
      <p:ext uri="{BB962C8B-B14F-4D97-AF65-F5344CB8AC3E}">
        <p14:creationId xmlns:p14="http://schemas.microsoft.com/office/powerpoint/2010/main" val="4075788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9BBCE8-1DFF-F26A-F594-95487470F373}"/>
              </a:ext>
            </a:extLst>
          </p:cNvPr>
          <p:cNvSpPr>
            <a:spLocks noGrp="1"/>
          </p:cNvSpPr>
          <p:nvPr>
            <p:ph type="dt" sz="half" idx="10"/>
          </p:nvPr>
        </p:nvSpPr>
        <p:spPr/>
        <p:txBody>
          <a:bodyPr/>
          <a:lstStyle/>
          <a:p>
            <a:pPr>
              <a:defRPr/>
            </a:pPr>
            <a:endParaRPr lang="en-GB"/>
          </a:p>
        </p:txBody>
      </p:sp>
      <p:sp>
        <p:nvSpPr>
          <p:cNvPr id="3" name="Footer Placeholder 2">
            <a:extLst>
              <a:ext uri="{FF2B5EF4-FFF2-40B4-BE49-F238E27FC236}">
                <a16:creationId xmlns:a16="http://schemas.microsoft.com/office/drawing/2014/main" id="{6C5B013B-F76E-3326-DEFD-0BDF6AEC39EF}"/>
              </a:ext>
            </a:extLst>
          </p:cNvPr>
          <p:cNvSpPr>
            <a:spLocks noGrp="1"/>
          </p:cNvSpPr>
          <p:nvPr>
            <p:ph type="ftr" sz="quarter" idx="11"/>
          </p:nvPr>
        </p:nvSpPr>
        <p:spPr/>
        <p:txBody>
          <a:bodyPr/>
          <a:lstStyle/>
          <a:p>
            <a:pPr>
              <a:defRPr/>
            </a:pPr>
            <a:r>
              <a:rPr lang="en-GB"/>
              <a:t>CH2009</a:t>
            </a:r>
          </a:p>
        </p:txBody>
      </p:sp>
      <p:sp>
        <p:nvSpPr>
          <p:cNvPr id="4" name="Slide Number Placeholder 3">
            <a:extLst>
              <a:ext uri="{FF2B5EF4-FFF2-40B4-BE49-F238E27FC236}">
                <a16:creationId xmlns:a16="http://schemas.microsoft.com/office/drawing/2014/main" id="{9A5C29FC-796B-DAAB-0421-EE39DF1D26FA}"/>
              </a:ext>
            </a:extLst>
          </p:cNvPr>
          <p:cNvSpPr>
            <a:spLocks noGrp="1"/>
          </p:cNvSpPr>
          <p:nvPr>
            <p:ph type="sldNum" sz="quarter" idx="12"/>
          </p:nvPr>
        </p:nvSpPr>
        <p:spPr/>
        <p:txBody>
          <a:bodyPr/>
          <a:lstStyle/>
          <a:p>
            <a:pPr>
              <a:defRPr/>
            </a:pPr>
            <a:fld id="{BDCFD96D-E5EF-491A-AD5D-CE2EC92F372F}" type="slidenum">
              <a:rPr lang="en-GB" altLang="en-US" smtClean="0"/>
              <a:pPr>
                <a:defRPr/>
              </a:pPr>
              <a:t>‹#›</a:t>
            </a:fld>
            <a:endParaRPr lang="en-GB" altLang="en-US"/>
          </a:p>
        </p:txBody>
      </p:sp>
    </p:spTree>
    <p:extLst>
      <p:ext uri="{BB962C8B-B14F-4D97-AF65-F5344CB8AC3E}">
        <p14:creationId xmlns:p14="http://schemas.microsoft.com/office/powerpoint/2010/main" val="3248686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4D4C9-21C6-770E-9D43-3823BDD2B4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1BAAEE6-18AE-9909-D4A7-022500C23A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A0EBE71-6DE5-34D8-8D0F-A5BF8067FF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716179-8122-D638-70E7-0F41D1B494FA}"/>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4D75D090-DCFF-7922-CB49-D52AE46B2570}"/>
              </a:ext>
            </a:extLst>
          </p:cNvPr>
          <p:cNvSpPr>
            <a:spLocks noGrp="1"/>
          </p:cNvSpPr>
          <p:nvPr>
            <p:ph type="ftr" sz="quarter" idx="11"/>
          </p:nvPr>
        </p:nvSpPr>
        <p:spPr/>
        <p:txBody>
          <a:bodyPr/>
          <a:lstStyle/>
          <a:p>
            <a:pPr>
              <a:defRPr/>
            </a:pPr>
            <a:r>
              <a:rPr lang="en-GB"/>
              <a:t>CH2009</a:t>
            </a:r>
          </a:p>
        </p:txBody>
      </p:sp>
      <p:sp>
        <p:nvSpPr>
          <p:cNvPr id="7" name="Slide Number Placeholder 6">
            <a:extLst>
              <a:ext uri="{FF2B5EF4-FFF2-40B4-BE49-F238E27FC236}">
                <a16:creationId xmlns:a16="http://schemas.microsoft.com/office/drawing/2014/main" id="{B54EF974-6D62-9499-AB0D-B06EEA72FA16}"/>
              </a:ext>
            </a:extLst>
          </p:cNvPr>
          <p:cNvSpPr>
            <a:spLocks noGrp="1"/>
          </p:cNvSpPr>
          <p:nvPr>
            <p:ph type="sldNum" sz="quarter" idx="12"/>
          </p:nvPr>
        </p:nvSpPr>
        <p:spPr/>
        <p:txBody>
          <a:bodyPr/>
          <a:lstStyle/>
          <a:p>
            <a:pPr>
              <a:defRPr/>
            </a:pPr>
            <a:fld id="{6782F6C2-7DDE-4621-98B7-51A446788DFE}" type="slidenum">
              <a:rPr lang="en-GB" altLang="en-US" smtClean="0"/>
              <a:pPr>
                <a:defRPr/>
              </a:pPr>
              <a:t>‹#›</a:t>
            </a:fld>
            <a:endParaRPr lang="en-GB" altLang="en-US"/>
          </a:p>
        </p:txBody>
      </p:sp>
    </p:spTree>
    <p:extLst>
      <p:ext uri="{BB962C8B-B14F-4D97-AF65-F5344CB8AC3E}">
        <p14:creationId xmlns:p14="http://schemas.microsoft.com/office/powerpoint/2010/main" val="1522652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9A875-27D1-08D3-7489-A1F49E75A4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82B807-CBDE-ED07-9401-2A81904E98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DE9CE4-9251-D926-2460-B619AD0C02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715A48-EAEA-3B2C-AC40-C034BE2B76A7}"/>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5293FE45-CE23-2CB5-FEC8-471A6E2F8C50}"/>
              </a:ext>
            </a:extLst>
          </p:cNvPr>
          <p:cNvSpPr>
            <a:spLocks noGrp="1"/>
          </p:cNvSpPr>
          <p:nvPr>
            <p:ph type="ftr" sz="quarter" idx="11"/>
          </p:nvPr>
        </p:nvSpPr>
        <p:spPr/>
        <p:txBody>
          <a:bodyPr/>
          <a:lstStyle/>
          <a:p>
            <a:pPr>
              <a:defRPr/>
            </a:pPr>
            <a:r>
              <a:rPr lang="en-GB"/>
              <a:t>CH2009</a:t>
            </a:r>
          </a:p>
        </p:txBody>
      </p:sp>
      <p:sp>
        <p:nvSpPr>
          <p:cNvPr id="7" name="Slide Number Placeholder 6">
            <a:extLst>
              <a:ext uri="{FF2B5EF4-FFF2-40B4-BE49-F238E27FC236}">
                <a16:creationId xmlns:a16="http://schemas.microsoft.com/office/drawing/2014/main" id="{495AD0FA-BAFD-3416-D67B-0281FD6BD2CA}"/>
              </a:ext>
            </a:extLst>
          </p:cNvPr>
          <p:cNvSpPr>
            <a:spLocks noGrp="1"/>
          </p:cNvSpPr>
          <p:nvPr>
            <p:ph type="sldNum" sz="quarter" idx="12"/>
          </p:nvPr>
        </p:nvSpPr>
        <p:spPr/>
        <p:txBody>
          <a:bodyPr/>
          <a:lstStyle/>
          <a:p>
            <a:pPr>
              <a:defRPr/>
            </a:pPr>
            <a:fld id="{436AA968-6ABE-4FDA-BC86-0DA0E6820E29}" type="slidenum">
              <a:rPr lang="en-GB" altLang="en-US" smtClean="0"/>
              <a:pPr>
                <a:defRPr/>
              </a:pPr>
              <a:t>‹#›</a:t>
            </a:fld>
            <a:endParaRPr lang="en-GB" altLang="en-US"/>
          </a:p>
        </p:txBody>
      </p:sp>
    </p:spTree>
    <p:extLst>
      <p:ext uri="{BB962C8B-B14F-4D97-AF65-F5344CB8AC3E}">
        <p14:creationId xmlns:p14="http://schemas.microsoft.com/office/powerpoint/2010/main" val="20346973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D88B5-FDC9-66B9-EA98-0BF9AC49FE2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B6413C-10E6-CB4D-E0FF-CF08B20CCA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70348D-2D11-A014-CB86-8ED6D807B0DF}"/>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128DA760-4A38-9BC9-A7C3-E240E00482BB}"/>
              </a:ext>
            </a:extLst>
          </p:cNvPr>
          <p:cNvSpPr>
            <a:spLocks noGrp="1"/>
          </p:cNvSpPr>
          <p:nvPr>
            <p:ph type="ftr" sz="quarter" idx="11"/>
          </p:nvPr>
        </p:nvSpPr>
        <p:spPr/>
        <p:txBody>
          <a:bodyPr/>
          <a:lstStyle/>
          <a:p>
            <a:pPr>
              <a:defRPr/>
            </a:pPr>
            <a:r>
              <a:rPr lang="en-GB"/>
              <a:t>CH2009</a:t>
            </a:r>
          </a:p>
        </p:txBody>
      </p:sp>
      <p:sp>
        <p:nvSpPr>
          <p:cNvPr id="6" name="Slide Number Placeholder 5">
            <a:extLst>
              <a:ext uri="{FF2B5EF4-FFF2-40B4-BE49-F238E27FC236}">
                <a16:creationId xmlns:a16="http://schemas.microsoft.com/office/drawing/2014/main" id="{311676E7-2C3D-B943-AAA7-5CCC77680C64}"/>
              </a:ext>
            </a:extLst>
          </p:cNvPr>
          <p:cNvSpPr>
            <a:spLocks noGrp="1"/>
          </p:cNvSpPr>
          <p:nvPr>
            <p:ph type="sldNum" sz="quarter" idx="12"/>
          </p:nvPr>
        </p:nvSpPr>
        <p:spPr/>
        <p:txBody>
          <a:bodyPr/>
          <a:lstStyle/>
          <a:p>
            <a:pPr>
              <a:defRPr/>
            </a:pPr>
            <a:fld id="{E20F3765-C88C-4452-9317-D4315E16939C}" type="slidenum">
              <a:rPr lang="en-GB" altLang="en-US" smtClean="0"/>
              <a:pPr>
                <a:defRPr/>
              </a:pPr>
              <a:t>‹#›</a:t>
            </a:fld>
            <a:endParaRPr lang="en-GB" altLang="en-US"/>
          </a:p>
        </p:txBody>
      </p:sp>
    </p:spTree>
    <p:extLst>
      <p:ext uri="{BB962C8B-B14F-4D97-AF65-F5344CB8AC3E}">
        <p14:creationId xmlns:p14="http://schemas.microsoft.com/office/powerpoint/2010/main" val="74851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4628FF-F811-9329-5E5E-2F27F203C9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99CFBF-4CEA-7F2D-8837-233EEE8BCB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89A59E-5C82-7F9E-8D64-ECE9C78A25C5}"/>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AB81D7CB-D723-65E9-E6B8-780A25E71E87}"/>
              </a:ext>
            </a:extLst>
          </p:cNvPr>
          <p:cNvSpPr>
            <a:spLocks noGrp="1"/>
          </p:cNvSpPr>
          <p:nvPr>
            <p:ph type="ftr" sz="quarter" idx="11"/>
          </p:nvPr>
        </p:nvSpPr>
        <p:spPr/>
        <p:txBody>
          <a:bodyPr/>
          <a:lstStyle/>
          <a:p>
            <a:pPr>
              <a:defRPr/>
            </a:pPr>
            <a:r>
              <a:rPr lang="en-GB"/>
              <a:t>CH2009</a:t>
            </a:r>
          </a:p>
        </p:txBody>
      </p:sp>
      <p:sp>
        <p:nvSpPr>
          <p:cNvPr id="6" name="Slide Number Placeholder 5">
            <a:extLst>
              <a:ext uri="{FF2B5EF4-FFF2-40B4-BE49-F238E27FC236}">
                <a16:creationId xmlns:a16="http://schemas.microsoft.com/office/drawing/2014/main" id="{B87F993A-3C09-48A9-74B9-7EF0A2B700D3}"/>
              </a:ext>
            </a:extLst>
          </p:cNvPr>
          <p:cNvSpPr>
            <a:spLocks noGrp="1"/>
          </p:cNvSpPr>
          <p:nvPr>
            <p:ph type="sldNum" sz="quarter" idx="12"/>
          </p:nvPr>
        </p:nvSpPr>
        <p:spPr/>
        <p:txBody>
          <a:bodyPr/>
          <a:lstStyle/>
          <a:p>
            <a:pPr>
              <a:defRPr/>
            </a:pPr>
            <a:fld id="{86CE340F-A42E-4253-8F90-F6843914E5ED}" type="slidenum">
              <a:rPr lang="en-GB" altLang="en-US" smtClean="0"/>
              <a:pPr>
                <a:defRPr/>
              </a:pPr>
              <a:t>‹#›</a:t>
            </a:fld>
            <a:endParaRPr lang="en-GB" altLang="en-US"/>
          </a:p>
        </p:txBody>
      </p:sp>
    </p:spTree>
    <p:extLst>
      <p:ext uri="{BB962C8B-B14F-4D97-AF65-F5344CB8AC3E}">
        <p14:creationId xmlns:p14="http://schemas.microsoft.com/office/powerpoint/2010/main" val="459535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23333" y="722313"/>
            <a:ext cx="11516784" cy="762000"/>
          </a:xfrm>
        </p:spPr>
        <p:txBody>
          <a:bodyPr/>
          <a:lstStyle/>
          <a:p>
            <a:r>
              <a:rPr lang="en-US"/>
              <a:t>Click to edit Master title style</a:t>
            </a:r>
            <a:endParaRPr lang="en-GB"/>
          </a:p>
        </p:txBody>
      </p:sp>
      <p:sp>
        <p:nvSpPr>
          <p:cNvPr id="3" name="Content Placeholder 2"/>
          <p:cNvSpPr>
            <a:spLocks noGrp="1"/>
          </p:cNvSpPr>
          <p:nvPr>
            <p:ph sz="half" idx="1"/>
          </p:nvPr>
        </p:nvSpPr>
        <p:spPr>
          <a:xfrm>
            <a:off x="438151" y="1941513"/>
            <a:ext cx="536998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11334" y="1941513"/>
            <a:ext cx="53721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3B5A4A2A-CD8F-430F-9D61-44DFCEB57E50}" type="slidenum">
              <a:rPr lang="en-GB" altLang="en-US"/>
              <a:pPr>
                <a:defRPr/>
              </a:pPr>
              <a:t>‹#›</a:t>
            </a:fld>
            <a:endParaRPr lang="en-GB" altLang="en-US"/>
          </a:p>
        </p:txBody>
      </p:sp>
    </p:spTree>
    <p:extLst>
      <p:ext uri="{BB962C8B-B14F-4D97-AF65-F5344CB8AC3E}">
        <p14:creationId xmlns:p14="http://schemas.microsoft.com/office/powerpoint/2010/main" val="13721149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274638"/>
            <a:ext cx="10566400" cy="1143000"/>
          </a:xfrm>
        </p:spPr>
        <p:txBody>
          <a:bodyPr/>
          <a:lstStyle/>
          <a:p>
            <a:r>
              <a:rPr lang="en-US"/>
              <a:t>Click to edit Master title style</a:t>
            </a:r>
            <a:endParaRPr lang="en-US" dirty="0"/>
          </a:p>
        </p:txBody>
      </p:sp>
      <p:sp>
        <p:nvSpPr>
          <p:cNvPr id="8" name="Content Placeholder 7"/>
          <p:cNvSpPr>
            <a:spLocks noGrp="1"/>
          </p:cNvSpPr>
          <p:nvPr>
            <p:ph sz="quarter" idx="13"/>
          </p:nvPr>
        </p:nvSpPr>
        <p:spPr>
          <a:xfrm>
            <a:off x="812800" y="1600200"/>
            <a:ext cx="10566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4"/>
          </p:nvPr>
        </p:nvSpPr>
        <p:spPr/>
        <p:txBody>
          <a:bodyPr/>
          <a:lstStyle>
            <a:lvl1pPr>
              <a:defRPr/>
            </a:lvl1pPr>
          </a:lstStyle>
          <a:p>
            <a:pPr>
              <a:defRPr/>
            </a:pPr>
            <a:endParaRPr lang="en-GB"/>
          </a:p>
        </p:txBody>
      </p:sp>
      <p:sp>
        <p:nvSpPr>
          <p:cNvPr id="5" name="Footer Placeholder 4"/>
          <p:cNvSpPr>
            <a:spLocks noGrp="1"/>
          </p:cNvSpPr>
          <p:nvPr>
            <p:ph type="ftr" sz="quarter" idx="15"/>
          </p:nvPr>
        </p:nvSpPr>
        <p:spPr/>
        <p:txBody>
          <a:bodyPr/>
          <a:lstStyle>
            <a:lvl1pPr>
              <a:defRPr/>
            </a:lvl1pPr>
          </a:lstStyle>
          <a:p>
            <a:pPr>
              <a:defRPr/>
            </a:pPr>
            <a:r>
              <a:rPr lang="en-GB"/>
              <a:t>CH2020</a:t>
            </a:r>
          </a:p>
        </p:txBody>
      </p:sp>
      <p:sp>
        <p:nvSpPr>
          <p:cNvPr id="6" name="Slide Number Placeholder 5"/>
          <p:cNvSpPr>
            <a:spLocks noGrp="1"/>
          </p:cNvSpPr>
          <p:nvPr>
            <p:ph type="sldNum" sz="quarter" idx="16"/>
          </p:nvPr>
        </p:nvSpPr>
        <p:spPr/>
        <p:txBody>
          <a:bodyPr/>
          <a:lstStyle>
            <a:lvl1pPr>
              <a:defRPr/>
            </a:lvl1pPr>
          </a:lstStyle>
          <a:p>
            <a:pPr>
              <a:defRPr/>
            </a:pPr>
            <a:fld id="{D483DB0B-039B-40B6-BC4C-74A721443325}" type="slidenum">
              <a:rPr lang="en-GB" altLang="en-US"/>
              <a:pPr>
                <a:defRPr/>
              </a:pPr>
              <a:t>‹#›</a:t>
            </a:fld>
            <a:endParaRPr lang="en-GB" altLang="en-US"/>
          </a:p>
        </p:txBody>
      </p:sp>
    </p:spTree>
    <p:extLst>
      <p:ext uri="{BB962C8B-B14F-4D97-AF65-F5344CB8AC3E}">
        <p14:creationId xmlns:p14="http://schemas.microsoft.com/office/powerpoint/2010/main" val="1912068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3FB756-9D11-BE32-3688-9ABAB8509F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A2F408-9FA2-48C7-7AE6-BDEED838C8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EE82E9-56AA-9A4C-31FB-E6AA153080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a:extLst>
              <a:ext uri="{FF2B5EF4-FFF2-40B4-BE49-F238E27FC236}">
                <a16:creationId xmlns:a16="http://schemas.microsoft.com/office/drawing/2014/main" id="{B6864918-F312-A0FA-4F03-238110C9E5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r>
              <a:rPr lang="en-GB"/>
              <a:t>CH2009</a:t>
            </a:r>
          </a:p>
        </p:txBody>
      </p:sp>
      <p:sp>
        <p:nvSpPr>
          <p:cNvPr id="6" name="Slide Number Placeholder 5">
            <a:extLst>
              <a:ext uri="{FF2B5EF4-FFF2-40B4-BE49-F238E27FC236}">
                <a16:creationId xmlns:a16="http://schemas.microsoft.com/office/drawing/2014/main" id="{AE46B8AE-A557-BEA4-0626-FA51397E4F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026E978E-FE6E-4ABC-97AC-98D8DBDADBF4}" type="slidenum">
              <a:rPr lang="en-GB" altLang="en-US" smtClean="0"/>
              <a:pPr>
                <a:defRPr/>
              </a:pPr>
              <a:t>‹#›</a:t>
            </a:fld>
            <a:endParaRPr lang="en-GB" altLang="en-US"/>
          </a:p>
        </p:txBody>
      </p:sp>
    </p:spTree>
    <p:extLst>
      <p:ext uri="{BB962C8B-B14F-4D97-AF65-F5344CB8AC3E}">
        <p14:creationId xmlns:p14="http://schemas.microsoft.com/office/powerpoint/2010/main" val="1739854705"/>
      </p:ext>
    </p:extLst>
  </p:cSld>
  <p:clrMap bg1="lt1" tx1="dk1" bg2="lt2" tx2="dk2" accent1="accent1" accent2="accent2" accent3="accent3" accent4="accent4" accent5="accent5" accent6="accent6" hlink="hlink" folHlink="folHlink"/>
  <p:sldLayoutIdLst>
    <p:sldLayoutId id="2147484877" r:id="rId1"/>
    <p:sldLayoutId id="2147484878" r:id="rId2"/>
    <p:sldLayoutId id="2147484879" r:id="rId3"/>
    <p:sldLayoutId id="2147484880" r:id="rId4"/>
    <p:sldLayoutId id="2147484881" r:id="rId5"/>
    <p:sldLayoutId id="2147484882" r:id="rId6"/>
    <p:sldLayoutId id="2147484883" r:id="rId7"/>
    <p:sldLayoutId id="2147484884" r:id="rId8"/>
    <p:sldLayoutId id="2147484885" r:id="rId9"/>
    <p:sldLayoutId id="2147484886" r:id="rId10"/>
    <p:sldLayoutId id="2147484887" r:id="rId11"/>
    <p:sldLayoutId id="2147484888" r:id="rId12"/>
    <p:sldLayoutId id="2147484889"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commission.europa.eu/strategy-and-policy/priorities-2019-2024/european-green-deal_en"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commission.europa.eu/energy-climate-change-environment_en"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hyperlink" Target="https://commission.europa.eu/strategy-and-policy/priorities-2019-2024/european-green-deal_en"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s://commission.europa.eu/energy-climate-change-environment_en"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european-union.europa.eu/priorities-and-actions/actions-topic/environment_en"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commission.europa.eu/strategy-and-policy/priorities-2019-2024/european-green-deal_en"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hyperlink" Target="https://environment.ec.europa.eu/news/euronews-road-green-episode-5-river-restoration-2023-10-18_en"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arup.com/perspectives/what-is-europes-nature-restoration-law" TargetMode="External"/><Relationship Id="rId5" Type="http://schemas.openxmlformats.org/officeDocument/2006/relationships/image" Target="../media/image13.jpeg"/><Relationship Id="rId4" Type="http://schemas.openxmlformats.org/officeDocument/2006/relationships/hyperlink" Target="https://environment.ec.europa.eu/topics/nature-and-biodiversity/nature-restoration-law_en"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environment.ec.europa.eu/topics/nature-and-biodiversity/nature-restoration-law_en" TargetMode="External"/><Relationship Id="rId4" Type="http://schemas.openxmlformats.org/officeDocument/2006/relationships/hyperlink" Target="https://environment.ec.europa.eu/news/euronews-road-green-episode-5-river-restoration-2023-10-18_en"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environment.ec.europa.eu/topics/nature-and-biodiversity/nature-restoration-law_en" TargetMode="External"/><Relationship Id="rId4" Type="http://schemas.openxmlformats.org/officeDocument/2006/relationships/hyperlink" Target="https://environment.ec.europa.eu/news/euronews-road-green-episode-5-river-restoration-2023-10-18_en"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ec.europa.eu/info/strategy/priorities-2019-2024/european-green-deal_en" TargetMode="External"/><Relationship Id="rId2" Type="http://schemas.openxmlformats.org/officeDocument/2006/relationships/hyperlink" Target="https://environment.ec.europa.eu/strategy/biodiversity-strategy-2030_en"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theguardian.com/environment/2023/oct/27/england-to-diverge-from-eu-water-monitoring-standards"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ec.europa.eu/environment/efe/_en" TargetMode="External"/><Relationship Id="rId2" Type="http://schemas.openxmlformats.org/officeDocument/2006/relationships/hyperlink" Target="https://ec.europa.eu/environment/index_en.htm" TargetMode="External"/><Relationship Id="rId1" Type="http://schemas.openxmlformats.org/officeDocument/2006/relationships/slideLayout" Target="../slideLayouts/slideLayout12.xml"/><Relationship Id="rId6" Type="http://schemas.openxmlformats.org/officeDocument/2006/relationships/image" Target="../media/image18.png"/><Relationship Id="rId5" Type="http://schemas.openxmlformats.org/officeDocument/2006/relationships/hyperlink" Target="http://ec.europa.eu/dgs/environment/directory.htm#office#office" TargetMode="External"/><Relationship Id="rId4" Type="http://schemas.openxmlformats.org/officeDocument/2006/relationships/hyperlink" Target="https://ec.europa.eu/environment/eir/index_en.htm"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europa.eu/european-union/about-eu/eu-in-brief_en" TargetMode="External"/><Relationship Id="rId7" Type="http://schemas.openxmlformats.org/officeDocument/2006/relationships/hyperlink" Target="https://commission.europa.eu/strategy-and-policy/priorities-2019-2024/european-green-deal/delivering-european-green-deal_en"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19.png"/><Relationship Id="rId5" Type="http://schemas.openxmlformats.org/officeDocument/2006/relationships/hyperlink" Target="https://ec.europa.eu/environment/index_en" TargetMode="External"/><Relationship Id="rId4" Type="http://schemas.openxmlformats.org/officeDocument/2006/relationships/hyperlink" Target="https://europa.eu/european-union/index_en"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hyperlink" Target="http://eur-lex.europa.eu/legal-content/EN/TXT/?uri=CELEX:32013D1386" TargetMode="Externa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s://ec.europa.eu/environment/eir/index_en.htm" TargetMode="External"/><Relationship Id="rId2" Type="http://schemas.openxmlformats.org/officeDocument/2006/relationships/hyperlink" Target="https://ec.europa.eu/environment/index_en.htm" TargetMode="External"/><Relationship Id="rId1" Type="http://schemas.openxmlformats.org/officeDocument/2006/relationships/slideLayout" Target="../slideLayouts/slideLayout12.xml"/><Relationship Id="rId5" Type="http://schemas.openxmlformats.org/officeDocument/2006/relationships/image" Target="../media/image18.png"/><Relationship Id="rId4" Type="http://schemas.openxmlformats.org/officeDocument/2006/relationships/hyperlink" Target="http://ec.europa.eu/dgs/environment/directory.htm#office#office"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What is the EU? - BBC Newsround">
            <a:extLst>
              <a:ext uri="{FF2B5EF4-FFF2-40B4-BE49-F238E27FC236}">
                <a16:creationId xmlns:a16="http://schemas.microsoft.com/office/drawing/2014/main" id="{E272A7AD-466F-C439-61EA-7B1C0F1001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04" y="-16484"/>
            <a:ext cx="12221304" cy="687448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407368" y="3455832"/>
            <a:ext cx="6048672" cy="2900518"/>
          </a:xfrm>
        </p:spPr>
        <p:txBody>
          <a:bodyPr>
            <a:normAutofit/>
          </a:bodyPr>
          <a:lstStyle/>
          <a:p>
            <a:pPr algn="l"/>
            <a:r>
              <a:rPr lang="en-GB" sz="2800" b="1" dirty="0">
                <a:solidFill>
                  <a:srgbClr val="FFFFFF"/>
                </a:solidFill>
                <a:latin typeface="Neue Haas Grotesk Text Pro" panose="020B0504020202020204" pitchFamily="34" charset="0"/>
              </a:rPr>
              <a:t>Strategic Environmental Management in the EU</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BBF10501-945D-43AF-BF6F-0FE526563D3A}" type="slidenum">
              <a:rPr lang="en-GB" altLang="en-US">
                <a:solidFill>
                  <a:srgbClr val="FFFFFF"/>
                </a:solidFill>
              </a:rPr>
              <a:pPr>
                <a:spcAft>
                  <a:spcPts val="600"/>
                </a:spcAft>
                <a:defRPr/>
              </a:pPr>
              <a:t>1</a:t>
            </a:fld>
            <a:endParaRPr lang="en-GB" altLang="en-US">
              <a:solidFill>
                <a:srgbClr val="FFFFFF"/>
              </a:solidFill>
            </a:endParaRPr>
          </a:p>
        </p:txBody>
      </p:sp>
      <p:pic>
        <p:nvPicPr>
          <p:cNvPr id="7" name="Picture 6" descr="A black background with white text&#10;&#10;Description automatically generated">
            <a:extLst>
              <a:ext uri="{FF2B5EF4-FFF2-40B4-BE49-F238E27FC236}">
                <a16:creationId xmlns:a16="http://schemas.microsoft.com/office/drawing/2014/main" id="{B3B79A37-88FA-FEAA-098A-3A750DF37C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344" y="260648"/>
            <a:ext cx="2448272" cy="1132326"/>
          </a:xfrm>
          <a:prstGeom prst="rect">
            <a:avLst/>
          </a:prstGeom>
        </p:spPr>
      </p:pic>
    </p:spTree>
    <p:extLst>
      <p:ext uri="{BB962C8B-B14F-4D97-AF65-F5344CB8AC3E}">
        <p14:creationId xmlns:p14="http://schemas.microsoft.com/office/powerpoint/2010/main" val="1805171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1138036"/>
            <a:ext cx="4085665" cy="1402470"/>
          </a:xfrm>
        </p:spPr>
        <p:txBody>
          <a:bodyPr vert="horz" lIns="91440" tIns="45720" rIns="91440" bIns="45720" rtlCol="0" anchor="t">
            <a:normAutofit/>
          </a:bodyPr>
          <a:lstStyle/>
          <a:p>
            <a:r>
              <a:rPr lang="en-US" sz="3200" b="1" dirty="0">
                <a:latin typeface="Neue Haas Grotesk Text Pro" panose="020B0504020202020204" pitchFamily="34" charset="0"/>
              </a:rPr>
              <a:t>Lecture Outline</a:t>
            </a:r>
          </a:p>
        </p:txBody>
      </p:sp>
      <p:cxnSp>
        <p:nvCxnSpPr>
          <p:cNvPr id="17" name="Straight Connector 1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itle 1">
            <a:extLst>
              <a:ext uri="{FF2B5EF4-FFF2-40B4-BE49-F238E27FC236}">
                <a16:creationId xmlns:a16="http://schemas.microsoft.com/office/drawing/2014/main" id="{6191EF6B-6062-3F23-C479-A20382BF9084}"/>
              </a:ext>
            </a:extLst>
          </p:cNvPr>
          <p:cNvSpPr txBox="1">
            <a:spLocks/>
          </p:cNvSpPr>
          <p:nvPr/>
        </p:nvSpPr>
        <p:spPr>
          <a:xfrm>
            <a:off x="623392" y="2551176"/>
            <a:ext cx="4464496" cy="3591207"/>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228600">
              <a:spcAft>
                <a:spcPts val="600"/>
              </a:spcAft>
              <a:buFont typeface="Arial" panose="020B0604020202020204" pitchFamily="34" charset="0"/>
              <a:buChar char="•"/>
            </a:pPr>
            <a:r>
              <a:rPr lang="en-US" sz="2800" dirty="0">
                <a:latin typeface="+mn-lt"/>
                <a:ea typeface="+mn-ea"/>
                <a:cs typeface="+mn-cs"/>
              </a:rPr>
              <a:t>Have I got news for you? </a:t>
            </a:r>
          </a:p>
          <a:p>
            <a:pPr marL="457200" indent="-228600">
              <a:spcAft>
                <a:spcPts val="600"/>
              </a:spcAft>
              <a:buFont typeface="Arial" panose="020B0604020202020204" pitchFamily="34" charset="0"/>
              <a:buChar char="•"/>
            </a:pPr>
            <a:r>
              <a:rPr lang="en-US" sz="2800" b="1" dirty="0">
                <a:latin typeface="+mn-lt"/>
                <a:ea typeface="+mn-ea"/>
                <a:cs typeface="+mn-cs"/>
              </a:rPr>
              <a:t>EU Rivers Debate</a:t>
            </a:r>
          </a:p>
          <a:p>
            <a:pPr marL="457200" indent="-228600">
              <a:spcAft>
                <a:spcPts val="600"/>
              </a:spcAft>
              <a:buFont typeface="Arial" panose="020B0604020202020204" pitchFamily="34" charset="0"/>
              <a:buChar char="•"/>
            </a:pPr>
            <a:r>
              <a:rPr lang="en-US" sz="2800" dirty="0">
                <a:latin typeface="+mn-lt"/>
                <a:ea typeface="+mn-ea"/>
                <a:cs typeface="+mn-cs"/>
              </a:rPr>
              <a:t>European Green Deal</a:t>
            </a:r>
          </a:p>
          <a:p>
            <a:pPr marL="457200" indent="-228600">
              <a:spcAft>
                <a:spcPts val="600"/>
              </a:spcAft>
              <a:buFont typeface="Arial" panose="020B0604020202020204" pitchFamily="34" charset="0"/>
              <a:buChar char="•"/>
            </a:pPr>
            <a:r>
              <a:rPr lang="en-US" sz="2800" dirty="0">
                <a:latin typeface="+mn-lt"/>
                <a:ea typeface="+mn-ea"/>
                <a:cs typeface="+mn-cs"/>
              </a:rPr>
              <a:t>Nature Restoration Law</a:t>
            </a:r>
          </a:p>
          <a:p>
            <a:pPr marL="457200" indent="-228600">
              <a:spcAft>
                <a:spcPts val="600"/>
              </a:spcAft>
              <a:buFont typeface="Arial" panose="020B0604020202020204" pitchFamily="34" charset="0"/>
              <a:buChar char="•"/>
            </a:pPr>
            <a:r>
              <a:rPr lang="en-US" sz="2800" dirty="0">
                <a:latin typeface="+mn-lt"/>
                <a:ea typeface="+mn-ea"/>
                <a:cs typeface="+mn-cs"/>
              </a:rPr>
              <a:t>Biodiversity Strategy for 2030</a:t>
            </a:r>
          </a:p>
          <a:p>
            <a:pPr marL="457200" indent="-228600">
              <a:spcAft>
                <a:spcPts val="600"/>
              </a:spcAft>
              <a:buFont typeface="Arial" panose="020B0604020202020204" pitchFamily="34" charset="0"/>
              <a:buChar char="•"/>
            </a:pPr>
            <a:r>
              <a:rPr lang="en-US" sz="2800" b="1" dirty="0">
                <a:latin typeface="+mn-lt"/>
                <a:ea typeface="+mn-ea"/>
                <a:cs typeface="+mn-cs"/>
              </a:rPr>
              <a:t>WFD</a:t>
            </a:r>
          </a:p>
          <a:p>
            <a:pPr marL="457200" indent="-228600">
              <a:spcAft>
                <a:spcPts val="600"/>
              </a:spcAft>
              <a:buFont typeface="Arial" panose="020B0604020202020204" pitchFamily="34" charset="0"/>
              <a:buChar char="•"/>
            </a:pPr>
            <a:endParaRPr lang="en-US" sz="2000" dirty="0">
              <a:latin typeface="+mn-lt"/>
              <a:ea typeface="+mn-ea"/>
              <a:cs typeface="+mn-cs"/>
            </a:endParaRPr>
          </a:p>
          <a:p>
            <a:pPr marL="457200" indent="-228600">
              <a:spcAft>
                <a:spcPts val="600"/>
              </a:spcAft>
              <a:buFont typeface="Arial" panose="020B0604020202020204" pitchFamily="34" charset="0"/>
              <a:buChar char="•"/>
            </a:pPr>
            <a:endParaRPr lang="en-US" sz="2000" dirty="0">
              <a:latin typeface="+mn-lt"/>
              <a:ea typeface="+mn-ea"/>
              <a:cs typeface="+mn-cs"/>
            </a:endParaRPr>
          </a:p>
        </p:txBody>
      </p:sp>
      <p:pic>
        <p:nvPicPr>
          <p:cNvPr id="18" name="Picture 6" descr="Bird's eye view of a river in a lush forest">
            <a:extLst>
              <a:ext uri="{FF2B5EF4-FFF2-40B4-BE49-F238E27FC236}">
                <a16:creationId xmlns:a16="http://schemas.microsoft.com/office/drawing/2014/main" id="{543CC035-300D-E0F0-F329-3260B3542B0E}"/>
              </a:ext>
            </a:extLst>
          </p:cNvPr>
          <p:cNvPicPr>
            <a:picLocks noChangeAspect="1"/>
          </p:cNvPicPr>
          <p:nvPr/>
        </p:nvPicPr>
        <p:blipFill rotWithShape="1">
          <a:blip r:embed="rId2"/>
          <a:srcRect l="22116" r="14218" b="-1"/>
          <a:stretch/>
        </p:blipFill>
        <p:spPr>
          <a:xfrm>
            <a:off x="5650992" y="10"/>
            <a:ext cx="6541008" cy="6857990"/>
          </a:xfrm>
          <a:prstGeom prst="rect">
            <a:avLst/>
          </a:prstGeom>
        </p:spPr>
      </p:pic>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A2D1FC4-343E-40E0-885C-2B093CC69763}" type="slidenum">
              <a:rPr lang="en-US" altLang="en-US">
                <a:solidFill>
                  <a:srgbClr val="FFFFFF"/>
                </a:solidFill>
                <a:latin typeface="Calibri" panose="020F0502020204030204"/>
              </a:rPr>
              <a:pPr>
                <a:spcAft>
                  <a:spcPts val="600"/>
                </a:spcAft>
                <a:defRPr/>
              </a:pPr>
              <a:t>2</a:t>
            </a:fld>
            <a:endParaRPr lang="en-US" altLang="en-US">
              <a:solidFill>
                <a:srgbClr val="FFFFFF"/>
              </a:solidFill>
              <a:latin typeface="Calibri" panose="020F0502020204030204"/>
            </a:endParaRPr>
          </a:p>
        </p:txBody>
      </p:sp>
    </p:spTree>
    <p:extLst>
      <p:ext uri="{BB962C8B-B14F-4D97-AF65-F5344CB8AC3E}">
        <p14:creationId xmlns:p14="http://schemas.microsoft.com/office/powerpoint/2010/main" val="2121156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2C25-D2BE-D8A8-DB92-C93327D132C7}"/>
              </a:ext>
            </a:extLst>
          </p:cNvPr>
          <p:cNvSpPr>
            <a:spLocks noGrp="1"/>
          </p:cNvSpPr>
          <p:nvPr>
            <p:ph type="title"/>
          </p:nvPr>
        </p:nvSpPr>
        <p:spPr>
          <a:xfrm>
            <a:off x="5868557" y="1138036"/>
            <a:ext cx="5444382" cy="1402470"/>
          </a:xfrm>
        </p:spPr>
        <p:txBody>
          <a:bodyPr anchor="t">
            <a:normAutofit/>
          </a:bodyPr>
          <a:lstStyle/>
          <a:p>
            <a:r>
              <a:rPr lang="en-GB" sz="3200" b="1" dirty="0">
                <a:latin typeface="Neue Haas Grotesk Text Pro" panose="020B0504020202020204" pitchFamily="34" charset="0"/>
              </a:rPr>
              <a:t>Finalise topic</a:t>
            </a:r>
          </a:p>
        </p:txBody>
      </p:sp>
      <p:pic>
        <p:nvPicPr>
          <p:cNvPr id="9" name="Picture 8" descr="hand holding ball">
            <a:extLst>
              <a:ext uri="{FF2B5EF4-FFF2-40B4-BE49-F238E27FC236}">
                <a16:creationId xmlns:a16="http://schemas.microsoft.com/office/drawing/2014/main" id="{72A4C474-E996-41DD-1E03-4C0E55CD24A1}"/>
              </a:ext>
            </a:extLst>
          </p:cNvPr>
          <p:cNvPicPr>
            <a:picLocks noChangeAspect="1"/>
          </p:cNvPicPr>
          <p:nvPr/>
        </p:nvPicPr>
        <p:blipFill rotWithShape="1">
          <a:blip r:embed="rId2"/>
          <a:srcRect l="26902" r="23149"/>
          <a:stretch/>
        </p:blipFill>
        <p:spPr>
          <a:xfrm>
            <a:off x="-1" y="10"/>
            <a:ext cx="5151179" cy="6857990"/>
          </a:xfrm>
          <a:prstGeom prst="rect">
            <a:avLst/>
          </a:prstGeom>
        </p:spPr>
      </p:pic>
      <p:sp>
        <p:nvSpPr>
          <p:cNvPr id="7" name="Content Placeholder 6">
            <a:extLst>
              <a:ext uri="{FF2B5EF4-FFF2-40B4-BE49-F238E27FC236}">
                <a16:creationId xmlns:a16="http://schemas.microsoft.com/office/drawing/2014/main" id="{EC65C914-897D-0048-E44C-17559675CBA5}"/>
              </a:ext>
            </a:extLst>
          </p:cNvPr>
          <p:cNvSpPr>
            <a:spLocks noGrp="1"/>
          </p:cNvSpPr>
          <p:nvPr>
            <p:ph idx="1"/>
          </p:nvPr>
        </p:nvSpPr>
        <p:spPr>
          <a:xfrm>
            <a:off x="5868557" y="1828800"/>
            <a:ext cx="5444382" cy="4917233"/>
          </a:xfrm>
        </p:spPr>
        <p:txBody>
          <a:bodyPr>
            <a:normAutofit lnSpcReduction="10000"/>
          </a:bodyPr>
          <a:lstStyle/>
          <a:p>
            <a:r>
              <a:rPr lang="en-GB" sz="1400" dirty="0">
                <a:latin typeface="Neue Haas Grotesk Text Pro" panose="020B0504020202020204" pitchFamily="34" charset="0"/>
              </a:rPr>
              <a:t>1. Action on Climate and SDGs </a:t>
            </a:r>
          </a:p>
          <a:p>
            <a:r>
              <a:rPr lang="en-GB" sz="1400" dirty="0">
                <a:latin typeface="Neue Haas Grotesk Text Pro" panose="020B0504020202020204" pitchFamily="34" charset="0"/>
              </a:rPr>
              <a:t>2. Adaptation and resilience </a:t>
            </a:r>
          </a:p>
          <a:p>
            <a:r>
              <a:rPr lang="en-GB" sz="1400" dirty="0">
                <a:latin typeface="Neue Haas Grotesk Text Pro" panose="020B0504020202020204" pitchFamily="34" charset="0"/>
              </a:rPr>
              <a:t>3. Capacity-building </a:t>
            </a:r>
          </a:p>
          <a:p>
            <a:r>
              <a:rPr lang="en-GB" sz="1400" dirty="0">
                <a:latin typeface="Neue Haas Grotesk Text Pro" panose="020B0504020202020204" pitchFamily="34" charset="0"/>
              </a:rPr>
              <a:t>4. Climate Finance </a:t>
            </a:r>
          </a:p>
          <a:p>
            <a:r>
              <a:rPr lang="en-GB" sz="1400" dirty="0">
                <a:latin typeface="Neue Haas Grotesk Text Pro" panose="020B0504020202020204" pitchFamily="34" charset="0"/>
              </a:rPr>
              <a:t>5. Climate Technology </a:t>
            </a:r>
          </a:p>
          <a:p>
            <a:r>
              <a:rPr lang="en-GB" sz="1400" dirty="0">
                <a:latin typeface="Neue Haas Grotesk Text Pro" panose="020B0504020202020204" pitchFamily="34" charset="0"/>
              </a:rPr>
              <a:t>6. Education &amp; Youth </a:t>
            </a:r>
          </a:p>
          <a:p>
            <a:r>
              <a:rPr lang="en-GB" sz="1400" dirty="0">
                <a:latin typeface="Neue Haas Grotesk Text Pro" panose="020B0504020202020204" pitchFamily="34" charset="0"/>
              </a:rPr>
              <a:t>7. Gender </a:t>
            </a:r>
          </a:p>
          <a:p>
            <a:r>
              <a:rPr lang="en-GB" sz="1400" dirty="0">
                <a:latin typeface="Neue Haas Grotesk Text Pro" panose="020B0504020202020204" pitchFamily="34" charset="0"/>
              </a:rPr>
              <a:t>8. Global Stocktake </a:t>
            </a:r>
          </a:p>
          <a:p>
            <a:r>
              <a:rPr lang="en-GB" sz="1400" dirty="0">
                <a:latin typeface="Neue Haas Grotesk Text Pro" panose="020B0504020202020204" pitchFamily="34" charset="0"/>
              </a:rPr>
              <a:t>9. Innovation </a:t>
            </a:r>
          </a:p>
          <a:p>
            <a:r>
              <a:rPr lang="en-GB" sz="1400" dirty="0">
                <a:latin typeface="Neue Haas Grotesk Text Pro" panose="020B0504020202020204" pitchFamily="34" charset="0"/>
              </a:rPr>
              <a:t>10. Land Use </a:t>
            </a:r>
          </a:p>
          <a:p>
            <a:r>
              <a:rPr lang="en-GB" sz="1400" dirty="0">
                <a:latin typeface="Neue Haas Grotesk Text Pro" panose="020B0504020202020204" pitchFamily="34" charset="0"/>
              </a:rPr>
              <a:t>11. Local Communities and Indigenous Peoples Platform </a:t>
            </a:r>
          </a:p>
          <a:p>
            <a:r>
              <a:rPr lang="en-GB" sz="1400" dirty="0">
                <a:latin typeface="Neue Haas Grotesk Text Pro" panose="020B0504020202020204" pitchFamily="34" charset="0"/>
              </a:rPr>
              <a:t>12. Market and Non-Market Mechanisms</a:t>
            </a:r>
          </a:p>
          <a:p>
            <a:r>
              <a:rPr lang="en-GB" sz="1400" dirty="0">
                <a:latin typeface="Neue Haas Grotesk Text Pro" panose="020B0504020202020204" pitchFamily="34" charset="0"/>
              </a:rPr>
              <a:t> 13. Mitigation </a:t>
            </a:r>
          </a:p>
          <a:p>
            <a:r>
              <a:rPr lang="en-GB" sz="1400" dirty="0">
                <a:latin typeface="Neue Haas Grotesk Text Pro" panose="020B0504020202020204" pitchFamily="34" charset="0"/>
              </a:rPr>
              <a:t>14. The Ocean </a:t>
            </a:r>
          </a:p>
          <a:p>
            <a:r>
              <a:rPr lang="en-GB" sz="1400" dirty="0">
                <a:latin typeface="Neue Haas Grotesk Text Pro" panose="020B0504020202020204" pitchFamily="34" charset="0"/>
              </a:rPr>
              <a:t>15. Pre-2020 Ambition and Implementation</a:t>
            </a:r>
          </a:p>
          <a:p>
            <a:r>
              <a:rPr lang="en-GB" sz="1400" dirty="0">
                <a:latin typeface="Neue Haas Grotesk Text Pro" panose="020B0504020202020204" pitchFamily="34" charset="0"/>
              </a:rPr>
              <a:t> 16. Science </a:t>
            </a:r>
          </a:p>
        </p:txBody>
      </p:sp>
    </p:spTree>
    <p:extLst>
      <p:ext uri="{BB962C8B-B14F-4D97-AF65-F5344CB8AC3E}">
        <p14:creationId xmlns:p14="http://schemas.microsoft.com/office/powerpoint/2010/main" val="440783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2C25-D2BE-D8A8-DB92-C93327D132C7}"/>
              </a:ext>
            </a:extLst>
          </p:cNvPr>
          <p:cNvSpPr>
            <a:spLocks noGrp="1"/>
          </p:cNvSpPr>
          <p:nvPr>
            <p:ph type="title"/>
          </p:nvPr>
        </p:nvSpPr>
        <p:spPr>
          <a:xfrm>
            <a:off x="7380407" y="743447"/>
            <a:ext cx="3973385" cy="1790203"/>
          </a:xfrm>
          <a:noFill/>
        </p:spPr>
        <p:txBody>
          <a:bodyPr vert="horz" lIns="91440" tIns="45720" rIns="91440" bIns="45720" rtlCol="0" anchor="b">
            <a:normAutofit/>
          </a:bodyPr>
          <a:lstStyle/>
          <a:p>
            <a:r>
              <a:rPr lang="en-US" sz="3600" b="1" dirty="0">
                <a:latin typeface="Neue Haas Grotesk Text Pro" panose="020B0504020202020204" pitchFamily="34" charset="0"/>
              </a:rPr>
              <a:t>Environmental Management in the EU</a:t>
            </a:r>
          </a:p>
        </p:txBody>
      </p:sp>
      <p:pic>
        <p:nvPicPr>
          <p:cNvPr id="15" name="Picture 14" descr="Wind turbines against blue sky">
            <a:extLst>
              <a:ext uri="{FF2B5EF4-FFF2-40B4-BE49-F238E27FC236}">
                <a16:creationId xmlns:a16="http://schemas.microsoft.com/office/drawing/2014/main" id="{3B34317B-DC8B-7EA5-70B4-FFDC04919994}"/>
              </a:ext>
            </a:extLst>
          </p:cNvPr>
          <p:cNvPicPr>
            <a:picLocks noChangeAspect="1"/>
          </p:cNvPicPr>
          <p:nvPr/>
        </p:nvPicPr>
        <p:blipFill rotWithShape="1">
          <a:blip r:embed="rId2"/>
          <a:srcRect l="20306" r="10356" b="-1"/>
          <a:stretch/>
        </p:blipFill>
        <p:spPr>
          <a:xfrm>
            <a:off x="20" y="10"/>
            <a:ext cx="6992881" cy="6857990"/>
          </a:xfrm>
          <a:prstGeom prst="rect">
            <a:avLst/>
          </a:prstGeom>
        </p:spPr>
      </p:pic>
      <p:sp>
        <p:nvSpPr>
          <p:cNvPr id="3" name="Content Placeholder 6">
            <a:extLst>
              <a:ext uri="{FF2B5EF4-FFF2-40B4-BE49-F238E27FC236}">
                <a16:creationId xmlns:a16="http://schemas.microsoft.com/office/drawing/2014/main" id="{0356C90A-4A69-87F0-E5B4-A8E1292A0406}"/>
              </a:ext>
            </a:extLst>
          </p:cNvPr>
          <p:cNvSpPr>
            <a:spLocks noGrp="1"/>
          </p:cNvSpPr>
          <p:nvPr>
            <p:ph idx="1"/>
          </p:nvPr>
        </p:nvSpPr>
        <p:spPr>
          <a:xfrm>
            <a:off x="7380407" y="3037308"/>
            <a:ext cx="3880814" cy="3317033"/>
          </a:xfrm>
        </p:spPr>
        <p:txBody>
          <a:bodyPr>
            <a:normAutofit/>
          </a:bodyPr>
          <a:lstStyle/>
          <a:p>
            <a:pPr marL="0" indent="0">
              <a:buNone/>
            </a:pPr>
            <a:r>
              <a:rPr lang="en-GB" sz="2000" dirty="0">
                <a:latin typeface="Neue Haas Grotesk Text Pro" panose="020B0504020202020204" pitchFamily="34" charset="0"/>
              </a:rPr>
              <a:t>Governance article should have an EU focus</a:t>
            </a:r>
          </a:p>
        </p:txBody>
      </p:sp>
      <p:pic>
        <p:nvPicPr>
          <p:cNvPr id="5" name="Content Placeholder 4">
            <a:extLst>
              <a:ext uri="{FF2B5EF4-FFF2-40B4-BE49-F238E27FC236}">
                <a16:creationId xmlns:a16="http://schemas.microsoft.com/office/drawing/2014/main" id="{61584BEC-7FEC-A5A2-C673-6B369C16AEB0}"/>
              </a:ext>
            </a:extLst>
          </p:cNvPr>
          <p:cNvPicPr>
            <a:picLocks noChangeAspect="1"/>
          </p:cNvPicPr>
          <p:nvPr/>
        </p:nvPicPr>
        <p:blipFill rotWithShape="1">
          <a:blip r:embed="rId3"/>
          <a:srcRect l="1255" r="3148" b="1"/>
          <a:stretch/>
        </p:blipFill>
        <p:spPr>
          <a:xfrm>
            <a:off x="7491598" y="3890866"/>
            <a:ext cx="3330823" cy="1968566"/>
          </a:xfrm>
          <a:prstGeom prst="rect">
            <a:avLst/>
          </a:prstGeom>
          <a:ln w="19050">
            <a:solidFill>
              <a:schemeClr val="tx1"/>
            </a:solidFill>
            <a:miter lim="800000"/>
          </a:ln>
        </p:spPr>
      </p:pic>
    </p:spTree>
    <p:extLst>
      <p:ext uri="{BB962C8B-B14F-4D97-AF65-F5344CB8AC3E}">
        <p14:creationId xmlns:p14="http://schemas.microsoft.com/office/powerpoint/2010/main" val="2220923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80B10C-04AE-BAFC-30A0-38CD81274DBF}"/>
              </a:ext>
            </a:extLst>
          </p:cNvPr>
          <p:cNvSpPr>
            <a:spLocks noGrp="1"/>
          </p:cNvSpPr>
          <p:nvPr>
            <p:ph type="title"/>
          </p:nvPr>
        </p:nvSpPr>
        <p:spPr>
          <a:xfrm>
            <a:off x="1245072" y="1289765"/>
            <a:ext cx="3651101" cy="4270963"/>
          </a:xfrm>
        </p:spPr>
        <p:txBody>
          <a:bodyPr anchor="ctr">
            <a:normAutofit/>
          </a:bodyPr>
          <a:lstStyle/>
          <a:p>
            <a:pPr algn="ctr"/>
            <a:r>
              <a:rPr lang="en-GB" sz="4300" b="1">
                <a:solidFill>
                  <a:srgbClr val="FFFFFF"/>
                </a:solidFill>
                <a:latin typeface="Neue Haas Grotesk Text Pro" panose="020B0504020202020204" pitchFamily="34" charset="0"/>
              </a:rPr>
              <a:t>European Governance</a:t>
            </a:r>
          </a:p>
        </p:txBody>
      </p:sp>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A165825E-99AB-B3F1-59A9-D82AC815265C}"/>
              </a:ext>
            </a:extLst>
          </p:cNvPr>
          <p:cNvSpPr>
            <a:spLocks noGrp="1"/>
          </p:cNvSpPr>
          <p:nvPr>
            <p:ph idx="1"/>
          </p:nvPr>
        </p:nvSpPr>
        <p:spPr>
          <a:xfrm>
            <a:off x="6297233" y="518400"/>
            <a:ext cx="4771607" cy="5837949"/>
          </a:xfrm>
        </p:spPr>
        <p:txBody>
          <a:bodyPr anchor="ctr">
            <a:normAutofit/>
          </a:bodyPr>
          <a:lstStyle/>
          <a:p>
            <a:r>
              <a:rPr lang="en-GB" sz="2400" b="0" i="0" dirty="0">
                <a:solidFill>
                  <a:schemeClr val="tx1">
                    <a:alpha val="80000"/>
                  </a:schemeClr>
                </a:solidFill>
                <a:effectLst/>
                <a:latin typeface="Neue Haas Grotesk Text Pro" panose="020B0504020202020204" pitchFamily="34" charset="0"/>
              </a:rPr>
              <a:t>The expression ‘European governance’ designates the body of rules, procedures and practices that relate to the way powers are exercised in the European Union (EU). The objective is to strengthen democracy at the EU level and to bring citizens closer to the EU institutions.</a:t>
            </a:r>
          </a:p>
          <a:p>
            <a:endParaRPr lang="en-GB" sz="2000" dirty="0">
              <a:solidFill>
                <a:schemeClr val="tx1">
                  <a:alpha val="80000"/>
                </a:schemeClr>
              </a:solidFill>
            </a:endParaRP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4" name="Slide Number Placeholder 3">
            <a:extLst>
              <a:ext uri="{FF2B5EF4-FFF2-40B4-BE49-F238E27FC236}">
                <a16:creationId xmlns:a16="http://schemas.microsoft.com/office/drawing/2014/main" id="{8DC0AB0A-50BE-4369-DB43-46BD94B417B5}"/>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a:solidFill>
                  <a:schemeClr val="tx1">
                    <a:alpha val="60000"/>
                  </a:schemeClr>
                </a:solidFill>
              </a:rPr>
              <a:pPr>
                <a:spcAft>
                  <a:spcPts val="600"/>
                </a:spcAft>
                <a:defRPr/>
              </a:pPr>
              <a:t>5</a:t>
            </a:fld>
            <a:endParaRPr lang="en-GB" altLang="en-US">
              <a:solidFill>
                <a:schemeClr val="tx1">
                  <a:alpha val="60000"/>
                </a:schemeClr>
              </a:solidFill>
            </a:endParaRPr>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4987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0F899E9-F494-D63A-08D8-AFBBC152D004}"/>
              </a:ext>
            </a:extLst>
          </p:cNvPr>
          <p:cNvPicPr>
            <a:picLocks noChangeAspect="1"/>
          </p:cNvPicPr>
          <p:nvPr/>
        </p:nvPicPr>
        <p:blipFill rotWithShape="1">
          <a:blip r:embed="rId2">
            <a:duotone>
              <a:schemeClr val="bg2">
                <a:shade val="45000"/>
                <a:satMod val="135000"/>
              </a:schemeClr>
              <a:prstClr val="white"/>
            </a:duotone>
          </a:blip>
          <a:srcRect b="6250"/>
          <a:stretch/>
        </p:blipFill>
        <p:spPr>
          <a:xfrm>
            <a:off x="20" y="10"/>
            <a:ext cx="12191980" cy="6857990"/>
          </a:xfrm>
          <a:prstGeom prst="rect">
            <a:avLst/>
          </a:prstGeom>
        </p:spPr>
      </p:pic>
      <p:sp>
        <p:nvSpPr>
          <p:cNvPr id="15"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5B4E8-854D-4FB9-F72C-6B068E776CF9}"/>
              </a:ext>
            </a:extLst>
          </p:cNvPr>
          <p:cNvSpPr>
            <a:spLocks noGrp="1"/>
          </p:cNvSpPr>
          <p:nvPr>
            <p:ph type="title"/>
          </p:nvPr>
        </p:nvSpPr>
        <p:spPr>
          <a:xfrm>
            <a:off x="838200" y="365125"/>
            <a:ext cx="10515600" cy="1325563"/>
          </a:xfrm>
        </p:spPr>
        <p:txBody>
          <a:bodyPr>
            <a:normAutofit/>
          </a:bodyPr>
          <a:lstStyle/>
          <a:p>
            <a:r>
              <a:rPr lang="en-GB" b="1">
                <a:latin typeface="Neue Haas Grotesk Text Pro" panose="020B0504020202020204" pitchFamily="34" charset="0"/>
              </a:rPr>
              <a:t>European Governance</a:t>
            </a:r>
            <a:endParaRPr lang="en-GB" b="1" dirty="0">
              <a:latin typeface="Neue Haas Grotesk Text Pro" panose="020B0504020202020204" pitchFamily="34" charset="0"/>
            </a:endParaRPr>
          </a:p>
        </p:txBody>
      </p:sp>
      <p:sp>
        <p:nvSpPr>
          <p:cNvPr id="4" name="Slide Number Placeholder 3">
            <a:extLst>
              <a:ext uri="{FF2B5EF4-FFF2-40B4-BE49-F238E27FC236}">
                <a16:creationId xmlns:a16="http://schemas.microsoft.com/office/drawing/2014/main" id="{FDE2A783-82C1-8FC4-C5A4-3A6F8E30E9DC}"/>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pPr>
                <a:spcAft>
                  <a:spcPts val="600"/>
                </a:spcAft>
                <a:defRPr/>
              </a:pPr>
              <a:t>6</a:t>
            </a:fld>
            <a:endParaRPr lang="en-GB" altLang="en-US"/>
          </a:p>
        </p:txBody>
      </p:sp>
      <p:graphicFrame>
        <p:nvGraphicFramePr>
          <p:cNvPr id="17" name="Content Placeholder 2">
            <a:extLst>
              <a:ext uri="{FF2B5EF4-FFF2-40B4-BE49-F238E27FC236}">
                <a16:creationId xmlns:a16="http://schemas.microsoft.com/office/drawing/2014/main" id="{5F8AD760-DAFE-048C-1AF9-5B52EF53BD87}"/>
              </a:ext>
            </a:extLst>
          </p:cNvPr>
          <p:cNvGraphicFramePr>
            <a:graphicFrameLocks noGrp="1"/>
          </p:cNvGraphicFramePr>
          <p:nvPr>
            <p:ph idx="1"/>
            <p:extLst>
              <p:ext uri="{D42A27DB-BD31-4B8C-83A1-F6EECF244321}">
                <p14:modId xmlns:p14="http://schemas.microsoft.com/office/powerpoint/2010/main" val="37038535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7A90271F-64A4-3F04-B0F4-53CE7D475407}"/>
              </a:ext>
            </a:extLst>
          </p:cNvPr>
          <p:cNvSpPr txBox="1"/>
          <p:nvPr/>
        </p:nvSpPr>
        <p:spPr>
          <a:xfrm>
            <a:off x="838200" y="1797561"/>
            <a:ext cx="6985992" cy="369332"/>
          </a:xfrm>
          <a:prstGeom prst="rect">
            <a:avLst/>
          </a:prstGeom>
          <a:noFill/>
        </p:spPr>
        <p:txBody>
          <a:bodyPr wrap="square">
            <a:spAutoFit/>
          </a:bodyPr>
          <a:lstStyle/>
          <a:p>
            <a:pPr lvl="0"/>
            <a:r>
              <a:rPr lang="en-GB" b="0" i="0" dirty="0">
                <a:latin typeface="Neue Haas Grotesk Text Pro" panose="020B0504020202020204" pitchFamily="34" charset="0"/>
              </a:rPr>
              <a:t>European governance is based on the following principles:</a:t>
            </a:r>
            <a:endParaRPr lang="en-US" dirty="0">
              <a:latin typeface="Neue Haas Grotesk Text Pro" panose="020B0504020202020204" pitchFamily="34" charset="0"/>
            </a:endParaRPr>
          </a:p>
        </p:txBody>
      </p:sp>
    </p:spTree>
    <p:extLst>
      <p:ext uri="{BB962C8B-B14F-4D97-AF65-F5344CB8AC3E}">
        <p14:creationId xmlns:p14="http://schemas.microsoft.com/office/powerpoint/2010/main" val="1750420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0F899E9-F494-D63A-08D8-AFBBC152D004}"/>
              </a:ext>
            </a:extLst>
          </p:cNvPr>
          <p:cNvPicPr>
            <a:picLocks noChangeAspect="1"/>
          </p:cNvPicPr>
          <p:nvPr/>
        </p:nvPicPr>
        <p:blipFill rotWithShape="1">
          <a:blip r:embed="rId2">
            <a:duotone>
              <a:schemeClr val="bg2">
                <a:shade val="45000"/>
                <a:satMod val="135000"/>
              </a:schemeClr>
              <a:prstClr val="white"/>
            </a:duotone>
          </a:blip>
          <a:srcRect b="6250"/>
          <a:stretch/>
        </p:blipFill>
        <p:spPr>
          <a:xfrm>
            <a:off x="20" y="10"/>
            <a:ext cx="12191980" cy="6857990"/>
          </a:xfrm>
          <a:prstGeom prst="rect">
            <a:avLst/>
          </a:prstGeom>
        </p:spPr>
      </p:pic>
      <p:sp>
        <p:nvSpPr>
          <p:cNvPr id="15"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5B4E8-854D-4FB9-F72C-6B068E776CF9}"/>
              </a:ext>
            </a:extLst>
          </p:cNvPr>
          <p:cNvSpPr>
            <a:spLocks noGrp="1"/>
          </p:cNvSpPr>
          <p:nvPr>
            <p:ph type="title"/>
          </p:nvPr>
        </p:nvSpPr>
        <p:spPr>
          <a:xfrm>
            <a:off x="838200" y="365125"/>
            <a:ext cx="10515600" cy="1325563"/>
          </a:xfrm>
        </p:spPr>
        <p:txBody>
          <a:bodyPr>
            <a:normAutofit/>
          </a:bodyPr>
          <a:lstStyle/>
          <a:p>
            <a:r>
              <a:rPr lang="en-GB" b="1" dirty="0">
                <a:latin typeface="Neue Haas Grotesk Text Pro" panose="020B0504020202020204" pitchFamily="34" charset="0"/>
              </a:rPr>
              <a:t>European Governance</a:t>
            </a:r>
          </a:p>
        </p:txBody>
      </p:sp>
      <p:sp>
        <p:nvSpPr>
          <p:cNvPr id="4" name="Slide Number Placeholder 3">
            <a:extLst>
              <a:ext uri="{FF2B5EF4-FFF2-40B4-BE49-F238E27FC236}">
                <a16:creationId xmlns:a16="http://schemas.microsoft.com/office/drawing/2014/main" id="{FDE2A783-82C1-8FC4-C5A4-3A6F8E30E9DC}"/>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pPr>
                <a:spcAft>
                  <a:spcPts val="600"/>
                </a:spcAft>
                <a:defRPr/>
              </a:pPr>
              <a:t>7</a:t>
            </a:fld>
            <a:endParaRPr lang="en-GB" altLang="en-US"/>
          </a:p>
        </p:txBody>
      </p:sp>
      <p:graphicFrame>
        <p:nvGraphicFramePr>
          <p:cNvPr id="17" name="Content Placeholder 2">
            <a:extLst>
              <a:ext uri="{FF2B5EF4-FFF2-40B4-BE49-F238E27FC236}">
                <a16:creationId xmlns:a16="http://schemas.microsoft.com/office/drawing/2014/main" id="{5F8AD760-DAFE-048C-1AF9-5B52EF53BD8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1">
            <a:extLst>
              <a:ext uri="{FF2B5EF4-FFF2-40B4-BE49-F238E27FC236}">
                <a16:creationId xmlns:a16="http://schemas.microsoft.com/office/drawing/2014/main" id="{A1F4A4EA-2111-6A58-793B-70A93AEBBC6A}"/>
              </a:ext>
            </a:extLst>
          </p:cNvPr>
          <p:cNvSpPr txBox="1">
            <a:spLocks/>
          </p:cNvSpPr>
          <p:nvPr/>
        </p:nvSpPr>
        <p:spPr>
          <a:xfrm>
            <a:off x="5187008" y="5560501"/>
            <a:ext cx="60960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latin typeface="Neue Haas Grotesk Text Pro" panose="020B0504020202020204" pitchFamily="34" charset="0"/>
              </a:rPr>
              <a:t>What (if any?) governance issues did your articles highlight?</a:t>
            </a:r>
          </a:p>
        </p:txBody>
      </p:sp>
      <p:pic>
        <p:nvPicPr>
          <p:cNvPr id="5" name="Content Placeholder 4">
            <a:extLst>
              <a:ext uri="{FF2B5EF4-FFF2-40B4-BE49-F238E27FC236}">
                <a16:creationId xmlns:a16="http://schemas.microsoft.com/office/drawing/2014/main" id="{82784244-14D0-58C1-52D3-082FC54C2704}"/>
              </a:ext>
            </a:extLst>
          </p:cNvPr>
          <p:cNvPicPr>
            <a:picLocks noChangeAspect="1"/>
          </p:cNvPicPr>
          <p:nvPr/>
        </p:nvPicPr>
        <p:blipFill rotWithShape="1">
          <a:blip r:embed="rId8"/>
          <a:srcRect l="1255" r="3148" b="1"/>
          <a:stretch/>
        </p:blipFill>
        <p:spPr>
          <a:xfrm>
            <a:off x="8610600" y="198327"/>
            <a:ext cx="3330823" cy="1968566"/>
          </a:xfrm>
          <a:prstGeom prst="rect">
            <a:avLst/>
          </a:prstGeom>
          <a:ln w="19050">
            <a:solidFill>
              <a:schemeClr val="tx1"/>
            </a:solidFill>
            <a:miter lim="800000"/>
          </a:ln>
        </p:spPr>
      </p:pic>
      <p:sp>
        <p:nvSpPr>
          <p:cNvPr id="6" name="TextBox 5">
            <a:extLst>
              <a:ext uri="{FF2B5EF4-FFF2-40B4-BE49-F238E27FC236}">
                <a16:creationId xmlns:a16="http://schemas.microsoft.com/office/drawing/2014/main" id="{317E3944-E111-03FA-D044-A3184B7FE517}"/>
              </a:ext>
            </a:extLst>
          </p:cNvPr>
          <p:cNvSpPr txBox="1"/>
          <p:nvPr/>
        </p:nvSpPr>
        <p:spPr>
          <a:xfrm>
            <a:off x="838200" y="1797561"/>
            <a:ext cx="6985992" cy="369332"/>
          </a:xfrm>
          <a:prstGeom prst="rect">
            <a:avLst/>
          </a:prstGeom>
          <a:noFill/>
        </p:spPr>
        <p:txBody>
          <a:bodyPr wrap="square">
            <a:spAutoFit/>
          </a:bodyPr>
          <a:lstStyle/>
          <a:p>
            <a:pPr lvl="0"/>
            <a:r>
              <a:rPr lang="en-GB" b="0" i="0" dirty="0">
                <a:latin typeface="Neue Haas Grotesk Text Pro" panose="020B0504020202020204" pitchFamily="34" charset="0"/>
              </a:rPr>
              <a:t>European governance is based on the following principles:</a:t>
            </a:r>
            <a:endParaRPr lang="en-US" dirty="0">
              <a:latin typeface="Neue Haas Grotesk Text Pro" panose="020B0504020202020204" pitchFamily="34" charset="0"/>
            </a:endParaRPr>
          </a:p>
        </p:txBody>
      </p:sp>
    </p:spTree>
    <p:extLst>
      <p:ext uri="{BB962C8B-B14F-4D97-AF65-F5344CB8AC3E}">
        <p14:creationId xmlns:p14="http://schemas.microsoft.com/office/powerpoint/2010/main" val="438363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1FC87-3470-4663-83B7-C80047F545CB}"/>
              </a:ext>
            </a:extLst>
          </p:cNvPr>
          <p:cNvSpPr>
            <a:spLocks noGrp="1"/>
          </p:cNvSpPr>
          <p:nvPr>
            <p:ph type="title"/>
          </p:nvPr>
        </p:nvSpPr>
        <p:spPr/>
        <p:txBody>
          <a:bodyPr>
            <a:normAutofit/>
          </a:bodyPr>
          <a:lstStyle/>
          <a:p>
            <a:r>
              <a:rPr lang="en-GB" b="1">
                <a:latin typeface="Neue Haas Grotesk Text Pro" panose="020B0504020202020204" pitchFamily="34" charset="0"/>
              </a:rPr>
              <a:t>EU Commission 6 political priorities for 2019-2024</a:t>
            </a:r>
            <a:endParaRPr lang="en-GB" b="1" dirty="0">
              <a:latin typeface="Neue Haas Grotesk Text Pro" panose="020B0504020202020204" pitchFamily="34" charset="0"/>
            </a:endParaRPr>
          </a:p>
        </p:txBody>
      </p:sp>
      <p:sp>
        <p:nvSpPr>
          <p:cNvPr id="3" name="Content Placeholder 2">
            <a:extLst>
              <a:ext uri="{FF2B5EF4-FFF2-40B4-BE49-F238E27FC236}">
                <a16:creationId xmlns:a16="http://schemas.microsoft.com/office/drawing/2014/main" id="{3C307ACE-5C15-4496-8983-258E42E1F216}"/>
              </a:ext>
            </a:extLst>
          </p:cNvPr>
          <p:cNvSpPr>
            <a:spLocks noGrp="1"/>
          </p:cNvSpPr>
          <p:nvPr>
            <p:ph idx="1"/>
          </p:nvPr>
        </p:nvSpPr>
        <p:spPr/>
        <p:txBody>
          <a:bodyPr>
            <a:normAutofit/>
          </a:bodyPr>
          <a:lstStyle/>
          <a:p>
            <a:endParaRPr lang="en-GB" dirty="0"/>
          </a:p>
          <a:p>
            <a:r>
              <a:rPr lang="en-GB" dirty="0">
                <a:solidFill>
                  <a:schemeClr val="tx1"/>
                </a:solidFill>
                <a:latin typeface="Neue Haas Grotesk Text Pro" panose="020B0504020202020204" pitchFamily="34" charset="0"/>
              </a:rPr>
              <a:t>Transforming the EU into a modern, resource-efficient and competitive economy, while preserving Europe’s natural environment, tackling climate change and making Europe carbon-neutral and resource-efficient by 2050.</a:t>
            </a:r>
          </a:p>
          <a:p>
            <a:endParaRPr lang="en-GB" dirty="0"/>
          </a:p>
          <a:p>
            <a:endParaRPr lang="en-GB" dirty="0"/>
          </a:p>
        </p:txBody>
      </p:sp>
      <p:sp>
        <p:nvSpPr>
          <p:cNvPr id="4" name="Slide Number Placeholder 3">
            <a:extLst>
              <a:ext uri="{FF2B5EF4-FFF2-40B4-BE49-F238E27FC236}">
                <a16:creationId xmlns:a16="http://schemas.microsoft.com/office/drawing/2014/main" id="{2DAEA165-3706-4B48-948B-BA37A0B596D5}"/>
              </a:ext>
            </a:extLst>
          </p:cNvPr>
          <p:cNvSpPr>
            <a:spLocks noGrp="1"/>
          </p:cNvSpPr>
          <p:nvPr>
            <p:ph type="sldNum" sz="quarter" idx="12"/>
          </p:nvPr>
        </p:nvSpPr>
        <p:spPr/>
        <p:txBody>
          <a:bodyPr/>
          <a:lstStyle/>
          <a:p>
            <a:pPr>
              <a:defRPr/>
            </a:pPr>
            <a:fld id="{2A2D1FC4-343E-40E0-885C-2B093CC69763}" type="slidenum">
              <a:rPr lang="en-GB" altLang="en-US" smtClean="0"/>
              <a:pPr>
                <a:defRPr/>
              </a:pPr>
              <a:t>8</a:t>
            </a:fld>
            <a:endParaRPr lang="en-GB" altLang="en-US"/>
          </a:p>
        </p:txBody>
      </p:sp>
      <p:sp>
        <p:nvSpPr>
          <p:cNvPr id="6" name="TextBox 5">
            <a:extLst>
              <a:ext uri="{FF2B5EF4-FFF2-40B4-BE49-F238E27FC236}">
                <a16:creationId xmlns:a16="http://schemas.microsoft.com/office/drawing/2014/main" id="{CE1FED3A-CCA5-07D8-862D-6AEC47AACD8D}"/>
              </a:ext>
            </a:extLst>
          </p:cNvPr>
          <p:cNvSpPr txBox="1"/>
          <p:nvPr/>
        </p:nvSpPr>
        <p:spPr>
          <a:xfrm>
            <a:off x="335360" y="6176963"/>
            <a:ext cx="6096000" cy="369332"/>
          </a:xfrm>
          <a:prstGeom prst="rect">
            <a:avLst/>
          </a:prstGeom>
          <a:noFill/>
        </p:spPr>
        <p:txBody>
          <a:bodyPr wrap="square">
            <a:spAutoFit/>
          </a:bodyPr>
          <a:lstStyle/>
          <a:p>
            <a:r>
              <a:rPr lang="en-GB">
                <a:hlinkClick r:id="rId3"/>
              </a:rPr>
              <a:t>The European Green Deal (europa.eu)</a:t>
            </a:r>
            <a:endParaRPr lang="en-GB" dirty="0"/>
          </a:p>
        </p:txBody>
      </p:sp>
      <p:sp>
        <p:nvSpPr>
          <p:cNvPr id="7" name="TextBox 6">
            <a:extLst>
              <a:ext uri="{FF2B5EF4-FFF2-40B4-BE49-F238E27FC236}">
                <a16:creationId xmlns:a16="http://schemas.microsoft.com/office/drawing/2014/main" id="{E0F9473F-1820-9032-4CD5-8D5E06472E01}"/>
              </a:ext>
            </a:extLst>
          </p:cNvPr>
          <p:cNvSpPr txBox="1"/>
          <p:nvPr/>
        </p:nvSpPr>
        <p:spPr>
          <a:xfrm>
            <a:off x="335360" y="5807631"/>
            <a:ext cx="6096000" cy="369332"/>
          </a:xfrm>
          <a:prstGeom prst="rect">
            <a:avLst/>
          </a:prstGeom>
          <a:noFill/>
        </p:spPr>
        <p:txBody>
          <a:bodyPr wrap="square">
            <a:spAutoFit/>
          </a:bodyPr>
          <a:lstStyle/>
          <a:p>
            <a:r>
              <a:rPr lang="fr-FR" dirty="0">
                <a:hlinkClick r:id="rId4"/>
              </a:rPr>
              <a:t>Energy, </a:t>
            </a:r>
            <a:r>
              <a:rPr lang="fr-FR" dirty="0" err="1">
                <a:hlinkClick r:id="rId4"/>
              </a:rPr>
              <a:t>Climate</a:t>
            </a:r>
            <a:r>
              <a:rPr lang="fr-FR" dirty="0">
                <a:hlinkClick r:id="rId4"/>
              </a:rPr>
              <a:t> change, </a:t>
            </a:r>
            <a:r>
              <a:rPr lang="fr-FR" dirty="0" err="1">
                <a:hlinkClick r:id="rId4"/>
              </a:rPr>
              <a:t>Environment</a:t>
            </a:r>
            <a:r>
              <a:rPr lang="fr-FR" dirty="0">
                <a:hlinkClick r:id="rId4"/>
              </a:rPr>
              <a:t> (europa.eu)</a:t>
            </a:r>
            <a:endParaRPr lang="en-GB" dirty="0"/>
          </a:p>
        </p:txBody>
      </p:sp>
    </p:spTree>
    <p:extLst>
      <p:ext uri="{BB962C8B-B14F-4D97-AF65-F5344CB8AC3E}">
        <p14:creationId xmlns:p14="http://schemas.microsoft.com/office/powerpoint/2010/main" val="2410262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7313" y="452430"/>
            <a:ext cx="8637588" cy="762000"/>
          </a:xfrm>
        </p:spPr>
        <p:txBody>
          <a:bodyPr>
            <a:normAutofit/>
          </a:bodyPr>
          <a:lstStyle/>
          <a:p>
            <a:r>
              <a:rPr lang="en-GB" b="1" dirty="0">
                <a:latin typeface="Neue Haas Grotesk Text Pro" panose="020B0504020202020204" pitchFamily="34" charset="0"/>
              </a:rPr>
              <a:t>EU Environmental Strategy</a:t>
            </a:r>
          </a:p>
        </p:txBody>
      </p:sp>
      <p:sp>
        <p:nvSpPr>
          <p:cNvPr id="3" name="Content Placeholder 2"/>
          <p:cNvSpPr>
            <a:spLocks noGrp="1"/>
          </p:cNvSpPr>
          <p:nvPr>
            <p:ph sz="half" idx="1"/>
          </p:nvPr>
        </p:nvSpPr>
        <p:spPr>
          <a:xfrm>
            <a:off x="1737314" y="1484784"/>
            <a:ext cx="9255230" cy="1368152"/>
          </a:xfrm>
        </p:spPr>
        <p:txBody>
          <a:bodyPr>
            <a:noAutofit/>
          </a:bodyPr>
          <a:lstStyle/>
          <a:p>
            <a:pPr marL="0" indent="0">
              <a:buNone/>
            </a:pPr>
            <a:r>
              <a:rPr lang="en-GB" sz="1800" dirty="0">
                <a:latin typeface="Neue Haas Grotesk Text Pro" panose="020B0504020202020204" pitchFamily="34" charset="0"/>
              </a:rPr>
              <a:t>The EU implements strategies and plans to achieve environmental and sustainable development targets.</a:t>
            </a:r>
            <a:endParaRPr lang="en-GB" sz="1800" dirty="0">
              <a:solidFill>
                <a:srgbClr val="FFFF00"/>
              </a:solidFill>
              <a:latin typeface="Neue Haas Grotesk Text Pro" panose="020B0504020202020204" pitchFamily="34" charset="0"/>
            </a:endParaRPr>
          </a:p>
          <a:p>
            <a:pPr marL="0" indent="0">
              <a:buNone/>
            </a:pPr>
            <a:r>
              <a:rPr lang="en-GB" sz="1800" dirty="0">
                <a:solidFill>
                  <a:schemeClr val="tx1"/>
                </a:solidFill>
                <a:latin typeface="Neue Haas Grotesk Text Pro" panose="020B0504020202020204" pitchFamily="34" charset="0"/>
              </a:rPr>
              <a:t>These include the European Green Deal, which is one of the European Commission's six political priorities</a:t>
            </a:r>
          </a:p>
        </p:txBody>
      </p:sp>
      <p:sp>
        <p:nvSpPr>
          <p:cNvPr id="4" name="Text Placeholder 3"/>
          <p:cNvSpPr>
            <a:spLocks noGrp="1"/>
          </p:cNvSpPr>
          <p:nvPr>
            <p:ph type="body" sz="half" idx="2"/>
          </p:nvPr>
        </p:nvSpPr>
        <p:spPr>
          <a:xfrm rot="19803273">
            <a:off x="1792190" y="3900182"/>
            <a:ext cx="2342778" cy="1701081"/>
          </a:xfrm>
        </p:spPr>
        <p:txBody>
          <a:bodyPr>
            <a:normAutofit/>
          </a:bodyPr>
          <a:lstStyle/>
          <a:p>
            <a:pPr marL="0" indent="0">
              <a:buNone/>
            </a:pPr>
            <a:r>
              <a:rPr lang="en-GB" sz="1800" b="1" dirty="0">
                <a:solidFill>
                  <a:srgbClr val="92D050"/>
                </a:solidFill>
              </a:rPr>
              <a:t>European Green Deal</a:t>
            </a:r>
          </a:p>
          <a:p>
            <a:pPr marL="0" indent="0">
              <a:buNone/>
            </a:pPr>
            <a:r>
              <a:rPr lang="en-GB" sz="1800" b="1" dirty="0"/>
              <a:t>The EU’s roadmap for a sustainable economy, striving to make Europe climate neutral in 2050. </a:t>
            </a:r>
          </a:p>
        </p:txBody>
      </p:sp>
      <p:sp>
        <p:nvSpPr>
          <p:cNvPr id="5" name="Slide Number Placeholder 4"/>
          <p:cNvSpPr>
            <a:spLocks noGrp="1"/>
          </p:cNvSpPr>
          <p:nvPr>
            <p:ph type="sldNum" sz="quarter" idx="12"/>
          </p:nvPr>
        </p:nvSpPr>
        <p:spPr/>
        <p:txBody>
          <a:bodyPr/>
          <a:lstStyle/>
          <a:p>
            <a:pPr>
              <a:defRPr/>
            </a:pPr>
            <a:fld id="{3B5A4A2A-CD8F-430F-9D61-44DFCEB57E50}" type="slidenum">
              <a:rPr lang="en-GB" altLang="en-US" smtClean="0"/>
              <a:pPr>
                <a:defRPr/>
              </a:pPr>
              <a:t>9</a:t>
            </a:fld>
            <a:endParaRPr lang="en-GB" altLang="en-US"/>
          </a:p>
        </p:txBody>
      </p:sp>
      <p:pic>
        <p:nvPicPr>
          <p:cNvPr id="12" name="Picture 11"/>
          <p:cNvPicPr>
            <a:picLocks noChangeAspect="1"/>
          </p:cNvPicPr>
          <p:nvPr/>
        </p:nvPicPr>
        <p:blipFill>
          <a:blip r:embed="rId3"/>
          <a:stretch>
            <a:fillRect/>
          </a:stretch>
        </p:blipFill>
        <p:spPr>
          <a:xfrm>
            <a:off x="4799856" y="2168860"/>
            <a:ext cx="6192688" cy="4382980"/>
          </a:xfrm>
          <a:prstGeom prst="rect">
            <a:avLst/>
          </a:prstGeom>
        </p:spPr>
      </p:pic>
    </p:spTree>
    <p:extLst>
      <p:ext uri="{BB962C8B-B14F-4D97-AF65-F5344CB8AC3E}">
        <p14:creationId xmlns:p14="http://schemas.microsoft.com/office/powerpoint/2010/main" val="1442716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p:cTn id="7"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4">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 calcmode="lin" valueType="num">
                                      <p:cBhvr>
                                        <p:cTn id="14"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1FC87-3470-4663-83B7-C80047F545CB}"/>
              </a:ext>
            </a:extLst>
          </p:cNvPr>
          <p:cNvSpPr>
            <a:spLocks noGrp="1"/>
          </p:cNvSpPr>
          <p:nvPr>
            <p:ph type="title"/>
          </p:nvPr>
        </p:nvSpPr>
        <p:spPr/>
        <p:txBody>
          <a:bodyPr>
            <a:normAutofit/>
          </a:bodyPr>
          <a:lstStyle/>
          <a:p>
            <a:r>
              <a:rPr lang="en-GB" sz="4000" b="1" dirty="0">
                <a:latin typeface="Neue Haas Grotesk Text Pro" panose="020B0504020202020204" pitchFamily="34" charset="0"/>
              </a:rPr>
              <a:t>EU Commission 6 political priorities for 2019-2024</a:t>
            </a:r>
          </a:p>
        </p:txBody>
      </p:sp>
      <p:sp>
        <p:nvSpPr>
          <p:cNvPr id="3" name="Content Placeholder 2">
            <a:extLst>
              <a:ext uri="{FF2B5EF4-FFF2-40B4-BE49-F238E27FC236}">
                <a16:creationId xmlns:a16="http://schemas.microsoft.com/office/drawing/2014/main" id="{3C307ACE-5C15-4496-8983-258E42E1F216}"/>
              </a:ext>
            </a:extLst>
          </p:cNvPr>
          <p:cNvSpPr>
            <a:spLocks noGrp="1"/>
          </p:cNvSpPr>
          <p:nvPr>
            <p:ph idx="1"/>
          </p:nvPr>
        </p:nvSpPr>
        <p:spPr/>
        <p:txBody>
          <a:bodyPr>
            <a:normAutofit/>
          </a:bodyPr>
          <a:lstStyle/>
          <a:p>
            <a:endParaRPr lang="en-GB" dirty="0"/>
          </a:p>
          <a:p>
            <a:pPr marL="457200" indent="-457200">
              <a:buFont typeface="+mj-lt"/>
              <a:buAutoNum type="arabicPeriod"/>
            </a:pPr>
            <a:r>
              <a:rPr lang="en-GB" dirty="0">
                <a:latin typeface="Neue Haas Grotesk Text Pro" panose="020B0504020202020204" pitchFamily="34" charset="0"/>
              </a:rPr>
              <a:t>A Europe fit for the digital age</a:t>
            </a:r>
          </a:p>
          <a:p>
            <a:pPr marL="457200" indent="-457200">
              <a:buFont typeface="+mj-lt"/>
              <a:buAutoNum type="arabicPeriod"/>
            </a:pPr>
            <a:r>
              <a:rPr lang="en-GB" dirty="0">
                <a:latin typeface="Neue Haas Grotesk Text Pro" panose="020B0504020202020204" pitchFamily="34" charset="0"/>
              </a:rPr>
              <a:t>An economy that works for people</a:t>
            </a:r>
          </a:p>
          <a:p>
            <a:pPr marL="457200" indent="-457200">
              <a:buFont typeface="+mj-lt"/>
              <a:buAutoNum type="arabicPeriod"/>
            </a:pPr>
            <a:r>
              <a:rPr lang="en-GB" dirty="0">
                <a:latin typeface="Neue Haas Grotesk Text Pro" panose="020B0504020202020204" pitchFamily="34" charset="0"/>
              </a:rPr>
              <a:t>A stronger Europe in the world</a:t>
            </a:r>
          </a:p>
          <a:p>
            <a:pPr marL="457200" indent="-457200">
              <a:buFont typeface="+mj-lt"/>
              <a:buAutoNum type="arabicPeriod"/>
            </a:pPr>
            <a:r>
              <a:rPr lang="en-GB" dirty="0">
                <a:latin typeface="Neue Haas Grotesk Text Pro" panose="020B0504020202020204" pitchFamily="34" charset="0"/>
              </a:rPr>
              <a:t>Promoting our European way of life</a:t>
            </a:r>
          </a:p>
          <a:p>
            <a:pPr marL="457200" indent="-457200">
              <a:buFont typeface="+mj-lt"/>
              <a:buAutoNum type="arabicPeriod"/>
            </a:pPr>
            <a:r>
              <a:rPr lang="en-GB" dirty="0">
                <a:latin typeface="Neue Haas Grotesk Text Pro" panose="020B0504020202020204" pitchFamily="34" charset="0"/>
              </a:rPr>
              <a:t>A new push for European democracy</a:t>
            </a:r>
          </a:p>
          <a:p>
            <a:pPr marL="457200" indent="-457200">
              <a:buFont typeface="+mj-lt"/>
              <a:buAutoNum type="arabicPeriod"/>
            </a:pPr>
            <a:r>
              <a:rPr lang="en-GB" dirty="0">
                <a:latin typeface="Neue Haas Grotesk Text Pro" panose="020B0504020202020204" pitchFamily="34" charset="0"/>
              </a:rPr>
              <a:t>A European Green Deal</a:t>
            </a:r>
          </a:p>
          <a:p>
            <a:endParaRPr lang="en-GB" dirty="0"/>
          </a:p>
          <a:p>
            <a:endParaRPr lang="en-GB" dirty="0"/>
          </a:p>
        </p:txBody>
      </p:sp>
      <p:sp>
        <p:nvSpPr>
          <p:cNvPr id="4" name="Slide Number Placeholder 3">
            <a:extLst>
              <a:ext uri="{FF2B5EF4-FFF2-40B4-BE49-F238E27FC236}">
                <a16:creationId xmlns:a16="http://schemas.microsoft.com/office/drawing/2014/main" id="{2DAEA165-3706-4B48-948B-BA37A0B596D5}"/>
              </a:ext>
            </a:extLst>
          </p:cNvPr>
          <p:cNvSpPr>
            <a:spLocks noGrp="1"/>
          </p:cNvSpPr>
          <p:nvPr>
            <p:ph type="sldNum" sz="quarter" idx="12"/>
          </p:nvPr>
        </p:nvSpPr>
        <p:spPr/>
        <p:txBody>
          <a:bodyPr/>
          <a:lstStyle/>
          <a:p>
            <a:pPr>
              <a:defRPr/>
            </a:pPr>
            <a:fld id="{2A2D1FC4-343E-40E0-885C-2B093CC69763}" type="slidenum">
              <a:rPr lang="en-GB" altLang="en-US" smtClean="0"/>
              <a:pPr>
                <a:defRPr/>
              </a:pPr>
              <a:t>10</a:t>
            </a:fld>
            <a:endParaRPr lang="en-GB" altLang="en-US"/>
          </a:p>
        </p:txBody>
      </p:sp>
      <p:sp>
        <p:nvSpPr>
          <p:cNvPr id="6" name="TextBox 5">
            <a:extLst>
              <a:ext uri="{FF2B5EF4-FFF2-40B4-BE49-F238E27FC236}">
                <a16:creationId xmlns:a16="http://schemas.microsoft.com/office/drawing/2014/main" id="{CE1FED3A-CCA5-07D8-862D-6AEC47AACD8D}"/>
              </a:ext>
            </a:extLst>
          </p:cNvPr>
          <p:cNvSpPr txBox="1"/>
          <p:nvPr/>
        </p:nvSpPr>
        <p:spPr>
          <a:xfrm>
            <a:off x="335360" y="6176963"/>
            <a:ext cx="6096000" cy="369332"/>
          </a:xfrm>
          <a:prstGeom prst="rect">
            <a:avLst/>
          </a:prstGeom>
          <a:noFill/>
        </p:spPr>
        <p:txBody>
          <a:bodyPr wrap="square">
            <a:spAutoFit/>
          </a:bodyPr>
          <a:lstStyle/>
          <a:p>
            <a:r>
              <a:rPr lang="en-GB" dirty="0">
                <a:hlinkClick r:id="rId3"/>
              </a:rPr>
              <a:t>The European Green Deal (europa.eu)</a:t>
            </a:r>
            <a:endParaRPr lang="en-GB" dirty="0"/>
          </a:p>
        </p:txBody>
      </p:sp>
    </p:spTree>
    <p:extLst>
      <p:ext uri="{BB962C8B-B14F-4D97-AF65-F5344CB8AC3E}">
        <p14:creationId xmlns:p14="http://schemas.microsoft.com/office/powerpoint/2010/main" val="3298372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1" presetClass="entr" presetSubtype="0" fill="hold" nodeType="clickEffect">
                                  <p:stCondLst>
                                    <p:cond delay="0"/>
                                  </p:stCondLst>
                                  <p:childTnLst>
                                    <p:set>
                                      <p:cBhvr>
                                        <p:cTn id="36" dur="1" fill="hold">
                                          <p:stCondLst>
                                            <p:cond delay="0"/>
                                          </p:stCondLst>
                                        </p:cTn>
                                        <p:tgtEl>
                                          <p:spTgt spid="3">
                                            <p:txEl>
                                              <p:pRg st="1" end="1"/>
                                            </p:txEl>
                                          </p:spTgt>
                                        </p:tgtEl>
                                        <p:attrNameLst>
                                          <p:attrName>style.visibility</p:attrName>
                                        </p:attrNameLst>
                                      </p:cBhvr>
                                      <p:to>
                                        <p:strVal val="visible"/>
                                      </p:to>
                                    </p:set>
                                    <p:anim calcmode="lin" valueType="num">
                                      <p:cBhvr>
                                        <p:cTn id="37"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38"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39"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40" dur="1000"/>
                                        <p:tgtEl>
                                          <p:spTgt spid="3">
                                            <p:txEl>
                                              <p:pRg st="1" end="1"/>
                                            </p:txEl>
                                          </p:spTgt>
                                        </p:tgtEl>
                                      </p:cBhvr>
                                    </p:animEffect>
                                  </p:childTnLst>
                                </p:cTn>
                              </p:par>
                              <p:par>
                                <p:cTn id="41" presetID="31" presetClass="entr" presetSubtype="0" fill="hold" nodeType="with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 calcmode="lin" valueType="num">
                                      <p:cBhvr>
                                        <p:cTn id="4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4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4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46" dur="1000"/>
                                        <p:tgtEl>
                                          <p:spTgt spid="3">
                                            <p:txEl>
                                              <p:pRg st="2" end="2"/>
                                            </p:txEl>
                                          </p:spTgt>
                                        </p:tgtEl>
                                      </p:cBhvr>
                                    </p:animEffect>
                                  </p:childTnLst>
                                </p:cTn>
                              </p:par>
                              <p:par>
                                <p:cTn id="47" presetID="31" presetClass="entr" presetSubtype="0" fill="hold" nodeType="withEffect">
                                  <p:stCondLst>
                                    <p:cond delay="0"/>
                                  </p:stCondLst>
                                  <p:childTnLst>
                                    <p:set>
                                      <p:cBhvr>
                                        <p:cTn id="48" dur="1" fill="hold">
                                          <p:stCondLst>
                                            <p:cond delay="0"/>
                                          </p:stCondLst>
                                        </p:cTn>
                                        <p:tgtEl>
                                          <p:spTgt spid="3">
                                            <p:txEl>
                                              <p:pRg st="3" end="3"/>
                                            </p:txEl>
                                          </p:spTgt>
                                        </p:tgtEl>
                                        <p:attrNameLst>
                                          <p:attrName>style.visibility</p:attrName>
                                        </p:attrNameLst>
                                      </p:cBhvr>
                                      <p:to>
                                        <p:strVal val="visible"/>
                                      </p:to>
                                    </p:set>
                                    <p:anim calcmode="lin" valueType="num">
                                      <p:cBhvr>
                                        <p:cTn id="49"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50"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51"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52" dur="1000"/>
                                        <p:tgtEl>
                                          <p:spTgt spid="3">
                                            <p:txEl>
                                              <p:pRg st="3" end="3"/>
                                            </p:txEl>
                                          </p:spTgt>
                                        </p:tgtEl>
                                      </p:cBhvr>
                                    </p:animEffect>
                                  </p:childTnLst>
                                </p:cTn>
                              </p:par>
                              <p:par>
                                <p:cTn id="53" presetID="31" presetClass="entr" presetSubtype="0" fill="hold" nodeType="withEffect">
                                  <p:stCondLst>
                                    <p:cond delay="0"/>
                                  </p:stCondLst>
                                  <p:childTnLst>
                                    <p:set>
                                      <p:cBhvr>
                                        <p:cTn id="54" dur="1" fill="hold">
                                          <p:stCondLst>
                                            <p:cond delay="0"/>
                                          </p:stCondLst>
                                        </p:cTn>
                                        <p:tgtEl>
                                          <p:spTgt spid="3">
                                            <p:txEl>
                                              <p:pRg st="4" end="4"/>
                                            </p:txEl>
                                          </p:spTgt>
                                        </p:tgtEl>
                                        <p:attrNameLst>
                                          <p:attrName>style.visibility</p:attrName>
                                        </p:attrNameLst>
                                      </p:cBhvr>
                                      <p:to>
                                        <p:strVal val="visible"/>
                                      </p:to>
                                    </p:set>
                                    <p:anim calcmode="lin" valueType="num">
                                      <p:cBhvr>
                                        <p:cTn id="55"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4" end="4"/>
                                            </p:txEl>
                                          </p:spTgt>
                                        </p:tgtEl>
                                      </p:cBhvr>
                                    </p:animEffect>
                                  </p:childTnLst>
                                </p:cTn>
                              </p:par>
                              <p:par>
                                <p:cTn id="59" presetID="31" presetClass="entr" presetSubtype="0" fill="hold" nodeType="withEffect">
                                  <p:stCondLst>
                                    <p:cond delay="0"/>
                                  </p:stCondLst>
                                  <p:childTnLst>
                                    <p:set>
                                      <p:cBhvr>
                                        <p:cTn id="60" dur="1" fill="hold">
                                          <p:stCondLst>
                                            <p:cond delay="0"/>
                                          </p:stCondLst>
                                        </p:cTn>
                                        <p:tgtEl>
                                          <p:spTgt spid="3">
                                            <p:txEl>
                                              <p:pRg st="5" end="5"/>
                                            </p:txEl>
                                          </p:spTgt>
                                        </p:tgtEl>
                                        <p:attrNameLst>
                                          <p:attrName>style.visibility</p:attrName>
                                        </p:attrNameLst>
                                      </p:cBhvr>
                                      <p:to>
                                        <p:strVal val="visible"/>
                                      </p:to>
                                    </p:set>
                                    <p:anim calcmode="lin" valueType="num">
                                      <p:cBhvr>
                                        <p:cTn id="61"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62"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63"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64" dur="1000"/>
                                        <p:tgtEl>
                                          <p:spTgt spid="3">
                                            <p:txEl>
                                              <p:pRg st="5" end="5"/>
                                            </p:txEl>
                                          </p:spTgt>
                                        </p:tgtEl>
                                      </p:cBhvr>
                                    </p:animEffect>
                                  </p:childTnLst>
                                </p:cTn>
                              </p:par>
                              <p:par>
                                <p:cTn id="65" presetID="31" presetClass="entr" presetSubtype="0" fill="hold" nodeType="withEffect">
                                  <p:stCondLst>
                                    <p:cond delay="0"/>
                                  </p:stCondLst>
                                  <p:childTnLst>
                                    <p:set>
                                      <p:cBhvr>
                                        <p:cTn id="66" dur="1" fill="hold">
                                          <p:stCondLst>
                                            <p:cond delay="0"/>
                                          </p:stCondLst>
                                        </p:cTn>
                                        <p:tgtEl>
                                          <p:spTgt spid="3">
                                            <p:txEl>
                                              <p:pRg st="6" end="6"/>
                                            </p:txEl>
                                          </p:spTgt>
                                        </p:tgtEl>
                                        <p:attrNameLst>
                                          <p:attrName>style.visibility</p:attrName>
                                        </p:attrNameLst>
                                      </p:cBhvr>
                                      <p:to>
                                        <p:strVal val="visible"/>
                                      </p:to>
                                    </p:set>
                                    <p:anim calcmode="lin" valueType="num">
                                      <p:cBhvr>
                                        <p:cTn id="67"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68"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69"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70"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075" y="94602"/>
            <a:ext cx="8637588" cy="762000"/>
          </a:xfrm>
        </p:spPr>
        <p:txBody>
          <a:bodyPr>
            <a:normAutofit/>
          </a:bodyPr>
          <a:lstStyle/>
          <a:p>
            <a:r>
              <a:rPr lang="en-GB" b="1" dirty="0">
                <a:latin typeface="Neue Haas Grotesk Text Pro" panose="020B0504020202020204" pitchFamily="34" charset="0"/>
              </a:rPr>
              <a:t>EU Environmental Strategy</a:t>
            </a:r>
          </a:p>
        </p:txBody>
      </p:sp>
      <p:sp>
        <p:nvSpPr>
          <p:cNvPr id="4" name="Text Placeholder 3"/>
          <p:cNvSpPr>
            <a:spLocks noGrp="1"/>
          </p:cNvSpPr>
          <p:nvPr>
            <p:ph type="body" sz="half" idx="2"/>
          </p:nvPr>
        </p:nvSpPr>
        <p:spPr>
          <a:xfrm>
            <a:off x="4516475" y="3410202"/>
            <a:ext cx="3814738" cy="1276831"/>
          </a:xfrm>
        </p:spPr>
        <p:txBody>
          <a:bodyPr>
            <a:normAutofit/>
          </a:bodyPr>
          <a:lstStyle/>
          <a:p>
            <a:pPr marL="0" indent="0">
              <a:buNone/>
            </a:pPr>
            <a:r>
              <a:rPr lang="en-GB" sz="1800" b="1" dirty="0">
                <a:solidFill>
                  <a:srgbClr val="92D050"/>
                </a:solidFill>
              </a:rPr>
              <a:t>European Green Deal</a:t>
            </a:r>
          </a:p>
          <a:p>
            <a:pPr marL="0" indent="0">
              <a:buNone/>
            </a:pPr>
            <a:r>
              <a:rPr lang="en-GB" sz="1800" b="1" dirty="0"/>
              <a:t>The EU’s roadmap for a sustainable economy, striving to make Europe climate neutral in 2050. </a:t>
            </a:r>
          </a:p>
        </p:txBody>
      </p:sp>
      <p:sp>
        <p:nvSpPr>
          <p:cNvPr id="5" name="Slide Number Placeholder 4"/>
          <p:cNvSpPr>
            <a:spLocks noGrp="1"/>
          </p:cNvSpPr>
          <p:nvPr>
            <p:ph type="sldNum" sz="quarter" idx="12"/>
          </p:nvPr>
        </p:nvSpPr>
        <p:spPr/>
        <p:txBody>
          <a:bodyPr/>
          <a:lstStyle/>
          <a:p>
            <a:pPr>
              <a:defRPr/>
            </a:pPr>
            <a:fld id="{3B5A4A2A-CD8F-430F-9D61-44DFCEB57E50}" type="slidenum">
              <a:rPr lang="en-GB" altLang="en-US" smtClean="0"/>
              <a:pPr>
                <a:defRPr/>
              </a:pPr>
              <a:t>11</a:t>
            </a:fld>
            <a:endParaRPr lang="en-GB" altLang="en-US"/>
          </a:p>
        </p:txBody>
      </p:sp>
      <p:sp>
        <p:nvSpPr>
          <p:cNvPr id="6" name="TextBox 5"/>
          <p:cNvSpPr txBox="1"/>
          <p:nvPr/>
        </p:nvSpPr>
        <p:spPr>
          <a:xfrm rot="671386">
            <a:off x="4530053" y="1321655"/>
            <a:ext cx="3616371" cy="1754326"/>
          </a:xfrm>
          <a:prstGeom prst="rect">
            <a:avLst/>
          </a:prstGeom>
          <a:noFill/>
        </p:spPr>
        <p:txBody>
          <a:bodyPr wrap="square" rtlCol="0">
            <a:spAutoFit/>
          </a:bodyPr>
          <a:lstStyle/>
          <a:p>
            <a:r>
              <a:rPr lang="en-GB" dirty="0">
                <a:solidFill>
                  <a:srgbClr val="C00000"/>
                </a:solidFill>
              </a:rPr>
              <a:t>Environment action programme to 2030</a:t>
            </a:r>
          </a:p>
          <a:p>
            <a:endParaRPr lang="en-GB" dirty="0"/>
          </a:p>
          <a:p>
            <a:r>
              <a:rPr lang="en-GB" dirty="0"/>
              <a:t>The 8th Environment Action Programme will guide European environmental policy until 2030</a:t>
            </a:r>
          </a:p>
        </p:txBody>
      </p:sp>
      <p:sp>
        <p:nvSpPr>
          <p:cNvPr id="7" name="TextBox 6"/>
          <p:cNvSpPr txBox="1"/>
          <p:nvPr/>
        </p:nvSpPr>
        <p:spPr>
          <a:xfrm rot="21173953">
            <a:off x="4662097" y="5320350"/>
            <a:ext cx="6087504" cy="1200329"/>
          </a:xfrm>
          <a:prstGeom prst="rect">
            <a:avLst/>
          </a:prstGeom>
          <a:noFill/>
        </p:spPr>
        <p:txBody>
          <a:bodyPr wrap="square" rtlCol="0">
            <a:spAutoFit/>
          </a:bodyPr>
          <a:lstStyle/>
          <a:p>
            <a:r>
              <a:rPr lang="en-GB" dirty="0">
                <a:solidFill>
                  <a:srgbClr val="00B050"/>
                </a:solidFill>
              </a:rPr>
              <a:t>Biodiversity strategy</a:t>
            </a:r>
          </a:p>
          <a:p>
            <a:r>
              <a:rPr lang="en-GB" dirty="0">
                <a:solidFill>
                  <a:srgbClr val="00B050"/>
                </a:solidFill>
              </a:rPr>
              <a:t>The EU biodiversity strategy for 2030 </a:t>
            </a:r>
            <a:r>
              <a:rPr lang="en-GB" dirty="0"/>
              <a:t>aims to protect nature and restore ecosystems. It is a core part of the European Green Deal</a:t>
            </a:r>
          </a:p>
        </p:txBody>
      </p:sp>
      <p:sp>
        <p:nvSpPr>
          <p:cNvPr id="8" name="TextBox 7"/>
          <p:cNvSpPr txBox="1"/>
          <p:nvPr/>
        </p:nvSpPr>
        <p:spPr>
          <a:xfrm rot="21066499">
            <a:off x="1883260" y="3903491"/>
            <a:ext cx="2448109" cy="2862322"/>
          </a:xfrm>
          <a:prstGeom prst="rect">
            <a:avLst/>
          </a:prstGeom>
          <a:noFill/>
        </p:spPr>
        <p:txBody>
          <a:bodyPr wrap="square" rtlCol="0">
            <a:spAutoFit/>
          </a:bodyPr>
          <a:lstStyle/>
          <a:p>
            <a:r>
              <a:rPr lang="en-GB" dirty="0">
                <a:solidFill>
                  <a:schemeClr val="accent5">
                    <a:lumMod val="75000"/>
                  </a:schemeClr>
                </a:solidFill>
              </a:rPr>
              <a:t>Circular economy action plan</a:t>
            </a:r>
          </a:p>
          <a:p>
            <a:r>
              <a:rPr lang="en-GB" dirty="0"/>
              <a:t>The action plan presents EU measures on the production, consumption and waste management of products. It is a core part of the European Green Deal.</a:t>
            </a:r>
          </a:p>
        </p:txBody>
      </p:sp>
      <p:sp>
        <p:nvSpPr>
          <p:cNvPr id="9" name="TextBox 8"/>
          <p:cNvSpPr txBox="1"/>
          <p:nvPr/>
        </p:nvSpPr>
        <p:spPr>
          <a:xfrm rot="21240192">
            <a:off x="8689545" y="2456449"/>
            <a:ext cx="1550935" cy="2585323"/>
          </a:xfrm>
          <a:prstGeom prst="rect">
            <a:avLst/>
          </a:prstGeom>
          <a:noFill/>
        </p:spPr>
        <p:txBody>
          <a:bodyPr wrap="square" rtlCol="0">
            <a:spAutoFit/>
          </a:bodyPr>
          <a:lstStyle/>
          <a:p>
            <a:r>
              <a:rPr lang="en-GB" dirty="0">
                <a:solidFill>
                  <a:schemeClr val="accent6">
                    <a:lumMod val="75000"/>
                  </a:schemeClr>
                </a:solidFill>
              </a:rPr>
              <a:t>Chemicals strategy</a:t>
            </a:r>
            <a:endParaRPr lang="en-GB" dirty="0"/>
          </a:p>
          <a:p>
            <a:r>
              <a:rPr lang="en-GB" dirty="0"/>
              <a:t>The EU’s chemicals strategy for sustainability towards a toxic-free environment.</a:t>
            </a:r>
          </a:p>
        </p:txBody>
      </p:sp>
      <p:sp>
        <p:nvSpPr>
          <p:cNvPr id="10" name="TextBox 9"/>
          <p:cNvSpPr txBox="1"/>
          <p:nvPr/>
        </p:nvSpPr>
        <p:spPr>
          <a:xfrm>
            <a:off x="8380154" y="148557"/>
            <a:ext cx="2503190" cy="1754326"/>
          </a:xfrm>
          <a:prstGeom prst="rect">
            <a:avLst/>
          </a:prstGeom>
          <a:noFill/>
        </p:spPr>
        <p:txBody>
          <a:bodyPr wrap="square" rtlCol="0">
            <a:spAutoFit/>
          </a:bodyPr>
          <a:lstStyle/>
          <a:p>
            <a:r>
              <a:rPr lang="en-GB" dirty="0">
                <a:solidFill>
                  <a:schemeClr val="tx2"/>
                </a:solidFill>
              </a:rPr>
              <a:t>Zero pollution action plan</a:t>
            </a:r>
            <a:endParaRPr lang="en-GB" dirty="0"/>
          </a:p>
          <a:p>
            <a:r>
              <a:rPr lang="en-GB" dirty="0"/>
              <a:t>The EU’s zero pollution ambition for air, water and soil as part of the European Green Deal.</a:t>
            </a:r>
          </a:p>
        </p:txBody>
      </p:sp>
      <p:sp>
        <p:nvSpPr>
          <p:cNvPr id="11" name="TextBox 10"/>
          <p:cNvSpPr txBox="1"/>
          <p:nvPr/>
        </p:nvSpPr>
        <p:spPr>
          <a:xfrm>
            <a:off x="1580720" y="842756"/>
            <a:ext cx="2393512" cy="2862322"/>
          </a:xfrm>
          <a:prstGeom prst="rect">
            <a:avLst/>
          </a:prstGeom>
          <a:noFill/>
        </p:spPr>
        <p:txBody>
          <a:bodyPr wrap="square" rtlCol="0">
            <a:spAutoFit/>
          </a:bodyPr>
          <a:lstStyle/>
          <a:p>
            <a:r>
              <a:rPr lang="en-GB" dirty="0"/>
              <a:t>Sustainable Development Goals</a:t>
            </a:r>
          </a:p>
          <a:p>
            <a:r>
              <a:rPr lang="en-GB" dirty="0"/>
              <a:t>The EU is committed to implementing the UN 2030 sustainable development agenda, including the 17 sustainable development goals (SDGs). </a:t>
            </a:r>
          </a:p>
        </p:txBody>
      </p:sp>
    </p:spTree>
    <p:extLst>
      <p:ext uri="{BB962C8B-B14F-4D97-AF65-F5344CB8AC3E}">
        <p14:creationId xmlns:p14="http://schemas.microsoft.com/office/powerpoint/2010/main" val="818372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p:cTn id="7"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4">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 calcmode="lin" valueType="num">
                                      <p:cBhvr>
                                        <p:cTn id="14"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randombar(horizontal)">
                                      <p:cBhvr>
                                        <p:cTn id="21" dur="500"/>
                                        <p:tgtEl>
                                          <p:spTgt spid="8"/>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circle(in)">
                                      <p:cBhvr>
                                        <p:cTn id="26" dur="20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45"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2000"/>
                                        <p:tgtEl>
                                          <p:spTgt spid="6"/>
                                        </p:tgtEl>
                                      </p:cBhvr>
                                    </p:animEffect>
                                    <p:anim calcmode="lin" valueType="num">
                                      <p:cBhvr>
                                        <p:cTn id="32" dur="2000" fill="hold"/>
                                        <p:tgtEl>
                                          <p:spTgt spid="6"/>
                                        </p:tgtEl>
                                        <p:attrNameLst>
                                          <p:attrName>ppt_w</p:attrName>
                                        </p:attrNameLst>
                                      </p:cBhvr>
                                      <p:tavLst>
                                        <p:tav tm="0" fmla="#ppt_w*sin(2.5*pi*$)">
                                          <p:val>
                                            <p:fltVal val="0"/>
                                          </p:val>
                                        </p:tav>
                                        <p:tav tm="100000">
                                          <p:val>
                                            <p:fltVal val="1"/>
                                          </p:val>
                                        </p:tav>
                                      </p:tavLst>
                                    </p:anim>
                                    <p:anim calcmode="lin" valueType="num">
                                      <p:cBhvr>
                                        <p:cTn id="33"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1000"/>
                                        <p:tgtEl>
                                          <p:spTgt spid="7"/>
                                        </p:tgtEl>
                                      </p:cBhvr>
                                    </p:animEffect>
                                    <p:anim calcmode="lin" valueType="num">
                                      <p:cBhvr>
                                        <p:cTn id="39" dur="1000" fill="hold"/>
                                        <p:tgtEl>
                                          <p:spTgt spid="7"/>
                                        </p:tgtEl>
                                        <p:attrNameLst>
                                          <p:attrName>ppt_x</p:attrName>
                                        </p:attrNameLst>
                                      </p:cBhvr>
                                      <p:tavLst>
                                        <p:tav tm="0">
                                          <p:val>
                                            <p:strVal val="#ppt_x"/>
                                          </p:val>
                                        </p:tav>
                                        <p:tav tm="100000">
                                          <p:val>
                                            <p:strVal val="#ppt_x"/>
                                          </p:val>
                                        </p:tav>
                                      </p:tavLst>
                                    </p:anim>
                                    <p:anim calcmode="lin" valueType="num">
                                      <p:cBhvr>
                                        <p:cTn id="4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grpId="0" nodeType="clickEffect">
                                  <p:stCondLst>
                                    <p:cond delay="0"/>
                                  </p:stCondLst>
                                  <p:childTnLst>
                                    <p:set>
                                      <p:cBhvr>
                                        <p:cTn id="44" dur="1" fill="hold">
                                          <p:stCondLst>
                                            <p:cond delay="0"/>
                                          </p:stCondLst>
                                        </p:cTn>
                                        <p:tgtEl>
                                          <p:spTgt spid="11"/>
                                        </p:tgtEl>
                                        <p:attrNameLst>
                                          <p:attrName>style.visibility</p:attrName>
                                        </p:attrNameLst>
                                      </p:cBhvr>
                                      <p:to>
                                        <p:strVal val="visible"/>
                                      </p:to>
                                    </p:set>
                                    <p:animEffect transition="in" filter="circle(in)">
                                      <p:cBhvr>
                                        <p:cTn id="45" dur="2000"/>
                                        <p:tgtEl>
                                          <p:spTgt spid="11"/>
                                        </p:tgtEl>
                                      </p:cBhvr>
                                    </p:animEffect>
                                  </p:childTnLst>
                                </p:cTn>
                              </p:par>
                            </p:childTnLst>
                          </p:cTn>
                        </p:par>
                      </p:childTnLst>
                    </p:cTn>
                  </p:par>
                  <p:par>
                    <p:cTn id="46" fill="hold">
                      <p:stCondLst>
                        <p:cond delay="indefinite"/>
                      </p:stCondLst>
                      <p:childTnLst>
                        <p:par>
                          <p:cTn id="47" fill="hold">
                            <p:stCondLst>
                              <p:cond delay="0"/>
                            </p:stCondLst>
                            <p:childTnLst>
                              <p:par>
                                <p:cTn id="48" presetID="21" presetClass="entr" presetSubtype="1" fill="hold" grpId="0" nodeType="clickEffect">
                                  <p:stCondLst>
                                    <p:cond delay="0"/>
                                  </p:stCondLst>
                                  <p:childTnLst>
                                    <p:set>
                                      <p:cBhvr>
                                        <p:cTn id="49" dur="1" fill="hold">
                                          <p:stCondLst>
                                            <p:cond delay="0"/>
                                          </p:stCondLst>
                                        </p:cTn>
                                        <p:tgtEl>
                                          <p:spTgt spid="10"/>
                                        </p:tgtEl>
                                        <p:attrNameLst>
                                          <p:attrName>style.visibility</p:attrName>
                                        </p:attrNameLst>
                                      </p:cBhvr>
                                      <p:to>
                                        <p:strVal val="visible"/>
                                      </p:to>
                                    </p:set>
                                    <p:animEffect transition="in" filter="wheel(1)">
                                      <p:cBhvr>
                                        <p:cTn id="50"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P spid="7" grpId="0"/>
      <p:bldP spid="8" grpId="0"/>
      <p:bldP spid="9" grpId="0"/>
      <p:bldP spid="10"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1584049" y="136525"/>
            <a:ext cx="8637588" cy="762000"/>
          </a:xfrm>
        </p:spPr>
        <p:txBody>
          <a:bodyPr>
            <a:normAutofit/>
          </a:bodyPr>
          <a:lstStyle/>
          <a:p>
            <a:pPr>
              <a:defRPr/>
            </a:pPr>
            <a:r>
              <a:rPr lang="en-GB" b="1" dirty="0">
                <a:latin typeface="Neue Haas Grotesk Text Pro" panose="020B0504020202020204" pitchFamily="34" charset="0"/>
              </a:rPr>
              <a:t>EU Environmental Strategies</a:t>
            </a:r>
          </a:p>
        </p:txBody>
      </p:sp>
      <p:sp>
        <p:nvSpPr>
          <p:cNvPr id="154627" name="Rectangle 3"/>
          <p:cNvSpPr>
            <a:spLocks noGrp="1" noChangeArrowheads="1"/>
          </p:cNvSpPr>
          <p:nvPr>
            <p:ph sz="quarter" idx="13"/>
          </p:nvPr>
        </p:nvSpPr>
        <p:spPr>
          <a:xfrm>
            <a:off x="1524000" y="804310"/>
            <a:ext cx="8961438" cy="2016770"/>
          </a:xfrm>
        </p:spPr>
        <p:txBody>
          <a:bodyPr>
            <a:normAutofit/>
          </a:bodyPr>
          <a:lstStyle/>
          <a:p>
            <a:pPr eaLnBrk="1" fontAlgn="auto" hangingPunct="1">
              <a:lnSpc>
                <a:spcPct val="80000"/>
              </a:lnSpc>
              <a:defRPr/>
            </a:pPr>
            <a:endParaRPr lang="en-GB" sz="2000" b="1" dirty="0"/>
          </a:p>
          <a:p>
            <a:pPr eaLnBrk="1" fontAlgn="auto" hangingPunct="1">
              <a:lnSpc>
                <a:spcPct val="80000"/>
              </a:lnSpc>
              <a:defRPr/>
            </a:pPr>
            <a:r>
              <a:rPr lang="en-GB" sz="2000" b="1" dirty="0">
                <a:latin typeface="Neue Haas Grotesk Text Pro" panose="020B0504020202020204" pitchFamily="34" charset="0"/>
              </a:rPr>
              <a:t>Seven Environmental Thematic Strategies </a:t>
            </a:r>
          </a:p>
          <a:p>
            <a:pPr eaLnBrk="1" fontAlgn="auto" hangingPunct="1">
              <a:lnSpc>
                <a:spcPct val="80000"/>
              </a:lnSpc>
              <a:defRPr/>
            </a:pPr>
            <a:r>
              <a:rPr lang="en-GB" sz="2000" dirty="0">
                <a:latin typeface="Neue Haas Grotesk Text Pro" panose="020B0504020202020204" pitchFamily="34" charset="0"/>
              </a:rPr>
              <a:t>The Sixth Environment Action Programme (6th EAP), which was adopted by the European Parliament and Council in 2002 and ran until 2012, covered seven areas:</a:t>
            </a:r>
          </a:p>
          <a:p>
            <a:pPr eaLnBrk="1" fontAlgn="auto" hangingPunct="1">
              <a:lnSpc>
                <a:spcPct val="80000"/>
              </a:lnSpc>
              <a:defRPr/>
            </a:pPr>
            <a:endParaRPr lang="en-GB" sz="2000" dirty="0">
              <a:latin typeface="Neue Haas Grotesk Text Pro" panose="020B0504020202020204" pitchFamily="34" charset="0"/>
            </a:endParaRPr>
          </a:p>
          <a:p>
            <a:pPr eaLnBrk="1" fontAlgn="auto" hangingPunct="1">
              <a:lnSpc>
                <a:spcPct val="80000"/>
              </a:lnSpc>
              <a:defRPr/>
            </a:pPr>
            <a:endParaRPr lang="en-GB" sz="1600" dirty="0">
              <a:latin typeface="Neue Haas Grotesk Text Pro" panose="020B0504020202020204" pitchFamily="34" charset="0"/>
            </a:endParaRPr>
          </a:p>
          <a:p>
            <a:pPr marL="0" indent="0">
              <a:lnSpc>
                <a:spcPct val="80000"/>
              </a:lnSpc>
              <a:buNone/>
              <a:defRPr/>
            </a:pPr>
            <a:endParaRPr lang="en-GB" sz="1600" dirty="0"/>
          </a:p>
        </p:txBody>
      </p:sp>
      <p:sp>
        <p:nvSpPr>
          <p:cNvPr id="235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C9CD627-B700-4B6F-ADAB-2F2A1073508F}" type="slidenum">
              <a:rPr lang="en-GB" altLang="en-US" sz="1200">
                <a:latin typeface="Tahoma" panose="020B0604030504040204" pitchFamily="34" charset="0"/>
              </a:rPr>
              <a:pPr>
                <a:spcBef>
                  <a:spcPct val="0"/>
                </a:spcBef>
                <a:spcAft>
                  <a:spcPct val="0"/>
                </a:spcAft>
                <a:buClrTx/>
                <a:buFontTx/>
                <a:buNone/>
              </a:pPr>
              <a:t>12</a:t>
            </a:fld>
            <a:endParaRPr lang="en-GB" altLang="en-US" sz="1200">
              <a:latin typeface="Tahoma" panose="020B0604030504040204" pitchFamily="34" charset="0"/>
            </a:endParaRPr>
          </a:p>
        </p:txBody>
      </p:sp>
      <p:pic>
        <p:nvPicPr>
          <p:cNvPr id="2" name="Picture 1"/>
          <p:cNvPicPr>
            <a:picLocks noChangeAspect="1"/>
          </p:cNvPicPr>
          <p:nvPr/>
        </p:nvPicPr>
        <p:blipFill>
          <a:blip r:embed="rId2"/>
          <a:stretch>
            <a:fillRect/>
          </a:stretch>
        </p:blipFill>
        <p:spPr>
          <a:xfrm>
            <a:off x="113211" y="2560756"/>
            <a:ext cx="4926881" cy="4036595"/>
          </a:xfrm>
          <a:prstGeom prst="rect">
            <a:avLst/>
          </a:prstGeom>
        </p:spPr>
      </p:pic>
      <p:sp>
        <p:nvSpPr>
          <p:cNvPr id="3" name="TextBox 2"/>
          <p:cNvSpPr txBox="1"/>
          <p:nvPr/>
        </p:nvSpPr>
        <p:spPr>
          <a:xfrm>
            <a:off x="4943872" y="2810629"/>
            <a:ext cx="6768752" cy="2862322"/>
          </a:xfrm>
          <a:prstGeom prst="rect">
            <a:avLst/>
          </a:prstGeom>
          <a:noFill/>
        </p:spPr>
        <p:txBody>
          <a:bodyPr wrap="square" rtlCol="0">
            <a:spAutoFit/>
          </a:bodyPr>
          <a:lstStyle/>
          <a:p>
            <a:pPr marL="342900" indent="-342900">
              <a:buFont typeface="+mj-lt"/>
              <a:buAutoNum type="arabicPeriod"/>
            </a:pPr>
            <a:r>
              <a:rPr lang="en-GB" sz="2000" dirty="0">
                <a:latin typeface="Neue Haas Grotesk Text Pro" panose="020B0504020202020204" pitchFamily="34" charset="0"/>
              </a:rPr>
              <a:t>Air Pollution (adopted 21/09/2005) </a:t>
            </a:r>
          </a:p>
          <a:p>
            <a:pPr marL="342900" indent="-342900">
              <a:buFont typeface="+mj-lt"/>
              <a:buAutoNum type="arabicPeriod"/>
            </a:pPr>
            <a:r>
              <a:rPr lang="en-GB" sz="2000" dirty="0">
                <a:latin typeface="Neue Haas Grotesk Text Pro" panose="020B0504020202020204" pitchFamily="34" charset="0"/>
              </a:rPr>
              <a:t>Prevention and Recycling of Waste (adopted 21/12/2005) </a:t>
            </a:r>
          </a:p>
          <a:p>
            <a:pPr marL="342900" indent="-342900">
              <a:buFont typeface="+mj-lt"/>
              <a:buAutoNum type="arabicPeriod"/>
            </a:pPr>
            <a:r>
              <a:rPr lang="en-GB" sz="2000" dirty="0">
                <a:latin typeface="Neue Haas Grotesk Text Pro" panose="020B0504020202020204" pitchFamily="34" charset="0"/>
              </a:rPr>
              <a:t>Protection and Conservation of the Marine Environment (adopted 24/10/2005) </a:t>
            </a:r>
          </a:p>
          <a:p>
            <a:pPr marL="342900" indent="-342900">
              <a:buFont typeface="+mj-lt"/>
              <a:buAutoNum type="arabicPeriod"/>
            </a:pPr>
            <a:r>
              <a:rPr lang="en-GB" sz="2000" dirty="0">
                <a:latin typeface="Neue Haas Grotesk Text Pro" panose="020B0504020202020204" pitchFamily="34" charset="0"/>
              </a:rPr>
              <a:t>Soil (adopted 22/09/2006) </a:t>
            </a:r>
          </a:p>
          <a:p>
            <a:pPr marL="342900" indent="-342900">
              <a:buFont typeface="+mj-lt"/>
              <a:buAutoNum type="arabicPeriod"/>
            </a:pPr>
            <a:r>
              <a:rPr lang="en-GB" sz="2000" dirty="0">
                <a:latin typeface="Neue Haas Grotesk Text Pro" panose="020B0504020202020204" pitchFamily="34" charset="0"/>
              </a:rPr>
              <a:t>Sustainable Use of Pesticides (adopted 12/07/2006) </a:t>
            </a:r>
          </a:p>
          <a:p>
            <a:pPr marL="342900" indent="-342900">
              <a:buFont typeface="+mj-lt"/>
              <a:buAutoNum type="arabicPeriod"/>
            </a:pPr>
            <a:r>
              <a:rPr lang="en-GB" sz="2000" dirty="0">
                <a:latin typeface="Neue Haas Grotesk Text Pro" panose="020B0504020202020204" pitchFamily="34" charset="0"/>
              </a:rPr>
              <a:t>Sustainable Use of Resources (adopted 21/12/2005) </a:t>
            </a:r>
          </a:p>
          <a:p>
            <a:pPr marL="342900" indent="-342900">
              <a:buFont typeface="+mj-lt"/>
              <a:buAutoNum type="arabicPeriod"/>
            </a:pPr>
            <a:r>
              <a:rPr lang="en-GB" sz="2000" dirty="0">
                <a:latin typeface="Neue Haas Grotesk Text Pro" panose="020B0504020202020204" pitchFamily="34" charset="0"/>
              </a:rPr>
              <a:t>Urban Environment (adopted 11/01/2006) </a:t>
            </a:r>
          </a:p>
        </p:txBody>
      </p:sp>
    </p:spTree>
    <p:extLst>
      <p:ext uri="{BB962C8B-B14F-4D97-AF65-F5344CB8AC3E}">
        <p14:creationId xmlns:p14="http://schemas.microsoft.com/office/powerpoint/2010/main" val="610245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heel(1)">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heel(1)">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heel(1)">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heel(1)">
                                      <p:cBhvr>
                                        <p:cTn id="37"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6" name="tint">
            <a:extLst>
              <a:ext uri="{FF2B5EF4-FFF2-40B4-BE49-F238E27FC236}">
                <a16:creationId xmlns:a16="http://schemas.microsoft.com/office/drawing/2014/main" id="{EE0CD6C1-A094-A60D-E9C8-1A674C389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933" y="-5"/>
            <a:ext cx="6092067" cy="6858005"/>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8" name="Rectangle 17">
            <a:extLst>
              <a:ext uri="{FF2B5EF4-FFF2-40B4-BE49-F238E27FC236}">
                <a16:creationId xmlns:a16="http://schemas.microsoft.com/office/drawing/2014/main" id="{1E402682-0DCB-ECA9-7F6D-558F00711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2285984"/>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4862C1-C435-82ED-7EDB-64FE2F6815E7}"/>
              </a:ext>
            </a:extLst>
          </p:cNvPr>
          <p:cNvSpPr>
            <a:spLocks noGrp="1"/>
          </p:cNvSpPr>
          <p:nvPr>
            <p:ph type="title"/>
          </p:nvPr>
        </p:nvSpPr>
        <p:spPr>
          <a:xfrm>
            <a:off x="6803409" y="319119"/>
            <a:ext cx="4823818" cy="1627445"/>
          </a:xfrm>
        </p:spPr>
        <p:txBody>
          <a:bodyPr vert="horz" lIns="91440" tIns="45720" rIns="91440" bIns="45720" rtlCol="0" anchor="ctr">
            <a:normAutofit/>
          </a:bodyPr>
          <a:lstStyle/>
          <a:p>
            <a:r>
              <a:rPr lang="en-US" sz="4000" b="1" kern="1200" dirty="0">
                <a:solidFill>
                  <a:schemeClr val="tx1"/>
                </a:solidFill>
                <a:latin typeface="Neue Haas Grotesk Text Pro" panose="020B0504020202020204" pitchFamily="34" charset="0"/>
              </a:rPr>
              <a:t>European Green Deal</a:t>
            </a:r>
          </a:p>
        </p:txBody>
      </p:sp>
      <p:sp useBgFill="1">
        <p:nvSpPr>
          <p:cNvPr id="20" name="Rectangle 19">
            <a:extLst>
              <a:ext uri="{FF2B5EF4-FFF2-40B4-BE49-F238E27FC236}">
                <a16:creationId xmlns:a16="http://schemas.microsoft.com/office/drawing/2014/main" id="{831C75FA-AE0A-6B5D-9E65-F338FBE83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770" y="-5"/>
            <a:ext cx="6002162" cy="6858005"/>
          </a:xfrm>
          <a:prstGeom prst="rect">
            <a:avLst/>
          </a:prstGeom>
          <a:ln>
            <a:noFill/>
          </a:ln>
          <a:effectLst>
            <a:outerShdw blurRad="596900" dist="215900" dir="6600000" sx="92000" sy="92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World map made of leaves and flowers">
            <a:extLst>
              <a:ext uri="{FF2B5EF4-FFF2-40B4-BE49-F238E27FC236}">
                <a16:creationId xmlns:a16="http://schemas.microsoft.com/office/drawing/2014/main" id="{2337E608-15D0-58A6-8260-EF7E5A79DE03}"/>
              </a:ext>
            </a:extLst>
          </p:cNvPr>
          <p:cNvPicPr>
            <a:picLocks noChangeAspect="1"/>
          </p:cNvPicPr>
          <p:nvPr/>
        </p:nvPicPr>
        <p:blipFill rotWithShape="1">
          <a:blip r:embed="rId2"/>
          <a:srcRect l="9877" r="1067" b="2"/>
          <a:stretch/>
        </p:blipFill>
        <p:spPr>
          <a:xfrm>
            <a:off x="-1" y="2285985"/>
            <a:ext cx="6197704" cy="4572012"/>
          </a:xfrm>
          <a:prstGeom prst="rect">
            <a:avLst/>
          </a:prstGeom>
        </p:spPr>
      </p:pic>
      <p:sp>
        <p:nvSpPr>
          <p:cNvPr id="8" name="TextBox 7">
            <a:extLst>
              <a:ext uri="{FF2B5EF4-FFF2-40B4-BE49-F238E27FC236}">
                <a16:creationId xmlns:a16="http://schemas.microsoft.com/office/drawing/2014/main" id="{D6E0BB3A-7914-B643-2C65-D8091A55ACF5}"/>
              </a:ext>
            </a:extLst>
          </p:cNvPr>
          <p:cNvSpPr txBox="1"/>
          <p:nvPr/>
        </p:nvSpPr>
        <p:spPr>
          <a:xfrm>
            <a:off x="6799846" y="2823553"/>
            <a:ext cx="4635175" cy="3496881"/>
          </a:xfrm>
          <a:prstGeom prst="rect">
            <a:avLst/>
          </a:prstGeom>
        </p:spPr>
        <p:txBody>
          <a:bodyPr vert="horz" lIns="91440" tIns="45720" rIns="91440" bIns="45720" rtlCol="0" anchor="ctr">
            <a:normAutofit fontScale="85000" lnSpcReduction="10000"/>
          </a:bodyPr>
          <a:lstStyle/>
          <a:p>
            <a:pPr indent="-228600">
              <a:lnSpc>
                <a:spcPct val="90000"/>
              </a:lnSpc>
              <a:spcAft>
                <a:spcPts val="600"/>
              </a:spcAft>
              <a:buFont typeface="Arial" panose="020B0604020202020204" pitchFamily="34" charset="0"/>
              <a:buChar char="•"/>
            </a:pPr>
            <a:r>
              <a:rPr lang="en-US" sz="2800" b="0" i="0" dirty="0">
                <a:effectLst/>
                <a:latin typeface="Neue Haas Grotesk Text Pro" panose="020B0504020202020204" pitchFamily="34" charset="0"/>
              </a:rPr>
              <a:t>EU policy protects the environment and seeks to </a:t>
            </a:r>
            <a:r>
              <a:rPr lang="en-US" sz="2800" b="0" i="0" dirty="0" err="1">
                <a:effectLst/>
                <a:latin typeface="Neue Haas Grotesk Text Pro" panose="020B0504020202020204" pitchFamily="34" charset="0"/>
              </a:rPr>
              <a:t>minimise</a:t>
            </a:r>
            <a:r>
              <a:rPr lang="en-US" sz="2800" b="0" i="0" dirty="0">
                <a:effectLst/>
                <a:latin typeface="Neue Haas Grotesk Text Pro" panose="020B0504020202020204" pitchFamily="34" charset="0"/>
              </a:rPr>
              <a:t> risks to climate, human health and biodiversity. </a:t>
            </a:r>
          </a:p>
          <a:p>
            <a:pPr indent="-228600">
              <a:lnSpc>
                <a:spcPct val="90000"/>
              </a:lnSpc>
              <a:spcAft>
                <a:spcPts val="600"/>
              </a:spcAft>
              <a:buFont typeface="Arial" panose="020B0604020202020204" pitchFamily="34" charset="0"/>
              <a:buChar char="•"/>
            </a:pPr>
            <a:endParaRPr lang="en-US" sz="2800" b="0" i="0" dirty="0">
              <a:effectLst/>
              <a:latin typeface="Neue Haas Grotesk Text Pro" panose="020B0504020202020204" pitchFamily="34" charset="0"/>
            </a:endParaRPr>
          </a:p>
          <a:p>
            <a:pPr indent="-228600">
              <a:lnSpc>
                <a:spcPct val="90000"/>
              </a:lnSpc>
              <a:spcAft>
                <a:spcPts val="600"/>
              </a:spcAft>
              <a:buFont typeface="Arial" panose="020B0604020202020204" pitchFamily="34" charset="0"/>
              <a:buChar char="•"/>
            </a:pPr>
            <a:r>
              <a:rPr lang="en-US" sz="2800" b="0" i="0" dirty="0">
                <a:effectLst/>
                <a:latin typeface="Neue Haas Grotesk Text Pro" panose="020B0504020202020204" pitchFamily="34" charset="0"/>
              </a:rPr>
              <a:t>The </a:t>
            </a:r>
            <a:r>
              <a:rPr lang="en-US" sz="2800" b="1" i="0" dirty="0">
                <a:effectLst/>
                <a:latin typeface="Neue Haas Grotesk Text Pro" panose="020B0504020202020204" pitchFamily="34" charset="0"/>
              </a:rPr>
              <a:t>European Green Deal </a:t>
            </a:r>
            <a:r>
              <a:rPr lang="en-US" sz="2800" b="0" i="0" dirty="0">
                <a:effectLst/>
                <a:latin typeface="Neue Haas Grotesk Text Pro" panose="020B0504020202020204" pitchFamily="34" charset="0"/>
              </a:rPr>
              <a:t>aims to make Europe the world’s first climate-neutral continent, in part by developing cleaner sources of energy. </a:t>
            </a:r>
            <a:endParaRPr lang="en-US" sz="2800" dirty="0">
              <a:latin typeface="Neue Haas Grotesk Text Pro" panose="020B0504020202020204" pitchFamily="34" charset="0"/>
            </a:endParaRPr>
          </a:p>
        </p:txBody>
      </p:sp>
      <p:sp>
        <p:nvSpPr>
          <p:cNvPr id="4" name="Slide Number Placeholder 3">
            <a:extLst>
              <a:ext uri="{FF2B5EF4-FFF2-40B4-BE49-F238E27FC236}">
                <a16:creationId xmlns:a16="http://schemas.microsoft.com/office/drawing/2014/main" id="{D3EB4BE0-1305-DCD3-611E-26BE8D36EBDF}"/>
              </a:ext>
            </a:extLst>
          </p:cNvPr>
          <p:cNvSpPr>
            <a:spLocks noGrp="1"/>
          </p:cNvSpPr>
          <p:nvPr>
            <p:ph type="sldNum" sz="quarter" idx="12"/>
          </p:nvPr>
        </p:nvSpPr>
        <p:spPr>
          <a:xfrm>
            <a:off x="8732520" y="6356350"/>
            <a:ext cx="3199383" cy="365125"/>
          </a:xfrm>
        </p:spPr>
        <p:txBody>
          <a:bodyPr vert="horz" lIns="91440" tIns="45720" rIns="91440" bIns="45720" rtlCol="0" anchor="ctr">
            <a:normAutofit/>
          </a:bodyPr>
          <a:lstStyle/>
          <a:p>
            <a:pPr>
              <a:spcAft>
                <a:spcPts val="600"/>
              </a:spcAft>
              <a:defRPr/>
            </a:pPr>
            <a:fld id="{2A2D1FC4-343E-40E0-885C-2B093CC69763}" type="slidenum">
              <a:rPr lang="en-US" altLang="en-US">
                <a:solidFill>
                  <a:schemeClr val="tx1"/>
                </a:solidFill>
              </a:rPr>
              <a:pPr>
                <a:spcAft>
                  <a:spcPts val="600"/>
                </a:spcAft>
                <a:defRPr/>
              </a:pPr>
              <a:t>13</a:t>
            </a:fld>
            <a:endParaRPr lang="en-US" altLang="en-US">
              <a:solidFill>
                <a:schemeClr val="tx1"/>
              </a:solidFill>
            </a:endParaRPr>
          </a:p>
        </p:txBody>
      </p:sp>
      <p:sp>
        <p:nvSpPr>
          <p:cNvPr id="6" name="TextBox 5">
            <a:extLst>
              <a:ext uri="{FF2B5EF4-FFF2-40B4-BE49-F238E27FC236}">
                <a16:creationId xmlns:a16="http://schemas.microsoft.com/office/drawing/2014/main" id="{D8AA5F73-1297-9F8E-CE4D-E7BADD3B642B}"/>
              </a:ext>
            </a:extLst>
          </p:cNvPr>
          <p:cNvSpPr txBox="1"/>
          <p:nvPr/>
        </p:nvSpPr>
        <p:spPr>
          <a:xfrm>
            <a:off x="678878" y="334102"/>
            <a:ext cx="6096000" cy="369332"/>
          </a:xfrm>
          <a:prstGeom prst="rect">
            <a:avLst/>
          </a:prstGeom>
          <a:noFill/>
        </p:spPr>
        <p:txBody>
          <a:bodyPr wrap="square">
            <a:spAutoFit/>
          </a:bodyPr>
          <a:lstStyle/>
          <a:p>
            <a:pPr>
              <a:spcAft>
                <a:spcPts val="600"/>
              </a:spcAft>
            </a:pPr>
            <a:r>
              <a:rPr lang="fr-FR" dirty="0">
                <a:hlinkClick r:id="rId3"/>
              </a:rPr>
              <a:t>Energy, </a:t>
            </a:r>
            <a:r>
              <a:rPr lang="fr-FR" dirty="0" err="1">
                <a:hlinkClick r:id="rId3"/>
              </a:rPr>
              <a:t>Climate</a:t>
            </a:r>
            <a:r>
              <a:rPr lang="fr-FR" dirty="0">
                <a:hlinkClick r:id="rId3"/>
              </a:rPr>
              <a:t> change, </a:t>
            </a:r>
            <a:r>
              <a:rPr lang="fr-FR" dirty="0" err="1">
                <a:hlinkClick r:id="rId3"/>
              </a:rPr>
              <a:t>Environment</a:t>
            </a:r>
            <a:r>
              <a:rPr lang="fr-FR" dirty="0">
                <a:hlinkClick r:id="rId3"/>
              </a:rPr>
              <a:t> (europa.eu)</a:t>
            </a:r>
            <a:endParaRPr lang="en-GB" dirty="0"/>
          </a:p>
        </p:txBody>
      </p:sp>
      <p:sp>
        <p:nvSpPr>
          <p:cNvPr id="10" name="TextBox 9">
            <a:extLst>
              <a:ext uri="{FF2B5EF4-FFF2-40B4-BE49-F238E27FC236}">
                <a16:creationId xmlns:a16="http://schemas.microsoft.com/office/drawing/2014/main" id="{5E8FA663-B32F-2EF1-2087-00858DC40B77}"/>
              </a:ext>
            </a:extLst>
          </p:cNvPr>
          <p:cNvSpPr txBox="1"/>
          <p:nvPr/>
        </p:nvSpPr>
        <p:spPr>
          <a:xfrm>
            <a:off x="674046" y="848378"/>
            <a:ext cx="4773882" cy="646331"/>
          </a:xfrm>
          <a:prstGeom prst="rect">
            <a:avLst/>
          </a:prstGeom>
          <a:noFill/>
        </p:spPr>
        <p:txBody>
          <a:bodyPr wrap="square">
            <a:spAutoFit/>
          </a:bodyPr>
          <a:lstStyle/>
          <a:p>
            <a:pPr>
              <a:spcAft>
                <a:spcPts val="600"/>
              </a:spcAft>
            </a:pPr>
            <a:r>
              <a:rPr lang="en-GB" dirty="0">
                <a:hlinkClick r:id="rId4"/>
              </a:rPr>
              <a:t>Environment and green economy – EU action | European Union (europa.eu)</a:t>
            </a:r>
            <a:endParaRPr lang="en-GB" dirty="0"/>
          </a:p>
        </p:txBody>
      </p:sp>
    </p:spTree>
    <p:extLst>
      <p:ext uri="{BB962C8B-B14F-4D97-AF65-F5344CB8AC3E}">
        <p14:creationId xmlns:p14="http://schemas.microsoft.com/office/powerpoint/2010/main" val="1418215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DAEA165-3706-4B48-948B-BA37A0B596D5}"/>
              </a:ext>
            </a:extLst>
          </p:cNvPr>
          <p:cNvSpPr>
            <a:spLocks noGrp="1"/>
          </p:cNvSpPr>
          <p:nvPr>
            <p:ph type="sldNum" sz="quarter" idx="12"/>
          </p:nvPr>
        </p:nvSpPr>
        <p:spPr/>
        <p:txBody>
          <a:bodyPr/>
          <a:lstStyle/>
          <a:p>
            <a:pPr>
              <a:defRPr/>
            </a:pPr>
            <a:fld id="{2A2D1FC4-343E-40E0-885C-2B093CC69763}" type="slidenum">
              <a:rPr lang="en-GB" altLang="en-US" smtClean="0"/>
              <a:pPr>
                <a:defRPr/>
              </a:pPr>
              <a:t>14</a:t>
            </a:fld>
            <a:endParaRPr lang="en-GB" altLang="en-US"/>
          </a:p>
        </p:txBody>
      </p:sp>
      <p:sp>
        <p:nvSpPr>
          <p:cNvPr id="6" name="TextBox 5">
            <a:extLst>
              <a:ext uri="{FF2B5EF4-FFF2-40B4-BE49-F238E27FC236}">
                <a16:creationId xmlns:a16="http://schemas.microsoft.com/office/drawing/2014/main" id="{CE1FED3A-CCA5-07D8-862D-6AEC47AACD8D}"/>
              </a:ext>
            </a:extLst>
          </p:cNvPr>
          <p:cNvSpPr txBox="1"/>
          <p:nvPr/>
        </p:nvSpPr>
        <p:spPr>
          <a:xfrm>
            <a:off x="335360" y="6176963"/>
            <a:ext cx="6096000" cy="369332"/>
          </a:xfrm>
          <a:prstGeom prst="rect">
            <a:avLst/>
          </a:prstGeom>
          <a:noFill/>
        </p:spPr>
        <p:txBody>
          <a:bodyPr wrap="square">
            <a:spAutoFit/>
          </a:bodyPr>
          <a:lstStyle/>
          <a:p>
            <a:r>
              <a:rPr lang="en-GB" dirty="0">
                <a:hlinkClick r:id="rId3"/>
              </a:rPr>
              <a:t>The European Green Deal (europa.eu)</a:t>
            </a:r>
            <a:endParaRPr lang="en-GB" dirty="0"/>
          </a:p>
        </p:txBody>
      </p:sp>
      <p:pic>
        <p:nvPicPr>
          <p:cNvPr id="14" name="Picture 13">
            <a:extLst>
              <a:ext uri="{FF2B5EF4-FFF2-40B4-BE49-F238E27FC236}">
                <a16:creationId xmlns:a16="http://schemas.microsoft.com/office/drawing/2014/main" id="{B368CFA8-5956-6FB8-E1ED-00A769B03C3C}"/>
              </a:ext>
            </a:extLst>
          </p:cNvPr>
          <p:cNvPicPr>
            <a:picLocks noChangeAspect="1"/>
          </p:cNvPicPr>
          <p:nvPr/>
        </p:nvPicPr>
        <p:blipFill rotWithShape="1">
          <a:blip r:embed="rId4"/>
          <a:srcRect l="6600" t="14300" r="8701" b="7315"/>
          <a:stretch/>
        </p:blipFill>
        <p:spPr>
          <a:xfrm>
            <a:off x="407368" y="311705"/>
            <a:ext cx="9217024" cy="5686608"/>
          </a:xfrm>
          <a:prstGeom prst="rect">
            <a:avLst/>
          </a:prstGeom>
        </p:spPr>
      </p:pic>
    </p:spTree>
    <p:extLst>
      <p:ext uri="{BB962C8B-B14F-4D97-AF65-F5344CB8AC3E}">
        <p14:creationId xmlns:p14="http://schemas.microsoft.com/office/powerpoint/2010/main" val="40780096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53608"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3610" name="Rectangle 153609">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02" name="Rectangle 2"/>
          <p:cNvSpPr>
            <a:spLocks noGrp="1" noChangeArrowheads="1"/>
          </p:cNvSpPr>
          <p:nvPr>
            <p:ph type="title"/>
          </p:nvPr>
        </p:nvSpPr>
        <p:spPr>
          <a:xfrm>
            <a:off x="6803409" y="762001"/>
            <a:ext cx="4156512" cy="1708244"/>
          </a:xfrm>
        </p:spPr>
        <p:txBody>
          <a:bodyPr vert="horz" lIns="91440" tIns="45720" rIns="91440" bIns="45720" rtlCol="0" anchor="ctr">
            <a:normAutofit fontScale="90000"/>
          </a:bodyPr>
          <a:lstStyle/>
          <a:p>
            <a:pPr>
              <a:defRPr/>
            </a:pPr>
            <a:r>
              <a:rPr lang="en-US" sz="4000" b="1" dirty="0">
                <a:latin typeface="Neue Haas Grotesk Text Pro" panose="020B0504020202020204" pitchFamily="34" charset="0"/>
              </a:rPr>
              <a:t>EU Green Deal Mission Statement</a:t>
            </a:r>
          </a:p>
        </p:txBody>
      </p:sp>
      <p:pic>
        <p:nvPicPr>
          <p:cNvPr id="2" name="Picture 1"/>
          <p:cNvPicPr>
            <a:picLocks noChangeAspect="1"/>
          </p:cNvPicPr>
          <p:nvPr/>
        </p:nvPicPr>
        <p:blipFill rotWithShape="1">
          <a:blip r:embed="rId2"/>
          <a:srcRect l="19985" r="29569" b="-2"/>
          <a:stretch/>
        </p:blipFill>
        <p:spPr>
          <a:xfrm>
            <a:off x="-1" y="-2"/>
            <a:ext cx="6096001" cy="6858002"/>
          </a:xfrm>
          <a:prstGeom prst="rect">
            <a:avLst/>
          </a:prstGeom>
        </p:spPr>
      </p:pic>
      <p:sp>
        <p:nvSpPr>
          <p:cNvPr id="153603" name="Rectangle 3"/>
          <p:cNvSpPr>
            <a:spLocks noGrp="1" noChangeArrowheads="1"/>
          </p:cNvSpPr>
          <p:nvPr>
            <p:ph type="body" sz="half" idx="2"/>
          </p:nvPr>
        </p:nvSpPr>
        <p:spPr>
          <a:xfrm>
            <a:off x="6384032" y="2470245"/>
            <a:ext cx="4824536" cy="3769835"/>
          </a:xfrm>
        </p:spPr>
        <p:txBody>
          <a:bodyPr vert="horz" lIns="91440" tIns="45720" rIns="91440" bIns="45720" rtlCol="0" anchor="ctr">
            <a:normAutofit fontScale="85000" lnSpcReduction="10000"/>
          </a:bodyPr>
          <a:lstStyle/>
          <a:p>
            <a:pPr fontAlgn="auto">
              <a:lnSpc>
                <a:spcPct val="160000"/>
              </a:lnSpc>
              <a:defRPr/>
            </a:pPr>
            <a:r>
              <a:rPr lang="en-US" sz="1900" dirty="0">
                <a:latin typeface="Neue Haas Grotesk Text Pro" panose="020B0504020202020204" pitchFamily="34" charset="0"/>
              </a:rPr>
              <a:t>To develop and facilitate the implementation of policies and legislation that contribute to enabling EU citizens to live well, within the planet's ecological limits, based on an innovative, circular economy, where biodiversity is protected, valued and restored and environment-related health risks are minimized in ways to enhance our society's resilience, and where growth has been decoupled from resource use</a:t>
            </a:r>
          </a:p>
        </p:txBody>
      </p:sp>
      <p:sp>
        <p:nvSpPr>
          <p:cNvPr id="22534" name="Slide Number Placeholder 6"/>
          <p:cNvSpPr>
            <a:spLocks noGrp="1"/>
          </p:cNvSpPr>
          <p:nvPr>
            <p:ph type="sldNum" sz="quarter" idx="12"/>
          </p:nvPr>
        </p:nvSpPr>
        <p:spPr bwMode="auto">
          <a:xfrm>
            <a:off x="10657268" y="6356350"/>
            <a:ext cx="127565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ts val="0"/>
              </a:spcBef>
              <a:buClrTx/>
              <a:buNone/>
              <a:defRPr/>
            </a:pPr>
            <a:fld id="{62D54993-7F51-4EEB-95E7-032AC56139DF}" type="slidenum">
              <a:rPr lang="en-US" altLang="en-US" sz="1200">
                <a:latin typeface="Calibri" panose="020F0502020204030204"/>
              </a:rPr>
              <a:pPr>
                <a:spcBef>
                  <a:spcPts val="0"/>
                </a:spcBef>
                <a:buClrTx/>
                <a:buNone/>
                <a:defRPr/>
              </a:pPr>
              <a:t>15</a:t>
            </a:fld>
            <a:endParaRPr lang="en-US" altLang="en-US" sz="1200">
              <a:latin typeface="Calibri" panose="020F0502020204030204"/>
            </a:endParaRPr>
          </a:p>
        </p:txBody>
      </p:sp>
    </p:spTree>
    <p:extLst>
      <p:ext uri="{BB962C8B-B14F-4D97-AF65-F5344CB8AC3E}">
        <p14:creationId xmlns:p14="http://schemas.microsoft.com/office/powerpoint/2010/main" val="2926281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0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0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DAEA165-3706-4B48-948B-BA37A0B596D5}"/>
              </a:ext>
            </a:extLst>
          </p:cNvPr>
          <p:cNvSpPr>
            <a:spLocks noGrp="1"/>
          </p:cNvSpPr>
          <p:nvPr>
            <p:ph type="sldNum" sz="quarter" idx="12"/>
          </p:nvPr>
        </p:nvSpPr>
        <p:spPr/>
        <p:txBody>
          <a:bodyPr/>
          <a:lstStyle/>
          <a:p>
            <a:pPr>
              <a:defRPr/>
            </a:pPr>
            <a:fld id="{2A2D1FC4-343E-40E0-885C-2B093CC69763}" type="slidenum">
              <a:rPr lang="en-GB" altLang="en-US" smtClean="0"/>
              <a:pPr>
                <a:defRPr/>
              </a:pPr>
              <a:t>16</a:t>
            </a:fld>
            <a:endParaRPr lang="en-GB" altLang="en-US"/>
          </a:p>
        </p:txBody>
      </p:sp>
      <p:sp>
        <p:nvSpPr>
          <p:cNvPr id="7" name="TextBox 6">
            <a:extLst>
              <a:ext uri="{FF2B5EF4-FFF2-40B4-BE49-F238E27FC236}">
                <a16:creationId xmlns:a16="http://schemas.microsoft.com/office/drawing/2014/main" id="{C0DCA201-76CC-E912-CBAF-A25A7BCB0365}"/>
              </a:ext>
            </a:extLst>
          </p:cNvPr>
          <p:cNvSpPr txBox="1"/>
          <p:nvPr/>
        </p:nvSpPr>
        <p:spPr>
          <a:xfrm>
            <a:off x="5879976" y="5085184"/>
            <a:ext cx="6096000" cy="646331"/>
          </a:xfrm>
          <a:prstGeom prst="rect">
            <a:avLst/>
          </a:prstGeom>
          <a:noFill/>
        </p:spPr>
        <p:txBody>
          <a:bodyPr wrap="square">
            <a:spAutoFit/>
          </a:bodyPr>
          <a:lstStyle/>
          <a:p>
            <a:r>
              <a:rPr lang="en-GB">
                <a:hlinkClick r:id="rId3"/>
              </a:rPr>
              <a:t>Euronews "The Road to Green", Episode 5: River restoration (europa.eu)</a:t>
            </a:r>
            <a:endParaRPr lang="en-GB" dirty="0"/>
          </a:p>
        </p:txBody>
      </p:sp>
      <p:sp>
        <p:nvSpPr>
          <p:cNvPr id="8" name="Title 1">
            <a:extLst>
              <a:ext uri="{FF2B5EF4-FFF2-40B4-BE49-F238E27FC236}">
                <a16:creationId xmlns:a16="http://schemas.microsoft.com/office/drawing/2014/main" id="{242D125D-0C88-60D0-C877-8F01AEC20D5F}"/>
              </a:ext>
            </a:extLst>
          </p:cNvPr>
          <p:cNvSpPr>
            <a:spLocks noGrp="1"/>
          </p:cNvSpPr>
          <p:nvPr>
            <p:ph type="title"/>
          </p:nvPr>
        </p:nvSpPr>
        <p:spPr>
          <a:xfrm>
            <a:off x="6297424" y="-758577"/>
            <a:ext cx="5904656" cy="1790203"/>
          </a:xfrm>
          <a:noFill/>
        </p:spPr>
        <p:txBody>
          <a:bodyPr vert="horz" lIns="91440" tIns="45720" rIns="91440" bIns="45720" rtlCol="0" anchor="b">
            <a:normAutofit/>
          </a:bodyPr>
          <a:lstStyle/>
          <a:p>
            <a:r>
              <a:rPr lang="en-US" sz="3600" b="1">
                <a:latin typeface="Neue Haas Grotesk Text Pro" panose="020B0504020202020204" pitchFamily="34" charset="0"/>
              </a:rPr>
              <a:t>Nature Restoration Law</a:t>
            </a:r>
            <a:endParaRPr lang="en-US" sz="3600" b="1" dirty="0">
              <a:latin typeface="Neue Haas Grotesk Text Pro" panose="020B0504020202020204" pitchFamily="34" charset="0"/>
            </a:endParaRPr>
          </a:p>
        </p:txBody>
      </p:sp>
      <p:sp>
        <p:nvSpPr>
          <p:cNvPr id="5" name="TextBox 4">
            <a:extLst>
              <a:ext uri="{FF2B5EF4-FFF2-40B4-BE49-F238E27FC236}">
                <a16:creationId xmlns:a16="http://schemas.microsoft.com/office/drawing/2014/main" id="{D2ADD797-16A9-017E-05F8-6A1F83AC4BB0}"/>
              </a:ext>
            </a:extLst>
          </p:cNvPr>
          <p:cNvSpPr txBox="1"/>
          <p:nvPr/>
        </p:nvSpPr>
        <p:spPr>
          <a:xfrm>
            <a:off x="5879976" y="5975042"/>
            <a:ext cx="6096000" cy="369332"/>
          </a:xfrm>
          <a:prstGeom prst="rect">
            <a:avLst/>
          </a:prstGeom>
          <a:noFill/>
        </p:spPr>
        <p:txBody>
          <a:bodyPr wrap="square">
            <a:spAutoFit/>
          </a:bodyPr>
          <a:lstStyle/>
          <a:p>
            <a:r>
              <a:rPr lang="en-GB">
                <a:hlinkClick r:id="rId4"/>
              </a:rPr>
              <a:t>The EU #NatureRestoration Law (europa.eu)</a:t>
            </a:r>
            <a:endParaRPr lang="en-GB" dirty="0"/>
          </a:p>
        </p:txBody>
      </p:sp>
      <p:pic>
        <p:nvPicPr>
          <p:cNvPr id="2050" name="Picture 2" descr="Europes restoration law">
            <a:extLst>
              <a:ext uri="{FF2B5EF4-FFF2-40B4-BE49-F238E27FC236}">
                <a16:creationId xmlns:a16="http://schemas.microsoft.com/office/drawing/2014/main" id="{D36F46B9-3B1E-EB5A-1174-D7BC7D3815F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744" y="-18792"/>
            <a:ext cx="5085184" cy="5085184"/>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D6A18C8-743B-948A-F954-BE5629010698}"/>
              </a:ext>
            </a:extLst>
          </p:cNvPr>
          <p:cNvSpPr txBox="1"/>
          <p:nvPr/>
        </p:nvSpPr>
        <p:spPr>
          <a:xfrm>
            <a:off x="6050136" y="1628800"/>
            <a:ext cx="5904656" cy="2308324"/>
          </a:xfrm>
          <a:prstGeom prst="rect">
            <a:avLst/>
          </a:prstGeom>
          <a:noFill/>
        </p:spPr>
        <p:txBody>
          <a:bodyPr wrap="square">
            <a:spAutoFit/>
          </a:bodyPr>
          <a:lstStyle/>
          <a:p>
            <a:r>
              <a:rPr lang="en-GB" sz="2400" b="0" i="0" dirty="0">
                <a:solidFill>
                  <a:srgbClr val="343434"/>
                </a:solidFill>
                <a:effectLst/>
                <a:latin typeface="Neue Haas Grotesk Text Pro" panose="020B0504020202020204" pitchFamily="34" charset="0"/>
              </a:rPr>
              <a:t>The EU’s proposed Nature Restoration Law, adopted by Parliament in a razor-thin vote in July 2023 will set out a mechanism to halt and reverse biodiversity loss of ecosystems in need by 2050.</a:t>
            </a:r>
            <a:endParaRPr lang="en-GB" sz="2400" dirty="0">
              <a:latin typeface="Neue Haas Grotesk Text Pro" panose="020B0504020202020204" pitchFamily="34" charset="0"/>
            </a:endParaRPr>
          </a:p>
        </p:txBody>
      </p:sp>
      <p:sp>
        <p:nvSpPr>
          <p:cNvPr id="13" name="TextBox 12">
            <a:extLst>
              <a:ext uri="{FF2B5EF4-FFF2-40B4-BE49-F238E27FC236}">
                <a16:creationId xmlns:a16="http://schemas.microsoft.com/office/drawing/2014/main" id="{159042C7-30DB-D368-6A52-B85B6C00CD11}"/>
              </a:ext>
            </a:extLst>
          </p:cNvPr>
          <p:cNvSpPr txBox="1"/>
          <p:nvPr/>
        </p:nvSpPr>
        <p:spPr>
          <a:xfrm>
            <a:off x="216024" y="5094798"/>
            <a:ext cx="6116320" cy="369332"/>
          </a:xfrm>
          <a:prstGeom prst="rect">
            <a:avLst/>
          </a:prstGeom>
          <a:noFill/>
        </p:spPr>
        <p:txBody>
          <a:bodyPr wrap="square">
            <a:spAutoFit/>
          </a:bodyPr>
          <a:lstStyle/>
          <a:p>
            <a:r>
              <a:rPr lang="en-GB">
                <a:hlinkClick r:id="rId6"/>
              </a:rPr>
              <a:t>What is Europe's Nature Restoration Law? - Arup</a:t>
            </a:r>
            <a:endParaRPr lang="en-GB" dirty="0"/>
          </a:p>
        </p:txBody>
      </p:sp>
    </p:spTree>
    <p:extLst>
      <p:ext uri="{BB962C8B-B14F-4D97-AF65-F5344CB8AC3E}">
        <p14:creationId xmlns:p14="http://schemas.microsoft.com/office/powerpoint/2010/main" val="41512769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0752C0D-B243-B733-2411-258192824699}"/>
              </a:ext>
            </a:extLst>
          </p:cNvPr>
          <p:cNvPicPr>
            <a:picLocks noChangeAspect="1"/>
          </p:cNvPicPr>
          <p:nvPr/>
        </p:nvPicPr>
        <p:blipFill rotWithShape="1">
          <a:blip r:embed="rId3"/>
          <a:srcRect l="29000" t="11151" r="13600" b="5900"/>
          <a:stretch/>
        </p:blipFill>
        <p:spPr>
          <a:xfrm>
            <a:off x="160944" y="513626"/>
            <a:ext cx="5904656" cy="5688632"/>
          </a:xfrm>
          <a:prstGeom prst="rect">
            <a:avLst/>
          </a:prstGeom>
        </p:spPr>
      </p:pic>
      <p:sp>
        <p:nvSpPr>
          <p:cNvPr id="4" name="Slide Number Placeholder 3">
            <a:extLst>
              <a:ext uri="{FF2B5EF4-FFF2-40B4-BE49-F238E27FC236}">
                <a16:creationId xmlns:a16="http://schemas.microsoft.com/office/drawing/2014/main" id="{2DAEA165-3706-4B48-948B-BA37A0B596D5}"/>
              </a:ext>
            </a:extLst>
          </p:cNvPr>
          <p:cNvSpPr>
            <a:spLocks noGrp="1"/>
          </p:cNvSpPr>
          <p:nvPr>
            <p:ph type="sldNum" sz="quarter" idx="12"/>
          </p:nvPr>
        </p:nvSpPr>
        <p:spPr/>
        <p:txBody>
          <a:bodyPr/>
          <a:lstStyle/>
          <a:p>
            <a:pPr>
              <a:defRPr/>
            </a:pPr>
            <a:fld id="{2A2D1FC4-343E-40E0-885C-2B093CC69763}" type="slidenum">
              <a:rPr lang="en-GB" altLang="en-US" smtClean="0"/>
              <a:pPr>
                <a:defRPr/>
              </a:pPr>
              <a:t>17</a:t>
            </a:fld>
            <a:endParaRPr lang="en-GB" altLang="en-US"/>
          </a:p>
        </p:txBody>
      </p:sp>
      <p:sp>
        <p:nvSpPr>
          <p:cNvPr id="7" name="TextBox 6">
            <a:extLst>
              <a:ext uri="{FF2B5EF4-FFF2-40B4-BE49-F238E27FC236}">
                <a16:creationId xmlns:a16="http://schemas.microsoft.com/office/drawing/2014/main" id="{C0DCA201-76CC-E912-CBAF-A25A7BCB0365}"/>
              </a:ext>
            </a:extLst>
          </p:cNvPr>
          <p:cNvSpPr txBox="1"/>
          <p:nvPr/>
        </p:nvSpPr>
        <p:spPr>
          <a:xfrm>
            <a:off x="5879976" y="5085184"/>
            <a:ext cx="6096000" cy="646331"/>
          </a:xfrm>
          <a:prstGeom prst="rect">
            <a:avLst/>
          </a:prstGeom>
          <a:noFill/>
        </p:spPr>
        <p:txBody>
          <a:bodyPr wrap="square">
            <a:spAutoFit/>
          </a:bodyPr>
          <a:lstStyle/>
          <a:p>
            <a:r>
              <a:rPr lang="en-GB" dirty="0" err="1">
                <a:hlinkClick r:id="rId4"/>
              </a:rPr>
              <a:t>Euronews</a:t>
            </a:r>
            <a:r>
              <a:rPr lang="en-GB" dirty="0">
                <a:hlinkClick r:id="rId4"/>
              </a:rPr>
              <a:t> "The Road to Green", Episode 5: River restoration (europa.eu)</a:t>
            </a:r>
            <a:endParaRPr lang="en-GB" dirty="0"/>
          </a:p>
        </p:txBody>
      </p:sp>
      <p:sp>
        <p:nvSpPr>
          <p:cNvPr id="8" name="Title 1">
            <a:extLst>
              <a:ext uri="{FF2B5EF4-FFF2-40B4-BE49-F238E27FC236}">
                <a16:creationId xmlns:a16="http://schemas.microsoft.com/office/drawing/2014/main" id="{242D125D-0C88-60D0-C877-8F01AEC20D5F}"/>
              </a:ext>
            </a:extLst>
          </p:cNvPr>
          <p:cNvSpPr>
            <a:spLocks noGrp="1"/>
          </p:cNvSpPr>
          <p:nvPr>
            <p:ph type="title"/>
          </p:nvPr>
        </p:nvSpPr>
        <p:spPr>
          <a:xfrm>
            <a:off x="6297424" y="-758577"/>
            <a:ext cx="5904656" cy="1790203"/>
          </a:xfrm>
          <a:noFill/>
        </p:spPr>
        <p:txBody>
          <a:bodyPr vert="horz" lIns="91440" tIns="45720" rIns="91440" bIns="45720" rtlCol="0" anchor="b">
            <a:normAutofit/>
          </a:bodyPr>
          <a:lstStyle/>
          <a:p>
            <a:r>
              <a:rPr lang="en-US" sz="3600" b="1" dirty="0">
                <a:latin typeface="Neue Haas Grotesk Text Pro" panose="020B0504020202020204" pitchFamily="34" charset="0"/>
              </a:rPr>
              <a:t>Nature Restoration Law</a:t>
            </a:r>
          </a:p>
        </p:txBody>
      </p:sp>
      <p:sp>
        <p:nvSpPr>
          <p:cNvPr id="5" name="TextBox 4">
            <a:extLst>
              <a:ext uri="{FF2B5EF4-FFF2-40B4-BE49-F238E27FC236}">
                <a16:creationId xmlns:a16="http://schemas.microsoft.com/office/drawing/2014/main" id="{D2ADD797-16A9-017E-05F8-6A1F83AC4BB0}"/>
              </a:ext>
            </a:extLst>
          </p:cNvPr>
          <p:cNvSpPr txBox="1"/>
          <p:nvPr/>
        </p:nvSpPr>
        <p:spPr>
          <a:xfrm>
            <a:off x="5879976" y="5975042"/>
            <a:ext cx="6096000" cy="369332"/>
          </a:xfrm>
          <a:prstGeom prst="rect">
            <a:avLst/>
          </a:prstGeom>
          <a:noFill/>
        </p:spPr>
        <p:txBody>
          <a:bodyPr wrap="square">
            <a:spAutoFit/>
          </a:bodyPr>
          <a:lstStyle/>
          <a:p>
            <a:r>
              <a:rPr lang="en-GB" dirty="0">
                <a:hlinkClick r:id="rId5"/>
              </a:rPr>
              <a:t>The EU #NatureRestoration Law (europa.eu)</a:t>
            </a:r>
            <a:endParaRPr lang="en-GB" dirty="0"/>
          </a:p>
        </p:txBody>
      </p:sp>
    </p:spTree>
    <p:extLst>
      <p:ext uri="{BB962C8B-B14F-4D97-AF65-F5344CB8AC3E}">
        <p14:creationId xmlns:p14="http://schemas.microsoft.com/office/powerpoint/2010/main" val="3773229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0752C0D-B243-B733-2411-258192824699}"/>
              </a:ext>
            </a:extLst>
          </p:cNvPr>
          <p:cNvPicPr>
            <a:picLocks noChangeAspect="1"/>
          </p:cNvPicPr>
          <p:nvPr/>
        </p:nvPicPr>
        <p:blipFill rotWithShape="1">
          <a:blip r:embed="rId3"/>
          <a:srcRect l="29000" t="11151" r="13600" b="5900"/>
          <a:stretch/>
        </p:blipFill>
        <p:spPr>
          <a:xfrm>
            <a:off x="160944" y="513626"/>
            <a:ext cx="5904656" cy="5688632"/>
          </a:xfrm>
          <a:prstGeom prst="rect">
            <a:avLst/>
          </a:prstGeom>
        </p:spPr>
      </p:pic>
      <p:sp>
        <p:nvSpPr>
          <p:cNvPr id="4" name="Slide Number Placeholder 3">
            <a:extLst>
              <a:ext uri="{FF2B5EF4-FFF2-40B4-BE49-F238E27FC236}">
                <a16:creationId xmlns:a16="http://schemas.microsoft.com/office/drawing/2014/main" id="{2DAEA165-3706-4B48-948B-BA37A0B596D5}"/>
              </a:ext>
            </a:extLst>
          </p:cNvPr>
          <p:cNvSpPr>
            <a:spLocks noGrp="1"/>
          </p:cNvSpPr>
          <p:nvPr>
            <p:ph type="sldNum" sz="quarter" idx="12"/>
          </p:nvPr>
        </p:nvSpPr>
        <p:spPr/>
        <p:txBody>
          <a:bodyPr/>
          <a:lstStyle/>
          <a:p>
            <a:pPr>
              <a:defRPr/>
            </a:pPr>
            <a:fld id="{2A2D1FC4-343E-40E0-885C-2B093CC69763}" type="slidenum">
              <a:rPr lang="en-GB" altLang="en-US" smtClean="0"/>
              <a:pPr>
                <a:defRPr/>
              </a:pPr>
              <a:t>18</a:t>
            </a:fld>
            <a:endParaRPr lang="en-GB" altLang="en-US"/>
          </a:p>
        </p:txBody>
      </p:sp>
      <p:sp>
        <p:nvSpPr>
          <p:cNvPr id="7" name="TextBox 6">
            <a:extLst>
              <a:ext uri="{FF2B5EF4-FFF2-40B4-BE49-F238E27FC236}">
                <a16:creationId xmlns:a16="http://schemas.microsoft.com/office/drawing/2014/main" id="{C0DCA201-76CC-E912-CBAF-A25A7BCB0365}"/>
              </a:ext>
            </a:extLst>
          </p:cNvPr>
          <p:cNvSpPr txBox="1"/>
          <p:nvPr/>
        </p:nvSpPr>
        <p:spPr>
          <a:xfrm>
            <a:off x="6456040" y="5085184"/>
            <a:ext cx="5519936" cy="646331"/>
          </a:xfrm>
          <a:prstGeom prst="rect">
            <a:avLst/>
          </a:prstGeom>
          <a:noFill/>
        </p:spPr>
        <p:txBody>
          <a:bodyPr wrap="square">
            <a:spAutoFit/>
          </a:bodyPr>
          <a:lstStyle/>
          <a:p>
            <a:r>
              <a:rPr lang="en-GB" dirty="0" err="1">
                <a:hlinkClick r:id="rId4"/>
              </a:rPr>
              <a:t>Euronews</a:t>
            </a:r>
            <a:r>
              <a:rPr lang="en-GB" dirty="0">
                <a:hlinkClick r:id="rId4"/>
              </a:rPr>
              <a:t> "The Road to Green", Episode 5: River restoration (europa.eu)</a:t>
            </a:r>
            <a:endParaRPr lang="en-GB" dirty="0"/>
          </a:p>
        </p:txBody>
      </p:sp>
      <p:sp>
        <p:nvSpPr>
          <p:cNvPr id="8" name="Title 1">
            <a:extLst>
              <a:ext uri="{FF2B5EF4-FFF2-40B4-BE49-F238E27FC236}">
                <a16:creationId xmlns:a16="http://schemas.microsoft.com/office/drawing/2014/main" id="{242D125D-0C88-60D0-C877-8F01AEC20D5F}"/>
              </a:ext>
            </a:extLst>
          </p:cNvPr>
          <p:cNvSpPr>
            <a:spLocks noGrp="1"/>
          </p:cNvSpPr>
          <p:nvPr>
            <p:ph type="title"/>
          </p:nvPr>
        </p:nvSpPr>
        <p:spPr>
          <a:xfrm>
            <a:off x="6297424" y="-758577"/>
            <a:ext cx="5904656" cy="1790203"/>
          </a:xfrm>
          <a:noFill/>
        </p:spPr>
        <p:txBody>
          <a:bodyPr vert="horz" lIns="91440" tIns="45720" rIns="91440" bIns="45720" rtlCol="0" anchor="b">
            <a:normAutofit/>
          </a:bodyPr>
          <a:lstStyle/>
          <a:p>
            <a:r>
              <a:rPr lang="en-US" sz="3600" b="1" dirty="0">
                <a:latin typeface="Neue Haas Grotesk Text Pro" panose="020B0504020202020204" pitchFamily="34" charset="0"/>
              </a:rPr>
              <a:t>Nature Restoration Law</a:t>
            </a:r>
          </a:p>
        </p:txBody>
      </p:sp>
      <p:sp>
        <p:nvSpPr>
          <p:cNvPr id="5" name="TextBox 4">
            <a:extLst>
              <a:ext uri="{FF2B5EF4-FFF2-40B4-BE49-F238E27FC236}">
                <a16:creationId xmlns:a16="http://schemas.microsoft.com/office/drawing/2014/main" id="{D2ADD797-16A9-017E-05F8-6A1F83AC4BB0}"/>
              </a:ext>
            </a:extLst>
          </p:cNvPr>
          <p:cNvSpPr txBox="1"/>
          <p:nvPr/>
        </p:nvSpPr>
        <p:spPr>
          <a:xfrm>
            <a:off x="348104" y="117166"/>
            <a:ext cx="6096000" cy="369332"/>
          </a:xfrm>
          <a:prstGeom prst="rect">
            <a:avLst/>
          </a:prstGeom>
          <a:noFill/>
        </p:spPr>
        <p:txBody>
          <a:bodyPr wrap="square">
            <a:spAutoFit/>
          </a:bodyPr>
          <a:lstStyle/>
          <a:p>
            <a:r>
              <a:rPr lang="en-GB" dirty="0">
                <a:hlinkClick r:id="rId5"/>
              </a:rPr>
              <a:t>The EU #NatureRestoration Law (europa.eu)</a:t>
            </a:r>
            <a:endParaRPr lang="en-GB" dirty="0"/>
          </a:p>
        </p:txBody>
      </p:sp>
      <p:sp>
        <p:nvSpPr>
          <p:cNvPr id="2" name="Rectangle 1">
            <a:extLst>
              <a:ext uri="{FF2B5EF4-FFF2-40B4-BE49-F238E27FC236}">
                <a16:creationId xmlns:a16="http://schemas.microsoft.com/office/drawing/2014/main" id="{03F22E14-8EBD-9551-E4B8-6E224A36DBB6}"/>
              </a:ext>
            </a:extLst>
          </p:cNvPr>
          <p:cNvSpPr/>
          <p:nvPr/>
        </p:nvSpPr>
        <p:spPr>
          <a:xfrm>
            <a:off x="695400" y="5832926"/>
            <a:ext cx="4248472" cy="369332"/>
          </a:xfrm>
          <a:prstGeom prst="rect">
            <a:avLst/>
          </a:prstGeom>
          <a:noFill/>
          <a:ln w="76200">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94609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7F21A-748D-8D33-DB87-0CE313CED631}"/>
              </a:ext>
            </a:extLst>
          </p:cNvPr>
          <p:cNvSpPr>
            <a:spLocks noGrp="1"/>
          </p:cNvSpPr>
          <p:nvPr>
            <p:ph type="title"/>
          </p:nvPr>
        </p:nvSpPr>
        <p:spPr/>
        <p:txBody>
          <a:bodyPr/>
          <a:lstStyle/>
          <a:p>
            <a:r>
              <a:rPr lang="en-GB" b="1" dirty="0">
                <a:latin typeface="Neue Haas Grotesk Text Pro" panose="020B0504020202020204" pitchFamily="34" charset="0"/>
              </a:rPr>
              <a:t>Biodiversity Strategy for 2030</a:t>
            </a:r>
          </a:p>
        </p:txBody>
      </p:sp>
      <p:sp>
        <p:nvSpPr>
          <p:cNvPr id="3" name="Content Placeholder 2">
            <a:extLst>
              <a:ext uri="{FF2B5EF4-FFF2-40B4-BE49-F238E27FC236}">
                <a16:creationId xmlns:a16="http://schemas.microsoft.com/office/drawing/2014/main" id="{E8C164DD-41A7-1A5E-A349-40E151B2AE05}"/>
              </a:ext>
            </a:extLst>
          </p:cNvPr>
          <p:cNvSpPr>
            <a:spLocks noGrp="1"/>
          </p:cNvSpPr>
          <p:nvPr>
            <p:ph idx="1"/>
          </p:nvPr>
        </p:nvSpPr>
        <p:spPr/>
        <p:txBody>
          <a:bodyPr/>
          <a:lstStyle/>
          <a:p>
            <a:r>
              <a:rPr lang="en-GB" dirty="0">
                <a:hlinkClick r:id="rId2"/>
              </a:rPr>
              <a:t>Biodiversity strategy for 2030 (europa.eu)</a:t>
            </a:r>
            <a:endParaRPr lang="en-GB" dirty="0"/>
          </a:p>
        </p:txBody>
      </p:sp>
      <p:sp>
        <p:nvSpPr>
          <p:cNvPr id="4" name="Slide Number Placeholder 3">
            <a:extLst>
              <a:ext uri="{FF2B5EF4-FFF2-40B4-BE49-F238E27FC236}">
                <a16:creationId xmlns:a16="http://schemas.microsoft.com/office/drawing/2014/main" id="{B6933A15-5A4F-9E58-AD54-89D2E00FD69C}"/>
              </a:ext>
            </a:extLst>
          </p:cNvPr>
          <p:cNvSpPr>
            <a:spLocks noGrp="1"/>
          </p:cNvSpPr>
          <p:nvPr>
            <p:ph type="sldNum" sz="quarter" idx="12"/>
          </p:nvPr>
        </p:nvSpPr>
        <p:spPr/>
        <p:txBody>
          <a:bodyPr/>
          <a:lstStyle/>
          <a:p>
            <a:pPr>
              <a:defRPr/>
            </a:pPr>
            <a:fld id="{2A2D1FC4-343E-40E0-885C-2B093CC69763}" type="slidenum">
              <a:rPr lang="en-GB" altLang="en-US" smtClean="0"/>
              <a:pPr>
                <a:defRPr/>
              </a:pPr>
              <a:t>19</a:t>
            </a:fld>
            <a:endParaRPr lang="en-GB" altLang="en-US"/>
          </a:p>
        </p:txBody>
      </p:sp>
      <p:sp>
        <p:nvSpPr>
          <p:cNvPr id="8" name="TextBox 7">
            <a:extLst>
              <a:ext uri="{FF2B5EF4-FFF2-40B4-BE49-F238E27FC236}">
                <a16:creationId xmlns:a16="http://schemas.microsoft.com/office/drawing/2014/main" id="{4B7F18A7-EBD9-9EC1-986E-3AC0CD151F9B}"/>
              </a:ext>
            </a:extLst>
          </p:cNvPr>
          <p:cNvSpPr txBox="1"/>
          <p:nvPr/>
        </p:nvSpPr>
        <p:spPr>
          <a:xfrm>
            <a:off x="1055440" y="2533496"/>
            <a:ext cx="10657184" cy="2554545"/>
          </a:xfrm>
          <a:prstGeom prst="rect">
            <a:avLst/>
          </a:prstGeom>
          <a:noFill/>
        </p:spPr>
        <p:txBody>
          <a:bodyPr wrap="square">
            <a:spAutoFit/>
          </a:bodyPr>
          <a:lstStyle/>
          <a:p>
            <a:pPr algn="l"/>
            <a:r>
              <a:rPr lang="en-GB" sz="2000" dirty="0">
                <a:effectLst/>
                <a:latin typeface="Neue Haas Grotesk Text Pro" panose="020B0504020202020204" pitchFamily="34" charset="0"/>
              </a:rPr>
              <a:t>The EU’s biodiversity strategy for 2030 is a comprehensive, ambitious and long-term plan to protect nature and reverse the degradation of ecosystems. </a:t>
            </a:r>
          </a:p>
          <a:p>
            <a:pPr algn="l"/>
            <a:endParaRPr lang="en-GB" sz="2000" dirty="0">
              <a:latin typeface="Neue Haas Grotesk Text Pro" panose="020B0504020202020204" pitchFamily="34" charset="0"/>
            </a:endParaRPr>
          </a:p>
          <a:p>
            <a:pPr algn="l"/>
            <a:r>
              <a:rPr lang="en-GB" sz="2000" dirty="0">
                <a:effectLst/>
                <a:latin typeface="Neue Haas Grotesk Text Pro" panose="020B0504020202020204" pitchFamily="34" charset="0"/>
              </a:rPr>
              <a:t>The strategy aims to put Europe's biodiversity on a path to recovery by 2030, and contains specific actions and commitments.</a:t>
            </a:r>
          </a:p>
          <a:p>
            <a:pPr algn="l"/>
            <a:r>
              <a:rPr lang="en-GB" sz="2000" dirty="0">
                <a:effectLst/>
                <a:latin typeface="Neue Haas Grotesk Text Pro" panose="020B0504020202020204" pitchFamily="34" charset="0"/>
              </a:rPr>
              <a:t>It is the proposal for the EU’s contribution to the upcoming international negotiations on the global post-2020 biodiversity framework. A core part of the </a:t>
            </a:r>
            <a:r>
              <a:rPr lang="en-GB" sz="2000" u="sng" dirty="0">
                <a:effectLst/>
                <a:latin typeface="Neue Haas Grotesk Text Pro" panose="020B0504020202020204" pitchFamily="34" charset="0"/>
                <a:hlinkClick r:id="rId3">
                  <a:extLst>
                    <a:ext uri="{A12FA001-AC4F-418D-AE19-62706E023703}">
                      <ahyp:hlinkClr xmlns:ahyp="http://schemas.microsoft.com/office/drawing/2018/hyperlinkcolor" val="tx"/>
                    </a:ext>
                  </a:extLst>
                </a:hlinkClick>
              </a:rPr>
              <a:t>European Green Deal</a:t>
            </a:r>
            <a:r>
              <a:rPr lang="en-GB" sz="2000" dirty="0">
                <a:effectLst/>
                <a:latin typeface="Neue Haas Grotesk Text Pro" panose="020B0504020202020204" pitchFamily="34" charset="0"/>
              </a:rPr>
              <a:t>, it will also support a green recovery following the Covid-19 pandemic.</a:t>
            </a:r>
          </a:p>
        </p:txBody>
      </p:sp>
    </p:spTree>
    <p:extLst>
      <p:ext uri="{BB962C8B-B14F-4D97-AF65-F5344CB8AC3E}">
        <p14:creationId xmlns:p14="http://schemas.microsoft.com/office/powerpoint/2010/main" val="3079562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alm movement of water in the river">
            <a:extLst>
              <a:ext uri="{FF2B5EF4-FFF2-40B4-BE49-F238E27FC236}">
                <a16:creationId xmlns:a16="http://schemas.microsoft.com/office/drawing/2014/main" id="{ABEFB61D-DEF9-A065-0308-E365EF90A2E8}"/>
              </a:ext>
            </a:extLst>
          </p:cNvPr>
          <p:cNvPicPr>
            <a:picLocks noChangeAspect="1"/>
          </p:cNvPicPr>
          <p:nvPr/>
        </p:nvPicPr>
        <p:blipFill rotWithShape="1">
          <a:blip r:embed="rId2"/>
          <a:srcRect t="1180" r="20268" b="4319"/>
          <a:stretch/>
        </p:blipFill>
        <p:spPr>
          <a:xfrm>
            <a:off x="3523488" y="10"/>
            <a:ext cx="8668512" cy="6857990"/>
          </a:xfrm>
          <a:prstGeom prst="rect">
            <a:avLst/>
          </a:prstGeom>
        </p:spPr>
      </p:pic>
      <p:sp>
        <p:nvSpPr>
          <p:cNvPr id="17" name="Rectangle 1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2700E0-CD21-C1AF-5BF1-3F27425DE40B}"/>
              </a:ext>
            </a:extLst>
          </p:cNvPr>
          <p:cNvSpPr>
            <a:spLocks noGrp="1"/>
          </p:cNvSpPr>
          <p:nvPr>
            <p:ph type="title"/>
          </p:nvPr>
        </p:nvSpPr>
        <p:spPr>
          <a:xfrm>
            <a:off x="477981" y="1122363"/>
            <a:ext cx="4023360" cy="3204134"/>
          </a:xfrm>
        </p:spPr>
        <p:txBody>
          <a:bodyPr vert="horz" lIns="91440" tIns="45720" rIns="91440" bIns="45720" rtlCol="0" anchor="b">
            <a:normAutofit fontScale="90000"/>
          </a:bodyPr>
          <a:lstStyle/>
          <a:p>
            <a:r>
              <a:rPr lang="en-US" sz="4800" b="1" dirty="0">
                <a:solidFill>
                  <a:schemeClr val="bg1"/>
                </a:solidFill>
                <a:latin typeface="Neue Haas Grotesk Text Pro" panose="020B0504020202020204" pitchFamily="34" charset="0"/>
              </a:rPr>
              <a:t>UK to diverge from EU Water Monitoring standards</a:t>
            </a:r>
          </a:p>
        </p:txBody>
      </p:sp>
      <p:sp>
        <p:nvSpPr>
          <p:cNvPr id="3" name="Content Placeholder 2">
            <a:extLst>
              <a:ext uri="{FF2B5EF4-FFF2-40B4-BE49-F238E27FC236}">
                <a16:creationId xmlns:a16="http://schemas.microsoft.com/office/drawing/2014/main" id="{D1FA78B3-C025-DC92-D14A-81907A04DB1B}"/>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a:solidFill>
                  <a:schemeClr val="bg1"/>
                </a:solidFill>
                <a:hlinkClick r:id="rId3"/>
              </a:rPr>
              <a:t>England to diverge from EU water monitoring standards | Rivers | The Guardian</a:t>
            </a:r>
            <a:endParaRPr lang="en-US" sz="2000">
              <a:solidFill>
                <a:schemeClr val="bg1"/>
              </a:solidFill>
            </a:endParaRPr>
          </a:p>
        </p:txBody>
      </p:sp>
      <p:sp>
        <p:nvSpPr>
          <p:cNvPr id="19"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E7EFD01D-1E3A-4AE2-DC5C-D4C64FD58ABC}"/>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2A2D1FC4-343E-40E0-885C-2B093CC69763}" type="slidenum">
              <a:rPr lang="en-US" altLang="en-US">
                <a:solidFill>
                  <a:schemeClr val="bg1"/>
                </a:solidFill>
                <a:latin typeface="Calibri" panose="020F0502020204030204"/>
              </a:rPr>
              <a:pPr>
                <a:spcAft>
                  <a:spcPts val="600"/>
                </a:spcAft>
                <a:defRPr/>
              </a:pPr>
              <a:t>20</a:t>
            </a:fld>
            <a:endParaRPr lang="en-US" altLang="en-US">
              <a:solidFill>
                <a:schemeClr val="bg1"/>
              </a:solidFill>
              <a:latin typeface="Calibri" panose="020F0502020204030204"/>
            </a:endParaRPr>
          </a:p>
        </p:txBody>
      </p:sp>
    </p:spTree>
    <p:extLst>
      <p:ext uri="{BB962C8B-B14F-4D97-AF65-F5344CB8AC3E}">
        <p14:creationId xmlns:p14="http://schemas.microsoft.com/office/powerpoint/2010/main" val="34991823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a:spLocks noGrp="1" noChangeArrowheads="1"/>
          </p:cNvSpPr>
          <p:nvPr>
            <p:ph type="title"/>
          </p:nvPr>
        </p:nvSpPr>
        <p:spPr>
          <a:xfrm>
            <a:off x="8472264" y="-401276"/>
            <a:ext cx="3822189" cy="1899912"/>
          </a:xfrm>
        </p:spPr>
        <p:txBody>
          <a:bodyPr>
            <a:normAutofit/>
          </a:bodyPr>
          <a:lstStyle/>
          <a:p>
            <a:pPr eaLnBrk="1" hangingPunct="1">
              <a:defRPr/>
            </a:pPr>
            <a:r>
              <a:rPr lang="en-US" sz="4000" b="1" u="sng" dirty="0">
                <a:latin typeface="Calibri" pitchFamily="34" charset="0"/>
                <a:ea typeface="ＭＳ Ｐゴシック" pitchFamily="34" charset="-128"/>
              </a:rPr>
              <a:t>Debate Activity</a:t>
            </a:r>
          </a:p>
        </p:txBody>
      </p:sp>
      <p:sp>
        <p:nvSpPr>
          <p:cNvPr id="10243" name="Rectangle 4"/>
          <p:cNvSpPr>
            <a:spLocks noGrp="1" noChangeArrowheads="1"/>
          </p:cNvSpPr>
          <p:nvPr>
            <p:ph idx="1"/>
          </p:nvPr>
        </p:nvSpPr>
        <p:spPr>
          <a:xfrm>
            <a:off x="7531610" y="2434201"/>
            <a:ext cx="3822189" cy="3742762"/>
          </a:xfrm>
        </p:spPr>
        <p:txBody>
          <a:bodyPr>
            <a:normAutofit/>
          </a:bodyPr>
          <a:lstStyle/>
          <a:p>
            <a:pPr eaLnBrk="1" hangingPunct="1">
              <a:buFontTx/>
              <a:buNone/>
              <a:defRPr/>
            </a:pPr>
            <a:endParaRPr lang="en-US" sz="2000" dirty="0">
              <a:ea typeface="ＭＳ Ｐゴシック" pitchFamily="34" charset="-128"/>
            </a:endParaRPr>
          </a:p>
          <a:p>
            <a:pPr eaLnBrk="1" hangingPunct="1">
              <a:buFontTx/>
              <a:buNone/>
              <a:defRPr/>
            </a:pPr>
            <a:endParaRPr lang="en-US" sz="2000" dirty="0">
              <a:ea typeface="ＭＳ Ｐゴシック" pitchFamily="34" charset="-128"/>
            </a:endParaRPr>
          </a:p>
        </p:txBody>
      </p:sp>
      <p:pic>
        <p:nvPicPr>
          <p:cNvPr id="4" name="Picture 3">
            <a:extLst>
              <a:ext uri="{FF2B5EF4-FFF2-40B4-BE49-F238E27FC236}">
                <a16:creationId xmlns:a16="http://schemas.microsoft.com/office/drawing/2014/main" id="{2424E4F4-E312-623E-3055-2FCAC073FCB5}"/>
              </a:ext>
            </a:extLst>
          </p:cNvPr>
          <p:cNvPicPr>
            <a:picLocks noChangeAspect="1"/>
          </p:cNvPicPr>
          <p:nvPr/>
        </p:nvPicPr>
        <p:blipFill rotWithShape="1">
          <a:blip r:embed="rId3"/>
          <a:srcRect l="4500" t="18500" r="25500" b="3801"/>
          <a:stretch/>
        </p:blipFill>
        <p:spPr>
          <a:xfrm>
            <a:off x="119336" y="260648"/>
            <a:ext cx="8352927" cy="6181166"/>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a:spLocks noGrp="1" noChangeArrowheads="1"/>
          </p:cNvSpPr>
          <p:nvPr>
            <p:ph type="title"/>
          </p:nvPr>
        </p:nvSpPr>
        <p:spPr>
          <a:xfrm>
            <a:off x="8472264" y="-401276"/>
            <a:ext cx="3822189" cy="1899912"/>
          </a:xfrm>
        </p:spPr>
        <p:txBody>
          <a:bodyPr>
            <a:normAutofit/>
          </a:bodyPr>
          <a:lstStyle/>
          <a:p>
            <a:pPr eaLnBrk="1" hangingPunct="1">
              <a:defRPr/>
            </a:pPr>
            <a:r>
              <a:rPr lang="en-US" sz="4000" b="1" u="sng" dirty="0">
                <a:latin typeface="Calibri" pitchFamily="34" charset="0"/>
                <a:ea typeface="ＭＳ Ｐゴシック" pitchFamily="34" charset="-128"/>
              </a:rPr>
              <a:t>Debate Activity</a:t>
            </a:r>
          </a:p>
        </p:txBody>
      </p:sp>
      <p:sp>
        <p:nvSpPr>
          <p:cNvPr id="10243" name="Rectangle 4"/>
          <p:cNvSpPr>
            <a:spLocks noGrp="1" noChangeArrowheads="1"/>
          </p:cNvSpPr>
          <p:nvPr>
            <p:ph idx="1"/>
          </p:nvPr>
        </p:nvSpPr>
        <p:spPr>
          <a:xfrm>
            <a:off x="7531610" y="2434201"/>
            <a:ext cx="3822189" cy="3742762"/>
          </a:xfrm>
        </p:spPr>
        <p:txBody>
          <a:bodyPr>
            <a:normAutofit/>
          </a:bodyPr>
          <a:lstStyle/>
          <a:p>
            <a:pPr eaLnBrk="1" hangingPunct="1">
              <a:buFontTx/>
              <a:buNone/>
              <a:defRPr/>
            </a:pPr>
            <a:endParaRPr lang="en-US" sz="2000" dirty="0">
              <a:ea typeface="ＭＳ Ｐゴシック" pitchFamily="34" charset="-128"/>
            </a:endParaRPr>
          </a:p>
          <a:p>
            <a:pPr eaLnBrk="1" hangingPunct="1">
              <a:buFontTx/>
              <a:buNone/>
              <a:defRPr/>
            </a:pPr>
            <a:endParaRPr lang="en-US" sz="2000" dirty="0">
              <a:ea typeface="ＭＳ Ｐゴシック" pitchFamily="34" charset="-128"/>
            </a:endParaRPr>
          </a:p>
        </p:txBody>
      </p:sp>
      <p:sp>
        <p:nvSpPr>
          <p:cNvPr id="5" name="TextBox 4">
            <a:extLst>
              <a:ext uri="{FF2B5EF4-FFF2-40B4-BE49-F238E27FC236}">
                <a16:creationId xmlns:a16="http://schemas.microsoft.com/office/drawing/2014/main" id="{280FB46C-BAA4-9DE9-673A-C37A51C8F6E2}"/>
              </a:ext>
            </a:extLst>
          </p:cNvPr>
          <p:cNvSpPr txBox="1"/>
          <p:nvPr/>
        </p:nvSpPr>
        <p:spPr>
          <a:xfrm>
            <a:off x="4943872" y="1412776"/>
            <a:ext cx="6768752" cy="4154984"/>
          </a:xfrm>
          <a:prstGeom prst="rect">
            <a:avLst/>
          </a:prstGeom>
          <a:noFill/>
        </p:spPr>
        <p:txBody>
          <a:bodyPr wrap="square">
            <a:spAutoFit/>
          </a:bodyPr>
          <a:lstStyle/>
          <a:p>
            <a:pPr algn="l"/>
            <a:r>
              <a:rPr lang="en-GB" sz="2400" b="0" i="0" dirty="0">
                <a:solidFill>
                  <a:srgbClr val="1D2125"/>
                </a:solidFill>
                <a:effectLst/>
                <a:latin typeface="Neue Haas Grotesk Text Pro" panose="020B0504020202020204" pitchFamily="34" charset="0"/>
              </a:rPr>
              <a:t>This week we will be debating the following:</a:t>
            </a:r>
            <a:endParaRPr lang="en-GB" sz="2400" dirty="0">
              <a:solidFill>
                <a:srgbClr val="1D2125"/>
              </a:solidFill>
              <a:latin typeface="Neue Haas Grotesk Text Pro" panose="020B0504020202020204" pitchFamily="34" charset="0"/>
            </a:endParaRPr>
          </a:p>
          <a:p>
            <a:pPr algn="l"/>
            <a:endParaRPr lang="en-GB" sz="2400" b="0" i="0" dirty="0">
              <a:solidFill>
                <a:srgbClr val="1D2125"/>
              </a:solidFill>
              <a:effectLst/>
              <a:latin typeface="Neue Haas Grotesk Text Pro" panose="020B0504020202020204" pitchFamily="34" charset="0"/>
            </a:endParaRPr>
          </a:p>
          <a:p>
            <a:pPr algn="l"/>
            <a:r>
              <a:rPr lang="en-GB" sz="2400" b="1" i="0" dirty="0">
                <a:solidFill>
                  <a:srgbClr val="1D2125"/>
                </a:solidFill>
                <a:effectLst/>
                <a:latin typeface="Neue Haas Grotesk Text Pro" panose="020B0504020202020204" pitchFamily="34" charset="0"/>
              </a:rPr>
              <a:t>Is the UK better outside of the EU for improving environmental governance of rivers?</a:t>
            </a:r>
          </a:p>
          <a:p>
            <a:pPr algn="l"/>
            <a:endParaRPr lang="en-GB" sz="2400" b="0" i="0" dirty="0">
              <a:solidFill>
                <a:srgbClr val="1D2125"/>
              </a:solidFill>
              <a:effectLst/>
              <a:latin typeface="Neue Haas Grotesk Text Pro" panose="020B0504020202020204" pitchFamily="34" charset="0"/>
            </a:endParaRPr>
          </a:p>
          <a:p>
            <a:pPr algn="l"/>
            <a:r>
              <a:rPr lang="en-GB" sz="2400" b="0" i="0" dirty="0">
                <a:solidFill>
                  <a:srgbClr val="1D2125"/>
                </a:solidFill>
                <a:effectLst/>
                <a:latin typeface="Neue Haas Grotesk Text Pro" panose="020B0504020202020204" pitchFamily="34" charset="0"/>
              </a:rPr>
              <a:t>When constructing your debate, you will need to review the following 4 initiatives: Nature Restoration Law, EU Biodiversity Strategy for 2030, the European Green Deal and the Water Framework Directive</a:t>
            </a:r>
          </a:p>
        </p:txBody>
      </p:sp>
      <p:pic>
        <p:nvPicPr>
          <p:cNvPr id="7" name="Picture 6" descr="A group of people standing at podiums and a flag with stars&#10;&#10;Description automatically generated">
            <a:extLst>
              <a:ext uri="{FF2B5EF4-FFF2-40B4-BE49-F238E27FC236}">
                <a16:creationId xmlns:a16="http://schemas.microsoft.com/office/drawing/2014/main" id="{54B74112-3B87-2B59-B4A7-1864E1CDC3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504" y="446492"/>
            <a:ext cx="3975418" cy="3975418"/>
          </a:xfrm>
          <a:prstGeom prst="rect">
            <a:avLst/>
          </a:prstGeom>
        </p:spPr>
      </p:pic>
    </p:spTree>
    <p:extLst>
      <p:ext uri="{BB962C8B-B14F-4D97-AF65-F5344CB8AC3E}">
        <p14:creationId xmlns:p14="http://schemas.microsoft.com/office/powerpoint/2010/main" val="83238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943117" y="337220"/>
            <a:ext cx="8229600" cy="1143000"/>
          </a:xfrm>
        </p:spPr>
        <p:txBody>
          <a:bodyPr>
            <a:normAutofit fontScale="90000"/>
          </a:bodyPr>
          <a:lstStyle/>
          <a:p>
            <a:pPr>
              <a:defRPr/>
            </a:pPr>
            <a:r>
              <a:rPr lang="en-GB" b="1" dirty="0">
                <a:latin typeface="Neue Haas Grotesk Text Pro" panose="020B0504020202020204" pitchFamily="34" charset="0"/>
              </a:rPr>
              <a:t>Additional Information</a:t>
            </a:r>
            <a:br>
              <a:rPr lang="en-GB" b="1" dirty="0">
                <a:latin typeface="Neue Haas Grotesk Text Pro" panose="020B0504020202020204" pitchFamily="34" charset="0"/>
              </a:rPr>
            </a:br>
            <a:r>
              <a:rPr lang="en-GB" b="1" dirty="0">
                <a:latin typeface="Neue Haas Grotesk Text Pro" panose="020B0504020202020204" pitchFamily="34" charset="0"/>
              </a:rPr>
              <a:t>EU Strategic News</a:t>
            </a:r>
          </a:p>
        </p:txBody>
      </p:sp>
      <p:sp>
        <p:nvSpPr>
          <p:cNvPr id="153603" name="Rectangle 3"/>
          <p:cNvSpPr>
            <a:spLocks noGrp="1" noChangeArrowheads="1"/>
          </p:cNvSpPr>
          <p:nvPr>
            <p:ph type="body" sz="half" idx="2"/>
          </p:nvPr>
        </p:nvSpPr>
        <p:spPr>
          <a:xfrm>
            <a:off x="623392" y="1268760"/>
            <a:ext cx="5976664" cy="1584176"/>
          </a:xfrm>
        </p:spPr>
        <p:txBody>
          <a:bodyPr>
            <a:normAutofit fontScale="92500" lnSpcReduction="10000"/>
          </a:bodyPr>
          <a:lstStyle/>
          <a:p>
            <a:pPr eaLnBrk="1" fontAlgn="auto" hangingPunct="1">
              <a:lnSpc>
                <a:spcPct val="80000"/>
              </a:lnSpc>
              <a:defRPr/>
            </a:pPr>
            <a:endParaRPr lang="en-US" sz="1600" b="1" dirty="0"/>
          </a:p>
          <a:p>
            <a:pPr eaLnBrk="1" fontAlgn="auto" hangingPunct="1">
              <a:lnSpc>
                <a:spcPct val="80000"/>
              </a:lnSpc>
              <a:defRPr/>
            </a:pPr>
            <a:endParaRPr lang="en-US" sz="1600" b="1" dirty="0">
              <a:hlinkClick r:id="rId2"/>
            </a:endParaRPr>
          </a:p>
          <a:p>
            <a:pPr eaLnBrk="1" fontAlgn="auto" hangingPunct="1">
              <a:lnSpc>
                <a:spcPct val="80000"/>
              </a:lnSpc>
              <a:defRPr/>
            </a:pPr>
            <a:r>
              <a:rPr lang="en-US" sz="2200" b="1" dirty="0">
                <a:solidFill>
                  <a:srgbClr val="FFFF00"/>
                </a:solidFill>
                <a:latin typeface="Neue Haas Grotesk Text Pro" panose="020B0504020202020204" pitchFamily="34" charset="0"/>
                <a:hlinkClick r:id="rId2"/>
              </a:rPr>
              <a:t>EU Environment Directorate News</a:t>
            </a:r>
            <a:endParaRPr lang="en-US" sz="2200" b="1" dirty="0">
              <a:solidFill>
                <a:srgbClr val="FFFF00"/>
              </a:solidFill>
              <a:latin typeface="Neue Haas Grotesk Text Pro" panose="020B0504020202020204" pitchFamily="34" charset="0"/>
            </a:endParaRPr>
          </a:p>
          <a:p>
            <a:pPr eaLnBrk="1" fontAlgn="auto" hangingPunct="1">
              <a:lnSpc>
                <a:spcPct val="80000"/>
              </a:lnSpc>
              <a:defRPr/>
            </a:pPr>
            <a:r>
              <a:rPr lang="en-US" sz="2200" b="1" dirty="0">
                <a:solidFill>
                  <a:srgbClr val="FFFF00"/>
                </a:solidFill>
                <a:latin typeface="Neue Haas Grotesk Text Pro" panose="020B0504020202020204" pitchFamily="34" charset="0"/>
                <a:hlinkClick r:id="rId3"/>
              </a:rPr>
              <a:t>EU environment Magazine</a:t>
            </a:r>
            <a:endParaRPr lang="en-US" sz="2200" b="1" dirty="0">
              <a:solidFill>
                <a:srgbClr val="FFFF00"/>
              </a:solidFill>
              <a:latin typeface="Neue Haas Grotesk Text Pro" panose="020B0504020202020204" pitchFamily="34" charset="0"/>
            </a:endParaRPr>
          </a:p>
          <a:p>
            <a:pPr eaLnBrk="1" fontAlgn="auto" hangingPunct="1">
              <a:lnSpc>
                <a:spcPct val="80000"/>
              </a:lnSpc>
              <a:defRPr/>
            </a:pPr>
            <a:r>
              <a:rPr lang="en-US" sz="2200" b="1" dirty="0">
                <a:solidFill>
                  <a:srgbClr val="FFFF00"/>
                </a:solidFill>
                <a:latin typeface="Neue Haas Grotesk Text Pro" panose="020B0504020202020204" pitchFamily="34" charset="0"/>
                <a:hlinkClick r:id="rId4"/>
              </a:rPr>
              <a:t>European Implementation 2019 2 min video</a:t>
            </a:r>
            <a:endParaRPr lang="en-US" sz="2200" b="1" dirty="0">
              <a:solidFill>
                <a:srgbClr val="FFFF00"/>
              </a:solidFill>
              <a:latin typeface="Neue Haas Grotesk Text Pro" panose="020B0504020202020204" pitchFamily="34" charset="0"/>
              <a:hlinkClick r:id="rId5"/>
            </a:endParaRPr>
          </a:p>
        </p:txBody>
      </p:sp>
      <p:sp>
        <p:nvSpPr>
          <p:cNvPr id="2253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2D54993-7F51-4EEB-95E7-032AC56139DF}" type="slidenum">
              <a:rPr lang="en-GB" altLang="en-US" sz="1200">
                <a:latin typeface="Tahoma" panose="020B0604030504040204" pitchFamily="34" charset="0"/>
              </a:rPr>
              <a:pPr>
                <a:spcBef>
                  <a:spcPct val="0"/>
                </a:spcBef>
                <a:spcAft>
                  <a:spcPct val="0"/>
                </a:spcAft>
                <a:buClrTx/>
                <a:buFontTx/>
                <a:buNone/>
              </a:pPr>
              <a:t>23</a:t>
            </a:fld>
            <a:endParaRPr lang="en-GB" altLang="en-US" sz="1200">
              <a:latin typeface="Tahoma" panose="020B0604030504040204" pitchFamily="34" charset="0"/>
            </a:endParaRPr>
          </a:p>
        </p:txBody>
      </p:sp>
      <p:pic>
        <p:nvPicPr>
          <p:cNvPr id="5" name="Picture 4"/>
          <p:cNvPicPr>
            <a:picLocks noChangeAspect="1"/>
          </p:cNvPicPr>
          <p:nvPr/>
        </p:nvPicPr>
        <p:blipFill>
          <a:blip r:embed="rId6"/>
          <a:stretch>
            <a:fillRect/>
          </a:stretch>
        </p:blipFill>
        <p:spPr>
          <a:xfrm>
            <a:off x="970645" y="3212976"/>
            <a:ext cx="5282158" cy="2995190"/>
          </a:xfrm>
          <a:prstGeom prst="rect">
            <a:avLst/>
          </a:prstGeom>
        </p:spPr>
      </p:pic>
    </p:spTree>
    <p:extLst>
      <p:ext uri="{BB962C8B-B14F-4D97-AF65-F5344CB8AC3E}">
        <p14:creationId xmlns:p14="http://schemas.microsoft.com/office/powerpoint/2010/main" val="14123964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1487488" y="449787"/>
            <a:ext cx="8229600" cy="1143000"/>
          </a:xfrm>
        </p:spPr>
        <p:txBody>
          <a:bodyPr/>
          <a:lstStyle/>
          <a:p>
            <a:pPr>
              <a:defRPr/>
            </a:pPr>
            <a:r>
              <a:rPr lang="en-GB" b="1" dirty="0">
                <a:latin typeface="Neue Haas Grotesk Text Pro" panose="020B0504020202020204" pitchFamily="34" charset="0"/>
              </a:rPr>
              <a:t>EU Organisation</a:t>
            </a:r>
          </a:p>
        </p:txBody>
      </p:sp>
      <p:sp>
        <p:nvSpPr>
          <p:cNvPr id="153603" name="Rectangle 3"/>
          <p:cNvSpPr>
            <a:spLocks noGrp="1" noChangeArrowheads="1"/>
          </p:cNvSpPr>
          <p:nvPr>
            <p:ph type="body" sz="half" idx="2"/>
          </p:nvPr>
        </p:nvSpPr>
        <p:spPr>
          <a:xfrm>
            <a:off x="1379476" y="1792961"/>
            <a:ext cx="9974324" cy="3220215"/>
          </a:xfrm>
        </p:spPr>
        <p:txBody>
          <a:bodyPr>
            <a:normAutofit fontScale="85000" lnSpcReduction="20000"/>
          </a:bodyPr>
          <a:lstStyle/>
          <a:p>
            <a:pPr eaLnBrk="1" fontAlgn="auto" hangingPunct="1">
              <a:lnSpc>
                <a:spcPct val="80000"/>
              </a:lnSpc>
              <a:defRPr/>
            </a:pPr>
            <a:r>
              <a:rPr lang="en-US" dirty="0">
                <a:latin typeface="Neue Haas Grotesk Text Pro" panose="020B0504020202020204" pitchFamily="34" charset="0"/>
              </a:rPr>
              <a:t>The fundamentals of the EU</a:t>
            </a:r>
          </a:p>
          <a:p>
            <a:pPr marL="0" indent="0">
              <a:lnSpc>
                <a:spcPct val="80000"/>
              </a:lnSpc>
              <a:buNone/>
              <a:defRPr/>
            </a:pPr>
            <a:r>
              <a:rPr lang="en-US" b="1" dirty="0">
                <a:latin typeface="Neue Haas Grotesk Text Pro" panose="020B0504020202020204" pitchFamily="34" charset="0"/>
                <a:hlinkClick r:id="rId3"/>
              </a:rPr>
              <a:t>https://europa.eu/european-union/about-eu/eu-in-brief_en</a:t>
            </a:r>
            <a:endParaRPr lang="en-US" b="1" dirty="0">
              <a:latin typeface="Neue Haas Grotesk Text Pro" panose="020B0504020202020204" pitchFamily="34" charset="0"/>
            </a:endParaRPr>
          </a:p>
          <a:p>
            <a:pPr marL="0" indent="0">
              <a:lnSpc>
                <a:spcPct val="80000"/>
              </a:lnSpc>
              <a:buNone/>
              <a:defRPr/>
            </a:pPr>
            <a:endParaRPr lang="en-US" b="1" dirty="0">
              <a:latin typeface="Neue Haas Grotesk Text Pro" panose="020B0504020202020204" pitchFamily="34" charset="0"/>
            </a:endParaRPr>
          </a:p>
          <a:p>
            <a:pPr eaLnBrk="1" fontAlgn="auto" hangingPunct="1">
              <a:lnSpc>
                <a:spcPct val="80000"/>
              </a:lnSpc>
              <a:defRPr/>
            </a:pPr>
            <a:r>
              <a:rPr lang="en-US" dirty="0">
                <a:latin typeface="Neue Haas Grotesk Text Pro" panose="020B0504020202020204" pitchFamily="34" charset="0"/>
              </a:rPr>
              <a:t>Go onto the EU environment Basics website</a:t>
            </a:r>
          </a:p>
          <a:p>
            <a:pPr marL="0" indent="0">
              <a:lnSpc>
                <a:spcPct val="80000"/>
              </a:lnSpc>
              <a:buNone/>
              <a:defRPr/>
            </a:pPr>
            <a:r>
              <a:rPr lang="en-US" b="1" dirty="0">
                <a:latin typeface="Neue Haas Grotesk Text Pro" panose="020B0504020202020204" pitchFamily="34" charset="0"/>
                <a:hlinkClick r:id="rId4"/>
              </a:rPr>
              <a:t>https://europa.eu/european-union/index_en</a:t>
            </a:r>
            <a:endParaRPr lang="en-US" b="1" dirty="0">
              <a:latin typeface="Neue Haas Grotesk Text Pro" panose="020B0504020202020204" pitchFamily="34" charset="0"/>
            </a:endParaRPr>
          </a:p>
          <a:p>
            <a:pPr marL="0" indent="0">
              <a:lnSpc>
                <a:spcPct val="80000"/>
              </a:lnSpc>
              <a:buNone/>
              <a:defRPr/>
            </a:pPr>
            <a:endParaRPr lang="en-US" b="1" dirty="0">
              <a:latin typeface="Neue Haas Grotesk Text Pro" panose="020B0504020202020204" pitchFamily="34" charset="0"/>
            </a:endParaRPr>
          </a:p>
          <a:p>
            <a:pPr eaLnBrk="1" fontAlgn="auto" hangingPunct="1">
              <a:lnSpc>
                <a:spcPct val="80000"/>
              </a:lnSpc>
              <a:defRPr/>
            </a:pPr>
            <a:r>
              <a:rPr lang="en-US" dirty="0">
                <a:latin typeface="Neue Haas Grotesk Text Pro" panose="020B0504020202020204" pitchFamily="34" charset="0"/>
              </a:rPr>
              <a:t>Choose one of the sub headings e.g. circular economy and give a brief overview of allocated sub section.  </a:t>
            </a:r>
          </a:p>
          <a:p>
            <a:pPr marL="0" indent="0">
              <a:lnSpc>
                <a:spcPct val="80000"/>
              </a:lnSpc>
              <a:buNone/>
              <a:defRPr/>
            </a:pPr>
            <a:r>
              <a:rPr lang="en-US" b="1" dirty="0">
                <a:solidFill>
                  <a:srgbClr val="FFFF00"/>
                </a:solidFill>
                <a:latin typeface="Neue Haas Grotesk Text Pro" panose="020B0504020202020204" pitchFamily="34" charset="0"/>
                <a:hlinkClick r:id="rId5"/>
              </a:rPr>
              <a:t>https://ec.europa.eu/environment/index_en</a:t>
            </a:r>
            <a:endParaRPr lang="en-US" b="1" dirty="0">
              <a:solidFill>
                <a:srgbClr val="FFFF00"/>
              </a:solidFill>
              <a:latin typeface="Neue Haas Grotesk Text Pro" panose="020B0504020202020204" pitchFamily="34" charset="0"/>
            </a:endParaRPr>
          </a:p>
          <a:p>
            <a:pPr eaLnBrk="1" fontAlgn="auto" hangingPunct="1">
              <a:lnSpc>
                <a:spcPct val="80000"/>
              </a:lnSpc>
              <a:defRPr/>
            </a:pPr>
            <a:endParaRPr lang="en-US" sz="1600" b="1" dirty="0">
              <a:solidFill>
                <a:srgbClr val="FFFF00"/>
              </a:solidFill>
            </a:endParaRPr>
          </a:p>
          <a:p>
            <a:pPr marL="0" indent="0">
              <a:lnSpc>
                <a:spcPct val="80000"/>
              </a:lnSpc>
              <a:buNone/>
              <a:defRPr/>
            </a:pPr>
            <a:endParaRPr lang="en-US" sz="1600" b="1" dirty="0">
              <a:solidFill>
                <a:srgbClr val="FFFF00"/>
              </a:solidFill>
            </a:endParaRPr>
          </a:p>
          <a:p>
            <a:pPr eaLnBrk="1" fontAlgn="auto" hangingPunct="1">
              <a:lnSpc>
                <a:spcPct val="80000"/>
              </a:lnSpc>
              <a:defRPr/>
            </a:pPr>
            <a:endParaRPr lang="en-US" sz="1600" b="1" dirty="0"/>
          </a:p>
        </p:txBody>
      </p:sp>
      <p:sp>
        <p:nvSpPr>
          <p:cNvPr id="2253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2D54993-7F51-4EEB-95E7-032AC56139DF}" type="slidenum">
              <a:rPr lang="en-GB" altLang="en-US" sz="1200">
                <a:latin typeface="Tahoma" panose="020B0604030504040204" pitchFamily="34" charset="0"/>
              </a:rPr>
              <a:pPr>
                <a:spcBef>
                  <a:spcPct val="0"/>
                </a:spcBef>
                <a:spcAft>
                  <a:spcPct val="0"/>
                </a:spcAft>
                <a:buClrTx/>
                <a:buFontTx/>
                <a:buNone/>
              </a:pPr>
              <a:t>24</a:t>
            </a:fld>
            <a:endParaRPr lang="en-GB" altLang="en-US" sz="1200">
              <a:latin typeface="Tahoma" panose="020B0604030504040204" pitchFamily="34" charset="0"/>
            </a:endParaRPr>
          </a:p>
        </p:txBody>
      </p:sp>
      <p:pic>
        <p:nvPicPr>
          <p:cNvPr id="4" name="Picture 3"/>
          <p:cNvPicPr>
            <a:picLocks noChangeAspect="1"/>
          </p:cNvPicPr>
          <p:nvPr/>
        </p:nvPicPr>
        <p:blipFill>
          <a:blip r:embed="rId6"/>
          <a:stretch>
            <a:fillRect/>
          </a:stretch>
        </p:blipFill>
        <p:spPr>
          <a:xfrm>
            <a:off x="407368" y="4819399"/>
            <a:ext cx="7850410" cy="1624778"/>
          </a:xfrm>
          <a:prstGeom prst="rect">
            <a:avLst/>
          </a:prstGeom>
        </p:spPr>
      </p:pic>
      <p:sp>
        <p:nvSpPr>
          <p:cNvPr id="3" name="TextBox 2">
            <a:extLst>
              <a:ext uri="{FF2B5EF4-FFF2-40B4-BE49-F238E27FC236}">
                <a16:creationId xmlns:a16="http://schemas.microsoft.com/office/drawing/2014/main" id="{5D1AFCD6-2C15-5665-2D24-8A3D34361248}"/>
              </a:ext>
            </a:extLst>
          </p:cNvPr>
          <p:cNvSpPr txBox="1"/>
          <p:nvPr/>
        </p:nvSpPr>
        <p:spPr>
          <a:xfrm>
            <a:off x="191344" y="6445105"/>
            <a:ext cx="6094854" cy="369332"/>
          </a:xfrm>
          <a:prstGeom prst="rect">
            <a:avLst/>
          </a:prstGeom>
          <a:noFill/>
        </p:spPr>
        <p:txBody>
          <a:bodyPr wrap="square">
            <a:spAutoFit/>
          </a:bodyPr>
          <a:lstStyle/>
          <a:p>
            <a:r>
              <a:rPr lang="en-GB" dirty="0">
                <a:hlinkClick r:id="rId7"/>
              </a:rPr>
              <a:t>Delivering the European Green Deal (europa.eu)</a:t>
            </a:r>
            <a:endParaRPr lang="en-GB" dirty="0"/>
          </a:p>
        </p:txBody>
      </p:sp>
    </p:spTree>
    <p:extLst>
      <p:ext uri="{BB962C8B-B14F-4D97-AF65-F5344CB8AC3E}">
        <p14:creationId xmlns:p14="http://schemas.microsoft.com/office/powerpoint/2010/main" val="2577308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0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0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0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0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0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1631504" y="630303"/>
            <a:ext cx="8637588" cy="762000"/>
          </a:xfrm>
        </p:spPr>
        <p:txBody>
          <a:bodyPr>
            <a:normAutofit/>
          </a:bodyPr>
          <a:lstStyle/>
          <a:p>
            <a:pPr>
              <a:defRPr/>
            </a:pPr>
            <a:r>
              <a:rPr lang="en-GB" b="1" dirty="0">
                <a:latin typeface="Neue Haas Grotesk Text Pro" panose="020B0504020202020204" pitchFamily="34" charset="0"/>
              </a:rPr>
              <a:t>EU Environmental Strategies</a:t>
            </a:r>
          </a:p>
        </p:txBody>
      </p:sp>
      <p:sp>
        <p:nvSpPr>
          <p:cNvPr id="154627" name="Rectangle 3"/>
          <p:cNvSpPr>
            <a:spLocks noGrp="1" noChangeArrowheads="1"/>
          </p:cNvSpPr>
          <p:nvPr>
            <p:ph sz="quarter" idx="13"/>
          </p:nvPr>
        </p:nvSpPr>
        <p:spPr>
          <a:xfrm>
            <a:off x="1524000" y="1744662"/>
            <a:ext cx="6156176" cy="1036266"/>
          </a:xfrm>
        </p:spPr>
        <p:txBody>
          <a:bodyPr>
            <a:normAutofit fontScale="85000" lnSpcReduction="10000"/>
          </a:bodyPr>
          <a:lstStyle/>
          <a:p>
            <a:pPr eaLnBrk="1" fontAlgn="auto" hangingPunct="1">
              <a:lnSpc>
                <a:spcPct val="80000"/>
              </a:lnSpc>
              <a:defRPr/>
            </a:pPr>
            <a:r>
              <a:rPr lang="en-GB" sz="2100" dirty="0">
                <a:latin typeface="Neue Haas Grotesk Text Pro" panose="020B0504020202020204" pitchFamily="34" charset="0"/>
              </a:rPr>
              <a:t>The Sixth Environment Action Programme (6th EAP), </a:t>
            </a:r>
          </a:p>
          <a:p>
            <a:pPr eaLnBrk="1" fontAlgn="auto" hangingPunct="1">
              <a:lnSpc>
                <a:spcPct val="80000"/>
              </a:lnSpc>
              <a:defRPr/>
            </a:pPr>
            <a:r>
              <a:rPr lang="en-GB" sz="2100" dirty="0">
                <a:latin typeface="Neue Haas Grotesk Text Pro" panose="020B0504020202020204" pitchFamily="34" charset="0"/>
              </a:rPr>
              <a:t>In response to criticism on previous approaches this strategy:</a:t>
            </a:r>
            <a:br>
              <a:rPr lang="en-GB" sz="1600" dirty="0">
                <a:solidFill>
                  <a:srgbClr val="FFFF00"/>
                </a:solidFill>
              </a:rPr>
            </a:br>
            <a:endParaRPr lang="en-GB" sz="1600" dirty="0">
              <a:solidFill>
                <a:srgbClr val="FFFF00"/>
              </a:solidFill>
            </a:endParaRPr>
          </a:p>
        </p:txBody>
      </p:sp>
      <p:sp>
        <p:nvSpPr>
          <p:cNvPr id="235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C9CD627-B700-4B6F-ADAB-2F2A1073508F}" type="slidenum">
              <a:rPr lang="en-GB" altLang="en-US" sz="1200">
                <a:latin typeface="Tahoma" panose="020B0604030504040204" pitchFamily="34" charset="0"/>
              </a:rPr>
              <a:pPr>
                <a:spcBef>
                  <a:spcPct val="0"/>
                </a:spcBef>
                <a:spcAft>
                  <a:spcPct val="0"/>
                </a:spcAft>
                <a:buClrTx/>
                <a:buFontTx/>
                <a:buNone/>
              </a:pPr>
              <a:t>25</a:t>
            </a:fld>
            <a:endParaRPr lang="en-GB" altLang="en-US" sz="1200">
              <a:latin typeface="Tahoma" panose="020B0604030504040204" pitchFamily="34" charset="0"/>
            </a:endParaRPr>
          </a:p>
        </p:txBody>
      </p:sp>
      <p:pic>
        <p:nvPicPr>
          <p:cNvPr id="2" name="Picture 1"/>
          <p:cNvPicPr>
            <a:picLocks noChangeAspect="1"/>
          </p:cNvPicPr>
          <p:nvPr/>
        </p:nvPicPr>
        <p:blipFill>
          <a:blip r:embed="rId2"/>
          <a:stretch>
            <a:fillRect/>
          </a:stretch>
        </p:blipFill>
        <p:spPr>
          <a:xfrm>
            <a:off x="8328248" y="1844824"/>
            <a:ext cx="3600399" cy="3600399"/>
          </a:xfrm>
          <a:prstGeom prst="rect">
            <a:avLst/>
          </a:prstGeom>
        </p:spPr>
      </p:pic>
      <p:sp>
        <p:nvSpPr>
          <p:cNvPr id="3" name="TextBox 2"/>
          <p:cNvSpPr txBox="1"/>
          <p:nvPr/>
        </p:nvSpPr>
        <p:spPr>
          <a:xfrm>
            <a:off x="1199456" y="2788238"/>
            <a:ext cx="7848872" cy="2554674"/>
          </a:xfrm>
          <a:prstGeom prst="rect">
            <a:avLst/>
          </a:prstGeom>
          <a:noFill/>
        </p:spPr>
        <p:txBody>
          <a:bodyPr wrap="square" rtlCol="0">
            <a:spAutoFit/>
          </a:bodyPr>
          <a:lstStyle/>
          <a:p>
            <a:pPr marL="457200" indent="-457200">
              <a:lnSpc>
                <a:spcPct val="80000"/>
              </a:lnSpc>
              <a:buFont typeface="+mj-lt"/>
              <a:buAutoNum type="arabicPeriod"/>
              <a:defRPr/>
            </a:pPr>
            <a:r>
              <a:rPr lang="en-GB" sz="2000" dirty="0">
                <a:solidFill>
                  <a:schemeClr val="accent1"/>
                </a:solidFill>
                <a:latin typeface="Neue Haas Grotesk Text Pro" panose="020B0504020202020204" pitchFamily="34" charset="0"/>
              </a:rPr>
              <a:t>Based on themes not specific issues e.g. Acid Rain</a:t>
            </a:r>
          </a:p>
          <a:p>
            <a:pPr marL="457200" indent="-457200">
              <a:lnSpc>
                <a:spcPct val="80000"/>
              </a:lnSpc>
              <a:buFont typeface="+mj-lt"/>
              <a:buAutoNum type="arabicPeriod"/>
              <a:defRPr/>
            </a:pPr>
            <a:r>
              <a:rPr lang="en-GB" sz="2000" dirty="0">
                <a:latin typeface="Neue Haas Grotesk Text Pro" panose="020B0504020202020204" pitchFamily="34" charset="0"/>
              </a:rPr>
              <a:t>Long term timeframe</a:t>
            </a:r>
          </a:p>
          <a:p>
            <a:pPr marL="457200" indent="-457200">
              <a:lnSpc>
                <a:spcPct val="80000"/>
              </a:lnSpc>
              <a:buFont typeface="+mj-lt"/>
              <a:buAutoNum type="arabicPeriod"/>
              <a:defRPr/>
            </a:pPr>
            <a:r>
              <a:rPr lang="en-GB" sz="2000" dirty="0">
                <a:solidFill>
                  <a:schemeClr val="accent1"/>
                </a:solidFill>
                <a:latin typeface="Neue Haas Grotesk Text Pro" panose="020B0504020202020204" pitchFamily="34" charset="0"/>
              </a:rPr>
              <a:t>They focused on the best instruments to achieve goals</a:t>
            </a:r>
          </a:p>
          <a:p>
            <a:pPr marL="457200" indent="-457200">
              <a:lnSpc>
                <a:spcPct val="80000"/>
              </a:lnSpc>
              <a:buFont typeface="+mj-lt"/>
              <a:buAutoNum type="arabicPeriod"/>
              <a:defRPr/>
            </a:pPr>
            <a:r>
              <a:rPr lang="en-GB" sz="2000" dirty="0">
                <a:latin typeface="Neue Haas Grotesk Text Pro" panose="020B0504020202020204" pitchFamily="34" charset="0"/>
              </a:rPr>
              <a:t>Cost effective</a:t>
            </a:r>
          </a:p>
          <a:p>
            <a:pPr marL="457200" indent="-457200">
              <a:lnSpc>
                <a:spcPct val="80000"/>
              </a:lnSpc>
              <a:buFont typeface="+mj-lt"/>
              <a:buAutoNum type="arabicPeriod"/>
              <a:defRPr/>
            </a:pPr>
            <a:r>
              <a:rPr lang="en-GB" sz="2000" dirty="0">
                <a:solidFill>
                  <a:schemeClr val="accent1"/>
                </a:solidFill>
                <a:latin typeface="Neue Haas Grotesk Text Pro" panose="020B0504020202020204" pitchFamily="34" charset="0"/>
              </a:rPr>
              <a:t>Based on scientific research</a:t>
            </a:r>
          </a:p>
          <a:p>
            <a:pPr marL="457200" indent="-457200">
              <a:lnSpc>
                <a:spcPct val="80000"/>
              </a:lnSpc>
              <a:buFont typeface="+mj-lt"/>
              <a:buAutoNum type="arabicPeriod"/>
              <a:defRPr/>
            </a:pPr>
            <a:r>
              <a:rPr lang="en-GB" sz="2000" dirty="0">
                <a:latin typeface="Neue Haas Grotesk Text Pro" panose="020B0504020202020204" pitchFamily="34" charset="0"/>
              </a:rPr>
              <a:t>Stakeholder consultation</a:t>
            </a:r>
          </a:p>
          <a:p>
            <a:pPr marL="457200" indent="-457200">
              <a:lnSpc>
                <a:spcPct val="80000"/>
              </a:lnSpc>
              <a:buFont typeface="+mj-lt"/>
              <a:buAutoNum type="arabicPeriod"/>
              <a:defRPr/>
            </a:pPr>
            <a:r>
              <a:rPr lang="en-GB" sz="2000" dirty="0">
                <a:solidFill>
                  <a:schemeClr val="accent1"/>
                </a:solidFill>
                <a:latin typeface="Neue Haas Grotesk Text Pro" panose="020B0504020202020204" pitchFamily="34" charset="0"/>
              </a:rPr>
              <a:t>Integrated with other EU strategies e.g. SD Strategy</a:t>
            </a:r>
          </a:p>
          <a:p>
            <a:pPr marL="457200" indent="-457200">
              <a:lnSpc>
                <a:spcPct val="80000"/>
              </a:lnSpc>
              <a:buFont typeface="+mj-lt"/>
              <a:buAutoNum type="arabicPeriod"/>
              <a:defRPr/>
            </a:pPr>
            <a:r>
              <a:rPr lang="en-GB" sz="2000" dirty="0">
                <a:latin typeface="Neue Haas Grotesk Text Pro" panose="020B0504020202020204" pitchFamily="34" charset="0"/>
              </a:rPr>
              <a:t>They simplify and clarify existing legislation and propose proportionate legislation where new laws are deemed necessary. Start with a ‘fitness check’ (next slide)</a:t>
            </a:r>
            <a:endParaRPr lang="en-GB" dirty="0">
              <a:latin typeface="Neue Haas Grotesk Text Pro" panose="020B0504020202020204" pitchFamily="34" charset="0"/>
            </a:endParaRPr>
          </a:p>
        </p:txBody>
      </p:sp>
    </p:spTree>
    <p:extLst>
      <p:ext uri="{BB962C8B-B14F-4D97-AF65-F5344CB8AC3E}">
        <p14:creationId xmlns:p14="http://schemas.microsoft.com/office/powerpoint/2010/main" val="3751069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circle(in)">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nodeType="clickEffect">
                                  <p:stCondLst>
                                    <p:cond delay="0"/>
                                  </p:stCondLst>
                                  <p:childTnLst>
                                    <p:set>
                                      <p:cBhvr>
                                        <p:cTn id="46" dur="1" fill="hold">
                                          <p:stCondLst>
                                            <p:cond delay="0"/>
                                          </p:stCondLst>
                                        </p:cTn>
                                        <p:tgtEl>
                                          <p:spTgt spid="3">
                                            <p:txEl>
                                              <p:pRg st="0" end="0"/>
                                            </p:txEl>
                                          </p:spTgt>
                                        </p:tgtEl>
                                        <p:attrNameLst>
                                          <p:attrName>style.visibility</p:attrName>
                                        </p:attrNameLst>
                                      </p:cBhvr>
                                      <p:to>
                                        <p:strVal val="visible"/>
                                      </p:to>
                                    </p:set>
                                    <p:animEffect transition="in" filter="circle(in)">
                                      <p:cBhvr>
                                        <p:cTn id="47" dur="2000"/>
                                        <p:tgtEl>
                                          <p:spTgt spid="3">
                                            <p:txEl>
                                              <p:pRg st="0" end="0"/>
                                            </p:txEl>
                                          </p:spTgt>
                                        </p:tgtEl>
                                      </p:cBhvr>
                                    </p:animEffect>
                                  </p:childTnLst>
                                </p:cTn>
                              </p:par>
                              <p:par>
                                <p:cTn id="48" presetID="6" presetClass="entr" presetSubtype="16" fill="hold" nodeType="withEffect">
                                  <p:stCondLst>
                                    <p:cond delay="0"/>
                                  </p:stCondLst>
                                  <p:childTnLst>
                                    <p:set>
                                      <p:cBhvr>
                                        <p:cTn id="49" dur="1" fill="hold">
                                          <p:stCondLst>
                                            <p:cond delay="0"/>
                                          </p:stCondLst>
                                        </p:cTn>
                                        <p:tgtEl>
                                          <p:spTgt spid="3">
                                            <p:txEl>
                                              <p:pRg st="1" end="1"/>
                                            </p:txEl>
                                          </p:spTgt>
                                        </p:tgtEl>
                                        <p:attrNameLst>
                                          <p:attrName>style.visibility</p:attrName>
                                        </p:attrNameLst>
                                      </p:cBhvr>
                                      <p:to>
                                        <p:strVal val="visible"/>
                                      </p:to>
                                    </p:set>
                                    <p:animEffect transition="in" filter="circle(in)">
                                      <p:cBhvr>
                                        <p:cTn id="50" dur="2000"/>
                                        <p:tgtEl>
                                          <p:spTgt spid="3">
                                            <p:txEl>
                                              <p:pRg st="1" end="1"/>
                                            </p:txEl>
                                          </p:spTgt>
                                        </p:tgtEl>
                                      </p:cBhvr>
                                    </p:animEffect>
                                  </p:childTnLst>
                                </p:cTn>
                              </p:par>
                              <p:par>
                                <p:cTn id="51" presetID="6" presetClass="entr" presetSubtype="16" fill="hold" nodeType="withEffect">
                                  <p:stCondLst>
                                    <p:cond delay="0"/>
                                  </p:stCondLst>
                                  <p:childTnLst>
                                    <p:set>
                                      <p:cBhvr>
                                        <p:cTn id="52" dur="1" fill="hold">
                                          <p:stCondLst>
                                            <p:cond delay="0"/>
                                          </p:stCondLst>
                                        </p:cTn>
                                        <p:tgtEl>
                                          <p:spTgt spid="3">
                                            <p:txEl>
                                              <p:pRg st="2" end="2"/>
                                            </p:txEl>
                                          </p:spTgt>
                                        </p:tgtEl>
                                        <p:attrNameLst>
                                          <p:attrName>style.visibility</p:attrName>
                                        </p:attrNameLst>
                                      </p:cBhvr>
                                      <p:to>
                                        <p:strVal val="visible"/>
                                      </p:to>
                                    </p:set>
                                    <p:animEffect transition="in" filter="circle(in)">
                                      <p:cBhvr>
                                        <p:cTn id="53" dur="2000"/>
                                        <p:tgtEl>
                                          <p:spTgt spid="3">
                                            <p:txEl>
                                              <p:pRg st="2" end="2"/>
                                            </p:txEl>
                                          </p:spTgt>
                                        </p:tgtEl>
                                      </p:cBhvr>
                                    </p:animEffect>
                                  </p:childTnLst>
                                </p:cTn>
                              </p:par>
                              <p:par>
                                <p:cTn id="54" presetID="6" presetClass="entr" presetSubtype="16" fill="hold" nodeType="withEffect">
                                  <p:stCondLst>
                                    <p:cond delay="0"/>
                                  </p:stCondLst>
                                  <p:childTnLst>
                                    <p:set>
                                      <p:cBhvr>
                                        <p:cTn id="55" dur="1" fill="hold">
                                          <p:stCondLst>
                                            <p:cond delay="0"/>
                                          </p:stCondLst>
                                        </p:cTn>
                                        <p:tgtEl>
                                          <p:spTgt spid="3">
                                            <p:txEl>
                                              <p:pRg st="3" end="3"/>
                                            </p:txEl>
                                          </p:spTgt>
                                        </p:tgtEl>
                                        <p:attrNameLst>
                                          <p:attrName>style.visibility</p:attrName>
                                        </p:attrNameLst>
                                      </p:cBhvr>
                                      <p:to>
                                        <p:strVal val="visible"/>
                                      </p:to>
                                    </p:set>
                                    <p:animEffect transition="in" filter="circle(in)">
                                      <p:cBhvr>
                                        <p:cTn id="56" dur="2000"/>
                                        <p:tgtEl>
                                          <p:spTgt spid="3">
                                            <p:txEl>
                                              <p:pRg st="3" end="3"/>
                                            </p:txEl>
                                          </p:spTgt>
                                        </p:tgtEl>
                                      </p:cBhvr>
                                    </p:animEffect>
                                  </p:childTnLst>
                                </p:cTn>
                              </p:par>
                              <p:par>
                                <p:cTn id="57" presetID="6" presetClass="entr" presetSubtype="16" fill="hold" nodeType="withEffect">
                                  <p:stCondLst>
                                    <p:cond delay="0"/>
                                  </p:stCondLst>
                                  <p:childTnLst>
                                    <p:set>
                                      <p:cBhvr>
                                        <p:cTn id="58" dur="1" fill="hold">
                                          <p:stCondLst>
                                            <p:cond delay="0"/>
                                          </p:stCondLst>
                                        </p:cTn>
                                        <p:tgtEl>
                                          <p:spTgt spid="3">
                                            <p:txEl>
                                              <p:pRg st="4" end="4"/>
                                            </p:txEl>
                                          </p:spTgt>
                                        </p:tgtEl>
                                        <p:attrNameLst>
                                          <p:attrName>style.visibility</p:attrName>
                                        </p:attrNameLst>
                                      </p:cBhvr>
                                      <p:to>
                                        <p:strVal val="visible"/>
                                      </p:to>
                                    </p:set>
                                    <p:animEffect transition="in" filter="circle(in)">
                                      <p:cBhvr>
                                        <p:cTn id="59" dur="2000"/>
                                        <p:tgtEl>
                                          <p:spTgt spid="3">
                                            <p:txEl>
                                              <p:pRg st="4" end="4"/>
                                            </p:txEl>
                                          </p:spTgt>
                                        </p:tgtEl>
                                      </p:cBhvr>
                                    </p:animEffect>
                                  </p:childTnLst>
                                </p:cTn>
                              </p:par>
                              <p:par>
                                <p:cTn id="60" presetID="6" presetClass="entr" presetSubtype="16" fill="hold" nodeType="withEffect">
                                  <p:stCondLst>
                                    <p:cond delay="0"/>
                                  </p:stCondLst>
                                  <p:childTnLst>
                                    <p:set>
                                      <p:cBhvr>
                                        <p:cTn id="61" dur="1" fill="hold">
                                          <p:stCondLst>
                                            <p:cond delay="0"/>
                                          </p:stCondLst>
                                        </p:cTn>
                                        <p:tgtEl>
                                          <p:spTgt spid="3">
                                            <p:txEl>
                                              <p:pRg st="5" end="5"/>
                                            </p:txEl>
                                          </p:spTgt>
                                        </p:tgtEl>
                                        <p:attrNameLst>
                                          <p:attrName>style.visibility</p:attrName>
                                        </p:attrNameLst>
                                      </p:cBhvr>
                                      <p:to>
                                        <p:strVal val="visible"/>
                                      </p:to>
                                    </p:set>
                                    <p:animEffect transition="in" filter="circle(in)">
                                      <p:cBhvr>
                                        <p:cTn id="62" dur="2000"/>
                                        <p:tgtEl>
                                          <p:spTgt spid="3">
                                            <p:txEl>
                                              <p:pRg st="5" end="5"/>
                                            </p:txEl>
                                          </p:spTgt>
                                        </p:tgtEl>
                                      </p:cBhvr>
                                    </p:animEffect>
                                  </p:childTnLst>
                                </p:cTn>
                              </p:par>
                              <p:par>
                                <p:cTn id="63" presetID="6" presetClass="entr" presetSubtype="16" fill="hold" nodeType="withEffect">
                                  <p:stCondLst>
                                    <p:cond delay="0"/>
                                  </p:stCondLst>
                                  <p:childTnLst>
                                    <p:set>
                                      <p:cBhvr>
                                        <p:cTn id="64" dur="1" fill="hold">
                                          <p:stCondLst>
                                            <p:cond delay="0"/>
                                          </p:stCondLst>
                                        </p:cTn>
                                        <p:tgtEl>
                                          <p:spTgt spid="3">
                                            <p:txEl>
                                              <p:pRg st="6" end="6"/>
                                            </p:txEl>
                                          </p:spTgt>
                                        </p:tgtEl>
                                        <p:attrNameLst>
                                          <p:attrName>style.visibility</p:attrName>
                                        </p:attrNameLst>
                                      </p:cBhvr>
                                      <p:to>
                                        <p:strVal val="visible"/>
                                      </p:to>
                                    </p:set>
                                    <p:animEffect transition="in" filter="circle(in)">
                                      <p:cBhvr>
                                        <p:cTn id="65" dur="2000"/>
                                        <p:tgtEl>
                                          <p:spTgt spid="3">
                                            <p:txEl>
                                              <p:pRg st="6" end="6"/>
                                            </p:txEl>
                                          </p:spTgt>
                                        </p:tgtEl>
                                      </p:cBhvr>
                                    </p:animEffect>
                                  </p:childTnLst>
                                </p:cTn>
                              </p:par>
                              <p:par>
                                <p:cTn id="66" presetID="6" presetClass="entr" presetSubtype="16" fill="hold" nodeType="withEffect">
                                  <p:stCondLst>
                                    <p:cond delay="0"/>
                                  </p:stCondLst>
                                  <p:childTnLst>
                                    <p:set>
                                      <p:cBhvr>
                                        <p:cTn id="67" dur="1" fill="hold">
                                          <p:stCondLst>
                                            <p:cond delay="0"/>
                                          </p:stCondLst>
                                        </p:cTn>
                                        <p:tgtEl>
                                          <p:spTgt spid="3">
                                            <p:txEl>
                                              <p:pRg st="7" end="7"/>
                                            </p:txEl>
                                          </p:spTgt>
                                        </p:tgtEl>
                                        <p:attrNameLst>
                                          <p:attrName>style.visibility</p:attrName>
                                        </p:attrNameLst>
                                      </p:cBhvr>
                                      <p:to>
                                        <p:strVal val="visible"/>
                                      </p:to>
                                    </p:set>
                                    <p:animEffect transition="in" filter="circle(in)">
                                      <p:cBhvr>
                                        <p:cTn id="68"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Neue Haas Grotesk Text Pro" panose="020B0504020202020204" pitchFamily="34" charset="0"/>
              </a:rPr>
              <a:t>Why a Fitness Check?</a:t>
            </a:r>
            <a:br>
              <a:rPr lang="en-GB" dirty="0"/>
            </a:br>
            <a:endParaRPr lang="en-GB" dirty="0"/>
          </a:p>
        </p:txBody>
      </p:sp>
      <p:sp>
        <p:nvSpPr>
          <p:cNvPr id="3" name="Content Placeholder 2"/>
          <p:cNvSpPr>
            <a:spLocks noGrp="1"/>
          </p:cNvSpPr>
          <p:nvPr>
            <p:ph sz="quarter" idx="13"/>
          </p:nvPr>
        </p:nvSpPr>
        <p:spPr>
          <a:xfrm>
            <a:off x="983432" y="1050924"/>
            <a:ext cx="9793088" cy="4756151"/>
          </a:xfrm>
        </p:spPr>
        <p:txBody>
          <a:bodyPr>
            <a:noAutofit/>
          </a:bodyPr>
          <a:lstStyle/>
          <a:p>
            <a:endParaRPr lang="en-GB" sz="2400" dirty="0">
              <a:latin typeface="Neue Haas Grotesk Text Pro" panose="020B0504020202020204" pitchFamily="34" charset="0"/>
            </a:endParaRPr>
          </a:p>
          <a:p>
            <a:pPr marL="0" indent="0">
              <a:buNone/>
            </a:pPr>
            <a:r>
              <a:rPr lang="en-GB" sz="2400" dirty="0">
                <a:latin typeface="Neue Haas Grotesk Text Pro" panose="020B0504020202020204" pitchFamily="34" charset="0"/>
              </a:rPr>
              <a:t>Because environmental monitoring and reporting can be:</a:t>
            </a:r>
          </a:p>
          <a:p>
            <a:endParaRPr lang="en-GB" sz="2400" dirty="0">
              <a:latin typeface="Neue Haas Grotesk Text Pro" panose="020B0504020202020204" pitchFamily="34" charset="0"/>
            </a:endParaRPr>
          </a:p>
          <a:p>
            <a:pPr marL="457200" indent="-457200">
              <a:buFont typeface="+mj-lt"/>
              <a:buAutoNum type="arabicPeriod"/>
            </a:pPr>
            <a:r>
              <a:rPr lang="en-GB" sz="2400" dirty="0">
                <a:solidFill>
                  <a:schemeClr val="accent1"/>
                </a:solidFill>
                <a:latin typeface="Neue Haas Grotesk Text Pro" panose="020B0504020202020204" pitchFamily="34" charset="0"/>
              </a:rPr>
              <a:t>not always used to the fullest possible extent or used very late so that the information becomes outdated</a:t>
            </a:r>
            <a:endParaRPr lang="en-GB" sz="2400" dirty="0">
              <a:solidFill>
                <a:srgbClr val="FFFF00"/>
              </a:solidFill>
              <a:latin typeface="Neue Haas Grotesk Text Pro" panose="020B0504020202020204" pitchFamily="34" charset="0"/>
            </a:endParaRPr>
          </a:p>
          <a:p>
            <a:pPr marL="457200" indent="-457200">
              <a:buFont typeface="+mj-lt"/>
              <a:buAutoNum type="arabicPeriod"/>
            </a:pPr>
            <a:r>
              <a:rPr lang="en-GB" sz="2400" dirty="0">
                <a:solidFill>
                  <a:schemeClr val="tx1"/>
                </a:solidFill>
                <a:latin typeface="Neue Haas Grotesk Text Pro" panose="020B0504020202020204" pitchFamily="34" charset="0"/>
              </a:rPr>
              <a:t>ineffective because the same information and data are asked several times or at different moments (i.e. not respecting the principle </a:t>
            </a:r>
            <a:r>
              <a:rPr lang="en-GB" sz="2400" i="1" dirty="0">
                <a:solidFill>
                  <a:schemeClr val="tx1"/>
                </a:solidFill>
                <a:latin typeface="Neue Haas Grotesk Text Pro" panose="020B0504020202020204" pitchFamily="34" charset="0"/>
              </a:rPr>
              <a:t>"report once, use many times")</a:t>
            </a:r>
            <a:endParaRPr lang="en-GB" sz="2400" dirty="0">
              <a:solidFill>
                <a:srgbClr val="FFFF00"/>
              </a:solidFill>
              <a:latin typeface="Neue Haas Grotesk Text Pro" panose="020B0504020202020204" pitchFamily="34" charset="0"/>
            </a:endParaRPr>
          </a:p>
          <a:p>
            <a:pPr marL="457200" indent="-457200">
              <a:buFont typeface="+mj-lt"/>
              <a:buAutoNum type="arabicPeriod"/>
            </a:pPr>
            <a:r>
              <a:rPr lang="en-GB" sz="2400" dirty="0">
                <a:solidFill>
                  <a:schemeClr val="accent1"/>
                </a:solidFill>
                <a:latin typeface="Neue Haas Grotesk Text Pro" panose="020B0504020202020204" pitchFamily="34" charset="0"/>
              </a:rPr>
              <a:t>creating sometimes unnecessary extra administrative efforts without clear benefits</a:t>
            </a:r>
            <a:endParaRPr lang="en-GB" sz="2400" dirty="0">
              <a:solidFill>
                <a:srgbClr val="FFFF00"/>
              </a:solidFill>
              <a:latin typeface="Neue Haas Grotesk Text Pro" panose="020B0504020202020204" pitchFamily="34" charset="0"/>
            </a:endParaRPr>
          </a:p>
          <a:p>
            <a:pPr marL="457200" indent="-457200">
              <a:buFont typeface="+mj-lt"/>
              <a:buAutoNum type="arabicPeriod"/>
            </a:pPr>
            <a:r>
              <a:rPr lang="en-GB" sz="2400" dirty="0">
                <a:solidFill>
                  <a:schemeClr val="tx1"/>
                </a:solidFill>
                <a:latin typeface="Neue Haas Grotesk Text Pro" panose="020B0504020202020204" pitchFamily="34" charset="0"/>
              </a:rPr>
              <a:t>organised in a way that is not efficient and does not use information technology to the best possible extent both in the way information is processed within UK and then at the EU level.</a:t>
            </a:r>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26</a:t>
            </a:fld>
            <a:endParaRPr lang="en-GB" altLang="en-US"/>
          </a:p>
        </p:txBody>
      </p:sp>
    </p:spTree>
    <p:extLst>
      <p:ext uri="{BB962C8B-B14F-4D97-AF65-F5344CB8AC3E}">
        <p14:creationId xmlns:p14="http://schemas.microsoft.com/office/powerpoint/2010/main" val="2125531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circle(in)">
                                      <p:cBhvr>
                                        <p:cTn id="12" dur="20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circle(in)">
                                      <p:cBhvr>
                                        <p:cTn id="17" dur="20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circle(in)">
                                      <p:cBhvr>
                                        <p:cTn id="22" dur="20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circle(in)">
                                      <p:cBhvr>
                                        <p:cTn id="27"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Neue Haas Grotesk Text Pro" panose="020B0504020202020204" pitchFamily="34" charset="0"/>
              </a:rPr>
              <a:t>Fitness Check </a:t>
            </a:r>
          </a:p>
        </p:txBody>
      </p:sp>
      <p:sp>
        <p:nvSpPr>
          <p:cNvPr id="3" name="Content Placeholder 2"/>
          <p:cNvSpPr>
            <a:spLocks noGrp="1"/>
          </p:cNvSpPr>
          <p:nvPr>
            <p:ph sz="quarter" idx="13"/>
          </p:nvPr>
        </p:nvSpPr>
        <p:spPr>
          <a:xfrm>
            <a:off x="812800" y="1268760"/>
            <a:ext cx="10566400" cy="4114800"/>
          </a:xfrm>
        </p:spPr>
        <p:txBody>
          <a:bodyPr/>
          <a:lstStyle/>
          <a:p>
            <a:r>
              <a:rPr lang="en-GB" dirty="0">
                <a:latin typeface="Neue Haas Grotesk Text Pro" panose="020B0504020202020204" pitchFamily="34" charset="0"/>
              </a:rPr>
              <a:t>Better monitoring means better implementations</a:t>
            </a:r>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27</a:t>
            </a:fld>
            <a:endParaRPr lang="en-GB" altLang="en-US"/>
          </a:p>
        </p:txBody>
      </p:sp>
      <p:pic>
        <p:nvPicPr>
          <p:cNvPr id="5" name="Picture 4"/>
          <p:cNvPicPr>
            <a:picLocks noChangeAspect="1"/>
          </p:cNvPicPr>
          <p:nvPr/>
        </p:nvPicPr>
        <p:blipFill>
          <a:blip r:embed="rId2"/>
          <a:stretch>
            <a:fillRect/>
          </a:stretch>
        </p:blipFill>
        <p:spPr>
          <a:xfrm>
            <a:off x="3157125" y="2219845"/>
            <a:ext cx="5832648" cy="4136507"/>
          </a:xfrm>
          <a:prstGeom prst="rect">
            <a:avLst/>
          </a:prstGeom>
        </p:spPr>
      </p:pic>
    </p:spTree>
    <p:extLst>
      <p:ext uri="{BB962C8B-B14F-4D97-AF65-F5344CB8AC3E}">
        <p14:creationId xmlns:p14="http://schemas.microsoft.com/office/powerpoint/2010/main" val="868511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415480" y="360859"/>
            <a:ext cx="9577189" cy="1143000"/>
          </a:xfrm>
        </p:spPr>
        <p:txBody>
          <a:bodyPr>
            <a:normAutofit fontScale="90000"/>
          </a:bodyPr>
          <a:lstStyle/>
          <a:p>
            <a:pPr algn="ctr">
              <a:defRPr/>
            </a:pPr>
            <a:r>
              <a:rPr lang="fr-FR" sz="3600" b="1" dirty="0">
                <a:latin typeface="Neue Haas Grotesk Text Pro" panose="020B0504020202020204" pitchFamily="34" charset="0"/>
              </a:rPr>
              <a:t>EU </a:t>
            </a:r>
            <a:r>
              <a:rPr lang="fr-FR" sz="3600" b="1" dirty="0" err="1">
                <a:latin typeface="Neue Haas Grotesk Text Pro" panose="020B0504020202020204" pitchFamily="34" charset="0"/>
              </a:rPr>
              <a:t>Environment</a:t>
            </a:r>
            <a:r>
              <a:rPr lang="fr-FR" sz="3600" b="1" dirty="0">
                <a:latin typeface="Neue Haas Grotesk Text Pro" panose="020B0504020202020204" pitchFamily="34" charset="0"/>
              </a:rPr>
              <a:t> Action Programme to 2020 </a:t>
            </a:r>
            <a:r>
              <a:rPr lang="fr-FR" b="1" dirty="0">
                <a:solidFill>
                  <a:srgbClr val="FFFF00"/>
                </a:solidFill>
                <a:latin typeface="Freestyle Script" panose="030804020302050B0404" pitchFamily="66" charset="0"/>
              </a:rPr>
              <a:t>‘</a:t>
            </a:r>
            <a:br>
              <a:rPr lang="fr-FR" b="1" dirty="0">
                <a:solidFill>
                  <a:srgbClr val="FFFF00"/>
                </a:solidFill>
                <a:latin typeface="Freestyle Script" panose="030804020302050B0404" pitchFamily="66" charset="0"/>
              </a:rPr>
            </a:br>
            <a:r>
              <a:rPr lang="fr-FR" b="1" dirty="0">
                <a:solidFill>
                  <a:schemeClr val="accent1"/>
                </a:solidFill>
                <a:latin typeface="Freestyle Script" panose="030804020302050B0404" pitchFamily="66" charset="0"/>
              </a:rPr>
              <a:t>Living </a:t>
            </a:r>
            <a:r>
              <a:rPr lang="fr-FR" b="1" dirty="0" err="1">
                <a:solidFill>
                  <a:schemeClr val="accent1"/>
                </a:solidFill>
                <a:latin typeface="Freestyle Script" panose="030804020302050B0404" pitchFamily="66" charset="0"/>
              </a:rPr>
              <a:t>well</a:t>
            </a:r>
            <a:r>
              <a:rPr lang="fr-FR" b="1" dirty="0">
                <a:solidFill>
                  <a:schemeClr val="accent1"/>
                </a:solidFill>
                <a:latin typeface="Freestyle Script" panose="030804020302050B0404" pitchFamily="66" charset="0"/>
              </a:rPr>
              <a:t> </a:t>
            </a:r>
            <a:r>
              <a:rPr lang="fr-FR" b="1" dirty="0" err="1">
                <a:solidFill>
                  <a:schemeClr val="accent1"/>
                </a:solidFill>
                <a:latin typeface="Freestyle Script" panose="030804020302050B0404" pitchFamily="66" charset="0"/>
              </a:rPr>
              <a:t>within</a:t>
            </a:r>
            <a:r>
              <a:rPr lang="fr-FR" b="1" dirty="0">
                <a:solidFill>
                  <a:schemeClr val="accent1"/>
                </a:solidFill>
                <a:latin typeface="Freestyle Script" panose="030804020302050B0404" pitchFamily="66" charset="0"/>
              </a:rPr>
              <a:t> the </a:t>
            </a:r>
            <a:r>
              <a:rPr lang="fr-FR" b="1" dirty="0" err="1">
                <a:solidFill>
                  <a:schemeClr val="accent1"/>
                </a:solidFill>
                <a:latin typeface="Freestyle Script" panose="030804020302050B0404" pitchFamily="66" charset="0"/>
              </a:rPr>
              <a:t>limits</a:t>
            </a:r>
            <a:r>
              <a:rPr lang="fr-FR" b="1" dirty="0">
                <a:solidFill>
                  <a:schemeClr val="accent1"/>
                </a:solidFill>
                <a:latin typeface="Freestyle Script" panose="030804020302050B0404" pitchFamily="66" charset="0"/>
              </a:rPr>
              <a:t> of </a:t>
            </a:r>
            <a:r>
              <a:rPr lang="fr-FR" b="1" dirty="0" err="1">
                <a:solidFill>
                  <a:schemeClr val="accent1"/>
                </a:solidFill>
                <a:latin typeface="Freestyle Script" panose="030804020302050B0404" pitchFamily="66" charset="0"/>
              </a:rPr>
              <a:t>our</a:t>
            </a:r>
            <a:r>
              <a:rPr lang="fr-FR" b="1" dirty="0">
                <a:solidFill>
                  <a:schemeClr val="accent1"/>
                </a:solidFill>
                <a:latin typeface="Freestyle Script" panose="030804020302050B0404" pitchFamily="66" charset="0"/>
              </a:rPr>
              <a:t> </a:t>
            </a:r>
            <a:r>
              <a:rPr lang="fr-FR" b="1" dirty="0" err="1">
                <a:solidFill>
                  <a:schemeClr val="accent1"/>
                </a:solidFill>
                <a:latin typeface="Freestyle Script" panose="030804020302050B0404" pitchFamily="66" charset="0"/>
              </a:rPr>
              <a:t>planet</a:t>
            </a:r>
            <a:r>
              <a:rPr lang="fr-FR" b="1" dirty="0">
                <a:solidFill>
                  <a:schemeClr val="accent1"/>
                </a:solidFill>
                <a:latin typeface="Freestyle Script" panose="030804020302050B0404" pitchFamily="66" charset="0"/>
              </a:rPr>
              <a:t>’</a:t>
            </a:r>
            <a:endParaRPr lang="en-GB" dirty="0">
              <a:solidFill>
                <a:schemeClr val="accent1"/>
              </a:solidFill>
              <a:latin typeface="Freestyle Script" panose="030804020302050B0404" pitchFamily="66" charset="0"/>
            </a:endParaRPr>
          </a:p>
        </p:txBody>
      </p:sp>
      <p:sp>
        <p:nvSpPr>
          <p:cNvPr id="5" name="Content Placeholder 4"/>
          <p:cNvSpPr>
            <a:spLocks noGrp="1"/>
          </p:cNvSpPr>
          <p:nvPr>
            <p:ph sz="quarter" idx="13"/>
          </p:nvPr>
        </p:nvSpPr>
        <p:spPr>
          <a:xfrm>
            <a:off x="2133599" y="1556792"/>
            <a:ext cx="7924800" cy="5111750"/>
          </a:xfrm>
        </p:spPr>
        <p:txBody>
          <a:bodyPr>
            <a:normAutofit/>
          </a:bodyPr>
          <a:lstStyle/>
          <a:p>
            <a:pPr eaLnBrk="1" fontAlgn="auto" hangingPunct="1">
              <a:defRPr/>
            </a:pPr>
            <a:r>
              <a:rPr lang="en-GB" b="1" dirty="0">
                <a:hlinkClick r:id="rId2"/>
              </a:rPr>
              <a:t>The 7th Environment Action Programme (EAP)</a:t>
            </a:r>
            <a:r>
              <a:rPr lang="en-GB" dirty="0"/>
              <a:t> was a guiding European environment policy until 2020. In order to give more long-term direction it set out a vision beyond that, of where it wants the Union to be by 2050</a:t>
            </a:r>
          </a:p>
          <a:p>
            <a:pPr marL="0" indent="0">
              <a:buNone/>
              <a:defRPr/>
            </a:pPr>
            <a:endParaRPr lang="en-GB" dirty="0"/>
          </a:p>
          <a:p>
            <a:pPr marL="0" indent="0">
              <a:buNone/>
              <a:defRPr/>
            </a:pPr>
            <a:r>
              <a:rPr lang="en-GB" dirty="0"/>
              <a:t>It identified three key objectives:</a:t>
            </a:r>
          </a:p>
          <a:p>
            <a:pPr marL="514350" indent="-514350">
              <a:buFont typeface="+mj-lt"/>
              <a:buAutoNum type="arabicPeriod"/>
              <a:defRPr/>
            </a:pPr>
            <a:r>
              <a:rPr lang="en-GB" sz="2000" dirty="0">
                <a:solidFill>
                  <a:schemeClr val="tx2"/>
                </a:solidFill>
              </a:rPr>
              <a:t>to protect, conserve and enhance the Union’s </a:t>
            </a:r>
            <a:r>
              <a:rPr lang="en-GB" sz="2000" b="1" dirty="0"/>
              <a:t>natural capital</a:t>
            </a:r>
            <a:r>
              <a:rPr lang="en-GB" sz="2000" dirty="0"/>
              <a:t> </a:t>
            </a:r>
          </a:p>
          <a:p>
            <a:pPr marL="514350" indent="-514350">
              <a:buFont typeface="+mj-lt"/>
              <a:buAutoNum type="arabicPeriod"/>
              <a:defRPr/>
            </a:pPr>
            <a:r>
              <a:rPr lang="en-GB" sz="2000" dirty="0">
                <a:solidFill>
                  <a:schemeClr val="tx2"/>
                </a:solidFill>
              </a:rPr>
              <a:t>to turn the Union into a </a:t>
            </a:r>
            <a:r>
              <a:rPr lang="en-GB" sz="2000" b="1" dirty="0"/>
              <a:t>resource-efficient</a:t>
            </a:r>
            <a:r>
              <a:rPr lang="en-GB" sz="2000" dirty="0"/>
              <a:t>, </a:t>
            </a:r>
            <a:r>
              <a:rPr lang="en-GB" sz="2000" dirty="0">
                <a:solidFill>
                  <a:schemeClr val="tx2"/>
                </a:solidFill>
              </a:rPr>
              <a:t>green, and competitive low-carbon </a:t>
            </a:r>
            <a:r>
              <a:rPr lang="en-GB" sz="2000" b="1" dirty="0"/>
              <a:t>economy</a:t>
            </a:r>
            <a:r>
              <a:rPr lang="en-GB" sz="2000" dirty="0">
                <a:solidFill>
                  <a:schemeClr val="tx2"/>
                </a:solidFill>
              </a:rPr>
              <a:t> </a:t>
            </a:r>
          </a:p>
          <a:p>
            <a:pPr marL="514350" indent="-514350">
              <a:buFont typeface="+mj-lt"/>
              <a:buAutoNum type="arabicPeriod"/>
              <a:defRPr/>
            </a:pPr>
            <a:r>
              <a:rPr lang="en-GB" sz="2000" dirty="0">
                <a:solidFill>
                  <a:schemeClr val="tx2"/>
                </a:solidFill>
              </a:rPr>
              <a:t>to </a:t>
            </a:r>
            <a:r>
              <a:rPr lang="en-GB" sz="2000" b="1" dirty="0"/>
              <a:t>safeguard</a:t>
            </a:r>
            <a:r>
              <a:rPr lang="en-GB" sz="2000" dirty="0"/>
              <a:t> </a:t>
            </a:r>
            <a:r>
              <a:rPr lang="en-GB" sz="2000" dirty="0">
                <a:solidFill>
                  <a:schemeClr val="tx2"/>
                </a:solidFill>
              </a:rPr>
              <a:t>the Union's citizens from </a:t>
            </a:r>
            <a:r>
              <a:rPr lang="en-GB" sz="2000" b="1" dirty="0"/>
              <a:t>environment-related pressures</a:t>
            </a:r>
            <a:r>
              <a:rPr lang="en-GB" sz="2000" dirty="0"/>
              <a:t> </a:t>
            </a:r>
            <a:r>
              <a:rPr lang="en-GB" sz="2000" dirty="0">
                <a:solidFill>
                  <a:schemeClr val="tx2"/>
                </a:solidFill>
              </a:rPr>
              <a:t>and risks to health and wellbeing </a:t>
            </a:r>
          </a:p>
          <a:p>
            <a:pPr eaLnBrk="1" fontAlgn="auto" hangingPunct="1">
              <a:defRPr/>
            </a:pPr>
            <a:endParaRPr lang="en-GB" dirty="0"/>
          </a:p>
        </p:txBody>
      </p:sp>
      <p:sp>
        <p:nvSpPr>
          <p:cNvPr id="3" name="Footer Placeholder 2"/>
          <p:cNvSpPr>
            <a:spLocks noGrp="1"/>
          </p:cNvSpPr>
          <p:nvPr>
            <p:ph type="ftr" sz="quarter" idx="15"/>
          </p:nvPr>
        </p:nvSpPr>
        <p:spPr/>
        <p:txBody>
          <a:bodyPr/>
          <a:lstStyle/>
          <a:p>
            <a:pPr>
              <a:defRPr/>
            </a:pPr>
            <a:r>
              <a:rPr lang="en-GB"/>
              <a:t>CH2020</a:t>
            </a:r>
          </a:p>
        </p:txBody>
      </p:sp>
      <p:sp>
        <p:nvSpPr>
          <p:cNvPr id="24580" name="Slide Number Placeholder 3"/>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B2DF510-53EE-4A0E-846E-BE3FE33F9A17}" type="slidenum">
              <a:rPr lang="en-GB" altLang="en-US" sz="1100">
                <a:latin typeface="Tahoma" panose="020B0604030504040204" pitchFamily="34" charset="0"/>
              </a:rPr>
              <a:pPr>
                <a:spcBef>
                  <a:spcPct val="0"/>
                </a:spcBef>
                <a:spcAft>
                  <a:spcPct val="0"/>
                </a:spcAft>
                <a:buClrTx/>
                <a:buFontTx/>
                <a:buNone/>
              </a:pPr>
              <a:t>28</a:t>
            </a:fld>
            <a:endParaRPr lang="en-GB" altLang="en-US" sz="1100">
              <a:latin typeface="Tahoma" panose="020B0604030504040204" pitchFamily="34" charset="0"/>
            </a:endParaRPr>
          </a:p>
        </p:txBody>
      </p:sp>
    </p:spTree>
    <p:extLst>
      <p:ext uri="{BB962C8B-B14F-4D97-AF65-F5344CB8AC3E}">
        <p14:creationId xmlns:p14="http://schemas.microsoft.com/office/powerpoint/2010/main" val="1099133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703389" y="115888"/>
            <a:ext cx="8785225" cy="1143000"/>
          </a:xfrm>
        </p:spPr>
        <p:txBody>
          <a:bodyPr>
            <a:normAutofit fontScale="90000"/>
          </a:bodyPr>
          <a:lstStyle/>
          <a:p>
            <a:pPr algn="ctr">
              <a:defRPr/>
            </a:pPr>
            <a:br>
              <a:rPr lang="fr-FR" b="1" dirty="0">
                <a:solidFill>
                  <a:srgbClr val="FFFF00"/>
                </a:solidFill>
                <a:latin typeface="Freestyle Script" panose="030804020302050B0404" pitchFamily="66" charset="0"/>
              </a:rPr>
            </a:br>
            <a:r>
              <a:rPr lang="en-GB" b="1" dirty="0">
                <a:latin typeface="Neue Haas Grotesk Text Pro" panose="020B0504020202020204" pitchFamily="34" charset="0"/>
              </a:rPr>
              <a:t>The 7th Environment Action </a:t>
            </a:r>
            <a:br>
              <a:rPr lang="en-GB" b="1" dirty="0"/>
            </a:br>
            <a:r>
              <a:rPr lang="en-GB" sz="3200" b="1" dirty="0"/>
              <a:t>Programme (EAP) cont’d</a:t>
            </a:r>
            <a:endParaRPr lang="en-GB" sz="3200" dirty="0">
              <a:solidFill>
                <a:schemeClr val="accent1">
                  <a:lumMod val="60000"/>
                  <a:lumOff val="40000"/>
                </a:schemeClr>
              </a:solidFill>
              <a:latin typeface="Freestyle Script" panose="030804020302050B0404" pitchFamily="66" charset="0"/>
            </a:endParaRPr>
          </a:p>
        </p:txBody>
      </p:sp>
      <p:sp>
        <p:nvSpPr>
          <p:cNvPr id="5" name="Content Placeholder 4"/>
          <p:cNvSpPr>
            <a:spLocks noGrp="1"/>
          </p:cNvSpPr>
          <p:nvPr>
            <p:ph sz="quarter" idx="13"/>
          </p:nvPr>
        </p:nvSpPr>
        <p:spPr>
          <a:xfrm>
            <a:off x="2133600" y="1427162"/>
            <a:ext cx="7924800" cy="5111750"/>
          </a:xfrm>
        </p:spPr>
        <p:txBody>
          <a:bodyPr>
            <a:normAutofit/>
          </a:bodyPr>
          <a:lstStyle/>
          <a:p>
            <a:pPr marL="0" indent="0">
              <a:buNone/>
              <a:defRPr/>
            </a:pPr>
            <a:r>
              <a:rPr lang="en-GB" dirty="0"/>
              <a:t>Four so called </a:t>
            </a:r>
            <a:r>
              <a:rPr lang="en-GB" i="1" dirty="0">
                <a:solidFill>
                  <a:schemeClr val="accent1"/>
                </a:solidFill>
              </a:rPr>
              <a:t>"enablers" </a:t>
            </a:r>
            <a:r>
              <a:rPr lang="en-GB" dirty="0"/>
              <a:t>helped Europe deliver on these objectives: </a:t>
            </a:r>
          </a:p>
          <a:p>
            <a:pPr eaLnBrk="1" fontAlgn="auto" hangingPunct="1">
              <a:defRPr/>
            </a:pPr>
            <a:r>
              <a:rPr lang="en-GB" dirty="0">
                <a:solidFill>
                  <a:schemeClr val="tx2"/>
                </a:solidFill>
              </a:rPr>
              <a:t>better </a:t>
            </a:r>
            <a:r>
              <a:rPr lang="en-GB" b="1" dirty="0"/>
              <a:t>implementation</a:t>
            </a:r>
            <a:r>
              <a:rPr lang="en-GB" dirty="0">
                <a:solidFill>
                  <a:schemeClr val="tx2"/>
                </a:solidFill>
              </a:rPr>
              <a:t> of legislation </a:t>
            </a:r>
          </a:p>
          <a:p>
            <a:pPr eaLnBrk="1" fontAlgn="auto" hangingPunct="1">
              <a:defRPr/>
            </a:pPr>
            <a:r>
              <a:rPr lang="en-GB" dirty="0">
                <a:solidFill>
                  <a:schemeClr val="tx2"/>
                </a:solidFill>
              </a:rPr>
              <a:t>better</a:t>
            </a:r>
            <a:r>
              <a:rPr lang="en-GB" dirty="0"/>
              <a:t> </a:t>
            </a:r>
            <a:r>
              <a:rPr lang="en-GB" b="1" dirty="0"/>
              <a:t>information</a:t>
            </a:r>
            <a:r>
              <a:rPr lang="en-GB" dirty="0"/>
              <a:t> </a:t>
            </a:r>
            <a:r>
              <a:rPr lang="en-GB" dirty="0">
                <a:solidFill>
                  <a:schemeClr val="tx2"/>
                </a:solidFill>
              </a:rPr>
              <a:t>by improving the knowledge base </a:t>
            </a:r>
          </a:p>
          <a:p>
            <a:pPr eaLnBrk="1" fontAlgn="auto" hangingPunct="1">
              <a:defRPr/>
            </a:pPr>
            <a:r>
              <a:rPr lang="en-GB" dirty="0">
                <a:solidFill>
                  <a:schemeClr val="tx2"/>
                </a:solidFill>
              </a:rPr>
              <a:t>more and wiser </a:t>
            </a:r>
            <a:r>
              <a:rPr lang="en-GB" b="1" dirty="0"/>
              <a:t>investment</a:t>
            </a:r>
            <a:r>
              <a:rPr lang="en-GB" dirty="0">
                <a:solidFill>
                  <a:schemeClr val="tx2"/>
                </a:solidFill>
              </a:rPr>
              <a:t> for environment and climate policy </a:t>
            </a:r>
          </a:p>
          <a:p>
            <a:pPr eaLnBrk="1" fontAlgn="auto" hangingPunct="1">
              <a:defRPr/>
            </a:pPr>
            <a:r>
              <a:rPr lang="en-GB" dirty="0">
                <a:solidFill>
                  <a:schemeClr val="tx2"/>
                </a:solidFill>
              </a:rPr>
              <a:t>full </a:t>
            </a:r>
            <a:r>
              <a:rPr lang="en-GB" b="1" dirty="0"/>
              <a:t>integration</a:t>
            </a:r>
            <a:r>
              <a:rPr lang="en-GB" dirty="0">
                <a:solidFill>
                  <a:schemeClr val="tx2"/>
                </a:solidFill>
              </a:rPr>
              <a:t> of environmental requirements and considerations into other policies </a:t>
            </a:r>
          </a:p>
          <a:p>
            <a:pPr marL="0" indent="0">
              <a:buNone/>
              <a:defRPr/>
            </a:pPr>
            <a:endParaRPr lang="en-GB" dirty="0"/>
          </a:p>
          <a:p>
            <a:pPr eaLnBrk="1" fontAlgn="auto" hangingPunct="1">
              <a:defRPr/>
            </a:pPr>
            <a:endParaRPr lang="en-GB" dirty="0"/>
          </a:p>
        </p:txBody>
      </p:sp>
      <p:sp>
        <p:nvSpPr>
          <p:cNvPr id="3" name="Footer Placeholder 2"/>
          <p:cNvSpPr>
            <a:spLocks noGrp="1"/>
          </p:cNvSpPr>
          <p:nvPr>
            <p:ph type="ftr" sz="quarter" idx="15"/>
          </p:nvPr>
        </p:nvSpPr>
        <p:spPr/>
        <p:txBody>
          <a:bodyPr/>
          <a:lstStyle/>
          <a:p>
            <a:pPr>
              <a:defRPr/>
            </a:pPr>
            <a:r>
              <a:rPr lang="en-GB"/>
              <a:t>CH2020</a:t>
            </a:r>
          </a:p>
        </p:txBody>
      </p:sp>
      <p:sp>
        <p:nvSpPr>
          <p:cNvPr id="24580" name="Slide Number Placeholder 3"/>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B2DF510-53EE-4A0E-846E-BE3FE33F9A17}" type="slidenum">
              <a:rPr lang="en-GB" altLang="en-US" sz="1100">
                <a:latin typeface="Tahoma" panose="020B0604030504040204" pitchFamily="34" charset="0"/>
              </a:rPr>
              <a:pPr>
                <a:spcBef>
                  <a:spcPct val="0"/>
                </a:spcBef>
                <a:spcAft>
                  <a:spcPct val="0"/>
                </a:spcAft>
                <a:buClrTx/>
                <a:buFontTx/>
                <a:buNone/>
              </a:pPr>
              <a:t>29</a:t>
            </a:fld>
            <a:endParaRPr lang="en-GB" altLang="en-US" sz="1100">
              <a:latin typeface="Tahoma" panose="020B0604030504040204" pitchFamily="34" charset="0"/>
            </a:endParaRPr>
          </a:p>
        </p:txBody>
      </p:sp>
      <p:pic>
        <p:nvPicPr>
          <p:cNvPr id="4" name="Picture 3"/>
          <p:cNvPicPr>
            <a:picLocks noChangeAspect="1"/>
          </p:cNvPicPr>
          <p:nvPr/>
        </p:nvPicPr>
        <p:blipFill>
          <a:blip r:embed="rId2"/>
          <a:stretch>
            <a:fillRect/>
          </a:stretch>
        </p:blipFill>
        <p:spPr>
          <a:xfrm>
            <a:off x="6664414" y="4600921"/>
            <a:ext cx="2143125" cy="2143125"/>
          </a:xfrm>
          <a:prstGeom prst="rect">
            <a:avLst/>
          </a:prstGeom>
        </p:spPr>
      </p:pic>
      <p:pic>
        <p:nvPicPr>
          <p:cNvPr id="6" name="Picture 5"/>
          <p:cNvPicPr>
            <a:picLocks noChangeAspect="1"/>
          </p:cNvPicPr>
          <p:nvPr/>
        </p:nvPicPr>
        <p:blipFill>
          <a:blip r:embed="rId3"/>
          <a:stretch>
            <a:fillRect/>
          </a:stretch>
        </p:blipFill>
        <p:spPr>
          <a:xfrm>
            <a:off x="425500" y="4797828"/>
            <a:ext cx="3384500" cy="1895320"/>
          </a:xfrm>
          <a:prstGeom prst="rect">
            <a:avLst/>
          </a:prstGeom>
        </p:spPr>
      </p:pic>
    </p:spTree>
    <p:extLst>
      <p:ext uri="{BB962C8B-B14F-4D97-AF65-F5344CB8AC3E}">
        <p14:creationId xmlns:p14="http://schemas.microsoft.com/office/powerpoint/2010/main" val="2760296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703389" y="115888"/>
            <a:ext cx="8785225" cy="1143000"/>
          </a:xfrm>
        </p:spPr>
        <p:txBody>
          <a:bodyPr>
            <a:normAutofit fontScale="90000"/>
          </a:bodyPr>
          <a:lstStyle/>
          <a:p>
            <a:pPr algn="ctr">
              <a:defRPr/>
            </a:pPr>
            <a:br>
              <a:rPr lang="fr-FR" b="1" dirty="0">
                <a:solidFill>
                  <a:srgbClr val="FFFF00"/>
                </a:solidFill>
                <a:latin typeface="Freestyle Script" panose="030804020302050B0404" pitchFamily="66" charset="0"/>
              </a:rPr>
            </a:br>
            <a:r>
              <a:rPr lang="en-GB" b="1" dirty="0">
                <a:latin typeface="Neue Haas Grotesk Text Pro" panose="020B0504020202020204" pitchFamily="34" charset="0"/>
              </a:rPr>
              <a:t>The 7th Environment Action </a:t>
            </a:r>
            <a:br>
              <a:rPr lang="en-GB" b="1" dirty="0"/>
            </a:br>
            <a:r>
              <a:rPr lang="en-GB" sz="3200" b="1" dirty="0"/>
              <a:t>Programme (EAP) cont’d</a:t>
            </a:r>
            <a:endParaRPr lang="en-GB" sz="3200" dirty="0">
              <a:solidFill>
                <a:schemeClr val="accent1">
                  <a:lumMod val="60000"/>
                  <a:lumOff val="40000"/>
                </a:schemeClr>
              </a:solidFill>
              <a:latin typeface="Freestyle Script" panose="030804020302050B0404" pitchFamily="66" charset="0"/>
            </a:endParaRPr>
          </a:p>
        </p:txBody>
      </p:sp>
      <p:sp>
        <p:nvSpPr>
          <p:cNvPr id="5" name="Content Placeholder 4"/>
          <p:cNvSpPr>
            <a:spLocks noGrp="1"/>
          </p:cNvSpPr>
          <p:nvPr>
            <p:ph sz="quarter" idx="13"/>
          </p:nvPr>
        </p:nvSpPr>
        <p:spPr>
          <a:xfrm>
            <a:off x="2133600" y="1427162"/>
            <a:ext cx="7924800" cy="5111750"/>
          </a:xfrm>
        </p:spPr>
        <p:txBody>
          <a:bodyPr>
            <a:normAutofit/>
          </a:bodyPr>
          <a:lstStyle/>
          <a:p>
            <a:pPr marL="0" indent="0">
              <a:buNone/>
              <a:defRPr/>
            </a:pPr>
            <a:endParaRPr lang="en-GB" dirty="0"/>
          </a:p>
          <a:p>
            <a:pPr marL="0" indent="0">
              <a:buNone/>
              <a:defRPr/>
            </a:pPr>
            <a:r>
              <a:rPr lang="en-GB" dirty="0"/>
              <a:t>Two additional horizontal priority objectives completed the programme: </a:t>
            </a:r>
          </a:p>
          <a:p>
            <a:pPr marL="514350" indent="-514350">
              <a:buFont typeface="+mj-lt"/>
              <a:buAutoNum type="arabicPeriod"/>
              <a:defRPr/>
            </a:pPr>
            <a:r>
              <a:rPr lang="en-GB" dirty="0">
                <a:solidFill>
                  <a:schemeClr val="tx2"/>
                </a:solidFill>
              </a:rPr>
              <a:t>to </a:t>
            </a:r>
            <a:r>
              <a:rPr lang="en-GB" b="1" dirty="0">
                <a:solidFill>
                  <a:schemeClr val="tx2"/>
                </a:solidFill>
              </a:rPr>
              <a:t>make</a:t>
            </a:r>
            <a:r>
              <a:rPr lang="en-GB" dirty="0">
                <a:solidFill>
                  <a:schemeClr val="tx2"/>
                </a:solidFill>
              </a:rPr>
              <a:t> the Union's </a:t>
            </a:r>
            <a:r>
              <a:rPr lang="en-GB" b="1" dirty="0"/>
              <a:t>cities more sustainable</a:t>
            </a:r>
            <a:r>
              <a:rPr lang="en-GB" dirty="0"/>
              <a:t> </a:t>
            </a:r>
          </a:p>
          <a:p>
            <a:pPr marL="514350" indent="-514350">
              <a:buFont typeface="+mj-lt"/>
              <a:buAutoNum type="arabicPeriod"/>
              <a:defRPr/>
            </a:pPr>
            <a:r>
              <a:rPr lang="en-GB" dirty="0">
                <a:solidFill>
                  <a:schemeClr val="tx2"/>
                </a:solidFill>
              </a:rPr>
              <a:t>to help the Union </a:t>
            </a:r>
            <a:r>
              <a:rPr lang="en-GB" b="1" dirty="0"/>
              <a:t>address international environmental</a:t>
            </a:r>
            <a:r>
              <a:rPr lang="en-GB" dirty="0"/>
              <a:t> </a:t>
            </a:r>
            <a:r>
              <a:rPr lang="en-GB" dirty="0">
                <a:solidFill>
                  <a:schemeClr val="tx2"/>
                </a:solidFill>
              </a:rPr>
              <a:t>and </a:t>
            </a:r>
            <a:r>
              <a:rPr lang="en-GB" b="1" dirty="0"/>
              <a:t>climate challenges more effectively</a:t>
            </a:r>
            <a:r>
              <a:rPr lang="en-GB" dirty="0"/>
              <a:t>. </a:t>
            </a:r>
          </a:p>
          <a:p>
            <a:pPr marL="0" indent="0">
              <a:buNone/>
              <a:defRPr/>
            </a:pPr>
            <a:r>
              <a:rPr lang="en-GB" dirty="0"/>
              <a:t>The programme entered into force in January 2014. </a:t>
            </a:r>
          </a:p>
          <a:p>
            <a:pPr marL="0" indent="0">
              <a:buNone/>
              <a:defRPr/>
            </a:pPr>
            <a:r>
              <a:rPr lang="en-GB" dirty="0"/>
              <a:t>(EU, 2019)</a:t>
            </a:r>
          </a:p>
          <a:p>
            <a:pPr eaLnBrk="1" fontAlgn="auto" hangingPunct="1">
              <a:defRPr/>
            </a:pPr>
            <a:endParaRPr lang="en-GB" dirty="0"/>
          </a:p>
        </p:txBody>
      </p:sp>
      <p:sp>
        <p:nvSpPr>
          <p:cNvPr id="24580" name="Slide Number Placeholder 3"/>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B2DF510-53EE-4A0E-846E-BE3FE33F9A17}" type="slidenum">
              <a:rPr lang="en-GB" altLang="en-US" sz="1100">
                <a:latin typeface="Tahoma" panose="020B0604030504040204" pitchFamily="34" charset="0"/>
              </a:rPr>
              <a:pPr>
                <a:spcBef>
                  <a:spcPct val="0"/>
                </a:spcBef>
                <a:spcAft>
                  <a:spcPct val="0"/>
                </a:spcAft>
                <a:buClrTx/>
                <a:buFontTx/>
                <a:buNone/>
              </a:pPr>
              <a:t>30</a:t>
            </a:fld>
            <a:endParaRPr lang="en-GB" altLang="en-US" sz="1100">
              <a:latin typeface="Tahoma" panose="020B0604030504040204" pitchFamily="34" charset="0"/>
            </a:endParaRPr>
          </a:p>
        </p:txBody>
      </p:sp>
      <p:pic>
        <p:nvPicPr>
          <p:cNvPr id="6" name="Picture 5"/>
          <p:cNvPicPr>
            <a:picLocks noChangeAspect="1"/>
          </p:cNvPicPr>
          <p:nvPr/>
        </p:nvPicPr>
        <p:blipFill>
          <a:blip r:embed="rId2"/>
          <a:stretch>
            <a:fillRect/>
          </a:stretch>
        </p:blipFill>
        <p:spPr>
          <a:xfrm>
            <a:off x="7770210" y="5203032"/>
            <a:ext cx="2718404" cy="1427162"/>
          </a:xfrm>
          <a:prstGeom prst="rect">
            <a:avLst/>
          </a:prstGeom>
        </p:spPr>
      </p:pic>
    </p:spTree>
    <p:extLst>
      <p:ext uri="{BB962C8B-B14F-4D97-AF65-F5344CB8AC3E}">
        <p14:creationId xmlns:p14="http://schemas.microsoft.com/office/powerpoint/2010/main" val="3850158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08" name="Rectangle 15360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02" name="Rectangle 2"/>
          <p:cNvSpPr>
            <a:spLocks noGrp="1" noChangeArrowheads="1"/>
          </p:cNvSpPr>
          <p:nvPr>
            <p:ph type="title"/>
          </p:nvPr>
        </p:nvSpPr>
        <p:spPr>
          <a:xfrm>
            <a:off x="640080" y="325369"/>
            <a:ext cx="4368602" cy="1956841"/>
          </a:xfrm>
        </p:spPr>
        <p:txBody>
          <a:bodyPr vert="horz" lIns="91440" tIns="45720" rIns="91440" bIns="45720" rtlCol="0" anchor="b">
            <a:normAutofit/>
          </a:bodyPr>
          <a:lstStyle/>
          <a:p>
            <a:pPr>
              <a:defRPr/>
            </a:pPr>
            <a:r>
              <a:rPr lang="en-US" sz="5000" b="1"/>
              <a:t>Implementation review</a:t>
            </a:r>
          </a:p>
        </p:txBody>
      </p:sp>
      <p:sp>
        <p:nvSpPr>
          <p:cNvPr id="15361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03" name="Rectangle 3"/>
          <p:cNvSpPr>
            <a:spLocks noGrp="1" noChangeArrowheads="1"/>
          </p:cNvSpPr>
          <p:nvPr>
            <p:ph type="body" sz="half" idx="2"/>
          </p:nvPr>
        </p:nvSpPr>
        <p:spPr>
          <a:xfrm>
            <a:off x="640080" y="2872899"/>
            <a:ext cx="4243589" cy="3320668"/>
          </a:xfrm>
        </p:spPr>
        <p:txBody>
          <a:bodyPr vert="horz" lIns="91440" tIns="45720" rIns="91440" bIns="45720" rtlCol="0">
            <a:normAutofit/>
          </a:bodyPr>
          <a:lstStyle/>
          <a:p>
            <a:pPr fontAlgn="auto">
              <a:defRPr/>
            </a:pPr>
            <a:endParaRPr lang="en-US" sz="2200" b="1"/>
          </a:p>
          <a:p>
            <a:pPr fontAlgn="auto">
              <a:defRPr/>
            </a:pPr>
            <a:endParaRPr lang="en-US" sz="2200" b="1">
              <a:hlinkClick r:id="rId2"/>
            </a:endParaRPr>
          </a:p>
          <a:p>
            <a:pPr fontAlgn="auto">
              <a:defRPr/>
            </a:pPr>
            <a:r>
              <a:rPr lang="en-US" sz="2200" b="1">
                <a:hlinkClick r:id="rId3"/>
              </a:rPr>
              <a:t>European Implementation 2019 2 min video</a:t>
            </a:r>
            <a:endParaRPr lang="en-US" sz="2200" b="1">
              <a:hlinkClick r:id="rId4"/>
            </a:endParaRPr>
          </a:p>
        </p:txBody>
      </p:sp>
      <p:pic>
        <p:nvPicPr>
          <p:cNvPr id="5" name="Picture 4"/>
          <p:cNvPicPr>
            <a:picLocks noChangeAspect="1"/>
          </p:cNvPicPr>
          <p:nvPr/>
        </p:nvPicPr>
        <p:blipFill rotWithShape="1">
          <a:blip r:embed="rId5"/>
          <a:srcRect l="16932" r="2614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2534" name="Slide Number Placeholder 6"/>
          <p:cNvSpPr>
            <a:spLocks noGrp="1"/>
          </p:cNvSpPr>
          <p:nvPr>
            <p:ph type="sldNum" sz="quarter" idx="12"/>
          </p:nvPr>
        </p:nvSpPr>
        <p:spPr bwMode="auto">
          <a:xfrm>
            <a:off x="10439400" y="6356350"/>
            <a:ext cx="914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ts val="0"/>
              </a:spcBef>
              <a:buClrTx/>
              <a:buNone/>
              <a:defRPr/>
            </a:pPr>
            <a:fld id="{62D54993-7F51-4EEB-95E7-032AC56139DF}" type="slidenum">
              <a:rPr lang="en-US" altLang="en-US" sz="1200">
                <a:solidFill>
                  <a:srgbClr val="FFFFFF"/>
                </a:solidFill>
                <a:latin typeface="Calibri" panose="020F0502020204030204"/>
              </a:rPr>
              <a:pPr>
                <a:spcBef>
                  <a:spcPts val="0"/>
                </a:spcBef>
                <a:buClrTx/>
                <a:buNone/>
                <a:defRPr/>
              </a:pPr>
              <a:t>31</a:t>
            </a:fld>
            <a:endParaRPr lang="en-US" altLang="en-US" sz="1200">
              <a:solidFill>
                <a:srgbClr val="FFFFFF"/>
              </a:solidFill>
              <a:latin typeface="Calibri" panose="020F0502020204030204"/>
            </a:endParaRPr>
          </a:p>
        </p:txBody>
      </p:sp>
    </p:spTree>
    <p:extLst>
      <p:ext uri="{BB962C8B-B14F-4D97-AF65-F5344CB8AC3E}">
        <p14:creationId xmlns:p14="http://schemas.microsoft.com/office/powerpoint/2010/main" val="1187358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852612" y="332656"/>
            <a:ext cx="9427963" cy="762000"/>
          </a:xfrm>
        </p:spPr>
        <p:txBody>
          <a:bodyPr>
            <a:normAutofit fontScale="90000"/>
          </a:bodyPr>
          <a:lstStyle/>
          <a:p>
            <a:r>
              <a:rPr lang="en-GB" b="1" dirty="0">
                <a:latin typeface="Neue Haas Grotesk Text Pro" panose="020B0504020202020204" pitchFamily="34" charset="0"/>
              </a:rPr>
              <a:t>Environmental Implementation Review </a:t>
            </a:r>
          </a:p>
        </p:txBody>
      </p:sp>
      <p:sp>
        <p:nvSpPr>
          <p:cNvPr id="3" name="Content Placeholder 2"/>
          <p:cNvSpPr>
            <a:spLocks noGrp="1"/>
          </p:cNvSpPr>
          <p:nvPr>
            <p:ph sz="half" idx="1"/>
          </p:nvPr>
        </p:nvSpPr>
        <p:spPr>
          <a:xfrm>
            <a:off x="1852614" y="1628801"/>
            <a:ext cx="8563867" cy="5092675"/>
          </a:xfrm>
        </p:spPr>
        <p:txBody>
          <a:bodyPr>
            <a:normAutofit fontScale="85000" lnSpcReduction="20000"/>
          </a:bodyPr>
          <a:lstStyle/>
          <a:p>
            <a:r>
              <a:rPr lang="en-GB" dirty="0">
                <a:solidFill>
                  <a:srgbClr val="0070C0"/>
                </a:solidFill>
              </a:rPr>
              <a:t>Environmental Implementation Review </a:t>
            </a:r>
            <a:r>
              <a:rPr lang="en-GB" dirty="0"/>
              <a:t>(2017, 2019) process, a biennial assessment of each Member State performance on implementation of EU environmental law and policy. </a:t>
            </a:r>
          </a:p>
          <a:p>
            <a:r>
              <a:rPr lang="en-GB" dirty="0"/>
              <a:t>The 2017 review noted an implementation </a:t>
            </a:r>
            <a:r>
              <a:rPr lang="en-GB" dirty="0">
                <a:solidFill>
                  <a:srgbClr val="0070C0"/>
                </a:solidFill>
              </a:rPr>
              <a:t>weaknesses- poor environmental governance.</a:t>
            </a:r>
          </a:p>
          <a:p>
            <a:r>
              <a:rPr lang="en-GB" dirty="0"/>
              <a:t>The report outlines the a standard  assessment  template </a:t>
            </a:r>
            <a:r>
              <a:rPr lang="en-GB" dirty="0">
                <a:solidFill>
                  <a:srgbClr val="0070C0"/>
                </a:solidFill>
              </a:rPr>
              <a:t>Environmental  Governance  Assessment (EGA).</a:t>
            </a:r>
          </a:p>
          <a:p>
            <a:r>
              <a:rPr lang="en-GB" dirty="0"/>
              <a:t>Dimensions of environmental governance addressed: </a:t>
            </a:r>
          </a:p>
          <a:p>
            <a:pPr marL="457200" indent="-457200">
              <a:buFont typeface="+mj-lt"/>
              <a:buAutoNum type="arabicPeriod"/>
            </a:pPr>
            <a:r>
              <a:rPr lang="en-GB" dirty="0">
                <a:solidFill>
                  <a:srgbClr val="0070C0"/>
                </a:solidFill>
              </a:rPr>
              <a:t>transparency; </a:t>
            </a:r>
          </a:p>
          <a:p>
            <a:pPr marL="457200" indent="-457200">
              <a:buFont typeface="+mj-lt"/>
              <a:buAutoNum type="arabicPeriod"/>
            </a:pPr>
            <a:r>
              <a:rPr lang="en-GB" dirty="0">
                <a:solidFill>
                  <a:srgbClr val="0070C0"/>
                </a:solidFill>
              </a:rPr>
              <a:t>public participation; </a:t>
            </a:r>
          </a:p>
          <a:p>
            <a:pPr marL="457200" indent="-457200">
              <a:buFont typeface="+mj-lt"/>
              <a:buAutoNum type="arabicPeriod"/>
            </a:pPr>
            <a:r>
              <a:rPr lang="en-GB" dirty="0">
                <a:solidFill>
                  <a:srgbClr val="0070C0"/>
                </a:solidFill>
              </a:rPr>
              <a:t>access to justice; </a:t>
            </a:r>
          </a:p>
          <a:p>
            <a:pPr marL="457200" indent="-457200">
              <a:buFont typeface="+mj-lt"/>
              <a:buAutoNum type="arabicPeriod"/>
            </a:pPr>
            <a:r>
              <a:rPr lang="en-GB" dirty="0">
                <a:solidFill>
                  <a:srgbClr val="0070C0"/>
                </a:solidFill>
              </a:rPr>
              <a:t>compliance assurance</a:t>
            </a:r>
          </a:p>
          <a:p>
            <a:pPr marL="457200" indent="-457200">
              <a:buFont typeface="+mj-lt"/>
              <a:buAutoNum type="arabicPeriod"/>
            </a:pPr>
            <a:r>
              <a:rPr lang="en-GB" dirty="0">
                <a:solidFill>
                  <a:srgbClr val="0070C0"/>
                </a:solidFill>
              </a:rPr>
              <a:t>accountability; </a:t>
            </a:r>
          </a:p>
          <a:p>
            <a:pPr marL="457200" indent="-457200">
              <a:buFont typeface="+mj-lt"/>
              <a:buAutoNum type="arabicPeriod"/>
            </a:pPr>
            <a:r>
              <a:rPr lang="en-GB" dirty="0">
                <a:solidFill>
                  <a:srgbClr val="0070C0"/>
                </a:solidFill>
              </a:rPr>
              <a:t>effectiveness and efficiency. </a:t>
            </a:r>
          </a:p>
          <a:p>
            <a:pPr marL="0" indent="0">
              <a:buNone/>
            </a:pPr>
            <a:endParaRPr lang="en-GB" dirty="0"/>
          </a:p>
          <a:p>
            <a:pPr marL="0" indent="0">
              <a:buNone/>
            </a:pPr>
            <a:endParaRPr lang="en-GB" dirty="0">
              <a:solidFill>
                <a:srgbClr val="FFFF00"/>
              </a:solidFill>
            </a:endParaRPr>
          </a:p>
        </p:txBody>
      </p:sp>
      <p:sp>
        <p:nvSpPr>
          <p:cNvPr id="5" name="Slide Number Placeholder 4"/>
          <p:cNvSpPr>
            <a:spLocks noGrp="1"/>
          </p:cNvSpPr>
          <p:nvPr>
            <p:ph type="sldNum" sz="quarter" idx="12"/>
          </p:nvPr>
        </p:nvSpPr>
        <p:spPr/>
        <p:txBody>
          <a:bodyPr/>
          <a:lstStyle/>
          <a:p>
            <a:pPr>
              <a:defRPr/>
            </a:pPr>
            <a:fld id="{3B5A4A2A-CD8F-430F-9D61-44DFCEB57E50}" type="slidenum">
              <a:rPr lang="en-GB" altLang="en-US" smtClean="0"/>
              <a:pPr>
                <a:defRPr/>
              </a:pPr>
              <a:t>32</a:t>
            </a:fld>
            <a:endParaRPr lang="en-GB" altLang="en-US"/>
          </a:p>
        </p:txBody>
      </p:sp>
      <p:pic>
        <p:nvPicPr>
          <p:cNvPr id="7" name="Picture 6"/>
          <p:cNvPicPr>
            <a:picLocks noChangeAspect="1"/>
          </p:cNvPicPr>
          <p:nvPr/>
        </p:nvPicPr>
        <p:blipFill>
          <a:blip r:embed="rId3"/>
          <a:stretch>
            <a:fillRect/>
          </a:stretch>
        </p:blipFill>
        <p:spPr>
          <a:xfrm>
            <a:off x="6240016" y="4420559"/>
            <a:ext cx="4348758" cy="2283438"/>
          </a:xfrm>
          <a:prstGeom prst="rect">
            <a:avLst/>
          </a:prstGeom>
        </p:spPr>
      </p:pic>
    </p:spTree>
    <p:extLst>
      <p:ext uri="{BB962C8B-B14F-4D97-AF65-F5344CB8AC3E}">
        <p14:creationId xmlns:p14="http://schemas.microsoft.com/office/powerpoint/2010/main" val="1509171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circle(in)">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circle(in)">
                                      <p:cBhvr>
                                        <p:cTn id="47" dur="20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circle(in)">
                                      <p:cBhvr>
                                        <p:cTn id="52"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788322" y="260648"/>
            <a:ext cx="10500366" cy="762000"/>
          </a:xfrm>
        </p:spPr>
        <p:txBody>
          <a:bodyPr>
            <a:normAutofit fontScale="90000"/>
          </a:bodyPr>
          <a:lstStyle/>
          <a:p>
            <a:r>
              <a:rPr lang="en-GB" b="1" dirty="0">
                <a:latin typeface="Neue Haas Grotesk Text Pro" panose="020B0504020202020204" pitchFamily="34" charset="0"/>
              </a:rPr>
              <a:t>Conclusions of the 2019</a:t>
            </a:r>
            <a:br>
              <a:rPr lang="en-GB" b="1" dirty="0">
                <a:latin typeface="Neue Haas Grotesk Text Pro" panose="020B0504020202020204" pitchFamily="34" charset="0"/>
              </a:rPr>
            </a:br>
            <a:r>
              <a:rPr lang="en-GB" b="1" dirty="0">
                <a:latin typeface="Neue Haas Grotesk Text Pro" panose="020B0504020202020204" pitchFamily="34" charset="0"/>
              </a:rPr>
              <a:t>Environmental Implementation Review </a:t>
            </a:r>
          </a:p>
        </p:txBody>
      </p:sp>
      <p:sp>
        <p:nvSpPr>
          <p:cNvPr id="4" name="Text Placeholder 3"/>
          <p:cNvSpPr>
            <a:spLocks noGrp="1"/>
          </p:cNvSpPr>
          <p:nvPr>
            <p:ph type="body" sz="half" idx="2"/>
          </p:nvPr>
        </p:nvSpPr>
        <p:spPr>
          <a:xfrm>
            <a:off x="1788323" y="1412776"/>
            <a:ext cx="7854007" cy="4114800"/>
          </a:xfrm>
        </p:spPr>
        <p:txBody>
          <a:bodyPr>
            <a:normAutofit fontScale="92500"/>
          </a:bodyPr>
          <a:lstStyle/>
          <a:p>
            <a:r>
              <a:rPr lang="en-GB" dirty="0"/>
              <a:t>Shortcomings were identified:</a:t>
            </a:r>
          </a:p>
          <a:p>
            <a:pPr marL="800100" lvl="1" indent="-457200">
              <a:buFont typeface="+mj-lt"/>
              <a:buAutoNum type="arabicPeriod"/>
            </a:pPr>
            <a:r>
              <a:rPr lang="en-GB" dirty="0"/>
              <a:t>public participation –where Member States place insufficient emphasis on increasing levels of engagement; </a:t>
            </a:r>
          </a:p>
          <a:p>
            <a:pPr marL="800100" lvl="1" indent="-457200">
              <a:buFont typeface="+mj-lt"/>
              <a:buAutoNum type="arabicPeriod"/>
            </a:pPr>
            <a:r>
              <a:rPr lang="en-GB" dirty="0"/>
              <a:t>access to justice –where individuals and to a lesser extent NGOs face obstacles; </a:t>
            </a:r>
          </a:p>
          <a:p>
            <a:pPr marL="800100" lvl="1" indent="-457200">
              <a:buFont typeface="+mj-lt"/>
              <a:buAutoNum type="arabicPeriod"/>
            </a:pPr>
            <a:r>
              <a:rPr lang="en-GB" dirty="0"/>
              <a:t>compliance assurance –where public information on enforcement action was often limited. </a:t>
            </a:r>
          </a:p>
          <a:p>
            <a:pPr marL="342900" lvl="1" indent="0">
              <a:buNone/>
            </a:pPr>
            <a:endParaRPr lang="en-GB" dirty="0"/>
          </a:p>
          <a:p>
            <a:r>
              <a:rPr lang="en-GB" dirty="0"/>
              <a:t>The conclusions led to Priority Actions</a:t>
            </a:r>
          </a:p>
          <a:p>
            <a:r>
              <a:rPr lang="en-GB" dirty="0"/>
              <a:t>In turn informed the Environmental Action Programme</a:t>
            </a:r>
          </a:p>
          <a:p>
            <a:pPr lvl="1"/>
            <a:endParaRPr lang="en-GB" dirty="0"/>
          </a:p>
          <a:p>
            <a:endParaRPr lang="en-GB" dirty="0"/>
          </a:p>
        </p:txBody>
      </p:sp>
      <p:sp>
        <p:nvSpPr>
          <p:cNvPr id="5" name="Slide Number Placeholder 4"/>
          <p:cNvSpPr>
            <a:spLocks noGrp="1"/>
          </p:cNvSpPr>
          <p:nvPr>
            <p:ph type="sldNum" sz="quarter" idx="12"/>
          </p:nvPr>
        </p:nvSpPr>
        <p:spPr/>
        <p:txBody>
          <a:bodyPr/>
          <a:lstStyle/>
          <a:p>
            <a:pPr>
              <a:defRPr/>
            </a:pPr>
            <a:fld id="{3B5A4A2A-CD8F-430F-9D61-44DFCEB57E50}" type="slidenum">
              <a:rPr lang="en-GB" altLang="en-US" smtClean="0"/>
              <a:pPr>
                <a:defRPr/>
              </a:pPr>
              <a:t>33</a:t>
            </a:fld>
            <a:endParaRPr lang="en-GB" altLang="en-US"/>
          </a:p>
        </p:txBody>
      </p:sp>
      <p:pic>
        <p:nvPicPr>
          <p:cNvPr id="7" name="Picture 6"/>
          <p:cNvPicPr>
            <a:picLocks noChangeAspect="1"/>
          </p:cNvPicPr>
          <p:nvPr/>
        </p:nvPicPr>
        <p:blipFill>
          <a:blip r:embed="rId2"/>
          <a:stretch>
            <a:fillRect/>
          </a:stretch>
        </p:blipFill>
        <p:spPr>
          <a:xfrm>
            <a:off x="9552384" y="2924944"/>
            <a:ext cx="2555776" cy="1802295"/>
          </a:xfrm>
          <a:prstGeom prst="rect">
            <a:avLst/>
          </a:prstGeom>
        </p:spPr>
      </p:pic>
    </p:spTree>
    <p:extLst>
      <p:ext uri="{BB962C8B-B14F-4D97-AF65-F5344CB8AC3E}">
        <p14:creationId xmlns:p14="http://schemas.microsoft.com/office/powerpoint/2010/main" val="3700786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circle(in)">
                                      <p:cBhvr>
                                        <p:cTn id="10" dur="2000"/>
                                        <p:tgtEl>
                                          <p:spTgt spid="4">
                                            <p:txEl>
                                              <p:pRg st="1" end="1"/>
                                            </p:txEl>
                                          </p:spTgt>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circle(in)">
                                      <p:cBhvr>
                                        <p:cTn id="13" dur="2000"/>
                                        <p:tgtEl>
                                          <p:spTgt spid="4">
                                            <p:txEl>
                                              <p:pRg st="2" end="2"/>
                                            </p:txEl>
                                          </p:spTgt>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circle(in)">
                                      <p:cBhvr>
                                        <p:cTn id="16" dur="2000"/>
                                        <p:tgtEl>
                                          <p:spTgt spid="4">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animEffect transition="in" filter="circle(in)">
                                      <p:cBhvr>
                                        <p:cTn id="21" dur="2000"/>
                                        <p:tgtEl>
                                          <p:spTgt spid="4">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circle(in)">
                                      <p:cBhvr>
                                        <p:cTn id="26" dur="2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fr-FR" b="1" dirty="0" err="1">
                <a:latin typeface="Neue Haas Grotesk Text Pro" panose="020B0504020202020204" pitchFamily="34" charset="0"/>
              </a:rPr>
              <a:t>Environment</a:t>
            </a:r>
            <a:r>
              <a:rPr lang="fr-FR" b="1" dirty="0">
                <a:latin typeface="Neue Haas Grotesk Text Pro" panose="020B0504020202020204" pitchFamily="34" charset="0"/>
              </a:rPr>
              <a:t> Action Programme to 2030</a:t>
            </a:r>
            <a:endParaRPr lang="en-GB" b="1" dirty="0">
              <a:latin typeface="Neue Haas Grotesk Text Pro" panose="020B0504020202020204" pitchFamily="34" charset="0"/>
            </a:endParaRPr>
          </a:p>
        </p:txBody>
      </p:sp>
      <p:sp>
        <p:nvSpPr>
          <p:cNvPr id="3" name="Content Placeholder 2"/>
          <p:cNvSpPr>
            <a:spLocks noGrp="1"/>
          </p:cNvSpPr>
          <p:nvPr>
            <p:ph sz="quarter" idx="13"/>
          </p:nvPr>
        </p:nvSpPr>
        <p:spPr>
          <a:xfrm>
            <a:off x="2133600" y="1600200"/>
            <a:ext cx="7924800" cy="4756150"/>
          </a:xfrm>
        </p:spPr>
        <p:txBody>
          <a:bodyPr>
            <a:normAutofit lnSpcReduction="10000"/>
          </a:bodyPr>
          <a:lstStyle/>
          <a:p>
            <a:pPr marL="0" indent="0">
              <a:buNone/>
            </a:pPr>
            <a:r>
              <a:rPr lang="en-GB" dirty="0"/>
              <a:t>The 8th Environment Action Programme will guide European environmental policy until 2030 </a:t>
            </a:r>
          </a:p>
          <a:p>
            <a:pPr marL="0" indent="0">
              <a:buNone/>
            </a:pPr>
            <a:endParaRPr lang="en-GB" dirty="0"/>
          </a:p>
          <a:p>
            <a:pPr lvl="1"/>
            <a:r>
              <a:rPr lang="en-GB" dirty="0">
                <a:solidFill>
                  <a:srgbClr val="0070C0"/>
                </a:solidFill>
              </a:rPr>
              <a:t>Over the past decades, the EU’s environmental policies have delivered substantial benefits, for both people and the planet.</a:t>
            </a:r>
          </a:p>
          <a:p>
            <a:pPr marL="342900" lvl="1" indent="0">
              <a:buNone/>
            </a:pPr>
            <a:endParaRPr lang="en-GB" dirty="0">
              <a:solidFill>
                <a:srgbClr val="0070C0"/>
              </a:solidFill>
            </a:endParaRPr>
          </a:p>
          <a:p>
            <a:pPr lvl="1"/>
            <a:r>
              <a:rPr lang="en-GB" dirty="0">
                <a:solidFill>
                  <a:srgbClr val="0070C0"/>
                </a:solidFill>
              </a:rPr>
              <a:t>But unprecedented environmental, climate and sustainability challenges is influencing attainment. </a:t>
            </a:r>
          </a:p>
          <a:p>
            <a:pPr marL="342900" lvl="1" indent="0">
              <a:buNone/>
            </a:pPr>
            <a:endParaRPr lang="en-GB" dirty="0">
              <a:solidFill>
                <a:srgbClr val="0070C0"/>
              </a:solidFill>
            </a:endParaRPr>
          </a:p>
          <a:p>
            <a:pPr lvl="1"/>
            <a:r>
              <a:rPr lang="en-GB" dirty="0">
                <a:solidFill>
                  <a:srgbClr val="0070C0"/>
                </a:solidFill>
              </a:rPr>
              <a:t>Response. European Commission published a proposal for an 8th Environment Action Programme (EAP) on 14 October 2020.</a:t>
            </a:r>
          </a:p>
          <a:p>
            <a:endParaRPr lang="en-GB" sz="1400" dirty="0"/>
          </a:p>
          <a:p>
            <a:endParaRPr lang="en-GB" dirty="0"/>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34</a:t>
            </a:fld>
            <a:endParaRPr lang="en-GB" altLang="en-US"/>
          </a:p>
        </p:txBody>
      </p:sp>
    </p:spTree>
    <p:extLst>
      <p:ext uri="{BB962C8B-B14F-4D97-AF65-F5344CB8AC3E}">
        <p14:creationId xmlns:p14="http://schemas.microsoft.com/office/powerpoint/2010/main" val="237584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1"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par>
                                <p:cTn id="13" presetID="6" presetClass="entr" presetSubtype="16" fill="hold" grpId="1"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ircle(in)">
                                      <p:cBhvr>
                                        <p:cTn id="15" dur="2000"/>
                                        <p:tgtEl>
                                          <p:spTgt spid="3">
                                            <p:txEl>
                                              <p:pRg st="2" end="2"/>
                                            </p:txEl>
                                          </p:spTgt>
                                        </p:tgtEl>
                                      </p:cBhvr>
                                    </p:animEffect>
                                  </p:childTnLst>
                                </p:cTn>
                              </p:par>
                              <p:par>
                                <p:cTn id="16" presetID="6" presetClass="entr" presetSubtype="16" fill="hold" grpId="1"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circle(in)">
                                      <p:cBhvr>
                                        <p:cTn id="18" dur="2000"/>
                                        <p:tgtEl>
                                          <p:spTgt spid="3">
                                            <p:txEl>
                                              <p:pRg st="4" end="4"/>
                                            </p:txEl>
                                          </p:spTgt>
                                        </p:tgtEl>
                                      </p:cBhvr>
                                    </p:animEffect>
                                  </p:childTnLst>
                                </p:cTn>
                              </p:par>
                              <p:par>
                                <p:cTn id="19" presetID="6" presetClass="entr" presetSubtype="16" fill="hold" grpId="1"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circle(in)">
                                      <p:cBhvr>
                                        <p:cTn id="21"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3" grpId="1" build="p"/>
    </p:bld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2135560" y="1052736"/>
            <a:ext cx="7924800" cy="1143000"/>
          </a:xfrm>
        </p:spPr>
        <p:txBody>
          <a:bodyPr>
            <a:normAutofit fontScale="90000"/>
          </a:bodyPr>
          <a:lstStyle/>
          <a:p>
            <a:r>
              <a:rPr lang="fr-FR" b="1" dirty="0" err="1">
                <a:latin typeface="Neue Haas Grotesk Text Pro" panose="020B0504020202020204" pitchFamily="34" charset="0"/>
              </a:rPr>
              <a:t>Environment</a:t>
            </a:r>
            <a:r>
              <a:rPr lang="fr-FR" b="1" dirty="0">
                <a:latin typeface="Neue Haas Grotesk Text Pro" panose="020B0504020202020204" pitchFamily="34" charset="0"/>
              </a:rPr>
              <a:t> Action Programme to 2030 </a:t>
            </a:r>
            <a:r>
              <a:rPr lang="fr-FR" b="1" dirty="0" err="1">
                <a:latin typeface="Neue Haas Grotesk Text Pro" panose="020B0504020202020204" pitchFamily="34" charset="0"/>
              </a:rPr>
              <a:t>cont’d</a:t>
            </a:r>
            <a:endParaRPr lang="en-GB" b="1" dirty="0">
              <a:latin typeface="Neue Haas Grotesk Text Pro" panose="020B0504020202020204" pitchFamily="34" charset="0"/>
            </a:endParaRPr>
          </a:p>
        </p:txBody>
      </p:sp>
      <p:sp>
        <p:nvSpPr>
          <p:cNvPr id="3" name="Content Placeholder 2"/>
          <p:cNvSpPr>
            <a:spLocks noGrp="1"/>
          </p:cNvSpPr>
          <p:nvPr>
            <p:ph sz="quarter" idx="13"/>
          </p:nvPr>
        </p:nvSpPr>
        <p:spPr>
          <a:xfrm>
            <a:off x="1775520" y="2636912"/>
            <a:ext cx="7924800" cy="4756150"/>
          </a:xfrm>
        </p:spPr>
        <p:txBody>
          <a:bodyPr/>
          <a:lstStyle/>
          <a:p>
            <a:r>
              <a:rPr lang="en-GB" sz="2800" dirty="0">
                <a:latin typeface="Calibri" panose="020F0502020204030204" pitchFamily="34" charset="0"/>
                <a:cs typeface="Calibri" panose="020F0502020204030204" pitchFamily="34" charset="0"/>
              </a:rPr>
              <a:t>The proposal supports the environment and climate action objectives of the </a:t>
            </a:r>
            <a:r>
              <a:rPr lang="en-GB" sz="2800" dirty="0">
                <a:solidFill>
                  <a:srgbClr val="00B050"/>
                </a:solidFill>
                <a:latin typeface="Calibri" panose="020F0502020204030204" pitchFamily="34" charset="0"/>
                <a:cs typeface="Calibri" panose="020F0502020204030204" pitchFamily="34" charset="0"/>
              </a:rPr>
              <a:t>European Green Deal</a:t>
            </a:r>
            <a:r>
              <a:rPr lang="en-GB" sz="2800" dirty="0">
                <a:latin typeface="Calibri" panose="020F0502020204030204" pitchFamily="34" charset="0"/>
                <a:cs typeface="Calibri" panose="020F0502020204030204" pitchFamily="34" charset="0"/>
              </a:rPr>
              <a:t>. </a:t>
            </a:r>
          </a:p>
          <a:p>
            <a:endParaRPr lang="en-GB" sz="2800" dirty="0">
              <a:solidFill>
                <a:schemeClr val="accent1">
                  <a:lumMod val="60000"/>
                  <a:lumOff val="40000"/>
                </a:schemeClr>
              </a:solidFill>
              <a:latin typeface="Calibri" panose="020F0502020204030204" pitchFamily="34" charset="0"/>
              <a:cs typeface="Calibri" panose="020F0502020204030204" pitchFamily="34" charset="0"/>
            </a:endParaRPr>
          </a:p>
          <a:p>
            <a:r>
              <a:rPr lang="en-GB" sz="2800" dirty="0">
                <a:solidFill>
                  <a:schemeClr val="accent1">
                    <a:lumMod val="60000"/>
                    <a:lumOff val="40000"/>
                  </a:schemeClr>
                </a:solidFill>
                <a:latin typeface="Calibri" panose="020F0502020204030204" pitchFamily="34" charset="0"/>
                <a:cs typeface="Calibri" panose="020F0502020204030204" pitchFamily="34" charset="0"/>
              </a:rPr>
              <a:t>It provides an opportunity for the EU as a whole to reiterate its commitment to the 7th EAP’s 2050 vision:  </a:t>
            </a:r>
          </a:p>
          <a:p>
            <a:pPr marL="0" indent="0">
              <a:buNone/>
            </a:pPr>
            <a:r>
              <a:rPr lang="en-GB" sz="2800" i="1" dirty="0">
                <a:solidFill>
                  <a:schemeClr val="accent1"/>
                </a:solidFill>
                <a:latin typeface="Calibri" panose="020F0502020204030204" pitchFamily="34" charset="0"/>
                <a:cs typeface="Calibri" panose="020F0502020204030204" pitchFamily="34" charset="0"/>
              </a:rPr>
              <a:t>“ensure wellbeing for all, while staying within the planetary boundaries”.</a:t>
            </a:r>
          </a:p>
          <a:p>
            <a:pPr marL="0" indent="0">
              <a:buNone/>
            </a:pPr>
            <a:endParaRPr lang="en-GB" sz="2000" dirty="0"/>
          </a:p>
          <a:p>
            <a:pPr marL="0" indent="0">
              <a:buNone/>
            </a:pPr>
            <a:endParaRPr lang="en-GB" dirty="0"/>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35</a:t>
            </a:fld>
            <a:endParaRPr lang="en-GB" altLang="en-US"/>
          </a:p>
        </p:txBody>
      </p:sp>
    </p:spTree>
    <p:extLst>
      <p:ext uri="{BB962C8B-B14F-4D97-AF65-F5344CB8AC3E}">
        <p14:creationId xmlns:p14="http://schemas.microsoft.com/office/powerpoint/2010/main" val="1982391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ircle(in)">
                                      <p:cBhvr>
                                        <p:cTn id="17"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753968"/>
            <a:ext cx="5976664" cy="1143000"/>
          </a:xfrm>
        </p:spPr>
        <p:txBody>
          <a:bodyPr>
            <a:normAutofit fontScale="90000"/>
          </a:bodyPr>
          <a:lstStyle/>
          <a:p>
            <a:r>
              <a:rPr lang="fr-FR" b="1" dirty="0" err="1">
                <a:latin typeface="Neue Haas Grotesk Text Pro" panose="020B0504020202020204" pitchFamily="34" charset="0"/>
              </a:rPr>
              <a:t>Environment</a:t>
            </a:r>
            <a:r>
              <a:rPr lang="fr-FR" b="1" dirty="0">
                <a:latin typeface="Neue Haas Grotesk Text Pro" panose="020B0504020202020204" pitchFamily="34" charset="0"/>
              </a:rPr>
              <a:t> Action Programme to 2030 </a:t>
            </a:r>
            <a:r>
              <a:rPr lang="fr-FR" b="1" dirty="0" err="1">
                <a:latin typeface="Neue Haas Grotesk Text Pro" panose="020B0504020202020204" pitchFamily="34" charset="0"/>
              </a:rPr>
              <a:t>cont’d</a:t>
            </a:r>
            <a:endParaRPr lang="en-GB" b="1" dirty="0">
              <a:latin typeface="Neue Haas Grotesk Text Pro" panose="020B0504020202020204" pitchFamily="34" charset="0"/>
            </a:endParaRPr>
          </a:p>
        </p:txBody>
      </p:sp>
      <p:sp>
        <p:nvSpPr>
          <p:cNvPr id="3" name="Content Placeholder 2"/>
          <p:cNvSpPr>
            <a:spLocks noGrp="1"/>
          </p:cNvSpPr>
          <p:nvPr>
            <p:ph sz="quarter" idx="13"/>
          </p:nvPr>
        </p:nvSpPr>
        <p:spPr>
          <a:xfrm>
            <a:off x="1703512" y="2204864"/>
            <a:ext cx="7924800" cy="4756150"/>
          </a:xfrm>
        </p:spPr>
        <p:txBody>
          <a:bodyPr/>
          <a:lstStyle/>
          <a:p>
            <a:pPr marL="0" indent="0">
              <a:buNone/>
            </a:pPr>
            <a:endParaRPr lang="en-GB" sz="2000" dirty="0"/>
          </a:p>
          <a:p>
            <a:r>
              <a:rPr lang="en-GB" sz="2000" dirty="0"/>
              <a:t>The 8th EAP proposal calls for active engagement of all stakeholders at all levels of governance, to ensure that EU climate and environment laws are effectively implemented. </a:t>
            </a:r>
          </a:p>
          <a:p>
            <a:pPr marL="0" indent="0">
              <a:buNone/>
            </a:pPr>
            <a:endParaRPr lang="en-GB" sz="2000" dirty="0"/>
          </a:p>
          <a:p>
            <a:pPr marL="0" indent="0">
              <a:buNone/>
            </a:pPr>
            <a:r>
              <a:rPr lang="en-GB" sz="2000" dirty="0"/>
              <a:t>Two important components for environmental conservation</a:t>
            </a:r>
          </a:p>
          <a:p>
            <a:pPr marL="457200" indent="-457200">
              <a:buFont typeface="+mj-lt"/>
              <a:buAutoNum type="arabicPeriod"/>
            </a:pPr>
            <a:r>
              <a:rPr lang="en-GB" sz="2000" dirty="0">
                <a:solidFill>
                  <a:srgbClr val="00B050"/>
                </a:solidFill>
              </a:rPr>
              <a:t>SDG</a:t>
            </a:r>
            <a:r>
              <a:rPr lang="en-GB" sz="2000" dirty="0">
                <a:solidFill>
                  <a:schemeClr val="accent1"/>
                </a:solidFill>
              </a:rPr>
              <a:t>. It also forms the EU’s basis for achieving the United Nation’s 2030 Agenda (SDGs).</a:t>
            </a:r>
          </a:p>
          <a:p>
            <a:pPr marL="457200" indent="-457200">
              <a:buFont typeface="+mj-lt"/>
              <a:buAutoNum type="arabicPeriod"/>
            </a:pPr>
            <a:r>
              <a:rPr lang="en-GB" sz="2000" dirty="0">
                <a:solidFill>
                  <a:srgbClr val="00B050"/>
                </a:solidFill>
              </a:rPr>
              <a:t>Biodiversity Strategy</a:t>
            </a:r>
          </a:p>
          <a:p>
            <a:pPr marL="393700" lvl="1" indent="0">
              <a:buNone/>
            </a:pPr>
            <a:r>
              <a:rPr lang="en-GB" sz="1600" i="1" dirty="0">
                <a:solidFill>
                  <a:schemeClr val="accent1"/>
                </a:solidFill>
              </a:rPr>
              <a:t>Strategy's objectives, welcoming in particular the creation of a network of well-managed protected areas and the target of protecting a minimum of 30% of the EU's land area and 30% of its sea area, with one third of it strictly protected</a:t>
            </a:r>
          </a:p>
          <a:p>
            <a:pPr marL="0" indent="0">
              <a:buNone/>
            </a:pPr>
            <a:endParaRPr lang="en-GB" dirty="0"/>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36</a:t>
            </a:fld>
            <a:endParaRPr lang="en-GB" altLang="en-US"/>
          </a:p>
        </p:txBody>
      </p:sp>
      <p:pic>
        <p:nvPicPr>
          <p:cNvPr id="5" name="Picture 4"/>
          <p:cNvPicPr>
            <a:picLocks noChangeAspect="1"/>
          </p:cNvPicPr>
          <p:nvPr/>
        </p:nvPicPr>
        <p:blipFill>
          <a:blip r:embed="rId3"/>
          <a:stretch>
            <a:fillRect/>
          </a:stretch>
        </p:blipFill>
        <p:spPr>
          <a:xfrm>
            <a:off x="8184232" y="155605"/>
            <a:ext cx="3417127" cy="2339727"/>
          </a:xfrm>
          <a:prstGeom prst="rect">
            <a:avLst/>
          </a:prstGeom>
        </p:spPr>
      </p:pic>
    </p:spTree>
    <p:extLst>
      <p:ext uri="{BB962C8B-B14F-4D97-AF65-F5344CB8AC3E}">
        <p14:creationId xmlns:p14="http://schemas.microsoft.com/office/powerpoint/2010/main" val="2371172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circle(in)">
                                      <p:cBhvr>
                                        <p:cTn id="12" dur="20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circle(in)">
                                      <p:cBhvr>
                                        <p:cTn id="17" dur="20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circle(in)">
                                      <p:cBhvr>
                                        <p:cTn id="22" dur="2000"/>
                                        <p:tgtEl>
                                          <p:spTgt spid="3">
                                            <p:txEl>
                                              <p:pRg st="5" end="5"/>
                                            </p:txEl>
                                          </p:spTgt>
                                        </p:tgtEl>
                                      </p:cBhvr>
                                    </p:animEffect>
                                  </p:childTnLst>
                                </p:cTn>
                              </p:par>
                              <p:par>
                                <p:cTn id="23" presetID="6" presetClass="entr" presetSubtype="16"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circle(in)">
                                      <p:cBhvr>
                                        <p:cTn id="25"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983432" y="476672"/>
            <a:ext cx="10441160" cy="1143000"/>
          </a:xfrm>
        </p:spPr>
        <p:txBody>
          <a:bodyPr>
            <a:normAutofit fontScale="90000"/>
          </a:bodyPr>
          <a:lstStyle/>
          <a:p>
            <a:r>
              <a:rPr lang="fr-FR" b="1" dirty="0">
                <a:latin typeface="Neue Haas Grotesk Text Pro" panose="020B0504020202020204" pitchFamily="34" charset="0"/>
              </a:rPr>
              <a:t>Environnent Action Programme to 2030 and BREXIT</a:t>
            </a:r>
            <a:endParaRPr lang="en-GB" b="1" dirty="0">
              <a:latin typeface="Neue Haas Grotesk Text Pro" panose="020B0504020202020204" pitchFamily="34" charset="0"/>
            </a:endParaRPr>
          </a:p>
        </p:txBody>
      </p:sp>
      <p:sp>
        <p:nvSpPr>
          <p:cNvPr id="3" name="Content Placeholder 2"/>
          <p:cNvSpPr>
            <a:spLocks noGrp="1"/>
          </p:cNvSpPr>
          <p:nvPr>
            <p:ph sz="quarter" idx="13"/>
          </p:nvPr>
        </p:nvSpPr>
        <p:spPr>
          <a:xfrm>
            <a:off x="1127448" y="1965325"/>
            <a:ext cx="8572872" cy="4756150"/>
          </a:xfrm>
        </p:spPr>
        <p:txBody>
          <a:bodyPr/>
          <a:lstStyle/>
          <a:p>
            <a:r>
              <a:rPr lang="en-GB" sz="2400" dirty="0">
                <a:solidFill>
                  <a:schemeClr val="accent1"/>
                </a:solidFill>
                <a:latin typeface="Neue Haas Grotesk Text Pro" panose="020B0504020202020204" pitchFamily="34" charset="0"/>
              </a:rPr>
              <a:t>What about BREXIT?</a:t>
            </a:r>
          </a:p>
          <a:p>
            <a:r>
              <a:rPr lang="en-GB" sz="2400" dirty="0">
                <a:latin typeface="Neue Haas Grotesk Text Pro" panose="020B0504020202020204" pitchFamily="34" charset="0"/>
              </a:rPr>
              <a:t>Agriculture Act</a:t>
            </a:r>
          </a:p>
          <a:p>
            <a:pPr lvl="1"/>
            <a:r>
              <a:rPr lang="en-GB" sz="2000" dirty="0">
                <a:solidFill>
                  <a:schemeClr val="accent1">
                    <a:lumMod val="60000"/>
                    <a:lumOff val="40000"/>
                  </a:schemeClr>
                </a:solidFill>
                <a:latin typeface="Neue Haas Grotesk Text Pro" panose="020B0504020202020204" pitchFamily="34" charset="0"/>
              </a:rPr>
              <a:t>Food standards and security</a:t>
            </a:r>
          </a:p>
          <a:p>
            <a:pPr lvl="1"/>
            <a:r>
              <a:rPr lang="en-GB" sz="2000" dirty="0">
                <a:solidFill>
                  <a:schemeClr val="accent1">
                    <a:lumMod val="60000"/>
                    <a:lumOff val="40000"/>
                  </a:schemeClr>
                </a:solidFill>
                <a:latin typeface="Neue Haas Grotesk Text Pro" panose="020B0504020202020204" pitchFamily="34" charset="0"/>
              </a:rPr>
              <a:t>Imports</a:t>
            </a:r>
          </a:p>
          <a:p>
            <a:pPr marL="342900" lvl="1" indent="0">
              <a:buNone/>
            </a:pPr>
            <a:endParaRPr lang="en-GB" sz="2000" dirty="0">
              <a:solidFill>
                <a:schemeClr val="accent1">
                  <a:lumMod val="60000"/>
                  <a:lumOff val="40000"/>
                </a:schemeClr>
              </a:solidFill>
              <a:latin typeface="Neue Haas Grotesk Text Pro" panose="020B0504020202020204" pitchFamily="34" charset="0"/>
            </a:endParaRPr>
          </a:p>
          <a:p>
            <a:r>
              <a:rPr lang="en-GB" sz="2400" dirty="0">
                <a:latin typeface="Neue Haas Grotesk Text Pro" panose="020B0504020202020204" pitchFamily="34" charset="0"/>
              </a:rPr>
              <a:t>Environment Act</a:t>
            </a:r>
          </a:p>
          <a:p>
            <a:pPr lvl="1"/>
            <a:r>
              <a:rPr lang="en-GB" sz="2000" dirty="0">
                <a:solidFill>
                  <a:schemeClr val="accent1"/>
                </a:solidFill>
                <a:latin typeface="Neue Haas Grotesk Text Pro" panose="020B0504020202020204" pitchFamily="34" charset="0"/>
              </a:rPr>
              <a:t>The Environment Bill sets out a comprehensive and </a:t>
            </a:r>
            <a:r>
              <a:rPr lang="en-GB" sz="2000" i="1" dirty="0">
                <a:solidFill>
                  <a:schemeClr val="accent1"/>
                </a:solidFill>
                <a:latin typeface="Neue Haas Grotesk Text Pro" panose="020B0504020202020204" pitchFamily="34" charset="0"/>
              </a:rPr>
              <a:t>“world-leading vision” </a:t>
            </a:r>
            <a:r>
              <a:rPr lang="en-GB" sz="2000" dirty="0">
                <a:solidFill>
                  <a:schemeClr val="accent1"/>
                </a:solidFill>
                <a:latin typeface="Neue Haas Grotesk Text Pro" panose="020B0504020202020204" pitchFamily="34" charset="0"/>
              </a:rPr>
              <a:t>to allow our environment to prosper for future generations and ensure that we maintain and enhance our environmental protections.</a:t>
            </a:r>
          </a:p>
          <a:p>
            <a:pPr lvl="1"/>
            <a:endParaRPr lang="en-GB" sz="2000" dirty="0">
              <a:solidFill>
                <a:schemeClr val="accent1"/>
              </a:solidFill>
              <a:latin typeface="Neue Haas Grotesk Text Pro" panose="020B0504020202020204" pitchFamily="34" charset="0"/>
            </a:endParaRPr>
          </a:p>
          <a:p>
            <a:pPr lvl="1"/>
            <a:r>
              <a:rPr lang="en-GB" sz="2000" dirty="0">
                <a:solidFill>
                  <a:schemeClr val="accent1"/>
                </a:solidFill>
                <a:latin typeface="Neue Haas Grotesk Text Pro" panose="020B0504020202020204" pitchFamily="34" charset="0"/>
              </a:rPr>
              <a:t>A key vehicle for delivering the vision set out in the 25 Year Environment Plan A Green Future</a:t>
            </a:r>
          </a:p>
          <a:p>
            <a:pPr marL="393700" lvl="1" indent="0">
              <a:buNone/>
            </a:pPr>
            <a:endParaRPr lang="en-GB" sz="1800" dirty="0">
              <a:solidFill>
                <a:schemeClr val="accent1">
                  <a:lumMod val="60000"/>
                  <a:lumOff val="40000"/>
                </a:schemeClr>
              </a:solidFill>
            </a:endParaRPr>
          </a:p>
          <a:p>
            <a:endParaRPr lang="en-GB" dirty="0"/>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37</a:t>
            </a:fld>
            <a:endParaRPr lang="en-GB" altLang="en-US"/>
          </a:p>
        </p:txBody>
      </p:sp>
      <p:pic>
        <p:nvPicPr>
          <p:cNvPr id="5" name="Picture 4"/>
          <p:cNvPicPr>
            <a:picLocks noChangeAspect="1"/>
          </p:cNvPicPr>
          <p:nvPr/>
        </p:nvPicPr>
        <p:blipFill>
          <a:blip r:embed="rId3"/>
          <a:stretch>
            <a:fillRect/>
          </a:stretch>
        </p:blipFill>
        <p:spPr>
          <a:xfrm>
            <a:off x="7320137" y="1700808"/>
            <a:ext cx="2880319" cy="1728192"/>
          </a:xfrm>
          <a:prstGeom prst="rect">
            <a:avLst/>
          </a:prstGeom>
        </p:spPr>
      </p:pic>
    </p:spTree>
    <p:extLst>
      <p:ext uri="{BB962C8B-B14F-4D97-AF65-F5344CB8AC3E}">
        <p14:creationId xmlns:p14="http://schemas.microsoft.com/office/powerpoint/2010/main" val="1756613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5" end="5"/>
                                            </p:txEl>
                                          </p:spTgt>
                                        </p:tgtEl>
                                        <p:attrNameLst>
                                          <p:attrName>style.visibility</p:attrName>
                                        </p:attrNameLst>
                                      </p:cBhvr>
                                      <p:to>
                                        <p:strVal val="visible"/>
                                      </p:to>
                                    </p:set>
                                    <p:animEffect transition="in" filter="circle(in)">
                                      <p:cBhvr>
                                        <p:cTn id="10" dur="2000"/>
                                        <p:tgtEl>
                                          <p:spTgt spid="3">
                                            <p:txEl>
                                              <p:pRg st="5" end="5"/>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circle(in)">
                                      <p:cBhvr>
                                        <p:cTn id="13" dur="2000"/>
                                        <p:tgtEl>
                                          <p:spTgt spid="3">
                                            <p:txEl>
                                              <p:pRg st="1" end="1"/>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circle(in)">
                                      <p:cBhvr>
                                        <p:cTn id="16" dur="2000"/>
                                        <p:tgtEl>
                                          <p:spTgt spid="3">
                                            <p:txEl>
                                              <p:pRg st="2" end="2"/>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circle(in)">
                                      <p:cBhvr>
                                        <p:cTn id="19" dur="2000"/>
                                        <p:tgtEl>
                                          <p:spTgt spid="3">
                                            <p:txEl>
                                              <p:pRg st="3" end="3"/>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Effect transition="in" filter="circle(in)">
                                      <p:cBhvr>
                                        <p:cTn id="22" dur="2000"/>
                                        <p:tgtEl>
                                          <p:spTgt spid="3">
                                            <p:txEl>
                                              <p:pRg st="8" end="8"/>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circle(in)">
                                      <p:cBhvr>
                                        <p:cTn id="25" dur="20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3">
                                            <p:txEl>
                                              <p:pRg st="0" end="0"/>
                                            </p:txEl>
                                          </p:spTgt>
                                        </p:tgtEl>
                                        <p:attrNameLst>
                                          <p:attrName>style.visibility</p:attrName>
                                        </p:attrNameLst>
                                      </p:cBhvr>
                                      <p:to>
                                        <p:strVal val="visible"/>
                                      </p:to>
                                    </p:set>
                                    <p:animEffect transition="in" filter="circle(in)">
                                      <p:cBhvr>
                                        <p:cTn id="30" dur="2000"/>
                                        <p:tgtEl>
                                          <p:spTgt spid="3">
                                            <p:txEl>
                                              <p:pRg st="0" end="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grpId="0"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animEffect transition="in" filter="circle(in)">
                                      <p:cBhvr>
                                        <p:cTn id="35" dur="2000"/>
                                        <p:tgtEl>
                                          <p:spTgt spid="3">
                                            <p:txEl>
                                              <p:pRg st="1" end="1"/>
                                            </p:txEl>
                                          </p:spTgt>
                                        </p:tgtEl>
                                      </p:cBhvr>
                                    </p:animEffect>
                                  </p:childTnLst>
                                </p:cTn>
                              </p:par>
                              <p:par>
                                <p:cTn id="36" presetID="6" presetClass="entr" presetSubtype="16" fill="hold" grpId="0" nodeType="withEffect">
                                  <p:stCondLst>
                                    <p:cond delay="0"/>
                                  </p:stCondLst>
                                  <p:childTnLst>
                                    <p:set>
                                      <p:cBhvr>
                                        <p:cTn id="37" dur="1" fill="hold">
                                          <p:stCondLst>
                                            <p:cond delay="0"/>
                                          </p:stCondLst>
                                        </p:cTn>
                                        <p:tgtEl>
                                          <p:spTgt spid="3">
                                            <p:txEl>
                                              <p:pRg st="2" end="2"/>
                                            </p:txEl>
                                          </p:spTgt>
                                        </p:tgtEl>
                                        <p:attrNameLst>
                                          <p:attrName>style.visibility</p:attrName>
                                        </p:attrNameLst>
                                      </p:cBhvr>
                                      <p:to>
                                        <p:strVal val="visible"/>
                                      </p:to>
                                    </p:set>
                                    <p:animEffect transition="in" filter="circle(in)">
                                      <p:cBhvr>
                                        <p:cTn id="38" dur="2000"/>
                                        <p:tgtEl>
                                          <p:spTgt spid="3">
                                            <p:txEl>
                                              <p:pRg st="2" end="2"/>
                                            </p:txEl>
                                          </p:spTgt>
                                        </p:tgtEl>
                                      </p:cBhvr>
                                    </p:animEffect>
                                  </p:childTnLst>
                                </p:cTn>
                              </p:par>
                              <p:par>
                                <p:cTn id="39" presetID="6" presetClass="entr" presetSubtype="16" fill="hold" grpId="0" nodeType="with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Effect transition="in" filter="circle(in)">
                                      <p:cBhvr>
                                        <p:cTn id="41" dur="2000"/>
                                        <p:tgtEl>
                                          <p:spTgt spid="3">
                                            <p:txEl>
                                              <p:pRg st="3" end="3"/>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6" presetClass="entr" presetSubtype="16" fill="hold" grpId="0" nodeType="clickEffect">
                                  <p:stCondLst>
                                    <p:cond delay="0"/>
                                  </p:stCondLst>
                                  <p:childTnLst>
                                    <p:set>
                                      <p:cBhvr>
                                        <p:cTn id="45" dur="1" fill="hold">
                                          <p:stCondLst>
                                            <p:cond delay="0"/>
                                          </p:stCondLst>
                                        </p:cTn>
                                        <p:tgtEl>
                                          <p:spTgt spid="3">
                                            <p:txEl>
                                              <p:pRg st="5" end="5"/>
                                            </p:txEl>
                                          </p:spTgt>
                                        </p:tgtEl>
                                        <p:attrNameLst>
                                          <p:attrName>style.visibility</p:attrName>
                                        </p:attrNameLst>
                                      </p:cBhvr>
                                      <p:to>
                                        <p:strVal val="visible"/>
                                      </p:to>
                                    </p:set>
                                    <p:animEffect transition="in" filter="circle(in)">
                                      <p:cBhvr>
                                        <p:cTn id="46" dur="2000"/>
                                        <p:tgtEl>
                                          <p:spTgt spid="3">
                                            <p:txEl>
                                              <p:pRg st="5" end="5"/>
                                            </p:txEl>
                                          </p:spTgt>
                                        </p:tgtEl>
                                      </p:cBhvr>
                                    </p:animEffect>
                                  </p:childTnLst>
                                </p:cTn>
                              </p:par>
                              <p:par>
                                <p:cTn id="47" presetID="6" presetClass="entr" presetSubtype="16" fill="hold" grpId="0" nodeType="with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circle(in)">
                                      <p:cBhvr>
                                        <p:cTn id="49" dur="2000"/>
                                        <p:tgtEl>
                                          <p:spTgt spid="3">
                                            <p:txEl>
                                              <p:pRg st="6" end="6"/>
                                            </p:txEl>
                                          </p:spTgt>
                                        </p:tgtEl>
                                      </p:cBhvr>
                                    </p:animEffect>
                                  </p:childTnLst>
                                </p:cTn>
                              </p:par>
                              <p:par>
                                <p:cTn id="50" presetID="6" presetClass="entr" presetSubtype="16" fill="hold" grpId="0" nodeType="with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circle(in)">
                                      <p:cBhvr>
                                        <p:cTn id="5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9506272" cy="1325563"/>
          </a:xfrm>
        </p:spPr>
        <p:txBody>
          <a:bodyPr>
            <a:normAutofit/>
          </a:bodyPr>
          <a:lstStyle/>
          <a:p>
            <a:r>
              <a:rPr lang="en-GB" sz="3600" b="1" dirty="0">
                <a:latin typeface="Neue Haas Grotesk Text Pro" panose="020B0504020202020204" pitchFamily="34" charset="0"/>
              </a:rPr>
              <a:t>The Green Future (25 Year Plan 2018)</a:t>
            </a:r>
          </a:p>
        </p:txBody>
      </p:sp>
      <p:sp>
        <p:nvSpPr>
          <p:cNvPr id="5" name="Content Placeholder 4"/>
          <p:cNvSpPr>
            <a:spLocks noGrp="1"/>
          </p:cNvSpPr>
          <p:nvPr>
            <p:ph sz="half" idx="1"/>
          </p:nvPr>
        </p:nvSpPr>
        <p:spPr/>
        <p:txBody>
          <a:bodyPr>
            <a:normAutofit fontScale="92500" lnSpcReduction="20000"/>
          </a:bodyPr>
          <a:lstStyle/>
          <a:p>
            <a:r>
              <a:rPr lang="en-GB" dirty="0">
                <a:solidFill>
                  <a:schemeClr val="accent1"/>
                </a:solidFill>
              </a:rPr>
              <a:t>Goals</a:t>
            </a:r>
          </a:p>
          <a:p>
            <a:pPr marL="457200" indent="-457200">
              <a:buFont typeface="+mj-lt"/>
              <a:buAutoNum type="arabicPeriod"/>
            </a:pPr>
            <a:r>
              <a:rPr lang="en-GB" dirty="0"/>
              <a:t>Clean air.</a:t>
            </a:r>
          </a:p>
          <a:p>
            <a:pPr marL="457200" indent="-457200">
              <a:buFont typeface="+mj-lt"/>
              <a:buAutoNum type="arabicPeriod"/>
            </a:pPr>
            <a:r>
              <a:rPr lang="en-GB" dirty="0"/>
              <a:t>Clean and plentiful water</a:t>
            </a:r>
          </a:p>
          <a:p>
            <a:pPr marL="457200" indent="-457200">
              <a:buFont typeface="+mj-lt"/>
              <a:buAutoNum type="arabicPeriod"/>
            </a:pPr>
            <a:r>
              <a:rPr lang="en-GB" dirty="0"/>
              <a:t>Thriving plants and wildlife</a:t>
            </a:r>
          </a:p>
          <a:p>
            <a:pPr marL="457200" indent="-457200">
              <a:buFont typeface="+mj-lt"/>
              <a:buAutoNum type="arabicPeriod"/>
            </a:pPr>
            <a:r>
              <a:rPr lang="en-GB" dirty="0"/>
              <a:t>A reduced risk of harm from environmental hazards such as flooding and drought</a:t>
            </a:r>
          </a:p>
          <a:p>
            <a:pPr marL="457200" indent="-457200">
              <a:buFont typeface="+mj-lt"/>
              <a:buAutoNum type="arabicPeriod"/>
            </a:pPr>
            <a:r>
              <a:rPr lang="en-GB" dirty="0"/>
              <a:t>Using resources from nature more sustainably and efficiently</a:t>
            </a:r>
          </a:p>
          <a:p>
            <a:pPr marL="457200" indent="-457200">
              <a:buFont typeface="+mj-lt"/>
              <a:buAutoNum type="arabicPeriod"/>
            </a:pPr>
            <a:r>
              <a:rPr lang="en-GB" dirty="0"/>
              <a:t>Enhanced beauty, heritage and engagement with the natural environment.</a:t>
            </a:r>
          </a:p>
        </p:txBody>
      </p:sp>
      <p:sp>
        <p:nvSpPr>
          <p:cNvPr id="6" name="Content Placeholder 5"/>
          <p:cNvSpPr>
            <a:spLocks noGrp="1"/>
          </p:cNvSpPr>
          <p:nvPr>
            <p:ph sz="half" idx="2"/>
          </p:nvPr>
        </p:nvSpPr>
        <p:spPr/>
        <p:txBody>
          <a:bodyPr>
            <a:normAutofit fontScale="92500" lnSpcReduction="20000"/>
          </a:bodyPr>
          <a:lstStyle/>
          <a:p>
            <a:r>
              <a:rPr lang="en-GB" dirty="0"/>
              <a:t>Additionally</a:t>
            </a:r>
          </a:p>
          <a:p>
            <a:pPr marL="457200" indent="-457200">
              <a:buFont typeface="+mj-lt"/>
              <a:buAutoNum type="arabicPeriod"/>
            </a:pPr>
            <a:r>
              <a:rPr lang="en-GB" dirty="0">
                <a:solidFill>
                  <a:schemeClr val="accent1"/>
                </a:solidFill>
              </a:rPr>
              <a:t>Mitigating and adapting to climate change</a:t>
            </a:r>
          </a:p>
          <a:p>
            <a:pPr marL="457200" indent="-457200">
              <a:buFont typeface="+mj-lt"/>
              <a:buAutoNum type="arabicPeriod"/>
            </a:pPr>
            <a:r>
              <a:rPr lang="en-GB" dirty="0">
                <a:solidFill>
                  <a:schemeClr val="accent1"/>
                </a:solidFill>
              </a:rPr>
              <a:t>Minimising waste</a:t>
            </a:r>
          </a:p>
          <a:p>
            <a:pPr marL="457200" indent="-457200">
              <a:buFont typeface="+mj-lt"/>
              <a:buAutoNum type="arabicPeriod"/>
            </a:pPr>
            <a:r>
              <a:rPr lang="en-GB" dirty="0">
                <a:solidFill>
                  <a:schemeClr val="accent1"/>
                </a:solidFill>
              </a:rPr>
              <a:t>Managing exposure to chemicals.</a:t>
            </a:r>
          </a:p>
          <a:p>
            <a:pPr marL="457200" indent="-457200">
              <a:buFont typeface="+mj-lt"/>
              <a:buAutoNum type="arabicPeriod"/>
            </a:pPr>
            <a:r>
              <a:rPr lang="en-GB" dirty="0">
                <a:solidFill>
                  <a:schemeClr val="accent1"/>
                </a:solidFill>
              </a:rPr>
              <a:t>Enhancing biosecurity.</a:t>
            </a:r>
          </a:p>
        </p:txBody>
      </p:sp>
      <p:sp>
        <p:nvSpPr>
          <p:cNvPr id="4" name="Slide Number Placeholder 3"/>
          <p:cNvSpPr>
            <a:spLocks noGrp="1"/>
          </p:cNvSpPr>
          <p:nvPr>
            <p:ph type="sldNum" sz="quarter" idx="12"/>
          </p:nvPr>
        </p:nvSpPr>
        <p:spPr>
          <a:xfrm>
            <a:off x="8610600" y="6356351"/>
            <a:ext cx="2057400" cy="365125"/>
          </a:xfrm>
        </p:spPr>
        <p:txBody>
          <a:bodyPr/>
          <a:lstStyle/>
          <a:p>
            <a:pPr>
              <a:defRPr/>
            </a:pPr>
            <a:fld id="{D483DB0B-039B-40B6-BC4C-74A721443325}" type="slidenum">
              <a:rPr lang="en-GB" altLang="en-US" smtClean="0"/>
              <a:pPr>
                <a:defRPr/>
              </a:pPr>
              <a:t>38</a:t>
            </a:fld>
            <a:endParaRPr lang="en-GB" altLang="en-US"/>
          </a:p>
        </p:txBody>
      </p:sp>
      <p:pic>
        <p:nvPicPr>
          <p:cNvPr id="7" name="Picture 6"/>
          <p:cNvPicPr>
            <a:picLocks noChangeAspect="1"/>
          </p:cNvPicPr>
          <p:nvPr/>
        </p:nvPicPr>
        <p:blipFill>
          <a:blip r:embed="rId2"/>
          <a:stretch>
            <a:fillRect/>
          </a:stretch>
        </p:blipFill>
        <p:spPr>
          <a:xfrm>
            <a:off x="6734130" y="4365104"/>
            <a:ext cx="3682208" cy="2088232"/>
          </a:xfrm>
          <a:prstGeom prst="rect">
            <a:avLst/>
          </a:prstGeom>
        </p:spPr>
      </p:pic>
    </p:spTree>
    <p:extLst>
      <p:ext uri="{BB962C8B-B14F-4D97-AF65-F5344CB8AC3E}">
        <p14:creationId xmlns:p14="http://schemas.microsoft.com/office/powerpoint/2010/main" val="341207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ircle(in)">
                                      <p:cBhvr>
                                        <p:cTn id="7" dur="2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circle(in)">
                                      <p:cBhvr>
                                        <p:cTn id="12" dur="20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circle(in)">
                                      <p:cBhvr>
                                        <p:cTn id="17" dur="20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circle(in)">
                                      <p:cBhvr>
                                        <p:cTn id="22" dur="20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circle(in)">
                                      <p:cBhvr>
                                        <p:cTn id="27" dur="20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circle(in)">
                                      <p:cBhvr>
                                        <p:cTn id="32" dur="20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circle(in)">
                                      <p:cBhvr>
                                        <p:cTn id="37" dur="20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6">
                                            <p:txEl>
                                              <p:pRg st="0" end="0"/>
                                            </p:txEl>
                                          </p:spTgt>
                                        </p:tgtEl>
                                        <p:attrNameLst>
                                          <p:attrName>style.visibility</p:attrName>
                                        </p:attrNameLst>
                                      </p:cBhvr>
                                      <p:to>
                                        <p:strVal val="visible"/>
                                      </p:to>
                                    </p:set>
                                    <p:anim calcmode="lin" valueType="num">
                                      <p:cBhvr additive="base">
                                        <p:cTn id="42"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6">
                                            <p:txEl>
                                              <p:pRg st="1" end="1"/>
                                            </p:txEl>
                                          </p:spTgt>
                                        </p:tgtEl>
                                        <p:attrNameLst>
                                          <p:attrName>style.visibility</p:attrName>
                                        </p:attrNameLst>
                                      </p:cBhvr>
                                      <p:to>
                                        <p:strVal val="visible"/>
                                      </p:to>
                                    </p:set>
                                    <p:anim calcmode="lin" valueType="num">
                                      <p:cBhvr additive="base">
                                        <p:cTn id="48"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6">
                                            <p:txEl>
                                              <p:pRg st="2" end="2"/>
                                            </p:txEl>
                                          </p:spTgt>
                                        </p:tgtEl>
                                        <p:attrNameLst>
                                          <p:attrName>style.visibility</p:attrName>
                                        </p:attrNameLst>
                                      </p:cBhvr>
                                      <p:to>
                                        <p:strVal val="visible"/>
                                      </p:to>
                                    </p:set>
                                    <p:anim calcmode="lin" valueType="num">
                                      <p:cBhvr additive="base">
                                        <p:cTn id="54"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6">
                                            <p:txEl>
                                              <p:pRg st="3" end="3"/>
                                            </p:txEl>
                                          </p:spTgt>
                                        </p:tgtEl>
                                        <p:attrNameLst>
                                          <p:attrName>style.visibility</p:attrName>
                                        </p:attrNameLst>
                                      </p:cBhvr>
                                      <p:to>
                                        <p:strVal val="visible"/>
                                      </p:to>
                                    </p:set>
                                    <p:anim calcmode="lin" valueType="num">
                                      <p:cBhvr additive="base">
                                        <p:cTn id="60"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grpId="0" nodeType="clickEffect">
                                  <p:stCondLst>
                                    <p:cond delay="0"/>
                                  </p:stCondLst>
                                  <p:childTnLst>
                                    <p:set>
                                      <p:cBhvr>
                                        <p:cTn id="65" dur="1" fill="hold">
                                          <p:stCondLst>
                                            <p:cond delay="0"/>
                                          </p:stCondLst>
                                        </p:cTn>
                                        <p:tgtEl>
                                          <p:spTgt spid="6">
                                            <p:txEl>
                                              <p:pRg st="4" end="4"/>
                                            </p:txEl>
                                          </p:spTgt>
                                        </p:tgtEl>
                                        <p:attrNameLst>
                                          <p:attrName>style.visibility</p:attrName>
                                        </p:attrNameLst>
                                      </p:cBhvr>
                                      <p:to>
                                        <p:strVal val="visible"/>
                                      </p:to>
                                    </p:set>
                                    <p:anim calcmode="lin" valueType="num">
                                      <p:cBhvr additive="base">
                                        <p:cTn id="66"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Neue Haas Grotesk Text Pro" panose="020B0504020202020204" pitchFamily="34" charset="0"/>
              </a:rPr>
              <a:t>The Green Future Policies</a:t>
            </a:r>
          </a:p>
        </p:txBody>
      </p:sp>
      <p:sp>
        <p:nvSpPr>
          <p:cNvPr id="3" name="Content Placeholder 2"/>
          <p:cNvSpPr>
            <a:spLocks noGrp="1"/>
          </p:cNvSpPr>
          <p:nvPr>
            <p:ph sz="half" idx="1"/>
          </p:nvPr>
        </p:nvSpPr>
        <p:spPr/>
        <p:txBody>
          <a:bodyPr>
            <a:normAutofit fontScale="85000" lnSpcReduction="20000"/>
          </a:bodyPr>
          <a:lstStyle/>
          <a:p>
            <a:r>
              <a:rPr lang="en-GB" dirty="0"/>
              <a:t>Read through and summarise an allocated chapter: </a:t>
            </a:r>
          </a:p>
          <a:p>
            <a:endParaRPr lang="en-GB" dirty="0"/>
          </a:p>
        </p:txBody>
      </p:sp>
      <p:sp>
        <p:nvSpPr>
          <p:cNvPr id="4" name="Content Placeholder 3"/>
          <p:cNvSpPr>
            <a:spLocks noGrp="1"/>
          </p:cNvSpPr>
          <p:nvPr>
            <p:ph sz="half" idx="2"/>
          </p:nvPr>
        </p:nvSpPr>
        <p:spPr/>
        <p:txBody>
          <a:bodyPr>
            <a:normAutofit fontScale="85000" lnSpcReduction="20000"/>
          </a:bodyPr>
          <a:lstStyle/>
          <a:p>
            <a:pPr marL="457200" indent="-457200">
              <a:buFont typeface="+mj-lt"/>
              <a:buAutoNum type="arabicPeriod"/>
            </a:pPr>
            <a:r>
              <a:rPr lang="en-GB" dirty="0">
                <a:solidFill>
                  <a:schemeClr val="accent1"/>
                </a:solidFill>
              </a:rPr>
              <a:t>Using and managing land sustainably</a:t>
            </a:r>
          </a:p>
          <a:p>
            <a:pPr marL="457200" indent="-457200">
              <a:buFont typeface="+mj-lt"/>
              <a:buAutoNum type="arabicPeriod"/>
            </a:pPr>
            <a:r>
              <a:rPr lang="en-GB" dirty="0">
                <a:solidFill>
                  <a:schemeClr val="tx1"/>
                </a:solidFill>
              </a:rPr>
              <a:t>Recovering nature and enhancing the beauty of landscapes</a:t>
            </a:r>
          </a:p>
          <a:p>
            <a:pPr marL="457200" indent="-457200">
              <a:buFont typeface="+mj-lt"/>
              <a:buAutoNum type="arabicPeriod"/>
            </a:pPr>
            <a:r>
              <a:rPr lang="en-GB" dirty="0">
                <a:solidFill>
                  <a:schemeClr val="accent1"/>
                </a:solidFill>
              </a:rPr>
              <a:t>Connecting people with the environment to improve health and wellbeing</a:t>
            </a:r>
          </a:p>
          <a:p>
            <a:pPr marL="457200" indent="-457200">
              <a:buFont typeface="+mj-lt"/>
              <a:buAutoNum type="arabicPeriod"/>
            </a:pPr>
            <a:r>
              <a:rPr lang="en-GB" dirty="0">
                <a:solidFill>
                  <a:schemeClr val="tx1"/>
                </a:solidFill>
              </a:rPr>
              <a:t>Increasing resource efficiency, and reducing pollution and waste</a:t>
            </a:r>
          </a:p>
          <a:p>
            <a:pPr marL="457200" indent="-457200">
              <a:buFont typeface="+mj-lt"/>
              <a:buAutoNum type="arabicPeriod"/>
            </a:pPr>
            <a:r>
              <a:rPr lang="en-GB" dirty="0">
                <a:solidFill>
                  <a:schemeClr val="accent1"/>
                </a:solidFill>
              </a:rPr>
              <a:t>Securing clean, productive and biologically diverse seas and oceans</a:t>
            </a:r>
          </a:p>
          <a:p>
            <a:pPr marL="457200" indent="-457200">
              <a:buFont typeface="+mj-lt"/>
              <a:buAutoNum type="arabicPeriod"/>
            </a:pPr>
            <a:r>
              <a:rPr lang="en-GB" dirty="0">
                <a:solidFill>
                  <a:schemeClr val="tx1"/>
                </a:solidFill>
              </a:rPr>
              <a:t>Protecting and improving the global environment.</a:t>
            </a:r>
          </a:p>
        </p:txBody>
      </p:sp>
      <p:sp>
        <p:nvSpPr>
          <p:cNvPr id="5" name="Slide Number Placeholder 4"/>
          <p:cNvSpPr>
            <a:spLocks noGrp="1"/>
          </p:cNvSpPr>
          <p:nvPr>
            <p:ph type="sldNum" sz="quarter" idx="12"/>
          </p:nvPr>
        </p:nvSpPr>
        <p:spPr/>
        <p:txBody>
          <a:bodyPr/>
          <a:lstStyle/>
          <a:p>
            <a:pPr>
              <a:defRPr/>
            </a:pPr>
            <a:fld id="{61FDC438-E651-4A6B-8C50-15A8467CF880}" type="slidenum">
              <a:rPr lang="en-GB" altLang="en-US" smtClean="0"/>
              <a:pPr>
                <a:defRPr/>
              </a:pPr>
              <a:t>39</a:t>
            </a:fld>
            <a:endParaRPr lang="en-GB" altLang="en-US"/>
          </a:p>
        </p:txBody>
      </p:sp>
      <p:pic>
        <p:nvPicPr>
          <p:cNvPr id="7" name="Picture 6"/>
          <p:cNvPicPr>
            <a:picLocks noChangeAspect="1"/>
          </p:cNvPicPr>
          <p:nvPr/>
        </p:nvPicPr>
        <p:blipFill>
          <a:blip r:embed="rId3"/>
          <a:stretch>
            <a:fillRect/>
          </a:stretch>
        </p:blipFill>
        <p:spPr>
          <a:xfrm>
            <a:off x="1775520" y="3429000"/>
            <a:ext cx="4262974" cy="2232248"/>
          </a:xfrm>
          <a:prstGeom prst="rect">
            <a:avLst/>
          </a:prstGeom>
        </p:spPr>
      </p:pic>
    </p:spTree>
    <p:extLst>
      <p:ext uri="{BB962C8B-B14F-4D97-AF65-F5344CB8AC3E}">
        <p14:creationId xmlns:p14="http://schemas.microsoft.com/office/powerpoint/2010/main" val="3679828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Neue Haas Grotesk Text Pro" panose="020B0504020202020204" pitchFamily="34" charset="0"/>
              </a:rPr>
              <a:t>Housekeeping… </a:t>
            </a:r>
          </a:p>
        </p:txBody>
      </p:sp>
      <p:sp>
        <p:nvSpPr>
          <p:cNvPr id="5" name="Slide Number Placeholder 4"/>
          <p:cNvSpPr>
            <a:spLocks noGrp="1"/>
          </p:cNvSpPr>
          <p:nvPr>
            <p:ph type="sldNum" sz="quarter" idx="12"/>
          </p:nvPr>
        </p:nvSpPr>
        <p:spPr/>
        <p:txBody>
          <a:bodyPr/>
          <a:lstStyle/>
          <a:p>
            <a:pPr>
              <a:defRPr/>
            </a:pPr>
            <a:fld id="{61FDC438-E651-4A6B-8C50-15A8467CF880}" type="slidenum">
              <a:rPr lang="en-GB" altLang="en-US" smtClean="0"/>
              <a:pPr>
                <a:defRPr/>
              </a:pPr>
              <a:t>40</a:t>
            </a:fld>
            <a:endParaRPr lang="en-GB" altLang="en-US"/>
          </a:p>
        </p:txBody>
      </p:sp>
      <p:pic>
        <p:nvPicPr>
          <p:cNvPr id="12" name="Picture 11">
            <a:extLst>
              <a:ext uri="{FF2B5EF4-FFF2-40B4-BE49-F238E27FC236}">
                <a16:creationId xmlns:a16="http://schemas.microsoft.com/office/drawing/2014/main" id="{2275F2A7-B2B1-0AD2-793B-1C2C4EA50D7C}"/>
              </a:ext>
            </a:extLst>
          </p:cNvPr>
          <p:cNvPicPr>
            <a:picLocks noChangeAspect="1"/>
          </p:cNvPicPr>
          <p:nvPr/>
        </p:nvPicPr>
        <p:blipFill rotWithShape="1">
          <a:blip r:embed="rId3"/>
          <a:srcRect l="4899" t="30449" r="47501" b="20491"/>
          <a:stretch/>
        </p:blipFill>
        <p:spPr>
          <a:xfrm>
            <a:off x="839479" y="1541392"/>
            <a:ext cx="6624673" cy="4551904"/>
          </a:xfrm>
          <a:prstGeom prst="rect">
            <a:avLst/>
          </a:prstGeom>
          <a:ln w="28575">
            <a:solidFill>
              <a:schemeClr val="tx1"/>
            </a:solidFill>
          </a:ln>
        </p:spPr>
      </p:pic>
      <p:sp>
        <p:nvSpPr>
          <p:cNvPr id="14" name="Content Placeholder 2">
            <a:extLst>
              <a:ext uri="{FF2B5EF4-FFF2-40B4-BE49-F238E27FC236}">
                <a16:creationId xmlns:a16="http://schemas.microsoft.com/office/drawing/2014/main" id="{BC55BA95-F01A-7626-48A6-C19C3B0E9F20}"/>
              </a:ext>
            </a:extLst>
          </p:cNvPr>
          <p:cNvSpPr>
            <a:spLocks noGrp="1"/>
          </p:cNvSpPr>
          <p:nvPr>
            <p:ph idx="1"/>
          </p:nvPr>
        </p:nvSpPr>
        <p:spPr>
          <a:xfrm>
            <a:off x="8112224" y="1340769"/>
            <a:ext cx="3644522" cy="5015582"/>
          </a:xfrm>
        </p:spPr>
        <p:txBody>
          <a:bodyPr anchor="ctr">
            <a:normAutofit fontScale="85000" lnSpcReduction="10000"/>
          </a:bodyPr>
          <a:lstStyle/>
          <a:p>
            <a:pPr>
              <a:lnSpc>
                <a:spcPct val="160000"/>
              </a:lnSpc>
            </a:pPr>
            <a:r>
              <a:rPr lang="en-GB" sz="2400" b="0" i="0" dirty="0">
                <a:solidFill>
                  <a:schemeClr val="tx1">
                    <a:alpha val="80000"/>
                  </a:schemeClr>
                </a:solidFill>
                <a:effectLst/>
                <a:latin typeface="Neue Haas Grotesk Text Pro" panose="020B0504020202020204" pitchFamily="34" charset="0"/>
              </a:rPr>
              <a:t>Make sure you are registered for Green Economy Conference </a:t>
            </a:r>
            <a:r>
              <a:rPr lang="en-GB" sz="2400" dirty="0">
                <a:solidFill>
                  <a:schemeClr val="tx1">
                    <a:alpha val="80000"/>
                  </a:schemeClr>
                </a:solidFill>
                <a:latin typeface="Neue Haas Grotesk Text Pro" panose="020B0504020202020204" pitchFamily="34" charset="0"/>
              </a:rPr>
              <a:t>(22</a:t>
            </a:r>
            <a:r>
              <a:rPr lang="en-GB" sz="2400" baseline="30000" dirty="0">
                <a:solidFill>
                  <a:schemeClr val="tx1">
                    <a:alpha val="80000"/>
                  </a:schemeClr>
                </a:solidFill>
                <a:latin typeface="Neue Haas Grotesk Text Pro" panose="020B0504020202020204" pitchFamily="34" charset="0"/>
              </a:rPr>
              <a:t>nd</a:t>
            </a:r>
            <a:r>
              <a:rPr lang="en-GB" sz="2400" dirty="0">
                <a:solidFill>
                  <a:schemeClr val="tx1">
                    <a:alpha val="80000"/>
                  </a:schemeClr>
                </a:solidFill>
                <a:latin typeface="Neue Haas Grotesk Text Pro" panose="020B0504020202020204" pitchFamily="34" charset="0"/>
              </a:rPr>
              <a:t> November, 2023)</a:t>
            </a:r>
          </a:p>
          <a:p>
            <a:pPr>
              <a:lnSpc>
                <a:spcPct val="160000"/>
              </a:lnSpc>
            </a:pPr>
            <a:r>
              <a:rPr lang="en-GB" sz="2400" dirty="0">
                <a:solidFill>
                  <a:schemeClr val="tx1">
                    <a:alpha val="80000"/>
                  </a:schemeClr>
                </a:solidFill>
                <a:latin typeface="Neue Haas Grotesk Text Pro" panose="020B0504020202020204" pitchFamily="34" charset="0"/>
              </a:rPr>
              <a:t>Next week: International Strategic Management – the case of the UN (8</a:t>
            </a:r>
            <a:r>
              <a:rPr lang="en-GB" sz="2400" baseline="30000" dirty="0">
                <a:solidFill>
                  <a:schemeClr val="tx1">
                    <a:alpha val="80000"/>
                  </a:schemeClr>
                </a:solidFill>
                <a:latin typeface="Neue Haas Grotesk Text Pro" panose="020B0504020202020204" pitchFamily="34" charset="0"/>
              </a:rPr>
              <a:t>th</a:t>
            </a:r>
            <a:r>
              <a:rPr lang="en-GB" sz="2400" dirty="0">
                <a:solidFill>
                  <a:schemeClr val="tx1">
                    <a:alpha val="80000"/>
                  </a:schemeClr>
                </a:solidFill>
                <a:latin typeface="Neue Haas Grotesk Text Pro" panose="020B0504020202020204" pitchFamily="34" charset="0"/>
              </a:rPr>
              <a:t> November, 2023)</a:t>
            </a:r>
          </a:p>
          <a:p>
            <a:pPr>
              <a:lnSpc>
                <a:spcPct val="160000"/>
              </a:lnSpc>
            </a:pPr>
            <a:r>
              <a:rPr lang="en-GB" sz="2400" dirty="0">
                <a:solidFill>
                  <a:schemeClr val="tx1">
                    <a:alpha val="80000"/>
                  </a:schemeClr>
                </a:solidFill>
                <a:latin typeface="Neue Haas Grotesk Text Pro" panose="020B0504020202020204" pitchFamily="34" charset="0"/>
              </a:rPr>
              <a:t>SLS COP Presentation: 22</a:t>
            </a:r>
            <a:r>
              <a:rPr lang="en-GB" sz="2400" baseline="30000" dirty="0">
                <a:solidFill>
                  <a:schemeClr val="tx1">
                    <a:alpha val="80000"/>
                  </a:schemeClr>
                </a:solidFill>
                <a:latin typeface="Neue Haas Grotesk Text Pro" panose="020B0504020202020204" pitchFamily="34" charset="0"/>
              </a:rPr>
              <a:t>nd</a:t>
            </a:r>
            <a:r>
              <a:rPr lang="en-GB" sz="2400" dirty="0">
                <a:solidFill>
                  <a:schemeClr val="tx1">
                    <a:alpha val="80000"/>
                  </a:schemeClr>
                </a:solidFill>
                <a:latin typeface="Neue Haas Grotesk Text Pro" panose="020B0504020202020204" pitchFamily="34" charset="0"/>
              </a:rPr>
              <a:t> November, 2023</a:t>
            </a:r>
          </a:p>
          <a:p>
            <a:pPr marL="0" indent="0">
              <a:buNone/>
            </a:pPr>
            <a:endParaRPr lang="en-GB" sz="2400" b="0" i="0" dirty="0">
              <a:solidFill>
                <a:schemeClr val="tx1">
                  <a:alpha val="80000"/>
                </a:schemeClr>
              </a:solidFill>
              <a:effectLst/>
              <a:latin typeface="Neue Haas Grotesk Text Pro" panose="020B0504020202020204" pitchFamily="34" charset="0"/>
            </a:endParaRPr>
          </a:p>
          <a:p>
            <a:pPr marL="0" indent="0">
              <a:buNone/>
            </a:pPr>
            <a:endParaRPr lang="en-GB" sz="2400" b="0" i="0" dirty="0">
              <a:solidFill>
                <a:schemeClr val="tx1">
                  <a:alpha val="80000"/>
                </a:schemeClr>
              </a:solidFill>
              <a:effectLst/>
              <a:latin typeface="Neue Haas Grotesk Text Pro" panose="020B0504020202020204" pitchFamily="34" charset="0"/>
            </a:endParaRPr>
          </a:p>
          <a:p>
            <a:endParaRPr lang="en-GB" sz="2000" dirty="0">
              <a:solidFill>
                <a:schemeClr val="tx1">
                  <a:alpha val="80000"/>
                </a:schemeClr>
              </a:solidFill>
            </a:endParaRPr>
          </a:p>
        </p:txBody>
      </p:sp>
    </p:spTree>
    <p:extLst>
      <p:ext uri="{BB962C8B-B14F-4D97-AF65-F5344CB8AC3E}">
        <p14:creationId xmlns:p14="http://schemas.microsoft.com/office/powerpoint/2010/main" val="25931982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Neue Haas Grotesk Text Pro" panose="020B0504020202020204" pitchFamily="34" charset="0"/>
              </a:rPr>
              <a:t>News with an UN Focus… </a:t>
            </a:r>
          </a:p>
        </p:txBody>
      </p:sp>
      <p:sp>
        <p:nvSpPr>
          <p:cNvPr id="5" name="Slide Number Placeholder 4"/>
          <p:cNvSpPr>
            <a:spLocks noGrp="1"/>
          </p:cNvSpPr>
          <p:nvPr>
            <p:ph type="sldNum" sz="quarter" idx="12"/>
          </p:nvPr>
        </p:nvSpPr>
        <p:spPr/>
        <p:txBody>
          <a:bodyPr/>
          <a:lstStyle/>
          <a:p>
            <a:pPr>
              <a:defRPr/>
            </a:pPr>
            <a:fld id="{61FDC438-E651-4A6B-8C50-15A8467CF880}" type="slidenum">
              <a:rPr lang="en-GB" altLang="en-US" smtClean="0"/>
              <a:pPr>
                <a:defRPr/>
              </a:pPr>
              <a:t>41</a:t>
            </a:fld>
            <a:endParaRPr lang="en-GB" altLang="en-US"/>
          </a:p>
        </p:txBody>
      </p:sp>
      <p:sp>
        <p:nvSpPr>
          <p:cNvPr id="14" name="Content Placeholder 2">
            <a:extLst>
              <a:ext uri="{FF2B5EF4-FFF2-40B4-BE49-F238E27FC236}">
                <a16:creationId xmlns:a16="http://schemas.microsoft.com/office/drawing/2014/main" id="{BC55BA95-F01A-7626-48A6-C19C3B0E9F20}"/>
              </a:ext>
            </a:extLst>
          </p:cNvPr>
          <p:cNvSpPr>
            <a:spLocks noGrp="1"/>
          </p:cNvSpPr>
          <p:nvPr>
            <p:ph idx="1"/>
          </p:nvPr>
        </p:nvSpPr>
        <p:spPr>
          <a:xfrm>
            <a:off x="8610600" y="4031121"/>
            <a:ext cx="3644522" cy="5015582"/>
          </a:xfrm>
        </p:spPr>
        <p:txBody>
          <a:bodyPr anchor="ctr">
            <a:normAutofit/>
          </a:bodyPr>
          <a:lstStyle/>
          <a:p>
            <a:pPr>
              <a:lnSpc>
                <a:spcPct val="160000"/>
              </a:lnSpc>
            </a:pPr>
            <a:r>
              <a:rPr lang="en-GB" sz="2400" b="0" i="0" dirty="0">
                <a:solidFill>
                  <a:schemeClr val="tx1">
                    <a:alpha val="80000"/>
                  </a:schemeClr>
                </a:solidFill>
                <a:effectLst/>
                <a:latin typeface="Neue Haas Grotesk Text Pro" panose="020B0504020202020204" pitchFamily="34" charset="0"/>
              </a:rPr>
              <a:t>For next week!</a:t>
            </a:r>
            <a:endParaRPr lang="en-GB" sz="2400" dirty="0">
              <a:solidFill>
                <a:schemeClr val="tx1">
                  <a:alpha val="80000"/>
                </a:schemeClr>
              </a:solidFill>
              <a:latin typeface="Neue Haas Grotesk Text Pro" panose="020B0504020202020204" pitchFamily="34" charset="0"/>
            </a:endParaRPr>
          </a:p>
          <a:p>
            <a:pPr marL="0" indent="0">
              <a:buNone/>
            </a:pPr>
            <a:endParaRPr lang="en-GB" sz="2400" b="0" i="0" dirty="0">
              <a:solidFill>
                <a:schemeClr val="tx1">
                  <a:alpha val="80000"/>
                </a:schemeClr>
              </a:solidFill>
              <a:effectLst/>
              <a:latin typeface="Neue Haas Grotesk Text Pro" panose="020B0504020202020204" pitchFamily="34" charset="0"/>
            </a:endParaRPr>
          </a:p>
          <a:p>
            <a:pPr marL="0" indent="0">
              <a:buNone/>
            </a:pPr>
            <a:endParaRPr lang="en-GB" sz="2400" b="0" i="0" dirty="0">
              <a:solidFill>
                <a:schemeClr val="tx1">
                  <a:alpha val="80000"/>
                </a:schemeClr>
              </a:solidFill>
              <a:effectLst/>
              <a:latin typeface="Neue Haas Grotesk Text Pro" panose="020B0504020202020204" pitchFamily="34" charset="0"/>
            </a:endParaRPr>
          </a:p>
          <a:p>
            <a:endParaRPr lang="en-GB" sz="2000" dirty="0">
              <a:solidFill>
                <a:schemeClr val="tx1">
                  <a:alpha val="80000"/>
                </a:schemeClr>
              </a:solidFill>
            </a:endParaRPr>
          </a:p>
        </p:txBody>
      </p:sp>
      <p:pic>
        <p:nvPicPr>
          <p:cNvPr id="3" name="Content Placeholder 4">
            <a:extLst>
              <a:ext uri="{FF2B5EF4-FFF2-40B4-BE49-F238E27FC236}">
                <a16:creationId xmlns:a16="http://schemas.microsoft.com/office/drawing/2014/main" id="{7E9C954D-2BED-F77E-7D65-EABF041148E1}"/>
              </a:ext>
            </a:extLst>
          </p:cNvPr>
          <p:cNvPicPr>
            <a:picLocks noChangeAspect="1"/>
          </p:cNvPicPr>
          <p:nvPr/>
        </p:nvPicPr>
        <p:blipFill rotWithShape="1">
          <a:blip r:embed="rId3"/>
          <a:srcRect l="1255" r="3148" b="1"/>
          <a:stretch/>
        </p:blipFill>
        <p:spPr>
          <a:xfrm>
            <a:off x="860584" y="1690688"/>
            <a:ext cx="3330823" cy="1968566"/>
          </a:xfrm>
          <a:prstGeom prst="rect">
            <a:avLst/>
          </a:prstGeom>
          <a:ln w="19050">
            <a:solidFill>
              <a:schemeClr val="tx1"/>
            </a:solidFill>
            <a:miter lim="800000"/>
          </a:ln>
        </p:spPr>
      </p:pic>
    </p:spTree>
    <p:extLst>
      <p:ext uri="{BB962C8B-B14F-4D97-AF65-F5344CB8AC3E}">
        <p14:creationId xmlns:p14="http://schemas.microsoft.com/office/powerpoint/2010/main" val="30420981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7B9E0A2-6251-4882-8251-EE10678CD9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ADE0A4-ED47-4F7C-9FDE-D8325BA0067C}">
  <ds:schemaRefs>
    <ds:schemaRef ds:uri="http://schemas.microsoft.com/sharepoint/v3/contenttype/forms"/>
  </ds:schemaRefs>
</ds:datastoreItem>
</file>

<file path=customXml/itemProps3.xml><?xml version="1.0" encoding="utf-8"?>
<ds:datastoreItem xmlns:ds="http://schemas.openxmlformats.org/officeDocument/2006/customXml" ds:itemID="{9EBF5694-052B-456A-BDB4-2B08114922D7}">
  <ds:schemaRefs>
    <ds:schemaRef ds:uri="696490a5-0429-499a-a254-a60426c02ef0"/>
    <ds:schemaRef ds:uri="http://schemas.microsoft.com/office/2006/documentManagement/types"/>
    <ds:schemaRef ds:uri="http://schemas.microsoft.com/office/2006/metadata/properties"/>
    <ds:schemaRef ds:uri="http://purl.org/dc/elements/1.1/"/>
    <ds:schemaRef ds:uri="http://schemas.openxmlformats.org/package/2006/metadata/core-properties"/>
    <ds:schemaRef ds:uri="http://schemas.microsoft.com/office/infopath/2007/PartnerControls"/>
    <ds:schemaRef ds:uri="http://purl.org/dc/terms/"/>
    <ds:schemaRef ds:uri="d2d6d51c-be45-489c-bfaa-c0c3d4c0c982"/>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5279</TotalTime>
  <Words>4472</Words>
  <Application>Microsoft Office PowerPoint</Application>
  <PresentationFormat>Widescreen</PresentationFormat>
  <Paragraphs>478</Paragraphs>
  <Slides>41</Slides>
  <Notes>19</Notes>
  <HiddenSlides>18</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Arial</vt:lpstr>
      <vt:lpstr>Calibri</vt:lpstr>
      <vt:lpstr>Calibri Light</vt:lpstr>
      <vt:lpstr>Freestyle Script</vt:lpstr>
      <vt:lpstr>Neue Haas Grotesk Text Pro</vt:lpstr>
      <vt:lpstr>Tahoma</vt:lpstr>
      <vt:lpstr>Times New Roman</vt:lpstr>
      <vt:lpstr>Office Theme</vt:lpstr>
      <vt:lpstr>Strategic Environmental Management in the EU</vt:lpstr>
      <vt:lpstr>Lecture Outline</vt:lpstr>
      <vt:lpstr>Finalise topic</vt:lpstr>
      <vt:lpstr>Environmental Management in the EU</vt:lpstr>
      <vt:lpstr>European Governance</vt:lpstr>
      <vt:lpstr>European Governance</vt:lpstr>
      <vt:lpstr>European Governance</vt:lpstr>
      <vt:lpstr>EU Commission 6 political priorities for 2019-2024</vt:lpstr>
      <vt:lpstr>EU Environmental Strategy</vt:lpstr>
      <vt:lpstr>EU Commission 6 political priorities for 2019-2024</vt:lpstr>
      <vt:lpstr>EU Environmental Strategy</vt:lpstr>
      <vt:lpstr>EU Environmental Strategies</vt:lpstr>
      <vt:lpstr>European Green Deal</vt:lpstr>
      <vt:lpstr>PowerPoint Presentation</vt:lpstr>
      <vt:lpstr>EU Green Deal Mission Statement</vt:lpstr>
      <vt:lpstr>Nature Restoration Law</vt:lpstr>
      <vt:lpstr>Nature Restoration Law</vt:lpstr>
      <vt:lpstr>Nature Restoration Law</vt:lpstr>
      <vt:lpstr>Biodiversity Strategy for 2030</vt:lpstr>
      <vt:lpstr>UK to diverge from EU Water Monitoring standards</vt:lpstr>
      <vt:lpstr>Debate Activity</vt:lpstr>
      <vt:lpstr>Debate Activity</vt:lpstr>
      <vt:lpstr>Additional Information EU Strategic News</vt:lpstr>
      <vt:lpstr>EU Organisation</vt:lpstr>
      <vt:lpstr>EU Environmental Strategies</vt:lpstr>
      <vt:lpstr>Why a Fitness Check? </vt:lpstr>
      <vt:lpstr>Fitness Check </vt:lpstr>
      <vt:lpstr>EU Environment Action Programme to 2020 ‘ Living well within the limits of our planet’</vt:lpstr>
      <vt:lpstr> The 7th Environment Action  Programme (EAP) cont’d</vt:lpstr>
      <vt:lpstr> The 7th Environment Action  Programme (EAP) cont’d</vt:lpstr>
      <vt:lpstr>Implementation review</vt:lpstr>
      <vt:lpstr>Environmental Implementation Review </vt:lpstr>
      <vt:lpstr>Conclusions of the 2019 Environmental Implementation Review </vt:lpstr>
      <vt:lpstr>Environment Action Programme to 2030</vt:lpstr>
      <vt:lpstr>Environment Action Programme to 2030 cont’d</vt:lpstr>
      <vt:lpstr>Environment Action Programme to 2030 cont’d</vt:lpstr>
      <vt:lpstr>Environnent Action Programme to 2030 and BREXIT</vt:lpstr>
      <vt:lpstr>The Green Future (25 Year Plan 2018)</vt:lpstr>
      <vt:lpstr>The Green Future Policies</vt:lpstr>
      <vt:lpstr>Housekeeping… </vt:lpstr>
      <vt:lpstr>News with an UN Focus… </vt:lpstr>
    </vt:vector>
  </TitlesOfParts>
  <Company>swan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Planned System</dc:title>
  <dc:creator>Alissa</dc:creator>
  <cp:lastModifiedBy>Alissa Flatley</cp:lastModifiedBy>
  <cp:revision>322</cp:revision>
  <cp:lastPrinted>2002-03-04T13:59:26Z</cp:lastPrinted>
  <dcterms:created xsi:type="dcterms:W3CDTF">2001-11-15T19:13:35Z</dcterms:created>
  <dcterms:modified xsi:type="dcterms:W3CDTF">2023-11-01T12:25:16Z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