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8"/>
  </p:notesMasterIdLst>
  <p:sldIdLst>
    <p:sldId id="256" r:id="rId5"/>
    <p:sldId id="257" r:id="rId6"/>
    <p:sldId id="258" r:id="rId7"/>
    <p:sldId id="259" r:id="rId8"/>
    <p:sldId id="266" r:id="rId9"/>
    <p:sldId id="260" r:id="rId10"/>
    <p:sldId id="267" r:id="rId11"/>
    <p:sldId id="261" r:id="rId12"/>
    <p:sldId id="262" r:id="rId13"/>
    <p:sldId id="268" r:id="rId14"/>
    <p:sldId id="263" r:id="rId15"/>
    <p:sldId id="264" r:id="rId16"/>
    <p:sldId id="265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7649" autoAdjust="0"/>
  </p:normalViewPr>
  <p:slideViewPr>
    <p:cSldViewPr>
      <p:cViewPr varScale="1">
        <p:scale>
          <a:sx n="111" d="100"/>
          <a:sy n="111" d="100"/>
        </p:scale>
        <p:origin x="161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ga, Oana (Student)" userId="382cb73f-afb0-4ea6-a350-414b2cc52fe4" providerId="ADAL" clId="{5AF5BF10-BEF8-41F3-A67D-CE7A87EBFA69}"/>
    <pc:docChg chg="custSel modSld">
      <pc:chgData name="Shega, Oana (Student)" userId="382cb73f-afb0-4ea6-a350-414b2cc52fe4" providerId="ADAL" clId="{5AF5BF10-BEF8-41F3-A67D-CE7A87EBFA69}" dt="2022-11-25T21:21:36.530" v="61" actId="1076"/>
      <pc:docMkLst>
        <pc:docMk/>
      </pc:docMkLst>
      <pc:sldChg chg="modSp mod">
        <pc:chgData name="Shega, Oana (Student)" userId="382cb73f-afb0-4ea6-a350-414b2cc52fe4" providerId="ADAL" clId="{5AF5BF10-BEF8-41F3-A67D-CE7A87EBFA69}" dt="2022-11-25T21:21:36.530" v="61" actId="1076"/>
        <pc:sldMkLst>
          <pc:docMk/>
          <pc:sldMk cId="2277933034" sldId="256"/>
        </pc:sldMkLst>
        <pc:spChg chg="mod">
          <ac:chgData name="Shega, Oana (Student)" userId="382cb73f-afb0-4ea6-a350-414b2cc52fe4" providerId="ADAL" clId="{5AF5BF10-BEF8-41F3-A67D-CE7A87EBFA69}" dt="2022-11-25T21:21:36.530" v="61" actId="1076"/>
          <ac:spMkLst>
            <pc:docMk/>
            <pc:sldMk cId="2277933034" sldId="256"/>
            <ac:spMk id="2" creationId="{00000000-0000-0000-0000-000000000000}"/>
          </ac:spMkLst>
        </pc:spChg>
        <pc:spChg chg="mod">
          <ac:chgData name="Shega, Oana (Student)" userId="382cb73f-afb0-4ea6-a350-414b2cc52fe4" providerId="ADAL" clId="{5AF5BF10-BEF8-41F3-A67D-CE7A87EBFA69}" dt="2022-11-25T21:21:27.149" v="58" actId="27636"/>
          <ac:spMkLst>
            <pc:docMk/>
            <pc:sldMk cId="2277933034" sldId="256"/>
            <ac:spMk id="3" creationId="{00000000-0000-0000-0000-000000000000}"/>
          </ac:spMkLst>
        </pc:spChg>
      </pc:sldChg>
      <pc:sldChg chg="modNotesTx">
        <pc:chgData name="Shega, Oana (Student)" userId="382cb73f-afb0-4ea6-a350-414b2cc52fe4" providerId="ADAL" clId="{5AF5BF10-BEF8-41F3-A67D-CE7A87EBFA69}" dt="2022-11-25T21:19:48.596" v="47" actId="20577"/>
        <pc:sldMkLst>
          <pc:docMk/>
          <pc:sldMk cId="1689353543" sldId="257"/>
        </pc:sldMkLst>
      </pc:sldChg>
      <pc:sldChg chg="modNotesTx">
        <pc:chgData name="Shega, Oana (Student)" userId="382cb73f-afb0-4ea6-a350-414b2cc52fe4" providerId="ADAL" clId="{5AF5BF10-BEF8-41F3-A67D-CE7A87EBFA69}" dt="2022-11-25T21:19:51.925" v="48" actId="20577"/>
        <pc:sldMkLst>
          <pc:docMk/>
          <pc:sldMk cId="1529440096" sldId="258"/>
        </pc:sldMkLst>
      </pc:sldChg>
      <pc:sldChg chg="modNotesTx">
        <pc:chgData name="Shega, Oana (Student)" userId="382cb73f-afb0-4ea6-a350-414b2cc52fe4" providerId="ADAL" clId="{5AF5BF10-BEF8-41F3-A67D-CE7A87EBFA69}" dt="2022-11-25T21:19:57.509" v="49" actId="20577"/>
        <pc:sldMkLst>
          <pc:docMk/>
          <pc:sldMk cId="271245349" sldId="259"/>
        </pc:sldMkLst>
      </pc:sldChg>
      <pc:sldChg chg="modNotesTx">
        <pc:chgData name="Shega, Oana (Student)" userId="382cb73f-afb0-4ea6-a350-414b2cc52fe4" providerId="ADAL" clId="{5AF5BF10-BEF8-41F3-A67D-CE7A87EBFA69}" dt="2022-11-25T21:20:04.762" v="51" actId="20577"/>
        <pc:sldMkLst>
          <pc:docMk/>
          <pc:sldMk cId="669552356" sldId="260"/>
        </pc:sldMkLst>
      </pc:sldChg>
      <pc:sldChg chg="modNotesTx">
        <pc:chgData name="Shega, Oana (Student)" userId="382cb73f-afb0-4ea6-a350-414b2cc52fe4" providerId="ADAL" clId="{5AF5BF10-BEF8-41F3-A67D-CE7A87EBFA69}" dt="2022-11-25T21:20:15.902" v="53" actId="20577"/>
        <pc:sldMkLst>
          <pc:docMk/>
          <pc:sldMk cId="583810147" sldId="261"/>
        </pc:sldMkLst>
      </pc:sldChg>
      <pc:sldChg chg="modNotesTx">
        <pc:chgData name="Shega, Oana (Student)" userId="382cb73f-afb0-4ea6-a350-414b2cc52fe4" providerId="ADAL" clId="{5AF5BF10-BEF8-41F3-A67D-CE7A87EBFA69}" dt="2022-11-25T21:20:19.493" v="54" actId="20577"/>
        <pc:sldMkLst>
          <pc:docMk/>
          <pc:sldMk cId="2379301028" sldId="262"/>
        </pc:sldMkLst>
      </pc:sldChg>
      <pc:sldChg chg="modNotesTx">
        <pc:chgData name="Shega, Oana (Student)" userId="382cb73f-afb0-4ea6-a350-414b2cc52fe4" providerId="ADAL" clId="{5AF5BF10-BEF8-41F3-A67D-CE7A87EBFA69}" dt="2022-11-25T21:20:25.868" v="56" actId="20577"/>
        <pc:sldMkLst>
          <pc:docMk/>
          <pc:sldMk cId="1708517921" sldId="263"/>
        </pc:sldMkLst>
      </pc:sldChg>
      <pc:sldChg chg="modNotesTx">
        <pc:chgData name="Shega, Oana (Student)" userId="382cb73f-afb0-4ea6-a350-414b2cc52fe4" providerId="ADAL" clId="{5AF5BF10-BEF8-41F3-A67D-CE7A87EBFA69}" dt="2022-11-25T21:20:01.090" v="50" actId="20577"/>
        <pc:sldMkLst>
          <pc:docMk/>
          <pc:sldMk cId="520622629" sldId="266"/>
        </pc:sldMkLst>
      </pc:sldChg>
      <pc:sldChg chg="modNotesTx">
        <pc:chgData name="Shega, Oana (Student)" userId="382cb73f-afb0-4ea6-a350-414b2cc52fe4" providerId="ADAL" clId="{5AF5BF10-BEF8-41F3-A67D-CE7A87EBFA69}" dt="2022-11-25T21:20:07.618" v="52" actId="20577"/>
        <pc:sldMkLst>
          <pc:docMk/>
          <pc:sldMk cId="3523014533" sldId="267"/>
        </pc:sldMkLst>
      </pc:sldChg>
      <pc:sldChg chg="modNotesTx">
        <pc:chgData name="Shega, Oana (Student)" userId="382cb73f-afb0-4ea6-a350-414b2cc52fe4" providerId="ADAL" clId="{5AF5BF10-BEF8-41F3-A67D-CE7A87EBFA69}" dt="2022-11-25T21:20:22.121" v="55" actId="20577"/>
        <pc:sldMkLst>
          <pc:docMk/>
          <pc:sldMk cId="414614013" sldId="26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051004-09C4-424C-ADA1-EF556D213862}" type="datetimeFigureOut">
              <a:rPr lang="en-IN" smtClean="0"/>
              <a:t>26-11-2022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FCD891-57BE-474D-A662-D5B25B8C73C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65784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FCD891-57BE-474D-A662-D5B25B8C73C9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269795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FCD891-57BE-474D-A662-D5B25B8C73C9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047142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FCD891-57BE-474D-A662-D5B25B8C73C9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525278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FCD891-57BE-474D-A662-D5B25B8C73C9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68665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FCD891-57BE-474D-A662-D5B25B8C73C9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820027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FCD891-57BE-474D-A662-D5B25B8C73C9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44234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FCD891-57BE-474D-A662-D5B25B8C73C9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909760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FCD891-57BE-474D-A662-D5B25B8C73C9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920776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FCD891-57BE-474D-A662-D5B25B8C73C9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745790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FCD891-57BE-474D-A662-D5B25B8C73C9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150557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FCD891-57BE-474D-A662-D5B25B8C73C9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560088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FCD891-57BE-474D-A662-D5B25B8C73C9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931636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FCD891-57BE-474D-A662-D5B25B8C73C9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947601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9271" y="2864629"/>
            <a:ext cx="8714936" cy="2301240"/>
          </a:xfrm>
        </p:spPr>
        <p:txBody>
          <a:bodyPr/>
          <a:lstStyle/>
          <a:p>
            <a:r>
              <a:rPr lang="en-IN" dirty="0">
                <a:latin typeface="Times New Roman" pitchFamily="18" charset="0"/>
                <a:cs typeface="Times New Roman" pitchFamily="18" charset="0"/>
              </a:rPr>
              <a:t>BA BUSINESS MANAGEMENT</a:t>
            </a:r>
            <a:br>
              <a:rPr lang="en-IN" dirty="0">
                <a:latin typeface="Times New Roman" pitchFamily="18" charset="0"/>
                <a:cs typeface="Times New Roman" pitchFamily="18" charset="0"/>
              </a:rPr>
            </a:br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Module: Managing People</a:t>
            </a:r>
            <a:br>
              <a:rPr lang="en-IN" sz="3200" dirty="0">
                <a:latin typeface="Times New Roman" pitchFamily="18" charset="0"/>
                <a:cs typeface="Times New Roman" pitchFamily="18" charset="0"/>
              </a:rPr>
            </a:br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Module Code: LCBB5004</a:t>
            </a:r>
            <a:br>
              <a:rPr lang="en-IN" sz="3200" dirty="0">
                <a:latin typeface="Times New Roman" pitchFamily="18" charset="0"/>
                <a:cs typeface="Times New Roman" pitchFamily="18" charset="0"/>
              </a:rPr>
            </a:br>
            <a:endParaRPr lang="en-IN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24159" y="1477297"/>
            <a:ext cx="6480048" cy="1752600"/>
          </a:xfrm>
        </p:spPr>
        <p:txBody>
          <a:bodyPr>
            <a:normAutofit lnSpcReduction="10000"/>
          </a:bodyPr>
          <a:lstStyle/>
          <a:p>
            <a:r>
              <a:rPr lang="en-IN" sz="3600" dirty="0" err="1">
                <a:latin typeface="Times New Roman" pitchFamily="18" charset="0"/>
                <a:cs typeface="Times New Roman" pitchFamily="18" charset="0"/>
              </a:rPr>
              <a:t>Lucica</a:t>
            </a:r>
            <a:r>
              <a:rPr lang="en-IN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3600" dirty="0" err="1">
                <a:latin typeface="Times New Roman" pitchFamily="18" charset="0"/>
                <a:cs typeface="Times New Roman" pitchFamily="18" charset="0"/>
              </a:rPr>
              <a:t>Barbu</a:t>
            </a:r>
            <a:r>
              <a:rPr lang="en-IN" sz="3600" dirty="0">
                <a:latin typeface="Times New Roman" pitchFamily="18" charset="0"/>
                <a:cs typeface="Times New Roman" pitchFamily="18" charset="0"/>
              </a:rPr>
              <a:t> – 2006789</a:t>
            </a:r>
          </a:p>
          <a:p>
            <a:r>
              <a:rPr lang="en-IN" sz="3600" dirty="0">
                <a:latin typeface="Times New Roman" pitchFamily="18" charset="0"/>
                <a:cs typeface="Times New Roman" pitchFamily="18" charset="0"/>
              </a:rPr>
              <a:t>Lecturer: </a:t>
            </a:r>
            <a:r>
              <a:rPr lang="en-IN" sz="3600" dirty="0" err="1">
                <a:latin typeface="Times New Roman" pitchFamily="18" charset="0"/>
                <a:cs typeface="Times New Roman" pitchFamily="18" charset="0"/>
              </a:rPr>
              <a:t>Dr.</a:t>
            </a:r>
            <a:r>
              <a:rPr lang="en-IN" sz="3600" dirty="0">
                <a:latin typeface="Times New Roman" pitchFamily="18" charset="0"/>
                <a:cs typeface="Times New Roman" pitchFamily="18" charset="0"/>
              </a:rPr>
              <a:t> Mushfiqur Rahman</a:t>
            </a:r>
          </a:p>
          <a:p>
            <a:r>
              <a:rPr lang="en-IN" sz="3600" dirty="0">
                <a:latin typeface="Times New Roman" pitchFamily="18" charset="0"/>
                <a:cs typeface="Times New Roman" pitchFamily="18" charset="0"/>
              </a:rPr>
              <a:t>  </a:t>
            </a:r>
          </a:p>
        </p:txBody>
      </p:sp>
      <p:pic>
        <p:nvPicPr>
          <p:cNvPr id="1026" name="Picture 2" descr="Management png images | PNGEg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4800600"/>
            <a:ext cx="662940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79330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latin typeface="Times New Roman" pitchFamily="18" charset="0"/>
                <a:cs typeface="Times New Roman" pitchFamily="18" charset="0"/>
              </a:rPr>
              <a:t>Introduction 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09154"/>
            <a:ext cx="8686800" cy="2905646"/>
          </a:xfrm>
        </p:spPr>
        <p:txBody>
          <a:bodyPr>
            <a:normAutofit/>
          </a:bodyPr>
          <a:lstStyle/>
          <a:p>
            <a:pPr algn="just"/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Role of HR manager in the retail organization such </a:t>
            </a:r>
            <a:r>
              <a:rPr lang="en-IN" sz="3200">
                <a:latin typeface="Times New Roman" pitchFamily="18" charset="0"/>
                <a:cs typeface="Times New Roman" pitchFamily="18" charset="0"/>
              </a:rPr>
              <a:t>as Tesco</a:t>
            </a:r>
            <a:endParaRPr lang="en-IN" sz="32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Flexibility related to inclusion and diversity</a:t>
            </a:r>
          </a:p>
          <a:p>
            <a:pPr algn="just"/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Manager promote diversity and inclusion </a:t>
            </a:r>
          </a:p>
        </p:txBody>
      </p:sp>
      <p:pic>
        <p:nvPicPr>
          <p:cNvPr id="2050" name="Picture 2" descr="Managing People (part 1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4267200"/>
            <a:ext cx="77724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9353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24800" cy="1143000"/>
          </a:xfrm>
        </p:spPr>
        <p:txBody>
          <a:bodyPr>
            <a:normAutofit fontScale="90000"/>
          </a:bodyPr>
          <a:lstStyle/>
          <a:p>
            <a:r>
              <a:rPr lang="en-IN" b="1" dirty="0">
                <a:latin typeface="Times New Roman" pitchFamily="18" charset="0"/>
                <a:cs typeface="Times New Roman" pitchFamily="18" charset="0"/>
              </a:rPr>
              <a:t>Introduction of flexible working 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1600200"/>
            <a:ext cx="5791200" cy="4953000"/>
          </a:xfrm>
        </p:spPr>
        <p:txBody>
          <a:bodyPr>
            <a:normAutofit/>
          </a:bodyPr>
          <a:lstStyle/>
          <a:p>
            <a:pPr algn="just"/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Created by the human resource manager </a:t>
            </a:r>
          </a:p>
          <a:p>
            <a:pPr algn="just"/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Enhance the performance of the employees </a:t>
            </a:r>
          </a:p>
          <a:p>
            <a:pPr algn="just"/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Boost the performance of the company (Chung </a:t>
            </a:r>
            <a:r>
              <a:rPr lang="en-IN" sz="3200" i="1" dirty="0">
                <a:latin typeface="Times New Roman" pitchFamily="18" charset="0"/>
                <a:cs typeface="Times New Roman" pitchFamily="18" charset="0"/>
              </a:rPr>
              <a:t>et al.,</a:t>
            </a:r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 2021)</a:t>
            </a:r>
          </a:p>
        </p:txBody>
      </p:sp>
      <p:pic>
        <p:nvPicPr>
          <p:cNvPr id="3074" name="Picture 2" descr="The Benefits of Allowing Employees a Flexible Schedule | FlexJob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98" y="2209800"/>
            <a:ext cx="2743415" cy="32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94400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IN" b="1" dirty="0">
                <a:latin typeface="Times New Roman" pitchFamily="18" charset="0"/>
                <a:cs typeface="Times New Roman" pitchFamily="18" charset="0"/>
              </a:rPr>
              <a:t>Flexible working with diversity and inclusion at work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828800"/>
            <a:ext cx="5105400" cy="4876800"/>
          </a:xfrm>
        </p:spPr>
        <p:txBody>
          <a:bodyPr>
            <a:normAutofit/>
          </a:bodyPr>
          <a:lstStyle/>
          <a:p>
            <a:r>
              <a:rPr lang="en-IN" dirty="0">
                <a:latin typeface="Times New Roman" pitchFamily="18" charset="0"/>
                <a:cs typeface="Times New Roman" pitchFamily="18" charset="0"/>
              </a:rPr>
              <a:t>Diversity refers to the representation of people in the organization</a:t>
            </a:r>
          </a:p>
          <a:p>
            <a:r>
              <a:rPr lang="en-IN" dirty="0">
                <a:latin typeface="Times New Roman" pitchFamily="18" charset="0"/>
                <a:cs typeface="Times New Roman" pitchFamily="18" charset="0"/>
              </a:rPr>
              <a:t>Inclusion refers to how much their contribution is valued </a:t>
            </a:r>
          </a:p>
          <a:p>
            <a:r>
              <a:rPr lang="en-IN" dirty="0">
                <a:latin typeface="Times New Roman" pitchFamily="18" charset="0"/>
                <a:cs typeface="Times New Roman" pitchFamily="18" charset="0"/>
              </a:rPr>
              <a:t>Combination of both things brings flexibility in the organization (</a:t>
            </a:r>
            <a:r>
              <a:rPr lang="en-IN" dirty="0" err="1">
                <a:latin typeface="Times New Roman" pitchFamily="18" charset="0"/>
                <a:cs typeface="Times New Roman" pitchFamily="18" charset="0"/>
              </a:rPr>
              <a:t>Kuligowski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, 2022).</a:t>
            </a:r>
          </a:p>
          <a:p>
            <a:pPr marL="36576" indent="0">
              <a:buNone/>
            </a:pP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DEBATE: Will workplace diversity suffer from a new flexible working culture?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2057400"/>
            <a:ext cx="3581400" cy="339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245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1600200"/>
            <a:ext cx="5867400" cy="5029200"/>
          </a:xfrm>
        </p:spPr>
        <p:txBody>
          <a:bodyPr>
            <a:normAutofit/>
          </a:bodyPr>
          <a:lstStyle/>
          <a:p>
            <a:r>
              <a:rPr lang="en-IN" sz="3600" dirty="0">
                <a:latin typeface="Times New Roman" pitchFamily="18" charset="0"/>
                <a:cs typeface="Times New Roman" pitchFamily="18" charset="0"/>
              </a:rPr>
              <a:t>Flexibility leads towards innovation in the business</a:t>
            </a:r>
          </a:p>
          <a:p>
            <a:r>
              <a:rPr lang="en-IN" sz="3600" dirty="0">
                <a:latin typeface="Times New Roman" pitchFamily="18" charset="0"/>
                <a:cs typeface="Times New Roman" pitchFamily="18" charset="0"/>
              </a:rPr>
              <a:t>leads to high revenue growth in the business</a:t>
            </a:r>
          </a:p>
          <a:p>
            <a:r>
              <a:rPr lang="en-IN" sz="3600" dirty="0">
                <a:latin typeface="Times New Roman" pitchFamily="18" charset="0"/>
                <a:cs typeface="Times New Roman" pitchFamily="18" charset="0"/>
              </a:rPr>
              <a:t>Inclusion helps to improve trust and employee engagement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>
                <a:latin typeface="Times New Roman" pitchFamily="18" charset="0"/>
                <a:cs typeface="Times New Roman" pitchFamily="18" charset="0"/>
              </a:rPr>
              <a:t>Flexible working with diversity and inclusion at work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pic>
        <p:nvPicPr>
          <p:cNvPr id="1026" name="Picture 2" descr="Flexible Working Hours: Guide for Working Mums | workingmums.co.u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57400"/>
            <a:ext cx="2971800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0622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latin typeface="Times New Roman" pitchFamily="18" charset="0"/>
                <a:cs typeface="Times New Roman" pitchFamily="18" charset="0"/>
              </a:rPr>
              <a:t>Role of HR manager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1600200"/>
            <a:ext cx="5867400" cy="5257800"/>
          </a:xfrm>
        </p:spPr>
        <p:txBody>
          <a:bodyPr>
            <a:normAutofit/>
          </a:bodyPr>
          <a:lstStyle/>
          <a:p>
            <a:pPr algn="just"/>
            <a:r>
              <a:rPr lang="en-IN" dirty="0">
                <a:latin typeface="Times New Roman" pitchFamily="18" charset="0"/>
                <a:cs typeface="Times New Roman" pitchFamily="18" charset="0"/>
              </a:rPr>
              <a:t>The role of the HR manager in the company is to plan, coordinate and supervise the employment of new staff</a:t>
            </a:r>
          </a:p>
          <a:p>
            <a:pPr algn="just"/>
            <a:r>
              <a:rPr lang="en-IN" dirty="0">
                <a:latin typeface="Times New Roman" pitchFamily="18" charset="0"/>
                <a:cs typeface="Times New Roman" pitchFamily="18" charset="0"/>
              </a:rPr>
              <a:t>Give directions and supervise the work (</a:t>
            </a:r>
            <a:r>
              <a:rPr lang="en-IN" dirty="0" err="1">
                <a:latin typeface="Times New Roman" pitchFamily="18" charset="0"/>
                <a:cs typeface="Times New Roman" pitchFamily="18" charset="0"/>
              </a:rPr>
              <a:t>Wiblen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IN" dirty="0" err="1">
                <a:latin typeface="Times New Roman" pitchFamily="18" charset="0"/>
                <a:cs typeface="Times New Roman" pitchFamily="18" charset="0"/>
              </a:rPr>
              <a:t>Marler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, 2021). </a:t>
            </a:r>
          </a:p>
        </p:txBody>
      </p:sp>
      <p:pic>
        <p:nvPicPr>
          <p:cNvPr id="5122" name="Picture 2" descr="Management Principles - Role of Manager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905001"/>
            <a:ext cx="2663825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95523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5334000" cy="4525963"/>
          </a:xfrm>
        </p:spPr>
        <p:txBody>
          <a:bodyPr>
            <a:normAutofit/>
          </a:bodyPr>
          <a:lstStyle/>
          <a:p>
            <a:pPr algn="just"/>
            <a:r>
              <a:rPr lang="en-IN" sz="3600" dirty="0">
                <a:latin typeface="Times New Roman" pitchFamily="18" charset="0"/>
                <a:cs typeface="Times New Roman" pitchFamily="18" charset="0"/>
              </a:rPr>
              <a:t>Controlling all functions in the organisation</a:t>
            </a:r>
          </a:p>
          <a:p>
            <a:pPr algn="just"/>
            <a:r>
              <a:rPr lang="en-IN" sz="3600" dirty="0">
                <a:latin typeface="Times New Roman" pitchFamily="18" charset="0"/>
                <a:cs typeface="Times New Roman" pitchFamily="18" charset="0"/>
              </a:rPr>
              <a:t>Coordinating through delegating responsibility </a:t>
            </a:r>
          </a:p>
          <a:p>
            <a:pPr marL="36576" indent="0">
              <a:buNone/>
            </a:pPr>
            <a:endParaRPr lang="en-IN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latin typeface="Times New Roman" pitchFamily="18" charset="0"/>
                <a:cs typeface="Times New Roman" pitchFamily="18" charset="0"/>
              </a:rPr>
              <a:t>Role of HR manager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ore Responsibilities and Role of HR Manager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2362200"/>
            <a:ext cx="2832100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30145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228600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IN" b="1" dirty="0">
                <a:latin typeface="Times New Roman" pitchFamily="18" charset="0"/>
                <a:cs typeface="Times New Roman" pitchFamily="18" charset="0"/>
              </a:rPr>
              <a:t>Human resource role in promoting diversity through flexible working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562600" cy="5105400"/>
          </a:xfrm>
        </p:spPr>
        <p:txBody>
          <a:bodyPr/>
          <a:lstStyle/>
          <a:p>
            <a:r>
              <a:rPr lang="en-IN" dirty="0">
                <a:latin typeface="Times New Roman" pitchFamily="18" charset="0"/>
                <a:cs typeface="Times New Roman" pitchFamily="18" charset="0"/>
              </a:rPr>
              <a:t>Promote diversity through maintaining gender equality </a:t>
            </a:r>
          </a:p>
          <a:p>
            <a:r>
              <a:rPr lang="en-IN" dirty="0">
                <a:latin typeface="Times New Roman" pitchFamily="18" charset="0"/>
                <a:cs typeface="Times New Roman" pitchFamily="18" charset="0"/>
              </a:rPr>
              <a:t>Provide rewards in  the company</a:t>
            </a:r>
          </a:p>
          <a:p>
            <a:r>
              <a:rPr lang="en-IN" dirty="0">
                <a:latin typeface="Times New Roman" pitchFamily="18" charset="0"/>
                <a:cs typeface="Times New Roman" pitchFamily="18" charset="0"/>
              </a:rPr>
              <a:t>The environment regarding agile work for the growth of the employees (Werner, 2021). </a:t>
            </a:r>
          </a:p>
          <a:p>
            <a:r>
              <a:rPr lang="en-IN" dirty="0">
                <a:latin typeface="Times New Roman" pitchFamily="18" charset="0"/>
                <a:cs typeface="Times New Roman" pitchFamily="18" charset="0"/>
              </a:rPr>
              <a:t>People-oriented approach rather than any community </a:t>
            </a:r>
          </a:p>
        </p:txBody>
      </p:sp>
      <p:pic>
        <p:nvPicPr>
          <p:cNvPr id="6146" name="Picture 2" descr="Diversity Disruptions - How to react to it?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425" y="1828800"/>
            <a:ext cx="3076575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7 ways to support diversity in your organisation | Diversity &amp; Inclusion |  HR Grapevine | Insigh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4628237"/>
            <a:ext cx="3066462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38101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143000"/>
          </a:xfrm>
        </p:spPr>
        <p:txBody>
          <a:bodyPr>
            <a:noAutofit/>
          </a:bodyPr>
          <a:lstStyle/>
          <a:p>
            <a:r>
              <a:rPr lang="en-IN" sz="3600" b="1" dirty="0">
                <a:latin typeface="Times New Roman" pitchFamily="18" charset="0"/>
                <a:cs typeface="Times New Roman" pitchFamily="18" charset="0"/>
              </a:rPr>
              <a:t>Human resource role in promoting inclusion through flexibility </a:t>
            </a:r>
            <a:br>
              <a:rPr lang="en-IN" sz="4800" dirty="0">
                <a:latin typeface="Times New Roman" pitchFamily="18" charset="0"/>
                <a:cs typeface="Times New Roman" pitchFamily="18" charset="0"/>
              </a:rPr>
            </a:br>
            <a:endParaRPr lang="en-IN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1600200"/>
            <a:ext cx="6019800" cy="5105400"/>
          </a:xfrm>
        </p:spPr>
        <p:txBody>
          <a:bodyPr>
            <a:normAutofit/>
          </a:bodyPr>
          <a:lstStyle/>
          <a:p>
            <a:pPr algn="just"/>
            <a:r>
              <a:rPr lang="en-IN" sz="3600" dirty="0">
                <a:latin typeface="Times New Roman" pitchFamily="18" charset="0"/>
                <a:cs typeface="Times New Roman" pitchFamily="18" charset="0"/>
              </a:rPr>
              <a:t>Both terms are interconnected to each other</a:t>
            </a:r>
          </a:p>
          <a:p>
            <a:pPr algn="just"/>
            <a:r>
              <a:rPr lang="en-IN" sz="3600" dirty="0">
                <a:latin typeface="Times New Roman" pitchFamily="18" charset="0"/>
                <a:cs typeface="Times New Roman" pitchFamily="18" charset="0"/>
              </a:rPr>
              <a:t>Invest more money towards the development and learning of the employees </a:t>
            </a:r>
          </a:p>
          <a:p>
            <a:pPr algn="just"/>
            <a:r>
              <a:rPr lang="en-IN" sz="3600" dirty="0">
                <a:latin typeface="Times New Roman" pitchFamily="18" charset="0"/>
                <a:cs typeface="Times New Roman" pitchFamily="18" charset="0"/>
              </a:rPr>
              <a:t>Manager motivates the employees so it can promote inclusion </a:t>
            </a:r>
          </a:p>
        </p:txBody>
      </p:sp>
      <p:pic>
        <p:nvPicPr>
          <p:cNvPr id="7170" name="Picture 2" descr="Why Your Managers Are Key To Diversity And Inclusi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2172222"/>
            <a:ext cx="2816225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93010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3800" y="1600200"/>
            <a:ext cx="5105400" cy="4525963"/>
          </a:xfrm>
        </p:spPr>
        <p:txBody>
          <a:bodyPr>
            <a:noAutofit/>
          </a:bodyPr>
          <a:lstStyle/>
          <a:p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Develop strategic training program for the employee </a:t>
            </a:r>
          </a:p>
          <a:p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Inclusion leads to operating the business in more flexible way.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IN" sz="3600" b="1" dirty="0">
                <a:latin typeface="Times New Roman" pitchFamily="18" charset="0"/>
                <a:cs typeface="Times New Roman" pitchFamily="18" charset="0"/>
              </a:rPr>
              <a:t>Human resource role in promoting inclusion through flexibility </a:t>
            </a:r>
            <a:br>
              <a:rPr lang="en-IN" sz="4800" dirty="0">
                <a:latin typeface="Times New Roman" pitchFamily="18" charset="0"/>
                <a:cs typeface="Times New Roman" pitchFamily="18" charset="0"/>
              </a:rPr>
            </a:br>
            <a:endParaRPr lang="en-IN" sz="4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Best Practice For Workplace Flexibility, Diversity And Inclusion — GCP  Equity &amp; Inclusion Best Practice Librar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75" y="1905000"/>
            <a:ext cx="3311525" cy="335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6140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838200"/>
            <a:ext cx="4724400" cy="1143000"/>
          </a:xfrm>
        </p:spPr>
        <p:txBody>
          <a:bodyPr>
            <a:normAutofit fontScale="90000"/>
          </a:bodyPr>
          <a:lstStyle/>
          <a:p>
            <a:r>
              <a:rPr lang="en-IN" b="1" dirty="0">
                <a:latin typeface="Times New Roman" pitchFamily="18" charset="0"/>
                <a:cs typeface="Times New Roman" pitchFamily="18" charset="0"/>
              </a:rPr>
              <a:t>Conclusion </a:t>
            </a:r>
            <a:br>
              <a:rPr lang="en-IN" dirty="0">
                <a:latin typeface="Times New Roman" pitchFamily="18" charset="0"/>
                <a:cs typeface="Times New Roman" pitchFamily="18" charset="0"/>
              </a:rPr>
            </a:b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752600"/>
            <a:ext cx="8839200" cy="2971800"/>
          </a:xfrm>
        </p:spPr>
        <p:txBody>
          <a:bodyPr>
            <a:normAutofit/>
          </a:bodyPr>
          <a:lstStyle/>
          <a:p>
            <a:pPr algn="just"/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Flexible work environment is needed for the expansion of the company</a:t>
            </a:r>
          </a:p>
          <a:p>
            <a:pPr algn="just"/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Diversity and inclusion are the key parts of flexibility</a:t>
            </a:r>
          </a:p>
          <a:p>
            <a:pPr algn="just"/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Implement all the resources appropriately. </a:t>
            </a:r>
          </a:p>
          <a:p>
            <a:pPr algn="just"/>
            <a:endParaRPr lang="en-IN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AutoShape 2" descr="Managing People essa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5" name="AutoShape 4" descr="Managing People essay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6" name="AutoShape 6" descr="Managing People in Projects - Total Training Solutions, Inc.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7" name="AutoShape 8" descr="Managing People in Projects - Total Training Solutions, Inc.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pic>
        <p:nvPicPr>
          <p:cNvPr id="8202" name="Picture 10" descr="Managing People in Projects - Total Training Solutions, Inc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4572000"/>
            <a:ext cx="6760053" cy="217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85179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4724400" cy="914400"/>
          </a:xfrm>
        </p:spPr>
        <p:txBody>
          <a:bodyPr>
            <a:normAutofit/>
          </a:bodyPr>
          <a:lstStyle/>
          <a:p>
            <a:r>
              <a:rPr lang="en-IN" b="1" dirty="0">
                <a:latin typeface="Times New Roman" pitchFamily="18" charset="0"/>
                <a:cs typeface="Times New Roman" pitchFamily="18" charset="0"/>
              </a:rPr>
              <a:t>References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143000"/>
            <a:ext cx="8305800" cy="5486400"/>
          </a:xfrm>
        </p:spPr>
        <p:txBody>
          <a:bodyPr>
            <a:normAutofit fontScale="77500" lnSpcReduction="20000"/>
          </a:bodyPr>
          <a:lstStyle/>
          <a:p>
            <a:r>
              <a:rPr lang="en-IN" dirty="0">
                <a:latin typeface="Times New Roman" pitchFamily="18" charset="0"/>
                <a:cs typeface="Times New Roman" pitchFamily="18" charset="0"/>
              </a:rPr>
              <a:t>Chung, H., </a:t>
            </a:r>
            <a:r>
              <a:rPr lang="en-IN" dirty="0" err="1">
                <a:latin typeface="Times New Roman" pitchFamily="18" charset="0"/>
                <a:cs typeface="Times New Roman" pitchFamily="18" charset="0"/>
              </a:rPr>
              <a:t>Birkett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, H., Forbes, S. and </a:t>
            </a:r>
            <a:r>
              <a:rPr lang="en-IN" dirty="0" err="1">
                <a:latin typeface="Times New Roman" pitchFamily="18" charset="0"/>
                <a:cs typeface="Times New Roman" pitchFamily="18" charset="0"/>
              </a:rPr>
              <a:t>Seo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, H., (2021). Covid-19, flexible working, and implications for gender equality in the United Kingdom. </a:t>
            </a:r>
            <a:r>
              <a:rPr lang="en-IN" i="1" dirty="0">
                <a:latin typeface="Times New Roman" pitchFamily="18" charset="0"/>
                <a:cs typeface="Times New Roman" pitchFamily="18" charset="0"/>
              </a:rPr>
              <a:t>Gender &amp; Society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IN" i="1" dirty="0">
                <a:latin typeface="Times New Roman" pitchFamily="18" charset="0"/>
                <a:cs typeface="Times New Roman" pitchFamily="18" charset="0"/>
              </a:rPr>
              <a:t>35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(2), pp.218-232.</a:t>
            </a:r>
          </a:p>
          <a:p>
            <a:r>
              <a:rPr lang="en-IN" dirty="0" err="1">
                <a:latin typeface="Times New Roman" pitchFamily="18" charset="0"/>
                <a:cs typeface="Times New Roman" pitchFamily="18" charset="0"/>
              </a:rPr>
              <a:t>Kuligowski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, K. (2022) </a:t>
            </a:r>
            <a:r>
              <a:rPr lang="en-IN" i="1" dirty="0">
                <a:latin typeface="Times New Roman" pitchFamily="18" charset="0"/>
                <a:cs typeface="Times New Roman" pitchFamily="18" charset="0"/>
              </a:rPr>
              <a:t>How to be a diverse and inclusive company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IN" i="1" dirty="0">
                <a:latin typeface="Times New Roman" pitchFamily="18" charset="0"/>
                <a:cs typeface="Times New Roman" pitchFamily="18" charset="0"/>
              </a:rPr>
              <a:t>Business News Daily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. Available at: https://www.businessnewsdaily.com/15970-diverse-inclusive-companies.html (Accessed: November 22, 2022). </a:t>
            </a:r>
          </a:p>
          <a:p>
            <a:r>
              <a:rPr lang="en-IN" dirty="0" err="1">
                <a:latin typeface="Times New Roman" pitchFamily="18" charset="0"/>
                <a:cs typeface="Times New Roman" pitchFamily="18" charset="0"/>
              </a:rPr>
              <a:t>Tambay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, D.P. (2020) </a:t>
            </a:r>
            <a:r>
              <a:rPr lang="en-IN" i="1" dirty="0">
                <a:latin typeface="Times New Roman" pitchFamily="18" charset="0"/>
                <a:cs typeface="Times New Roman" pitchFamily="18" charset="0"/>
              </a:rPr>
              <a:t>Workplace flexibility for improving diversity within the organisation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IN" i="1" dirty="0">
                <a:latin typeface="Times New Roman" pitchFamily="18" charset="0"/>
                <a:cs typeface="Times New Roman" pitchFamily="18" charset="0"/>
              </a:rPr>
              <a:t>LinkedIn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. Available at: https://www.linkedin.com/pulse/workplace-flexibility-improving-diversity-within-dr-prerna-tambay/ (Accessed: November 22, 2022). </a:t>
            </a:r>
          </a:p>
          <a:p>
            <a:r>
              <a:rPr lang="en-IN" dirty="0">
                <a:latin typeface="Times New Roman" pitchFamily="18" charset="0"/>
                <a:cs typeface="Times New Roman" pitchFamily="18" charset="0"/>
              </a:rPr>
              <a:t>Werner, J.M., (2021). </a:t>
            </a:r>
            <a:r>
              <a:rPr lang="en-IN" i="1" dirty="0">
                <a:latin typeface="Times New Roman" pitchFamily="18" charset="0"/>
                <a:cs typeface="Times New Roman" pitchFamily="18" charset="0"/>
              </a:rPr>
              <a:t>Human resource development: talent development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IN" dirty="0" err="1">
                <a:latin typeface="Times New Roman" pitchFamily="18" charset="0"/>
                <a:cs typeface="Times New Roman" pitchFamily="18" charset="0"/>
              </a:rPr>
              <a:t>Cengage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 Learning.</a:t>
            </a:r>
          </a:p>
          <a:p>
            <a:r>
              <a:rPr lang="en-IN" dirty="0" err="1">
                <a:latin typeface="Times New Roman" pitchFamily="18" charset="0"/>
                <a:cs typeface="Times New Roman" pitchFamily="18" charset="0"/>
              </a:rPr>
              <a:t>Wiblen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, S. and </a:t>
            </a:r>
            <a:r>
              <a:rPr lang="en-IN" dirty="0" err="1">
                <a:latin typeface="Times New Roman" pitchFamily="18" charset="0"/>
                <a:cs typeface="Times New Roman" pitchFamily="18" charset="0"/>
              </a:rPr>
              <a:t>Marler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, J.H., (2021). Digitalized talent management and automated talent decisions: the implications for HR professionals. </a:t>
            </a:r>
            <a:r>
              <a:rPr lang="en-IN" i="1" dirty="0">
                <a:latin typeface="Times New Roman" pitchFamily="18" charset="0"/>
                <a:cs typeface="Times New Roman" pitchFamily="18" charset="0"/>
              </a:rPr>
              <a:t>The International Journal of Human Resource Management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IN" i="1" dirty="0">
                <a:latin typeface="Times New Roman" pitchFamily="18" charset="0"/>
                <a:cs typeface="Times New Roman" pitchFamily="18" charset="0"/>
              </a:rPr>
              <a:t>32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(12), pp.2592-2621.</a:t>
            </a:r>
          </a:p>
          <a:p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11300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Thank You PNG Images, Free Thank You Clipart Pictures - Free Transparent PNG  Logo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676400"/>
            <a:ext cx="7620000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6120142"/>
      </p:ext>
    </p:extLst>
  </p:cSld>
  <p:clrMapOvr>
    <a:masterClrMapping/>
  </p:clrMapOvr>
</p:sld>
</file>

<file path=ppt/theme/theme1.xml><?xml version="1.0" encoding="utf-8"?>
<a:theme xmlns:a="http://schemas.openxmlformats.org/drawingml/2006/main" name="Technic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E13050412F7714587A7EBC48ABA362B" ma:contentTypeVersion="7" ma:contentTypeDescription="Create a new document." ma:contentTypeScope="" ma:versionID="6c3d423a1a76359b344b8f91d733b8a4">
  <xsd:schema xmlns:xsd="http://www.w3.org/2001/XMLSchema" xmlns:xs="http://www.w3.org/2001/XMLSchema" xmlns:p="http://schemas.microsoft.com/office/2006/metadata/properties" xmlns:ns3="1f837940-642b-43ca-9d38-25722a845440" xmlns:ns4="3fcaf5fe-603d-41c1-8142-4daff1fe2387" targetNamespace="http://schemas.microsoft.com/office/2006/metadata/properties" ma:root="true" ma:fieldsID="3379dfe3bcf96738f0e3a8a5d596ef1d" ns3:_="" ns4:_="">
    <xsd:import namespace="1f837940-642b-43ca-9d38-25722a845440"/>
    <xsd:import namespace="3fcaf5fe-603d-41c1-8142-4daff1fe238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837940-642b-43ca-9d38-25722a84544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fcaf5fe-603d-41c1-8142-4daff1fe2387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28B4915-0874-4F6F-B6EC-D6616DA7A2BA}">
  <ds:schemaRefs>
    <ds:schemaRef ds:uri="1f837940-642b-43ca-9d38-25722a845440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3fcaf5fe-603d-41c1-8142-4daff1fe2387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9ECE610-118A-4FD3-9435-244559E1FFB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2676A47-F244-456B-B484-C91A96510F2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f837940-642b-43ca-9d38-25722a845440"/>
    <ds:schemaRef ds:uri="3fcaf5fe-603d-41c1-8142-4daff1fe238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637</TotalTime>
  <Words>539</Words>
  <Application>Microsoft Office PowerPoint</Application>
  <PresentationFormat>On-screen Show (4:3)</PresentationFormat>
  <Paragraphs>61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Franklin Gothic Book</vt:lpstr>
      <vt:lpstr>Times New Roman</vt:lpstr>
      <vt:lpstr>Wingdings 2</vt:lpstr>
      <vt:lpstr>Technic</vt:lpstr>
      <vt:lpstr>BA BUSINESS MANAGEMENT Module: Managing People Module Code: LCBB5004 </vt:lpstr>
      <vt:lpstr>Introduction </vt:lpstr>
      <vt:lpstr>Introduction of flexible working  </vt:lpstr>
      <vt:lpstr>Flexible working with diversity and inclusion at work </vt:lpstr>
      <vt:lpstr>Flexible working with diversity and inclusion at work </vt:lpstr>
      <vt:lpstr>Role of HR manager</vt:lpstr>
      <vt:lpstr>Role of HR manager</vt:lpstr>
      <vt:lpstr>Human resource role in promoting diversity through flexible working </vt:lpstr>
      <vt:lpstr>Human resource role in promoting inclusion through flexibility  </vt:lpstr>
      <vt:lpstr>Human resource role in promoting inclusion through flexibility  </vt:lpstr>
      <vt:lpstr>Conclusion  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BUSINESS MANAGEMENT Module: Managing People</dc:title>
  <dc:creator>Subash</dc:creator>
  <cp:lastModifiedBy>Shega, Oana (Student)</cp:lastModifiedBy>
  <cp:revision>11</cp:revision>
  <dcterms:created xsi:type="dcterms:W3CDTF">2006-08-16T00:00:00Z</dcterms:created>
  <dcterms:modified xsi:type="dcterms:W3CDTF">2022-11-26T12:15:16Z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0x0101008E13050412F7714587A7EBC48ABA362B</vt:lpwstr>
  </property>
</Properties>
</file>