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45"/>
  </p:notesMasterIdLst>
  <p:sldIdLst>
    <p:sldId id="256" r:id="rId5"/>
    <p:sldId id="257" r:id="rId6"/>
    <p:sldId id="258" r:id="rId7"/>
    <p:sldId id="259" r:id="rId8"/>
    <p:sldId id="261" r:id="rId9"/>
    <p:sldId id="295" r:id="rId10"/>
    <p:sldId id="296" r:id="rId11"/>
    <p:sldId id="297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5D3CD7-0C1C-4518-989F-01A9830EBED9}" v="15" dt="2023-10-13T06:59:35.397"/>
    <p1510:client id="{CF3A236F-876E-4196-AA95-6340BABD93CA}" v="6" dt="2023-10-23T09:53:33.4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76" d="100"/>
          <a:sy n="76" d="100"/>
        </p:scale>
        <p:origin x="68" y="8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CA29E5-075B-49E0-AB31-A3434595BB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7AE28B-19B0-44D9-81EC-6074DCF38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5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AUOrG7CX6w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HB9K1pHZa0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xFm6IrUbk8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Watch YouTube: ‘</a:t>
            </a:r>
            <a:r>
              <a:rPr lang="en-US" dirty="0">
                <a:hlinkClick r:id="rId3"/>
              </a:rPr>
              <a:t>What is Values Based Education</a:t>
            </a:r>
            <a:r>
              <a:rPr lang="en-US" dirty="0"/>
              <a:t>? ’</a:t>
            </a:r>
            <a:r>
              <a:rPr lang="en-US" dirty="0" err="1"/>
              <a:t>Dr</a:t>
            </a:r>
            <a:r>
              <a:rPr lang="en-US" dirty="0"/>
              <a:t> Neil Hawkes (1min  40secs) </a:t>
            </a:r>
            <a:r>
              <a:rPr lang="en-GB" dirty="0">
                <a:hlinkClick r:id="rId3"/>
              </a:rPr>
              <a:t>https://www.youtube.com/watch?v=GAUOrG7CX6w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7AE28B-19B0-44D9-81EC-6074DCF381F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836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https://www.youtube.com/watch?v=YHB9K1pHZa0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7AE28B-19B0-44D9-81EC-6074DCF381F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91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https://www.youtube.com/watch?v=_xFm6IrUbk8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7AE28B-19B0-44D9-81EC-6074DCF381F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553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5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81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02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6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5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2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6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0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0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0252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580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77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70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6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108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12/04/2024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317058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299" Type="http://schemas.openxmlformats.org/officeDocument/2006/relationships/tags" Target="../tags/tag299.xml"/><Relationship Id="rId21" Type="http://schemas.openxmlformats.org/officeDocument/2006/relationships/tags" Target="../tags/tag21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24" Type="http://schemas.openxmlformats.org/officeDocument/2006/relationships/tags" Target="../tags/tag324.xml"/><Relationship Id="rId366" Type="http://schemas.openxmlformats.org/officeDocument/2006/relationships/tags" Target="../tags/tag366.xml"/><Relationship Id="rId170" Type="http://schemas.openxmlformats.org/officeDocument/2006/relationships/tags" Target="../tags/tag17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268" Type="http://schemas.openxmlformats.org/officeDocument/2006/relationships/tags" Target="../tags/tag268.xml"/><Relationship Id="rId32" Type="http://schemas.openxmlformats.org/officeDocument/2006/relationships/tags" Target="../tags/tag32.xml"/><Relationship Id="rId74" Type="http://schemas.openxmlformats.org/officeDocument/2006/relationships/tags" Target="../tags/tag74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377" Type="http://schemas.openxmlformats.org/officeDocument/2006/relationships/tags" Target="../tags/tag377.xml"/><Relationship Id="rId5" Type="http://schemas.openxmlformats.org/officeDocument/2006/relationships/tags" Target="../tags/tag5.xml"/><Relationship Id="rId181" Type="http://schemas.openxmlformats.org/officeDocument/2006/relationships/tags" Target="../tags/tag181.xml"/><Relationship Id="rId237" Type="http://schemas.openxmlformats.org/officeDocument/2006/relationships/tags" Target="../tags/tag237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46" Type="http://schemas.openxmlformats.org/officeDocument/2006/relationships/tags" Target="../tags/tag346.xml"/><Relationship Id="rId388" Type="http://schemas.openxmlformats.org/officeDocument/2006/relationships/tags" Target="../tags/tag388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248" Type="http://schemas.openxmlformats.org/officeDocument/2006/relationships/tags" Target="../tags/tag248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217" Type="http://schemas.openxmlformats.org/officeDocument/2006/relationships/tags" Target="../tags/tag217.xml"/><Relationship Id="rId399" Type="http://schemas.openxmlformats.org/officeDocument/2006/relationships/tags" Target="../tags/tag399.xml"/><Relationship Id="rId259" Type="http://schemas.openxmlformats.org/officeDocument/2006/relationships/tags" Target="../tags/tag259.xml"/><Relationship Id="rId424" Type="http://schemas.openxmlformats.org/officeDocument/2006/relationships/tags" Target="../tags/tag424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270" Type="http://schemas.openxmlformats.org/officeDocument/2006/relationships/tags" Target="../tags/tag270.xml"/><Relationship Id="rId326" Type="http://schemas.openxmlformats.org/officeDocument/2006/relationships/tags" Target="../tags/tag326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172" Type="http://schemas.openxmlformats.org/officeDocument/2006/relationships/tags" Target="../tags/tag17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281" Type="http://schemas.openxmlformats.org/officeDocument/2006/relationships/tags" Target="../tags/tag281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7" Type="http://schemas.openxmlformats.org/officeDocument/2006/relationships/tags" Target="../tags/tag7.xml"/><Relationship Id="rId183" Type="http://schemas.openxmlformats.org/officeDocument/2006/relationships/tags" Target="../tags/tag183.xml"/><Relationship Id="rId239" Type="http://schemas.openxmlformats.org/officeDocument/2006/relationships/tags" Target="../tags/tag239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250" Type="http://schemas.openxmlformats.org/officeDocument/2006/relationships/tags" Target="../tags/tag250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45" Type="http://schemas.openxmlformats.org/officeDocument/2006/relationships/tags" Target="../tags/tag45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152" Type="http://schemas.openxmlformats.org/officeDocument/2006/relationships/tags" Target="../tags/tag15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261" Type="http://schemas.openxmlformats.org/officeDocument/2006/relationships/tags" Target="../tags/tag261.xml"/><Relationship Id="rId14" Type="http://schemas.openxmlformats.org/officeDocument/2006/relationships/tags" Target="../tags/tag14.xml"/><Relationship Id="rId56" Type="http://schemas.openxmlformats.org/officeDocument/2006/relationships/tags" Target="../tags/tag56.xml"/><Relationship Id="rId317" Type="http://schemas.openxmlformats.org/officeDocument/2006/relationships/tags" Target="../tags/tag317.xml"/><Relationship Id="rId359" Type="http://schemas.openxmlformats.org/officeDocument/2006/relationships/tags" Target="../tags/tag359.xml"/><Relationship Id="rId98" Type="http://schemas.openxmlformats.org/officeDocument/2006/relationships/tags" Target="../tags/tag98.xml"/><Relationship Id="rId121" Type="http://schemas.openxmlformats.org/officeDocument/2006/relationships/tags" Target="../tags/tag121.xml"/><Relationship Id="rId163" Type="http://schemas.openxmlformats.org/officeDocument/2006/relationships/tags" Target="../tags/tag163.xml"/><Relationship Id="rId219" Type="http://schemas.openxmlformats.org/officeDocument/2006/relationships/tags" Target="../tags/tag219.xml"/><Relationship Id="rId370" Type="http://schemas.openxmlformats.org/officeDocument/2006/relationships/tags" Target="../tags/tag370.xml"/><Relationship Id="rId426" Type="http://schemas.openxmlformats.org/officeDocument/2006/relationships/tags" Target="../tags/tag426.xml"/><Relationship Id="rId230" Type="http://schemas.openxmlformats.org/officeDocument/2006/relationships/tags" Target="../tags/tag230.xml"/><Relationship Id="rId25" Type="http://schemas.openxmlformats.org/officeDocument/2006/relationships/tags" Target="../tags/tag25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328" Type="http://schemas.openxmlformats.org/officeDocument/2006/relationships/tags" Target="../tags/tag328.xml"/><Relationship Id="rId132" Type="http://schemas.openxmlformats.org/officeDocument/2006/relationships/tags" Target="../tags/tag13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241" Type="http://schemas.openxmlformats.org/officeDocument/2006/relationships/tags" Target="../tags/tag241.xml"/><Relationship Id="rId437" Type="http://schemas.openxmlformats.org/officeDocument/2006/relationships/tags" Target="../tags/tag437.xml"/><Relationship Id="rId36" Type="http://schemas.openxmlformats.org/officeDocument/2006/relationships/tags" Target="../tags/tag36.xml"/><Relationship Id="rId283" Type="http://schemas.openxmlformats.org/officeDocument/2006/relationships/tags" Target="../tags/tag283.xml"/><Relationship Id="rId339" Type="http://schemas.openxmlformats.org/officeDocument/2006/relationships/tags" Target="../tags/tag339.xml"/><Relationship Id="rId78" Type="http://schemas.openxmlformats.org/officeDocument/2006/relationships/tags" Target="../tags/tag78.xml"/><Relationship Id="rId101" Type="http://schemas.openxmlformats.org/officeDocument/2006/relationships/tags" Target="../tags/tag101.xml"/><Relationship Id="rId143" Type="http://schemas.openxmlformats.org/officeDocument/2006/relationships/tags" Target="../tags/tag143.xml"/><Relationship Id="rId185" Type="http://schemas.openxmlformats.org/officeDocument/2006/relationships/tags" Target="../tags/tag185.xml"/><Relationship Id="rId350" Type="http://schemas.openxmlformats.org/officeDocument/2006/relationships/tags" Target="../tags/tag350.xml"/><Relationship Id="rId406" Type="http://schemas.openxmlformats.org/officeDocument/2006/relationships/tags" Target="../tags/tag406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392" Type="http://schemas.openxmlformats.org/officeDocument/2006/relationships/tags" Target="../tags/tag392.xml"/><Relationship Id="rId252" Type="http://schemas.openxmlformats.org/officeDocument/2006/relationships/tags" Target="../tags/tag252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47" Type="http://schemas.openxmlformats.org/officeDocument/2006/relationships/tags" Target="../tags/tag47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263" Type="http://schemas.openxmlformats.org/officeDocument/2006/relationships/tags" Target="../tags/tag263.xml"/><Relationship Id="rId319" Type="http://schemas.openxmlformats.org/officeDocument/2006/relationships/tags" Target="../tags/tag319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428" Type="http://schemas.openxmlformats.org/officeDocument/2006/relationships/tags" Target="../tags/tag428.xml"/><Relationship Id="rId232" Type="http://schemas.openxmlformats.org/officeDocument/2006/relationships/tags" Target="../tags/tag232.xml"/><Relationship Id="rId274" Type="http://schemas.openxmlformats.org/officeDocument/2006/relationships/tags" Target="../tags/tag274.xml"/><Relationship Id="rId27" Type="http://schemas.openxmlformats.org/officeDocument/2006/relationships/tags" Target="../tags/tag27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41" Type="http://schemas.openxmlformats.org/officeDocument/2006/relationships/tags" Target="../tags/tag341.xml"/><Relationship Id="rId383" Type="http://schemas.openxmlformats.org/officeDocument/2006/relationships/tags" Target="../tags/tag383.xml"/><Relationship Id="rId439" Type="http://schemas.openxmlformats.org/officeDocument/2006/relationships/tags" Target="../tags/tag439.xml"/><Relationship Id="rId201" Type="http://schemas.openxmlformats.org/officeDocument/2006/relationships/tags" Target="../tags/tag201.xml"/><Relationship Id="rId243" Type="http://schemas.openxmlformats.org/officeDocument/2006/relationships/tags" Target="../tags/tag243.xml"/><Relationship Id="rId285" Type="http://schemas.openxmlformats.org/officeDocument/2006/relationships/tags" Target="../tags/tag285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91" Type="http://schemas.openxmlformats.org/officeDocument/2006/relationships/tags" Target="../tags/tag91.xml"/><Relationship Id="rId145" Type="http://schemas.openxmlformats.org/officeDocument/2006/relationships/tags" Target="../tags/tag145.xml"/><Relationship Id="rId187" Type="http://schemas.openxmlformats.org/officeDocument/2006/relationships/tags" Target="../tags/tag187.xml"/><Relationship Id="rId352" Type="http://schemas.openxmlformats.org/officeDocument/2006/relationships/tags" Target="../tags/tag352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212" Type="http://schemas.openxmlformats.org/officeDocument/2006/relationships/tags" Target="../tags/tag212.xml"/><Relationship Id="rId254" Type="http://schemas.openxmlformats.org/officeDocument/2006/relationships/tags" Target="../tags/tag254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296" Type="http://schemas.openxmlformats.org/officeDocument/2006/relationships/tags" Target="../tags/tag296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363" Type="http://schemas.openxmlformats.org/officeDocument/2006/relationships/tags" Target="../tags/tag363.xml"/><Relationship Id="rId419" Type="http://schemas.openxmlformats.org/officeDocument/2006/relationships/tags" Target="../tags/tag419.xml"/><Relationship Id="rId202" Type="http://schemas.openxmlformats.org/officeDocument/2006/relationships/tags" Target="../tags/tag202.xml"/><Relationship Id="rId223" Type="http://schemas.openxmlformats.org/officeDocument/2006/relationships/tags" Target="../tags/tag223.xml"/><Relationship Id="rId244" Type="http://schemas.openxmlformats.org/officeDocument/2006/relationships/tags" Target="../tags/tag244.xml"/><Relationship Id="rId430" Type="http://schemas.openxmlformats.org/officeDocument/2006/relationships/tags" Target="../tags/tag430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265" Type="http://schemas.openxmlformats.org/officeDocument/2006/relationships/tags" Target="../tags/tag265.xml"/><Relationship Id="rId286" Type="http://schemas.openxmlformats.org/officeDocument/2006/relationships/tags" Target="../tags/tag28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25" Type="http://schemas.openxmlformats.org/officeDocument/2006/relationships/tags" Target="../tags/tag125.xml"/><Relationship Id="rId146" Type="http://schemas.openxmlformats.org/officeDocument/2006/relationships/tags" Target="../tags/tag146.xml"/><Relationship Id="rId167" Type="http://schemas.openxmlformats.org/officeDocument/2006/relationships/tags" Target="../tags/tag167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32" Type="http://schemas.openxmlformats.org/officeDocument/2006/relationships/tags" Target="../tags/tag332.xml"/><Relationship Id="rId353" Type="http://schemas.openxmlformats.org/officeDocument/2006/relationships/tags" Target="../tags/tag353.xml"/><Relationship Id="rId374" Type="http://schemas.openxmlformats.org/officeDocument/2006/relationships/tags" Target="../tags/tag374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234" Type="http://schemas.openxmlformats.org/officeDocument/2006/relationships/tags" Target="../tags/tag234.xml"/><Relationship Id="rId420" Type="http://schemas.openxmlformats.org/officeDocument/2006/relationships/tags" Target="../tags/tag420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55" Type="http://schemas.openxmlformats.org/officeDocument/2006/relationships/tags" Target="../tags/tag255.xml"/><Relationship Id="rId276" Type="http://schemas.openxmlformats.org/officeDocument/2006/relationships/tags" Target="../tags/tag276.xml"/><Relationship Id="rId297" Type="http://schemas.openxmlformats.org/officeDocument/2006/relationships/tags" Target="../tags/tag297.xml"/><Relationship Id="rId441" Type="http://schemas.openxmlformats.org/officeDocument/2006/relationships/slideLayout" Target="../slideLayouts/slideLayout17.xml"/><Relationship Id="rId40" Type="http://schemas.openxmlformats.org/officeDocument/2006/relationships/tags" Target="../tags/tag40.xml"/><Relationship Id="rId115" Type="http://schemas.openxmlformats.org/officeDocument/2006/relationships/tags" Target="../tags/tag115.xml"/><Relationship Id="rId136" Type="http://schemas.openxmlformats.org/officeDocument/2006/relationships/tags" Target="../tags/tag136.xml"/><Relationship Id="rId157" Type="http://schemas.openxmlformats.org/officeDocument/2006/relationships/tags" Target="../tags/tag157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322" Type="http://schemas.openxmlformats.org/officeDocument/2006/relationships/tags" Target="../tags/tag322.xml"/><Relationship Id="rId343" Type="http://schemas.openxmlformats.org/officeDocument/2006/relationships/tags" Target="../tags/tag343.xml"/><Relationship Id="rId364" Type="http://schemas.openxmlformats.org/officeDocument/2006/relationships/tags" Target="../tags/tag364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9" Type="http://schemas.openxmlformats.org/officeDocument/2006/relationships/tags" Target="../tags/tag199.xml"/><Relationship Id="rId203" Type="http://schemas.openxmlformats.org/officeDocument/2006/relationships/tags" Target="../tags/tag203.xml"/><Relationship Id="rId385" Type="http://schemas.openxmlformats.org/officeDocument/2006/relationships/tags" Target="../tags/tag385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45" Type="http://schemas.openxmlformats.org/officeDocument/2006/relationships/tags" Target="../tags/tag245.xml"/><Relationship Id="rId266" Type="http://schemas.openxmlformats.org/officeDocument/2006/relationships/tags" Target="../tags/tag266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31" Type="http://schemas.openxmlformats.org/officeDocument/2006/relationships/tags" Target="../tags/tag431.xml"/><Relationship Id="rId30" Type="http://schemas.openxmlformats.org/officeDocument/2006/relationships/tags" Target="../tags/tag30.xml"/><Relationship Id="rId105" Type="http://schemas.openxmlformats.org/officeDocument/2006/relationships/tags" Target="../tags/tag105.xml"/><Relationship Id="rId126" Type="http://schemas.openxmlformats.org/officeDocument/2006/relationships/tags" Target="../tags/tag126.xml"/><Relationship Id="rId147" Type="http://schemas.openxmlformats.org/officeDocument/2006/relationships/tags" Target="../tags/tag147.xml"/><Relationship Id="rId168" Type="http://schemas.openxmlformats.org/officeDocument/2006/relationships/tags" Target="../tags/tag168.xml"/><Relationship Id="rId312" Type="http://schemas.openxmlformats.org/officeDocument/2006/relationships/tags" Target="../tags/tag312.xml"/><Relationship Id="rId333" Type="http://schemas.openxmlformats.org/officeDocument/2006/relationships/tags" Target="../tags/tag333.xml"/><Relationship Id="rId354" Type="http://schemas.openxmlformats.org/officeDocument/2006/relationships/tags" Target="../tags/tag354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75" Type="http://schemas.openxmlformats.org/officeDocument/2006/relationships/tags" Target="../tags/tag375.xml"/><Relationship Id="rId396" Type="http://schemas.openxmlformats.org/officeDocument/2006/relationships/tags" Target="../tags/tag396.xml"/><Relationship Id="rId3" Type="http://schemas.openxmlformats.org/officeDocument/2006/relationships/tags" Target="../tags/tag3.xml"/><Relationship Id="rId214" Type="http://schemas.openxmlformats.org/officeDocument/2006/relationships/tags" Target="../tags/tag214.xml"/><Relationship Id="rId235" Type="http://schemas.openxmlformats.org/officeDocument/2006/relationships/tags" Target="../tags/tag235.xml"/><Relationship Id="rId256" Type="http://schemas.openxmlformats.org/officeDocument/2006/relationships/tags" Target="../tags/tag256.xml"/><Relationship Id="rId277" Type="http://schemas.openxmlformats.org/officeDocument/2006/relationships/tags" Target="../tags/tag277.xml"/><Relationship Id="rId298" Type="http://schemas.openxmlformats.org/officeDocument/2006/relationships/tags" Target="../tags/tag298.xml"/><Relationship Id="rId400" Type="http://schemas.openxmlformats.org/officeDocument/2006/relationships/tags" Target="../tags/tag400.xml"/><Relationship Id="rId421" Type="http://schemas.openxmlformats.org/officeDocument/2006/relationships/tags" Target="../tags/tag421.xml"/><Relationship Id="rId116" Type="http://schemas.openxmlformats.org/officeDocument/2006/relationships/tags" Target="../tags/tag116.xml"/><Relationship Id="rId137" Type="http://schemas.openxmlformats.org/officeDocument/2006/relationships/tags" Target="../tags/tag137.xml"/><Relationship Id="rId158" Type="http://schemas.openxmlformats.org/officeDocument/2006/relationships/tags" Target="../tags/tag158.xml"/><Relationship Id="rId302" Type="http://schemas.openxmlformats.org/officeDocument/2006/relationships/tags" Target="../tags/tag302.xml"/><Relationship Id="rId323" Type="http://schemas.openxmlformats.org/officeDocument/2006/relationships/tags" Target="../tags/tag323.xml"/><Relationship Id="rId344" Type="http://schemas.openxmlformats.org/officeDocument/2006/relationships/tags" Target="../tags/tag344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65" Type="http://schemas.openxmlformats.org/officeDocument/2006/relationships/tags" Target="../tags/tag365.xml"/><Relationship Id="rId386" Type="http://schemas.openxmlformats.org/officeDocument/2006/relationships/tags" Target="../tags/tag38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25" Type="http://schemas.openxmlformats.org/officeDocument/2006/relationships/tags" Target="../tags/tag225.xml"/><Relationship Id="rId246" Type="http://schemas.openxmlformats.org/officeDocument/2006/relationships/tags" Target="../tags/tag246.xml"/><Relationship Id="rId267" Type="http://schemas.openxmlformats.org/officeDocument/2006/relationships/tags" Target="../tags/tag267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32" Type="http://schemas.openxmlformats.org/officeDocument/2006/relationships/tags" Target="../tags/tag432.xml"/><Relationship Id="rId106" Type="http://schemas.openxmlformats.org/officeDocument/2006/relationships/tags" Target="../tags/tag106.xml"/><Relationship Id="rId127" Type="http://schemas.openxmlformats.org/officeDocument/2006/relationships/tags" Target="../tags/tag127.xml"/><Relationship Id="rId313" Type="http://schemas.openxmlformats.org/officeDocument/2006/relationships/tags" Target="../tags/tag313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52" Type="http://schemas.openxmlformats.org/officeDocument/2006/relationships/tags" Target="../tags/tag52.xml"/><Relationship Id="rId73" Type="http://schemas.openxmlformats.org/officeDocument/2006/relationships/tags" Target="../tags/tag73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169" Type="http://schemas.openxmlformats.org/officeDocument/2006/relationships/tags" Target="../tags/tag169.xml"/><Relationship Id="rId334" Type="http://schemas.openxmlformats.org/officeDocument/2006/relationships/tags" Target="../tags/tag334.xml"/><Relationship Id="rId355" Type="http://schemas.openxmlformats.org/officeDocument/2006/relationships/tags" Target="../tags/tag355.xml"/><Relationship Id="rId376" Type="http://schemas.openxmlformats.org/officeDocument/2006/relationships/tags" Target="../tags/tag376.xml"/><Relationship Id="rId397" Type="http://schemas.openxmlformats.org/officeDocument/2006/relationships/tags" Target="../tags/tag397.xml"/><Relationship Id="rId4" Type="http://schemas.openxmlformats.org/officeDocument/2006/relationships/tags" Target="../tags/tag4.xml"/><Relationship Id="rId180" Type="http://schemas.openxmlformats.org/officeDocument/2006/relationships/tags" Target="../tags/tag180.xml"/><Relationship Id="rId215" Type="http://schemas.openxmlformats.org/officeDocument/2006/relationships/tags" Target="../tags/tag215.xml"/><Relationship Id="rId236" Type="http://schemas.openxmlformats.org/officeDocument/2006/relationships/tags" Target="../tags/tag236.xml"/><Relationship Id="rId257" Type="http://schemas.openxmlformats.org/officeDocument/2006/relationships/tags" Target="../tags/tag257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22" Type="http://schemas.openxmlformats.org/officeDocument/2006/relationships/tags" Target="../tags/tag422.xml"/><Relationship Id="rId303" Type="http://schemas.openxmlformats.org/officeDocument/2006/relationships/tags" Target="../tags/tag303.xml"/><Relationship Id="rId42" Type="http://schemas.openxmlformats.org/officeDocument/2006/relationships/tags" Target="../tags/tag42.xml"/><Relationship Id="rId84" Type="http://schemas.openxmlformats.org/officeDocument/2006/relationships/tags" Target="../tags/tag84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387" Type="http://schemas.openxmlformats.org/officeDocument/2006/relationships/tags" Target="../tags/tag387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247" Type="http://schemas.openxmlformats.org/officeDocument/2006/relationships/tags" Target="../tags/tag247.xml"/><Relationship Id="rId412" Type="http://schemas.openxmlformats.org/officeDocument/2006/relationships/tags" Target="../tags/tag412.xml"/><Relationship Id="rId107" Type="http://schemas.openxmlformats.org/officeDocument/2006/relationships/tags" Target="../tags/tag107.xml"/><Relationship Id="rId289" Type="http://schemas.openxmlformats.org/officeDocument/2006/relationships/tags" Target="../tags/tag289.xml"/><Relationship Id="rId11" Type="http://schemas.openxmlformats.org/officeDocument/2006/relationships/tags" Target="../tags/tag11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14" Type="http://schemas.openxmlformats.org/officeDocument/2006/relationships/tags" Target="../tags/tag314.xml"/><Relationship Id="rId356" Type="http://schemas.openxmlformats.org/officeDocument/2006/relationships/tags" Target="../tags/tag356.xml"/><Relationship Id="rId398" Type="http://schemas.openxmlformats.org/officeDocument/2006/relationships/tags" Target="../tags/tag398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258" Type="http://schemas.openxmlformats.org/officeDocument/2006/relationships/tags" Target="../tags/tag258.xml"/><Relationship Id="rId22" Type="http://schemas.openxmlformats.org/officeDocument/2006/relationships/tags" Target="../tags/tag22.xml"/><Relationship Id="rId64" Type="http://schemas.openxmlformats.org/officeDocument/2006/relationships/tags" Target="../tags/tag64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367" Type="http://schemas.openxmlformats.org/officeDocument/2006/relationships/tags" Target="../tags/tag367.xml"/><Relationship Id="rId171" Type="http://schemas.openxmlformats.org/officeDocument/2006/relationships/tags" Target="../tags/tag171.xml"/><Relationship Id="rId227" Type="http://schemas.openxmlformats.org/officeDocument/2006/relationships/tags" Target="../tags/tag227.xml"/><Relationship Id="rId269" Type="http://schemas.openxmlformats.org/officeDocument/2006/relationships/tags" Target="../tags/tag269.xml"/><Relationship Id="rId434" Type="http://schemas.openxmlformats.org/officeDocument/2006/relationships/tags" Target="../tags/tag434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280" Type="http://schemas.openxmlformats.org/officeDocument/2006/relationships/tags" Target="../tags/tag280.xml"/><Relationship Id="rId336" Type="http://schemas.openxmlformats.org/officeDocument/2006/relationships/tags" Target="../tags/tag336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182" Type="http://schemas.openxmlformats.org/officeDocument/2006/relationships/tags" Target="../tags/tag182.xml"/><Relationship Id="rId378" Type="http://schemas.openxmlformats.org/officeDocument/2006/relationships/tags" Target="../tags/tag378.xml"/><Relationship Id="rId403" Type="http://schemas.openxmlformats.org/officeDocument/2006/relationships/tags" Target="../tags/tag403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249" Type="http://schemas.openxmlformats.org/officeDocument/2006/relationships/tags" Target="../tags/tag249.xml"/><Relationship Id="rId414" Type="http://schemas.openxmlformats.org/officeDocument/2006/relationships/tags" Target="../tags/tag414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260" Type="http://schemas.openxmlformats.org/officeDocument/2006/relationships/tags" Target="../tags/tag260.xml"/><Relationship Id="rId316" Type="http://schemas.openxmlformats.org/officeDocument/2006/relationships/tags" Target="../tags/tag316.xml"/><Relationship Id="rId55" Type="http://schemas.openxmlformats.org/officeDocument/2006/relationships/tags" Target="../tags/tag55.xml"/><Relationship Id="rId97" Type="http://schemas.openxmlformats.org/officeDocument/2006/relationships/tags" Target="../tags/tag97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271" Type="http://schemas.openxmlformats.org/officeDocument/2006/relationships/tags" Target="../tags/tag271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436" Type="http://schemas.openxmlformats.org/officeDocument/2006/relationships/tags" Target="../tags/tag436.xml"/><Relationship Id="rId240" Type="http://schemas.openxmlformats.org/officeDocument/2006/relationships/tags" Target="../tags/tag240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251" Type="http://schemas.openxmlformats.org/officeDocument/2006/relationships/tags" Target="../tags/tag25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220" Type="http://schemas.openxmlformats.org/officeDocument/2006/relationships/tags" Target="../tags/tag22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427" Type="http://schemas.openxmlformats.org/officeDocument/2006/relationships/tags" Target="../tags/tag427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448.xml"/><Relationship Id="rId3" Type="http://schemas.openxmlformats.org/officeDocument/2006/relationships/tags" Target="../tags/tag443.xml"/><Relationship Id="rId7" Type="http://schemas.openxmlformats.org/officeDocument/2006/relationships/tags" Target="../tags/tag447.xml"/><Relationship Id="rId2" Type="http://schemas.openxmlformats.org/officeDocument/2006/relationships/tags" Target="../tags/tag442.xml"/><Relationship Id="rId1" Type="http://schemas.openxmlformats.org/officeDocument/2006/relationships/tags" Target="../tags/tag441.xml"/><Relationship Id="rId6" Type="http://schemas.openxmlformats.org/officeDocument/2006/relationships/tags" Target="../tags/tag446.xml"/><Relationship Id="rId11" Type="http://schemas.openxmlformats.org/officeDocument/2006/relationships/slideLayout" Target="../slideLayouts/slideLayout17.xml"/><Relationship Id="rId5" Type="http://schemas.openxmlformats.org/officeDocument/2006/relationships/tags" Target="../tags/tag445.xml"/><Relationship Id="rId10" Type="http://schemas.openxmlformats.org/officeDocument/2006/relationships/tags" Target="../tags/tag450.xml"/><Relationship Id="rId4" Type="http://schemas.openxmlformats.org/officeDocument/2006/relationships/tags" Target="../tags/tag444.xml"/><Relationship Id="rId9" Type="http://schemas.openxmlformats.org/officeDocument/2006/relationships/tags" Target="../tags/tag44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458.xml"/><Relationship Id="rId13" Type="http://schemas.openxmlformats.org/officeDocument/2006/relationships/tags" Target="../tags/tag463.xml"/><Relationship Id="rId18" Type="http://schemas.openxmlformats.org/officeDocument/2006/relationships/slideLayout" Target="../slideLayouts/slideLayout17.xml"/><Relationship Id="rId3" Type="http://schemas.openxmlformats.org/officeDocument/2006/relationships/tags" Target="../tags/tag453.xml"/><Relationship Id="rId7" Type="http://schemas.openxmlformats.org/officeDocument/2006/relationships/tags" Target="../tags/tag457.xml"/><Relationship Id="rId12" Type="http://schemas.openxmlformats.org/officeDocument/2006/relationships/tags" Target="../tags/tag462.xml"/><Relationship Id="rId17" Type="http://schemas.openxmlformats.org/officeDocument/2006/relationships/tags" Target="../tags/tag467.xml"/><Relationship Id="rId2" Type="http://schemas.openxmlformats.org/officeDocument/2006/relationships/tags" Target="../tags/tag452.xml"/><Relationship Id="rId16" Type="http://schemas.openxmlformats.org/officeDocument/2006/relationships/tags" Target="../tags/tag466.xml"/><Relationship Id="rId1" Type="http://schemas.openxmlformats.org/officeDocument/2006/relationships/tags" Target="../tags/tag451.xml"/><Relationship Id="rId6" Type="http://schemas.openxmlformats.org/officeDocument/2006/relationships/tags" Target="../tags/tag456.xml"/><Relationship Id="rId11" Type="http://schemas.openxmlformats.org/officeDocument/2006/relationships/tags" Target="../tags/tag461.xml"/><Relationship Id="rId5" Type="http://schemas.openxmlformats.org/officeDocument/2006/relationships/tags" Target="../tags/tag455.xml"/><Relationship Id="rId15" Type="http://schemas.openxmlformats.org/officeDocument/2006/relationships/tags" Target="../tags/tag465.xml"/><Relationship Id="rId10" Type="http://schemas.openxmlformats.org/officeDocument/2006/relationships/tags" Target="../tags/tag460.xml"/><Relationship Id="rId4" Type="http://schemas.openxmlformats.org/officeDocument/2006/relationships/tags" Target="../tags/tag454.xml"/><Relationship Id="rId9" Type="http://schemas.openxmlformats.org/officeDocument/2006/relationships/tags" Target="../tags/tag459.xml"/><Relationship Id="rId14" Type="http://schemas.openxmlformats.org/officeDocument/2006/relationships/tags" Target="../tags/tag46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GAUOrG7CX6w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YHB9K1pHZa0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_xFm6IrUbk8" TargetMode="External"/><Relationship Id="rId6" Type="http://schemas.openxmlformats.org/officeDocument/2006/relationships/image" Target="../media/image28.jpeg"/><Relationship Id="rId5" Type="http://schemas.openxmlformats.org/officeDocument/2006/relationships/image" Target="../media/image6.png"/><Relationship Id="rId4" Type="http://schemas.openxmlformats.org/officeDocument/2006/relationships/hyperlink" Target="https://www.youtube.com/watch?v=LCMXKt5vRQk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cation.com/reference/article/impact-culture-education/" TargetMode="External"/><Relationship Id="rId2" Type="http://schemas.openxmlformats.org/officeDocument/2006/relationships/hyperlink" Target="http://www.teachthought.com/pedagogy/what-are-the-habits-of-min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ov.wales/topics/people-and-communities/people/children-and-young-people/rights/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4608" y="2175934"/>
            <a:ext cx="10795462" cy="1646302"/>
          </a:xfrm>
        </p:spPr>
        <p:txBody>
          <a:bodyPr/>
          <a:lstStyle/>
          <a:p>
            <a:pPr algn="l"/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Ddoe</a:t>
            </a:r>
            <a:r>
              <a:rPr lang="en-GB" dirty="0"/>
              <a:t>, </a:t>
            </a:r>
            <a:r>
              <a:rPr lang="en-GB" dirty="0" err="1"/>
              <a:t>Heddiw</a:t>
            </a:r>
            <a:r>
              <a:rPr lang="en-GB" dirty="0"/>
              <a:t>, </a:t>
            </a:r>
            <a:r>
              <a:rPr lang="en-GB" dirty="0" err="1"/>
              <a:t>Yfory</a:t>
            </a:r>
            <a:br>
              <a:rPr lang="en-GB" dirty="0"/>
            </a:br>
            <a:r>
              <a:rPr lang="en-GB" dirty="0"/>
              <a:t>Education Past, Present, Future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ECES4001/C</a:t>
            </a:r>
          </a:p>
          <a:p>
            <a:r>
              <a:rPr lang="en-GB" dirty="0" err="1"/>
              <a:t>Sesiwn</a:t>
            </a:r>
            <a:r>
              <a:rPr lang="en-GB" dirty="0"/>
              <a:t> 3  / Session 3</a:t>
            </a:r>
          </a:p>
        </p:txBody>
      </p:sp>
    </p:spTree>
    <p:extLst>
      <p:ext uri="{BB962C8B-B14F-4D97-AF65-F5344CB8AC3E}">
        <p14:creationId xmlns:p14="http://schemas.microsoft.com/office/powerpoint/2010/main" val="4219326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Deall cyfnodau allweddol a diwygiadau allweddol yn hanes addysg yng Nghymru a’r Deyrnas Unedig. 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Understand key periods and reforms in the history of education in Wales and the UK.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413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Dadansoddi natur ddadleuol safbwyntiau addysgol.</a:t>
            </a:r>
            <a:r>
              <a:rPr lang="en-GB" sz="3200" dirty="0"/>
              <a:t> 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Analyse the contested nature of educational perspectives.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405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Adnabod gwerthoedd sydd wrth wraidd addysg, addysgu a dysgu yng Nghymru, y Deyrnas Unedig a’r byd.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Identify values which underpin education, teaching and learning in Wales, UK and the world.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10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Testunau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Topics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/>
              <a:t>Aims of primary education</a:t>
            </a:r>
          </a:p>
          <a:p>
            <a:r>
              <a:rPr lang="en-GB" sz="2800" dirty="0"/>
              <a:t>Values</a:t>
            </a:r>
          </a:p>
          <a:p>
            <a:r>
              <a:rPr lang="en-GB" sz="2800" dirty="0"/>
              <a:t>Hidden curriculum</a:t>
            </a:r>
          </a:p>
          <a:p>
            <a:r>
              <a:rPr lang="en-GB" sz="2800" dirty="0"/>
              <a:t>Cultural capital</a:t>
            </a:r>
          </a:p>
          <a:p>
            <a:r>
              <a:rPr lang="en-GB" dirty="0"/>
              <a:t>N.B. This is not a finite list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6149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377" y="415925"/>
            <a:ext cx="2466975" cy="120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2362200" y="304800"/>
            <a:ext cx="3009528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r>
              <a:rPr lang="en-GB" sz="32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                   </a:t>
            </a:r>
            <a:endParaRPr lang="en-GB" sz="3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899160" y="2016810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Nodau</a:t>
            </a:r>
            <a:r>
              <a:rPr lang="en-GB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</a:t>
            </a:r>
            <a:r>
              <a:rPr lang="en-GB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gynradd</a:t>
            </a:r>
            <a:endParaRPr lang="en-GB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Gwerthoedd</a:t>
            </a:r>
            <a:endParaRPr lang="en-GB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Cwricwlwm</a:t>
            </a:r>
            <a:r>
              <a:rPr lang="en-GB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cudd</a:t>
            </a:r>
            <a:endParaRPr lang="en-GB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Elw</a:t>
            </a:r>
            <a:r>
              <a:rPr lang="en-GB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diwylliannol</a:t>
            </a:r>
            <a:endParaRPr lang="en-GB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1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O.N. </a:t>
            </a:r>
            <a:r>
              <a:rPr lang="en-GB" sz="1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Nid</a:t>
            </a:r>
            <a:r>
              <a:rPr lang="en-GB" sz="1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yw’r</a:t>
            </a:r>
            <a:r>
              <a:rPr lang="en-GB" sz="1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rhestr</a:t>
            </a:r>
            <a:r>
              <a:rPr lang="en-GB" sz="1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hon </a:t>
            </a:r>
            <a:r>
              <a:rPr lang="en-GB" sz="1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GB" sz="1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derfynol</a:t>
            </a:r>
            <a:endParaRPr lang="en-GB" sz="14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sz="2400" i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-2860675" y="69601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br>
              <a:rPr lang="en-GB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929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nod/au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are the aim/s of primary education?</a:t>
            </a:r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6D201C-EF6C-400A-ACB9-63A78EC280F9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704850" y="2387600"/>
            <a:ext cx="7340600" cy="2785378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 dirty="0">
                <a:solidFill>
                  <a:schemeClr val="bg1"/>
                </a:solidFill>
              </a:rPr>
              <a:t>Go to </a:t>
            </a:r>
            <a:r>
              <a:rPr lang="en-GB" sz="3500" b="1" dirty="0" err="1">
                <a:solidFill>
                  <a:schemeClr val="bg1"/>
                </a:solidFill>
              </a:rPr>
              <a:t>vevox.app</a:t>
            </a:r>
            <a:r>
              <a:rPr lang="en-GB" sz="3500" dirty="0">
                <a:solidFill>
                  <a:schemeClr val="bg1"/>
                </a:solidFill>
              </a:rPr>
              <a:t>
Enter the session ID: </a:t>
            </a:r>
            <a:r>
              <a:rPr lang="en-GB" sz="3500" b="1" dirty="0">
                <a:solidFill>
                  <a:schemeClr val="bg1"/>
                </a:solidFill>
              </a:rPr>
              <a:t>133-818-787</a:t>
            </a:r>
            <a:r>
              <a:rPr lang="en-GB" sz="3500" dirty="0">
                <a:solidFill>
                  <a:schemeClr val="bg1"/>
                </a:solidFill>
              </a:rPr>
              <a:t>
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A0E5CD-48A8-4259-BA31-7303187E9CD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3100"/>
            <a:ext cx="2755900" cy="2755900"/>
          </a:xfrm>
          <a:prstGeom prst="rect">
            <a:avLst/>
          </a:prstGeom>
          <a:solidFill>
            <a:srgbClr val="FFFFFF"/>
          </a:solidFill>
          <a:ln w="0" cap="rnd" cmpd="sng" algn="ctr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93C9CE5F-A6C4-4FB4-8185-23533D6D5767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2677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6A9C081F-84C5-47CD-A52B-077F055DCF2B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3566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A157557D-2111-4D9B-B84F-FE6E331217A6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445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36DF0E99-28E3-4237-931B-088238EC889D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534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D3A08070-BEEC-4082-A71E-ADA95D81A974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623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3C1D41DF-E40E-49D7-9B55-FBF2F0707AFA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12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001B703D-6910-45D9-BD12-39C86F5C15B3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01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7AAA6DD5-6352-4D13-96AC-8B4BCF81187A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92456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2CDECCA2-B956-4D45-9C02-45CA3D7F2C4E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423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231FAF62-B078-4D0E-BA73-A78158CA2D47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512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699AD0D0-6961-4A79-B7BB-95F653DB423E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601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438F9398-32AB-455D-B293-7FE51AA71F2F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10223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FDB9CAE1-5CD4-4F8B-B442-CF01E50E99DB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0312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2D4E01CF-DC24-4DFE-AF52-480E0F0D879B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10401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C5425A63-7E1C-4888-A01D-F1B98D648DC5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0490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FD7FB57B-C2BD-4AD4-9CC5-DAC9B153A9CA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0579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B2798D76-4BA7-4F3E-B717-2B1846CAC75A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06680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B48A72EA-0827-4069-8670-7474B08BD1CF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107569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169D9A84-C06F-41DC-A839-1BAF1B7B3636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267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6C5FF4A6-254E-467F-97B4-2F27F9370BD5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801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28B13311-631B-4DA2-8763-010595347444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2456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8D00C230-7828-430D-8AB6-8C59100EB7DB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4234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70DC609B-4301-400F-B448-71A148552743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95123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47633A23-34C0-491D-95B2-BE356ABD3324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96012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DBB89C2C-CA21-4ECF-A1E1-087DB0B55235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9690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9656D856-DC55-440D-8F15-CD50CF09BD69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9867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C12BD907-1895-4D5A-B9E0-1BC3AFBEF60A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045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FCD8847B-106B-4FE4-9EB4-958AC8AEB0D4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2235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A3F595AB-24A7-49DC-A2F3-C5FA3FC9BDFF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756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0470412E-B020-4686-A32C-BBA02304B946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8267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114E5143-572F-4828-9C81-1218CD5212E6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445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8F3D635F-C598-4275-816E-CCC80D82E384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5344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F4F97F76-AD9E-4DEB-8B43-2BBCD60B7A6F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623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B95B538E-1405-4043-8539-3681B12A8E37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801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1B541B05-3A78-435D-A069-05CD72BA4078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978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3C70081B-C00D-4AE0-A7BC-5D9A28DDE940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9334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390CD99A-4DEE-423F-99D4-1D5655002FEE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94234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C2908803-E6C2-4B9D-B455-B85B5C5D8A5A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9601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5B39EF7B-B4D7-4150-AD94-369B4F6B74D2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9867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43404C83-511C-4F69-97AF-96F996C0FEB1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99568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FE0FE087-185C-4815-92AF-A6FB7424E96B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10045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72D3FC32-3D59-4F80-8F29-5D5BAF4DA1BD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10223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35F223D1-7D17-47F6-B96E-4F9A1B2B3D3D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10401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E30C5987-68FC-49F2-8014-A092AB157AA3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10490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EDECEBE7-B486-4648-A67A-8E88E8FC2B09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10579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7BF487B0-4C09-41CF-83B1-24472A552515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10756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AAB79330-29DE-47CC-816E-710B59A83D6E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8267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8F462B7A-9E93-4C92-B31A-6B5272C645FE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8445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56A14C0D-BC76-4DA1-B89E-949C8E3C3286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85344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19BC1964-BED2-4941-A19A-BB8865D31745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8623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D124E95B-00B8-4592-B576-E80649E458AD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8801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8FC788DF-8CFB-4388-934A-1E634BA7CEBA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8978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271BE294-8F43-41FD-8859-A55D381B0D55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9156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47990431-308A-43CF-BBBF-91514742608A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92456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68B1EA59-9F4F-4D3E-9592-9E5D5DCE0042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9334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A931120C-DE34-4137-AA4E-12C215B7DEB7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9512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5D6DDC44-4FBA-49DB-B924-2D5EA6ED623B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96012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66111C5A-5713-4A9A-902F-F4623115703D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97790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E393DF02-4421-4833-966C-92BE27AB23A8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9867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73E7CBFB-A3F8-4010-AC20-37DC29999BEC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99568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4638E595-A02A-4A92-9085-359A261F1C68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10223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794B45F4-8EAE-4E51-9B98-01889649900A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10401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26D904F9-A425-478A-B49D-749ACFCD1E1B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104902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B384635E-AB85-4AFE-A4DA-B46F53CC4B6A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10579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4EFD943E-0769-4D6C-9C2E-06AE4D21DCD0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10756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EA458172-477D-4B67-B834-4D660B6C0661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267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8E28945F-8C72-47F3-82CE-F67599ADF47C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445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5C61A86C-E826-4959-AD5E-B9CE4332C385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5344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3047F9D3-C347-43B9-AA48-F1AC167A4CE6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623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0EA55CB7-89C2-4A66-9BDB-6F882B0ED70D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801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97F9BD93-D24A-4774-ADFD-C1C888C10F49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8978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35AA4DB2-4B2C-4E58-973F-8543E4624ACA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2456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3C0CD77F-4CAE-4B97-BCC3-CE92C148D434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6012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8C44272F-6E59-4B8F-A13A-8E07D50C7449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690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CFA59D8B-A44C-441F-B263-2FB388BEA514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867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34685DD5-F2AD-4386-A697-27B91DA4B0A4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9568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D441A336-989A-4058-8763-4EB0387A62DA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10223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9D6443F1-FACC-43A4-8F85-8E71282AD403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10401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0923A138-2F3E-4D6B-926C-1FAB5D6FF20F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104902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46FFA8E4-8C8D-4A66-845F-6781B5FB1F5B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10579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0E884C00-5334-413B-9040-3633EFAFA630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10756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C4D5F690-16D3-45AE-A91D-2771A5D0C9CB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8267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3C4F9C6C-CAD9-4DF7-A254-4B6CC79B7C3B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88011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88A8BA9C-2203-4C72-B2F8-AC20F562C94E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8978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18AFC3CB-9032-4F30-8628-F68F926E1B6D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90678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373703F1-57B5-4761-A7F0-F494DC945AE1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045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4F632F90-8DC6-4863-93A4-4A0B663125A8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2235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4BC0A4FE-FAA4-455F-8462-B4AEA05BC9DB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756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92203FA1-C789-4A97-AF9C-5DD46B821FB7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8267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355C6177-AD86-44B0-AF5B-DC9788E278EC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83566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7B9B5888-0513-4F72-BA88-A0A9711A8ABC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445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932E9E3A-750F-4861-8EB2-1B69D6DBAB3B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534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FC4CDCE0-CFF0-4BCA-88F7-C59549A6E918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623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AF2A8A22-F17D-49C0-A51B-80E948612F1F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712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0830FF3C-B243-4099-893C-73A09223B560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801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18D4E534-8845-42FF-A905-31F140FBA14F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978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8FA2D7E8-463F-406A-8501-BFCEAF9CE493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9156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36A3A3DE-D818-4107-B037-7206495BF79A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9334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6185AB3B-5825-4E41-8699-DE1AB257D54A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9512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0D9B1685-32AC-4540-A629-23E44B5B3045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9690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86AFAA2C-6EAB-4859-B961-FBC6BD2CA540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867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9B5A12CF-E6B5-498F-AB4B-65EEE1C15269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10045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B2A8D6BA-DCD1-4F1E-88FC-1DA7D7D702C7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10223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609C7D39-53ED-44CA-B550-5CC95BB65D70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10312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8FDECA87-94B4-484E-9A41-24A403850AA9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10401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2CF60FBC-A841-40FA-B137-CAA4BCE20AD3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10490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4DEE2A4B-609C-4765-BC94-3D29AE7A192A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10579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3D207013-8A5B-4293-9BEE-C44BF8FDDB65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106680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AA320AF2-36AD-4D95-B0AD-BEEE6EABF546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10756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33132453-1485-4F47-86AC-36A3F093A53C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89789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1A73D073-7301-4FDA-9A2C-53AE6E97C15B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1567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58DF3952-9B7C-4C70-B2D8-AC0EE607F634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92456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ED62F0DB-1D17-4442-942B-9C51CDE0BC7D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95123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5BFCAA38-E509-4EC9-92E3-BE3E2BDE17E1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96901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0A4F3043-C119-4E06-83C5-4543F97B9E51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97790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3570FA48-07F8-48ED-8200-3B1DD3F09B1A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98679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F4EAC15E-6764-4E93-89B8-E5F75DA49D46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0457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792453CB-69FF-4AF9-A2B7-ABE11178196C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8267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DC569800-0A8D-4065-A16F-4D5021492B64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84455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2F0ABB8D-B9B6-443E-9BD7-7A5A4A0E44D1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85344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CC712FA4-F801-49DE-B112-5E940B9D349B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6233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E800FBB7-80E1-4845-9BAD-EC1E6BBFE877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7122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9B66F882-BE80-4BC6-A115-68E59560B69C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801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3133AB96-BF57-4AD4-AA1C-5D46F1F08F52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90678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5FE0A03E-A476-4B2D-9DBA-82F5ED7D075B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9156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DF4E189E-5462-41DC-9994-D3DCAE697755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9690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4DB1E8D6-425B-45F0-81FC-4C3B2E4387C9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98679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B35EECCE-4D3A-419E-8788-A57E53C7DF38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99568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686D73EE-BD0A-4E0F-B4F9-A1C07D667156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102235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80705EDC-652C-48B6-8762-738C599CDA45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103124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BCEAA375-F15F-4D9D-86DA-9E2D853C36CB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104013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5D1C7B52-B105-4405-B54C-1085D1805115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104902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0FDA05FC-6CDA-47F0-9D1A-7232F0B6B982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10579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53D2E03C-5D7F-4610-9E37-7A42370FF887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83566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69172913-98B8-4D95-86C5-12E3A2881B94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8445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467C3008-C6E7-4C1E-8DD7-D01B573912F3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8534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AD546289-C864-4368-9799-9534A6CA5CF8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8623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966D06EC-B797-40FB-8B6B-270DA52F7A91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87122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0F819BBD-0875-4135-9309-44C2703AA3FE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8978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6587151C-CB3A-4DE4-9495-09FD9DC078AA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0678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08F9197C-0366-4CBD-8EBF-314FAC16918F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1567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96BB4F99-FD2C-48EC-BB33-31EC09FAD85C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9423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0FBF4CC9-05A6-426A-8D59-0DBADB058301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9512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965A2AA1-1113-4600-B34F-E1C5B8248425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96012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28646B7A-75F1-46C9-9D18-9BFAAA91234F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9867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861B353B-834C-4D16-A602-931C87933C5F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99568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9FC463D1-73E3-4E68-B434-DC9A58601D16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0457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A5DAA4A6-9744-4AA5-BA5C-8C744B3731D0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223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8AEE76FD-30F3-4661-81C3-0A5F88CAFB27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312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AF9049D2-EE6D-4FFD-B3F0-3E02C8D69DC7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401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5A0923B4-A2F7-461B-A21C-81BD7D344079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10756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164898D3-7B0B-48F8-9E3F-3E52D3942513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534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72EBEA28-62D3-45F6-97E8-5FA5CC3007C5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7122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4CAE3EB2-47B8-47FD-9AEC-C59A9D8EF6D6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8011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AAA5C7F3-B9CD-42F2-BEB1-C0E223BE1872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90678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0168A20E-C8CC-46EE-B3A8-EA02C78F40DE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92456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E3E2D3EB-FDCF-48E0-8559-996B3743164C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9334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7EA5BEE9-3851-4BEB-A5BE-450AEC40E7D9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9423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8C43D88C-A19F-4665-9DDC-FB6968E31EE3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95123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5529F187-4276-4C14-990D-07905FDA75C6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96012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89EE1D41-5C5E-49EB-A118-93BC369580A0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6901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53E55137-1462-4876-8C42-2CFC8597BD2B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100457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8817D22D-BF8C-485F-9BA6-F9F5D6BAC48A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101346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D18E7AC7-77E3-4760-B699-988F75552BCB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10223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B97DA1DD-D14B-49A7-9E9F-883B0BD0D25E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10312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0D96D5B6-2ABB-4BF1-A575-64DE103BED50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84455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EF070460-CA65-4481-B801-6480E5DC9E38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86233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914A928A-1652-4630-A7F1-13B3D20CFE82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8890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313562C5-9E2D-4DEC-95A1-D7A8200CE594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0678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8810F7A2-CF80-4566-A4A8-F22B569142E4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156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086622E8-67A2-4D53-AA49-715A2EE054E5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423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ED7A9676-2576-4F1B-8440-8977A21C5114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9601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F75D758F-E12E-4DE4-929D-13E0FB039D1A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9779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F4A9C1D5-91E9-4C1C-856B-1511E5E1160D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99568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ED971A11-4AB1-4C93-BD89-819626349771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045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5BC1841E-9FF4-457A-BECA-234F9DD6F5F9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1346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0FBD04EB-B36C-46D3-9F44-00132A11C97D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312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4FB6A335-F309-4A02-B84D-B48F3D50C7FB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490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3B0ADACB-44A1-4488-958A-A97815ADB824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BF64B1E6-E630-40B9-9E5A-164B52468282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8267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BE1DE818-4955-4BEA-BF54-748C63F6B484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5344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DA55E0FD-B777-4374-B4C5-9A6F0D7BF142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8011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7621BBC7-97B1-4BF3-AA54-F0C578596721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90678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B4AF0246-6DB3-4179-80DA-B17F2999F618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9156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1694AD23-9C42-4122-B5A4-61758ADF8223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95123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9AF177BD-BDC9-446A-A604-30B91B2416A8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96012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D4AAE2E4-D255-48AF-8DAF-46EE12ED9902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99568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7544147F-59F4-4CC8-A08A-18A8454AC2B2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101346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6C62FCF7-1F16-486E-A706-0A9C25AECFD9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104902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4A8AF872-FFE4-4DD2-B17C-E5596D71C043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105791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D4468F5B-731D-403D-B954-5FF42B19F0D2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83566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F4539BED-0F56-4EFE-83FB-DB997EDF815E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8445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4CBEC4A0-9954-4C62-B0DE-68CAC95B516C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8534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E363F305-A409-4E17-9433-ED52AECF3122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86233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04504293-3BD2-461C-ACBA-9A9DB740F9AC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87122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79114399-DB14-420C-B6EF-C9276E86A12C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8978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4F7FA583-B6DD-4A4E-BCE9-E44D8412147A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0678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DAABF3EC-43D2-4C4A-ADE0-118D5E8E441D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2456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C619BC5B-7C0F-4FAE-A187-847343BB4E8E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6012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81D40A0A-08DE-469C-9E62-C661B63C0613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6901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3B1DCFF9-23DB-40E8-8EF8-140518F02EF6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7790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8BE3EF78-A8F1-45DB-B468-B9D4F2AB4F7F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9867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7CEA111B-40E2-4F90-895A-45B23813947B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99568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C18DB7F4-ECF2-41D4-B855-9B9F0B7E0876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1346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E580B76C-34C5-48EB-A06F-A0E81E796186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223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1ED8CA03-56F4-47F3-A9C4-D4E6CC507B35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312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130B0962-EAD8-4E03-A0F7-A6EAB6858071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013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E85F2A56-1DB3-4DAE-B324-33F3F5DC7780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756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C8D15E21-7769-4892-B5CA-F9AE3A6D8FB9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86233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6D9C94F3-89A1-40E9-8866-A415959E5FD4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8801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7559077B-E553-47D7-9DE5-9A869B126275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8900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9BD69F66-E911-4A34-8FA0-2D6256ED9309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92456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0DA2C2B9-4093-494B-8A42-58C801B233C4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93345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2A0D61AE-57EA-44AC-8F2D-CB372CC3B352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100457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7C6F0368-2F9B-4508-A9B8-711BA066B513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102235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0903AC0C-965A-4F75-A60F-DD43CE8C239B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104902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1A45BFBF-EDE5-49A2-80F6-87C444B73144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10579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8C62C5F0-00AE-4E3E-969E-A6FC658361AF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4455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3A9A85C3-358A-4DC0-83D4-DF54E02F8449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5344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F34BD490-44B5-405A-B595-48CDABEFC265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7122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EF9A6A34-643D-4CE2-9112-0B47BF97DC29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89789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2A26E649-1565-4F07-B1A6-41EE8C77322D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0678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4BF63509-4976-486D-8F08-DAE9D96EC643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1567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8D17BE25-1E68-4F1F-8851-032CEFFD14EC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45E6B836-060A-43ED-B418-E99B36C82345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5123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D4336853-12A9-4064-AAB8-3B85FBA430C2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6901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A66387AD-5A70-4618-BF6F-42565051D0E3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7790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06889F32-8CA0-4CD9-B5B3-EDB5C5FAEAF3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8679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9E47BE7A-B28C-4AFB-8568-C1F8E5A935B4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9568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B93BA801-1E36-42CD-BC48-6F25914DA24F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101346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78EC3F48-F5BA-4C0A-9365-D6EBBC1F6F45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102235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F32FB5AD-AEB4-4A05-87FA-A0AF5EE1A5A3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3124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3FD69639-286F-422E-AAA9-D2DB19BEF7A1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104013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826C5467-487B-4DCC-A125-1BC5BAD4D7B3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106680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005C0C92-4E89-4123-ADE5-A2653343AEB4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2677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6453ADDF-C2A3-4EFE-B9AE-3CBF649F2CC6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3566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55007088-784D-4134-9450-44CD5AEB3DBB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4455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E3573C1E-1CC0-4DF3-BF55-A9E741D28D2E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A216FDDD-502E-456D-8556-9FC338FCCD60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BED6185F-7138-411C-84D2-21A3B7347AB2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7A5B14B8-51CD-48A4-ACF1-EF49BFDE3CFF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9789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E87AAF3D-B281-4357-B7E4-38C7FDE6452E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93345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6D9BC97B-FA5D-42F5-9304-63AA727383AE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690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C942BF41-26F0-4972-8EA8-13F1F3F8A102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7790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A26A5F87-023D-41C4-866F-3A24FDD1E6D9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8679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E64B14E8-106D-49B4-B499-997A038C39D5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103124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AF31760E-6F5C-49EE-B8AA-82DD9D762AE2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104902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94283817-DDAB-47B4-93FC-AB599EB292CA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10579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CBE0D2BF-6031-494B-B168-819639CF32BF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82677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4D88CDEC-E139-4F60-884E-DE0BB1B9F1D4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8445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D4ADFAC8-80CD-4DB6-B2AD-164E6562E477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87122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D9F164F7-0831-4BFF-B912-085413F4A1B9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1567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C4E539DA-2D1D-47C7-A0C1-FE2755E94E8E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2456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8F10C4E4-4380-4064-875E-B8A49E61DAD9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9334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D61F6D30-27E9-4B09-9442-52BC49587CFD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9423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1C20A7AB-E5A1-418C-B86C-A3E71CDE1B46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95123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738EEDE7-3CA5-4B80-91EC-BFD8B9C3EA2B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96012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8DB66615-E55D-4F49-8EB3-582EADA915D5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99568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E3E7AA0A-00A4-4EC3-B272-4BA068A0424D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1346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CF1167C0-0F00-4ED6-8F69-D7F6BDC96001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223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CC33342B-332F-44CC-A7B1-4975FC50D977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312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F1D81CAE-B0B1-4EC8-8DC5-90BE5643C1E5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4013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78490C2F-0B14-4791-9CB2-0DE5BCDBA48D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105791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07B04154-C794-4256-89B1-C27C58E42A33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107569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6329597D-A21D-4CE2-9C9C-32ED6032AC6D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2677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2488F03D-1E9D-4F17-A0F9-27F20A11B56E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3F61E6DC-EE3E-4CF7-A98D-1672ED16FE94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712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C788CFC1-86D9-43C6-A871-CD31CCE7F78F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801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04AEBED6-AAB0-4DDA-94EF-B8A5731C589D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900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49ADB35D-FA52-46D9-A5A8-A38A106FA81F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9789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4BF12031-101F-46FE-B1FE-9E28B072D9C7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0678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EBB45A58-DB7B-4EA6-93DC-74EFE6940879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423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6777D7D1-D0E9-45E2-83B2-507AA4E27201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5123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3065F87A-940A-4196-AC00-06101D120E8E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601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86B79776-F41F-42DD-A12B-8A2E15E5BA3A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690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68852C3A-AD71-40DC-B3EF-2B69B694A5FB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8679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F4E3D6DB-E36C-4E50-930D-E4C9EB9F5FF0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100457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D06B9DBD-37A9-4BEF-818C-CEBB98A379BF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101346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145413E8-6EE9-4DCB-92C7-65BF988EDD9C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10312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68CD4613-6936-4682-848F-9104B10DA871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104013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BC2978E8-1C68-4C85-9EE5-D0346FCB68FD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10579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32683168-5B51-451D-B9D6-AC4B172DAB75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8267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07F4E289-8C03-4DB7-A132-857D10F016D4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84455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E309095E-CC1B-4C18-83DB-0BB888065880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8534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BD4CFE0B-D755-4003-A306-4B56486A3102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86233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AAFB65D2-5B83-43DC-B63E-A4AE7F19627F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88900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3D475E66-2E15-4139-9861-42EDBB448913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92456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6FF7DA31-45BB-4B7C-8410-0CE03E0E6664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9423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607591AC-465A-4F73-BD02-30C30463B172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96012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998BFF04-6956-44A9-9665-153DBDE9F0C7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99568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1B3A9DC5-95A4-495F-846B-0EF13506A4DA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045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2803335B-55C5-45E2-81FC-F70FFF3B8DA9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10312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27F62662-6865-4390-B16F-52F1FC9B9B98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104013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D2A4F188-80C1-4245-B798-15467B0768CB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106680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9225CD0E-916E-444A-9222-381345053C77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267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9CB1A468-7AB6-4A48-92F6-9EDDD684FF0C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2669DE0F-30DB-4DA0-9504-4F6B460B6243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7122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725AE678-3CA3-432E-AFCE-4A7F25DCC41E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8011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F85E1086-2F4D-4474-85D0-0E7B59016C5D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900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042F12B8-776C-438C-B165-4253AF867395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978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078C32F9-9B5C-4010-A285-430F006FF8BA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0678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B08CD8AA-CDF7-45BF-8C4F-A21D9EA72707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512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EB8FA6AD-7473-4B0B-A2F4-DF021EC9C7B8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6012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7B761CBB-99D6-428F-9FBC-E6C6DAB29E26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7790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24EA3100-ABE7-4CE7-99D8-6E5FA0305F9F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867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AF6F42CB-4BCB-47CD-8280-67BA8085DD5B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9568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2618A030-EBBD-40D7-8A1E-8AE79546B37E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10045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F33789EE-0A7C-4E7E-875B-02A68EE2645A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101346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ED8D4138-29D5-41FF-9ADB-874BB4850078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10223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977117B9-0E43-43D8-88F1-3F94390846E7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10312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67622D45-1BC8-4385-9CB5-EA764E4F47EE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10401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D2D93C80-603F-4DCE-9B47-C5C944DDE51C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5791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6744484A-94F7-466F-A8ED-AF049E5BCECB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6680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A60F190E-9506-4A4C-810D-294C2A1B3029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756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18A150CB-1878-47E6-BE89-E11409FFC5F1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8978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B386CD43-689E-4CB7-BD1A-7FBBEDFC3F7A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91567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EF3410B6-34B5-420A-AE83-A66CCDB160A7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92456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0A64EC21-2884-4F02-B593-59134A6408B3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93345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B6B50A35-F2A8-4CDC-9642-39DB1329A964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96012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5A0A87F8-130F-4E21-A2C5-6B32EC5C1C53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96901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2357DB36-C1D1-4E88-A823-69E14532A155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0457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269DB9DA-4473-44D0-ADBF-EC35DC8FDEF1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104013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F20D8E6C-8F5D-42BE-9174-EE618A0A0028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104902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4443881D-E30B-445A-B574-EA4D408B45B9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105791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2F20BEBE-EADA-42D6-8A03-646CCD6C6921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106680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CE61CEE4-BFF7-47F6-BD25-AF04A3CBAB64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10756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91E422A3-82A0-496E-A3BC-231D7E379780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267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610C625B-986F-4F91-9C2C-BBF0835A27BF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3566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E684CFCA-2742-4CDE-BABE-6E18247C5132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445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B0862729-D13A-468B-BFB4-C97439CDB187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5344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52FE33DF-64F8-4472-8FC4-6ABE6D54F76A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623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BA537A7A-D881-4ED0-8F5D-1D9E852A870B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87122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E93C8F13-3667-464A-A3FD-D38C8B469EB9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8801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07FCD702-4FF7-4091-AD80-83BE17072652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156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E533AE33-B3EC-4B66-892D-08F353B7FB0E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8679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7DD7F4CA-FD76-4142-A296-2EF4469EE58E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9568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DAF2387A-C284-4848-BA24-73334C82B10B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045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241CB5E3-5B22-473E-A522-9D3237298E96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223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FF24C620-548B-4469-8286-6FA0F1EC7EEE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401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A1DDFAC9-D67A-4279-A3BD-9A3E8882A0A9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4902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3339F389-B653-42F9-936B-06BDB7F12E30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10579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2FEE5EE0-670F-436D-AE90-80E8F715152E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8267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97712ACA-1889-4281-B3BA-12C46F9CF6F0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88011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AA554751-113F-48DE-AFA4-F221B9D660A5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89789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754469F6-E190-444C-B495-3C181F68F7D9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90678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DA5EA0CE-C960-4269-8969-B63EF331FB51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93345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BA8A8AF2-3E8D-4B5B-BE87-C7B51AD1B968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9512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C8EE0D68-D98C-4C7F-9DB9-EC6D459E62F5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96901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B87E871C-23B1-4904-BE63-8D9A357CE7FF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98679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50E149A9-700B-45DD-9891-9C1834B202A6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045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175B579A-8EA8-4EA1-B98D-1D8ADDC03A1F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10401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603976F3-8B08-4C75-B410-4521EDDAB86F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106680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13E627CF-7870-432E-A410-EEE8D9B27C5B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107569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DAE55BA4-382B-470B-B1CF-587DC82D2148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267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487D989F-F6EF-4FD3-9952-538BD3227DA6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445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959DB4B2-6EE4-43DD-B12B-0FB8C43E1949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534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AF5A985B-2416-4D6F-87E7-799418E4F501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623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E040794F-3590-42D8-9464-D81037235719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76684CB1-E23A-469A-8978-33C60E4A30D9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978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AD64B7BD-D928-43CC-B026-5DFEBC4898F2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0678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4E483997-718A-4975-B66B-DC0AF39D567F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245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9752A642-0068-4AE6-8947-FA0D3ECC3C2D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334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8E5C1671-B99C-486E-83CC-AF9EC167E088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690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26DB5FAF-3E2A-44A3-A0D4-817339DE5D3A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867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DC780EE7-8691-42B4-A39F-CFA694CE5876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10045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BECE9960-7963-4275-B39A-E0998B691F9F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134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DB46A099-FD9F-4BC8-8F8E-FCAF7CD48792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223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3A9EF482-4815-480F-B2F6-B4E368F63E75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312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E7723757-9619-45B3-8BFD-5293331963C0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401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0D660EAE-D0FA-40C9-8230-E79ACDA634B7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10579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03754BE7-97F2-4852-93C3-E492DCE4EC2C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82677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A3E5727B-3FC3-474D-98C7-925111A0000F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84455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E1721CA2-C3CE-4D75-9BF9-8E6974BF88A3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5344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7F847CBE-D97D-4C39-B9F6-0EF52917D2FE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623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608DD620-6A5A-420F-8DA0-C97B35AEFAD3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8011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5DB7A4DF-1E7A-44BF-81CA-F052CE0AD14F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9789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3C8D67EB-BA26-4E54-960F-90472FFC783F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92456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586D87A3-1559-43F2-8D92-E4752C702DA3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93345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A2C05B0E-760D-4024-A1A8-2EF2BEB5F7FD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9512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64542130-73DC-434B-846E-42C45F6811CF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96012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F6CFA85C-F1A0-45DC-B6D8-629A5F5FAE55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97790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D0AE159C-4C26-4824-9B56-B56657F38F74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98679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4DFE4B65-EB6D-4033-9B9D-3891906E2365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104902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771116A1-2F49-4930-978C-40535480DBB1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105791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E45D2A26-B7C2-4168-8A46-609E248C4F75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2677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E63611C7-FEFD-4C21-A102-C250F053360F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445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DBE376D1-0E91-48D1-B54B-DF953C1727D3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5344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AB3E07D5-911E-4DE3-B8F8-A919817BDBFC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623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639BFFC1-EC5D-40C4-95A1-D4FF08C2B11D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01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475A6E6B-B10C-4BAE-B97B-4F7DD14C4CD2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61A53965-B3EE-4828-B078-ED0C107E0EF4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06F57B01-C6FB-4CDF-9037-55AAD1B0AC0D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811FA889-A4D3-4B89-B05E-086FA931AF75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61BC75AE-976B-48F9-A4DF-0E534B4ED387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EF7C2CAA-C8D3-4E5B-A998-7A9C80C67C2D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512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1CD5FA6E-BC05-43E0-A5B3-60571F9B6E5C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6012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6362DE9B-01AA-46B4-9677-74C39DF8F1B0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90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8F9C1310-F6C8-4D60-B2EE-92D16D588315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7790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5341AD03-0534-4EE1-9742-58DF516A5FE7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10223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21957143-AAB4-4CDE-8D89-1E0B0636DD1D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103124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518FCEF8-77F3-41C8-B03D-6AE086C3A53F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401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3D8DD8F6-E057-45CA-AD8C-9DC9514695A6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4902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4056BA2D-5F21-467A-8F05-5DF9EFABD81A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579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48674575-FC97-4AAD-A2AB-AE549CAE243C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6680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7" name="Rectangle 856">
            <a:extLst>
              <a:ext uri="{FF2B5EF4-FFF2-40B4-BE49-F238E27FC236}">
                <a16:creationId xmlns:a16="http://schemas.microsoft.com/office/drawing/2014/main" id="{79862395-57E1-4198-BCE8-618E92079AF5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267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8" name="Rectangle 857">
            <a:extLst>
              <a:ext uri="{FF2B5EF4-FFF2-40B4-BE49-F238E27FC236}">
                <a16:creationId xmlns:a16="http://schemas.microsoft.com/office/drawing/2014/main" id="{58EA11CE-F904-478B-A4AD-8304B38FBD76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8011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9" name="Rectangle 858">
            <a:extLst>
              <a:ext uri="{FF2B5EF4-FFF2-40B4-BE49-F238E27FC236}">
                <a16:creationId xmlns:a16="http://schemas.microsoft.com/office/drawing/2014/main" id="{37EA92AF-F666-42B5-9316-A09D92B0DDAB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90678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0" name="Rectangle 859">
            <a:extLst>
              <a:ext uri="{FF2B5EF4-FFF2-40B4-BE49-F238E27FC236}">
                <a16:creationId xmlns:a16="http://schemas.microsoft.com/office/drawing/2014/main" id="{C0BC4692-F206-44BA-B4D6-15CEE0291254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9156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1" name="Rectangle 860">
            <a:extLst>
              <a:ext uri="{FF2B5EF4-FFF2-40B4-BE49-F238E27FC236}">
                <a16:creationId xmlns:a16="http://schemas.microsoft.com/office/drawing/2014/main" id="{B9EB4B52-FEB2-40F3-9B6C-4701D97EE2FE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92456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2" name="Rectangle 861">
            <a:extLst>
              <a:ext uri="{FF2B5EF4-FFF2-40B4-BE49-F238E27FC236}">
                <a16:creationId xmlns:a16="http://schemas.microsoft.com/office/drawing/2014/main" id="{15BD0C56-860E-4EF6-B36F-5BC4BA12D754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94234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3" name="Rectangle 862">
            <a:extLst>
              <a:ext uri="{FF2B5EF4-FFF2-40B4-BE49-F238E27FC236}">
                <a16:creationId xmlns:a16="http://schemas.microsoft.com/office/drawing/2014/main" id="{324A5154-BE56-4A12-B246-F51782BD5B5F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95123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4" name="Rectangle 863">
            <a:extLst>
              <a:ext uri="{FF2B5EF4-FFF2-40B4-BE49-F238E27FC236}">
                <a16:creationId xmlns:a16="http://schemas.microsoft.com/office/drawing/2014/main" id="{73BD88E9-49FA-41DA-A92C-EFDA7750DFAD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96012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5" name="Rectangle 864">
            <a:extLst>
              <a:ext uri="{FF2B5EF4-FFF2-40B4-BE49-F238E27FC236}">
                <a16:creationId xmlns:a16="http://schemas.microsoft.com/office/drawing/2014/main" id="{5762BFCA-987D-427E-B62D-F1B9FB218AEA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7790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6" name="Rectangle 865">
            <a:extLst>
              <a:ext uri="{FF2B5EF4-FFF2-40B4-BE49-F238E27FC236}">
                <a16:creationId xmlns:a16="http://schemas.microsoft.com/office/drawing/2014/main" id="{73AC8BDF-A843-4332-B358-FE4D483A008E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98679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7" name="Rectangle 866">
            <a:extLst>
              <a:ext uri="{FF2B5EF4-FFF2-40B4-BE49-F238E27FC236}">
                <a16:creationId xmlns:a16="http://schemas.microsoft.com/office/drawing/2014/main" id="{DD0B9556-1F90-439D-BB02-10A4617E01C3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99568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8" name="Rectangle 867">
            <a:extLst>
              <a:ext uri="{FF2B5EF4-FFF2-40B4-BE49-F238E27FC236}">
                <a16:creationId xmlns:a16="http://schemas.microsoft.com/office/drawing/2014/main" id="{7184C9D1-269E-4106-A441-AFA4EDEB7210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10045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9" name="Rectangle 868">
            <a:extLst>
              <a:ext uri="{FF2B5EF4-FFF2-40B4-BE49-F238E27FC236}">
                <a16:creationId xmlns:a16="http://schemas.microsoft.com/office/drawing/2014/main" id="{6AD90CE9-8EDC-40C9-9637-99AE1C50AB1C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101346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0" name="Rectangle 869">
            <a:extLst>
              <a:ext uri="{FF2B5EF4-FFF2-40B4-BE49-F238E27FC236}">
                <a16:creationId xmlns:a16="http://schemas.microsoft.com/office/drawing/2014/main" id="{4C95ED6B-A496-4926-ADB9-D3C094C07822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104902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1" name="Rectangle 870">
            <a:extLst>
              <a:ext uri="{FF2B5EF4-FFF2-40B4-BE49-F238E27FC236}">
                <a16:creationId xmlns:a16="http://schemas.microsoft.com/office/drawing/2014/main" id="{63AB94C8-BB8E-4BDF-A1D6-AEA25ED94270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106680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2" name="Rectangle 871">
            <a:extLst>
              <a:ext uri="{FF2B5EF4-FFF2-40B4-BE49-F238E27FC236}">
                <a16:creationId xmlns:a16="http://schemas.microsoft.com/office/drawing/2014/main" id="{C9F56CFA-E34B-4199-A727-F65466295005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267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3" name="Rectangle 872">
            <a:extLst>
              <a:ext uri="{FF2B5EF4-FFF2-40B4-BE49-F238E27FC236}">
                <a16:creationId xmlns:a16="http://schemas.microsoft.com/office/drawing/2014/main" id="{3A29139C-3B44-4023-8A45-4A96957B8A13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8356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4" name="Rectangle 873">
            <a:extLst>
              <a:ext uri="{FF2B5EF4-FFF2-40B4-BE49-F238E27FC236}">
                <a16:creationId xmlns:a16="http://schemas.microsoft.com/office/drawing/2014/main" id="{2597E19B-B33E-4F78-93E1-7D4DEBFB5B8D}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84455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5" name="Rectangle 874">
            <a:extLst>
              <a:ext uri="{FF2B5EF4-FFF2-40B4-BE49-F238E27FC236}">
                <a16:creationId xmlns:a16="http://schemas.microsoft.com/office/drawing/2014/main" id="{31BC7B7A-D141-432E-A7F8-C4553DE332B5}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8534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6" name="Rectangle 875">
            <a:extLst>
              <a:ext uri="{FF2B5EF4-FFF2-40B4-BE49-F238E27FC236}">
                <a16:creationId xmlns:a16="http://schemas.microsoft.com/office/drawing/2014/main" id="{580B913B-A490-4D82-95A9-D4E9F8FDE9C4}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8623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7" name="Rectangle 876">
            <a:extLst>
              <a:ext uri="{FF2B5EF4-FFF2-40B4-BE49-F238E27FC236}">
                <a16:creationId xmlns:a16="http://schemas.microsoft.com/office/drawing/2014/main" id="{D5B8552E-4ACC-4431-A47D-8D8B0B12DF53}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8712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8" name="Rectangle 877">
            <a:extLst>
              <a:ext uri="{FF2B5EF4-FFF2-40B4-BE49-F238E27FC236}">
                <a16:creationId xmlns:a16="http://schemas.microsoft.com/office/drawing/2014/main" id="{B4228511-7D2D-40E0-A892-C39291FA7E2A}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88011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9" name="Rectangle 878">
            <a:extLst>
              <a:ext uri="{FF2B5EF4-FFF2-40B4-BE49-F238E27FC236}">
                <a16:creationId xmlns:a16="http://schemas.microsoft.com/office/drawing/2014/main" id="{1D961DEA-2038-40D8-B0B3-0B405ED1D2E4}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89789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0" name="Rectangle 879">
            <a:extLst>
              <a:ext uri="{FF2B5EF4-FFF2-40B4-BE49-F238E27FC236}">
                <a16:creationId xmlns:a16="http://schemas.microsoft.com/office/drawing/2014/main" id="{22210531-6D0B-4087-B3DB-08E8F3D8C388}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156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1" name="Rectangle 880">
            <a:extLst>
              <a:ext uri="{FF2B5EF4-FFF2-40B4-BE49-F238E27FC236}">
                <a16:creationId xmlns:a16="http://schemas.microsoft.com/office/drawing/2014/main" id="{7080E378-06E6-4B9F-945C-E18F5C6E01A5}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601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2" name="Rectangle 881">
            <a:extLst>
              <a:ext uri="{FF2B5EF4-FFF2-40B4-BE49-F238E27FC236}">
                <a16:creationId xmlns:a16="http://schemas.microsoft.com/office/drawing/2014/main" id="{00A9F134-6D08-4303-B9BD-54A044BAC170}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9568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3" name="Rectangle 882">
            <a:extLst>
              <a:ext uri="{FF2B5EF4-FFF2-40B4-BE49-F238E27FC236}">
                <a16:creationId xmlns:a16="http://schemas.microsoft.com/office/drawing/2014/main" id="{F22799FA-8B3E-4861-991C-B4EC3BC794C3}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10134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4" name="Rectangle 883">
            <a:extLst>
              <a:ext uri="{FF2B5EF4-FFF2-40B4-BE49-F238E27FC236}">
                <a16:creationId xmlns:a16="http://schemas.microsoft.com/office/drawing/2014/main" id="{545FCB5A-3AFA-41E7-A3B2-9F01FC8842AE}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312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5" name="Rectangle 884">
            <a:extLst>
              <a:ext uri="{FF2B5EF4-FFF2-40B4-BE49-F238E27FC236}">
                <a16:creationId xmlns:a16="http://schemas.microsoft.com/office/drawing/2014/main" id="{8F138465-8C17-4E40-8D11-FAC575B1C135}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401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6" name="Rectangle 885">
            <a:extLst>
              <a:ext uri="{FF2B5EF4-FFF2-40B4-BE49-F238E27FC236}">
                <a16:creationId xmlns:a16="http://schemas.microsoft.com/office/drawing/2014/main" id="{FAF7524B-ADCD-48BE-B5E3-94E9A0938993}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490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7" name="Rectangle 886">
            <a:extLst>
              <a:ext uri="{FF2B5EF4-FFF2-40B4-BE49-F238E27FC236}">
                <a16:creationId xmlns:a16="http://schemas.microsoft.com/office/drawing/2014/main" id="{09F644E6-593F-4F79-84E1-ACCF66A7068C}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5791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rnd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Beth yw nod/au addysg gynradd? </a:t>
            </a:r>
          </a:p>
          <a:p>
            <a:endParaRPr lang="en-GB"/>
          </a:p>
          <a:p>
            <a:r>
              <a:rPr lang="en-GB"/>
              <a:t>What are the aim/s of primary education?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C0C33CE-0532-4290-94F0-3293CC1FEDB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B8A8248-C3A7-4903-BBF2-03F58F8AE40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D7A7D5ED-E1F0-4806-9FB3-A5B0B33343BF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0E548F2-5A5D-4315-8305-418F1FA17A1E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C31B00-6455-4548-B7E7-DDDCD29E8E32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AD84C6">
              <a:alpha val="0"/>
              <a:alpha val="0"/>
              <a:alpha val="0"/>
              <a:alpha val="0"/>
            </a:srgbClr>
          </a:solidFill>
          <a:ln w="19050" cap="rnd" cmpd="sng" algn="ctr">
            <a:solidFill>
              <a:srgbClr val="AD84C6">
                <a:shade val="1500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30D4E1-8B15-429F-ADCC-B32B6CA3EDF6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969C91-B96A-446F-87E2-65882D77EC72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133-818-787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51277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Beth yw nod/au addysg gynradd? </a:t>
            </a:r>
          </a:p>
          <a:p>
            <a:endParaRPr lang="en-GB"/>
          </a:p>
          <a:p>
            <a:r>
              <a:rPr lang="en-GB"/>
              <a:t>What are the aim/s of primary education?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248ECC9-B4AE-440C-9550-F79BFDD08965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##/##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326603A-C593-4B0F-AE50-E29B3F7EADFA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Results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E89ED0EE-562E-41E4-A762-797194379438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FFDCB43-050E-46A2-AB72-307A1FD33F78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EBD3D0-F940-4B3D-A576-4454E71ABAF9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3CFFDB4-FCDD-4947-B1FC-A232C8DBDBEA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133-818-787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ECB867-441A-4B32-BE5A-CDC31E617E9A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1790700"/>
            <a:ext cx="10515600" cy="4419600"/>
          </a:xfrm>
          <a:prstGeom prst="rect">
            <a:avLst/>
          </a:prstGeom>
          <a:solidFill>
            <a:srgbClr val="AD84C6">
              <a:alpha val="0"/>
            </a:srgbClr>
          </a:solidFill>
          <a:ln w="12700" cap="rnd" cmpd="sng" algn="ctr">
            <a:noFill/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59AD67-3CC1-40B9-AA5E-2EAB758C1331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</a:srgbClr>
          </a:solidFill>
          <a:ln w="12700" cap="rnd" cmpd="sng" algn="ctr">
            <a:solidFill>
              <a:srgbClr val="808080">
                <a:alpha val="40000"/>
                <a:alpha val="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0516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4476" y="5175588"/>
            <a:ext cx="1735642" cy="130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Nodau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gynradd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/>
              <a:t>Aims of primary education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2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‘Aims define the point of an activity – what it seeks to achieve; where it should go.’ </a:t>
            </a:r>
            <a:r>
              <a:rPr lang="en-GB" sz="1200" dirty="0"/>
              <a:t>(</a:t>
            </a:r>
            <a:r>
              <a:rPr lang="en-GB" sz="1200" dirty="0" err="1"/>
              <a:t>Cremin</a:t>
            </a:r>
            <a:r>
              <a:rPr lang="en-GB" sz="1200" dirty="0"/>
              <a:t> &amp; Arthur (Ed.) 2014 p. 253)</a:t>
            </a:r>
          </a:p>
          <a:p>
            <a:r>
              <a:rPr lang="en-GB" dirty="0"/>
              <a:t>Not just one overriding aim of education</a:t>
            </a:r>
          </a:p>
          <a:p>
            <a:r>
              <a:rPr lang="en-GB" dirty="0"/>
              <a:t>Aims are linked to educational values and principles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75520" y="0"/>
            <a:ext cx="3369568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r>
              <a:rPr lang="en-GB" sz="32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                   </a:t>
            </a:r>
            <a:endParaRPr lang="en-GB" sz="3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758262" y="2160589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‘Aims define the point of an activity – what it seeks to achieve; where it should go.’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sz="1200" dirty="0">
                <a:solidFill>
                  <a:schemeClr val="bg1"/>
                </a:solidFill>
              </a:rPr>
              <a:t>(</a:t>
            </a:r>
            <a:r>
              <a:rPr lang="en-GB" sz="1200" dirty="0" err="1">
                <a:solidFill>
                  <a:schemeClr val="bg1"/>
                </a:solidFill>
              </a:rPr>
              <a:t>Cremin</a:t>
            </a:r>
            <a:r>
              <a:rPr lang="en-GB" sz="1200" dirty="0">
                <a:solidFill>
                  <a:schemeClr val="bg1"/>
                </a:solidFill>
              </a:rPr>
              <a:t> &amp; Arthur (Ed.) 2014 t. 253)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Dim un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prif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nôd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yn unig o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</a:t>
            </a:r>
            <a:endParaRPr lang="en-GB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Nodau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wedi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cysylltu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gwerthoedd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ac egwyddorion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addysgol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68702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Nodau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gynradd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/>
              <a:t>Aims of primary education</a:t>
            </a:r>
          </a:p>
        </p:txBody>
      </p:sp>
      <p:sp>
        <p:nvSpPr>
          <p:cNvPr id="819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 international review (1997) of the stated aims of education systems came up with this list – next slide</a:t>
            </a:r>
          </a:p>
          <a:p>
            <a:pPr marL="0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US" u="sng" dirty="0"/>
              <a:t>Task</a:t>
            </a:r>
            <a:endParaRPr lang="en-GB" u="sng" dirty="0"/>
          </a:p>
          <a:p>
            <a:pPr marL="0" indent="0">
              <a:buNone/>
            </a:pPr>
            <a:r>
              <a:rPr lang="en-GB" dirty="0"/>
              <a:t>Select what you think most reflect the 5 main aims of education and give a reason to support your view. 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819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190107"/>
            <a:ext cx="1933575" cy="1259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626385" y="2160589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Gwnaeth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arolwg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rhyngwladol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(1997) o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nodau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systemau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greu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rhestr –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sleid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nesaf</a:t>
            </a:r>
            <a:endParaRPr lang="en-GB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u="sng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Tasg</a:t>
            </a:r>
            <a:endParaRPr lang="en-GB" u="sng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Dewiswch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yr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hyn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sydd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eich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barn chi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adlewyrchu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5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prif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nôd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rhowch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reswm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gefnogi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eich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safbwynt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73551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Excellence</a:t>
            </a:r>
          </a:p>
          <a:p>
            <a:r>
              <a:rPr lang="en-GB"/>
              <a:t>Social development</a:t>
            </a:r>
          </a:p>
          <a:p>
            <a:r>
              <a:rPr lang="en-GB"/>
              <a:t>Equal opportunity</a:t>
            </a:r>
          </a:p>
          <a:p>
            <a:r>
              <a:rPr lang="en-GB"/>
              <a:t>Preparation for work</a:t>
            </a:r>
          </a:p>
          <a:p>
            <a:r>
              <a:rPr lang="en-GB"/>
              <a:t>Foundation for further education</a:t>
            </a:r>
          </a:p>
          <a:p>
            <a:r>
              <a:rPr lang="en-GB"/>
              <a:t>Citizenship/community/democracy</a:t>
            </a:r>
          </a:p>
          <a:p>
            <a:r>
              <a:rPr lang="en-GB"/>
              <a:t>Creativity</a:t>
            </a:r>
          </a:p>
          <a:p>
            <a:r>
              <a:rPr lang="en-GB"/>
              <a:t>Health/physical/leisure</a:t>
            </a:r>
          </a:p>
          <a:p>
            <a:r>
              <a:rPr lang="en-GB"/>
              <a:t>Parental participation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Individual development</a:t>
            </a:r>
          </a:p>
          <a:p>
            <a:r>
              <a:rPr lang="en-GB" dirty="0"/>
              <a:t>Personal qualities</a:t>
            </a:r>
          </a:p>
          <a:p>
            <a:r>
              <a:rPr lang="en-GB" dirty="0"/>
              <a:t>National economy</a:t>
            </a:r>
          </a:p>
          <a:p>
            <a:r>
              <a:rPr lang="en-GB" dirty="0"/>
              <a:t>Basic skills</a:t>
            </a:r>
          </a:p>
          <a:p>
            <a:r>
              <a:rPr lang="en-GB" dirty="0"/>
              <a:t>Knowledge/skills/understanding</a:t>
            </a:r>
          </a:p>
          <a:p>
            <a:r>
              <a:rPr lang="en-GB" dirty="0"/>
              <a:t>Cultural heritage/literacy</a:t>
            </a:r>
          </a:p>
          <a:p>
            <a:r>
              <a:rPr lang="en-GB" dirty="0"/>
              <a:t>Environment</a:t>
            </a:r>
          </a:p>
          <a:p>
            <a:r>
              <a:rPr lang="en-GB" dirty="0"/>
              <a:t>Lifelong education</a:t>
            </a:r>
          </a:p>
          <a:p>
            <a:pPr marL="0" indent="0">
              <a:buNone/>
            </a:pPr>
            <a:r>
              <a:rPr lang="en-GB" dirty="0"/>
              <a:t>(Arthur and </a:t>
            </a:r>
            <a:r>
              <a:rPr lang="en-GB" dirty="0" err="1"/>
              <a:t>Cremin</a:t>
            </a:r>
            <a:r>
              <a:rPr lang="en-GB" dirty="0"/>
              <a:t>, 2010)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Nodau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gynradd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/>
              <a:t>Aims of primary education</a:t>
            </a:r>
          </a:p>
        </p:txBody>
      </p:sp>
    </p:spTree>
    <p:extLst>
      <p:ext uri="{BB962C8B-B14F-4D97-AF65-F5344CB8AC3E}">
        <p14:creationId xmlns:p14="http://schemas.microsoft.com/office/powerpoint/2010/main" val="28791935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Rhagoriaeth</a:t>
            </a:r>
          </a:p>
          <a:p>
            <a:r>
              <a:rPr lang="en-GB"/>
              <a:t>Datblygiad cymdeithasol</a:t>
            </a:r>
          </a:p>
          <a:p>
            <a:r>
              <a:rPr lang="en-GB"/>
              <a:t>Cyfle cyfartal</a:t>
            </a:r>
          </a:p>
          <a:p>
            <a:r>
              <a:rPr lang="en-GB"/>
              <a:t>Paratoi ar gyfer gwaith</a:t>
            </a:r>
          </a:p>
          <a:p>
            <a:r>
              <a:rPr lang="en-GB"/>
              <a:t>Sylfaen ar gyfer addysg pellach</a:t>
            </a:r>
          </a:p>
          <a:p>
            <a:r>
              <a:rPr lang="en-GB"/>
              <a:t>Dinasyddiaeth/cymuned/ democratiaeth</a:t>
            </a:r>
          </a:p>
          <a:p>
            <a:r>
              <a:rPr lang="en-GB"/>
              <a:t>Creadigrwydd</a:t>
            </a:r>
          </a:p>
          <a:p>
            <a:r>
              <a:rPr lang="en-GB"/>
              <a:t>Iechyd/corfforol/hamdden</a:t>
            </a:r>
          </a:p>
          <a:p>
            <a:r>
              <a:rPr lang="en-GB"/>
              <a:t>Cyfranogiad rhieni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  <a:p>
            <a:r>
              <a:rPr lang="en-GB" dirty="0" err="1"/>
              <a:t>Rhinweddau</a:t>
            </a:r>
            <a:r>
              <a:rPr lang="en-GB" dirty="0"/>
              <a:t> </a:t>
            </a:r>
            <a:r>
              <a:rPr lang="en-GB" dirty="0" err="1"/>
              <a:t>personol</a:t>
            </a:r>
            <a:endParaRPr lang="en-GB" dirty="0"/>
          </a:p>
          <a:p>
            <a:r>
              <a:rPr lang="en-GB" dirty="0"/>
              <a:t>Economy </a:t>
            </a:r>
            <a:r>
              <a:rPr lang="en-GB" dirty="0" err="1"/>
              <a:t>cenedlaethol</a:t>
            </a:r>
            <a:endParaRPr lang="en-GB" dirty="0"/>
          </a:p>
          <a:p>
            <a:r>
              <a:rPr lang="en-GB" dirty="0"/>
              <a:t>Sgiliau </a:t>
            </a:r>
            <a:r>
              <a:rPr lang="en-GB" dirty="0" err="1"/>
              <a:t>sylfaenol</a:t>
            </a:r>
            <a:endParaRPr lang="en-GB" dirty="0"/>
          </a:p>
          <a:p>
            <a:r>
              <a:rPr lang="en-GB" dirty="0"/>
              <a:t>Gwybodaeth/sgiliau/dealltwriaeth</a:t>
            </a:r>
          </a:p>
          <a:p>
            <a:r>
              <a:rPr lang="en-GB" dirty="0" err="1"/>
              <a:t>Treftadaeth</a:t>
            </a:r>
            <a:r>
              <a:rPr lang="en-GB" dirty="0"/>
              <a:t> </a:t>
            </a:r>
            <a:r>
              <a:rPr lang="en-GB" dirty="0" err="1"/>
              <a:t>diwylliannol</a:t>
            </a:r>
            <a:r>
              <a:rPr lang="en-GB" dirty="0"/>
              <a:t>/</a:t>
            </a:r>
            <a:r>
              <a:rPr lang="en-GB" dirty="0" err="1"/>
              <a:t>llythrennedd</a:t>
            </a:r>
            <a:endParaRPr lang="en-GB" dirty="0"/>
          </a:p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endParaRPr lang="en-GB" dirty="0"/>
          </a:p>
          <a:p>
            <a:r>
              <a:rPr lang="en-GB" dirty="0"/>
              <a:t>Dysgu </a:t>
            </a:r>
            <a:r>
              <a:rPr lang="en-GB" dirty="0" err="1"/>
              <a:t>gydol</a:t>
            </a:r>
            <a:r>
              <a:rPr lang="en-GB" dirty="0"/>
              <a:t> oes</a:t>
            </a:r>
          </a:p>
          <a:p>
            <a:r>
              <a:rPr lang="en-GB" dirty="0"/>
              <a:t>(Arthur a </a:t>
            </a:r>
            <a:r>
              <a:rPr lang="en-GB" dirty="0" err="1"/>
              <a:t>Cremin</a:t>
            </a:r>
            <a:r>
              <a:rPr lang="en-GB" dirty="0"/>
              <a:t>, 2010)</a:t>
            </a:r>
          </a:p>
          <a:p>
            <a:endParaRPr lang="en-GB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Nodau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gynradd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/>
              <a:t>Aims of primary education</a:t>
            </a:r>
          </a:p>
        </p:txBody>
      </p:sp>
    </p:spTree>
    <p:extLst>
      <p:ext uri="{BB962C8B-B14F-4D97-AF65-F5344CB8AC3E}">
        <p14:creationId xmlns:p14="http://schemas.microsoft.com/office/powerpoint/2010/main" val="2413906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63046" y="346704"/>
            <a:ext cx="9825642" cy="1320800"/>
          </a:xfrm>
        </p:spPr>
        <p:txBody>
          <a:bodyPr>
            <a:normAutofit fontScale="90000"/>
          </a:bodyPr>
          <a:lstStyle/>
          <a:p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Mae gan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Lywodraeth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Cynulliad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Cymru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saith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Nôd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Craidd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ar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b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gyfer plant a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phobl</a:t>
            </a:r>
            <a:r>
              <a:rPr lang="en-GB" sz="27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 </a:t>
            </a:r>
            <a:r>
              <a:rPr lang="en-GB" sz="27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ifanc</a:t>
            </a:r>
            <a:r>
              <a:rPr lang="en-GB" sz="2700" i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.</a:t>
            </a:r>
            <a:br>
              <a:rPr lang="en-GB" sz="2700" i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</a:br>
            <a:r>
              <a:rPr lang="en-GB" sz="2700" i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ea typeface="ＭＳ Ｐゴシック" charset="-128"/>
                <a:cs typeface="ＭＳ Ｐゴシック" charset="-128"/>
              </a:rPr>
              <a:t>The </a:t>
            </a:r>
            <a:r>
              <a:rPr lang="en-GB" sz="2700" dirty="0"/>
              <a:t>Welsh Assembly Government has seven Core Aims for </a:t>
            </a:r>
            <a:br>
              <a:rPr lang="en-GB" sz="2700" dirty="0"/>
            </a:br>
            <a:r>
              <a:rPr lang="en-GB" sz="2700" dirty="0"/>
              <a:t>children and young people</a:t>
            </a:r>
            <a:br>
              <a:rPr lang="en-GB" dirty="0"/>
            </a:br>
            <a:endParaRPr lang="en-GB" dirty="0"/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069947" y="1943045"/>
            <a:ext cx="4184034" cy="4582447"/>
          </a:xfrm>
        </p:spPr>
        <p:txBody>
          <a:bodyPr/>
          <a:lstStyle/>
          <a:p>
            <a:r>
              <a:rPr lang="en-GB" sz="2000" dirty="0"/>
              <a:t>Based on the </a:t>
            </a:r>
            <a:r>
              <a:rPr lang="en-US" sz="2000" dirty="0"/>
              <a:t>UN Convention on the Rights of the Child (UNCRC) </a:t>
            </a:r>
          </a:p>
          <a:p>
            <a:r>
              <a:rPr lang="en-US" sz="2000" dirty="0"/>
              <a:t>Forms the basis for decisions on priorities and objectives nationally. </a:t>
            </a:r>
          </a:p>
          <a:p>
            <a:r>
              <a:rPr lang="en-US" sz="2000" dirty="0"/>
              <a:t>Forms the basis for all decisions on strategy and service provision locally. </a:t>
            </a:r>
          </a:p>
          <a:p>
            <a:r>
              <a:rPr lang="en-US" sz="2000" dirty="0"/>
              <a:t>Forms the basis of all Welsh Government work for children and young people.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268419" y="1943045"/>
            <a:ext cx="4392613" cy="4808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 seiliedig </a:t>
            </a:r>
            <a:r>
              <a:rPr lang="en-GB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</a:t>
            </a: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Gonfensiwn</a:t>
            </a: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y </a:t>
            </a:r>
            <a:r>
              <a:rPr lang="en-GB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Cenhedloedd</a:t>
            </a: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Unedig</a:t>
            </a: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</a:t>
            </a: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Hawliau’r</a:t>
            </a: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Plentyn</a:t>
            </a: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(CCUHP)</a:t>
            </a:r>
            <a:endParaRPr lang="en-US" sz="2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ffurfio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sail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gyfer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penderfyniadau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am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flaenoriaethau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nodau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cenedlaethol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ffurfio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sail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gyfer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pob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penderfyniad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am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strategaeth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gwasanaeth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ddarperir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lleol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Sylfaen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holl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waith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Llywodraeth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Cymru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gyfer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plant a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phobl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ifanc</a:t>
            </a:r>
            <a:r>
              <a:rPr 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000" i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3" name="AutoShape 4" descr="Repository - Hw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Repository - Hwb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3981" y="447675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820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291573" y="-339831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      </a:t>
            </a:r>
            <a:br>
              <a:rPr lang="en-GB" dirty="0"/>
            </a:br>
            <a:r>
              <a:rPr lang="en-GB" dirty="0" err="1"/>
              <a:t>Saith</a:t>
            </a:r>
            <a:r>
              <a:rPr lang="en-GB" dirty="0"/>
              <a:t> </a:t>
            </a:r>
            <a:r>
              <a:rPr lang="en-GB" dirty="0" err="1"/>
              <a:t>Nôd</a:t>
            </a:r>
            <a:r>
              <a:rPr lang="en-GB" dirty="0"/>
              <a:t> </a:t>
            </a:r>
            <a:r>
              <a:rPr lang="en-GB" dirty="0" err="1"/>
              <a:t>Craidd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: </a:t>
            </a:r>
            <a:br>
              <a:rPr lang="en-GB" dirty="0"/>
            </a:br>
            <a:r>
              <a:rPr lang="en-GB" dirty="0"/>
              <a:t>Welsh Assembly Seven Core Aims:</a:t>
            </a:r>
            <a:br>
              <a:rPr lang="en-GB" dirty="0"/>
            </a:br>
            <a:endParaRPr lang="en-GB" dirty="0"/>
          </a:p>
        </p:txBody>
      </p:sp>
      <p:sp>
        <p:nvSpPr>
          <p:cNvPr id="10242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196109" y="1339207"/>
            <a:ext cx="4279784" cy="5104456"/>
          </a:xfrm>
        </p:spPr>
        <p:txBody>
          <a:bodyPr>
            <a:normAutofit fontScale="92500" lnSpcReduction="20000"/>
          </a:bodyPr>
          <a:lstStyle/>
          <a:p>
            <a:r>
              <a:rPr lang="en-US" sz="1900" dirty="0"/>
              <a:t>to ensure a flying start in life</a:t>
            </a:r>
          </a:p>
          <a:p>
            <a:r>
              <a:rPr lang="en-US" sz="1900" b="1" dirty="0"/>
              <a:t>to provide a comprehensive range of education and learning opportunities</a:t>
            </a:r>
          </a:p>
          <a:p>
            <a:r>
              <a:rPr lang="en-US" sz="1900" dirty="0"/>
              <a:t>ensure children enjoy the best possible health and are free from abuse, </a:t>
            </a:r>
            <a:r>
              <a:rPr lang="en-US" sz="1900" dirty="0" err="1"/>
              <a:t>victimisation</a:t>
            </a:r>
            <a:r>
              <a:rPr lang="en-US" sz="1900" dirty="0"/>
              <a:t> and exploitation</a:t>
            </a:r>
          </a:p>
          <a:p>
            <a:r>
              <a:rPr lang="en-US" sz="1900" b="1" dirty="0"/>
              <a:t>ensure access to play, leisure, sporting and cultural activities</a:t>
            </a:r>
          </a:p>
          <a:p>
            <a:r>
              <a:rPr lang="en-US" sz="1900" dirty="0"/>
              <a:t>ensure children are listened to, treated with respect, and have their race and cultural identity </a:t>
            </a:r>
            <a:r>
              <a:rPr lang="en-US" sz="1900" dirty="0" err="1"/>
              <a:t>recognised</a:t>
            </a:r>
            <a:endParaRPr lang="en-US" sz="1900" dirty="0"/>
          </a:p>
          <a:p>
            <a:r>
              <a:rPr lang="en-US" sz="1900" b="1" dirty="0"/>
              <a:t>ensure a safe home and a community which supports physical and emotional well-being</a:t>
            </a:r>
          </a:p>
          <a:p>
            <a:r>
              <a:rPr lang="en-US" sz="1900" dirty="0"/>
              <a:t>Ensure children and young people are not disadvantaged by poverty.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Content Placeholder 6"/>
          <p:cNvSpPr txBox="1">
            <a:spLocks/>
          </p:cNvSpPr>
          <p:nvPr/>
        </p:nvSpPr>
        <p:spPr bwMode="auto">
          <a:xfrm>
            <a:off x="342593" y="1339207"/>
            <a:ext cx="4683220" cy="5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sicrhau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dechrau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teg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fywyd</a:t>
            </a:r>
            <a:endParaRPr lang="en-US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darparu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ystod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gynhwysfawr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o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chyfloedd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dysgu</a:t>
            </a:r>
            <a:endParaRPr lang="en-US" b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sicrhau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bod plant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gallu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mwynhau’r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iechyd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gorau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posibl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a’u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bod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rhydd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rhag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cam-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driniaeth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erledigaeth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chamfanteisio</a:t>
            </a:r>
            <a:endParaRPr lang="en-US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sicrhau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mynediad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at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gyfleoedd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chwarae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hamdden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chwaraeon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diwylliannol</a:t>
            </a:r>
            <a:endParaRPr lang="en-US" b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sicrhau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bod barn plant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cael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ei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ystyried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bod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cael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trin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ＭＳ Ｐゴシック" charset="-128"/>
                <a:cs typeface="ＭＳ Ｐゴシック" charset="-128"/>
              </a:rPr>
              <a:t>â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pharch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bod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hil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a’u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hunaniaeth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ddiwylliannol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cael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gydnabod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sicrhau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cartref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chymuned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ddiogel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gynnal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llesiant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corfforol</a:t>
            </a:r>
            <a:r>
              <a:rPr lang="en-US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ac </a:t>
            </a:r>
            <a:r>
              <a:rPr lang="en-US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emosiynol</a:t>
            </a:r>
            <a:endParaRPr lang="en-US" b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sicrhau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nad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yw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plant a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phobl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ifanc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dan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anfantais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oherwydd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tlodi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1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5893" y="307244"/>
            <a:ext cx="2469094" cy="185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120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Gwerthoedd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Values</a:t>
            </a:r>
            <a:endParaRPr lang="en-GB" dirty="0"/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677333" y="2008639"/>
            <a:ext cx="4497493" cy="3880773"/>
          </a:xfrm>
        </p:spPr>
        <p:txBody>
          <a:bodyPr>
            <a:noAutofit/>
          </a:bodyPr>
          <a:lstStyle/>
          <a:p>
            <a:r>
              <a:rPr lang="en-GB" sz="2000" dirty="0" err="1"/>
              <a:t>Diffinio</a:t>
            </a:r>
            <a:r>
              <a:rPr lang="en-GB" sz="2000" dirty="0"/>
              <a:t>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/>
              <a:t>moesoldeb</a:t>
            </a:r>
            <a:r>
              <a:rPr lang="en-GB" sz="2000" dirty="0"/>
              <a:t> </a:t>
            </a:r>
            <a:r>
              <a:rPr lang="en-GB" sz="2000" dirty="0" err="1"/>
              <a:t>a’n</a:t>
            </a:r>
            <a:r>
              <a:rPr lang="en-GB" sz="2000" dirty="0"/>
              <a:t>  </a:t>
            </a:r>
            <a:r>
              <a:rPr lang="en-GB" sz="2000" dirty="0" err="1"/>
              <a:t>dyheuadau</a:t>
            </a:r>
            <a:endParaRPr lang="en-GB" sz="2000" dirty="0"/>
          </a:p>
          <a:p>
            <a:r>
              <a:rPr lang="en-GB" sz="2000" dirty="0" err="1"/>
              <a:t>Cynrychioli</a:t>
            </a:r>
            <a:r>
              <a:rPr lang="en-GB" sz="2000" dirty="0"/>
              <a:t>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/>
              <a:t>gweledigaeth</a:t>
            </a:r>
            <a:r>
              <a:rPr lang="en-GB" sz="2000" dirty="0"/>
              <a:t> o’r person </a:t>
            </a:r>
            <a:r>
              <a:rPr lang="en-GB" sz="2000" dirty="0" err="1"/>
              <a:t>bydden</a:t>
            </a:r>
            <a:r>
              <a:rPr lang="en-GB" sz="2000" dirty="0"/>
              <a:t> ni’n </a:t>
            </a:r>
            <a:r>
              <a:rPr lang="en-GB" sz="2000" dirty="0" err="1"/>
              <a:t>hoffi</a:t>
            </a:r>
            <a:r>
              <a:rPr lang="en-GB" sz="2000" dirty="0"/>
              <a:t> bod – yn </a:t>
            </a:r>
            <a:r>
              <a:rPr lang="en-GB" sz="2000" dirty="0" err="1"/>
              <a:t>gyrru</a:t>
            </a:r>
            <a:r>
              <a:rPr lang="en-GB" sz="2000" dirty="0"/>
              <a:t>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/>
              <a:t>hymddygiad</a:t>
            </a:r>
            <a:endParaRPr lang="en-GB" sz="2000" dirty="0"/>
          </a:p>
          <a:p>
            <a:r>
              <a:rPr lang="en-GB" sz="2000" dirty="0"/>
              <a:t>Angen i’r </a:t>
            </a:r>
            <a:r>
              <a:rPr lang="en-GB" sz="2000" dirty="0" err="1"/>
              <a:t>cartref</a:t>
            </a:r>
            <a:r>
              <a:rPr lang="en-GB" sz="2000" dirty="0"/>
              <a:t> a’r ysgol </a:t>
            </a:r>
            <a:r>
              <a:rPr lang="en-GB" sz="2000" dirty="0" err="1"/>
              <a:t>ddod</a:t>
            </a:r>
            <a:r>
              <a:rPr lang="en-GB" sz="2000" dirty="0"/>
              <a:t> o </a:t>
            </a:r>
            <a:r>
              <a:rPr lang="en-GB" sz="2000" dirty="0" err="1"/>
              <a:t>gyfeiriad</a:t>
            </a:r>
            <a:r>
              <a:rPr lang="en-GB" sz="2000" dirty="0"/>
              <a:t> </a:t>
            </a:r>
            <a:r>
              <a:rPr lang="en-GB" sz="2000" dirty="0" err="1"/>
              <a:t>tebyg</a:t>
            </a:r>
            <a:endParaRPr lang="en-GB" sz="2000" dirty="0"/>
          </a:p>
          <a:p>
            <a:r>
              <a:rPr lang="en-GB" sz="2000" dirty="0" err="1"/>
              <a:t>Enghreifftiau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 err="1"/>
              <a:t>Addysg</a:t>
            </a:r>
            <a:r>
              <a:rPr lang="en-GB" sz="1800" dirty="0"/>
              <a:t> Seiliedig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Werthoedd</a:t>
            </a:r>
            <a:endParaRPr lang="en-GB" sz="1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 err="1"/>
              <a:t>Arferion</a:t>
            </a:r>
            <a:r>
              <a:rPr lang="en-GB" sz="1800" dirty="0"/>
              <a:t> Meddwl</a:t>
            </a:r>
          </a:p>
        </p:txBody>
      </p:sp>
      <p:pic>
        <p:nvPicPr>
          <p:cNvPr id="11269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914" y="310265"/>
            <a:ext cx="2009775" cy="1505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6"/>
          <p:cNvSpPr txBox="1">
            <a:spLocks/>
          </p:cNvSpPr>
          <p:nvPr/>
        </p:nvSpPr>
        <p:spPr bwMode="auto">
          <a:xfrm>
            <a:off x="5877774" y="2160589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Define our morality and aspirations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Represent our vision of the person we would like to be – they drive our behaviour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Common approach needed between home and school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Examples include: </a:t>
            </a:r>
          </a:p>
          <a:p>
            <a:pPr marL="909637" lvl="1" indent="-342900">
              <a:spcBef>
                <a:spcPts val="400"/>
              </a:spcBef>
              <a:buClr>
                <a:schemeClr val="accent1"/>
              </a:buClr>
              <a:buSzPct val="68000"/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Values-Based Education</a:t>
            </a:r>
          </a:p>
          <a:p>
            <a:pPr marL="909637" lvl="1" indent="-342900">
              <a:spcBef>
                <a:spcPts val="400"/>
              </a:spcBef>
              <a:buClr>
                <a:schemeClr val="accent1"/>
              </a:buClr>
              <a:buSzPct val="68000"/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 Habits of Mind  </a:t>
            </a:r>
          </a:p>
        </p:txBody>
      </p:sp>
    </p:spTree>
    <p:extLst>
      <p:ext uri="{BB962C8B-B14F-4D97-AF65-F5344CB8AC3E}">
        <p14:creationId xmlns:p14="http://schemas.microsoft.com/office/powerpoint/2010/main" val="13198342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47040" y="208463"/>
            <a:ext cx="8596668" cy="1320800"/>
          </a:xfrm>
        </p:spPr>
        <p:txBody>
          <a:bodyPr/>
          <a:lstStyle/>
          <a:p>
            <a:pPr>
              <a:defRPr/>
            </a:pP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Gwerthoedd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Values</a:t>
            </a:r>
            <a:endParaRPr lang="en-GB" dirty="0"/>
          </a:p>
        </p:txBody>
      </p:sp>
      <p:sp>
        <p:nvSpPr>
          <p:cNvPr id="1229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101796" y="1493481"/>
            <a:ext cx="4184034" cy="2825085"/>
          </a:xfrm>
        </p:spPr>
        <p:txBody>
          <a:bodyPr>
            <a:noAutofit/>
          </a:bodyPr>
          <a:lstStyle/>
          <a:p>
            <a:r>
              <a:rPr lang="en-GB" sz="1600" dirty="0"/>
              <a:t>E.g. </a:t>
            </a:r>
            <a:r>
              <a:rPr lang="en-GB" sz="1600" b="1" dirty="0"/>
              <a:t>Values-Based Education</a:t>
            </a:r>
          </a:p>
          <a:p>
            <a:r>
              <a:rPr lang="en-GB" sz="1600" dirty="0"/>
              <a:t>School as a microcosm of the world</a:t>
            </a:r>
          </a:p>
          <a:p>
            <a:r>
              <a:rPr lang="en-US" sz="1600" dirty="0"/>
              <a:t>Values-based schools promote an educational philosophy based on valuing self, others and the environment through the consideration of ethical values and principles that guide </a:t>
            </a:r>
            <a:r>
              <a:rPr lang="en-US" sz="1600" dirty="0" err="1"/>
              <a:t>behaviour</a:t>
            </a:r>
            <a:r>
              <a:rPr lang="en-US" sz="1600" dirty="0"/>
              <a:t>). Adults model values and give time for reflective practices that aim to empower individuals to be effective learners and good citizens.</a:t>
            </a:r>
          </a:p>
        </p:txBody>
      </p:sp>
      <p:pic>
        <p:nvPicPr>
          <p:cNvPr id="12293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5932" y="244245"/>
            <a:ext cx="2534843" cy="1249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390996" y="985838"/>
            <a:ext cx="298782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r>
              <a:rPr lang="en-GB" sz="28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                   </a:t>
            </a:r>
            <a:br>
              <a:rPr lang="en-GB" sz="28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br>
              <a:rPr lang="en-GB" sz="2400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rPr>
            </a:br>
            <a:endParaRPr lang="en-GB" sz="2400" b="1" i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313476" y="1417571"/>
            <a:ext cx="4065344" cy="28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95287" indent="-285750">
              <a:spcBef>
                <a:spcPts val="400"/>
              </a:spcBef>
              <a:buClr>
                <a:schemeClr val="accent1"/>
              </a:buClr>
              <a:buSzPct val="68000"/>
              <a:buFont typeface="Wingdings" panose="05000000000000000000" pitchFamily="2" charset="2"/>
              <a:buChar char="Ø"/>
              <a:defRPr/>
            </a:pP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E.g. </a:t>
            </a:r>
            <a:r>
              <a:rPr lang="en-GB" sz="1600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</a:t>
            </a:r>
            <a:r>
              <a:rPr lang="en-GB" sz="16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Seiliedig </a:t>
            </a:r>
            <a:r>
              <a:rPr lang="en-GB" sz="1600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</a:t>
            </a:r>
            <a:r>
              <a:rPr lang="en-GB" sz="16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b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Werthoedd</a:t>
            </a:r>
            <a:endParaRPr lang="en-GB" sz="1600" b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1600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Yr </a:t>
            </a:r>
            <a:r>
              <a:rPr lang="en-GB" sz="1600" i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ysgol</a:t>
            </a:r>
            <a:r>
              <a:rPr lang="en-GB" sz="1600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i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fel</a:t>
            </a:r>
            <a:r>
              <a:rPr lang="en-GB" sz="1600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microcosm </a:t>
            </a:r>
            <a:r>
              <a:rPr lang="en-GB" sz="1600" i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o’r</a:t>
            </a:r>
            <a:r>
              <a:rPr lang="en-GB" sz="1600" i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i="1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byd</a:t>
            </a:r>
            <a:endParaRPr lang="en-GB" sz="1600" i="1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Ysgolion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wedi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sefydlu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sail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gwerthoedd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hyrwyddo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athroniaeth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addysgol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gyda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gwerth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yr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unigolyn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eraill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a’r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amgylchedd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sail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iddynt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Maent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gwneud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hyn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trwy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ystyried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gwerthoedd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moesol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nodweddion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sy’n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llywio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ymddygiad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Oedolion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modelu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gwerthoedd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rhoi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amser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weithgareddau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adlewyrchol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sy’n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anelu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at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alluogi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unigolion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fod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ddysgwyr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effeithiol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dinasyddion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>
                <a:ea typeface="ＭＳ Ｐゴシック" charset="-128"/>
                <a:cs typeface="ＭＳ Ｐゴシック" charset="-128"/>
              </a:rPr>
              <a:t>da. </a:t>
            </a:r>
          </a:p>
        </p:txBody>
      </p:sp>
      <p:pic>
        <p:nvPicPr>
          <p:cNvPr id="2" name="GAUOrG7CX6w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113106" y="4815840"/>
            <a:ext cx="3331609" cy="1874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267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                            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331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 altLang="en-US"/>
          </a:p>
          <a:p>
            <a:endParaRPr lang="en-US" altLang="en-US"/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102948" y="858954"/>
            <a:ext cx="5273230" cy="4773525"/>
          </a:xfrm>
        </p:spPr>
        <p:txBody>
          <a:bodyPr>
            <a:noAutofit/>
          </a:bodyPr>
          <a:lstStyle/>
          <a:p>
            <a:r>
              <a:rPr lang="en-GB" sz="1600" dirty="0"/>
              <a:t>E.g. Habits of Mind  </a:t>
            </a:r>
          </a:p>
          <a:p>
            <a:r>
              <a:rPr lang="en-GB" sz="1600" b="1" dirty="0"/>
              <a:t>16 Habits of Mind </a:t>
            </a:r>
            <a:r>
              <a:rPr lang="en-GB" sz="1600" dirty="0"/>
              <a:t>including:</a:t>
            </a:r>
          </a:p>
          <a:p>
            <a:r>
              <a:rPr lang="en-GB" sz="1600" dirty="0"/>
              <a:t>Finding humour in situations</a:t>
            </a:r>
          </a:p>
          <a:p>
            <a:r>
              <a:rPr lang="en-US" sz="1600" dirty="0"/>
              <a:t>Persisting</a:t>
            </a:r>
          </a:p>
          <a:p>
            <a:r>
              <a:rPr lang="en-US" sz="1600" dirty="0"/>
              <a:t>Thinking and communicating with clarity and precision</a:t>
            </a:r>
          </a:p>
          <a:p>
            <a:r>
              <a:rPr lang="en-US" sz="1600" dirty="0"/>
              <a:t>Managing impulsivity</a:t>
            </a:r>
            <a:endParaRPr lang="en-GB" sz="1600" dirty="0"/>
          </a:p>
          <a:p>
            <a:r>
              <a:rPr lang="en-US" sz="1600" dirty="0"/>
              <a:t>"Habits of Mind are the characteristics of what intelligent people do when they are confronted with problems, the resolutions of which are not immediately apparent." (Professor Art Costa)</a:t>
            </a:r>
          </a:p>
          <a:p>
            <a:r>
              <a:rPr lang="en-US" sz="1600" dirty="0"/>
              <a:t>Watch video below:</a:t>
            </a:r>
            <a:endParaRPr lang="en-GB" sz="1600" dirty="0"/>
          </a:p>
          <a:p>
            <a:r>
              <a:rPr lang="en-US" sz="1600" dirty="0"/>
              <a:t>Why is it important to introduce children to these values? </a:t>
            </a:r>
            <a:r>
              <a:rPr lang="en-GB" sz="1600" dirty="0"/>
              <a:t>    </a:t>
            </a:r>
            <a:endParaRPr lang="en-US" sz="1600" dirty="0"/>
          </a:p>
        </p:txBody>
      </p:sp>
      <p:pic>
        <p:nvPicPr>
          <p:cNvPr id="13317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3147" y="379411"/>
            <a:ext cx="2160587" cy="1508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6"/>
          <p:cNvSpPr txBox="1">
            <a:spLocks/>
          </p:cNvSpPr>
          <p:nvPr/>
        </p:nvSpPr>
        <p:spPr bwMode="auto">
          <a:xfrm>
            <a:off x="344248" y="954345"/>
            <a:ext cx="4310456" cy="495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E.e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Arferion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Meddwl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1600" b="1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16 Arfer Meddwl 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 cynnwys: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Darganfod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hiwmor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mewn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sefyllfaoedd</a:t>
            </a:r>
            <a:endParaRPr lang="en-GB" sz="16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Dyfalbarhau</a:t>
            </a:r>
            <a:endParaRPr lang="en-US" sz="16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Meddwl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chyfathrebu’n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glir</a:t>
            </a:r>
            <a:endParaRPr lang="en-US" sz="16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Rheoli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ymddygiad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greddfol</a:t>
            </a:r>
            <a:endParaRPr lang="en-GB" sz="16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"Habits of Mind are the characteristics of what intelligent people do when they are confronted with problems, the resolutions of which are not immediately apparent." (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Yr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Athro</a:t>
            </a:r>
            <a:r>
              <a:rPr lang="en-US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Art Costa)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Pam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mae’n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bwysig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cyflwyno’r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gwerthoedd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hyn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sz="16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blant</a:t>
            </a:r>
            <a:r>
              <a:rPr lang="en-GB" sz="16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?       </a:t>
            </a:r>
            <a:endParaRPr lang="en-US" sz="16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sp>
        <p:nvSpPr>
          <p:cNvPr id="11" name="Title 4"/>
          <p:cNvSpPr txBox="1">
            <a:spLocks/>
          </p:cNvSpPr>
          <p:nvPr/>
        </p:nvSpPr>
        <p:spPr>
          <a:xfrm>
            <a:off x="263853" y="78365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Gwerthoedd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/ Values</a:t>
            </a:r>
            <a:endParaRPr lang="en-GB" dirty="0"/>
          </a:p>
        </p:txBody>
      </p:sp>
      <p:pic>
        <p:nvPicPr>
          <p:cNvPr id="2" name="YHB9K1pHZa0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497604" y="4700693"/>
            <a:ext cx="3556430" cy="200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0670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Beth </a:t>
            </a:r>
            <a:r>
              <a:rPr lang="en-GB" altLang="en-US" dirty="0" err="1"/>
              <a:t>yw’r</a:t>
            </a:r>
            <a:r>
              <a:rPr lang="en-GB" altLang="en-US" dirty="0"/>
              <a:t> 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Cudd</a:t>
            </a:r>
            <a:r>
              <a:rPr lang="en-GB" altLang="en-US" dirty="0"/>
              <a:t>?</a:t>
            </a:r>
            <a:br>
              <a:rPr lang="en-GB" altLang="en-US" dirty="0"/>
            </a:br>
            <a:r>
              <a:rPr lang="en-GB" altLang="en-US" dirty="0"/>
              <a:t>What is the Hidden Curriculum?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Y ‘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Swyddogol</a:t>
            </a:r>
            <a:r>
              <a:rPr lang="en-GB" altLang="en-US" dirty="0"/>
              <a:t>’</a:t>
            </a:r>
          </a:p>
          <a:p>
            <a:pPr lvl="1"/>
            <a:r>
              <a:rPr lang="en-GB" altLang="en-US" dirty="0" err="1"/>
              <a:t>Yr</a:t>
            </a:r>
            <a:r>
              <a:rPr lang="en-GB" altLang="en-US" dirty="0"/>
              <a:t> hyn a </a:t>
            </a:r>
            <a:r>
              <a:rPr lang="en-GB" altLang="en-US" dirty="0" err="1"/>
              <a:t>gaiff</a:t>
            </a:r>
            <a:r>
              <a:rPr lang="en-GB" altLang="en-US" dirty="0"/>
              <a:t> ei </a:t>
            </a:r>
            <a:r>
              <a:rPr lang="en-GB" altLang="en-US" dirty="0" err="1"/>
              <a:t>addysgu’n</a:t>
            </a:r>
            <a:r>
              <a:rPr lang="en-GB" altLang="en-US" dirty="0"/>
              <a:t> </a:t>
            </a:r>
            <a:r>
              <a:rPr lang="en-GB" altLang="en-US" dirty="0" err="1"/>
              <a:t>ffurfiol</a:t>
            </a:r>
            <a:r>
              <a:rPr lang="en-GB" altLang="en-US" dirty="0"/>
              <a:t> yn </a:t>
            </a:r>
            <a:r>
              <a:rPr lang="en-GB" altLang="en-US" dirty="0" err="1"/>
              <a:t>yr</a:t>
            </a:r>
            <a:r>
              <a:rPr lang="en-GB" altLang="en-US" dirty="0"/>
              <a:t> ysgol </a:t>
            </a:r>
            <a:r>
              <a:rPr lang="en-GB" altLang="en-US" dirty="0" err="1"/>
              <a:t>drwy’r</a:t>
            </a:r>
            <a:r>
              <a:rPr lang="en-GB" altLang="en-US" dirty="0"/>
              <a:t> </a:t>
            </a:r>
            <a:r>
              <a:rPr lang="en-GB" altLang="en-US" dirty="0" err="1"/>
              <a:t>pynciau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</a:t>
            </a:r>
            <a:r>
              <a:rPr lang="en-GB" altLang="en-US" dirty="0" err="1"/>
              <a:t>amserlen</a:t>
            </a:r>
            <a:endParaRPr lang="en-GB" altLang="en-US" dirty="0"/>
          </a:p>
          <a:p>
            <a:r>
              <a:rPr lang="en-GB" altLang="en-US" dirty="0"/>
              <a:t>Y ‘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Cudd</a:t>
            </a:r>
            <a:r>
              <a:rPr lang="en-GB" altLang="en-US" dirty="0"/>
              <a:t>’</a:t>
            </a:r>
          </a:p>
          <a:p>
            <a:pPr lvl="1"/>
            <a:r>
              <a:rPr lang="en-GB" altLang="en-US" dirty="0"/>
              <a:t>Y cyfan sy’n </a:t>
            </a:r>
            <a:r>
              <a:rPr lang="en-GB" altLang="en-US" dirty="0" err="1"/>
              <a:t>cael</a:t>
            </a:r>
            <a:r>
              <a:rPr lang="en-GB" altLang="en-US" dirty="0"/>
              <a:t> ei addysgu </a:t>
            </a:r>
            <a:r>
              <a:rPr lang="en-GB" altLang="en-US" dirty="0" err="1"/>
              <a:t>a’i</a:t>
            </a:r>
            <a:r>
              <a:rPr lang="en-GB" altLang="en-US" dirty="0"/>
              <a:t> </a:t>
            </a:r>
            <a:r>
              <a:rPr lang="en-GB" altLang="en-US" dirty="0" err="1"/>
              <a:t>ddysgu</a:t>
            </a:r>
            <a:r>
              <a:rPr lang="en-GB" altLang="en-US" dirty="0"/>
              <a:t> yn </a:t>
            </a:r>
            <a:r>
              <a:rPr lang="en-GB" altLang="en-US" dirty="0" err="1"/>
              <a:t>answyddogol</a:t>
            </a:r>
            <a:r>
              <a:rPr lang="en-GB" altLang="en-US" dirty="0"/>
              <a:t> </a:t>
            </a:r>
            <a:r>
              <a:rPr lang="en-GB" altLang="en-US" dirty="0" err="1"/>
              <a:t>drwy’r</a:t>
            </a:r>
            <a:r>
              <a:rPr lang="en-GB" altLang="en-US" dirty="0"/>
              <a:t> broses addysgu</a:t>
            </a:r>
          </a:p>
        </p:txBody>
      </p:sp>
      <p:sp>
        <p:nvSpPr>
          <p:cNvPr id="1434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The ‘Official Curriculum’</a:t>
            </a:r>
          </a:p>
          <a:p>
            <a:pPr lvl="1"/>
            <a:r>
              <a:rPr lang="en-GB" altLang="en-US" dirty="0"/>
              <a:t>What is formally taught in school through subjects on the time tables</a:t>
            </a:r>
          </a:p>
          <a:p>
            <a:r>
              <a:rPr lang="en-GB" altLang="en-US" dirty="0"/>
              <a:t>The ‘Hidden Curriculum’</a:t>
            </a:r>
          </a:p>
          <a:p>
            <a:pPr lvl="1"/>
            <a:r>
              <a:rPr lang="en-GB" altLang="en-US" dirty="0"/>
              <a:t>Is all that is taught and learned unofficially through the process of schooling</a:t>
            </a:r>
          </a:p>
          <a:p>
            <a:endParaRPr lang="en-GB" altLang="en-US" dirty="0"/>
          </a:p>
        </p:txBody>
      </p:sp>
      <p:pic>
        <p:nvPicPr>
          <p:cNvPr id="14341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887" y="379411"/>
            <a:ext cx="32829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2248943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99753" y="609600"/>
            <a:ext cx="9174249" cy="1320800"/>
          </a:xfrm>
        </p:spPr>
        <p:txBody>
          <a:bodyPr>
            <a:normAutofit/>
          </a:bodyPr>
          <a:lstStyle/>
          <a:p>
            <a:r>
              <a:rPr lang="en-GB" altLang="en-US" dirty="0"/>
              <a:t>Y 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Cudd</a:t>
            </a:r>
            <a:br>
              <a:rPr lang="en-GB" altLang="en-US" dirty="0"/>
            </a:br>
            <a:r>
              <a:rPr lang="en-GB" altLang="en-US" dirty="0"/>
              <a:t>The Hidden Curriculum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02842" y="2661816"/>
            <a:ext cx="4184035" cy="3880772"/>
          </a:xfrm>
        </p:spPr>
        <p:txBody>
          <a:bodyPr/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</a:t>
            </a:r>
          </a:p>
          <a:p>
            <a:pPr lvl="1"/>
            <a:r>
              <a:rPr lang="en-GB" altLang="en-US" dirty="0"/>
              <a:t>Wedi </a:t>
            </a:r>
            <a:r>
              <a:rPr lang="en-GB" altLang="en-US" dirty="0" err="1"/>
              <a:t>sylwi</a:t>
            </a:r>
            <a:r>
              <a:rPr lang="en-GB" altLang="en-US" dirty="0"/>
              <a:t> yn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hastudiaeth</a:t>
            </a:r>
            <a:r>
              <a:rPr lang="en-GB" altLang="en-US" dirty="0"/>
              <a:t> bod </a:t>
            </a:r>
            <a:r>
              <a:rPr lang="en-GB" altLang="en-US" dirty="0" err="1"/>
              <a:t>arferion</a:t>
            </a:r>
            <a:r>
              <a:rPr lang="en-GB" altLang="en-US" dirty="0"/>
              <a:t> </a:t>
            </a:r>
            <a:r>
              <a:rPr lang="en-GB" altLang="en-US" dirty="0" err="1"/>
              <a:t>cyffredin</a:t>
            </a:r>
            <a:r>
              <a:rPr lang="en-GB" altLang="en-US" dirty="0"/>
              <a:t> mewn </a:t>
            </a:r>
            <a:r>
              <a:rPr lang="en-GB" altLang="en-US" dirty="0" err="1"/>
              <a:t>ysgolion</a:t>
            </a:r>
            <a:r>
              <a:rPr lang="en-GB" altLang="en-US" dirty="0"/>
              <a:t> yn cynnwys: </a:t>
            </a:r>
          </a:p>
          <a:p>
            <a:pPr lvl="2"/>
            <a:r>
              <a:rPr lang="en-GB" altLang="en-US" dirty="0" err="1"/>
              <a:t>Gwisg</a:t>
            </a:r>
            <a:r>
              <a:rPr lang="en-GB" altLang="en-US" dirty="0"/>
              <a:t> ysgol</a:t>
            </a:r>
          </a:p>
          <a:p>
            <a:pPr lvl="2"/>
            <a:r>
              <a:rPr lang="en-GB" altLang="en-US" dirty="0" err="1"/>
              <a:t>Cadw</a:t>
            </a:r>
            <a:r>
              <a:rPr lang="en-GB" altLang="en-US" dirty="0"/>
              <a:t> amser</a:t>
            </a:r>
          </a:p>
          <a:p>
            <a:pPr lvl="2"/>
            <a:r>
              <a:rPr lang="en-GB" altLang="en-US" dirty="0" err="1"/>
              <a:t>Rhesi</a:t>
            </a:r>
            <a:r>
              <a:rPr lang="en-GB" altLang="en-US" dirty="0"/>
              <a:t> o </a:t>
            </a:r>
            <a:r>
              <a:rPr lang="en-GB" altLang="en-US" dirty="0" err="1"/>
              <a:t>seddi</a:t>
            </a:r>
            <a:r>
              <a:rPr lang="en-GB" altLang="en-US" dirty="0"/>
              <a:t> mewn </a:t>
            </a:r>
            <a:r>
              <a:rPr lang="en-GB" altLang="en-US" dirty="0" err="1"/>
              <a:t>dosbarthiadau</a:t>
            </a:r>
            <a:endParaRPr lang="en-GB" altLang="en-US" dirty="0"/>
          </a:p>
          <a:p>
            <a:pPr lvl="2"/>
            <a:r>
              <a:rPr lang="en-GB" altLang="en-US" dirty="0" err="1"/>
              <a:t>Rheolau</a:t>
            </a:r>
            <a:r>
              <a:rPr lang="en-GB" altLang="en-US" dirty="0"/>
              <a:t> </a:t>
            </a:r>
            <a:r>
              <a:rPr lang="en-GB" altLang="en-US" dirty="0" err="1"/>
              <a:t>symud</a:t>
            </a:r>
            <a:r>
              <a:rPr lang="en-GB" altLang="en-US" dirty="0"/>
              <a:t> o </a:t>
            </a:r>
            <a:r>
              <a:rPr lang="en-GB" altLang="en-US" dirty="0" err="1"/>
              <a:t>gwmpas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ysgol</a:t>
            </a:r>
          </a:p>
        </p:txBody>
      </p:sp>
      <p:sp>
        <p:nvSpPr>
          <p:cNvPr id="15364" name="Content Placeholder 5"/>
          <p:cNvSpPr>
            <a:spLocks noGrp="1"/>
          </p:cNvSpPr>
          <p:nvPr>
            <p:ph sz="half" idx="2"/>
          </p:nvPr>
        </p:nvSpPr>
        <p:spPr>
          <a:xfrm>
            <a:off x="5259304" y="2661815"/>
            <a:ext cx="4184034" cy="3880773"/>
          </a:xfrm>
        </p:spPr>
        <p:txBody>
          <a:bodyPr/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</a:t>
            </a:r>
          </a:p>
          <a:p>
            <a:pPr lvl="1"/>
            <a:r>
              <a:rPr lang="en-GB" altLang="en-US" dirty="0"/>
              <a:t>Noticed in their study that the prevalent practices in school includes:</a:t>
            </a:r>
          </a:p>
          <a:p>
            <a:pPr lvl="2"/>
            <a:r>
              <a:rPr lang="en-GB" altLang="en-US" dirty="0"/>
              <a:t>Uniform</a:t>
            </a:r>
          </a:p>
          <a:p>
            <a:pPr lvl="2"/>
            <a:r>
              <a:rPr lang="en-GB" altLang="en-US" dirty="0"/>
              <a:t>Time keeping</a:t>
            </a:r>
          </a:p>
          <a:p>
            <a:pPr lvl="2"/>
            <a:r>
              <a:rPr lang="en-GB" altLang="en-US" dirty="0"/>
              <a:t>Seating in classrooms</a:t>
            </a:r>
          </a:p>
          <a:p>
            <a:pPr lvl="2"/>
            <a:r>
              <a:rPr lang="en-GB" altLang="en-US" dirty="0"/>
              <a:t>Rules for corridor movement</a:t>
            </a:r>
          </a:p>
        </p:txBody>
      </p:sp>
      <p:pic>
        <p:nvPicPr>
          <p:cNvPr id="1536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1" y="666980"/>
            <a:ext cx="1913637" cy="1766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73212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Bowles &amp; Gintis (1976)</a:t>
            </a:r>
            <a:endParaRPr lang="en-GB" alt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Awgrymir</a:t>
            </a:r>
            <a:r>
              <a:rPr lang="en-GB" altLang="en-US" dirty="0"/>
              <a:t>, mewn rhai </a:t>
            </a:r>
            <a:r>
              <a:rPr lang="en-GB" altLang="en-US" dirty="0" err="1"/>
              <a:t>ffyrdd</a:t>
            </a:r>
            <a:r>
              <a:rPr lang="en-GB" altLang="en-US" dirty="0"/>
              <a:t> bod hyn yn: </a:t>
            </a:r>
          </a:p>
          <a:p>
            <a:pPr lvl="1"/>
            <a:r>
              <a:rPr lang="en-GB" altLang="en-US" dirty="0" err="1"/>
              <a:t>Hyfforddiant</a:t>
            </a:r>
            <a:r>
              <a:rPr lang="en-GB" altLang="en-US" dirty="0"/>
              <a:t> mewn </a:t>
            </a:r>
            <a:r>
              <a:rPr lang="en-GB" altLang="en-US" dirty="0" err="1"/>
              <a:t>diflastod</a:t>
            </a:r>
            <a:endParaRPr lang="en-GB" altLang="en-US" dirty="0"/>
          </a:p>
          <a:p>
            <a:pPr lvl="1"/>
            <a:r>
              <a:rPr lang="en-GB" altLang="en-US" dirty="0" err="1"/>
              <a:t>Mwyafrif</a:t>
            </a:r>
            <a:r>
              <a:rPr lang="en-GB" altLang="en-US" dirty="0"/>
              <a:t> o amser mewn ysgol yn </a:t>
            </a:r>
            <a:r>
              <a:rPr lang="en-GB" altLang="en-US" dirty="0" err="1"/>
              <a:t>cael</a:t>
            </a:r>
            <a:r>
              <a:rPr lang="en-GB" altLang="en-US" dirty="0"/>
              <a:t> ei </a:t>
            </a:r>
            <a:r>
              <a:rPr lang="en-GB" altLang="en-US" dirty="0" err="1"/>
              <a:t>dreulio</a:t>
            </a:r>
            <a:r>
              <a:rPr lang="en-GB" altLang="en-US" dirty="0"/>
              <a:t> yn </a:t>
            </a:r>
            <a:r>
              <a:rPr lang="en-GB" altLang="en-US" dirty="0" err="1"/>
              <a:t>derbyn</a:t>
            </a:r>
            <a:r>
              <a:rPr lang="en-GB" altLang="en-US" dirty="0"/>
              <a:t> </a:t>
            </a:r>
            <a:r>
              <a:rPr lang="en-GB" altLang="en-US" dirty="0" err="1"/>
              <a:t>cyfarwyddiad</a:t>
            </a:r>
            <a:r>
              <a:rPr lang="en-GB" altLang="en-US" dirty="0"/>
              <a:t> yn </a:t>
            </a:r>
            <a:r>
              <a:rPr lang="en-GB" altLang="en-US" dirty="0" err="1"/>
              <a:t>oddefol</a:t>
            </a:r>
            <a:endParaRPr lang="en-GB" altLang="en-US" dirty="0"/>
          </a:p>
          <a:p>
            <a:pPr lvl="1"/>
            <a:r>
              <a:rPr lang="en-GB" altLang="en-US" dirty="0" err="1"/>
              <a:t>Perfformio</a:t>
            </a:r>
            <a:r>
              <a:rPr lang="en-GB" altLang="en-US" dirty="0"/>
              <a:t> </a:t>
            </a:r>
            <a:r>
              <a:rPr lang="en-GB" altLang="en-US" dirty="0" err="1"/>
              <a:t>tasgau</a:t>
            </a:r>
            <a:r>
              <a:rPr lang="en-GB" altLang="en-US" dirty="0"/>
              <a:t> </a:t>
            </a:r>
            <a:r>
              <a:rPr lang="en-GB" altLang="en-US" dirty="0" err="1"/>
              <a:t>heb</a:t>
            </a:r>
            <a:r>
              <a:rPr lang="en-GB" altLang="en-US" dirty="0"/>
              <a:t> </a:t>
            </a:r>
            <a:r>
              <a:rPr lang="en-GB" altLang="en-US" dirty="0" err="1"/>
              <a:t>ystyr</a:t>
            </a:r>
            <a:r>
              <a:rPr lang="en-GB" altLang="en-US" dirty="0"/>
              <a:t> </a:t>
            </a:r>
            <a:r>
              <a:rPr lang="en-GB" altLang="en-US" dirty="0" err="1"/>
              <a:t>amlwg</a:t>
            </a:r>
            <a:r>
              <a:rPr lang="en-GB" altLang="en-US" dirty="0"/>
              <a:t> </a:t>
            </a:r>
            <a:r>
              <a:rPr lang="en-GB" altLang="en-US" dirty="0" err="1"/>
              <a:t>na</a:t>
            </a:r>
            <a:r>
              <a:rPr lang="en-GB" altLang="en-US" dirty="0"/>
              <a:t> defnydd clir</a:t>
            </a:r>
          </a:p>
        </p:txBody>
      </p:sp>
      <p:sp>
        <p:nvSpPr>
          <p:cNvPr id="1638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Suggested that in some ways this was:  </a:t>
            </a:r>
          </a:p>
          <a:p>
            <a:pPr lvl="1"/>
            <a:r>
              <a:rPr lang="en-GB" altLang="en-US" dirty="0"/>
              <a:t>Training in boredom</a:t>
            </a:r>
          </a:p>
          <a:p>
            <a:pPr lvl="1"/>
            <a:r>
              <a:rPr lang="en-GB" altLang="en-US" dirty="0"/>
              <a:t>Majority of school time spent on passively being instructed</a:t>
            </a:r>
          </a:p>
          <a:p>
            <a:pPr lvl="1"/>
            <a:r>
              <a:rPr lang="en-GB" altLang="en-US" dirty="0"/>
              <a:t>Performing tasks that have no obvious meaning or visible use</a:t>
            </a:r>
          </a:p>
          <a:p>
            <a:endParaRPr lang="en-GB" altLang="en-US" dirty="0"/>
          </a:p>
        </p:txBody>
      </p:sp>
      <p:pic>
        <p:nvPicPr>
          <p:cNvPr id="16389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091" y="379411"/>
            <a:ext cx="1658937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14952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63035" y="158751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r>
              <a:rPr lang="en-GB" altLang="en-US" dirty="0"/>
              <a:t>Oes </a:t>
            </a:r>
            <a:r>
              <a:rPr lang="en-GB" altLang="en-US" dirty="0" err="1"/>
              <a:t>rhywbeth</a:t>
            </a:r>
            <a:r>
              <a:rPr lang="en-GB" altLang="en-US" dirty="0"/>
              <a:t> wedi </a:t>
            </a:r>
            <a:r>
              <a:rPr lang="en-GB" altLang="en-US" dirty="0" err="1"/>
              <a:t>newid</a:t>
            </a:r>
            <a:r>
              <a:rPr lang="en-GB" altLang="en-US" dirty="0"/>
              <a:t>?</a:t>
            </a:r>
            <a:br>
              <a:rPr lang="en-GB" altLang="en-US" dirty="0"/>
            </a:br>
            <a:r>
              <a:rPr lang="en-GB" altLang="en-US" dirty="0"/>
              <a:t>Has anything changed?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 dirty="0"/>
              <a:t>40+ </a:t>
            </a:r>
            <a:r>
              <a:rPr lang="en-GB" altLang="en-US" sz="2400" dirty="0" err="1"/>
              <a:t>mlynedd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astudiaeth</a:t>
            </a:r>
            <a:r>
              <a:rPr lang="en-GB" altLang="en-US" sz="2400" dirty="0"/>
              <a:t> Bowles a Gintis (1976)</a:t>
            </a:r>
          </a:p>
          <a:p>
            <a:pPr lvl="1"/>
            <a:r>
              <a:rPr lang="en-GB" altLang="en-US" sz="2000" dirty="0" err="1"/>
              <a:t>Defodau</a:t>
            </a:r>
            <a:r>
              <a:rPr lang="en-GB" altLang="en-US" sz="2000" dirty="0"/>
              <a:t> ac </a:t>
            </a:r>
            <a:r>
              <a:rPr lang="en-GB" altLang="en-US" sz="2000" dirty="0" err="1"/>
              <a:t>arferion</a:t>
            </a:r>
            <a:r>
              <a:rPr lang="en-GB" altLang="en-US" sz="2000" dirty="0"/>
              <a:t> dal </a:t>
            </a:r>
            <a:r>
              <a:rPr lang="en-GB" altLang="en-US" sz="2000" dirty="0" err="1"/>
              <a:t>yn</a:t>
            </a:r>
            <a:r>
              <a:rPr lang="en-GB" altLang="en-US" sz="2000" dirty="0"/>
              <a:t> </a:t>
            </a:r>
            <a:r>
              <a:rPr lang="en-GB" altLang="en-US" sz="2000" dirty="0" err="1"/>
              <a:t>digwydd</a:t>
            </a:r>
            <a:r>
              <a:rPr lang="en-GB" altLang="en-US" sz="2000" dirty="0"/>
              <a:t> </a:t>
            </a:r>
            <a:r>
              <a:rPr lang="en-GB" altLang="en-US" sz="2000" dirty="0" err="1"/>
              <a:t>mewn</a:t>
            </a:r>
            <a:r>
              <a:rPr lang="en-GB" altLang="en-US" sz="2000" dirty="0"/>
              <a:t> </a:t>
            </a:r>
            <a:r>
              <a:rPr lang="en-GB" altLang="en-US" sz="2000" dirty="0" err="1"/>
              <a:t>ysgolion</a:t>
            </a:r>
            <a:r>
              <a:rPr lang="en-GB" altLang="en-US" sz="2000" dirty="0"/>
              <a:t> </a:t>
            </a:r>
            <a:r>
              <a:rPr lang="en-GB" altLang="en-US" sz="2000" dirty="0" err="1"/>
              <a:t>heddiw</a:t>
            </a:r>
            <a:endParaRPr lang="en-GB" altLang="en-US" sz="2000" dirty="0"/>
          </a:p>
          <a:p>
            <a:pPr lvl="2"/>
            <a:r>
              <a:rPr lang="en-GB" altLang="en-US" sz="1800" dirty="0"/>
              <a:t>Yn </a:t>
            </a:r>
            <a:r>
              <a:rPr lang="en-GB" altLang="en-US" sz="1800" dirty="0" err="1"/>
              <a:t>ychwanegol</a:t>
            </a:r>
            <a:r>
              <a:rPr lang="en-GB" altLang="en-US" sz="1800" dirty="0"/>
              <a:t>, </a:t>
            </a:r>
            <a:r>
              <a:rPr lang="en-GB" altLang="en-US" sz="1800" dirty="0" err="1"/>
              <a:t>mae</a:t>
            </a:r>
            <a:r>
              <a:rPr lang="en-GB" altLang="en-US" sz="1800" dirty="0"/>
              <a:t> </a:t>
            </a:r>
            <a:r>
              <a:rPr lang="en-GB" altLang="en-US" sz="1800" dirty="0" err="1"/>
              <a:t>mathau</a:t>
            </a:r>
            <a:r>
              <a:rPr lang="en-GB" altLang="en-US" sz="1800" dirty="0"/>
              <a:t> eraill o </a:t>
            </a:r>
            <a:r>
              <a:rPr lang="en-GB" altLang="en-US" sz="1800" dirty="0" err="1"/>
              <a:t>reolaeth</a:t>
            </a:r>
            <a:r>
              <a:rPr lang="en-GB" altLang="en-US" sz="1800" dirty="0"/>
              <a:t> yn </a:t>
            </a:r>
            <a:r>
              <a:rPr lang="en-GB" altLang="en-US" sz="1800" dirty="0" err="1"/>
              <a:t>cael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gweithredu</a:t>
            </a:r>
            <a:r>
              <a:rPr lang="en-GB" altLang="en-US" sz="1800" dirty="0"/>
              <a:t> drwy </a:t>
            </a:r>
            <a:r>
              <a:rPr lang="en-GB" altLang="en-US" sz="1800" dirty="0" err="1"/>
              <a:t>drefnu</a:t>
            </a:r>
            <a:r>
              <a:rPr lang="en-GB" altLang="en-US" sz="1800" dirty="0"/>
              <a:t> disgyblion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grwpiau</a:t>
            </a:r>
            <a:endParaRPr lang="en-GB" altLang="en-US" sz="1800" dirty="0"/>
          </a:p>
          <a:p>
            <a:pPr lvl="2"/>
            <a:endParaRPr lang="en-GB" altLang="en-US" dirty="0"/>
          </a:p>
        </p:txBody>
      </p:sp>
      <p:sp>
        <p:nvSpPr>
          <p:cNvPr id="17412" name="Content Placeholder 5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 dirty="0"/>
              <a:t>40+ years since Bowles and Gintis’ 1976 study</a:t>
            </a:r>
          </a:p>
          <a:p>
            <a:pPr lvl="1"/>
            <a:r>
              <a:rPr lang="en-GB" altLang="en-US" sz="2000" dirty="0"/>
              <a:t>Rituals and routines still prevail in schools today</a:t>
            </a:r>
          </a:p>
          <a:p>
            <a:pPr lvl="2"/>
            <a:r>
              <a:rPr lang="en-GB" altLang="en-US" sz="1800" dirty="0"/>
              <a:t>In addition further forms of control are now exercised through the organisation of pupils into groups</a:t>
            </a:r>
          </a:p>
          <a:p>
            <a:pPr lvl="2"/>
            <a:endParaRPr lang="en-GB" altLang="en-US" dirty="0"/>
          </a:p>
          <a:p>
            <a:endParaRPr lang="en-GB" altLang="en-US" dirty="0"/>
          </a:p>
        </p:txBody>
      </p:sp>
      <p:pic>
        <p:nvPicPr>
          <p:cNvPr id="17413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429" y="289244"/>
            <a:ext cx="1933575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72673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63035" y="149833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r>
              <a:rPr lang="en-GB" altLang="en-US" dirty="0" err="1"/>
              <a:t>Canlyniad</a:t>
            </a:r>
            <a:r>
              <a:rPr lang="en-GB" altLang="en-US" dirty="0"/>
              <a:t> </a:t>
            </a:r>
            <a:r>
              <a:rPr lang="en-GB" altLang="en-US" dirty="0" err="1"/>
              <a:t>grwpio</a:t>
            </a:r>
            <a:br>
              <a:rPr lang="en-GB" altLang="en-US" dirty="0"/>
            </a:br>
            <a:r>
              <a:rPr lang="en-GB" altLang="en-US" dirty="0"/>
              <a:t>Outcome of grouping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63035" y="1991255"/>
            <a:ext cx="4184035" cy="3880772"/>
          </a:xfrm>
        </p:spPr>
        <p:txBody>
          <a:bodyPr/>
          <a:lstStyle/>
          <a:p>
            <a:r>
              <a:rPr lang="en-GB" altLang="en-US" dirty="0"/>
              <a:t>Disgyblion yn </a:t>
            </a:r>
            <a:r>
              <a:rPr lang="en-GB" altLang="en-US" dirty="0" err="1"/>
              <a:t>derbyn</a:t>
            </a:r>
            <a:r>
              <a:rPr lang="en-GB" altLang="en-US" dirty="0"/>
              <a:t> ‘</a:t>
            </a:r>
            <a:r>
              <a:rPr lang="en-GB" altLang="en-US" dirty="0" err="1"/>
              <a:t>gwerthoedd</a:t>
            </a:r>
            <a:r>
              <a:rPr lang="en-GB" altLang="en-US" dirty="0"/>
              <a:t>’ gwahanol</a:t>
            </a:r>
          </a:p>
          <a:p>
            <a:pPr lvl="1"/>
            <a:r>
              <a:rPr lang="en-GB" altLang="en-US" dirty="0"/>
              <a:t>Gwahanol ‘</a:t>
            </a:r>
            <a:r>
              <a:rPr lang="en-GB" altLang="en-US" dirty="0" err="1"/>
              <a:t>brofiadau</a:t>
            </a:r>
            <a:r>
              <a:rPr lang="en-GB" altLang="en-US" dirty="0"/>
              <a:t>’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ddisgyblion</a:t>
            </a:r>
            <a:r>
              <a:rPr lang="en-GB" altLang="en-US" dirty="0"/>
              <a:t> </a:t>
            </a:r>
            <a:r>
              <a:rPr lang="en-GB" altLang="en-US" dirty="0" err="1"/>
              <a:t>unigol</a:t>
            </a:r>
            <a:r>
              <a:rPr lang="en-GB" altLang="en-US" dirty="0"/>
              <a:t> yn </a:t>
            </a:r>
            <a:r>
              <a:rPr lang="en-GB" altLang="en-US" dirty="0" err="1"/>
              <a:t>nhermau</a:t>
            </a:r>
            <a:r>
              <a:rPr lang="en-GB" altLang="en-US" dirty="0"/>
              <a:t> ‘</a:t>
            </a:r>
            <a:r>
              <a:rPr lang="en-GB" altLang="en-US" dirty="0" err="1"/>
              <a:t>brwdfrydedd</a:t>
            </a:r>
            <a:r>
              <a:rPr lang="en-GB" altLang="en-US" dirty="0"/>
              <a:t>’ ac ‘ymddygiad’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cyfoedion</a:t>
            </a:r>
            <a:r>
              <a:rPr lang="en-GB" altLang="en-US" dirty="0"/>
              <a:t> yn y grwp</a:t>
            </a:r>
          </a:p>
          <a:p>
            <a:pPr lvl="1"/>
            <a:r>
              <a:rPr lang="en-GB" altLang="en-US" dirty="0"/>
              <a:t>‘</a:t>
            </a:r>
            <a:r>
              <a:rPr lang="en-GB" altLang="en-US" dirty="0" err="1"/>
              <a:t>Agwedd</a:t>
            </a:r>
            <a:r>
              <a:rPr lang="en-GB" altLang="en-US" dirty="0"/>
              <a:t>’ </a:t>
            </a:r>
            <a:r>
              <a:rPr lang="en-GB" altLang="en-US" dirty="0" err="1"/>
              <a:t>athrawon</a:t>
            </a:r>
            <a:endParaRPr lang="en-GB" altLang="en-US" dirty="0"/>
          </a:p>
          <a:p>
            <a:pPr lvl="1"/>
            <a:r>
              <a:rPr lang="en-GB" altLang="en-US" dirty="0"/>
              <a:t>Y ‘math o waith’ a </a:t>
            </a:r>
            <a:r>
              <a:rPr lang="en-GB" altLang="en-US" dirty="0" err="1"/>
              <a:t>roir</a:t>
            </a:r>
            <a:endParaRPr lang="en-GB" altLang="en-US" dirty="0"/>
          </a:p>
          <a:p>
            <a:pPr lvl="1"/>
            <a:r>
              <a:rPr lang="en-GB" altLang="en-US" dirty="0"/>
              <a:t>‘</a:t>
            </a:r>
            <a:r>
              <a:rPr lang="en-GB" altLang="en-US" dirty="0" err="1"/>
              <a:t>Disgwyliadau</a:t>
            </a:r>
            <a:r>
              <a:rPr lang="en-GB" altLang="en-US" dirty="0"/>
              <a:t>’ am y  ‘</a:t>
            </a:r>
            <a:r>
              <a:rPr lang="en-GB" altLang="en-US" dirty="0" err="1"/>
              <a:t>swm</a:t>
            </a:r>
            <a:r>
              <a:rPr lang="en-GB" altLang="en-US" dirty="0"/>
              <a:t>’ o waith a ‘</a:t>
            </a:r>
            <a:r>
              <a:rPr lang="en-GB" altLang="en-US" dirty="0" err="1"/>
              <a:t>lefel</a:t>
            </a:r>
            <a:r>
              <a:rPr lang="en-GB" altLang="en-US" dirty="0"/>
              <a:t> y gwaith’ </a:t>
            </a:r>
            <a:r>
              <a:rPr lang="en-GB" altLang="en-US" dirty="0" err="1"/>
              <a:t>mae</a:t>
            </a:r>
            <a:r>
              <a:rPr lang="en-GB" altLang="en-US" dirty="0"/>
              <a:t> angen </a:t>
            </a:r>
            <a:r>
              <a:rPr lang="en-GB" altLang="en-US" dirty="0" err="1"/>
              <a:t>cynhyrchu</a:t>
            </a:r>
            <a:endParaRPr lang="en-GB" altLang="en-US" dirty="0"/>
          </a:p>
        </p:txBody>
      </p:sp>
      <p:sp>
        <p:nvSpPr>
          <p:cNvPr id="18436" name="Content Placeholder 5"/>
          <p:cNvSpPr>
            <a:spLocks noGrp="1"/>
          </p:cNvSpPr>
          <p:nvPr>
            <p:ph sz="half" idx="2"/>
          </p:nvPr>
        </p:nvSpPr>
        <p:spPr>
          <a:xfrm>
            <a:off x="5562600" y="1930400"/>
            <a:ext cx="4184034" cy="3880773"/>
          </a:xfrm>
        </p:spPr>
        <p:txBody>
          <a:bodyPr/>
          <a:lstStyle/>
          <a:p>
            <a:r>
              <a:rPr lang="en-GB" altLang="en-US" dirty="0"/>
              <a:t>Pupils are being given different ‘values’</a:t>
            </a:r>
          </a:p>
          <a:p>
            <a:pPr lvl="1"/>
            <a:r>
              <a:rPr lang="en-GB" altLang="en-US" dirty="0"/>
              <a:t>Different ‘experiences’ for the individual pupil in terms of the ‘enthusiasm’ and ‘behaviour’ of their peers in the group</a:t>
            </a:r>
          </a:p>
          <a:p>
            <a:pPr lvl="1"/>
            <a:r>
              <a:rPr lang="en-GB" altLang="en-US" dirty="0"/>
              <a:t>The ‘attitude’ of the teachers</a:t>
            </a:r>
          </a:p>
          <a:p>
            <a:pPr lvl="1"/>
            <a:r>
              <a:rPr lang="en-GB" altLang="en-US" dirty="0"/>
              <a:t>The ‘type of work’ given</a:t>
            </a:r>
          </a:p>
          <a:p>
            <a:pPr lvl="1"/>
            <a:r>
              <a:rPr lang="en-GB" altLang="en-US" dirty="0"/>
              <a:t>‘Expectations’ of the ‘amount’ and ‘level of work’ they need to produce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1026" name="Picture 2" descr="C:\Users\Alison\AppData\Local\Microsoft\Windows\INetCache\IE\RCJWKXVE\students_group_work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267" y="5336771"/>
            <a:ext cx="1870382" cy="139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9267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Hyfforddiant ar gyfer gweithio i eraill</a:t>
            </a:r>
            <a:br>
              <a:rPr lang="en-GB" altLang="en-US"/>
            </a:br>
            <a:r>
              <a:rPr lang="en-GB" altLang="en-US"/>
              <a:t>Training for Subordination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Paratoi</a:t>
            </a:r>
            <a:r>
              <a:rPr lang="en-GB" altLang="en-US" dirty="0"/>
              <a:t> y </a:t>
            </a:r>
            <a:r>
              <a:rPr lang="en-GB" altLang="en-US" dirty="0" err="1"/>
              <a:t>mwyafrif</a:t>
            </a:r>
            <a:r>
              <a:rPr lang="en-GB" altLang="en-US" dirty="0"/>
              <a:t> o </a:t>
            </a:r>
            <a:r>
              <a:rPr lang="en-GB" altLang="en-US" dirty="0" err="1"/>
              <a:t>ddisgyblion</a:t>
            </a:r>
            <a:r>
              <a:rPr lang="en-GB" altLang="en-US" dirty="0"/>
              <a:t> am </a:t>
            </a:r>
            <a:r>
              <a:rPr lang="en-GB" altLang="en-US" dirty="0" err="1"/>
              <a:t>fywyd</a:t>
            </a:r>
            <a:r>
              <a:rPr lang="en-GB" altLang="en-US" dirty="0"/>
              <a:t> </a:t>
            </a:r>
            <a:r>
              <a:rPr lang="en-GB" altLang="en-US" dirty="0" err="1"/>
              <a:t>cyflogedig</a:t>
            </a:r>
            <a:endParaRPr lang="en-GB" altLang="en-US" dirty="0"/>
          </a:p>
          <a:p>
            <a:pPr lvl="1"/>
            <a:r>
              <a:rPr lang="en-GB" altLang="en-US" dirty="0"/>
              <a:t>Gweithio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gorfforaeth</a:t>
            </a:r>
            <a:r>
              <a:rPr lang="en-GB" altLang="en-US" dirty="0"/>
              <a:t> neu </a:t>
            </a:r>
            <a:r>
              <a:rPr lang="en-GB" altLang="en-US" dirty="0" err="1"/>
              <a:t>sefydliad</a:t>
            </a:r>
            <a:endParaRPr lang="en-GB" altLang="en-US" dirty="0"/>
          </a:p>
          <a:p>
            <a:r>
              <a:rPr lang="en-GB" altLang="en-US" dirty="0"/>
              <a:t>Mewn </a:t>
            </a:r>
            <a:r>
              <a:rPr lang="en-GB" altLang="en-US" dirty="0" err="1"/>
              <a:t>mannau</a:t>
            </a:r>
            <a:r>
              <a:rPr lang="en-GB" altLang="en-US" dirty="0"/>
              <a:t> </a:t>
            </a:r>
            <a:r>
              <a:rPr lang="en-GB" altLang="en-US" dirty="0" err="1"/>
              <a:t>tebyg</a:t>
            </a:r>
            <a:r>
              <a:rPr lang="en-GB" altLang="en-US" dirty="0"/>
              <a:t> byddai </a:t>
            </a:r>
            <a:r>
              <a:rPr lang="en-GB" altLang="en-US" dirty="0" err="1"/>
              <a:t>tactegau</a:t>
            </a:r>
            <a:r>
              <a:rPr lang="en-GB" altLang="en-US" dirty="0"/>
              <a:t> ac </a:t>
            </a:r>
            <a:r>
              <a:rPr lang="en-GB" altLang="en-US" dirty="0" err="1"/>
              <a:t>arferion</a:t>
            </a:r>
            <a:r>
              <a:rPr lang="en-GB" altLang="en-US" dirty="0"/>
              <a:t> </a:t>
            </a:r>
            <a:r>
              <a:rPr lang="en-GB" altLang="en-US" dirty="0" err="1"/>
              <a:t>tebyg</a:t>
            </a:r>
            <a:endParaRPr lang="en-GB" altLang="en-US" dirty="0"/>
          </a:p>
          <a:p>
            <a:pPr lvl="1"/>
            <a:r>
              <a:rPr lang="en-GB" altLang="en-US" dirty="0"/>
              <a:t>Am </a:t>
            </a:r>
            <a:r>
              <a:rPr lang="en-GB" altLang="en-US" dirty="0" err="1"/>
              <a:t>elw</a:t>
            </a:r>
            <a:r>
              <a:rPr lang="en-GB" altLang="en-US" dirty="0"/>
              <a:t> </a:t>
            </a:r>
            <a:r>
              <a:rPr lang="en-GB" altLang="en-US" dirty="0" err="1"/>
              <a:t>economaidd</a:t>
            </a:r>
            <a:endParaRPr lang="en-GB" altLang="en-US" dirty="0"/>
          </a:p>
        </p:txBody>
      </p:sp>
      <p:sp>
        <p:nvSpPr>
          <p:cNvPr id="1946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Preparing the majority of pupils for a waged life</a:t>
            </a:r>
          </a:p>
          <a:p>
            <a:pPr lvl="1"/>
            <a:r>
              <a:rPr lang="en-GB" altLang="en-US" dirty="0"/>
              <a:t>Working for a corporation or institute</a:t>
            </a:r>
          </a:p>
          <a:p>
            <a:r>
              <a:rPr lang="en-GB" altLang="en-US" dirty="0"/>
              <a:t>In such places there would be similar tactics and practices</a:t>
            </a:r>
          </a:p>
          <a:p>
            <a:pPr lvl="1"/>
            <a:r>
              <a:rPr lang="en-GB" altLang="en-US" dirty="0"/>
              <a:t>For economic gain</a:t>
            </a:r>
          </a:p>
          <a:p>
            <a:endParaRPr lang="en-GB" altLang="en-US" dirty="0"/>
          </a:p>
        </p:txBody>
      </p:sp>
      <p:pic>
        <p:nvPicPr>
          <p:cNvPr id="2052" name="Picture 4" descr="C:\Users\Alison\AppData\Local\Microsoft\Windows\INetCache\IE\RCJWKXVE\20070612-burtynsky-mw13-009-9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796" y="5072737"/>
            <a:ext cx="2622804" cy="1749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80327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387" y="4855268"/>
            <a:ext cx="2466975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Ysgol a Bywyd yn y Dyfodol . . . </a:t>
            </a:r>
            <a:br>
              <a:rPr lang="en-GB" altLang="en-US"/>
            </a:br>
            <a:r>
              <a:rPr lang="en-GB" altLang="en-US"/>
              <a:t>School and Future Life . . .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048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23147" y="1824602"/>
            <a:ext cx="4184035" cy="3880772"/>
          </a:xfrm>
        </p:spPr>
        <p:txBody>
          <a:bodyPr>
            <a:normAutofit lnSpcReduction="10000"/>
          </a:bodyPr>
          <a:lstStyle/>
          <a:p>
            <a:r>
              <a:rPr lang="en-GB" altLang="en-US" dirty="0" err="1"/>
              <a:t>Dysga</a:t>
            </a:r>
            <a:r>
              <a:rPr lang="en-GB" altLang="en-US" dirty="0"/>
              <a:t> </a:t>
            </a:r>
            <a:r>
              <a:rPr lang="en-GB" altLang="en-US" dirty="0" err="1"/>
              <a:t>ddisgyblion</a:t>
            </a:r>
            <a:r>
              <a:rPr lang="en-GB" altLang="en-US" dirty="0"/>
              <a:t> sut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oroesi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y </a:t>
            </a:r>
            <a:r>
              <a:rPr lang="en-GB" altLang="en-US" dirty="0" err="1"/>
              <a:t>coridorau</a:t>
            </a:r>
            <a:r>
              <a:rPr lang="en-GB" altLang="en-US" dirty="0"/>
              <a:t> ac mewn </a:t>
            </a:r>
            <a:r>
              <a:rPr lang="en-GB" altLang="en-US" dirty="0" err="1"/>
              <a:t>llefydd</a:t>
            </a:r>
            <a:r>
              <a:rPr lang="en-GB" altLang="en-US" dirty="0"/>
              <a:t> </a:t>
            </a:r>
            <a:r>
              <a:rPr lang="en-GB" altLang="en-US" dirty="0" err="1"/>
              <a:t>heb</a:t>
            </a:r>
            <a:r>
              <a:rPr lang="en-GB" altLang="en-US" dirty="0"/>
              <a:t> </a:t>
            </a:r>
            <a:r>
              <a:rPr lang="en-GB" altLang="en-US" dirty="0" err="1"/>
              <a:t>oruchwyliaeth</a:t>
            </a:r>
            <a:r>
              <a:rPr lang="en-GB" altLang="en-US" dirty="0"/>
              <a:t> </a:t>
            </a:r>
            <a:r>
              <a:rPr lang="en-GB" altLang="en-US" dirty="0" err="1"/>
              <a:t>er</a:t>
            </a:r>
            <a:r>
              <a:rPr lang="en-GB" altLang="en-US" dirty="0"/>
              <a:t> </a:t>
            </a:r>
            <a:r>
              <a:rPr lang="en-GB" altLang="en-US" dirty="0" err="1"/>
              <a:t>enghraifft</a:t>
            </a:r>
            <a:r>
              <a:rPr lang="en-GB" altLang="en-US" dirty="0"/>
              <a:t> yn y </a:t>
            </a:r>
            <a:r>
              <a:rPr lang="en-GB" altLang="en-US" dirty="0" err="1"/>
              <a:t>toiledau</a:t>
            </a:r>
            <a:endParaRPr lang="en-GB" altLang="en-US" dirty="0"/>
          </a:p>
          <a:p>
            <a:pPr lvl="1"/>
            <a:r>
              <a:rPr lang="en-GB" altLang="en-US" dirty="0" err="1"/>
              <a:t>Maent</a:t>
            </a:r>
            <a:r>
              <a:rPr lang="en-GB" altLang="en-US" dirty="0"/>
              <a:t> yn </a:t>
            </a:r>
            <a:r>
              <a:rPr lang="en-GB" altLang="en-US" dirty="0" err="1"/>
              <a:t>ymwybodol</a:t>
            </a:r>
            <a:r>
              <a:rPr lang="en-GB" altLang="en-US" dirty="0"/>
              <a:t> o’r ‘pecking order’ sydd yn </a:t>
            </a:r>
            <a:r>
              <a:rPr lang="en-GB" altLang="en-US" dirty="0" err="1"/>
              <a:t>gudd</a:t>
            </a:r>
            <a:r>
              <a:rPr lang="en-GB" altLang="en-US" dirty="0"/>
              <a:t> i’r system ysgol </a:t>
            </a:r>
            <a:r>
              <a:rPr lang="en-GB" altLang="en-US" dirty="0" err="1"/>
              <a:t>swyddogol</a:t>
            </a:r>
            <a:endParaRPr lang="en-GB" altLang="en-US" dirty="0"/>
          </a:p>
          <a:p>
            <a:pPr lvl="1"/>
            <a:r>
              <a:rPr lang="en-GB" altLang="en-US" dirty="0"/>
              <a:t>Proses </a:t>
            </a:r>
            <a:r>
              <a:rPr lang="en-GB" altLang="en-US" dirty="0" err="1"/>
              <a:t>answyddogol</a:t>
            </a:r>
            <a:r>
              <a:rPr lang="en-GB" altLang="en-US" dirty="0"/>
              <a:t> o </a:t>
            </a:r>
            <a:r>
              <a:rPr lang="en-GB" altLang="en-US" dirty="0" err="1"/>
              <a:t>ddysgu</a:t>
            </a:r>
            <a:r>
              <a:rPr lang="en-GB" altLang="en-US" dirty="0"/>
              <a:t> yw’r broses y mae’r disgyblion hyn yn mynd </a:t>
            </a:r>
            <a:r>
              <a:rPr lang="en-GB" altLang="en-US" dirty="0" err="1"/>
              <a:t>trwyddo</a:t>
            </a:r>
            <a:endParaRPr lang="en-GB" altLang="en-US" dirty="0"/>
          </a:p>
          <a:p>
            <a:pPr lvl="1"/>
            <a:r>
              <a:rPr lang="en-GB" altLang="en-US" dirty="0"/>
              <a:t>Mae’r ysgol yn </a:t>
            </a:r>
            <a:r>
              <a:rPr lang="en-GB" altLang="en-US" dirty="0" err="1"/>
              <a:t>baratoad</a:t>
            </a:r>
            <a:r>
              <a:rPr lang="en-GB" altLang="en-US" dirty="0"/>
              <a:t> da </a:t>
            </a:r>
            <a:r>
              <a:rPr lang="en-GB" altLang="en-US" dirty="0" err="1"/>
              <a:t>ar</a:t>
            </a:r>
            <a:r>
              <a:rPr lang="en-GB" altLang="en-US" dirty="0"/>
              <a:t> gyfer, ac yn </a:t>
            </a:r>
            <a:r>
              <a:rPr lang="en-GB" altLang="en-US" dirty="0" err="1"/>
              <a:t>adlewyrchu</a:t>
            </a:r>
            <a:r>
              <a:rPr lang="en-GB" altLang="en-US" dirty="0"/>
              <a:t>, y </a:t>
            </a:r>
            <a:r>
              <a:rPr lang="en-GB" altLang="en-US" dirty="0" err="1"/>
              <a:t>cymunedau</a:t>
            </a:r>
            <a:r>
              <a:rPr lang="en-GB" altLang="en-US" dirty="0"/>
              <a:t> y </a:t>
            </a:r>
            <a:r>
              <a:rPr lang="en-GB" altLang="en-US" dirty="0" err="1"/>
              <a:t>byddant</a:t>
            </a:r>
            <a:r>
              <a:rPr lang="en-GB" altLang="en-US" dirty="0"/>
              <a:t> yn </a:t>
            </a:r>
            <a:r>
              <a:rPr lang="en-GB" altLang="en-US" dirty="0" err="1"/>
              <a:t>byw</a:t>
            </a:r>
            <a:r>
              <a:rPr lang="en-GB" altLang="en-US" dirty="0"/>
              <a:t> </a:t>
            </a:r>
            <a:r>
              <a:rPr lang="en-GB" altLang="en-US" dirty="0" err="1"/>
              <a:t>ynddynt</a:t>
            </a:r>
            <a:endParaRPr lang="en-GB" altLang="en-US" dirty="0"/>
          </a:p>
        </p:txBody>
      </p:sp>
      <p:sp>
        <p:nvSpPr>
          <p:cNvPr id="20485" name="Content Placeholder 5"/>
          <p:cNvSpPr>
            <a:spLocks noGrp="1"/>
          </p:cNvSpPr>
          <p:nvPr>
            <p:ph sz="half" idx="2"/>
          </p:nvPr>
        </p:nvSpPr>
        <p:spPr>
          <a:xfrm>
            <a:off x="5865824" y="1718802"/>
            <a:ext cx="4184034" cy="3880773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Pupils learn how to survive on the corridors and in unsupervised areas such as the toilets</a:t>
            </a:r>
          </a:p>
          <a:p>
            <a:pPr lvl="1"/>
            <a:r>
              <a:rPr lang="en-GB" altLang="en-US" dirty="0"/>
              <a:t>They are aware of the pecking order that goes unnoticed by the official school system</a:t>
            </a:r>
          </a:p>
          <a:p>
            <a:pPr lvl="1"/>
            <a:r>
              <a:rPr lang="en-GB" altLang="en-US" dirty="0"/>
              <a:t>An unofficial process of learning that these pupils go through</a:t>
            </a:r>
          </a:p>
          <a:p>
            <a:pPr lvl="1"/>
            <a:r>
              <a:rPr lang="en-GB" altLang="en-US" dirty="0"/>
              <a:t>The school is a good preparation for, and reflects, the communities that they will live in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467142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Damcaniaeth </a:t>
            </a:r>
            <a:r>
              <a:rPr lang="en-GB" altLang="en-US" dirty="0" err="1"/>
              <a:t>Atgynhyrchu</a:t>
            </a:r>
            <a:r>
              <a:rPr lang="en-GB" altLang="en-US" dirty="0"/>
              <a:t> </a:t>
            </a:r>
            <a:r>
              <a:rPr lang="en-GB" altLang="en-US" dirty="0" err="1"/>
              <a:t>Cymdeithasol</a:t>
            </a:r>
            <a:br>
              <a:rPr lang="en-GB" altLang="en-US" dirty="0"/>
            </a:br>
            <a:r>
              <a:rPr lang="en-GB" altLang="en-US" dirty="0"/>
              <a:t>Social Reproduction Theory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 </a:t>
            </a:r>
          </a:p>
          <a:p>
            <a:pPr lvl="1"/>
            <a:r>
              <a:rPr lang="en-GB" altLang="en-US" sz="1800" dirty="0"/>
              <a:t>Wedi gweld y system </a:t>
            </a:r>
            <a:r>
              <a:rPr lang="en-GB" altLang="en-US" sz="1800" dirty="0" err="1"/>
              <a:t>addysg</a:t>
            </a:r>
            <a:r>
              <a:rPr lang="en-GB" altLang="en-US" sz="1800" dirty="0"/>
              <a:t> fel </a:t>
            </a:r>
            <a:r>
              <a:rPr lang="en-GB" altLang="en-US" sz="1800" dirty="0" err="1"/>
              <a:t>mecanwaith</a:t>
            </a:r>
            <a:r>
              <a:rPr lang="en-GB" altLang="en-US" sz="1800" dirty="0"/>
              <a:t> o </a:t>
            </a:r>
            <a:r>
              <a:rPr lang="en-GB" altLang="en-US" sz="1800" dirty="0" err="1"/>
              <a:t>atgynhyrchiad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cymdeithasol</a:t>
            </a:r>
            <a:endParaRPr lang="en-GB" altLang="en-US" sz="1800" dirty="0"/>
          </a:p>
          <a:p>
            <a:pPr lvl="2"/>
            <a:r>
              <a:rPr lang="en-GB" altLang="en-US" sz="1600" dirty="0"/>
              <a:t>Y </a:t>
            </a:r>
            <a:r>
              <a:rPr lang="en-GB" altLang="en-US" sz="1600" dirty="0" err="1"/>
              <a:t>grwpiau</a:t>
            </a:r>
            <a:r>
              <a:rPr lang="en-GB" altLang="en-US" sz="1600" dirty="0"/>
              <a:t> hynny yn y </a:t>
            </a:r>
            <a:r>
              <a:rPr lang="en-GB" altLang="en-US" sz="1600" dirty="0" err="1"/>
              <a:t>safleoedd</a:t>
            </a:r>
            <a:r>
              <a:rPr lang="en-GB" altLang="en-US" sz="1600" dirty="0"/>
              <a:t> </a:t>
            </a:r>
            <a:r>
              <a:rPr lang="en-GB" altLang="en-US" sz="1600" dirty="0" err="1"/>
              <a:t>cymdeithasol</a:t>
            </a:r>
            <a:r>
              <a:rPr lang="en-GB" altLang="en-US" sz="1600" dirty="0"/>
              <a:t> </a:t>
            </a:r>
            <a:r>
              <a:rPr lang="en-GB" altLang="en-US" sz="1600" dirty="0" err="1"/>
              <a:t>mwyaf</a:t>
            </a:r>
            <a:r>
              <a:rPr lang="en-GB" altLang="en-US" sz="1600" dirty="0"/>
              <a:t> </a:t>
            </a:r>
            <a:r>
              <a:rPr lang="en-GB" altLang="en-US" sz="1600" dirty="0" err="1"/>
              <a:t>breintiedig</a:t>
            </a:r>
            <a:r>
              <a:rPr lang="en-GB" altLang="en-US" sz="1600" dirty="0"/>
              <a:t> a </a:t>
            </a:r>
            <a:r>
              <a:rPr lang="en-GB" altLang="en-US" sz="1600" dirty="0" err="1"/>
              <a:t>phwerus</a:t>
            </a:r>
            <a:r>
              <a:rPr lang="en-GB" altLang="en-US" sz="1600" dirty="0"/>
              <a:t> yn </a:t>
            </a:r>
            <a:r>
              <a:rPr lang="en-GB" altLang="en-US" sz="1600" dirty="0" err="1"/>
              <a:t>cynnal</a:t>
            </a:r>
            <a:r>
              <a:rPr lang="en-GB" altLang="en-US" sz="1600" dirty="0"/>
              <a:t> </a:t>
            </a:r>
            <a:r>
              <a:rPr lang="en-GB" altLang="en-US" sz="1600" dirty="0" err="1"/>
              <a:t>eu</a:t>
            </a:r>
            <a:r>
              <a:rPr lang="en-GB" altLang="en-US" sz="1600" dirty="0"/>
              <a:t> lle o </a:t>
            </a:r>
            <a:r>
              <a:rPr lang="en-GB" altLang="en-US" sz="1600" dirty="0" err="1"/>
              <a:t>genhedlaeth</a:t>
            </a:r>
            <a:r>
              <a:rPr lang="en-GB" altLang="en-US" sz="1600" dirty="0"/>
              <a:t> </a:t>
            </a:r>
            <a:r>
              <a:rPr lang="en-GB" altLang="en-US" sz="1600" dirty="0" err="1"/>
              <a:t>i</a:t>
            </a:r>
            <a:r>
              <a:rPr lang="en-GB" altLang="en-US" sz="1600" dirty="0"/>
              <a:t> </a:t>
            </a:r>
            <a:r>
              <a:rPr lang="en-GB" altLang="en-US" sz="1600" dirty="0" err="1"/>
              <a:t>genhedlaeth</a:t>
            </a:r>
            <a:endParaRPr lang="en-GB" altLang="en-US" sz="1600" dirty="0"/>
          </a:p>
          <a:p>
            <a:pPr lvl="2"/>
            <a:r>
              <a:rPr lang="en-GB" altLang="en-US" sz="1600" dirty="0"/>
              <a:t>Fel hyn </a:t>
            </a:r>
            <a:r>
              <a:rPr lang="en-GB" altLang="en-US" sz="1600" dirty="0" err="1"/>
              <a:t>mae</a:t>
            </a:r>
            <a:r>
              <a:rPr lang="en-GB" altLang="en-US" sz="1600" dirty="0"/>
              <a:t> </a:t>
            </a:r>
            <a:r>
              <a:rPr lang="en-GB" altLang="en-US" sz="1600" dirty="0" err="1"/>
              <a:t>anghyfartaledd</a:t>
            </a:r>
            <a:r>
              <a:rPr lang="en-GB" altLang="en-US" sz="1600" dirty="0"/>
              <a:t> </a:t>
            </a:r>
            <a:r>
              <a:rPr lang="en-GB" altLang="en-US" sz="1600" dirty="0" err="1"/>
              <a:t>cymdeithasol</a:t>
            </a:r>
            <a:r>
              <a:rPr lang="en-GB" altLang="en-US" sz="1600" dirty="0"/>
              <a:t> mewn </a:t>
            </a:r>
            <a:r>
              <a:rPr lang="en-GB" altLang="en-US" sz="1600" dirty="0" err="1"/>
              <a:t>cymdeithas</a:t>
            </a:r>
            <a:r>
              <a:rPr lang="en-GB" altLang="en-US" sz="1600" dirty="0"/>
              <a:t> yn </a:t>
            </a:r>
            <a:r>
              <a:rPr lang="en-GB" altLang="en-US" sz="1600" dirty="0" err="1"/>
              <a:t>cael</a:t>
            </a:r>
            <a:r>
              <a:rPr lang="en-GB" altLang="en-US" sz="1600" dirty="0"/>
              <a:t> </a:t>
            </a:r>
            <a:r>
              <a:rPr lang="en-GB" altLang="en-US" sz="1600" dirty="0" err="1"/>
              <a:t>eu</a:t>
            </a:r>
            <a:r>
              <a:rPr lang="en-GB" altLang="en-US" sz="1600" dirty="0"/>
              <a:t> </a:t>
            </a:r>
            <a:r>
              <a:rPr lang="en-GB" altLang="en-US" sz="1600" dirty="0" err="1"/>
              <a:t>hatgynhyrchu’n</a:t>
            </a:r>
            <a:r>
              <a:rPr lang="en-GB" altLang="en-US" sz="1600" dirty="0"/>
              <a:t> </a:t>
            </a:r>
            <a:r>
              <a:rPr lang="en-GB" altLang="en-US" sz="1600" dirty="0" err="1"/>
              <a:t>gyson</a:t>
            </a:r>
            <a:r>
              <a:rPr lang="en-GB" altLang="en-US" sz="1600" dirty="0"/>
              <a:t> dros amser</a:t>
            </a:r>
          </a:p>
        </p:txBody>
      </p:sp>
      <p:sp>
        <p:nvSpPr>
          <p:cNvPr id="21508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 </a:t>
            </a:r>
          </a:p>
          <a:p>
            <a:pPr lvl="1"/>
            <a:r>
              <a:rPr lang="en-GB" altLang="en-US" sz="1800" dirty="0"/>
              <a:t>Saw the education system as a mechanism of social reproduction</a:t>
            </a:r>
          </a:p>
          <a:p>
            <a:pPr lvl="2"/>
            <a:r>
              <a:rPr lang="en-GB" altLang="en-US" sz="1600" dirty="0"/>
              <a:t>Those groups in the more privileged and powerful social positions maintain their place from generation to generation</a:t>
            </a:r>
          </a:p>
          <a:p>
            <a:pPr lvl="2"/>
            <a:r>
              <a:rPr lang="en-GB" altLang="en-US" sz="1600" dirty="0"/>
              <a:t>In this way social inequalities in society are constantly being reproduced over time</a:t>
            </a:r>
          </a:p>
          <a:p>
            <a:endParaRPr lang="en-GB" altLang="en-US" dirty="0"/>
          </a:p>
        </p:txBody>
      </p:sp>
      <p:pic>
        <p:nvPicPr>
          <p:cNvPr id="21509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356" y="4181302"/>
            <a:ext cx="1213164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93754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91636" y="-99753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r>
              <a:rPr lang="en-GB" altLang="en-US" dirty="0" err="1"/>
              <a:t>Addysg</a:t>
            </a:r>
            <a:r>
              <a:rPr lang="en-GB" altLang="en-US" dirty="0"/>
              <a:t> ac </a:t>
            </a:r>
            <a:r>
              <a:rPr lang="en-GB" altLang="en-US" dirty="0" err="1"/>
              <a:t>Atgynhyrchiad</a:t>
            </a:r>
            <a:r>
              <a:rPr lang="en-GB" altLang="en-US" dirty="0"/>
              <a:t> </a:t>
            </a:r>
            <a:r>
              <a:rPr lang="en-GB" altLang="en-US" dirty="0" err="1"/>
              <a:t>Cymdeithasol</a:t>
            </a:r>
            <a:br>
              <a:rPr lang="en-GB" altLang="en-US" dirty="0"/>
            </a:br>
            <a:r>
              <a:rPr lang="en-GB" altLang="en-US" dirty="0"/>
              <a:t>Education &amp; Social Reproduction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Gwelwyd</a:t>
            </a:r>
            <a:r>
              <a:rPr lang="en-GB" altLang="en-US" dirty="0"/>
              <a:t> </a:t>
            </a:r>
            <a:r>
              <a:rPr lang="en-GB" altLang="en-US" dirty="0" err="1"/>
              <a:t>addysg</a:t>
            </a:r>
            <a:r>
              <a:rPr lang="en-GB" altLang="en-US" dirty="0"/>
              <a:t> fel dull o ‘</a:t>
            </a:r>
            <a:r>
              <a:rPr lang="en-GB" altLang="en-US" dirty="0" err="1"/>
              <a:t>atgynhyrchu</a:t>
            </a:r>
            <a:r>
              <a:rPr lang="en-GB" altLang="en-US" dirty="0"/>
              <a:t>’ ac ‘</a:t>
            </a:r>
            <a:r>
              <a:rPr lang="en-GB" altLang="en-US" dirty="0" err="1"/>
              <a:t>atgyfnerthu</a:t>
            </a:r>
            <a:r>
              <a:rPr lang="en-GB" altLang="en-US" dirty="0"/>
              <a:t>’ </a:t>
            </a:r>
            <a:r>
              <a:rPr lang="en-GB" altLang="en-US" dirty="0" err="1"/>
              <a:t>yr</a:t>
            </a:r>
            <a:r>
              <a:rPr lang="en-GB" altLang="en-US" dirty="0"/>
              <a:t>  </a:t>
            </a:r>
            <a:r>
              <a:rPr lang="en-GB" altLang="en-US" dirty="0" err="1"/>
              <a:t>anghyfartaledd</a:t>
            </a:r>
            <a:r>
              <a:rPr lang="en-GB" altLang="en-US" dirty="0"/>
              <a:t> yma yn </a:t>
            </a:r>
            <a:r>
              <a:rPr lang="en-GB" altLang="en-US" dirty="0" err="1"/>
              <a:t>gynnar</a:t>
            </a:r>
            <a:r>
              <a:rPr lang="en-GB" altLang="en-US" dirty="0"/>
              <a:t> ym </a:t>
            </a:r>
            <a:r>
              <a:rPr lang="en-GB" altLang="en-US" dirty="0" err="1"/>
              <a:t>mywyd</a:t>
            </a:r>
            <a:r>
              <a:rPr lang="en-GB" altLang="en-US" dirty="0"/>
              <a:t> person.</a:t>
            </a:r>
          </a:p>
          <a:p>
            <a:pPr lvl="1"/>
            <a:r>
              <a:rPr lang="en-GB" altLang="en-US" dirty="0"/>
              <a:t>Plato: </a:t>
            </a:r>
            <a:r>
              <a:rPr lang="en-GB" altLang="en-US" dirty="0" err="1"/>
              <a:t>roedd</a:t>
            </a:r>
            <a:r>
              <a:rPr lang="en-GB" altLang="en-US" dirty="0"/>
              <a:t> y </a:t>
            </a:r>
            <a:r>
              <a:rPr lang="en-GB" altLang="en-US" dirty="0" err="1"/>
              <a:t>Groegiaid</a:t>
            </a:r>
            <a:r>
              <a:rPr lang="en-GB" altLang="en-US" dirty="0"/>
              <a:t> </a:t>
            </a:r>
            <a:r>
              <a:rPr lang="en-GB" altLang="en-US" dirty="0" err="1"/>
              <a:t>cynnar</a:t>
            </a:r>
            <a:r>
              <a:rPr lang="en-GB" altLang="en-US" dirty="0"/>
              <a:t> yn </a:t>
            </a:r>
            <a:r>
              <a:rPr lang="en-GB" altLang="en-US" dirty="0" err="1"/>
              <a:t>ystyried</a:t>
            </a:r>
            <a:r>
              <a:rPr lang="en-GB" altLang="en-US" dirty="0"/>
              <a:t> bod </a:t>
            </a:r>
            <a:r>
              <a:rPr lang="en-GB" altLang="en-US" dirty="0" err="1"/>
              <a:t>pobl</a:t>
            </a:r>
            <a:r>
              <a:rPr lang="en-GB" altLang="en-US" dirty="0"/>
              <a:t> yn </a:t>
            </a:r>
            <a:r>
              <a:rPr lang="en-GB" altLang="en-US" dirty="0" err="1"/>
              <a:t>ddefnyddiol</a:t>
            </a:r>
            <a:r>
              <a:rPr lang="en-GB" altLang="en-US" dirty="0"/>
              <a:t> mewn </a:t>
            </a:r>
            <a:r>
              <a:rPr lang="en-GB" altLang="en-US" dirty="0" err="1"/>
              <a:t>rôl</a:t>
            </a:r>
            <a:r>
              <a:rPr lang="en-GB" altLang="en-US" dirty="0"/>
              <a:t> ‘</a:t>
            </a:r>
            <a:r>
              <a:rPr lang="en-GB" altLang="en-US" dirty="0" err="1"/>
              <a:t>benodol</a:t>
            </a:r>
            <a:r>
              <a:rPr lang="en-GB" altLang="en-US" dirty="0"/>
              <a:t>’ mewn </a:t>
            </a:r>
            <a:r>
              <a:rPr lang="en-GB" altLang="en-US" dirty="0" err="1"/>
              <a:t>cymdeithas</a:t>
            </a:r>
            <a:endParaRPr lang="en-GB" altLang="en-US" dirty="0"/>
          </a:p>
          <a:p>
            <a:pPr lvl="1"/>
            <a:r>
              <a:rPr lang="en-GB" altLang="en-US" dirty="0"/>
              <a:t>Felly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addysg</a:t>
            </a:r>
            <a:r>
              <a:rPr lang="en-GB" altLang="en-US" dirty="0"/>
              <a:t> yn </a:t>
            </a:r>
            <a:r>
              <a:rPr lang="en-GB" altLang="en-US" dirty="0" err="1"/>
              <a:t>paratoi</a:t>
            </a:r>
            <a:r>
              <a:rPr lang="en-GB" altLang="en-US" dirty="0"/>
              <a:t> plant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gymryd</a:t>
            </a:r>
            <a:r>
              <a:rPr lang="en-GB" altLang="en-US" dirty="0"/>
              <a:t> lle ‘addas’ o fewn </a:t>
            </a:r>
            <a:r>
              <a:rPr lang="en-GB" altLang="en-US" dirty="0" err="1"/>
              <a:t>cymdeithas</a:t>
            </a:r>
            <a:endParaRPr lang="en-GB" altLang="en-US" dirty="0"/>
          </a:p>
        </p:txBody>
      </p:sp>
      <p:sp>
        <p:nvSpPr>
          <p:cNvPr id="22532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Education was seen as a way to ‘reproduce’ and ‘reinforce’ these inequalities early on in a person’s life.</a:t>
            </a:r>
          </a:p>
          <a:p>
            <a:pPr lvl="1"/>
            <a:r>
              <a:rPr lang="en-GB" altLang="en-US" dirty="0"/>
              <a:t>Plato: the early Greeks saw people as being useful in a ‘certain’ role in society</a:t>
            </a:r>
          </a:p>
          <a:p>
            <a:pPr lvl="1"/>
            <a:r>
              <a:rPr lang="en-GB" altLang="en-US" dirty="0"/>
              <a:t>Thus education prepares children to take the ‘appropriate’ place in society </a:t>
            </a:r>
          </a:p>
          <a:p>
            <a:endParaRPr lang="en-GB" altLang="en-US" dirty="0"/>
          </a:p>
        </p:txBody>
      </p:sp>
      <p:pic>
        <p:nvPicPr>
          <p:cNvPr id="22533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818" y="5173380"/>
            <a:ext cx="1622920" cy="1432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10949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4" y="25402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r>
              <a:rPr lang="en-GB" altLang="en-US" dirty="0" err="1"/>
              <a:t>Cyfoeth</a:t>
            </a:r>
            <a:r>
              <a:rPr lang="en-GB" altLang="en-US" dirty="0"/>
              <a:t> v </a:t>
            </a:r>
            <a:r>
              <a:rPr lang="en-GB" altLang="en-US" dirty="0" err="1"/>
              <a:t>Tlodi</a:t>
            </a:r>
            <a:br>
              <a:rPr lang="en-GB" altLang="en-US" dirty="0"/>
            </a:br>
            <a:r>
              <a:rPr lang="en-GB" altLang="en-US" dirty="0"/>
              <a:t>Wealth v Poverty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32879" y="1855788"/>
            <a:ext cx="4401398" cy="443417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Plant </a:t>
            </a:r>
            <a:r>
              <a:rPr lang="en-GB" altLang="en-US" dirty="0" err="1"/>
              <a:t>cyfoethog</a:t>
            </a:r>
            <a:endParaRPr lang="en-GB" altLang="en-US" dirty="0"/>
          </a:p>
          <a:p>
            <a:pPr lvl="1"/>
            <a:r>
              <a:rPr lang="en-GB" altLang="en-US" dirty="0" err="1"/>
              <a:t>Ysgolion</a:t>
            </a:r>
            <a:r>
              <a:rPr lang="en-GB" altLang="en-US" dirty="0"/>
              <a:t> </a:t>
            </a:r>
            <a:r>
              <a:rPr lang="en-GB" altLang="en-US" dirty="0" err="1"/>
              <a:t>preifat</a:t>
            </a:r>
            <a:endParaRPr lang="en-GB" altLang="en-US" dirty="0"/>
          </a:p>
          <a:p>
            <a:pPr lvl="1"/>
            <a:r>
              <a:rPr lang="en-GB" altLang="en-US" dirty="0"/>
              <a:t>‘dysgu’ sut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llwyddo</a:t>
            </a:r>
            <a:endParaRPr lang="en-GB" altLang="en-US" dirty="0"/>
          </a:p>
          <a:p>
            <a:r>
              <a:rPr lang="en-GB" altLang="en-US" dirty="0"/>
              <a:t>Plant dosbarth </a:t>
            </a:r>
            <a:r>
              <a:rPr lang="en-GB" altLang="en-US" dirty="0" err="1"/>
              <a:t>gweithiol</a:t>
            </a:r>
            <a:endParaRPr lang="en-GB" altLang="en-US" dirty="0"/>
          </a:p>
          <a:p>
            <a:pPr lvl="1"/>
            <a:r>
              <a:rPr lang="en-GB" altLang="en-US" dirty="0" err="1"/>
              <a:t>Ysgolion</a:t>
            </a:r>
            <a:r>
              <a:rPr lang="en-GB" altLang="en-US" dirty="0"/>
              <a:t> mewn </a:t>
            </a:r>
            <a:r>
              <a:rPr lang="en-GB" altLang="en-US" dirty="0" err="1"/>
              <a:t>ardaloedd</a:t>
            </a:r>
            <a:r>
              <a:rPr lang="en-GB" altLang="en-US" dirty="0"/>
              <a:t> </a:t>
            </a:r>
            <a:r>
              <a:rPr lang="en-GB" altLang="en-US" dirty="0" err="1"/>
              <a:t>tlawd</a:t>
            </a:r>
            <a:endParaRPr lang="en-GB" altLang="en-US" dirty="0"/>
          </a:p>
          <a:p>
            <a:pPr lvl="1"/>
            <a:r>
              <a:rPr lang="en-GB" altLang="en-US" dirty="0" err="1"/>
              <a:t>Teuluoedd</a:t>
            </a:r>
            <a:r>
              <a:rPr lang="en-GB" altLang="en-US" dirty="0"/>
              <a:t> dosbarth </a:t>
            </a:r>
            <a:r>
              <a:rPr lang="en-GB" altLang="en-US" dirty="0" err="1"/>
              <a:t>gweithiol</a:t>
            </a:r>
            <a:r>
              <a:rPr lang="en-GB" altLang="en-US" dirty="0"/>
              <a:t> </a:t>
            </a:r>
            <a:r>
              <a:rPr lang="en-GB" altLang="en-US" dirty="0" err="1"/>
              <a:t>neu’n</a:t>
            </a:r>
            <a:r>
              <a:rPr lang="en-GB" altLang="en-US" dirty="0"/>
              <a:t> </a:t>
            </a:r>
            <a:r>
              <a:rPr lang="en-GB" altLang="en-US" dirty="0" err="1"/>
              <a:t>ddiwaith</a:t>
            </a:r>
            <a:endParaRPr lang="en-GB" altLang="en-US" dirty="0"/>
          </a:p>
          <a:p>
            <a:pPr lvl="1"/>
            <a:r>
              <a:rPr lang="en-GB" altLang="en-US" dirty="0" err="1"/>
              <a:t>Prinder</a:t>
            </a:r>
            <a:r>
              <a:rPr lang="en-GB" altLang="en-US" dirty="0"/>
              <a:t> </a:t>
            </a:r>
            <a:r>
              <a:rPr lang="en-GB" altLang="en-US" dirty="0" err="1"/>
              <a:t>athrawon</a:t>
            </a:r>
            <a:endParaRPr lang="en-GB" altLang="en-US" dirty="0"/>
          </a:p>
          <a:p>
            <a:pPr lvl="1"/>
            <a:r>
              <a:rPr lang="en-GB" altLang="en-US" dirty="0" err="1"/>
              <a:t>Byw</a:t>
            </a:r>
            <a:r>
              <a:rPr lang="en-GB" altLang="en-US" dirty="0"/>
              <a:t> mewn </a:t>
            </a:r>
            <a:r>
              <a:rPr lang="en-GB" altLang="en-US" dirty="0" err="1"/>
              <a:t>adeiladau</a:t>
            </a:r>
            <a:r>
              <a:rPr lang="en-GB" altLang="en-US" dirty="0"/>
              <a:t> </a:t>
            </a:r>
            <a:r>
              <a:rPr lang="en-GB" altLang="en-US" dirty="0" err="1"/>
              <a:t>tlotach</a:t>
            </a:r>
            <a:endParaRPr lang="en-GB" altLang="en-US" dirty="0"/>
          </a:p>
          <a:p>
            <a:pPr lvl="1"/>
            <a:r>
              <a:rPr lang="en-GB" altLang="en-US" dirty="0" err="1"/>
              <a:t>Ysgolion</a:t>
            </a:r>
            <a:r>
              <a:rPr lang="en-GB" altLang="en-US" dirty="0"/>
              <a:t> yn </a:t>
            </a:r>
            <a:r>
              <a:rPr lang="en-GB" altLang="en-US" dirty="0" err="1"/>
              <a:t>dueddol</a:t>
            </a:r>
            <a:r>
              <a:rPr lang="en-GB" altLang="en-US" dirty="0"/>
              <a:t> o fod â </a:t>
            </a:r>
            <a:r>
              <a:rPr lang="en-GB" altLang="en-US" dirty="0" err="1"/>
              <a:t>chyraeddiadau</a:t>
            </a:r>
            <a:r>
              <a:rPr lang="en-GB" altLang="en-US" dirty="0"/>
              <a:t> is</a:t>
            </a:r>
          </a:p>
          <a:p>
            <a:pPr lvl="1"/>
            <a:r>
              <a:rPr lang="en-GB" altLang="en-US" dirty="0" err="1"/>
              <a:t>Cyraeddiadau</a:t>
            </a:r>
            <a:r>
              <a:rPr lang="en-GB" altLang="en-US" dirty="0"/>
              <a:t> disgyblion </a:t>
            </a:r>
            <a:r>
              <a:rPr lang="en-GB" altLang="en-US" dirty="0" err="1"/>
              <a:t>isel</a:t>
            </a:r>
            <a:endParaRPr lang="en-GB" altLang="en-US" dirty="0"/>
          </a:p>
          <a:p>
            <a:pPr lvl="1"/>
            <a:r>
              <a:rPr lang="en-GB" altLang="en-US" dirty="0"/>
              <a:t>Mwy </a:t>
            </a:r>
            <a:r>
              <a:rPr lang="en-GB" altLang="en-US" dirty="0" err="1"/>
              <a:t>tebygol</a:t>
            </a:r>
            <a:r>
              <a:rPr lang="en-GB" altLang="en-US" dirty="0"/>
              <a:t> o ‘fethu’ neu ‘mewn </a:t>
            </a:r>
            <a:r>
              <a:rPr lang="en-GB" altLang="en-US" dirty="0" err="1"/>
              <a:t>perygl</a:t>
            </a:r>
            <a:r>
              <a:rPr lang="en-GB" altLang="en-US" dirty="0"/>
              <a:t> o fethu’ gan Estyn/Ofsted</a:t>
            </a:r>
          </a:p>
        </p:txBody>
      </p:sp>
      <p:sp>
        <p:nvSpPr>
          <p:cNvPr id="23556" name="Content Placeholder 5"/>
          <p:cNvSpPr>
            <a:spLocks noGrp="1"/>
          </p:cNvSpPr>
          <p:nvPr>
            <p:ph sz="half" idx="2"/>
          </p:nvPr>
        </p:nvSpPr>
        <p:spPr>
          <a:xfrm>
            <a:off x="4975668" y="1855788"/>
            <a:ext cx="4669172" cy="4805476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1900" dirty="0"/>
              <a:t>Wealthy children</a:t>
            </a:r>
          </a:p>
          <a:p>
            <a:pPr lvl="1"/>
            <a:r>
              <a:rPr lang="en-GB" altLang="en-US" sz="1700" dirty="0"/>
              <a:t>Private schools</a:t>
            </a:r>
          </a:p>
          <a:p>
            <a:pPr lvl="1"/>
            <a:r>
              <a:rPr lang="en-GB" altLang="en-US" sz="1700" dirty="0"/>
              <a:t>‘learn’ how to be successful</a:t>
            </a:r>
          </a:p>
          <a:p>
            <a:r>
              <a:rPr lang="en-GB" altLang="en-US" sz="1900" dirty="0"/>
              <a:t>Working class children</a:t>
            </a:r>
          </a:p>
          <a:p>
            <a:pPr lvl="1"/>
            <a:r>
              <a:rPr lang="en-GB" altLang="en-US" sz="1700" dirty="0"/>
              <a:t>Schools in poor areas</a:t>
            </a:r>
          </a:p>
          <a:p>
            <a:pPr lvl="1"/>
            <a:r>
              <a:rPr lang="en-GB" altLang="en-US" sz="1700" dirty="0"/>
              <a:t>Working class or unemployed families</a:t>
            </a:r>
          </a:p>
          <a:p>
            <a:pPr lvl="1"/>
            <a:r>
              <a:rPr lang="en-GB" altLang="en-US" sz="1700" dirty="0"/>
              <a:t>Teacher shortages</a:t>
            </a:r>
          </a:p>
          <a:p>
            <a:pPr lvl="1"/>
            <a:r>
              <a:rPr lang="en-GB" altLang="en-US" sz="1700" dirty="0"/>
              <a:t>Housed in poorer buildings</a:t>
            </a:r>
          </a:p>
          <a:p>
            <a:pPr lvl="1"/>
            <a:r>
              <a:rPr lang="en-GB" altLang="en-US" sz="1700" dirty="0"/>
              <a:t>Tend to be low-attaining schools</a:t>
            </a:r>
          </a:p>
          <a:p>
            <a:pPr lvl="1"/>
            <a:r>
              <a:rPr lang="en-GB" altLang="en-US" sz="1700" dirty="0"/>
              <a:t>Low pupil attainment</a:t>
            </a:r>
          </a:p>
          <a:p>
            <a:pPr lvl="1"/>
            <a:r>
              <a:rPr lang="en-GB" altLang="en-US" sz="1700" dirty="0"/>
              <a:t>More likely to be ‘failing’ or put on ‘at risk’ by Ofsted/</a:t>
            </a:r>
            <a:r>
              <a:rPr lang="en-GB" altLang="en-US" sz="1700" dirty="0" err="1"/>
              <a:t>Estyn</a:t>
            </a:r>
            <a:endParaRPr lang="en-GB" altLang="en-US" sz="1700" dirty="0"/>
          </a:p>
          <a:p>
            <a:endParaRPr lang="en-GB" altLang="en-US" dirty="0"/>
          </a:p>
        </p:txBody>
      </p:sp>
      <p:pic>
        <p:nvPicPr>
          <p:cNvPr id="23557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8053" y="321470"/>
            <a:ext cx="1692199" cy="2252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16175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Beth am Ysgolion Gwladol ‘da’?</a:t>
            </a:r>
            <a:br>
              <a:rPr lang="en-GB" altLang="en-US"/>
            </a:br>
            <a:r>
              <a:rPr lang="en-GB" altLang="en-US"/>
              <a:t>What about ‘Good’ State Schools?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Ysgolion</a:t>
            </a:r>
            <a:r>
              <a:rPr lang="en-GB" altLang="en-US" dirty="0"/>
              <a:t> </a:t>
            </a:r>
            <a:r>
              <a:rPr lang="en-GB" altLang="en-US" dirty="0" err="1"/>
              <a:t>gwladol</a:t>
            </a:r>
            <a:r>
              <a:rPr lang="en-GB" altLang="en-US" dirty="0"/>
              <a:t> gyda </a:t>
            </a:r>
            <a:r>
              <a:rPr lang="en-GB" altLang="en-US" dirty="0" err="1"/>
              <a:t>chymysgedd</a:t>
            </a:r>
            <a:r>
              <a:rPr lang="en-GB" altLang="en-US" dirty="0"/>
              <a:t> </a:t>
            </a:r>
            <a:r>
              <a:rPr lang="en-GB" altLang="en-US" dirty="0" err="1"/>
              <a:t>cymdeithasol</a:t>
            </a:r>
            <a:r>
              <a:rPr lang="en-GB" altLang="en-US" dirty="0"/>
              <a:t>?</a:t>
            </a:r>
          </a:p>
          <a:p>
            <a:pPr lvl="1"/>
            <a:r>
              <a:rPr lang="en-GB" altLang="en-US" dirty="0"/>
              <a:t>Disgyblion dosbarth </a:t>
            </a:r>
            <a:r>
              <a:rPr lang="en-GB" altLang="en-US" dirty="0" err="1"/>
              <a:t>canol</a:t>
            </a:r>
            <a:r>
              <a:rPr lang="en-GB" altLang="en-US" dirty="0"/>
              <a:t> yn </a:t>
            </a:r>
            <a:r>
              <a:rPr lang="en-GB" altLang="en-US" dirty="0" err="1"/>
              <a:t>dueddol</a:t>
            </a:r>
            <a:r>
              <a:rPr lang="en-GB" altLang="en-US" dirty="0"/>
              <a:t> o fod yn y </a:t>
            </a:r>
            <a:r>
              <a:rPr lang="en-GB" altLang="en-US" dirty="0" err="1"/>
              <a:t>grwpiau</a:t>
            </a:r>
            <a:r>
              <a:rPr lang="en-GB" altLang="en-US" dirty="0"/>
              <a:t> academaidd </a:t>
            </a:r>
            <a:r>
              <a:rPr lang="en-GB" altLang="en-US" dirty="0" err="1"/>
              <a:t>uwch</a:t>
            </a:r>
            <a:endParaRPr lang="en-GB" altLang="en-US" dirty="0"/>
          </a:p>
          <a:p>
            <a:pPr lvl="1"/>
            <a:r>
              <a:rPr lang="en-GB" altLang="en-US" dirty="0"/>
              <a:t>Disgyblion dosbarth </a:t>
            </a:r>
            <a:r>
              <a:rPr lang="en-GB" altLang="en-US" dirty="0" err="1"/>
              <a:t>gweithiol</a:t>
            </a:r>
            <a:r>
              <a:rPr lang="en-GB" altLang="en-US" dirty="0"/>
              <a:t> yn </a:t>
            </a:r>
            <a:r>
              <a:rPr lang="en-GB" altLang="en-US" dirty="0" err="1"/>
              <a:t>dueddol</a:t>
            </a:r>
            <a:r>
              <a:rPr lang="en-GB" altLang="en-US" dirty="0"/>
              <a:t> o fod yn y </a:t>
            </a:r>
            <a:r>
              <a:rPr lang="en-GB" altLang="en-US" dirty="0" err="1"/>
              <a:t>grwpiau</a:t>
            </a:r>
            <a:r>
              <a:rPr lang="en-GB" altLang="en-US" dirty="0"/>
              <a:t> addysgu is (</a:t>
            </a:r>
            <a:r>
              <a:rPr lang="en-GB" altLang="en-US" dirty="0" err="1"/>
              <a:t>Arnot</a:t>
            </a:r>
            <a:r>
              <a:rPr lang="en-GB" altLang="en-US" dirty="0"/>
              <a:t> &amp; Reay, 2006)</a:t>
            </a:r>
          </a:p>
          <a:p>
            <a:pPr lvl="1"/>
            <a:endParaRPr lang="en-GB" altLang="en-US" dirty="0"/>
          </a:p>
        </p:txBody>
      </p:sp>
      <p:sp>
        <p:nvSpPr>
          <p:cNvPr id="2458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/>
              <a:t>State schools with a social mix?</a:t>
            </a:r>
          </a:p>
          <a:p>
            <a:pPr lvl="1"/>
            <a:r>
              <a:rPr lang="en-GB" altLang="en-US"/>
              <a:t>Middle-class pupils tend to be concentrated in the higher academic groups</a:t>
            </a:r>
          </a:p>
          <a:p>
            <a:pPr lvl="1"/>
            <a:r>
              <a:rPr lang="en-GB" altLang="en-US"/>
              <a:t>Working-class pupils tend to be more likely to be placed in the lower teaching sets (Arnot &amp; Reay, 2006)</a:t>
            </a:r>
          </a:p>
          <a:p>
            <a:pPr lvl="1"/>
            <a:endParaRPr lang="en-GB" altLang="en-US"/>
          </a:p>
          <a:p>
            <a:endParaRPr lang="en-GB" altLang="en-US" dirty="0"/>
          </a:p>
        </p:txBody>
      </p:sp>
      <p:pic>
        <p:nvPicPr>
          <p:cNvPr id="2458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439" y="5101468"/>
            <a:ext cx="2123536" cy="1309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16679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 </a:t>
            </a:r>
            <a:r>
              <a:rPr lang="en-US" altLang="en-US" dirty="0" err="1"/>
              <a:t>yw</a:t>
            </a:r>
            <a:r>
              <a:rPr lang="en-US" altLang="en-US" dirty="0"/>
              <a:t> </a:t>
            </a:r>
            <a:r>
              <a:rPr lang="en-US" altLang="en-US" dirty="0" err="1"/>
              <a:t>popeth</a:t>
            </a:r>
            <a:r>
              <a:rPr lang="en-US" altLang="en-US" dirty="0"/>
              <a:t> </a:t>
            </a:r>
            <a:r>
              <a:rPr lang="en-US" altLang="en-US" dirty="0" err="1"/>
              <a:t>i</a:t>
            </a:r>
            <a:r>
              <a:rPr lang="en-US" altLang="en-US" dirty="0"/>
              <a:t> </a:t>
            </a:r>
            <a:r>
              <a:rPr lang="en-US" altLang="en-US" dirty="0" err="1"/>
              <a:t>wneud</a:t>
            </a:r>
            <a:r>
              <a:rPr lang="en-US" altLang="en-US" dirty="0"/>
              <a:t> 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altLang="en-US" dirty="0"/>
              <a:t> </a:t>
            </a:r>
            <a:r>
              <a:rPr lang="en-US" altLang="en-US" dirty="0" err="1"/>
              <a:t>dosbarth</a:t>
            </a:r>
            <a:r>
              <a:rPr lang="en-US" altLang="en-US" dirty="0"/>
              <a:t>?</a:t>
            </a:r>
            <a:br>
              <a:rPr lang="en-US" altLang="en-US" dirty="0"/>
            </a:br>
            <a:r>
              <a:rPr lang="en-US" altLang="en-US" dirty="0"/>
              <a:t>Is it all about class?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Awgryma</a:t>
            </a:r>
            <a:r>
              <a:rPr lang="en-GB" altLang="en-US" dirty="0"/>
              <a:t> 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</a:t>
            </a:r>
          </a:p>
          <a:p>
            <a:pPr lvl="1"/>
            <a:r>
              <a:rPr lang="en-GB" altLang="en-US" sz="1800" dirty="0" err="1"/>
              <a:t>Ychydig</a:t>
            </a:r>
            <a:r>
              <a:rPr lang="en-GB" altLang="en-US" sz="1800" dirty="0"/>
              <a:t> iawn o dystiolaeth sydd am </a:t>
            </a:r>
            <a:r>
              <a:rPr lang="en-GB" altLang="en-US" sz="1800" dirty="0" err="1"/>
              <a:t>wahaniaeth</a:t>
            </a:r>
            <a:r>
              <a:rPr lang="en-GB" altLang="en-US" sz="1800" dirty="0"/>
              <a:t> </a:t>
            </a:r>
            <a:r>
              <a:rPr lang="en-GB" altLang="en-US" sz="1800" dirty="0" err="1"/>
              <a:t>mesuradwy</a:t>
            </a:r>
            <a:r>
              <a:rPr lang="en-GB" altLang="en-US" sz="1800" dirty="0"/>
              <a:t> rhwng disgyblion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ddechrau</a:t>
            </a:r>
            <a:r>
              <a:rPr lang="en-GB" altLang="en-US" sz="1800" dirty="0"/>
              <a:t>.</a:t>
            </a:r>
          </a:p>
          <a:p>
            <a:pPr lvl="1"/>
            <a:r>
              <a:rPr lang="en-GB" altLang="en-US" sz="1800" dirty="0"/>
              <a:t>Mae </a:t>
            </a:r>
            <a:r>
              <a:rPr lang="en-GB" altLang="en-US" sz="1800" dirty="0" err="1"/>
              <a:t>grwpio</a:t>
            </a:r>
            <a:r>
              <a:rPr lang="en-GB" altLang="en-US" sz="1800" dirty="0"/>
              <a:t> disgyblion yn medru bod </a:t>
            </a:r>
            <a:r>
              <a:rPr lang="en-GB" altLang="en-US" sz="1800" dirty="0" err="1"/>
              <a:t>cymaint</a:t>
            </a:r>
            <a:r>
              <a:rPr lang="en-GB" altLang="en-US" sz="1800" dirty="0"/>
              <a:t> </a:t>
            </a:r>
            <a:r>
              <a:rPr lang="en-GB" altLang="en-US" sz="1800" dirty="0" err="1"/>
              <a:t>ynglyn</a:t>
            </a:r>
            <a:r>
              <a:rPr lang="en-GB" altLang="en-US" sz="1800" dirty="0"/>
              <a:t> â ‘</a:t>
            </a:r>
            <a:r>
              <a:rPr lang="en-GB" altLang="en-US" sz="1800" dirty="0" err="1"/>
              <a:t>chanfyddiad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yr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athro</a:t>
            </a:r>
            <a:r>
              <a:rPr lang="en-GB" altLang="en-US" sz="1800" dirty="0"/>
              <a:t>’ a ‘</a:t>
            </a:r>
            <a:r>
              <a:rPr lang="en-GB" altLang="en-US" sz="1800" dirty="0" err="1"/>
              <a:t>gwahaniaeth</a:t>
            </a:r>
            <a:r>
              <a:rPr lang="en-GB" altLang="en-US" sz="1800" dirty="0"/>
              <a:t> academaidd </a:t>
            </a:r>
            <a:r>
              <a:rPr lang="en-GB" altLang="en-US" sz="1800" dirty="0" err="1"/>
              <a:t>gwirioneddol</a:t>
            </a:r>
            <a:r>
              <a:rPr lang="en-GB" altLang="en-US" sz="1800" dirty="0"/>
              <a:t>’</a:t>
            </a:r>
          </a:p>
          <a:p>
            <a:endParaRPr lang="en-GB" altLang="en-US" dirty="0"/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Bowles &amp; </a:t>
            </a:r>
            <a:r>
              <a:rPr lang="en-GB" altLang="en-US" dirty="0" err="1"/>
              <a:t>Gintis</a:t>
            </a:r>
            <a:r>
              <a:rPr lang="en-GB" altLang="en-US" dirty="0"/>
              <a:t> (1976) suggest that </a:t>
            </a:r>
          </a:p>
          <a:p>
            <a:pPr lvl="1"/>
            <a:r>
              <a:rPr lang="en-GB" altLang="en-US" sz="1800" dirty="0"/>
              <a:t>There is little evidence that there is a measurable difference between pupils initially </a:t>
            </a:r>
          </a:p>
          <a:p>
            <a:pPr lvl="1"/>
            <a:r>
              <a:rPr lang="en-GB" altLang="en-US" sz="1800" dirty="0"/>
              <a:t>Pupil grouping can be as much about ‘teacher perception’ as ‘actual academic difference’</a:t>
            </a:r>
          </a:p>
          <a:p>
            <a:endParaRPr lang="en-GB" altLang="en-US" dirty="0"/>
          </a:p>
        </p:txBody>
      </p:sp>
      <p:pic>
        <p:nvPicPr>
          <p:cNvPr id="25605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932" y="4997132"/>
            <a:ext cx="2987675" cy="167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79804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Canfyddiadau Athrawon</a:t>
            </a:r>
            <a:br>
              <a:rPr lang="en-GB" altLang="en-US"/>
            </a:br>
            <a:r>
              <a:rPr lang="en-GB" altLang="en-US"/>
              <a:t>Teacher Perceptions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91633" y="2716002"/>
            <a:ext cx="4184035" cy="3880772"/>
          </a:xfrm>
        </p:spPr>
        <p:txBody>
          <a:bodyPr/>
          <a:lstStyle/>
          <a:p>
            <a:r>
              <a:rPr lang="en-GB" altLang="en-US" dirty="0"/>
              <a:t>Mae’r disgyblion y </a:t>
            </a:r>
            <a:r>
              <a:rPr lang="en-GB" altLang="en-US" dirty="0" err="1"/>
              <a:t>canfydda</a:t>
            </a:r>
            <a:r>
              <a:rPr lang="en-GB" altLang="en-US" dirty="0"/>
              <a:t> </a:t>
            </a:r>
            <a:r>
              <a:rPr lang="en-GB" altLang="en-US" dirty="0" err="1"/>
              <a:t>athrawon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bônt</a:t>
            </a:r>
            <a:r>
              <a:rPr lang="en-GB" altLang="en-US" dirty="0"/>
              <a:t> yn fwy academaidd yn fwy </a:t>
            </a:r>
            <a:r>
              <a:rPr lang="en-GB" altLang="en-US" dirty="0" err="1"/>
              <a:t>tebygol</a:t>
            </a:r>
            <a:r>
              <a:rPr lang="en-GB" altLang="en-US" dirty="0"/>
              <a:t> o wneud yn dda yn y </a:t>
            </a:r>
            <a:r>
              <a:rPr lang="en-GB" altLang="en-US" dirty="0" err="1"/>
              <a:t>dyfodol</a:t>
            </a:r>
            <a:endParaRPr lang="en-GB" altLang="en-US" dirty="0"/>
          </a:p>
          <a:p>
            <a:pPr lvl="1"/>
            <a:r>
              <a:rPr lang="en-GB" altLang="en-US" dirty="0"/>
              <a:t>yn </a:t>
            </a:r>
            <a:r>
              <a:rPr lang="en-GB" altLang="en-US" dirty="0" err="1"/>
              <a:t>aml</a:t>
            </a:r>
            <a:r>
              <a:rPr lang="en-GB" altLang="en-US" dirty="0"/>
              <a:t> yn </a:t>
            </a:r>
            <a:r>
              <a:rPr lang="en-GB" altLang="en-US" dirty="0" err="1"/>
              <a:t>rheiny</a:t>
            </a:r>
            <a:r>
              <a:rPr lang="en-GB" altLang="en-US" dirty="0"/>
              <a:t> sy’n arddangos ‘</a:t>
            </a:r>
            <a:r>
              <a:rPr lang="en-GB" altLang="en-US" dirty="0" err="1"/>
              <a:t>priodoleddau</a:t>
            </a:r>
            <a:r>
              <a:rPr lang="en-GB" altLang="en-US" dirty="0"/>
              <a:t> dosbarth </a:t>
            </a:r>
            <a:r>
              <a:rPr lang="en-GB" altLang="en-US" dirty="0" err="1"/>
              <a:t>canol</a:t>
            </a:r>
            <a:r>
              <a:rPr lang="en-GB" altLang="en-US" dirty="0"/>
              <a:t>’ (</a:t>
            </a:r>
            <a:r>
              <a:rPr lang="en-GB" altLang="en-US" dirty="0" err="1"/>
              <a:t>cwricwlwm</a:t>
            </a:r>
            <a:r>
              <a:rPr lang="en-GB" altLang="en-US" dirty="0"/>
              <a:t> </a:t>
            </a:r>
            <a:r>
              <a:rPr lang="en-GB" altLang="en-US" dirty="0" err="1"/>
              <a:t>cudd</a:t>
            </a:r>
            <a:r>
              <a:rPr lang="en-GB" altLang="en-US" dirty="0"/>
              <a:t>)</a:t>
            </a:r>
          </a:p>
          <a:p>
            <a:endParaRPr lang="en-GB" altLang="en-US" dirty="0"/>
          </a:p>
        </p:txBody>
      </p:sp>
      <p:sp>
        <p:nvSpPr>
          <p:cNvPr id="26628" name="Content Placeholder 5"/>
          <p:cNvSpPr>
            <a:spLocks noGrp="1"/>
          </p:cNvSpPr>
          <p:nvPr>
            <p:ph sz="half" idx="2"/>
          </p:nvPr>
        </p:nvSpPr>
        <p:spPr>
          <a:xfrm>
            <a:off x="5232210" y="2716001"/>
            <a:ext cx="4184034" cy="3880773"/>
          </a:xfrm>
        </p:spPr>
        <p:txBody>
          <a:bodyPr/>
          <a:lstStyle/>
          <a:p>
            <a:r>
              <a:rPr lang="en-GB" altLang="en-US" dirty="0"/>
              <a:t>Pupils which teachers ‘perceive’ to be more academic or more likely to do well in the future </a:t>
            </a:r>
          </a:p>
          <a:p>
            <a:pPr lvl="1"/>
            <a:r>
              <a:rPr lang="en-GB" altLang="en-US" dirty="0"/>
              <a:t>are often those who display ‘middle-class characteristics’ (hidden curriculum)</a:t>
            </a:r>
          </a:p>
          <a:p>
            <a:endParaRPr lang="en-GB" altLang="en-US" dirty="0"/>
          </a:p>
        </p:txBody>
      </p:sp>
      <p:pic>
        <p:nvPicPr>
          <p:cNvPr id="26629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794" y="527844"/>
            <a:ext cx="2619375" cy="148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18130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Tasg</a:t>
            </a:r>
            <a:r>
              <a:rPr lang="en-GB" altLang="en-US" dirty="0"/>
              <a:t>: </a:t>
            </a:r>
            <a:r>
              <a:rPr lang="en-GB" altLang="en-US" dirty="0" err="1"/>
              <a:t>Canfyddiadau</a:t>
            </a:r>
            <a:r>
              <a:rPr lang="en-GB" altLang="en-US" dirty="0"/>
              <a:t> </a:t>
            </a:r>
            <a:r>
              <a:rPr lang="en-GB" altLang="en-US" dirty="0" err="1"/>
              <a:t>Athrawon</a:t>
            </a:r>
            <a:r>
              <a:rPr lang="en-GB" altLang="en-US" dirty="0"/>
              <a:t> </a:t>
            </a:r>
            <a:br>
              <a:rPr lang="en-GB" altLang="en-US" dirty="0"/>
            </a:br>
            <a:r>
              <a:rPr lang="en-GB" altLang="en-US" dirty="0"/>
              <a:t>Task: </a:t>
            </a:r>
            <a:r>
              <a:rPr lang="en-US" altLang="en-US" dirty="0"/>
              <a:t>Teacher Perceptions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half" idx="1"/>
          </p:nvPr>
        </p:nvSpPr>
        <p:spPr>
          <a:xfrm>
            <a:off x="94828" y="2174032"/>
            <a:ext cx="4836159" cy="3880772"/>
          </a:xfrm>
        </p:spPr>
        <p:txBody>
          <a:bodyPr>
            <a:normAutofit/>
          </a:bodyPr>
          <a:lstStyle/>
          <a:p>
            <a:pPr lvl="1"/>
            <a:r>
              <a:rPr lang="en-GB" altLang="en-US" sz="2000" dirty="0"/>
              <a:t>Dros amser gellir gweld y </a:t>
            </a:r>
            <a:r>
              <a:rPr lang="en-GB" altLang="en-US" sz="2000" dirty="0" err="1"/>
              <a:t>gwahaniaeth</a:t>
            </a:r>
            <a:r>
              <a:rPr lang="en-GB" altLang="en-US" sz="2000" dirty="0"/>
              <a:t> yn </a:t>
            </a:r>
            <a:r>
              <a:rPr lang="en-GB" altLang="en-US" sz="2000" dirty="0" err="1"/>
              <a:t>cynyddu</a:t>
            </a:r>
            <a:r>
              <a:rPr lang="en-GB" altLang="en-US" sz="2000" dirty="0"/>
              <a:t>, ond gall hyn fod mwy </a:t>
            </a:r>
            <a:r>
              <a:rPr lang="en-GB" altLang="en-US" sz="2000" dirty="0" err="1"/>
              <a:t>i</a:t>
            </a:r>
            <a:r>
              <a:rPr lang="en-GB" altLang="en-US" sz="2000" dirty="0"/>
              <a:t> ymwneud â:</a:t>
            </a:r>
          </a:p>
          <a:p>
            <a:pPr lvl="2"/>
            <a:r>
              <a:rPr lang="en-GB" altLang="en-US" sz="1800" dirty="0" err="1"/>
              <a:t>cael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haddysgu’n</a:t>
            </a:r>
            <a:r>
              <a:rPr lang="en-GB" altLang="en-US" sz="1800" dirty="0"/>
              <a:t> wahanol</a:t>
            </a:r>
          </a:p>
          <a:p>
            <a:pPr lvl="2"/>
            <a:r>
              <a:rPr lang="en-GB" altLang="en-US" sz="1800" dirty="0" err="1"/>
              <a:t>profi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disgwyliadau</a:t>
            </a:r>
            <a:r>
              <a:rPr lang="en-GB" altLang="en-US" sz="1800" dirty="0"/>
              <a:t> gwahanol </a:t>
            </a:r>
            <a:r>
              <a:rPr lang="en-GB" altLang="en-US" sz="1800" dirty="0" err="1"/>
              <a:t>athrawon</a:t>
            </a:r>
            <a:endParaRPr lang="en-GB" altLang="en-US" sz="1800" dirty="0"/>
          </a:p>
          <a:p>
            <a:pPr lvl="2"/>
            <a:r>
              <a:rPr lang="en-GB" altLang="en-US" sz="1800" dirty="0" err="1"/>
              <a:t>cael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cynnig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cyfleoedd</a:t>
            </a:r>
            <a:r>
              <a:rPr lang="en-GB" altLang="en-US" sz="1800" dirty="0"/>
              <a:t> gwahanol </a:t>
            </a:r>
            <a:r>
              <a:rPr lang="en-GB" altLang="en-US" sz="1800" dirty="0" err="1"/>
              <a:t>drwy’r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cwricwlwm</a:t>
            </a:r>
            <a:endParaRPr lang="en-GB" altLang="en-US" sz="1800" dirty="0"/>
          </a:p>
          <a:p>
            <a:pPr lvl="2"/>
            <a:r>
              <a:rPr lang="en-GB" altLang="en-US" sz="1800" dirty="0" err="1"/>
              <a:t>Allwch</a:t>
            </a:r>
            <a:r>
              <a:rPr lang="en-GB" altLang="en-US" sz="1800" dirty="0"/>
              <a:t> chi </a:t>
            </a:r>
            <a:r>
              <a:rPr lang="en-GB" altLang="en-US" sz="1800" dirty="0" err="1"/>
              <a:t>feddwl</a:t>
            </a:r>
            <a:r>
              <a:rPr lang="en-GB" altLang="en-US" sz="1800" dirty="0"/>
              <a:t> am </a:t>
            </a:r>
            <a:r>
              <a:rPr lang="en-GB" altLang="en-US" sz="1800" dirty="0" err="1"/>
              <a:t>enghreifftiau</a:t>
            </a:r>
            <a:r>
              <a:rPr lang="en-GB" altLang="en-US" sz="1800" dirty="0"/>
              <a:t> o </a:t>
            </a:r>
            <a:r>
              <a:rPr lang="en-GB" altLang="en-US" sz="1800" dirty="0" err="1"/>
              <a:t>hyn</a:t>
            </a:r>
            <a:r>
              <a:rPr lang="en-GB" altLang="en-US" sz="1800" dirty="0"/>
              <a:t>?</a:t>
            </a:r>
          </a:p>
          <a:p>
            <a:endParaRPr lang="en-GB" altLang="en-US" sz="2000" dirty="0"/>
          </a:p>
        </p:txBody>
      </p:sp>
      <p:sp>
        <p:nvSpPr>
          <p:cNvPr id="27652" name="Content Placeholder 3"/>
          <p:cNvSpPr>
            <a:spLocks noGrp="1"/>
          </p:cNvSpPr>
          <p:nvPr>
            <p:ph sz="half" idx="2"/>
          </p:nvPr>
        </p:nvSpPr>
        <p:spPr>
          <a:xfrm>
            <a:off x="4768427" y="2160589"/>
            <a:ext cx="4505577" cy="3880773"/>
          </a:xfrm>
        </p:spPr>
        <p:txBody>
          <a:bodyPr>
            <a:noAutofit/>
          </a:bodyPr>
          <a:lstStyle/>
          <a:p>
            <a:pPr lvl="1"/>
            <a:r>
              <a:rPr lang="en-GB" altLang="en-US" sz="2000" dirty="0"/>
              <a:t>As time goes by this difference may be seen to widen but may be more to do with: </a:t>
            </a:r>
          </a:p>
          <a:p>
            <a:pPr lvl="2"/>
            <a:r>
              <a:rPr lang="en-GB" altLang="en-US" sz="1800" dirty="0"/>
              <a:t>being taught differently</a:t>
            </a:r>
          </a:p>
          <a:p>
            <a:pPr lvl="2"/>
            <a:r>
              <a:rPr lang="en-GB" altLang="en-US" sz="1800" dirty="0"/>
              <a:t>experiencing different teacher expectations </a:t>
            </a:r>
          </a:p>
          <a:p>
            <a:pPr lvl="2"/>
            <a:r>
              <a:rPr lang="en-GB" altLang="en-US" sz="1800" dirty="0"/>
              <a:t>being offered different opportunities through the curriculum</a:t>
            </a:r>
          </a:p>
          <a:p>
            <a:pPr lvl="2"/>
            <a:r>
              <a:rPr lang="en-GB" altLang="en-US" sz="1800" dirty="0"/>
              <a:t>Can you think of examples of this?</a:t>
            </a:r>
          </a:p>
          <a:p>
            <a:endParaRPr lang="en-GB" altLang="en-US" sz="2400" dirty="0"/>
          </a:p>
        </p:txBody>
      </p:sp>
      <p:pic>
        <p:nvPicPr>
          <p:cNvPr id="2" name="Picture 1" descr="Big Pencil Vector Art image - Free stock photo - Public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4508" y="562502"/>
            <a:ext cx="1414406" cy="1414996"/>
          </a:xfrm>
          <a:prstGeom prst="rect">
            <a:avLst/>
          </a:prstGeom>
        </p:spPr>
      </p:pic>
      <p:pic>
        <p:nvPicPr>
          <p:cNvPr id="3" name="Picture 2" descr="Asking Defining Questions - Excelsior College OW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1786" y="5350368"/>
            <a:ext cx="1882987" cy="125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141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Cyfalaf Diwylliannol</a:t>
            </a:r>
            <a:br>
              <a:rPr lang="en-GB" altLang="en-US"/>
            </a:br>
            <a:r>
              <a:rPr lang="en-GB" altLang="en-US"/>
              <a:t>Cultural Capital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800" dirty="0"/>
              <a:t>Bourdieu a </a:t>
            </a:r>
            <a:r>
              <a:rPr lang="en-GB" altLang="en-US" sz="2800" dirty="0" err="1"/>
              <a:t>Passeron</a:t>
            </a:r>
            <a:r>
              <a:rPr lang="en-GB" altLang="en-US" sz="2800" dirty="0"/>
              <a:t> (1977)</a:t>
            </a:r>
          </a:p>
          <a:p>
            <a:pPr lvl="1"/>
            <a:r>
              <a:rPr lang="en-GB" altLang="en-US" sz="2400" dirty="0"/>
              <a:t>Un </a:t>
            </a:r>
            <a:r>
              <a:rPr lang="en-GB" altLang="en-US" sz="2400" dirty="0" err="1"/>
              <a:t>brif</a:t>
            </a:r>
            <a:r>
              <a:rPr lang="en-GB" altLang="en-US" sz="2400" dirty="0"/>
              <a:t> ffordd y </a:t>
            </a:r>
            <a:r>
              <a:rPr lang="en-GB" altLang="en-US" sz="2400" dirty="0" err="1"/>
              <a:t>gwnaeth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sicrhau </a:t>
            </a:r>
            <a:r>
              <a:rPr lang="en-GB" altLang="en-US" sz="2400" dirty="0" err="1"/>
              <a:t>atgynhyrchiad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cymdeithas</a:t>
            </a:r>
            <a:endParaRPr lang="en-GB" altLang="en-US" sz="2400" dirty="0"/>
          </a:p>
          <a:p>
            <a:pPr lvl="2"/>
            <a:r>
              <a:rPr lang="en-GB" altLang="en-US" sz="2000" dirty="0"/>
              <a:t>Oedd wrth </a:t>
            </a:r>
            <a:r>
              <a:rPr lang="en-GB" altLang="en-US" sz="2000" dirty="0" err="1"/>
              <a:t>drosglwyddo</a:t>
            </a:r>
            <a:r>
              <a:rPr lang="en-GB" altLang="en-US" sz="2000" dirty="0"/>
              <a:t> </a:t>
            </a:r>
            <a:r>
              <a:rPr lang="en-GB" altLang="en-US" sz="2000" dirty="0" err="1"/>
              <a:t>gwerthoedd</a:t>
            </a:r>
            <a:r>
              <a:rPr lang="en-GB" altLang="en-US" sz="2000" dirty="0"/>
              <a:t> </a:t>
            </a:r>
            <a:r>
              <a:rPr lang="en-GB" altLang="en-US" sz="2000" dirty="0" err="1"/>
              <a:t>diwylliannol</a:t>
            </a:r>
            <a:r>
              <a:rPr lang="en-GB" altLang="en-US" sz="2000" dirty="0"/>
              <a:t> ymlaen</a:t>
            </a:r>
          </a:p>
          <a:p>
            <a:pPr lvl="3"/>
            <a:r>
              <a:rPr lang="en-GB" altLang="en-US" sz="1800" dirty="0"/>
              <a:t>O </a:t>
            </a:r>
            <a:r>
              <a:rPr lang="en-GB" altLang="en-US" sz="1800" dirty="0" err="1"/>
              <a:t>genhedlaeth</a:t>
            </a:r>
            <a:r>
              <a:rPr lang="en-GB" altLang="en-US" sz="1800" dirty="0"/>
              <a:t> i’r </a:t>
            </a:r>
            <a:r>
              <a:rPr lang="en-GB" altLang="en-US" sz="1800" dirty="0" err="1"/>
              <a:t>genhedlaeth</a:t>
            </a:r>
            <a:r>
              <a:rPr lang="en-GB" altLang="en-US" sz="1800" dirty="0"/>
              <a:t> </a:t>
            </a:r>
            <a:r>
              <a:rPr lang="en-GB" altLang="en-US" sz="1800" dirty="0" err="1"/>
              <a:t>nesaf</a:t>
            </a:r>
            <a:endParaRPr lang="en-GB" altLang="en-US" sz="1800" dirty="0"/>
          </a:p>
        </p:txBody>
      </p:sp>
      <p:sp>
        <p:nvSpPr>
          <p:cNvPr id="28676" name="Content Placeholder 5"/>
          <p:cNvSpPr>
            <a:spLocks noGrp="1"/>
          </p:cNvSpPr>
          <p:nvPr>
            <p:ph sz="half" idx="2"/>
          </p:nvPr>
        </p:nvSpPr>
        <p:spPr>
          <a:xfrm>
            <a:off x="5178023" y="2607629"/>
            <a:ext cx="4184034" cy="4470504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/>
              <a:t>Bourdieu and </a:t>
            </a:r>
            <a:r>
              <a:rPr lang="en-GB" altLang="en-US" sz="2800" dirty="0" err="1"/>
              <a:t>Passeron</a:t>
            </a:r>
            <a:r>
              <a:rPr lang="en-GB" altLang="en-US" sz="2800" dirty="0"/>
              <a:t> (1977)</a:t>
            </a:r>
          </a:p>
          <a:p>
            <a:pPr lvl="1"/>
            <a:r>
              <a:rPr lang="en-GB" altLang="en-US" sz="2400" dirty="0"/>
              <a:t>One main way that education ensured the reproduction of society </a:t>
            </a:r>
          </a:p>
          <a:p>
            <a:pPr lvl="2"/>
            <a:r>
              <a:rPr lang="en-GB" altLang="en-US" sz="2000" dirty="0"/>
              <a:t>Was by the passing on of cultural values</a:t>
            </a:r>
          </a:p>
          <a:p>
            <a:pPr lvl="3"/>
            <a:r>
              <a:rPr lang="en-GB" altLang="en-US" sz="1800" dirty="0"/>
              <a:t>From one generation to another</a:t>
            </a:r>
          </a:p>
          <a:p>
            <a:endParaRPr lang="en-GB" altLang="en-US" dirty="0"/>
          </a:p>
        </p:txBody>
      </p:sp>
      <p:pic>
        <p:nvPicPr>
          <p:cNvPr id="2867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255" y="500062"/>
            <a:ext cx="2055813" cy="15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10498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/>
              <a:t>Cyfalaf</a:t>
            </a:r>
            <a:r>
              <a:rPr lang="en-US" altLang="en-US" dirty="0"/>
              <a:t> </a:t>
            </a:r>
            <a:r>
              <a:rPr lang="en-US" altLang="en-US" dirty="0" err="1"/>
              <a:t>Diwylliannol</a:t>
            </a:r>
            <a:br>
              <a:rPr lang="en-US" altLang="en-US" dirty="0"/>
            </a:br>
            <a:r>
              <a:rPr lang="en-US" altLang="en-US" dirty="0"/>
              <a:t>Cultural Capital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xfrm>
            <a:off x="122537" y="2160589"/>
            <a:ext cx="4772700" cy="4162685"/>
          </a:xfrm>
        </p:spPr>
        <p:txBody>
          <a:bodyPr>
            <a:normAutofit fontScale="92500" lnSpcReduction="20000"/>
          </a:bodyPr>
          <a:lstStyle/>
          <a:p>
            <a:pPr lvl="1"/>
            <a:r>
              <a:rPr lang="en-GB" altLang="en-US" sz="2200" dirty="0"/>
              <a:t>Mae </a:t>
            </a:r>
            <a:r>
              <a:rPr lang="en-GB" altLang="en-US" sz="2200" dirty="0" err="1"/>
              <a:t>diwylliant</a:t>
            </a:r>
            <a:r>
              <a:rPr lang="en-GB" altLang="en-US" sz="2200" dirty="0"/>
              <a:t> sy’n </a:t>
            </a:r>
            <a:r>
              <a:rPr lang="en-GB" altLang="en-US" sz="2200" dirty="0" err="1"/>
              <a:t>dominyddu</a:t>
            </a:r>
            <a:r>
              <a:rPr lang="en-GB" altLang="en-US" sz="2200" dirty="0"/>
              <a:t> yn set o</a:t>
            </a:r>
          </a:p>
          <a:p>
            <a:pPr lvl="2"/>
            <a:r>
              <a:rPr lang="en-GB" altLang="en-US" sz="1900" dirty="0" err="1"/>
              <a:t>Briodweddau</a:t>
            </a:r>
            <a:endParaRPr lang="en-GB" altLang="en-US" sz="1900" dirty="0"/>
          </a:p>
          <a:p>
            <a:pPr lvl="2"/>
            <a:r>
              <a:rPr lang="en-GB" altLang="en-US" sz="1900" dirty="0" err="1"/>
              <a:t>Nodweddion</a:t>
            </a:r>
            <a:endParaRPr lang="en-GB" altLang="en-US" sz="1900" dirty="0"/>
          </a:p>
          <a:p>
            <a:pPr lvl="2"/>
            <a:r>
              <a:rPr lang="en-GB" altLang="en-US" sz="1900" dirty="0" err="1"/>
              <a:t>Ymddygiadau</a:t>
            </a:r>
            <a:endParaRPr lang="en-GB" altLang="en-US" sz="1900" dirty="0"/>
          </a:p>
          <a:p>
            <a:pPr lvl="1"/>
            <a:r>
              <a:rPr lang="en-GB" altLang="en-US" sz="2200" dirty="0"/>
              <a:t>sydd </a:t>
            </a:r>
            <a:r>
              <a:rPr lang="en-GB" altLang="en-US" sz="2200" dirty="0" err="1"/>
              <a:t>eisoes</a:t>
            </a:r>
            <a:r>
              <a:rPr lang="en-GB" altLang="en-US" sz="2200" dirty="0"/>
              <a:t> gan y </a:t>
            </a:r>
            <a:r>
              <a:rPr lang="en-GB" altLang="en-US" sz="2200" dirty="0" err="1"/>
              <a:t>dosbarthiau</a:t>
            </a:r>
            <a:r>
              <a:rPr lang="en-GB" altLang="en-US" sz="2200" dirty="0"/>
              <a:t> </a:t>
            </a:r>
            <a:r>
              <a:rPr lang="en-GB" altLang="en-US" sz="2200" dirty="0" err="1"/>
              <a:t>dominyddol</a:t>
            </a:r>
            <a:endParaRPr lang="en-GB" altLang="en-US" sz="2200" dirty="0"/>
          </a:p>
          <a:p>
            <a:pPr lvl="2"/>
            <a:r>
              <a:rPr lang="en-GB" altLang="en-US" sz="1900" dirty="0"/>
              <a:t>ac mae’n </a:t>
            </a:r>
            <a:r>
              <a:rPr lang="en-GB" altLang="en-US" sz="1900" dirty="0" err="1"/>
              <a:t>rhaid</a:t>
            </a:r>
            <a:r>
              <a:rPr lang="en-GB" altLang="en-US" sz="1900" dirty="0"/>
              <a:t> i’r grwp ‘</a:t>
            </a:r>
            <a:r>
              <a:rPr lang="en-GB" altLang="en-US" sz="1900" dirty="0" err="1"/>
              <a:t>israddol</a:t>
            </a:r>
            <a:r>
              <a:rPr lang="en-GB" altLang="en-US" sz="1900" dirty="0"/>
              <a:t>’ </a:t>
            </a:r>
            <a:r>
              <a:rPr lang="en-GB" altLang="en-US" sz="1900" dirty="0" err="1"/>
              <a:t>hwnnw</a:t>
            </a:r>
            <a:r>
              <a:rPr lang="en-GB" altLang="en-US" sz="1900" dirty="0"/>
              <a:t> </a:t>
            </a:r>
            <a:r>
              <a:rPr lang="en-GB" altLang="en-US" sz="1900" dirty="0" err="1"/>
              <a:t>geisio</a:t>
            </a:r>
            <a:r>
              <a:rPr lang="en-GB" altLang="en-US" sz="1900" dirty="0"/>
              <a:t> </a:t>
            </a:r>
            <a:r>
              <a:rPr lang="en-GB" altLang="en-US" sz="1900" dirty="0" err="1"/>
              <a:t>eu</a:t>
            </a:r>
            <a:r>
              <a:rPr lang="en-GB" altLang="en-US" sz="1900" dirty="0"/>
              <a:t> </a:t>
            </a:r>
            <a:r>
              <a:rPr lang="en-GB" altLang="en-US" sz="1900" dirty="0" err="1"/>
              <a:t>caffael</a:t>
            </a:r>
            <a:r>
              <a:rPr lang="en-GB" altLang="en-US" sz="1900" dirty="0"/>
              <a:t> </a:t>
            </a:r>
            <a:r>
              <a:rPr lang="en-GB" altLang="en-US" sz="1900" dirty="0" err="1"/>
              <a:t>os</a:t>
            </a:r>
            <a:r>
              <a:rPr lang="en-GB" altLang="en-US" sz="1900" dirty="0"/>
              <a:t> </a:t>
            </a:r>
            <a:r>
              <a:rPr lang="en-GB" altLang="en-US" sz="1900" dirty="0" err="1"/>
              <a:t>ydynt</a:t>
            </a:r>
            <a:r>
              <a:rPr lang="en-GB" altLang="en-US" sz="1900" dirty="0"/>
              <a:t> am </a:t>
            </a:r>
            <a:r>
              <a:rPr lang="en-GB" altLang="en-US" sz="1900" dirty="0" err="1"/>
              <a:t>gystadlu</a:t>
            </a:r>
            <a:r>
              <a:rPr lang="en-GB" altLang="en-US" sz="1900" dirty="0"/>
              <a:t> am </a:t>
            </a:r>
            <a:r>
              <a:rPr lang="en-GB" altLang="en-US" sz="1900" dirty="0" err="1"/>
              <a:t>lwyddiant</a:t>
            </a:r>
            <a:r>
              <a:rPr lang="en-GB" altLang="en-US" sz="1900" dirty="0"/>
              <a:t> </a:t>
            </a:r>
            <a:r>
              <a:rPr lang="en-GB" altLang="en-US" sz="1900" dirty="0" err="1"/>
              <a:t>addysgol</a:t>
            </a:r>
            <a:endParaRPr lang="en-GB" altLang="en-US" sz="1900" dirty="0"/>
          </a:p>
          <a:p>
            <a:pPr lvl="2"/>
            <a:endParaRPr lang="en-GB" altLang="en-US" sz="1600" dirty="0"/>
          </a:p>
          <a:p>
            <a:pPr lvl="1"/>
            <a:r>
              <a:rPr lang="en-GB" altLang="en-US" sz="1800" dirty="0" err="1"/>
              <a:t>Allwch</a:t>
            </a:r>
            <a:r>
              <a:rPr lang="en-GB" altLang="en-US" sz="1800" dirty="0"/>
              <a:t> chi </a:t>
            </a:r>
            <a:r>
              <a:rPr lang="en-GB" altLang="en-US" sz="1800" dirty="0" err="1"/>
              <a:t>feddwl</a:t>
            </a:r>
            <a:r>
              <a:rPr lang="en-GB" altLang="en-US" sz="1800" dirty="0"/>
              <a:t> am </a:t>
            </a:r>
            <a:r>
              <a:rPr lang="en-GB" altLang="en-US" sz="1800" dirty="0" err="1"/>
              <a:t>enghreifftiau</a:t>
            </a:r>
            <a:r>
              <a:rPr lang="en-GB" altLang="en-US" sz="1800" dirty="0"/>
              <a:t>?</a:t>
            </a:r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852052" cy="4697411"/>
          </a:xfrm>
        </p:spPr>
        <p:txBody>
          <a:bodyPr>
            <a:normAutofit fontScale="92500" lnSpcReduction="20000"/>
          </a:bodyPr>
          <a:lstStyle/>
          <a:p>
            <a:pPr lvl="1"/>
            <a:r>
              <a:rPr lang="en-GB" altLang="en-US" sz="2200" dirty="0"/>
              <a:t>Dominant culture is a set of </a:t>
            </a:r>
          </a:p>
          <a:p>
            <a:pPr lvl="2"/>
            <a:r>
              <a:rPr lang="en-GB" altLang="en-US" sz="1900" dirty="0"/>
              <a:t>Properties</a:t>
            </a:r>
          </a:p>
          <a:p>
            <a:pPr lvl="2"/>
            <a:r>
              <a:rPr lang="en-GB" altLang="en-US" sz="1900" dirty="0"/>
              <a:t>Characteristics</a:t>
            </a:r>
          </a:p>
          <a:p>
            <a:pPr lvl="2"/>
            <a:r>
              <a:rPr lang="en-GB" altLang="en-US" sz="1900" dirty="0"/>
              <a:t>Behaviours</a:t>
            </a:r>
          </a:p>
          <a:p>
            <a:pPr lvl="1"/>
            <a:r>
              <a:rPr lang="en-GB" altLang="en-US" sz="2200" dirty="0"/>
              <a:t>that the dominant class groups already have</a:t>
            </a:r>
          </a:p>
          <a:p>
            <a:pPr lvl="2"/>
            <a:r>
              <a:rPr lang="en-GB" altLang="en-US" sz="1900" dirty="0"/>
              <a:t>and that ‘subordinate’ class groups must strive to acquire if they want to compete for educational success</a:t>
            </a:r>
          </a:p>
          <a:p>
            <a:r>
              <a:rPr lang="en-GB" altLang="en-US" dirty="0"/>
              <a:t>Can you suggest examples?</a:t>
            </a:r>
          </a:p>
        </p:txBody>
      </p:sp>
      <p:pic>
        <p:nvPicPr>
          <p:cNvPr id="6" name="Picture 5" descr="Asking Defining Questions - Excelsior College OWL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5386" y="554848"/>
            <a:ext cx="2235201" cy="149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1783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/>
              <a:t>Gwerthoedd</a:t>
            </a:r>
            <a:r>
              <a:rPr lang="en-GB" altLang="en-US" dirty="0"/>
              <a:t> Dosbarth </a:t>
            </a:r>
            <a:r>
              <a:rPr lang="en-GB" altLang="en-US" dirty="0" err="1"/>
              <a:t>Canol</a:t>
            </a:r>
            <a:r>
              <a:rPr lang="en-GB" altLang="en-US" dirty="0"/>
              <a:t> yn </a:t>
            </a:r>
            <a:r>
              <a:rPr lang="en-GB" altLang="en-US" dirty="0" err="1"/>
              <a:t>Dominyddu</a:t>
            </a:r>
            <a:br>
              <a:rPr lang="en-GB" altLang="en-US" dirty="0"/>
            </a:br>
            <a:r>
              <a:rPr lang="en-GB" altLang="en-US" dirty="0"/>
              <a:t>Dominant Middle Class Values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10832" y="1930400"/>
            <a:ext cx="4184035" cy="3880772"/>
          </a:xfrm>
        </p:spPr>
        <p:txBody>
          <a:bodyPr/>
          <a:lstStyle/>
          <a:p>
            <a:r>
              <a:rPr lang="en-GB" altLang="en-US" dirty="0"/>
              <a:t>Mae rhai </a:t>
            </a:r>
            <a:r>
              <a:rPr lang="en-GB" altLang="en-US" dirty="0" err="1"/>
              <a:t>ysgolion</a:t>
            </a:r>
            <a:r>
              <a:rPr lang="en-GB" altLang="en-US" dirty="0"/>
              <a:t> yn cefnogi </a:t>
            </a:r>
            <a:r>
              <a:rPr lang="en-GB" altLang="en-US" dirty="0" err="1"/>
              <a:t>gwerthoedd</a:t>
            </a:r>
            <a:r>
              <a:rPr lang="en-GB" altLang="en-US" dirty="0"/>
              <a:t> dosbarth </a:t>
            </a:r>
            <a:r>
              <a:rPr lang="en-GB" altLang="en-US" dirty="0" err="1"/>
              <a:t>canol</a:t>
            </a:r>
            <a:r>
              <a:rPr lang="en-GB" altLang="en-US" dirty="0"/>
              <a:t> ac yn sicrhau bod y </a:t>
            </a:r>
            <a:r>
              <a:rPr lang="en-GB" altLang="en-US" dirty="0" err="1"/>
              <a:t>gwerthoedd</a:t>
            </a:r>
            <a:r>
              <a:rPr lang="en-GB" altLang="en-US" dirty="0"/>
              <a:t> hyn â </a:t>
            </a:r>
            <a:r>
              <a:rPr lang="en-GB" altLang="en-US" dirty="0" err="1"/>
              <a:t>safle</a:t>
            </a:r>
            <a:r>
              <a:rPr lang="en-GB" altLang="en-US" dirty="0"/>
              <a:t> </a:t>
            </a:r>
            <a:r>
              <a:rPr lang="en-GB" altLang="en-US" dirty="0" err="1"/>
              <a:t>uwch</a:t>
            </a:r>
            <a:r>
              <a:rPr lang="en-GB" altLang="en-US" dirty="0"/>
              <a:t> yn </a:t>
            </a:r>
            <a:r>
              <a:rPr lang="en-GB" altLang="en-US" dirty="0" err="1"/>
              <a:t>yr</a:t>
            </a:r>
            <a:r>
              <a:rPr lang="en-GB" altLang="en-US" dirty="0"/>
              <a:t> ysgol.</a:t>
            </a:r>
          </a:p>
          <a:p>
            <a:r>
              <a:rPr lang="en-GB" altLang="en-US" dirty="0" err="1"/>
              <a:t>Er</a:t>
            </a:r>
            <a:r>
              <a:rPr lang="en-GB" altLang="en-US" dirty="0"/>
              <a:t> </a:t>
            </a:r>
            <a:r>
              <a:rPr lang="en-GB" altLang="en-US" dirty="0" err="1"/>
              <a:t>enghraifft</a:t>
            </a:r>
            <a:r>
              <a:rPr lang="en-GB" altLang="en-US" dirty="0"/>
              <a:t>:</a:t>
            </a:r>
          </a:p>
          <a:p>
            <a:pPr lvl="1"/>
            <a:r>
              <a:rPr lang="en-GB" altLang="en-US" dirty="0"/>
              <a:t>Mae plant </a:t>
            </a:r>
            <a:r>
              <a:rPr lang="en-GB" altLang="en-US" dirty="0" err="1"/>
              <a:t>dosbarth</a:t>
            </a:r>
            <a:r>
              <a:rPr lang="en-GB" altLang="en-US" dirty="0"/>
              <a:t> </a:t>
            </a:r>
            <a:r>
              <a:rPr lang="en-GB" altLang="en-US" dirty="0" err="1"/>
              <a:t>canol</a:t>
            </a:r>
            <a:r>
              <a:rPr lang="en-GB" altLang="en-US" dirty="0"/>
              <a:t> </a:t>
            </a:r>
            <a:r>
              <a:rPr lang="en-GB" altLang="en-US" dirty="0" err="1"/>
              <a:t>eisoes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 </a:t>
            </a:r>
            <a:r>
              <a:rPr lang="en-GB" altLang="en-US" dirty="0" err="1"/>
              <a:t>deall</a:t>
            </a:r>
            <a:r>
              <a:rPr lang="en-GB" altLang="en-US" dirty="0"/>
              <a:t> </a:t>
            </a:r>
            <a:r>
              <a:rPr lang="en-GB" altLang="en-US" dirty="0" err="1"/>
              <a:t>côdau</a:t>
            </a:r>
            <a:r>
              <a:rPr lang="en-GB" altLang="en-US" dirty="0"/>
              <a:t> ac </a:t>
            </a:r>
            <a:r>
              <a:rPr lang="en-GB" altLang="en-US" dirty="0" err="1"/>
              <a:t>ystyron</a:t>
            </a:r>
            <a:r>
              <a:rPr lang="en-GB" altLang="en-US" dirty="0"/>
              <a:t> </a:t>
            </a:r>
            <a:r>
              <a:rPr lang="en-GB" altLang="en-US" dirty="0" err="1"/>
              <a:t>addysg</a:t>
            </a:r>
            <a:r>
              <a:rPr lang="en-GB" altLang="en-US" dirty="0"/>
              <a:t>,</a:t>
            </a:r>
          </a:p>
          <a:p>
            <a:pPr lvl="1"/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gyfer</a:t>
            </a:r>
            <a:r>
              <a:rPr lang="en-GB" altLang="en-US" dirty="0"/>
              <a:t> plant </a:t>
            </a:r>
            <a:r>
              <a:rPr lang="en-GB" altLang="en-US" dirty="0" err="1"/>
              <a:t>dosbarth</a:t>
            </a:r>
            <a:r>
              <a:rPr lang="en-GB" altLang="en-US" dirty="0"/>
              <a:t> </a:t>
            </a:r>
            <a:r>
              <a:rPr lang="en-GB" altLang="en-US" dirty="0" err="1"/>
              <a:t>gweithiol</a:t>
            </a:r>
            <a:r>
              <a:rPr lang="en-GB" altLang="en-US" dirty="0"/>
              <a:t>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rhain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‘di-</a:t>
            </a:r>
            <a:r>
              <a:rPr lang="en-GB" altLang="en-US" dirty="0" err="1"/>
              <a:t>draidd</a:t>
            </a:r>
            <a:r>
              <a:rPr lang="en-GB" altLang="en-US" dirty="0"/>
              <a:t>’</a:t>
            </a:r>
          </a:p>
          <a:p>
            <a:pPr lvl="2"/>
            <a:r>
              <a:rPr lang="en-GB" altLang="en-US" dirty="0" err="1"/>
              <a:t>Heb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deall</a:t>
            </a:r>
            <a:endParaRPr lang="en-GB" altLang="en-US" dirty="0"/>
          </a:p>
          <a:p>
            <a:pPr lvl="2"/>
            <a:r>
              <a:rPr lang="en-GB" altLang="en-US" dirty="0" err="1"/>
              <a:t>Heb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profi</a:t>
            </a:r>
            <a:endParaRPr lang="en-GB" altLang="en-US" dirty="0"/>
          </a:p>
        </p:txBody>
      </p:sp>
      <p:sp>
        <p:nvSpPr>
          <p:cNvPr id="26628" name="Content Placeholder 5"/>
          <p:cNvSpPr>
            <a:spLocks noGrp="1"/>
          </p:cNvSpPr>
          <p:nvPr>
            <p:ph sz="half" idx="2"/>
          </p:nvPr>
        </p:nvSpPr>
        <p:spPr>
          <a:xfrm>
            <a:off x="5564582" y="1877956"/>
            <a:ext cx="4184034" cy="3880773"/>
          </a:xfrm>
        </p:spPr>
        <p:txBody>
          <a:bodyPr/>
          <a:lstStyle/>
          <a:p>
            <a:r>
              <a:rPr lang="en-GB" altLang="en-US" dirty="0"/>
              <a:t>Some schools can endorse Dominant Middle Class Values and ensure that these values have a superior position in schools.</a:t>
            </a:r>
          </a:p>
          <a:p>
            <a:r>
              <a:rPr lang="en-GB" altLang="en-US" dirty="0"/>
              <a:t>     For example:</a:t>
            </a:r>
          </a:p>
          <a:p>
            <a:pPr lvl="1"/>
            <a:r>
              <a:rPr lang="en-GB" altLang="en-US" dirty="0"/>
              <a:t>Middle class children are already attuned to the codes and meanings of schooling,</a:t>
            </a:r>
          </a:p>
          <a:p>
            <a:pPr lvl="1"/>
            <a:r>
              <a:rPr lang="en-GB" altLang="en-US" dirty="0"/>
              <a:t>For working class children these are ‘opaque’</a:t>
            </a:r>
          </a:p>
          <a:p>
            <a:pPr lvl="2"/>
            <a:r>
              <a:rPr lang="en-GB" altLang="en-US" dirty="0"/>
              <a:t>Not understood</a:t>
            </a:r>
          </a:p>
          <a:p>
            <a:pPr lvl="2"/>
            <a:r>
              <a:rPr lang="en-GB" altLang="en-US" dirty="0"/>
              <a:t>Nor experienced</a:t>
            </a:r>
          </a:p>
          <a:p>
            <a:endParaRPr lang="en-GB" altLang="en-US" dirty="0"/>
          </a:p>
        </p:txBody>
      </p:sp>
      <p:pic>
        <p:nvPicPr>
          <p:cNvPr id="3074" name="Picture 2" descr="C:\Users\Alison\AppData\Local\Microsoft\Windows\INetCache\IE\TKOVGAX5\children-were-classed-as-being-in-poverty-if-their-family-s-income-fell-below-60-of-the-median-average-income-1430678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530" y="5337387"/>
            <a:ext cx="2201721" cy="1242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5362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3"/>
          <p:cNvSpPr>
            <a:spLocks noGrp="1"/>
          </p:cNvSpPr>
          <p:nvPr>
            <p:ph type="title"/>
          </p:nvPr>
        </p:nvSpPr>
        <p:spPr>
          <a:xfrm>
            <a:off x="480907" y="504306"/>
            <a:ext cx="10246821" cy="1320800"/>
          </a:xfrm>
        </p:spPr>
        <p:txBody>
          <a:bodyPr>
            <a:normAutofit fontScale="90000"/>
          </a:bodyPr>
          <a:lstStyle/>
          <a:p>
            <a:r>
              <a:rPr lang="en-GB" altLang="en-US" sz="3100" dirty="0"/>
              <a:t>Sut mae’r </a:t>
            </a:r>
            <a:r>
              <a:rPr lang="en-GB" altLang="en-US" sz="3100" dirty="0" err="1"/>
              <a:t>côdau</a:t>
            </a:r>
            <a:r>
              <a:rPr lang="en-GB" altLang="en-US" sz="3100" dirty="0"/>
              <a:t> dosbarth </a:t>
            </a:r>
            <a:r>
              <a:rPr lang="en-GB" altLang="en-US" sz="3100" dirty="0" err="1"/>
              <a:t>canol</a:t>
            </a:r>
            <a:r>
              <a:rPr lang="en-GB" altLang="en-US" sz="3100" dirty="0"/>
              <a:t> yn </a:t>
            </a:r>
            <a:r>
              <a:rPr lang="en-GB" altLang="en-US" sz="3100" dirty="0" err="1"/>
              <a:t>elwa</a:t>
            </a:r>
            <a:r>
              <a:rPr lang="en-GB" altLang="en-US" sz="3100" dirty="0"/>
              <a:t> disgyblion?</a:t>
            </a:r>
            <a:br>
              <a:rPr lang="en-US" altLang="en-US" sz="3100" dirty="0"/>
            </a:br>
            <a:r>
              <a:rPr lang="en-GB" altLang="en-US" sz="3100" dirty="0"/>
              <a:t>How do the middle class codes benefit pupils?</a:t>
            </a:r>
            <a:br>
              <a:rPr lang="en-GB" altLang="en-US" dirty="0"/>
            </a:br>
            <a:endParaRPr lang="en-US" altLang="en-US" dirty="0"/>
          </a:p>
        </p:txBody>
      </p:sp>
      <p:sp>
        <p:nvSpPr>
          <p:cNvPr id="3379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000" dirty="0" err="1"/>
              <a:t>Wedi</a:t>
            </a:r>
            <a:r>
              <a:rPr lang="en-GB" altLang="en-US" sz="2000" dirty="0"/>
              <a:t> </a:t>
            </a:r>
            <a:r>
              <a:rPr lang="en-GB" altLang="en-US" sz="2000" dirty="0" err="1"/>
              <a:t>datblygu</a:t>
            </a:r>
            <a:endParaRPr lang="en-GB" altLang="en-US" sz="2000" dirty="0"/>
          </a:p>
          <a:p>
            <a:pPr lvl="1"/>
            <a:r>
              <a:rPr lang="en-GB" altLang="en-US" sz="1800" dirty="0" err="1"/>
              <a:t>Geirfa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ehangach</a:t>
            </a:r>
            <a:r>
              <a:rPr lang="en-GB" altLang="en-US" sz="1800" dirty="0"/>
              <a:t> a </a:t>
            </a:r>
            <a:r>
              <a:rPr lang="en-GB" altLang="en-US" sz="1800" dirty="0" err="1"/>
              <a:t>chyfoethocach</a:t>
            </a:r>
            <a:endParaRPr lang="en-GB" altLang="en-US" sz="1800" dirty="0"/>
          </a:p>
          <a:p>
            <a:pPr lvl="1"/>
            <a:r>
              <a:rPr lang="en-GB" altLang="en-US" sz="1800" dirty="0" err="1"/>
              <a:t>Ymwybyddiaeth</a:t>
            </a:r>
            <a:r>
              <a:rPr lang="en-GB" altLang="en-US" sz="1800" dirty="0"/>
              <a:t> </a:t>
            </a:r>
            <a:r>
              <a:rPr lang="en-GB" altLang="en-US" sz="1800" dirty="0" err="1"/>
              <a:t>gymdeithasol</a:t>
            </a:r>
            <a:endParaRPr lang="en-GB" altLang="en-US" sz="1800" dirty="0"/>
          </a:p>
          <a:p>
            <a:pPr lvl="1"/>
            <a:r>
              <a:rPr lang="en-GB" altLang="en-US" sz="1800" dirty="0"/>
              <a:t>Gwybodaeth addas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raddau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pellach</a:t>
            </a:r>
            <a:r>
              <a:rPr lang="en-GB" altLang="en-US" sz="1800" dirty="0"/>
              <a:t> </a:t>
            </a:r>
            <a:r>
              <a:rPr lang="en-GB" altLang="en-US" sz="1800" dirty="0" err="1"/>
              <a:t>na</a:t>
            </a:r>
            <a:r>
              <a:rPr lang="en-GB" altLang="en-US" sz="1800" dirty="0"/>
              <a:t> disgyblion dosbarth </a:t>
            </a:r>
            <a:r>
              <a:rPr lang="en-GB" altLang="en-US" sz="1800" dirty="0" err="1"/>
              <a:t>gweithiol</a:t>
            </a:r>
            <a:r>
              <a:rPr lang="en-GB" altLang="en-US" sz="1800" dirty="0"/>
              <a:t>, sydd HEB </a:t>
            </a:r>
            <a:r>
              <a:rPr lang="en-GB" altLang="en-US" sz="1800" dirty="0" err="1"/>
              <a:t>brofi’r</a:t>
            </a:r>
            <a:r>
              <a:rPr lang="en-GB" altLang="en-US" sz="1800" dirty="0"/>
              <a:t> UN  </a:t>
            </a:r>
            <a:r>
              <a:rPr lang="en-GB" altLang="en-US" sz="1800" dirty="0" err="1"/>
              <a:t>cyfleoedd</a:t>
            </a:r>
            <a:endParaRPr lang="en-GB" altLang="en-US" sz="1800" dirty="0"/>
          </a:p>
        </p:txBody>
      </p:sp>
      <p:sp>
        <p:nvSpPr>
          <p:cNvPr id="3379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000" dirty="0"/>
              <a:t>Have developed a </a:t>
            </a:r>
          </a:p>
          <a:p>
            <a:pPr lvl="1"/>
            <a:r>
              <a:rPr lang="en-GB" altLang="en-US" sz="1800" dirty="0"/>
              <a:t>Wider and richer vocabulary</a:t>
            </a:r>
          </a:p>
          <a:p>
            <a:pPr lvl="1"/>
            <a:r>
              <a:rPr lang="en-GB" altLang="en-US" sz="1800" dirty="0"/>
              <a:t>Social awareness</a:t>
            </a:r>
          </a:p>
          <a:p>
            <a:pPr lvl="1"/>
            <a:r>
              <a:rPr lang="en-GB" altLang="en-US" sz="1800" dirty="0"/>
              <a:t>Appropriate knowledge to a far greater degree than working class pupils who have NOT had the SAME opportunities</a:t>
            </a:r>
          </a:p>
          <a:p>
            <a:endParaRPr lang="en-GB" altLang="en-US" dirty="0"/>
          </a:p>
        </p:txBody>
      </p:sp>
      <p:pic>
        <p:nvPicPr>
          <p:cNvPr id="3379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075" y="4993641"/>
            <a:ext cx="2323562" cy="154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0396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Llwyddiant</a:t>
            </a:r>
            <a:br>
              <a:rPr lang="en-GB" altLang="en-US"/>
            </a:br>
            <a:r>
              <a:rPr lang="en-GB" altLang="en-US"/>
              <a:t>Success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Ystyrir</a:t>
            </a:r>
            <a:r>
              <a:rPr lang="en-GB" altLang="en-US" dirty="0"/>
              <a:t> bod plant dosbarth </a:t>
            </a:r>
            <a:r>
              <a:rPr lang="en-GB" altLang="en-US" dirty="0" err="1"/>
              <a:t>canol</a:t>
            </a:r>
            <a:r>
              <a:rPr lang="en-GB" altLang="en-US" dirty="0"/>
              <a:t> wedi </a:t>
            </a:r>
            <a:r>
              <a:rPr lang="en-GB" altLang="en-US" dirty="0" err="1"/>
              <a:t>eu</a:t>
            </a:r>
            <a:r>
              <a:rPr lang="en-GB" altLang="en-US" dirty="0"/>
              <a:t> dysgu am </a:t>
            </a:r>
            <a:r>
              <a:rPr lang="en-GB" altLang="en-US" dirty="0" err="1"/>
              <a:t>bwysigrwydd</a:t>
            </a:r>
            <a:r>
              <a:rPr lang="en-GB" altLang="en-US" dirty="0"/>
              <a:t> </a:t>
            </a:r>
            <a:r>
              <a:rPr lang="en-GB" altLang="en-US" dirty="0" err="1"/>
              <a:t>llwyddiant</a:t>
            </a:r>
            <a:r>
              <a:rPr lang="en-GB" altLang="en-US" dirty="0"/>
              <a:t> yn y </a:t>
            </a:r>
            <a:r>
              <a:rPr lang="en-GB" altLang="en-US" dirty="0" err="1"/>
              <a:t>cartref</a:t>
            </a:r>
            <a:endParaRPr lang="en-GB" altLang="en-US" dirty="0"/>
          </a:p>
          <a:p>
            <a:r>
              <a:rPr lang="en-GB" altLang="en-US" dirty="0"/>
              <a:t>Cred fod gwaith </a:t>
            </a:r>
            <a:r>
              <a:rPr lang="en-GB" altLang="en-US" dirty="0" err="1"/>
              <a:t>caled</a:t>
            </a:r>
            <a:r>
              <a:rPr lang="en-GB" altLang="en-US" dirty="0"/>
              <a:t> yn </a:t>
            </a:r>
            <a:r>
              <a:rPr lang="en-GB" altLang="en-US" dirty="0" err="1"/>
              <a:t>arwain</a:t>
            </a:r>
            <a:r>
              <a:rPr lang="en-GB" altLang="en-US" dirty="0"/>
              <a:t> at </a:t>
            </a:r>
            <a:r>
              <a:rPr lang="en-GB" altLang="en-US" dirty="0" err="1"/>
              <a:t>wobr</a:t>
            </a:r>
            <a:r>
              <a:rPr lang="en-GB" altLang="en-US" dirty="0"/>
              <a:t> yn </a:t>
            </a:r>
            <a:r>
              <a:rPr lang="en-GB" altLang="en-US" dirty="0" err="1"/>
              <a:t>hwyrach</a:t>
            </a:r>
            <a:r>
              <a:rPr lang="en-GB" altLang="en-US" dirty="0"/>
              <a:t> mewn </a:t>
            </a:r>
            <a:r>
              <a:rPr lang="en-GB" altLang="en-US" dirty="0" err="1"/>
              <a:t>bywyd</a:t>
            </a:r>
            <a:endParaRPr lang="en-GB" altLang="en-US" dirty="0"/>
          </a:p>
          <a:p>
            <a:r>
              <a:rPr lang="en-GB" altLang="en-US" dirty="0"/>
              <a:t>Hyn </a:t>
            </a:r>
            <a:r>
              <a:rPr lang="en-GB" altLang="en-US" dirty="0" err="1"/>
              <a:t>mor</a:t>
            </a:r>
            <a:r>
              <a:rPr lang="en-GB" altLang="en-US" dirty="0"/>
              <a:t> bwysig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greu</a:t>
            </a:r>
            <a:r>
              <a:rPr lang="en-GB" altLang="en-US" dirty="0"/>
              <a:t> </a:t>
            </a:r>
            <a:r>
              <a:rPr lang="en-GB" altLang="en-US" dirty="0" err="1"/>
              <a:t>llwyddiant</a:t>
            </a:r>
            <a:endParaRPr lang="en-GB" altLang="en-US" dirty="0"/>
          </a:p>
        </p:txBody>
      </p:sp>
      <p:sp>
        <p:nvSpPr>
          <p:cNvPr id="3482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Middle class children are considered to have been taught the importance of success at home</a:t>
            </a:r>
          </a:p>
          <a:p>
            <a:r>
              <a:rPr lang="en-GB" altLang="en-US" dirty="0"/>
              <a:t>A belief that hard work now will lead to reward later in life</a:t>
            </a:r>
          </a:p>
          <a:p>
            <a:r>
              <a:rPr lang="en-GB" altLang="en-US" dirty="0"/>
              <a:t>This is so important in creating this success.</a:t>
            </a:r>
          </a:p>
          <a:p>
            <a:endParaRPr lang="en-GB" altLang="en-US" dirty="0"/>
          </a:p>
        </p:txBody>
      </p:sp>
      <p:pic>
        <p:nvPicPr>
          <p:cNvPr id="2" name="Picture 1" descr="New Hire | Leadership Freak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3307" y="4610945"/>
            <a:ext cx="2576124" cy="1932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6510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/>
              <a:t>Llwyddiant</a:t>
            </a:r>
            <a:br>
              <a:rPr lang="en-GB" altLang="en-US" dirty="0"/>
            </a:br>
            <a:r>
              <a:rPr lang="en-GB" altLang="en-US" dirty="0"/>
              <a:t>Success</a:t>
            </a:r>
            <a:br>
              <a:rPr lang="en-GB" altLang="en-US" dirty="0"/>
            </a:br>
            <a:endParaRPr lang="en-US" altLang="en-US" dirty="0"/>
          </a:p>
        </p:txBody>
      </p:sp>
      <p:sp>
        <p:nvSpPr>
          <p:cNvPr id="35843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Mae </a:t>
            </a:r>
            <a:r>
              <a:rPr lang="en-GB" altLang="en-US" dirty="0" err="1"/>
              <a:t>addysg</a:t>
            </a:r>
            <a:r>
              <a:rPr lang="en-GB" altLang="en-US" dirty="0"/>
              <a:t>, </a:t>
            </a:r>
            <a:r>
              <a:rPr lang="en-GB" altLang="en-US" dirty="0" err="1"/>
              <a:t>arferion</a:t>
            </a:r>
            <a:r>
              <a:rPr lang="en-GB" altLang="en-US" dirty="0"/>
              <a:t> a </a:t>
            </a:r>
            <a:r>
              <a:rPr lang="en-GB" altLang="en-US" dirty="0" err="1"/>
              <a:t>gofynion</a:t>
            </a:r>
            <a:r>
              <a:rPr lang="en-GB" altLang="en-US" dirty="0"/>
              <a:t> </a:t>
            </a:r>
            <a:r>
              <a:rPr lang="en-GB" altLang="en-US" dirty="0" err="1"/>
              <a:t>sefydliadol</a:t>
            </a:r>
            <a:r>
              <a:rPr lang="en-GB" altLang="en-US" dirty="0"/>
              <a:t>:</a:t>
            </a:r>
          </a:p>
          <a:p>
            <a:pPr lvl="1"/>
            <a:r>
              <a:rPr lang="en-GB" altLang="en-US" dirty="0"/>
              <a:t>Yn </a:t>
            </a:r>
            <a:r>
              <a:rPr lang="en-GB" altLang="en-US" dirty="0" err="1"/>
              <a:t>debygol</a:t>
            </a:r>
            <a:r>
              <a:rPr lang="en-GB" altLang="en-US" dirty="0"/>
              <a:t> o fod yn llawer </a:t>
            </a:r>
            <a:r>
              <a:rPr lang="en-GB" altLang="en-US" dirty="0" err="1"/>
              <a:t>llai</a:t>
            </a:r>
            <a:r>
              <a:rPr lang="en-GB" altLang="en-US" dirty="0"/>
              <a:t> </a:t>
            </a:r>
            <a:r>
              <a:rPr lang="en-GB" altLang="en-US" dirty="0" err="1"/>
              <a:t>agored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ddiwylliant</a:t>
            </a:r>
            <a:r>
              <a:rPr lang="en-GB" altLang="en-US" dirty="0"/>
              <a:t> plant dosbarth </a:t>
            </a:r>
            <a:r>
              <a:rPr lang="en-GB" altLang="en-US" dirty="0" err="1"/>
              <a:t>gweithiol</a:t>
            </a:r>
            <a:r>
              <a:rPr lang="en-GB" altLang="en-US" dirty="0"/>
              <a:t> nag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ddiwylliant</a:t>
            </a:r>
            <a:r>
              <a:rPr lang="en-GB" altLang="en-US" dirty="0"/>
              <a:t> plant dosbarth </a:t>
            </a:r>
            <a:r>
              <a:rPr lang="en-GB" altLang="en-US" dirty="0" err="1"/>
              <a:t>canol</a:t>
            </a:r>
            <a:endParaRPr lang="en-GB" altLang="en-US" dirty="0"/>
          </a:p>
          <a:p>
            <a:pPr lvl="1"/>
            <a:r>
              <a:rPr lang="en-GB" altLang="en-US" dirty="0"/>
              <a:t>Efallai </a:t>
            </a:r>
            <a:r>
              <a:rPr lang="en-GB" altLang="en-US" dirty="0" err="1"/>
              <a:t>na</a:t>
            </a:r>
            <a:r>
              <a:rPr lang="en-GB" altLang="en-US" dirty="0"/>
              <a:t> fydd plant dosbarth </a:t>
            </a:r>
            <a:r>
              <a:rPr lang="en-GB" altLang="en-US" dirty="0" err="1"/>
              <a:t>gweithiol</a:t>
            </a:r>
            <a:r>
              <a:rPr lang="en-GB" altLang="en-US" dirty="0"/>
              <a:t> wedi </a:t>
            </a:r>
            <a:r>
              <a:rPr lang="en-GB" altLang="en-US" dirty="0" err="1"/>
              <a:t>cael</a:t>
            </a:r>
            <a:r>
              <a:rPr lang="en-GB" altLang="en-US" dirty="0"/>
              <a:t> </a:t>
            </a:r>
            <a:r>
              <a:rPr lang="en-GB" altLang="en-US" dirty="0" err="1"/>
              <a:t>profiadau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wybod</a:t>
            </a:r>
            <a:r>
              <a:rPr lang="en-GB" altLang="en-US" dirty="0"/>
              <a:t> sut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llwyddiant</a:t>
            </a:r>
            <a:r>
              <a:rPr lang="en-GB" altLang="en-US" dirty="0"/>
              <a:t> yn gweithio</a:t>
            </a:r>
          </a:p>
          <a:p>
            <a:endParaRPr lang="en-GB" altLang="en-US" dirty="0"/>
          </a:p>
        </p:txBody>
      </p:sp>
      <p:sp>
        <p:nvSpPr>
          <p:cNvPr id="35844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Schooling, institutional habits and demands:</a:t>
            </a:r>
          </a:p>
          <a:p>
            <a:pPr lvl="1"/>
            <a:r>
              <a:rPr lang="en-GB" altLang="en-US" dirty="0"/>
              <a:t>Are likely to be much less amenable to working-class children's culture than to middle-class children's culture</a:t>
            </a:r>
          </a:p>
          <a:p>
            <a:pPr lvl="1"/>
            <a:r>
              <a:rPr lang="en-GB" altLang="en-US" dirty="0"/>
              <a:t>Working class children may not have had experiences to know how success works</a:t>
            </a:r>
          </a:p>
          <a:p>
            <a:endParaRPr lang="en-GB" altLang="en-US" dirty="0"/>
          </a:p>
        </p:txBody>
      </p:sp>
      <p:pic>
        <p:nvPicPr>
          <p:cNvPr id="35845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4" y="210715"/>
            <a:ext cx="2619375" cy="158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42501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Y Gwirionedd </a:t>
            </a:r>
            <a:br>
              <a:rPr lang="en-GB" altLang="en-US"/>
            </a:br>
            <a:r>
              <a:rPr lang="en-GB" altLang="en-US"/>
              <a:t>The Reality . . .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2358392"/>
            <a:ext cx="4184035" cy="3880772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Mae’n haws i’r dosbarth </a:t>
            </a:r>
            <a:r>
              <a:rPr lang="en-GB" altLang="en-US" sz="2400" dirty="0" err="1"/>
              <a:t>canol</a:t>
            </a:r>
            <a:r>
              <a:rPr lang="en-GB" altLang="en-US" sz="2400" dirty="0"/>
              <a:t> ‘</a:t>
            </a:r>
            <a:r>
              <a:rPr lang="en-GB" altLang="en-US" sz="2400" dirty="0" err="1"/>
              <a:t>ddod</a:t>
            </a:r>
            <a:r>
              <a:rPr lang="en-GB" altLang="en-US" sz="2400" dirty="0"/>
              <a:t> ymlaen’ mewn </a:t>
            </a:r>
            <a:r>
              <a:rPr lang="en-GB" altLang="en-US" sz="2400" dirty="0" err="1"/>
              <a:t>bywyd</a:t>
            </a:r>
            <a:endParaRPr lang="en-GB" altLang="en-US" sz="2400" dirty="0"/>
          </a:p>
          <a:p>
            <a:r>
              <a:rPr lang="en-GB" altLang="en-US" sz="2400" dirty="0" err="1"/>
              <a:t>Dydi</a:t>
            </a:r>
            <a:r>
              <a:rPr lang="en-GB" altLang="en-US" sz="2400" dirty="0"/>
              <a:t> hi ddim yn </a:t>
            </a:r>
            <a:r>
              <a:rPr lang="en-GB" altLang="en-US" sz="2400" dirty="0" err="1"/>
              <a:t>hawdd</a:t>
            </a:r>
            <a:r>
              <a:rPr lang="en-GB" altLang="en-US" sz="2400" dirty="0"/>
              <a:t> i’r dosbarth </a:t>
            </a:r>
            <a:r>
              <a:rPr lang="en-GB" altLang="en-US" sz="2400" dirty="0" err="1"/>
              <a:t>gweithiol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neu’r</a:t>
            </a:r>
            <a:r>
              <a:rPr lang="en-GB" altLang="en-US" sz="2400" dirty="0"/>
              <a:t> di-waith ‘</a:t>
            </a:r>
            <a:r>
              <a:rPr lang="en-GB" altLang="en-US" sz="2400" dirty="0" err="1"/>
              <a:t>ddod</a:t>
            </a:r>
            <a:r>
              <a:rPr lang="en-GB" altLang="en-US" sz="2400" dirty="0"/>
              <a:t> ymlaen’ a </a:t>
            </a:r>
            <a:r>
              <a:rPr lang="en-GB" altLang="en-US" sz="2400" dirty="0" err="1"/>
              <a:t>chânt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gwrthod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a’u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israddo</a:t>
            </a:r>
            <a:r>
              <a:rPr lang="en-GB" altLang="en-US" sz="2400" dirty="0"/>
              <a:t> mewn </a:t>
            </a:r>
            <a:r>
              <a:rPr lang="en-GB" altLang="en-US" sz="2400" dirty="0" err="1"/>
              <a:t>cymdeithas</a:t>
            </a:r>
            <a:endParaRPr lang="en-GB" altLang="en-US" sz="2400" dirty="0"/>
          </a:p>
        </p:txBody>
      </p:sp>
      <p:sp>
        <p:nvSpPr>
          <p:cNvPr id="39940" name="Content Placeholder 5"/>
          <p:cNvSpPr>
            <a:spLocks noGrp="1"/>
          </p:cNvSpPr>
          <p:nvPr>
            <p:ph sz="half" idx="2"/>
          </p:nvPr>
        </p:nvSpPr>
        <p:spPr>
          <a:xfrm>
            <a:off x="5477898" y="2358392"/>
            <a:ext cx="4184034" cy="3880773"/>
          </a:xfrm>
        </p:spPr>
        <p:txBody>
          <a:bodyPr/>
          <a:lstStyle/>
          <a:p>
            <a:r>
              <a:rPr lang="en-GB" altLang="en-US" sz="2400" dirty="0"/>
              <a:t>The dice is loaded in favour of the middle classes to ‘get on’</a:t>
            </a:r>
          </a:p>
          <a:p>
            <a:r>
              <a:rPr lang="en-GB" altLang="en-US" sz="2400" dirty="0"/>
              <a:t>The dice is also loaded ‘against’ the working classes or unemployed to be ‘dismissed’ and ‘subordinated’ in society.</a:t>
            </a:r>
          </a:p>
          <a:p>
            <a:endParaRPr lang="en-GB" altLang="en-US" dirty="0"/>
          </a:p>
        </p:txBody>
      </p:sp>
      <p:pic>
        <p:nvPicPr>
          <p:cNvPr id="3994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898" y="330200"/>
            <a:ext cx="28194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76214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contested nature of education</a:t>
            </a:r>
            <a:br>
              <a:rPr lang="en-GB" dirty="0"/>
            </a:br>
            <a:r>
              <a:rPr lang="en-GB" dirty="0" err="1"/>
              <a:t>Natur</a:t>
            </a:r>
            <a:r>
              <a:rPr lang="en-GB" dirty="0"/>
              <a:t> </a:t>
            </a:r>
            <a:r>
              <a:rPr lang="en-GB" dirty="0" err="1"/>
              <a:t>dadleuol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7260" y="2234480"/>
            <a:ext cx="4184035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Gwyliwch</a:t>
            </a:r>
            <a:r>
              <a:rPr lang="en-GB" dirty="0"/>
              <a:t> y clip </a:t>
            </a:r>
            <a:r>
              <a:rPr lang="en-GB" dirty="0" err="1"/>
              <a:t>canlynol</a:t>
            </a:r>
            <a:r>
              <a:rPr lang="en-GB" dirty="0"/>
              <a:t> ac </a:t>
            </a:r>
            <a:r>
              <a:rPr lang="en-GB" dirty="0" err="1"/>
              <a:t>ystyriwch</a:t>
            </a:r>
            <a:r>
              <a:rPr lang="en-GB" dirty="0"/>
              <a:t>:</a:t>
            </a:r>
          </a:p>
          <a:p>
            <a:r>
              <a:rPr lang="en-GB" dirty="0"/>
              <a:t>Pam fod </a:t>
            </a:r>
            <a:r>
              <a:rPr lang="en-GB" dirty="0" err="1"/>
              <a:t>cymaint</a:t>
            </a:r>
            <a:r>
              <a:rPr lang="en-GB" dirty="0"/>
              <a:t> o </a:t>
            </a:r>
            <a:r>
              <a:rPr lang="en-GB" dirty="0" err="1"/>
              <a:t>ddadlau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a’r system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4"/>
              </a:rPr>
              <a:t>Henry Giroux: “All education is a struggle over what kind of future you want for young people" - YouTube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Watch the following clip and consider:</a:t>
            </a:r>
          </a:p>
          <a:p>
            <a:r>
              <a:rPr lang="en-GB" dirty="0"/>
              <a:t>Why is the education system such a contested issue?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4"/>
              </a:rPr>
              <a:t>Henry Giroux: “All education is a struggle over what kind of future you want for young people" - YouTube</a:t>
            </a:r>
            <a:endParaRPr lang="en-GB"/>
          </a:p>
        </p:txBody>
      </p:sp>
      <p:pic>
        <p:nvPicPr>
          <p:cNvPr id="5" name="_xFm6IrUbk8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280428" y="6601760"/>
            <a:ext cx="4508478" cy="256115"/>
          </a:xfrm>
          <a:prstGeom prst="rect">
            <a:avLst/>
          </a:prstGeom>
        </p:spPr>
      </p:pic>
      <p:pic>
        <p:nvPicPr>
          <p:cNvPr id="6" name="Picture 5" descr="Asking Defining Questions - Excelsior College OWL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408" y="379410"/>
            <a:ext cx="2148610" cy="1432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5484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Rhestr</a:t>
            </a:r>
            <a:r>
              <a:rPr lang="en-GB" altLang="en-US" dirty="0"/>
              <a:t> </a:t>
            </a:r>
            <a:r>
              <a:rPr lang="en-GB" altLang="en-US" dirty="0" err="1"/>
              <a:t>Gyfeirnodi</a:t>
            </a:r>
            <a:br>
              <a:rPr lang="en-GB" altLang="en-US" dirty="0"/>
            </a:br>
            <a:r>
              <a:rPr lang="en-GB" altLang="en-US" dirty="0"/>
              <a:t>Reference List 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2160589"/>
            <a:ext cx="9558404" cy="4761142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 err="1"/>
              <a:t>Arnot</a:t>
            </a:r>
            <a:r>
              <a:rPr lang="en-GB" altLang="en-US" dirty="0"/>
              <a:t> M &amp; Reay D (2006) ‘The Framing of Performance Pedagogies: Pupil Perspectives on the Control of School Knowledge and its Acquisition’, in H. Lauder, P. Brown, J. </a:t>
            </a:r>
            <a:r>
              <a:rPr lang="en-GB" altLang="en-US" dirty="0" err="1"/>
              <a:t>Dillabough</a:t>
            </a:r>
            <a:r>
              <a:rPr lang="en-GB" altLang="en-US" dirty="0"/>
              <a:t> and A.H. Halsey (</a:t>
            </a:r>
            <a:r>
              <a:rPr lang="en-GB" altLang="en-US" dirty="0" err="1"/>
              <a:t>eds</a:t>
            </a:r>
            <a:r>
              <a:rPr lang="en-GB" altLang="en-US" dirty="0"/>
              <a:t>), Education, Globalisation and Social Change, Oxford: Oxford University Press.</a:t>
            </a:r>
          </a:p>
          <a:p>
            <a:r>
              <a:rPr lang="en-GB" altLang="en-US" dirty="0"/>
              <a:t>Bartlett S &amp; Burton D (2012) Introduction to Education Studies, London: Sage.</a:t>
            </a:r>
          </a:p>
          <a:p>
            <a:r>
              <a:rPr lang="en-GB" altLang="en-US" dirty="0"/>
              <a:t>Bourdieu P (1991) Language and Symbolic Power, Cambridge: Polity Press</a:t>
            </a:r>
          </a:p>
          <a:p>
            <a:r>
              <a:rPr lang="en-GB" altLang="en-US" dirty="0"/>
              <a:t>Bourdieu P &amp; </a:t>
            </a:r>
            <a:r>
              <a:rPr lang="en-GB" altLang="en-US" dirty="0" err="1"/>
              <a:t>Passeron</a:t>
            </a:r>
            <a:r>
              <a:rPr lang="en-GB" altLang="en-US" dirty="0"/>
              <a:t> J (1977)  Reproduction in Education, Society and Culture, London: Sage.</a:t>
            </a:r>
          </a:p>
          <a:p>
            <a:r>
              <a:rPr lang="en-GB" altLang="en-US" dirty="0"/>
              <a:t>Bowles S &amp; </a:t>
            </a:r>
            <a:r>
              <a:rPr lang="en-GB" altLang="en-US" dirty="0" err="1"/>
              <a:t>Gintis</a:t>
            </a:r>
            <a:r>
              <a:rPr lang="en-GB" altLang="en-US" dirty="0"/>
              <a:t> H (1976) Schooling in Capitalist America: Educational Reform and the Contradictions of Economic Life,  London: Routledge &amp; Kegan Paul.</a:t>
            </a:r>
          </a:p>
          <a:p>
            <a:r>
              <a:rPr lang="en-GB" altLang="en-US" dirty="0" err="1"/>
              <a:t>Cremin,T</a:t>
            </a:r>
            <a:r>
              <a:rPr lang="en-GB" altLang="en-US" dirty="0"/>
              <a:t>.&amp; Arthur, J. (</a:t>
            </a:r>
            <a:r>
              <a:rPr lang="en-GB" altLang="en-US" dirty="0" err="1"/>
              <a:t>Eds</a:t>
            </a:r>
            <a:r>
              <a:rPr lang="en-GB" altLang="en-US" dirty="0"/>
              <a:t>) (201) Learning to Teach in the Primary School  London: Routledge.</a:t>
            </a:r>
          </a:p>
          <a:p>
            <a:r>
              <a:rPr lang="en-GB" altLang="en-US" dirty="0"/>
              <a:t>Habits of Mind. Available at </a:t>
            </a:r>
            <a:r>
              <a:rPr lang="en-GB" altLang="en-US" dirty="0">
                <a:hlinkClick r:id="rId2"/>
              </a:rPr>
              <a:t>http://www.teachthought.com/pedagogy/what-are-the-habits-of-mind/</a:t>
            </a:r>
            <a:r>
              <a:rPr lang="en-GB" altLang="en-US" dirty="0"/>
              <a:t> [Accessed 30.06.17]</a:t>
            </a:r>
          </a:p>
          <a:p>
            <a:r>
              <a:rPr lang="en-GB" altLang="en-US" dirty="0"/>
              <a:t>Layard, R.&amp; Dunn, J. (2009) A Good Childhood – Searching for values in a competitive age  London: Penguin Group.</a:t>
            </a:r>
          </a:p>
          <a:p>
            <a:r>
              <a:rPr lang="en-GB" altLang="en-US" dirty="0"/>
              <a:t>Rosenberg, M.S. (2010) The Impact of Culture on Education.  Available at </a:t>
            </a:r>
            <a:r>
              <a:rPr lang="en-GB" altLang="en-US" dirty="0">
                <a:hlinkClick r:id="rId3"/>
              </a:rPr>
              <a:t>http://www.education.com/reference/article/impact-culture-education/</a:t>
            </a:r>
            <a:r>
              <a:rPr lang="en-GB" altLang="en-US" dirty="0"/>
              <a:t>  [Accessed 30.06.17]</a:t>
            </a:r>
          </a:p>
          <a:p>
            <a:r>
              <a:rPr lang="en-GB" altLang="en-US" dirty="0"/>
              <a:t>Welsh Government Core Aims. Available at </a:t>
            </a:r>
            <a:r>
              <a:rPr lang="en-GB" altLang="en-US" dirty="0">
                <a:hlinkClick r:id="rId4"/>
              </a:rPr>
              <a:t>http://gov.wales/topics/people-and-communities/people/children-and-young-people/rights/?lang=en</a:t>
            </a:r>
            <a:r>
              <a:rPr lang="en-GB" altLang="en-US" dirty="0"/>
              <a:t>  [Accessed 30.06.17]</a:t>
            </a:r>
          </a:p>
          <a:p>
            <a:r>
              <a:rPr lang="en-GB" altLang="en-US" dirty="0"/>
              <a:t>Values Based Education. Available at http://www.valuesbasededucation.com/vbe-guide/what-is-vbe  [Accessed 05.07.17]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090406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3381878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112151&quot;,&quot;questionSettings&quot;:{},&quot;alias&quot;:&quot;&quot;,&quot;wordCloudQuestion&quot;:true,&quot;resultFormat&quot;:&quot;WORD_CLOUD&quot;,&quot;text&quot;:&quot;Beth yw nod/au addysg gynradd? \n\nWhat are the aim/s of primary education?&quot;,&quot;@type&quot;:&quot;OpenTextQuestion&quot;,&quot;correctAnswers&quot;:[],&quot;image&quot;:null}"/>
  <p:tag name="VEVOX.ORIGIN.SESSION.ID" val="625566"/>
  <p:tag name="VEVOX.ORIGIN.QUESTION.ID" val="4112151"/>
  <p:tag name="VEVOX.QUESTIONSLIDEID" val="296#3051277732/488360549"/>
  <p:tag name="VEVOX.SLIDEFORMAT.VERSION" val="1.010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Beth yw nod/au addysg gynradd? &#10;&#10;What are the aim/s of primary education?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HORSE" val="X"/>
  <p:tag name="VEVOX.RESULT" val="{&quot;id&quot;:&quot;4112151&quot;,&quot;questionSettings&quot;:{},&quot;alias&quot;:&quot;&quot;,&quot;wordCloudQuestion&quot;:true,&quot;resultFormat&quot;:&quot;WORD_CLOUD&quot;,&quot;text&quot;:&quot;Beth yw nod/au addysg gynradd? \n\nWhat are the aim/s of primary education?&quot;,&quot;@type&quot;:&quot;OpenTextQuestion&quot;,&quot;correctAnswers&quot;:[],&quot;image&quot;:null}"/>
  <p:tag name="VEVOX.QUESTIONSLIDEID" val="296#3051277732/488360549"/>
  <p:tag name="VEVOX.SLIDEFORMAT.VERSION" val="1.010"/>
  <p:tag name="VEVOX.ACCENTCATCHERS" val="[&quot;6&quot;,&quot;4&quot;,&quot;5&quot;,&quot;7&quot;,&quot;8&quot;,&quot;9&quot;]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Beth yw nod/au addysg gynradd? &#10;&#10;What are the aim/s of primary education?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WC.CONTENT" val="X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0B59016-9C09-45EC-86A4-25324A3A0EA3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EB88CB5F8F19428B3BA6B018AB348F" ma:contentTypeVersion="4" ma:contentTypeDescription="Create a new document." ma:contentTypeScope="" ma:versionID="df52c0aa2c6a60584361d9fff55da31e">
  <xsd:schema xmlns:xsd="http://www.w3.org/2001/XMLSchema" xmlns:xs="http://www.w3.org/2001/XMLSchema" xmlns:p="http://schemas.microsoft.com/office/2006/metadata/properties" xmlns:ns2="dcf2d481-bf9c-4498-89f4-bdd4c3393803" targetNamespace="http://schemas.microsoft.com/office/2006/metadata/properties" ma:root="true" ma:fieldsID="013a6eebc03c9a26410206ed4df7090c" ns2:_="">
    <xsd:import namespace="dcf2d481-bf9c-4498-89f4-bdd4c33938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f2d481-bf9c-4498-89f4-bdd4c33938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D55E4D-8D40-46BB-B4C4-B8A66FA182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cf2d481-bf9c-4498-89f4-bdd4c33938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835A362-564E-4F2D-843E-DD50FB92869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49B5804-C707-49FC-9DA3-33DB484AEF7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251</TotalTime>
  <Words>3644</Words>
  <Application>Microsoft Office PowerPoint</Application>
  <PresentationFormat>Widescreen</PresentationFormat>
  <Paragraphs>423</Paragraphs>
  <Slides>40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ＭＳ Ｐゴシック</vt:lpstr>
      <vt:lpstr>Arial</vt:lpstr>
      <vt:lpstr>Calibri</vt:lpstr>
      <vt:lpstr>Trebuchet MS</vt:lpstr>
      <vt:lpstr>Wingdings</vt:lpstr>
      <vt:lpstr>Wingdings 3</vt:lpstr>
      <vt:lpstr>Facet</vt:lpstr>
      <vt:lpstr>Addysg Ddoe, Heddiw, Yfory Education Past, Present, Future</vt:lpstr>
      <vt:lpstr>Deilliannau Dysgu Learning Outcomes</vt:lpstr>
      <vt:lpstr>Deilliannau Dysgu Learning Outcomes</vt:lpstr>
      <vt:lpstr>Deilliannau Dysgu Learning Outcomes</vt:lpstr>
      <vt:lpstr>Testunau  Topics</vt:lpstr>
      <vt:lpstr>Beth yw nod/au addysg gynradd? What are the aim/s of primary education?</vt:lpstr>
      <vt:lpstr>Beth yw nod/au addysg gynradd?   What are the aim/s of primary education?</vt:lpstr>
      <vt:lpstr>Beth yw nod/au addysg gynradd?   What are the aim/s of primary education?</vt:lpstr>
      <vt:lpstr>Nodau addysg gynradd Aims of primary education</vt:lpstr>
      <vt:lpstr>Nodau addysg gynradd Aims of primary education</vt:lpstr>
      <vt:lpstr>Nodau addysg gynradd Aims of primary education</vt:lpstr>
      <vt:lpstr>Nodau addysg gynradd Aims of primary education</vt:lpstr>
      <vt:lpstr>Mae gan Lywodraeth Cynulliad Cymru saith Nôd Craidd ar  gyfer plant a phobl ifanc. The Welsh Assembly Government has seven Core Aims for  children and young people </vt:lpstr>
      <vt:lpstr>                                Saith Nôd Craidd Cynulliad Cymru:  Welsh Assembly Seven Core Aims: </vt:lpstr>
      <vt:lpstr>Gwerthoedd Values</vt:lpstr>
      <vt:lpstr>Gwerthoedd Values</vt:lpstr>
      <vt:lpstr>                                 </vt:lpstr>
      <vt:lpstr>Beth yw’r Cwricwlwm Cudd? What is the Hidden Curriculum?</vt:lpstr>
      <vt:lpstr>Y Cwricwlwm Cudd The Hidden Curriculum</vt:lpstr>
      <vt:lpstr>Bowles &amp; Gintis (1976)</vt:lpstr>
      <vt:lpstr> Oes rhywbeth wedi newid? Has anything changed? </vt:lpstr>
      <vt:lpstr> Canlyniad grwpio Outcome of grouping  </vt:lpstr>
      <vt:lpstr>Hyfforddiant ar gyfer gweithio i eraill Training for Subordination </vt:lpstr>
      <vt:lpstr>Ysgol a Bywyd yn y Dyfodol . . .  School and Future Life . . . </vt:lpstr>
      <vt:lpstr>Damcaniaeth Atgynhyrchu Cymdeithasol Social Reproduction Theory</vt:lpstr>
      <vt:lpstr> Addysg ac Atgynhyrchiad Cymdeithasol Education &amp; Social Reproduction </vt:lpstr>
      <vt:lpstr> Cyfoeth v Tlodi Wealth v Poverty </vt:lpstr>
      <vt:lpstr>Beth am Ysgolion Gwladol ‘da’? What about ‘Good’ State Schools? </vt:lpstr>
      <vt:lpstr>A yw popeth i wneud â dosbarth? Is it all about class?</vt:lpstr>
      <vt:lpstr>Canfyddiadau Athrawon Teacher Perceptions </vt:lpstr>
      <vt:lpstr>Tasg: Canfyddiadau Athrawon  Task: Teacher Perceptions</vt:lpstr>
      <vt:lpstr>Cyfalaf Diwylliannol Cultural Capital </vt:lpstr>
      <vt:lpstr>Cyfalaf Diwylliannol Cultural Capital</vt:lpstr>
      <vt:lpstr>Gwerthoedd Dosbarth Canol yn Dominyddu Dominant Middle Class Values </vt:lpstr>
      <vt:lpstr>Sut mae’r côdau dosbarth canol yn elwa disgyblion? How do the middle class codes benefit pupils? </vt:lpstr>
      <vt:lpstr>Llwyddiant Success </vt:lpstr>
      <vt:lpstr>Llwyddiant Success </vt:lpstr>
      <vt:lpstr>Y Gwirionedd  The Reality . . . </vt:lpstr>
      <vt:lpstr>The contested nature of education Natur dadleuol addysg</vt:lpstr>
      <vt:lpstr>Rhestr Gyfeirnodi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Ddoe, Heddiw, Yfory Education Past, Present, Future</dc:title>
  <dc:creator>Alison Baggott</dc:creator>
  <cp:lastModifiedBy>Helen A Griffiths</cp:lastModifiedBy>
  <cp:revision>43</cp:revision>
  <dcterms:created xsi:type="dcterms:W3CDTF">2019-06-11T15:19:39Z</dcterms:created>
  <dcterms:modified xsi:type="dcterms:W3CDTF">2024-12-04T20:52:13Z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0x010100A3EB88CB5F8F19428B3BA6B018AB348F</vt:lpwstr>
  </property>
</Properties>
</file>