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85" r:id="rId5"/>
    <p:sldId id="287" r:id="rId6"/>
    <p:sldId id="264" r:id="rId7"/>
    <p:sldId id="427" r:id="rId8"/>
    <p:sldId id="426" r:id="rId9"/>
    <p:sldId id="284" r:id="rId10"/>
    <p:sldId id="425" r:id="rId11"/>
    <p:sldId id="429" r:id="rId12"/>
    <p:sldId id="431" r:id="rId13"/>
    <p:sldId id="428" r:id="rId14"/>
    <p:sldId id="28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18" autoAdjust="0"/>
    <p:restoredTop sz="71985" autoAdjust="0"/>
  </p:normalViewPr>
  <p:slideViewPr>
    <p:cSldViewPr snapToGrid="0">
      <p:cViewPr varScale="1">
        <p:scale>
          <a:sx n="52" d="100"/>
          <a:sy n="52" d="100"/>
        </p:scale>
        <p:origin x="149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FA3CED-1779-4D35-A7EE-13DA4F4F61FB}" type="datetimeFigureOut">
              <a:rPr lang="en-GB" smtClean="0"/>
              <a:t>02/02/2021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82E00B-4CF3-47BD-AB0A-E44219D7AD05}" type="slidenum">
              <a:rPr lang="en-GB" smtClean="0"/>
              <a:t>‹#›</a:t>
            </a:fld>
            <a:endParaRPr lang="en-GB"/>
          </a:p>
        </p:txBody>
      </p:sp>
    </p:spTree>
    <p:extLst>
      <p:ext uri="{BB962C8B-B14F-4D97-AF65-F5344CB8AC3E}">
        <p14:creationId xmlns:p14="http://schemas.microsoft.com/office/powerpoint/2010/main" val="978319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Governance in this country is served</a:t>
            </a:r>
            <a:r>
              <a:rPr lang="en-GB" baseline="0" dirty="0"/>
              <a:t> by powers: 1. </a:t>
            </a:r>
            <a:r>
              <a:rPr lang="en-GB" sz="1200" kern="1200" baseline="0" dirty="0">
                <a:solidFill>
                  <a:schemeClr val="tx1"/>
                </a:solidFill>
                <a:latin typeface="+mn-lt"/>
                <a:ea typeface="+mn-ea"/>
                <a:cs typeface="+mn-cs"/>
              </a:rPr>
              <a:t>The executive which formulates and implements policy. 2. The legislature, Parliament, which comprises the Crown, the House of Commons and the House of Lords. 3. The judiciary which comprises the judges in the courts of law. Importantly the police are NOT a part of the judiciary itself.</a:t>
            </a:r>
            <a:endParaRPr lang="en-GB" baseline="0" dirty="0"/>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 “Separation of powers” refers to the idea that the major institutions of state should be functionally independent and that no individual should have powers that span these offices. The principal institutions are usually taken to be the executive, the legislature and the judiciary. </a:t>
            </a:r>
          </a:p>
          <a:p>
            <a:endParaRPr lang="en-GB" dirty="0"/>
          </a:p>
        </p:txBody>
      </p:sp>
      <p:sp>
        <p:nvSpPr>
          <p:cNvPr id="4" name="Slide Number Placeholder 3"/>
          <p:cNvSpPr>
            <a:spLocks noGrp="1"/>
          </p:cNvSpPr>
          <p:nvPr>
            <p:ph type="sldNum" sz="quarter" idx="5"/>
          </p:nvPr>
        </p:nvSpPr>
        <p:spPr/>
        <p:txBody>
          <a:bodyPr/>
          <a:lstStyle/>
          <a:p>
            <a:fld id="{A482E00B-4CF3-47BD-AB0A-E44219D7AD05}" type="slidenum">
              <a:rPr lang="en-GB" smtClean="0"/>
              <a:t>3</a:t>
            </a:fld>
            <a:endParaRPr lang="en-GB"/>
          </a:p>
        </p:txBody>
      </p:sp>
    </p:spTree>
    <p:extLst>
      <p:ext uri="{BB962C8B-B14F-4D97-AF65-F5344CB8AC3E}">
        <p14:creationId xmlns:p14="http://schemas.microsoft.com/office/powerpoint/2010/main" val="4122380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Role Purpose (CoP)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Constables play a critical front-line role in the prevention and detection of crime and the criminal justice system. Constables work in partnership on a day-to-day basis with local communities, stakeholders and colleagues in order to promote law and order, reduce the fear of crime, provide reassurance and build confidence to improve the quality of life for citizens.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This role carries legal powers to enable the maintenance of law and order and bears responsibility for making self-directed decisions in accordance with the National Decision Model and Code of Ethics, exercising professional discretion, as appropriate to the role, in line with legal frameworks and policy guidelines.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Constables are required to meet and maintain the highest professional standards required of their role, by conducting all actions in a legal, balanced, proportionate and justifiable manner to uphold the law and achieve the best outcomes in a wide range of situations/incidents. (CoP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Police officers are professional agents of social control in liberal democracy</a:t>
            </a:r>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6</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https://paas-s3-broker-prod-lon-6453d964-1d1a-432a-9260-5e0ba7d2fc51.s3.eu-west-2.amazonaws.com/s3fs-public/2020-11/Police-dismissals-Home-Office-forces-2019-2020.pdf</a:t>
            </a:r>
          </a:p>
        </p:txBody>
      </p:sp>
      <p:sp>
        <p:nvSpPr>
          <p:cNvPr id="4" name="Slide Number Placeholder 3"/>
          <p:cNvSpPr>
            <a:spLocks noGrp="1"/>
          </p:cNvSpPr>
          <p:nvPr>
            <p:ph type="sldNum" sz="quarter" idx="5"/>
          </p:nvPr>
        </p:nvSpPr>
        <p:spPr/>
        <p:txBody>
          <a:bodyPr/>
          <a:lstStyle/>
          <a:p>
            <a:fld id="{A482E00B-4CF3-47BD-AB0A-E44219D7AD05}" type="slidenum">
              <a:rPr lang="en-GB" smtClean="0"/>
              <a:t>7</a:t>
            </a:fld>
            <a:endParaRPr lang="en-GB"/>
          </a:p>
        </p:txBody>
      </p:sp>
    </p:spTree>
    <p:extLst>
      <p:ext uri="{BB962C8B-B14F-4D97-AF65-F5344CB8AC3E}">
        <p14:creationId xmlns:p14="http://schemas.microsoft.com/office/powerpoint/2010/main" val="2740759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six key elements. Each component provides the user with an area for focus and consideration. The element that binds the model together is the Code of Ethics at the centre.</a:t>
            </a:r>
          </a:p>
          <a:p>
            <a:r>
              <a:rPr lang="en-GB" sz="1200" b="0" i="0" kern="1200" dirty="0">
                <a:solidFill>
                  <a:schemeClr val="tx1"/>
                </a:solidFill>
                <a:effectLst/>
                <a:latin typeface="+mn-lt"/>
                <a:ea typeface="+mn-ea"/>
                <a:cs typeface="+mn-cs"/>
              </a:rPr>
              <a:t>The NDM is the primary decision model for the police service. However, responding to emergencies is a multi-agency activity and the resolution of an emergency will usually involve collaboration between police, fire and rescue, and ambulance services.</a:t>
            </a:r>
          </a:p>
          <a:p>
            <a:r>
              <a:rPr lang="en-GB" sz="1200" b="0" i="0" kern="1200" dirty="0">
                <a:solidFill>
                  <a:schemeClr val="tx1"/>
                </a:solidFill>
                <a:effectLst/>
                <a:latin typeface="+mn-lt"/>
                <a:ea typeface="+mn-ea"/>
                <a:cs typeface="+mn-cs"/>
              </a:rPr>
              <a:t>The Joint Emergency Services Interoperability Programme (JESIP) has been established to improve the ways in which the three emergency services work together at major and complex incidents.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Code of Ethics</a:t>
            </a:r>
            <a:r>
              <a:rPr lang="en-GB" sz="1200" b="0" i="0" kern="1200" dirty="0">
                <a:solidFill>
                  <a:schemeClr val="tx1"/>
                </a:solidFill>
                <a:effectLst/>
                <a:latin typeface="+mn-lt"/>
                <a:ea typeface="+mn-ea"/>
                <a:cs typeface="+mn-cs"/>
              </a:rPr>
              <a:t> – Principles and standards of professional behaviour</a:t>
            </a:r>
          </a:p>
          <a:p>
            <a:r>
              <a:rPr lang="en-GB" sz="1200" b="1" i="0" kern="1200" dirty="0">
                <a:solidFill>
                  <a:schemeClr val="tx1"/>
                </a:solidFill>
                <a:effectLst/>
                <a:latin typeface="+mn-lt"/>
                <a:ea typeface="+mn-ea"/>
                <a:cs typeface="+mn-cs"/>
              </a:rPr>
              <a:t>Information</a:t>
            </a:r>
            <a:r>
              <a:rPr lang="en-GB" sz="1200" b="0" i="0" kern="1200" dirty="0">
                <a:solidFill>
                  <a:schemeClr val="tx1"/>
                </a:solidFill>
                <a:effectLst/>
                <a:latin typeface="+mn-lt"/>
                <a:ea typeface="+mn-ea"/>
                <a:cs typeface="+mn-cs"/>
              </a:rPr>
              <a:t> – Gather information and intelligence</a:t>
            </a:r>
          </a:p>
          <a:p>
            <a:r>
              <a:rPr lang="en-GB" sz="1200" b="1" i="0" kern="1200" dirty="0">
                <a:solidFill>
                  <a:schemeClr val="tx1"/>
                </a:solidFill>
                <a:effectLst/>
                <a:latin typeface="+mn-lt"/>
                <a:ea typeface="+mn-ea"/>
                <a:cs typeface="+mn-cs"/>
              </a:rPr>
              <a:t>Assessment</a:t>
            </a:r>
            <a:r>
              <a:rPr lang="en-GB" sz="1200" b="0" i="0" kern="1200" dirty="0">
                <a:solidFill>
                  <a:schemeClr val="tx1"/>
                </a:solidFill>
                <a:effectLst/>
                <a:latin typeface="+mn-lt"/>
                <a:ea typeface="+mn-ea"/>
                <a:cs typeface="+mn-cs"/>
              </a:rPr>
              <a:t> – Assess threat and risk and develop a working strategy</a:t>
            </a:r>
          </a:p>
          <a:p>
            <a:r>
              <a:rPr lang="en-GB" sz="1200" b="1" i="0" kern="1200" dirty="0">
                <a:solidFill>
                  <a:schemeClr val="tx1"/>
                </a:solidFill>
                <a:effectLst/>
                <a:latin typeface="+mn-lt"/>
                <a:ea typeface="+mn-ea"/>
                <a:cs typeface="+mn-cs"/>
              </a:rPr>
              <a:t>Powers and policy</a:t>
            </a:r>
            <a:r>
              <a:rPr lang="en-GB" sz="1200" b="0" i="0" kern="1200" dirty="0">
                <a:solidFill>
                  <a:schemeClr val="tx1"/>
                </a:solidFill>
                <a:effectLst/>
                <a:latin typeface="+mn-lt"/>
                <a:ea typeface="+mn-ea"/>
                <a:cs typeface="+mn-cs"/>
              </a:rPr>
              <a:t> – Consider powers and policy</a:t>
            </a:r>
          </a:p>
          <a:p>
            <a:r>
              <a:rPr lang="en-GB" sz="1200" b="1" i="0" kern="1200" dirty="0">
                <a:solidFill>
                  <a:schemeClr val="tx1"/>
                </a:solidFill>
                <a:effectLst/>
                <a:latin typeface="+mn-lt"/>
                <a:ea typeface="+mn-ea"/>
                <a:cs typeface="+mn-cs"/>
              </a:rPr>
              <a:t>Options</a:t>
            </a:r>
            <a:r>
              <a:rPr lang="en-GB" sz="1200" b="0" i="0" kern="1200" dirty="0">
                <a:solidFill>
                  <a:schemeClr val="tx1"/>
                </a:solidFill>
                <a:effectLst/>
                <a:latin typeface="+mn-lt"/>
                <a:ea typeface="+mn-ea"/>
                <a:cs typeface="+mn-cs"/>
              </a:rPr>
              <a:t> – Identify options and contingencies</a:t>
            </a:r>
          </a:p>
          <a:p>
            <a:r>
              <a:rPr lang="en-GB" sz="1200" b="1" i="0" kern="1200" dirty="0">
                <a:solidFill>
                  <a:schemeClr val="tx1"/>
                </a:solidFill>
                <a:effectLst/>
                <a:latin typeface="+mn-lt"/>
                <a:ea typeface="+mn-ea"/>
                <a:cs typeface="+mn-cs"/>
              </a:rPr>
              <a:t>Action and review</a:t>
            </a:r>
            <a:r>
              <a:rPr lang="en-GB" sz="1200" b="0" i="0" kern="1200" dirty="0">
                <a:solidFill>
                  <a:schemeClr val="tx1"/>
                </a:solidFill>
                <a:effectLst/>
                <a:latin typeface="+mn-lt"/>
                <a:ea typeface="+mn-ea"/>
                <a:cs typeface="+mn-cs"/>
              </a:rPr>
              <a:t> – Take action and review what happened</a:t>
            </a:r>
          </a:p>
          <a:p>
            <a:endParaRPr lang="en-GB" dirty="0"/>
          </a:p>
        </p:txBody>
      </p:sp>
      <p:sp>
        <p:nvSpPr>
          <p:cNvPr id="4" name="Slide Number Placeholder 3"/>
          <p:cNvSpPr>
            <a:spLocks noGrp="1"/>
          </p:cNvSpPr>
          <p:nvPr>
            <p:ph type="sldNum" sz="quarter" idx="5"/>
          </p:nvPr>
        </p:nvSpPr>
        <p:spPr/>
        <p:txBody>
          <a:bodyPr/>
          <a:lstStyle/>
          <a:p>
            <a:fld id="{A482E00B-4CF3-47BD-AB0A-E44219D7AD05}" type="slidenum">
              <a:rPr lang="en-GB" smtClean="0"/>
              <a:t>8</a:t>
            </a:fld>
            <a:endParaRPr lang="en-GB"/>
          </a:p>
        </p:txBody>
      </p:sp>
    </p:spTree>
    <p:extLst>
      <p:ext uri="{BB962C8B-B14F-4D97-AF65-F5344CB8AC3E}">
        <p14:creationId xmlns:p14="http://schemas.microsoft.com/office/powerpoint/2010/main" val="29092203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altLang="en-US" sz="1200" b="0" i="0" u="none" strike="noStrike" kern="1200" cap="none" spc="0" normalizeH="0" baseline="0" noProof="0" dirty="0">
                <a:ln>
                  <a:noFill/>
                </a:ln>
                <a:solidFill>
                  <a:prstClr val="black"/>
                </a:solidFill>
                <a:effectLst/>
                <a:uLnTx/>
                <a:uFillTx/>
                <a:latin typeface="+mn-lt"/>
                <a:ea typeface="+mn-ea"/>
                <a:cs typeface="+mn-cs"/>
              </a:rPr>
              <a:t>Policing is about responding to local requirements as well as the corporate requirements; balancing the greater need against the local, which is often where the real tension lies (Jordan 2010). </a:t>
            </a:r>
          </a:p>
          <a:p>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Home Office –presently personified by </a:t>
            </a:r>
            <a:r>
              <a:rPr kumimoji="0" lang="en-GB" altLang="en-US" sz="1200" b="0" i="0" u="none" strike="noStrike" kern="1200" cap="none" spc="0" normalizeH="0" baseline="0" noProof="0" dirty="0" err="1">
                <a:ln>
                  <a:noFill/>
                </a:ln>
                <a:solidFill>
                  <a:prstClr val="black"/>
                </a:solidFill>
                <a:effectLst/>
                <a:uLnTx/>
                <a:uFillTx/>
                <a:latin typeface="+mn-lt"/>
                <a:ea typeface="+mn-ea"/>
                <a:cs typeface="+mn-cs"/>
              </a:rPr>
              <a:t>Priti</a:t>
            </a:r>
            <a:r>
              <a:rPr kumimoji="0" lang="en-GB" altLang="en-US" sz="1200" b="0" i="0" u="none" strike="noStrike" kern="1200" cap="none" spc="0" normalizeH="0" baseline="0" noProof="0" dirty="0">
                <a:ln>
                  <a:noFill/>
                </a:ln>
                <a:solidFill>
                  <a:prstClr val="black"/>
                </a:solidFill>
                <a:effectLst/>
                <a:uLnTx/>
                <a:uFillTx/>
                <a:latin typeface="+mn-lt"/>
                <a:ea typeface="+mn-ea"/>
                <a:cs typeface="+mn-cs"/>
              </a:rPr>
              <a:t> Patel - sets national policing agenda – the Strategic Policing Plan – there is consultation with bodies like HMIC and ACPO. </a:t>
            </a:r>
          </a:p>
          <a:p>
            <a:pPr marL="0" marR="0" lvl="0" indent="0" algn="l" defTabSz="914400" rtl="0" eaLnBrk="1" fontAlgn="base" latinLnBrk="0" hangingPunct="1">
              <a:lnSpc>
                <a:spcPct val="100000"/>
              </a:lnSpc>
              <a:spcBef>
                <a:spcPct val="0"/>
              </a:spcBef>
              <a:spcAft>
                <a:spcPct val="0"/>
              </a:spcAft>
              <a:buClrTx/>
              <a:buSzTx/>
              <a:buFontTx/>
              <a:buNone/>
              <a:tabLst/>
              <a:defRPr/>
            </a:pPr>
            <a:r>
              <a:rPr lang="en-GB" dirty="0"/>
              <a:t>It focuses on those areas where government has a responsibility for ensuring that sufficient capabilities are in place to respond to serious and cross-boundary threats and supports chief constables and Police and Crime Commissioners (PCCs) in balancing local and national priorities.</a:t>
            </a:r>
          </a:p>
          <a:p>
            <a:pPr marL="0" marR="0" lvl="0" indent="0" algn="l" defTabSz="914400" rtl="0" eaLnBrk="1" fontAlgn="base" latinLnBrk="0" hangingPunct="1">
              <a:lnSpc>
                <a:spcPct val="100000"/>
              </a:lnSpc>
              <a:spcBef>
                <a:spcPct val="0"/>
              </a:spcBef>
              <a:spcAft>
                <a:spcPct val="0"/>
              </a:spcAft>
              <a:buClrTx/>
              <a:buSzTx/>
              <a:buFontTx/>
              <a:buNone/>
              <a:tabLst/>
              <a:defRPr/>
            </a:pPr>
            <a:r>
              <a:rPr lang="en-GB" dirty="0">
                <a:effectLst/>
              </a:rPr>
              <a:t>Police and Crime Commissioners and Chief Constables are guided by the SPR in exercising their respective roles.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Using local forces as our example: PCCs (in Gwent </a:t>
            </a:r>
            <a:r>
              <a:rPr lang="en-GB" b="0" dirty="0">
                <a:solidFill>
                  <a:srgbClr val="000000"/>
                </a:solidFill>
                <a:effectLst/>
              </a:rPr>
              <a:t>Jeff Cuthbert  and </a:t>
            </a:r>
            <a:r>
              <a:rPr kumimoji="0" lang="en-GB" altLang="en-US" sz="1200" b="0" i="0" u="none" strike="noStrike" kern="1200" cap="none" spc="0" normalizeH="0" baseline="0" noProof="0" dirty="0">
                <a:ln>
                  <a:noFill/>
                </a:ln>
                <a:solidFill>
                  <a:prstClr val="black"/>
                </a:solidFill>
                <a:effectLst/>
                <a:uLnTx/>
                <a:uFillTx/>
                <a:latin typeface="+mn-lt"/>
                <a:ea typeface="+mn-ea"/>
                <a:cs typeface="+mn-cs"/>
              </a:rPr>
              <a:t>SWP Alun Michael) set the local/force policy/policing plan – in consultation with local police.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The Chief  Constables then have to deliver, operationalise and roll out if you like, the PCCs plan. So relationships – professional and personal, are critical. - and there can be (inevitably?) a tension between roles, responsibilities, personalities etc.</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r>
              <a:rPr lang="en-US" sz="1200" dirty="0"/>
              <a:t>Reminder - Sir Robert Peel wanted to make the police more an arm of government – just as he had done in Ireland previously – but toned down his ‘New  Police’ into more of a locally controlled (and influenced) body because of resistance from influential people who did not want a French style Gendarmerie force.</a:t>
            </a:r>
          </a:p>
          <a:p>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Police Reform and Social Responsibility (PRSR) Act 2011 created PCCs within each force area in England and Wales outside London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There was a feeling</a:t>
            </a:r>
            <a:r>
              <a:rPr lang="en-US" baseline="0" dirty="0"/>
              <a:t> that government (the people in it?) seemed to be claiming some form of moral superiority</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41 forces in E + W have PCCs - this does not include the Met which has </a:t>
            </a:r>
            <a:r>
              <a:rPr lang="en-GB" dirty="0"/>
              <a:t>The Mayor’s Office for Policing and Crime (MOPAC)</a:t>
            </a:r>
            <a:r>
              <a:rPr lang="en-US" baseline="0" dirty="0"/>
              <a:t> as theirs;</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 The </a:t>
            </a:r>
            <a:r>
              <a:rPr lang="en-US" baseline="0" dirty="0" err="1"/>
              <a:t>CoLP</a:t>
            </a:r>
            <a:r>
              <a:rPr lang="en-US" baseline="0" dirty="0"/>
              <a:t> have </a:t>
            </a:r>
            <a:r>
              <a:rPr lang="en-GB" u="none" dirty="0">
                <a:solidFill>
                  <a:srgbClr val="002060"/>
                </a:solidFill>
              </a:rPr>
              <a:t>the City of London Corporation </a:t>
            </a:r>
            <a:r>
              <a:rPr lang="en-GB" dirty="0"/>
              <a:t>as their local policing body</a:t>
            </a: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CCs still have operational control but there is no getting away from the fact that their independence has been significantly eroded – things change – one might imagine a relationship more like the ones we see in USA where elected mayors have a more direct control  of police agency.</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Local policing is done in the BCU/Borough -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r>
              <a:rPr lang="en-GB" dirty="0">
                <a:effectLst/>
              </a:rPr>
              <a:t> </a:t>
            </a:r>
          </a:p>
          <a:p>
            <a:endParaRPr lang="en-GB" dirty="0">
              <a:effectLst/>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35135701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DA38DA9-336D-403A-BDB1-AEF69257C3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AD394357-71E5-4EEF-8D5A-8AD7DEDDB2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Perceptions of the police – what do people think?</a:t>
            </a:r>
          </a:p>
          <a:p>
            <a:pPr eaLnBrk="1" hangingPunct="1">
              <a:spcBef>
                <a:spcPct val="0"/>
              </a:spcBef>
            </a:pPr>
            <a:r>
              <a:rPr lang="en-GB" altLang="en-US" dirty="0"/>
              <a:t>Lawson Wood’s 19</a:t>
            </a:r>
            <a:r>
              <a:rPr lang="en-GB" altLang="en-US" baseline="30000" dirty="0"/>
              <a:t>th</a:t>
            </a:r>
            <a:r>
              <a:rPr lang="en-GB" altLang="en-US" dirty="0"/>
              <a:t> C depiction of the police at ‘rest’ which was probably apocryphal in nature – it supports a certain view of the police which is probably still ‘out there’ of the ‘Bobby’ being a bit slow/bumbling/less than efficient – not really a true reflection of the police as a service or organisation today...</a:t>
            </a:r>
          </a:p>
          <a:p>
            <a:r>
              <a:rPr lang="en-GB" altLang="en-US" dirty="0"/>
              <a:t>Nine Pints of the Law (Lawson Wood) – a play on Sir Robert Peels Nine Points of the Law or ‘</a:t>
            </a:r>
            <a:r>
              <a:rPr lang="en-GB" altLang="en-US" dirty="0" err="1"/>
              <a:t>Peelian</a:t>
            </a:r>
            <a:r>
              <a:rPr lang="en-GB" altLang="en-US" dirty="0"/>
              <a:t> Principles</a:t>
            </a:r>
          </a:p>
          <a:p>
            <a:pPr eaLnBrk="1" hangingPunct="1">
              <a:spcBef>
                <a:spcPct val="0"/>
              </a:spcBef>
            </a:pPr>
            <a:endParaRPr lang="en-GB" altLang="en-US" dirty="0"/>
          </a:p>
          <a:p>
            <a:pPr eaLnBrk="1" hangingPunct="1">
              <a:spcBef>
                <a:spcPct val="0"/>
              </a:spcBef>
            </a:pPr>
            <a:r>
              <a:rPr lang="en-GB" altLang="en-US" dirty="0"/>
              <a:t>Indeed the other perceptions of the police put the lie to this... </a:t>
            </a:r>
          </a:p>
          <a:p>
            <a:pPr eaLnBrk="1" hangingPunct="1">
              <a:spcBef>
                <a:spcPct val="0"/>
              </a:spcBef>
            </a:pPr>
            <a:endParaRPr lang="en-GB" altLang="en-US" dirty="0"/>
          </a:p>
          <a:p>
            <a:pPr eaLnBrk="1" hangingPunct="1"/>
            <a:r>
              <a:rPr lang="en-GB" altLang="en-US" dirty="0"/>
              <a:t>George Dixon of Dixon of Dock Green fame – from the 1960’s – the halcyon days of the police in terms of public confidence – when the police in effect symbolised social order . 1960’s end of ‘modern’ and beginning of ‘postmodern’?</a:t>
            </a:r>
          </a:p>
          <a:p>
            <a:pPr eaLnBrk="1" hangingPunct="1"/>
            <a:endParaRPr lang="en-GB" altLang="en-US" dirty="0"/>
          </a:p>
          <a:p>
            <a:pPr eaLnBrk="1" hangingPunct="1"/>
            <a:r>
              <a:rPr lang="en-GB" altLang="en-US" dirty="0"/>
              <a:t>Public confidence has waned since those times –  one recent ‘strapline’ used n policing was ‘Building Public Confidence’ – trying to rebuild it in other words</a:t>
            </a:r>
          </a:p>
          <a:p>
            <a:pPr eaLnBrk="1" hangingPunct="1"/>
            <a:endParaRPr lang="en-GB" altLang="en-US" dirty="0"/>
          </a:p>
          <a:p>
            <a:pPr eaLnBrk="1" hangingPunct="1"/>
            <a:r>
              <a:rPr lang="en-GB" altLang="en-US" dirty="0"/>
              <a:t>1984 – Miners strike – policing of industrial disputes – seen as breaking the power of the unions and therefore the police a part of State repression</a:t>
            </a:r>
          </a:p>
          <a:p>
            <a:pPr eaLnBrk="1" hangingPunct="1"/>
            <a:endParaRPr lang="en-GB" altLang="en-US" dirty="0"/>
          </a:p>
          <a:p>
            <a:pPr eaLnBrk="1" hangingPunct="1"/>
            <a:r>
              <a:rPr lang="en-GB" altLang="en-US" dirty="0"/>
              <a:t>Miscarriages of justice have eroded public confidence – police as corrupt</a:t>
            </a:r>
          </a:p>
          <a:p>
            <a:pPr eaLnBrk="1" hangingPunct="1"/>
            <a:endParaRPr lang="en-GB" altLang="en-US" dirty="0"/>
          </a:p>
          <a:p>
            <a:pPr eaLnBrk="1" hangingPunct="1"/>
            <a:r>
              <a:rPr lang="en-GB" altLang="en-US" dirty="0"/>
              <a:t>Bravery and sacrifice: Andrew Harper, Thames Valley police officer killed on duty trying to detain thieves – a number of police officers have died in the line of duty – police as heroes. </a:t>
            </a:r>
          </a:p>
          <a:p>
            <a:pPr eaLnBrk="1" hangingPunct="1">
              <a:spcBef>
                <a:spcPct val="0"/>
              </a:spcBef>
            </a:pPr>
            <a:endParaRPr lang="en-GB" altLang="en-US" dirty="0"/>
          </a:p>
          <a:p>
            <a:pPr eaLnBrk="1" hangingPunct="1"/>
            <a:r>
              <a:rPr lang="en-GB" altLang="en-US" dirty="0"/>
              <a:t>So the police are, have been and probably continue to be a variety of things corrupt or heroic; bumbling fools to racist bullies;... </a:t>
            </a:r>
          </a:p>
          <a:p>
            <a:pPr eaLnBrk="1" hangingPunct="1"/>
            <a:endParaRPr lang="en-GB" altLang="en-US" dirty="0"/>
          </a:p>
          <a:p>
            <a:pPr eaLnBrk="1" hangingPunct="1">
              <a:spcBef>
                <a:spcPct val="0"/>
              </a:spcBef>
            </a:pPr>
            <a:endParaRPr lang="en-GB" altLang="en-US" dirty="0"/>
          </a:p>
        </p:txBody>
      </p:sp>
      <p:sp>
        <p:nvSpPr>
          <p:cNvPr id="31748" name="Slide Number Placeholder 3">
            <a:extLst>
              <a:ext uri="{FF2B5EF4-FFF2-40B4-BE49-F238E27FC236}">
                <a16:creationId xmlns:a16="http://schemas.microsoft.com/office/drawing/2014/main" id="{9D8AEBA5-18FD-4CD4-87C3-C6B26C4750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49F425F-1498-4BC5-836D-D4B249A6CA9B}" type="slidenum">
              <a:rPr lang="en-GB" altLang="en-US"/>
              <a:pPr>
                <a:spcBef>
                  <a:spcPct val="0"/>
                </a:spcBef>
              </a:pPr>
              <a:t>10</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Social Justice Model of Neighbourhood Policing</a:t>
            </a:r>
          </a:p>
          <a:p>
            <a:r>
              <a:rPr lang="en-GB" dirty="0"/>
              <a:t>Creating Effective Partnerships</a:t>
            </a:r>
          </a:p>
          <a:p>
            <a:r>
              <a:rPr lang="en-GB" dirty="0"/>
              <a:t>Achieving better Democratic Governance</a:t>
            </a:r>
          </a:p>
          <a:p>
            <a:r>
              <a:rPr lang="en-GB" dirty="0"/>
              <a:t>Building a Police Profession </a:t>
            </a:r>
          </a:p>
          <a:p>
            <a:r>
              <a:rPr lang="en-GB" dirty="0"/>
              <a:t>Raising Standards and Remedying Misconduct </a:t>
            </a:r>
          </a:p>
          <a:p>
            <a:r>
              <a:rPr lang="en-GB" dirty="0"/>
              <a:t>Making Savings and Efficiencies</a:t>
            </a:r>
          </a:p>
          <a:p>
            <a:endParaRPr lang="en-GB" dirty="0"/>
          </a:p>
        </p:txBody>
      </p:sp>
      <p:sp>
        <p:nvSpPr>
          <p:cNvPr id="4" name="Slide Number Placeholder 3"/>
          <p:cNvSpPr>
            <a:spLocks noGrp="1"/>
          </p:cNvSpPr>
          <p:nvPr>
            <p:ph type="sldNum" sz="quarter" idx="5"/>
          </p:nvPr>
        </p:nvSpPr>
        <p:spPr/>
        <p:txBody>
          <a:bodyPr/>
          <a:lstStyle/>
          <a:p>
            <a:fld id="{A482E00B-4CF3-47BD-AB0A-E44219D7AD05}" type="slidenum">
              <a:rPr lang="en-GB" smtClean="0"/>
              <a:t>11</a:t>
            </a:fld>
            <a:endParaRPr lang="en-GB"/>
          </a:p>
        </p:txBody>
      </p:sp>
    </p:spTree>
    <p:extLst>
      <p:ext uri="{BB962C8B-B14F-4D97-AF65-F5344CB8AC3E}">
        <p14:creationId xmlns:p14="http://schemas.microsoft.com/office/powerpoint/2010/main" val="3753435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b="0" i="0" kern="1200" dirty="0">
                <a:solidFill>
                  <a:schemeClr val="tx1"/>
                </a:solidFill>
                <a:effectLst/>
                <a:latin typeface="+mn-lt"/>
                <a:ea typeface="+mn-ea"/>
                <a:cs typeface="+mn-cs"/>
              </a:rPr>
              <a:t>Storch, R, D. "THE PLAGUE OF THE BLUE LOCUSTS: POLICE REFORM AND POPULAR RESISTANCE IN NORTHERN ENGLAND, 1840-57." </a:t>
            </a:r>
            <a:r>
              <a:rPr lang="en-GB" sz="1200" b="0" i="1" kern="1200" dirty="0">
                <a:solidFill>
                  <a:schemeClr val="tx1"/>
                </a:solidFill>
                <a:effectLst/>
                <a:latin typeface="+mn-lt"/>
                <a:ea typeface="+mn-ea"/>
                <a:cs typeface="+mn-cs"/>
              </a:rPr>
              <a:t>International Review of Social History</a:t>
            </a:r>
            <a:r>
              <a:rPr lang="en-GB" sz="1200" b="0" i="0" kern="1200" dirty="0">
                <a:solidFill>
                  <a:schemeClr val="tx1"/>
                </a:solidFill>
                <a:effectLst/>
                <a:latin typeface="+mn-lt"/>
                <a:ea typeface="+mn-ea"/>
                <a:cs typeface="+mn-cs"/>
              </a:rPr>
              <a:t> 20.1 (1975): 61-90. Web.</a:t>
            </a:r>
            <a:endParaRPr lang="en-GB" dirty="0"/>
          </a:p>
        </p:txBody>
      </p:sp>
      <p:sp>
        <p:nvSpPr>
          <p:cNvPr id="4" name="Slide Number Placeholder 3"/>
          <p:cNvSpPr>
            <a:spLocks noGrp="1"/>
          </p:cNvSpPr>
          <p:nvPr>
            <p:ph type="sldNum" sz="quarter" idx="5"/>
          </p:nvPr>
        </p:nvSpPr>
        <p:spPr/>
        <p:txBody>
          <a:bodyPr/>
          <a:lstStyle/>
          <a:p>
            <a:fld id="{FD1D202B-A91C-4BE1-A2DA-FCA467F73084}" type="slidenum">
              <a:rPr lang="en-GB" smtClean="0"/>
              <a:t>12</a:t>
            </a:fld>
            <a:endParaRPr lang="en-GB"/>
          </a:p>
        </p:txBody>
      </p:sp>
    </p:spTree>
    <p:extLst>
      <p:ext uri="{BB962C8B-B14F-4D97-AF65-F5344CB8AC3E}">
        <p14:creationId xmlns:p14="http://schemas.microsoft.com/office/powerpoint/2010/main" val="479254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8420A-0E17-4EDA-9EFA-83B718DBD5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94466A-D064-4C32-B65D-67DF16A7BC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16FE14-3984-470F-A5EE-C753B9F54514}"/>
              </a:ext>
            </a:extLst>
          </p:cNvPr>
          <p:cNvSpPr>
            <a:spLocks noGrp="1"/>
          </p:cNvSpPr>
          <p:nvPr>
            <p:ph type="dt" sz="half" idx="10"/>
          </p:nvPr>
        </p:nvSpPr>
        <p:spPr/>
        <p:txBody>
          <a:bodyPr/>
          <a:lstStyle/>
          <a:p>
            <a:fld id="{3674D338-A694-4E20-AA86-B70EA2BE48D1}" type="datetimeFigureOut">
              <a:rPr lang="en-GB" smtClean="0"/>
              <a:t>02/02/2021</a:t>
            </a:fld>
            <a:endParaRPr lang="en-GB"/>
          </a:p>
        </p:txBody>
      </p:sp>
      <p:sp>
        <p:nvSpPr>
          <p:cNvPr id="5" name="Footer Placeholder 4">
            <a:extLst>
              <a:ext uri="{FF2B5EF4-FFF2-40B4-BE49-F238E27FC236}">
                <a16:creationId xmlns:a16="http://schemas.microsoft.com/office/drawing/2014/main" id="{D749CDF8-4BAF-4496-A44D-39E0877837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5C62D1-C697-4DBD-889E-491B3B0E5941}"/>
              </a:ext>
            </a:extLst>
          </p:cNvPr>
          <p:cNvSpPr>
            <a:spLocks noGrp="1"/>
          </p:cNvSpPr>
          <p:nvPr>
            <p:ph type="sldNum" sz="quarter" idx="12"/>
          </p:nvPr>
        </p:nvSpPr>
        <p:spPr/>
        <p:txBody>
          <a:bodyPr/>
          <a:lstStyle/>
          <a:p>
            <a:fld id="{B71AF018-5DE7-49BF-BEE6-440D1DCE193C}" type="slidenum">
              <a:rPr lang="en-GB" smtClean="0"/>
              <a:t>‹#›</a:t>
            </a:fld>
            <a:endParaRPr lang="en-GB"/>
          </a:p>
        </p:txBody>
      </p:sp>
    </p:spTree>
    <p:extLst>
      <p:ext uri="{BB962C8B-B14F-4D97-AF65-F5344CB8AC3E}">
        <p14:creationId xmlns:p14="http://schemas.microsoft.com/office/powerpoint/2010/main" val="4148113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94418-760B-40CB-B509-AFFD6D5FD0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E0C77B-DBCC-465A-83AD-9C2F1C1518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9E4103-EF3A-495A-8375-A6BADA7273A6}"/>
              </a:ext>
            </a:extLst>
          </p:cNvPr>
          <p:cNvSpPr>
            <a:spLocks noGrp="1"/>
          </p:cNvSpPr>
          <p:nvPr>
            <p:ph type="dt" sz="half" idx="10"/>
          </p:nvPr>
        </p:nvSpPr>
        <p:spPr/>
        <p:txBody>
          <a:bodyPr/>
          <a:lstStyle/>
          <a:p>
            <a:fld id="{3674D338-A694-4E20-AA86-B70EA2BE48D1}" type="datetimeFigureOut">
              <a:rPr lang="en-GB" smtClean="0"/>
              <a:t>02/02/2021</a:t>
            </a:fld>
            <a:endParaRPr lang="en-GB"/>
          </a:p>
        </p:txBody>
      </p:sp>
      <p:sp>
        <p:nvSpPr>
          <p:cNvPr id="5" name="Footer Placeholder 4">
            <a:extLst>
              <a:ext uri="{FF2B5EF4-FFF2-40B4-BE49-F238E27FC236}">
                <a16:creationId xmlns:a16="http://schemas.microsoft.com/office/drawing/2014/main" id="{30D10C6A-08F6-47D8-BCAB-E6CEDF7BD5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936A50-6834-4414-A223-1E2184CE2C35}"/>
              </a:ext>
            </a:extLst>
          </p:cNvPr>
          <p:cNvSpPr>
            <a:spLocks noGrp="1"/>
          </p:cNvSpPr>
          <p:nvPr>
            <p:ph type="sldNum" sz="quarter" idx="12"/>
          </p:nvPr>
        </p:nvSpPr>
        <p:spPr/>
        <p:txBody>
          <a:bodyPr/>
          <a:lstStyle/>
          <a:p>
            <a:fld id="{B71AF018-5DE7-49BF-BEE6-440D1DCE193C}" type="slidenum">
              <a:rPr lang="en-GB" smtClean="0"/>
              <a:t>‹#›</a:t>
            </a:fld>
            <a:endParaRPr lang="en-GB"/>
          </a:p>
        </p:txBody>
      </p:sp>
    </p:spTree>
    <p:extLst>
      <p:ext uri="{BB962C8B-B14F-4D97-AF65-F5344CB8AC3E}">
        <p14:creationId xmlns:p14="http://schemas.microsoft.com/office/powerpoint/2010/main" val="670100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2DAAF-8DBE-49FA-A7A1-AB720616AA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43FA4E-012F-4D89-9FE9-52561D3CB3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0D777D-05C7-433C-9579-4FA117173412}"/>
              </a:ext>
            </a:extLst>
          </p:cNvPr>
          <p:cNvSpPr>
            <a:spLocks noGrp="1"/>
          </p:cNvSpPr>
          <p:nvPr>
            <p:ph type="dt" sz="half" idx="10"/>
          </p:nvPr>
        </p:nvSpPr>
        <p:spPr/>
        <p:txBody>
          <a:bodyPr/>
          <a:lstStyle/>
          <a:p>
            <a:fld id="{3674D338-A694-4E20-AA86-B70EA2BE48D1}" type="datetimeFigureOut">
              <a:rPr lang="en-GB" smtClean="0"/>
              <a:t>02/02/2021</a:t>
            </a:fld>
            <a:endParaRPr lang="en-GB"/>
          </a:p>
        </p:txBody>
      </p:sp>
      <p:sp>
        <p:nvSpPr>
          <p:cNvPr id="5" name="Footer Placeholder 4">
            <a:extLst>
              <a:ext uri="{FF2B5EF4-FFF2-40B4-BE49-F238E27FC236}">
                <a16:creationId xmlns:a16="http://schemas.microsoft.com/office/drawing/2014/main" id="{CCF83027-65BD-4B20-B2E6-B3E89E3EDF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ED2B06-3742-4C53-A782-04AE9D08E735}"/>
              </a:ext>
            </a:extLst>
          </p:cNvPr>
          <p:cNvSpPr>
            <a:spLocks noGrp="1"/>
          </p:cNvSpPr>
          <p:nvPr>
            <p:ph type="sldNum" sz="quarter" idx="12"/>
          </p:nvPr>
        </p:nvSpPr>
        <p:spPr/>
        <p:txBody>
          <a:bodyPr/>
          <a:lstStyle/>
          <a:p>
            <a:fld id="{B71AF018-5DE7-49BF-BEE6-440D1DCE193C}" type="slidenum">
              <a:rPr lang="en-GB" smtClean="0"/>
              <a:t>‹#›</a:t>
            </a:fld>
            <a:endParaRPr lang="en-GB"/>
          </a:p>
        </p:txBody>
      </p:sp>
    </p:spTree>
    <p:extLst>
      <p:ext uri="{BB962C8B-B14F-4D97-AF65-F5344CB8AC3E}">
        <p14:creationId xmlns:p14="http://schemas.microsoft.com/office/powerpoint/2010/main" val="3652172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2CF7D-1197-4404-9CE6-1AA88F1D31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047EBA-8324-4C23-9C26-0BF571C7E9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C5FF1BA-1E4F-43E1-9AAA-4664ADB31B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4BFC742-8BD7-4CD2-8FCC-6A797A50962B}"/>
              </a:ext>
            </a:extLst>
          </p:cNvPr>
          <p:cNvSpPr>
            <a:spLocks noGrp="1"/>
          </p:cNvSpPr>
          <p:nvPr>
            <p:ph type="dt" sz="half" idx="10"/>
          </p:nvPr>
        </p:nvSpPr>
        <p:spPr/>
        <p:txBody>
          <a:bodyPr/>
          <a:lstStyle/>
          <a:p>
            <a:fld id="{3674D338-A694-4E20-AA86-B70EA2BE48D1}" type="datetimeFigureOut">
              <a:rPr lang="en-GB" smtClean="0"/>
              <a:t>02/02/2021</a:t>
            </a:fld>
            <a:endParaRPr lang="en-GB"/>
          </a:p>
        </p:txBody>
      </p:sp>
      <p:sp>
        <p:nvSpPr>
          <p:cNvPr id="6" name="Footer Placeholder 5">
            <a:extLst>
              <a:ext uri="{FF2B5EF4-FFF2-40B4-BE49-F238E27FC236}">
                <a16:creationId xmlns:a16="http://schemas.microsoft.com/office/drawing/2014/main" id="{20220DB3-9135-4E17-B2B6-8074805362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F7F429-B6A0-4884-A1CE-146C59DCD70A}"/>
              </a:ext>
            </a:extLst>
          </p:cNvPr>
          <p:cNvSpPr>
            <a:spLocks noGrp="1"/>
          </p:cNvSpPr>
          <p:nvPr>
            <p:ph type="sldNum" sz="quarter" idx="12"/>
          </p:nvPr>
        </p:nvSpPr>
        <p:spPr/>
        <p:txBody>
          <a:bodyPr/>
          <a:lstStyle/>
          <a:p>
            <a:fld id="{B71AF018-5DE7-49BF-BEE6-440D1DCE193C}" type="slidenum">
              <a:rPr lang="en-GB" smtClean="0"/>
              <a:t>‹#›</a:t>
            </a:fld>
            <a:endParaRPr lang="en-GB"/>
          </a:p>
        </p:txBody>
      </p:sp>
    </p:spTree>
    <p:extLst>
      <p:ext uri="{BB962C8B-B14F-4D97-AF65-F5344CB8AC3E}">
        <p14:creationId xmlns:p14="http://schemas.microsoft.com/office/powerpoint/2010/main" val="3810201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A92E-D91D-4EC6-A013-E6D5540334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5F5C92-6E17-4851-AD64-0BDE9F010E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89E703-46B5-4223-A048-1934F8109B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A99CDA-2667-4B3D-B4A7-E52FB02A6D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BB41A5-30B9-4A9F-BAE8-F0F9651AF3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0FAA3C-8BC0-4A3F-98DF-8B5C05BF49C2}"/>
              </a:ext>
            </a:extLst>
          </p:cNvPr>
          <p:cNvSpPr>
            <a:spLocks noGrp="1"/>
          </p:cNvSpPr>
          <p:nvPr>
            <p:ph type="dt" sz="half" idx="10"/>
          </p:nvPr>
        </p:nvSpPr>
        <p:spPr/>
        <p:txBody>
          <a:bodyPr/>
          <a:lstStyle/>
          <a:p>
            <a:fld id="{3674D338-A694-4E20-AA86-B70EA2BE48D1}" type="datetimeFigureOut">
              <a:rPr lang="en-GB" smtClean="0"/>
              <a:t>02/02/2021</a:t>
            </a:fld>
            <a:endParaRPr lang="en-GB"/>
          </a:p>
        </p:txBody>
      </p:sp>
      <p:sp>
        <p:nvSpPr>
          <p:cNvPr id="8" name="Footer Placeholder 7">
            <a:extLst>
              <a:ext uri="{FF2B5EF4-FFF2-40B4-BE49-F238E27FC236}">
                <a16:creationId xmlns:a16="http://schemas.microsoft.com/office/drawing/2014/main" id="{5AC305E9-4DF3-4134-8AA3-1D9A65B626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63C0CD-86A1-42EF-B34A-454156A372F2}"/>
              </a:ext>
            </a:extLst>
          </p:cNvPr>
          <p:cNvSpPr>
            <a:spLocks noGrp="1"/>
          </p:cNvSpPr>
          <p:nvPr>
            <p:ph type="sldNum" sz="quarter" idx="12"/>
          </p:nvPr>
        </p:nvSpPr>
        <p:spPr/>
        <p:txBody>
          <a:bodyPr/>
          <a:lstStyle/>
          <a:p>
            <a:fld id="{B71AF018-5DE7-49BF-BEE6-440D1DCE193C}" type="slidenum">
              <a:rPr lang="en-GB" smtClean="0"/>
              <a:t>‹#›</a:t>
            </a:fld>
            <a:endParaRPr lang="en-GB"/>
          </a:p>
        </p:txBody>
      </p:sp>
    </p:spTree>
    <p:extLst>
      <p:ext uri="{BB962C8B-B14F-4D97-AF65-F5344CB8AC3E}">
        <p14:creationId xmlns:p14="http://schemas.microsoft.com/office/powerpoint/2010/main" val="4125641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98E0-3978-4913-8B41-E925C1C3A4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9C1014-1585-40D1-A171-48E74603B9E8}"/>
              </a:ext>
            </a:extLst>
          </p:cNvPr>
          <p:cNvSpPr>
            <a:spLocks noGrp="1"/>
          </p:cNvSpPr>
          <p:nvPr>
            <p:ph type="dt" sz="half" idx="10"/>
          </p:nvPr>
        </p:nvSpPr>
        <p:spPr/>
        <p:txBody>
          <a:bodyPr/>
          <a:lstStyle/>
          <a:p>
            <a:fld id="{3674D338-A694-4E20-AA86-B70EA2BE48D1}" type="datetimeFigureOut">
              <a:rPr lang="en-GB" smtClean="0"/>
              <a:t>02/02/2021</a:t>
            </a:fld>
            <a:endParaRPr lang="en-GB"/>
          </a:p>
        </p:txBody>
      </p:sp>
      <p:sp>
        <p:nvSpPr>
          <p:cNvPr id="4" name="Footer Placeholder 3">
            <a:extLst>
              <a:ext uri="{FF2B5EF4-FFF2-40B4-BE49-F238E27FC236}">
                <a16:creationId xmlns:a16="http://schemas.microsoft.com/office/drawing/2014/main" id="{764D3451-2331-4A6F-9334-ED1E4110E2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9B26E8-FD16-4DA8-8AEF-7F88EB479477}"/>
              </a:ext>
            </a:extLst>
          </p:cNvPr>
          <p:cNvSpPr>
            <a:spLocks noGrp="1"/>
          </p:cNvSpPr>
          <p:nvPr>
            <p:ph type="sldNum" sz="quarter" idx="12"/>
          </p:nvPr>
        </p:nvSpPr>
        <p:spPr/>
        <p:txBody>
          <a:bodyPr/>
          <a:lstStyle/>
          <a:p>
            <a:fld id="{B71AF018-5DE7-49BF-BEE6-440D1DCE193C}" type="slidenum">
              <a:rPr lang="en-GB" smtClean="0"/>
              <a:t>‹#›</a:t>
            </a:fld>
            <a:endParaRPr lang="en-GB"/>
          </a:p>
        </p:txBody>
      </p:sp>
    </p:spTree>
    <p:extLst>
      <p:ext uri="{BB962C8B-B14F-4D97-AF65-F5344CB8AC3E}">
        <p14:creationId xmlns:p14="http://schemas.microsoft.com/office/powerpoint/2010/main" val="1506870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B8E633-8D92-4E70-B0A6-FA3C92AB27C3}"/>
              </a:ext>
            </a:extLst>
          </p:cNvPr>
          <p:cNvSpPr>
            <a:spLocks noGrp="1"/>
          </p:cNvSpPr>
          <p:nvPr>
            <p:ph type="dt" sz="half" idx="10"/>
          </p:nvPr>
        </p:nvSpPr>
        <p:spPr/>
        <p:txBody>
          <a:bodyPr/>
          <a:lstStyle/>
          <a:p>
            <a:fld id="{3674D338-A694-4E20-AA86-B70EA2BE48D1}" type="datetimeFigureOut">
              <a:rPr lang="en-GB" smtClean="0"/>
              <a:t>02/02/2021</a:t>
            </a:fld>
            <a:endParaRPr lang="en-GB"/>
          </a:p>
        </p:txBody>
      </p:sp>
      <p:sp>
        <p:nvSpPr>
          <p:cNvPr id="3" name="Footer Placeholder 2">
            <a:extLst>
              <a:ext uri="{FF2B5EF4-FFF2-40B4-BE49-F238E27FC236}">
                <a16:creationId xmlns:a16="http://schemas.microsoft.com/office/drawing/2014/main" id="{B2AB200D-1F45-491C-91D7-CC5AA38589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F21E7A-690D-4BA3-AB26-D786051F9B4C}"/>
              </a:ext>
            </a:extLst>
          </p:cNvPr>
          <p:cNvSpPr>
            <a:spLocks noGrp="1"/>
          </p:cNvSpPr>
          <p:nvPr>
            <p:ph type="sldNum" sz="quarter" idx="12"/>
          </p:nvPr>
        </p:nvSpPr>
        <p:spPr/>
        <p:txBody>
          <a:bodyPr/>
          <a:lstStyle/>
          <a:p>
            <a:fld id="{B71AF018-5DE7-49BF-BEE6-440D1DCE193C}" type="slidenum">
              <a:rPr lang="en-GB" smtClean="0"/>
              <a:t>‹#›</a:t>
            </a:fld>
            <a:endParaRPr lang="en-GB"/>
          </a:p>
        </p:txBody>
      </p:sp>
    </p:spTree>
    <p:extLst>
      <p:ext uri="{BB962C8B-B14F-4D97-AF65-F5344CB8AC3E}">
        <p14:creationId xmlns:p14="http://schemas.microsoft.com/office/powerpoint/2010/main" val="2099775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60236-CF94-4B03-B5C1-2D37F3843B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E884A8-06A0-4BCC-B696-544E093E0A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F32860-F264-451B-98DA-C1E1CBC45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5929DE-BD7A-4C0A-A862-988B28D434DE}"/>
              </a:ext>
            </a:extLst>
          </p:cNvPr>
          <p:cNvSpPr>
            <a:spLocks noGrp="1"/>
          </p:cNvSpPr>
          <p:nvPr>
            <p:ph type="dt" sz="half" idx="10"/>
          </p:nvPr>
        </p:nvSpPr>
        <p:spPr/>
        <p:txBody>
          <a:bodyPr/>
          <a:lstStyle/>
          <a:p>
            <a:fld id="{3674D338-A694-4E20-AA86-B70EA2BE48D1}" type="datetimeFigureOut">
              <a:rPr lang="en-GB" smtClean="0"/>
              <a:t>02/02/2021</a:t>
            </a:fld>
            <a:endParaRPr lang="en-GB"/>
          </a:p>
        </p:txBody>
      </p:sp>
      <p:sp>
        <p:nvSpPr>
          <p:cNvPr id="6" name="Footer Placeholder 5">
            <a:extLst>
              <a:ext uri="{FF2B5EF4-FFF2-40B4-BE49-F238E27FC236}">
                <a16:creationId xmlns:a16="http://schemas.microsoft.com/office/drawing/2014/main" id="{BCED5D68-8C5C-4F3C-9722-3E5A55FA80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7EAF9E-339F-4290-B4B3-2CAAF3B53CA3}"/>
              </a:ext>
            </a:extLst>
          </p:cNvPr>
          <p:cNvSpPr>
            <a:spLocks noGrp="1"/>
          </p:cNvSpPr>
          <p:nvPr>
            <p:ph type="sldNum" sz="quarter" idx="12"/>
          </p:nvPr>
        </p:nvSpPr>
        <p:spPr/>
        <p:txBody>
          <a:bodyPr/>
          <a:lstStyle/>
          <a:p>
            <a:fld id="{B71AF018-5DE7-49BF-BEE6-440D1DCE193C}" type="slidenum">
              <a:rPr lang="en-GB" smtClean="0"/>
              <a:t>‹#›</a:t>
            </a:fld>
            <a:endParaRPr lang="en-GB"/>
          </a:p>
        </p:txBody>
      </p:sp>
    </p:spTree>
    <p:extLst>
      <p:ext uri="{BB962C8B-B14F-4D97-AF65-F5344CB8AC3E}">
        <p14:creationId xmlns:p14="http://schemas.microsoft.com/office/powerpoint/2010/main" val="2685547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0AF9C-39A0-4E53-BDB7-9F71A6BD11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91B186-1D76-4D24-80FB-D3B3AC71DE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028007-A8B9-4EB6-BDD2-CF94C7EAD8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0C5211-927D-43EA-9F91-CF3A31FE17A3}"/>
              </a:ext>
            </a:extLst>
          </p:cNvPr>
          <p:cNvSpPr>
            <a:spLocks noGrp="1"/>
          </p:cNvSpPr>
          <p:nvPr>
            <p:ph type="dt" sz="half" idx="10"/>
          </p:nvPr>
        </p:nvSpPr>
        <p:spPr/>
        <p:txBody>
          <a:bodyPr/>
          <a:lstStyle/>
          <a:p>
            <a:fld id="{3674D338-A694-4E20-AA86-B70EA2BE48D1}" type="datetimeFigureOut">
              <a:rPr lang="en-GB" smtClean="0"/>
              <a:t>02/02/2021</a:t>
            </a:fld>
            <a:endParaRPr lang="en-GB"/>
          </a:p>
        </p:txBody>
      </p:sp>
      <p:sp>
        <p:nvSpPr>
          <p:cNvPr id="6" name="Footer Placeholder 5">
            <a:extLst>
              <a:ext uri="{FF2B5EF4-FFF2-40B4-BE49-F238E27FC236}">
                <a16:creationId xmlns:a16="http://schemas.microsoft.com/office/drawing/2014/main" id="{617983AC-AB95-417F-B8F2-9A60F9B5BC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CFB116-27CE-4E54-9BB4-40E56B099FAB}"/>
              </a:ext>
            </a:extLst>
          </p:cNvPr>
          <p:cNvSpPr>
            <a:spLocks noGrp="1"/>
          </p:cNvSpPr>
          <p:nvPr>
            <p:ph type="sldNum" sz="quarter" idx="12"/>
          </p:nvPr>
        </p:nvSpPr>
        <p:spPr/>
        <p:txBody>
          <a:bodyPr/>
          <a:lstStyle/>
          <a:p>
            <a:fld id="{B71AF018-5DE7-49BF-BEE6-440D1DCE193C}" type="slidenum">
              <a:rPr lang="en-GB" smtClean="0"/>
              <a:t>‹#›</a:t>
            </a:fld>
            <a:endParaRPr lang="en-GB"/>
          </a:p>
        </p:txBody>
      </p:sp>
    </p:spTree>
    <p:extLst>
      <p:ext uri="{BB962C8B-B14F-4D97-AF65-F5344CB8AC3E}">
        <p14:creationId xmlns:p14="http://schemas.microsoft.com/office/powerpoint/2010/main" val="3884352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B61F-09A1-45F3-87EF-F88964BAC8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842EB5-9026-4A68-8ADB-DF9380142E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0BE43D-BDC1-4605-B42F-9175DAD1745D}"/>
              </a:ext>
            </a:extLst>
          </p:cNvPr>
          <p:cNvSpPr>
            <a:spLocks noGrp="1"/>
          </p:cNvSpPr>
          <p:nvPr>
            <p:ph type="dt" sz="half" idx="10"/>
          </p:nvPr>
        </p:nvSpPr>
        <p:spPr/>
        <p:txBody>
          <a:bodyPr/>
          <a:lstStyle/>
          <a:p>
            <a:fld id="{3674D338-A694-4E20-AA86-B70EA2BE48D1}" type="datetimeFigureOut">
              <a:rPr lang="en-GB" smtClean="0"/>
              <a:t>02/02/2021</a:t>
            </a:fld>
            <a:endParaRPr lang="en-GB"/>
          </a:p>
        </p:txBody>
      </p:sp>
      <p:sp>
        <p:nvSpPr>
          <p:cNvPr id="5" name="Footer Placeholder 4">
            <a:extLst>
              <a:ext uri="{FF2B5EF4-FFF2-40B4-BE49-F238E27FC236}">
                <a16:creationId xmlns:a16="http://schemas.microsoft.com/office/drawing/2014/main" id="{7590AC29-2130-44A9-97B5-9F6A6AD3AA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24041-237A-4829-BA94-A2FA09FD942E}"/>
              </a:ext>
            </a:extLst>
          </p:cNvPr>
          <p:cNvSpPr>
            <a:spLocks noGrp="1"/>
          </p:cNvSpPr>
          <p:nvPr>
            <p:ph type="sldNum" sz="quarter" idx="12"/>
          </p:nvPr>
        </p:nvSpPr>
        <p:spPr/>
        <p:txBody>
          <a:bodyPr/>
          <a:lstStyle/>
          <a:p>
            <a:fld id="{B71AF018-5DE7-49BF-BEE6-440D1DCE193C}" type="slidenum">
              <a:rPr lang="en-GB" smtClean="0"/>
              <a:t>‹#›</a:t>
            </a:fld>
            <a:endParaRPr lang="en-GB"/>
          </a:p>
        </p:txBody>
      </p:sp>
    </p:spTree>
    <p:extLst>
      <p:ext uri="{BB962C8B-B14F-4D97-AF65-F5344CB8AC3E}">
        <p14:creationId xmlns:p14="http://schemas.microsoft.com/office/powerpoint/2010/main" val="1691000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2C59A1-8A00-477E-A639-E61F8A2450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465757-CEC4-4C89-A179-9758ECDAAF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18B254-5190-4851-86F2-F843F846D506}"/>
              </a:ext>
            </a:extLst>
          </p:cNvPr>
          <p:cNvSpPr>
            <a:spLocks noGrp="1"/>
          </p:cNvSpPr>
          <p:nvPr>
            <p:ph type="dt" sz="half" idx="10"/>
          </p:nvPr>
        </p:nvSpPr>
        <p:spPr/>
        <p:txBody>
          <a:bodyPr/>
          <a:lstStyle/>
          <a:p>
            <a:fld id="{3674D338-A694-4E20-AA86-B70EA2BE48D1}" type="datetimeFigureOut">
              <a:rPr lang="en-GB" smtClean="0"/>
              <a:t>02/02/2021</a:t>
            </a:fld>
            <a:endParaRPr lang="en-GB"/>
          </a:p>
        </p:txBody>
      </p:sp>
      <p:sp>
        <p:nvSpPr>
          <p:cNvPr id="5" name="Footer Placeholder 4">
            <a:extLst>
              <a:ext uri="{FF2B5EF4-FFF2-40B4-BE49-F238E27FC236}">
                <a16:creationId xmlns:a16="http://schemas.microsoft.com/office/drawing/2014/main" id="{F8D73906-F746-42CC-964E-D86CDC8723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4979FF-61A2-4A18-8726-2DE54ED75E7F}"/>
              </a:ext>
            </a:extLst>
          </p:cNvPr>
          <p:cNvSpPr>
            <a:spLocks noGrp="1"/>
          </p:cNvSpPr>
          <p:nvPr>
            <p:ph type="sldNum" sz="quarter" idx="12"/>
          </p:nvPr>
        </p:nvSpPr>
        <p:spPr/>
        <p:txBody>
          <a:bodyPr/>
          <a:lstStyle/>
          <a:p>
            <a:fld id="{B71AF018-5DE7-49BF-BEE6-440D1DCE193C}" type="slidenum">
              <a:rPr lang="en-GB" smtClean="0"/>
              <a:t>‹#›</a:t>
            </a:fld>
            <a:endParaRPr lang="en-GB"/>
          </a:p>
        </p:txBody>
      </p:sp>
    </p:spTree>
    <p:extLst>
      <p:ext uri="{BB962C8B-B14F-4D97-AF65-F5344CB8AC3E}">
        <p14:creationId xmlns:p14="http://schemas.microsoft.com/office/powerpoint/2010/main" val="3987780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0B4B69-285C-4AFD-BABB-9699883CA3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747414-7199-4518-8BDB-DD9FAC489D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BA9A6F-D8E8-45CA-9E5D-49A5FED8E8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74D338-A694-4E20-AA86-B70EA2BE48D1}" type="datetimeFigureOut">
              <a:rPr lang="en-GB" smtClean="0"/>
              <a:t>02/02/2021</a:t>
            </a:fld>
            <a:endParaRPr lang="en-GB"/>
          </a:p>
        </p:txBody>
      </p:sp>
      <p:sp>
        <p:nvSpPr>
          <p:cNvPr id="5" name="Footer Placeholder 4">
            <a:extLst>
              <a:ext uri="{FF2B5EF4-FFF2-40B4-BE49-F238E27FC236}">
                <a16:creationId xmlns:a16="http://schemas.microsoft.com/office/drawing/2014/main" id="{620FB0F1-5522-463A-9CB5-BB6CD268C0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5D7A53-E5F9-43A5-9B9E-65CBB36C3F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1AF018-5DE7-49BF-BEE6-440D1DCE193C}" type="slidenum">
              <a:rPr lang="en-GB" smtClean="0"/>
              <a:t>‹#›</a:t>
            </a:fld>
            <a:endParaRPr lang="en-GB"/>
          </a:p>
        </p:txBody>
      </p:sp>
    </p:spTree>
    <p:extLst>
      <p:ext uri="{BB962C8B-B14F-4D97-AF65-F5344CB8AC3E}">
        <p14:creationId xmlns:p14="http://schemas.microsoft.com/office/powerpoint/2010/main" val="9043917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 Id="rId9" Type="http://schemas.openxmlformats.org/officeDocument/2006/relationships/image" Target="../media/image14.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0E432E-28E8-4F51-BAA5-4586F31C965E}"/>
              </a:ext>
            </a:extLst>
          </p:cNvPr>
          <p:cNvSpPr>
            <a:spLocks noGrp="1"/>
          </p:cNvSpPr>
          <p:nvPr>
            <p:ph type="ctrTitle"/>
          </p:nvPr>
        </p:nvSpPr>
        <p:spPr>
          <a:xfrm>
            <a:off x="5354955" y="552182"/>
            <a:ext cx="5998840" cy="3343135"/>
          </a:xfrm>
          <a:noFill/>
        </p:spPr>
        <p:txBody>
          <a:bodyPr>
            <a:normAutofit/>
          </a:bodyPr>
          <a:lstStyle/>
          <a:p>
            <a:pPr algn="l"/>
            <a:r>
              <a:rPr lang="en-GB" sz="5200" dirty="0"/>
              <a:t>Week 2 </a:t>
            </a:r>
          </a:p>
        </p:txBody>
      </p:sp>
      <p:sp>
        <p:nvSpPr>
          <p:cNvPr id="3" name="Subtitle 2">
            <a:extLst>
              <a:ext uri="{FF2B5EF4-FFF2-40B4-BE49-F238E27FC236}">
                <a16:creationId xmlns:a16="http://schemas.microsoft.com/office/drawing/2014/main" id="{630DB059-E6ED-4DA9-95B9-EFBDFE89F9A5}"/>
              </a:ext>
            </a:extLst>
          </p:cNvPr>
          <p:cNvSpPr>
            <a:spLocks noGrp="1"/>
          </p:cNvSpPr>
          <p:nvPr>
            <p:ph type="subTitle" idx="1"/>
          </p:nvPr>
        </p:nvSpPr>
        <p:spPr>
          <a:xfrm>
            <a:off x="5354955" y="4067032"/>
            <a:ext cx="5998840" cy="2067068"/>
          </a:xfrm>
          <a:noFill/>
        </p:spPr>
        <p:txBody>
          <a:bodyPr>
            <a:normAutofit/>
          </a:bodyPr>
          <a:lstStyle/>
          <a:p>
            <a:pPr algn="l"/>
            <a:r>
              <a:rPr lang="en-GB" dirty="0"/>
              <a:t>Tutorial </a:t>
            </a:r>
          </a:p>
          <a:p>
            <a:pPr algn="l"/>
            <a:endParaRPr lang="en-GB" dirty="0"/>
          </a:p>
          <a:p>
            <a:pPr algn="l"/>
            <a:r>
              <a:rPr lang="en-GB" dirty="0"/>
              <a:t>What is Policing?</a:t>
            </a:r>
          </a:p>
        </p:txBody>
      </p:sp>
      <p:pic>
        <p:nvPicPr>
          <p:cNvPr id="5" name="Picture 4" descr="Calendar on table">
            <a:extLst>
              <a:ext uri="{FF2B5EF4-FFF2-40B4-BE49-F238E27FC236}">
                <a16:creationId xmlns:a16="http://schemas.microsoft.com/office/drawing/2014/main" id="{C624B5AC-E15C-45E2-A919-3EF14D42CB5D}"/>
              </a:ext>
            </a:extLst>
          </p:cNvPr>
          <p:cNvPicPr>
            <a:picLocks noChangeAspect="1"/>
          </p:cNvPicPr>
          <p:nvPr/>
        </p:nvPicPr>
        <p:blipFill rotWithShape="1">
          <a:blip r:embed="rId2"/>
          <a:srcRect l="8617" r="42784" b="-1"/>
          <a:stretch/>
        </p:blipFill>
        <p:spPr>
          <a:xfrm>
            <a:off x="20" y="10"/>
            <a:ext cx="4992985" cy="6857990"/>
          </a:xfrm>
          <a:prstGeom prst="rect">
            <a:avLst/>
          </a:prstGeom>
        </p:spPr>
      </p:pic>
    </p:spTree>
    <p:extLst>
      <p:ext uri="{BB962C8B-B14F-4D97-AF65-F5344CB8AC3E}">
        <p14:creationId xmlns:p14="http://schemas.microsoft.com/office/powerpoint/2010/main" val="2413637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ACB850A-A1FE-4F90-8141-E581E9DC1498}"/>
              </a:ext>
            </a:extLst>
          </p:cNvPr>
          <p:cNvSpPr>
            <a:spLocks noGrp="1"/>
          </p:cNvSpPr>
          <p:nvPr>
            <p:ph type="title"/>
          </p:nvPr>
        </p:nvSpPr>
        <p:spPr>
          <a:xfrm>
            <a:off x="804672" y="1055098"/>
            <a:ext cx="5760719" cy="4747805"/>
          </a:xfrm>
        </p:spPr>
        <p:txBody>
          <a:bodyPr vert="horz" lIns="91440" tIns="45720" rIns="91440" bIns="45720" rtlCol="0" anchor="ctr">
            <a:normAutofit/>
          </a:bodyPr>
          <a:lstStyle/>
          <a:p>
            <a:r>
              <a:rPr lang="en-US" sz="4000" kern="1200">
                <a:solidFill>
                  <a:schemeClr val="tx2"/>
                </a:solidFill>
                <a:latin typeface="+mj-lt"/>
                <a:ea typeface="+mj-ea"/>
                <a:cs typeface="+mj-cs"/>
              </a:rPr>
              <a:t>Egon Bittner (1974)</a:t>
            </a:r>
          </a:p>
        </p:txBody>
      </p:sp>
      <p:sp>
        <p:nvSpPr>
          <p:cNvPr id="3" name="Content Placeholder 2">
            <a:extLst>
              <a:ext uri="{FF2B5EF4-FFF2-40B4-BE49-F238E27FC236}">
                <a16:creationId xmlns:a16="http://schemas.microsoft.com/office/drawing/2014/main" id="{4F91E100-1D87-4AD5-8C8B-850B802DA257}"/>
              </a:ext>
            </a:extLst>
          </p:cNvPr>
          <p:cNvSpPr>
            <a:spLocks noGrp="1"/>
          </p:cNvSpPr>
          <p:nvPr>
            <p:ph idx="1"/>
          </p:nvPr>
        </p:nvSpPr>
        <p:spPr>
          <a:xfrm>
            <a:off x="7369759" y="1638300"/>
            <a:ext cx="4303130" cy="4495214"/>
          </a:xfrm>
        </p:spPr>
        <p:txBody>
          <a:bodyPr vert="horz" lIns="91440" tIns="45720" rIns="91440" bIns="45720" rtlCol="0" anchor="ctr">
            <a:normAutofit/>
          </a:bodyPr>
          <a:lstStyle/>
          <a:p>
            <a:pPr marL="0" indent="0">
              <a:buNone/>
            </a:pPr>
            <a:r>
              <a:rPr lang="en-US" sz="3200" kern="1200" dirty="0">
                <a:solidFill>
                  <a:schemeClr val="tx2"/>
                </a:solidFill>
                <a:latin typeface="+mn-lt"/>
                <a:ea typeface="+mn-ea"/>
                <a:cs typeface="+mn-cs"/>
              </a:rPr>
              <a:t>The police service was one of the ‘best known but least understood’ of public institutions. </a:t>
            </a:r>
          </a:p>
        </p:txBody>
      </p:sp>
    </p:spTree>
    <p:extLst>
      <p:ext uri="{BB962C8B-B14F-4D97-AF65-F5344CB8AC3E}">
        <p14:creationId xmlns:p14="http://schemas.microsoft.com/office/powerpoint/2010/main" val="1598508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04672" y="1243013"/>
            <a:ext cx="3855720" cy="4371974"/>
          </a:xfrm>
        </p:spPr>
        <p:txBody>
          <a:bodyPr>
            <a:normAutofit/>
          </a:bodyPr>
          <a:lstStyle/>
          <a:p>
            <a:r>
              <a:rPr lang="en-GB" sz="3600">
                <a:solidFill>
                  <a:schemeClr val="tx2"/>
                </a:solidFill>
              </a:rPr>
              <a:t>Policing</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p:cNvSpPr>
            <a:spLocks noGrp="1"/>
          </p:cNvSpPr>
          <p:nvPr>
            <p:ph idx="1"/>
          </p:nvPr>
        </p:nvSpPr>
        <p:spPr>
          <a:xfrm>
            <a:off x="6632812" y="1032987"/>
            <a:ext cx="4919108" cy="4792027"/>
          </a:xfrm>
        </p:spPr>
        <p:txBody>
          <a:bodyPr anchor="ctr">
            <a:normAutofit/>
          </a:bodyPr>
          <a:lstStyle/>
          <a:p>
            <a:pPr marL="233363" indent="-233363"/>
            <a:r>
              <a:rPr lang="en-GB" sz="3200" dirty="0">
                <a:solidFill>
                  <a:schemeClr val="tx2"/>
                </a:solidFill>
              </a:rPr>
              <a:t>The word ‘policing’ relates to ‘politics’</a:t>
            </a:r>
          </a:p>
          <a:p>
            <a:pPr marL="233363" indent="-233363"/>
            <a:r>
              <a:rPr lang="en-GB" sz="3200" dirty="0">
                <a:solidFill>
                  <a:schemeClr val="tx2"/>
                </a:solidFill>
              </a:rPr>
              <a:t>Working within the government rules </a:t>
            </a:r>
          </a:p>
          <a:p>
            <a:pPr marL="233363" indent="-233363"/>
            <a:r>
              <a:rPr lang="en-GB" sz="3200" dirty="0">
                <a:solidFill>
                  <a:schemeClr val="tx2"/>
                </a:solidFill>
              </a:rPr>
              <a:t>Performing a function that process social regulation &amp; order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84208A-DD48-482B-BB00-7BE7534D2339}"/>
              </a:ext>
            </a:extLst>
          </p:cNvPr>
          <p:cNvSpPr>
            <a:spLocks noGrp="1"/>
          </p:cNvSpPr>
          <p:nvPr>
            <p:ph type="title"/>
          </p:nvPr>
        </p:nvSpPr>
        <p:spPr>
          <a:xfrm>
            <a:off x="643467" y="1698171"/>
            <a:ext cx="3962061" cy="4516360"/>
          </a:xfrm>
        </p:spPr>
        <p:txBody>
          <a:bodyPr anchor="t">
            <a:normAutofit/>
          </a:bodyPr>
          <a:lstStyle/>
          <a:p>
            <a:r>
              <a:rPr lang="en-GB" sz="3600"/>
              <a:t>Lecture – What is Policing?</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001D731-5CD5-461D-83F6-628E4B0DD454}"/>
              </a:ext>
            </a:extLst>
          </p:cNvPr>
          <p:cNvSpPr>
            <a:spLocks noGrp="1"/>
          </p:cNvSpPr>
          <p:nvPr>
            <p:ph idx="1"/>
          </p:nvPr>
        </p:nvSpPr>
        <p:spPr>
          <a:xfrm>
            <a:off x="5070020" y="1480838"/>
            <a:ext cx="6478513" cy="4733693"/>
          </a:xfrm>
        </p:spPr>
        <p:txBody>
          <a:bodyPr>
            <a:normAutofit/>
          </a:bodyPr>
          <a:lstStyle/>
          <a:p>
            <a:r>
              <a:rPr lang="en-GB" sz="3200" dirty="0"/>
              <a:t>5 areas:</a:t>
            </a:r>
          </a:p>
          <a:p>
            <a:r>
              <a:rPr lang="en-GB" sz="3200" dirty="0"/>
              <a:t>law-enforcement</a:t>
            </a:r>
          </a:p>
          <a:p>
            <a:r>
              <a:rPr lang="en-GB" sz="3200" dirty="0"/>
              <a:t>The authority to use legitimate force</a:t>
            </a:r>
          </a:p>
          <a:p>
            <a:r>
              <a:rPr lang="en-GB" sz="3200" dirty="0"/>
              <a:t>Service-oriented work crime-control</a:t>
            </a:r>
          </a:p>
          <a:p>
            <a:r>
              <a:rPr lang="en-GB" sz="3200" dirty="0"/>
              <a:t>Police as bureaucrats</a:t>
            </a:r>
          </a:p>
          <a:p>
            <a:r>
              <a:rPr lang="en-GB" sz="3200" dirty="0"/>
              <a:t>An institutional perspective</a:t>
            </a:r>
          </a:p>
          <a:p>
            <a:endParaRPr lang="en-GB" sz="3200" dirty="0"/>
          </a:p>
          <a:p>
            <a:endParaRPr lang="en-GB" sz="2000" dirty="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8067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E71F712-478A-49E7-973E-5D0D5BB4B584}"/>
              </a:ext>
            </a:extLst>
          </p:cNvPr>
          <p:cNvSpPr>
            <a:spLocks noGrp="1"/>
          </p:cNvSpPr>
          <p:nvPr>
            <p:ph type="title"/>
          </p:nvPr>
        </p:nvSpPr>
        <p:spPr>
          <a:xfrm>
            <a:off x="804672" y="1243013"/>
            <a:ext cx="3855720" cy="4371974"/>
          </a:xfrm>
        </p:spPr>
        <p:txBody>
          <a:bodyPr>
            <a:normAutofit/>
          </a:bodyPr>
          <a:lstStyle/>
          <a:p>
            <a:r>
              <a:rPr lang="en-GB" sz="3600">
                <a:solidFill>
                  <a:schemeClr val="tx2"/>
                </a:solidFill>
              </a:rPr>
              <a:t>Police</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FD26A7B5-487F-4AE9-8ABB-77030D5F809E}"/>
              </a:ext>
            </a:extLst>
          </p:cNvPr>
          <p:cNvSpPr>
            <a:spLocks noGrp="1"/>
          </p:cNvSpPr>
          <p:nvPr>
            <p:ph idx="1"/>
          </p:nvPr>
        </p:nvSpPr>
        <p:spPr>
          <a:xfrm>
            <a:off x="6096000" y="1032987"/>
            <a:ext cx="5455920" cy="4790297"/>
          </a:xfrm>
        </p:spPr>
        <p:txBody>
          <a:bodyPr anchor="ctr">
            <a:normAutofit/>
          </a:bodyPr>
          <a:lstStyle/>
          <a:p>
            <a:r>
              <a:rPr lang="en-GB" dirty="0">
                <a:solidFill>
                  <a:schemeClr val="tx2"/>
                </a:solidFill>
              </a:rPr>
              <a:t>Term police is to represent  the whole ability of regulating social order and policies which contribute to the control of crime and order in society</a:t>
            </a:r>
          </a:p>
          <a:p>
            <a:r>
              <a:rPr lang="en-GB" dirty="0">
                <a:solidFill>
                  <a:schemeClr val="tx2"/>
                </a:solidFill>
              </a:rPr>
              <a:t>Individuals who carry out the functions of the policing role. </a:t>
            </a:r>
          </a:p>
          <a:p>
            <a:r>
              <a:rPr lang="en-GB" dirty="0">
                <a:solidFill>
                  <a:schemeClr val="tx2"/>
                </a:solidFill>
              </a:rPr>
              <a:t>Agents of Social Control</a:t>
            </a:r>
          </a:p>
        </p:txBody>
      </p:sp>
    </p:spTree>
    <p:extLst>
      <p:ext uri="{BB962C8B-B14F-4D97-AF65-F5344CB8AC3E}">
        <p14:creationId xmlns:p14="http://schemas.microsoft.com/office/powerpoint/2010/main" val="2012046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31DFE-DC66-4835-BDBA-5D95E76EF8E7}"/>
              </a:ext>
            </a:extLst>
          </p:cNvPr>
          <p:cNvSpPr>
            <a:spLocks noGrp="1"/>
          </p:cNvSpPr>
          <p:nvPr>
            <p:ph type="title"/>
          </p:nvPr>
        </p:nvSpPr>
        <p:spPr/>
        <p:txBody>
          <a:bodyPr/>
          <a:lstStyle/>
          <a:p>
            <a:r>
              <a:rPr lang="en-GB" altLang="en-US" dirty="0"/>
              <a:t>Societal Role of the Police</a:t>
            </a:r>
            <a:endParaRPr lang="en-GB" dirty="0"/>
          </a:p>
        </p:txBody>
      </p:sp>
      <p:sp>
        <p:nvSpPr>
          <p:cNvPr id="3" name="Content Placeholder 2">
            <a:extLst>
              <a:ext uri="{FF2B5EF4-FFF2-40B4-BE49-F238E27FC236}">
                <a16:creationId xmlns:a16="http://schemas.microsoft.com/office/drawing/2014/main" id="{383FA0F5-6DF8-416A-9387-E8D60B0F05DE}"/>
              </a:ext>
            </a:extLst>
          </p:cNvPr>
          <p:cNvSpPr>
            <a:spLocks noGrp="1"/>
          </p:cNvSpPr>
          <p:nvPr>
            <p:ph sz="half" idx="1"/>
          </p:nvPr>
        </p:nvSpPr>
        <p:spPr>
          <a:xfrm>
            <a:off x="838200" y="1825625"/>
            <a:ext cx="4372944" cy="4351338"/>
          </a:xfrm>
        </p:spPr>
        <p:txBody>
          <a:bodyPr>
            <a:normAutofit/>
          </a:bodyPr>
          <a:lstStyle/>
          <a:p>
            <a:r>
              <a:rPr lang="en-GB" sz="3600" dirty="0">
                <a:solidFill>
                  <a:prstClr val="black"/>
                </a:solidFill>
                <a:latin typeface="Trebuchet MS" panose="020B0603020202020204" pitchFamily="34" charset="0"/>
                <a:ea typeface="+mj-ea"/>
                <a:cs typeface="+mj-cs"/>
              </a:rPr>
              <a:t>Agents of Social Control:</a:t>
            </a:r>
          </a:p>
          <a:p>
            <a:pPr lvl="1"/>
            <a:r>
              <a:rPr lang="en-GB" sz="3600" dirty="0">
                <a:solidFill>
                  <a:prstClr val="black"/>
                </a:solidFill>
                <a:latin typeface="Trebuchet MS" panose="020B0603020202020204" pitchFamily="34" charset="0"/>
              </a:rPr>
              <a:t>Profession</a:t>
            </a:r>
          </a:p>
          <a:p>
            <a:pPr lvl="1"/>
            <a:r>
              <a:rPr lang="en-GB" sz="3600" dirty="0">
                <a:solidFill>
                  <a:prstClr val="black"/>
                </a:solidFill>
                <a:latin typeface="Trebuchet MS" panose="020B0603020202020204" pitchFamily="34" charset="0"/>
              </a:rPr>
              <a:t>Structures</a:t>
            </a:r>
          </a:p>
          <a:p>
            <a:pPr lvl="1"/>
            <a:r>
              <a:rPr lang="en-GB" sz="3600" dirty="0">
                <a:solidFill>
                  <a:prstClr val="black"/>
                </a:solidFill>
                <a:latin typeface="Trebuchet MS" panose="020B0603020202020204" pitchFamily="34" charset="0"/>
              </a:rPr>
              <a:t>Politics</a:t>
            </a:r>
          </a:p>
          <a:p>
            <a:pPr lvl="1"/>
            <a:r>
              <a:rPr lang="en-GB" sz="3600" dirty="0">
                <a:solidFill>
                  <a:prstClr val="black"/>
                </a:solidFill>
                <a:latin typeface="Trebuchet MS" panose="020B0603020202020204" pitchFamily="34" charset="0"/>
              </a:rPr>
              <a:t>Independent </a:t>
            </a:r>
          </a:p>
        </p:txBody>
      </p:sp>
      <p:sp>
        <p:nvSpPr>
          <p:cNvPr id="5" name="Slide Number Placeholder 4">
            <a:extLst>
              <a:ext uri="{FF2B5EF4-FFF2-40B4-BE49-F238E27FC236}">
                <a16:creationId xmlns:a16="http://schemas.microsoft.com/office/drawing/2014/main" id="{FDAC9271-B0A4-4A40-92C6-0BB2DF2DFC75}"/>
              </a:ext>
            </a:extLst>
          </p:cNvPr>
          <p:cNvSpPr>
            <a:spLocks noGrp="1"/>
          </p:cNvSpPr>
          <p:nvPr>
            <p:ph type="sldNum" sz="quarter" idx="12"/>
          </p:nvPr>
        </p:nvSpPr>
        <p:spPr/>
        <p:txBody>
          <a:bodyPr/>
          <a:lstStyle/>
          <a:p>
            <a:fld id="{AC82685A-BD3A-4230-8D85-804689F67293}" type="slidenum">
              <a:rPr lang="en-GB" smtClean="0"/>
              <a:t>6</a:t>
            </a:fld>
            <a:endParaRPr lang="en-GB"/>
          </a:p>
        </p:txBody>
      </p:sp>
      <p:pic>
        <p:nvPicPr>
          <p:cNvPr id="14" name="Content Placeholder 13">
            <a:extLst>
              <a:ext uri="{FF2B5EF4-FFF2-40B4-BE49-F238E27FC236}">
                <a16:creationId xmlns:a16="http://schemas.microsoft.com/office/drawing/2014/main" id="{AFCB885F-BF99-415E-93E3-26B3BEBF479E}"/>
              </a:ext>
            </a:extLst>
          </p:cNvPr>
          <p:cNvPicPr>
            <a:picLocks noGrp="1" noChangeAspect="1"/>
          </p:cNvPicPr>
          <p:nvPr>
            <p:ph sz="half" idx="2"/>
          </p:nvPr>
        </p:nvPicPr>
        <p:blipFill>
          <a:blip r:embed="rId3"/>
          <a:stretch>
            <a:fillRect/>
          </a:stretch>
        </p:blipFill>
        <p:spPr>
          <a:xfrm>
            <a:off x="6447227" y="1973180"/>
            <a:ext cx="4620823" cy="3599740"/>
          </a:xfrm>
          <a:prstGeom prst="rect">
            <a:avLst/>
          </a:prstGeom>
        </p:spPr>
      </p:pic>
    </p:spTree>
    <p:extLst>
      <p:ext uri="{BB962C8B-B14F-4D97-AF65-F5344CB8AC3E}">
        <p14:creationId xmlns:p14="http://schemas.microsoft.com/office/powerpoint/2010/main" val="1101257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5625C-CFE9-47D1-A17C-B4F5CB7B7705}"/>
              </a:ext>
            </a:extLst>
          </p:cNvPr>
          <p:cNvSpPr>
            <a:spLocks noGrp="1"/>
          </p:cNvSpPr>
          <p:nvPr>
            <p:ph type="title"/>
          </p:nvPr>
        </p:nvSpPr>
        <p:spPr>
          <a:xfrm>
            <a:off x="838200" y="365125"/>
            <a:ext cx="10515600" cy="772299"/>
          </a:xfrm>
        </p:spPr>
        <p:txBody>
          <a:bodyPr>
            <a:normAutofit/>
          </a:bodyPr>
          <a:lstStyle/>
          <a:p>
            <a:r>
              <a:rPr lang="en-GB" sz="2000" dirty="0">
                <a:solidFill>
                  <a:prstClr val="black"/>
                </a:solidFill>
              </a:rPr>
              <a:t>Professional agents of social control? Total of 492</a:t>
            </a:r>
            <a:endParaRPr lang="en-GB" sz="2000" dirty="0"/>
          </a:p>
        </p:txBody>
      </p:sp>
      <p:pic>
        <p:nvPicPr>
          <p:cNvPr id="4" name="Content Placeholder 3">
            <a:extLst>
              <a:ext uri="{FF2B5EF4-FFF2-40B4-BE49-F238E27FC236}">
                <a16:creationId xmlns:a16="http://schemas.microsoft.com/office/drawing/2014/main" id="{BA6B5A6E-1145-4129-A91A-6FE5CE1948DC}"/>
              </a:ext>
            </a:extLst>
          </p:cNvPr>
          <p:cNvPicPr>
            <a:picLocks noGrp="1" noChangeAspect="1"/>
          </p:cNvPicPr>
          <p:nvPr>
            <p:ph idx="1"/>
          </p:nvPr>
        </p:nvPicPr>
        <p:blipFill>
          <a:blip r:embed="rId3"/>
          <a:stretch>
            <a:fillRect/>
          </a:stretch>
        </p:blipFill>
        <p:spPr>
          <a:xfrm>
            <a:off x="838201" y="1138015"/>
            <a:ext cx="10515600" cy="5195878"/>
          </a:xfrm>
          <a:prstGeom prst="rect">
            <a:avLst/>
          </a:prstGeom>
        </p:spPr>
      </p:pic>
    </p:spTree>
    <p:extLst>
      <p:ext uri="{BB962C8B-B14F-4D97-AF65-F5344CB8AC3E}">
        <p14:creationId xmlns:p14="http://schemas.microsoft.com/office/powerpoint/2010/main" val="2084437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BEC53-B4EB-4370-BBB8-A3E9387064B8}"/>
              </a:ext>
            </a:extLst>
          </p:cNvPr>
          <p:cNvSpPr>
            <a:spLocks noGrp="1"/>
          </p:cNvSpPr>
          <p:nvPr>
            <p:ph type="title"/>
          </p:nvPr>
        </p:nvSpPr>
        <p:spPr>
          <a:xfrm>
            <a:off x="838200" y="365126"/>
            <a:ext cx="10515600" cy="786342"/>
          </a:xfrm>
        </p:spPr>
        <p:txBody>
          <a:bodyPr>
            <a:normAutofit fontScale="90000"/>
          </a:bodyPr>
          <a:lstStyle/>
          <a:p>
            <a:br>
              <a:rPr lang="en-GB" dirty="0">
                <a:solidFill>
                  <a:prstClr val="black"/>
                </a:solidFill>
              </a:rPr>
            </a:br>
            <a:r>
              <a:rPr lang="en-GB" dirty="0">
                <a:solidFill>
                  <a:prstClr val="black"/>
                </a:solidFill>
              </a:rPr>
              <a:t>National Decision Model and Code of Ethics</a:t>
            </a:r>
            <a:br>
              <a:rPr lang="en-GB" dirty="0"/>
            </a:br>
            <a:endParaRPr lang="en-GB" dirty="0"/>
          </a:p>
        </p:txBody>
      </p:sp>
      <p:pic>
        <p:nvPicPr>
          <p:cNvPr id="6" name="Content Placeholder 5" descr="Diagram&#10;&#10;Description automatically generated">
            <a:extLst>
              <a:ext uri="{FF2B5EF4-FFF2-40B4-BE49-F238E27FC236}">
                <a16:creationId xmlns:a16="http://schemas.microsoft.com/office/drawing/2014/main" id="{3E6C738F-FE4C-4AE3-915D-FA99BD44C98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8633" y="1027906"/>
            <a:ext cx="10354733" cy="5172075"/>
          </a:xfrm>
        </p:spPr>
      </p:pic>
    </p:spTree>
    <p:extLst>
      <p:ext uri="{BB962C8B-B14F-4D97-AF65-F5344CB8AC3E}">
        <p14:creationId xmlns:p14="http://schemas.microsoft.com/office/powerpoint/2010/main" val="1172670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6">
            <a:extLst>
              <a:ext uri="{FF2B5EF4-FFF2-40B4-BE49-F238E27FC236}">
                <a16:creationId xmlns:a16="http://schemas.microsoft.com/office/drawing/2014/main" id="{1A243AAC-741C-4809-AF51-1FF3AE9526EF}"/>
              </a:ext>
            </a:extLst>
          </p:cNvPr>
          <p:cNvSpPr>
            <a:spLocks noGrp="1"/>
          </p:cNvSpPr>
          <p:nvPr>
            <p:ph type="title"/>
          </p:nvPr>
        </p:nvSpPr>
        <p:spPr/>
        <p:txBody>
          <a:bodyPr/>
          <a:lstStyle/>
          <a:p>
            <a:pPr eaLnBrk="1" hangingPunct="1"/>
            <a:r>
              <a:rPr lang="en-GB" altLang="en-US" dirty="0"/>
              <a:t>Role: reality...</a:t>
            </a:r>
          </a:p>
        </p:txBody>
      </p:sp>
      <p:sp>
        <p:nvSpPr>
          <p:cNvPr id="40963" name="Content Placeholder 11">
            <a:extLst>
              <a:ext uri="{FF2B5EF4-FFF2-40B4-BE49-F238E27FC236}">
                <a16:creationId xmlns:a16="http://schemas.microsoft.com/office/drawing/2014/main" id="{94ACA842-5693-47E4-A367-E18E67A5DD40}"/>
              </a:ext>
            </a:extLst>
          </p:cNvPr>
          <p:cNvSpPr>
            <a:spLocks noGrp="1"/>
          </p:cNvSpPr>
          <p:nvPr>
            <p:ph sz="half" idx="1"/>
          </p:nvPr>
        </p:nvSpPr>
        <p:spPr/>
        <p:txBody>
          <a:bodyPr>
            <a:normAutofit/>
          </a:bodyPr>
          <a:lstStyle/>
          <a:p>
            <a:pPr lvl="0" fontAlgn="base">
              <a:spcAft>
                <a:spcPct val="0"/>
              </a:spcAft>
            </a:pPr>
            <a:r>
              <a:rPr lang="en-GB" altLang="en-US" sz="2300" dirty="0">
                <a:solidFill>
                  <a:prstClr val="black"/>
                </a:solidFill>
              </a:rPr>
              <a:t>National Policy = H.O.</a:t>
            </a:r>
          </a:p>
          <a:p>
            <a:pPr lvl="1" fontAlgn="base">
              <a:spcAft>
                <a:spcPct val="0"/>
              </a:spcAft>
            </a:pPr>
            <a:r>
              <a:rPr lang="en-GB" altLang="en-US" sz="2300" dirty="0">
                <a:solidFill>
                  <a:prstClr val="black"/>
                </a:solidFill>
              </a:rPr>
              <a:t>NPCC</a:t>
            </a:r>
          </a:p>
          <a:p>
            <a:pPr lvl="1" fontAlgn="base">
              <a:spcAft>
                <a:spcPct val="0"/>
              </a:spcAft>
            </a:pPr>
            <a:r>
              <a:rPr lang="en-GB" altLang="en-US" sz="2300" dirty="0">
                <a:solidFill>
                  <a:prstClr val="black"/>
                </a:solidFill>
              </a:rPr>
              <a:t>HMIC etc</a:t>
            </a:r>
          </a:p>
          <a:p>
            <a:pPr lvl="0" fontAlgn="base">
              <a:spcAft>
                <a:spcPct val="0"/>
              </a:spcAft>
            </a:pPr>
            <a:r>
              <a:rPr lang="en-GB" altLang="en-US" sz="2300" dirty="0">
                <a:solidFill>
                  <a:prstClr val="black"/>
                </a:solidFill>
              </a:rPr>
              <a:t>Local Policy</a:t>
            </a:r>
          </a:p>
          <a:p>
            <a:pPr lvl="1" fontAlgn="base">
              <a:spcAft>
                <a:spcPct val="0"/>
              </a:spcAft>
            </a:pPr>
            <a:r>
              <a:rPr lang="en-GB" altLang="en-US" sz="2300" dirty="0">
                <a:solidFill>
                  <a:prstClr val="black"/>
                </a:solidFill>
              </a:rPr>
              <a:t>PCC </a:t>
            </a:r>
          </a:p>
          <a:p>
            <a:pPr lvl="1" fontAlgn="base">
              <a:spcAft>
                <a:spcPct val="0"/>
              </a:spcAft>
            </a:pPr>
            <a:r>
              <a:rPr lang="en-GB" altLang="en-US" sz="2300" dirty="0">
                <a:solidFill>
                  <a:prstClr val="black"/>
                </a:solidFill>
              </a:rPr>
              <a:t>Force = C.C.</a:t>
            </a:r>
            <a:endParaRPr lang="en-GB" altLang="en-US" sz="2300" dirty="0"/>
          </a:p>
          <a:p>
            <a:pPr eaLnBrk="1" hangingPunct="1"/>
            <a:r>
              <a:rPr lang="en-GB" altLang="en-US" sz="2300" dirty="0"/>
              <a:t>Elected Police Commissioners</a:t>
            </a:r>
          </a:p>
          <a:p>
            <a:pPr lvl="1" eaLnBrk="1" hangingPunct="1"/>
            <a:r>
              <a:rPr lang="en-GB" altLang="en-US" sz="2300" dirty="0"/>
              <a:t>Local or Central Control?</a:t>
            </a:r>
          </a:p>
          <a:p>
            <a:pPr lvl="1" eaLnBrk="1" hangingPunct="1"/>
            <a:r>
              <a:rPr lang="en-GB" altLang="en-US" sz="2300" dirty="0"/>
              <a:t>Structural changes?</a:t>
            </a:r>
          </a:p>
          <a:p>
            <a:pPr lvl="1" eaLnBrk="1" hangingPunct="1"/>
            <a:r>
              <a:rPr lang="en-GB" altLang="en-US" sz="2300" dirty="0"/>
              <a:t>Operational efficiency?</a:t>
            </a:r>
          </a:p>
          <a:p>
            <a:pPr lvl="1" eaLnBrk="1" hangingPunct="1"/>
            <a:r>
              <a:rPr lang="en-GB" altLang="en-US" sz="2300" dirty="0"/>
              <a:t>‘Constabulary Independence’?</a:t>
            </a:r>
          </a:p>
          <a:p>
            <a:pPr lvl="1" eaLnBrk="1" hangingPunct="1"/>
            <a:endParaRPr lang="en-GB" altLang="en-US" dirty="0"/>
          </a:p>
        </p:txBody>
      </p:sp>
      <p:pic>
        <p:nvPicPr>
          <p:cNvPr id="5" name="Picture 4">
            <a:extLst>
              <a:ext uri="{FF2B5EF4-FFF2-40B4-BE49-F238E27FC236}">
                <a16:creationId xmlns:a16="http://schemas.microsoft.com/office/drawing/2014/main" id="{BEEBCD4B-F3CC-4EC3-983E-1DE3EAAB79F0}"/>
              </a:ext>
            </a:extLst>
          </p:cNvPr>
          <p:cNvPicPr>
            <a:picLocks noChangeAspect="1"/>
          </p:cNvPicPr>
          <p:nvPr/>
        </p:nvPicPr>
        <p:blipFill>
          <a:blip r:embed="rId3"/>
          <a:stretch>
            <a:fillRect/>
          </a:stretch>
        </p:blipFill>
        <p:spPr>
          <a:xfrm>
            <a:off x="8719167" y="2484012"/>
            <a:ext cx="1691638" cy="1125709"/>
          </a:xfrm>
          <a:prstGeom prst="rect">
            <a:avLst/>
          </a:prstGeom>
        </p:spPr>
      </p:pic>
      <p:pic>
        <p:nvPicPr>
          <p:cNvPr id="8" name="Content Placeholder 7">
            <a:extLst>
              <a:ext uri="{FF2B5EF4-FFF2-40B4-BE49-F238E27FC236}">
                <a16:creationId xmlns:a16="http://schemas.microsoft.com/office/drawing/2014/main" id="{779FE993-6629-4A57-9F4B-F402F8916419}"/>
              </a:ext>
            </a:extLst>
          </p:cNvPr>
          <p:cNvPicPr>
            <a:picLocks noGrp="1" noChangeAspect="1"/>
          </p:cNvPicPr>
          <p:nvPr>
            <p:ph sz="half" idx="2"/>
          </p:nvPr>
        </p:nvPicPr>
        <p:blipFill>
          <a:blip r:embed="rId4"/>
          <a:stretch>
            <a:fillRect/>
          </a:stretch>
        </p:blipFill>
        <p:spPr>
          <a:xfrm>
            <a:off x="5910767" y="2629366"/>
            <a:ext cx="2258788" cy="980354"/>
          </a:xfrm>
          <a:prstGeom prst="rect">
            <a:avLst/>
          </a:prstGeom>
        </p:spPr>
      </p:pic>
      <p:sp>
        <p:nvSpPr>
          <p:cNvPr id="9" name="Slide Number Placeholder 8">
            <a:extLst>
              <a:ext uri="{FF2B5EF4-FFF2-40B4-BE49-F238E27FC236}">
                <a16:creationId xmlns:a16="http://schemas.microsoft.com/office/drawing/2014/main" id="{CCEF6CF4-161B-48C0-A1E2-3306076A82BE}"/>
              </a:ext>
            </a:extLst>
          </p:cNvPr>
          <p:cNvSpPr>
            <a:spLocks noGrp="1"/>
          </p:cNvSpPr>
          <p:nvPr>
            <p:ph type="sldNum" sz="quarter" idx="12"/>
          </p:nvPr>
        </p:nvSpPr>
        <p:spPr/>
        <p:txBody>
          <a:bodyPr/>
          <a:lstStyle/>
          <a:p>
            <a:fld id="{AC82685A-BD3A-4230-8D85-804689F67293}" type="slidenum">
              <a:rPr lang="en-GB" smtClean="0"/>
              <a:t>9</a:t>
            </a:fld>
            <a:endParaRPr lang="en-GB"/>
          </a:p>
        </p:txBody>
      </p:sp>
      <p:pic>
        <p:nvPicPr>
          <p:cNvPr id="10" name="Picture 9">
            <a:extLst>
              <a:ext uri="{FF2B5EF4-FFF2-40B4-BE49-F238E27FC236}">
                <a16:creationId xmlns:a16="http://schemas.microsoft.com/office/drawing/2014/main" id="{CF519F49-F5DC-4FBD-B68B-47563FBC25FD}"/>
              </a:ext>
            </a:extLst>
          </p:cNvPr>
          <p:cNvPicPr>
            <a:picLocks noChangeAspect="1"/>
          </p:cNvPicPr>
          <p:nvPr/>
        </p:nvPicPr>
        <p:blipFill>
          <a:blip r:embed="rId5"/>
          <a:stretch>
            <a:fillRect/>
          </a:stretch>
        </p:blipFill>
        <p:spPr>
          <a:xfrm>
            <a:off x="7619943" y="1714776"/>
            <a:ext cx="1190721" cy="153350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3E15F8-EF3E-47DB-93C7-5FC00416CFCD}"/>
              </a:ext>
            </a:extLst>
          </p:cNvPr>
          <p:cNvSpPr>
            <a:spLocks noGrp="1"/>
          </p:cNvSpPr>
          <p:nvPr>
            <p:ph type="sldNum" sz="quarter" idx="12"/>
          </p:nvPr>
        </p:nvSpPr>
        <p:spPr/>
        <p:txBody>
          <a:bodyPr anchor="ctr">
            <a:normAutofit/>
          </a:bodyPr>
          <a:lstStyle/>
          <a:p>
            <a:pPr>
              <a:spcAft>
                <a:spcPts val="600"/>
              </a:spcAft>
            </a:pPr>
            <a:fld id="{AC82685A-BD3A-4230-8D85-804689F67293}" type="slidenum">
              <a:rPr lang="en-GB" smtClean="0"/>
              <a:pPr>
                <a:spcAft>
                  <a:spcPts val="600"/>
                </a:spcAft>
              </a:pPr>
              <a:t>10</a:t>
            </a:fld>
            <a:endParaRPr lang="en-GB"/>
          </a:p>
        </p:txBody>
      </p:sp>
      <p:pic>
        <p:nvPicPr>
          <p:cNvPr id="30724" name="Picture 6" descr="C:\Users\Mark\Pictures\9 pints wood.jpg">
            <a:extLst>
              <a:ext uri="{FF2B5EF4-FFF2-40B4-BE49-F238E27FC236}">
                <a16:creationId xmlns:a16="http://schemas.microsoft.com/office/drawing/2014/main" id="{9441A398-A90F-4D31-8CEA-6AB11E8AFDA1}"/>
              </a:ext>
            </a:extLst>
          </p:cNvPr>
          <p:cNvPicPr>
            <a:picLocks noGrp="1" noChangeAspect="1" noChangeArrowheads="1"/>
          </p:cNvPicPr>
          <p:nvPr>
            <p:ph sz="half" idx="4294967295"/>
          </p:nvPr>
        </p:nvPicPr>
        <p:blipFill rotWithShape="1">
          <a:blip r:embed="rId3">
            <a:extLst>
              <a:ext uri="{28A0092B-C50C-407E-A947-70E740481C1C}">
                <a14:useLocalDpi xmlns:a14="http://schemas.microsoft.com/office/drawing/2010/main" val="0"/>
              </a:ext>
            </a:extLst>
          </a:blip>
          <a:srcRect l="23107" r="28044" b="2"/>
          <a:stretch/>
        </p:blipFill>
        <p:spPr>
          <a:xfrm>
            <a:off x="4778644" y="1030575"/>
            <a:ext cx="1994519" cy="1477963"/>
          </a:xfrm>
          <a:noFill/>
        </p:spPr>
      </p:pic>
      <p:sp>
        <p:nvSpPr>
          <p:cNvPr id="30722" name="Title 4">
            <a:extLst>
              <a:ext uri="{FF2B5EF4-FFF2-40B4-BE49-F238E27FC236}">
                <a16:creationId xmlns:a16="http://schemas.microsoft.com/office/drawing/2014/main" id="{C4E4CEAE-C1EB-4FDD-8CCD-9EE4FCE93058}"/>
              </a:ext>
            </a:extLst>
          </p:cNvPr>
          <p:cNvSpPr>
            <a:spLocks noGrp="1"/>
          </p:cNvSpPr>
          <p:nvPr>
            <p:ph type="title" idx="4294967295"/>
          </p:nvPr>
        </p:nvSpPr>
        <p:spPr>
          <a:xfrm>
            <a:off x="1524000" y="274638"/>
            <a:ext cx="8229600" cy="1143000"/>
          </a:xfrm>
        </p:spPr>
        <p:txBody>
          <a:bodyPr anchor="ctr">
            <a:normAutofit/>
          </a:bodyPr>
          <a:lstStyle/>
          <a:p>
            <a:pPr eaLnBrk="1" hangingPunct="1">
              <a:lnSpc>
                <a:spcPct val="90000"/>
              </a:lnSpc>
            </a:pPr>
            <a:r>
              <a:rPr lang="en-GB" altLang="en-US" sz="3700" dirty="0"/>
              <a:t>Role: Perceptions of the police</a:t>
            </a:r>
          </a:p>
        </p:txBody>
      </p:sp>
      <p:pic>
        <p:nvPicPr>
          <p:cNvPr id="6" name="Content Placeholder 12" descr="dixon.jpg">
            <a:extLst>
              <a:ext uri="{FF2B5EF4-FFF2-40B4-BE49-F238E27FC236}">
                <a16:creationId xmlns:a16="http://schemas.microsoft.com/office/drawing/2014/main" id="{F80498CC-C42A-4129-9BA5-59C7A59187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7160163" y="1502273"/>
            <a:ext cx="1715167" cy="1477963"/>
          </a:xfrm>
          <a:prstGeom prst="rect">
            <a:avLst/>
          </a:prstGeom>
        </p:spPr>
      </p:pic>
      <p:pic>
        <p:nvPicPr>
          <p:cNvPr id="7" name="Content Placeholder 11" descr="miners strike2.jpg">
            <a:extLst>
              <a:ext uri="{FF2B5EF4-FFF2-40B4-BE49-F238E27FC236}">
                <a16:creationId xmlns:a16="http://schemas.microsoft.com/office/drawing/2014/main" id="{5E115438-09CE-4FA4-9056-5CE6C53FB3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a:xfrm>
            <a:off x="8858829" y="2954151"/>
            <a:ext cx="1264748" cy="1477963"/>
          </a:xfrm>
          <a:prstGeom prst="rect">
            <a:avLst/>
          </a:prstGeom>
        </p:spPr>
      </p:pic>
      <p:pic>
        <p:nvPicPr>
          <p:cNvPr id="10" name="Content Placeholder 15" descr="policewrong.jpg">
            <a:extLst>
              <a:ext uri="{FF2B5EF4-FFF2-40B4-BE49-F238E27FC236}">
                <a16:creationId xmlns:a16="http://schemas.microsoft.com/office/drawing/2014/main" id="{F1496A51-C8F6-4B5D-BBF2-858A4671E09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6847499" y="4527594"/>
            <a:ext cx="1953242" cy="1299832"/>
          </a:xfrm>
          <a:prstGeom prst="rect">
            <a:avLst/>
          </a:prstGeom>
        </p:spPr>
      </p:pic>
      <p:pic>
        <p:nvPicPr>
          <p:cNvPr id="11" name="Picture 2" descr="Andrew Harper death: Thames Valley Police officer killed in ...">
            <a:extLst>
              <a:ext uri="{FF2B5EF4-FFF2-40B4-BE49-F238E27FC236}">
                <a16:creationId xmlns:a16="http://schemas.microsoft.com/office/drawing/2014/main" id="{EE9C794F-93E1-41FF-B0FB-2E3651D348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13467" y="4505730"/>
            <a:ext cx="2360171" cy="1321696"/>
          </a:xfrm>
          <a:prstGeom prst="rect">
            <a:avLst/>
          </a:prstGeom>
          <a:noFill/>
          <a:extLst>
            <a:ext uri="{909E8E84-426E-40DD-AFC4-6F175D3DCCD1}">
              <a14:hiddenFill xmlns:a14="http://schemas.microsoft.com/office/drawing/2010/main">
                <a:solidFill>
                  <a:srgbClr val="FFFFFF"/>
                </a:solidFill>
              </a14:hiddenFill>
            </a:ext>
          </a:extLst>
        </p:spPr>
      </p:pic>
      <p:pic>
        <p:nvPicPr>
          <p:cNvPr id="12" name="Content Placeholder 17" descr="cannonandball.jpg">
            <a:extLst>
              <a:ext uri="{FF2B5EF4-FFF2-40B4-BE49-F238E27FC236}">
                <a16:creationId xmlns:a16="http://schemas.microsoft.com/office/drawing/2014/main" id="{FF551648-8980-411E-8755-44EC88872B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a:xfrm>
            <a:off x="2126511" y="3064870"/>
            <a:ext cx="1820024" cy="1476728"/>
          </a:xfrm>
          <a:prstGeom prst="rect">
            <a:avLst/>
          </a:prstGeom>
        </p:spPr>
      </p:pic>
      <p:pic>
        <p:nvPicPr>
          <p:cNvPr id="13" name="Content Placeholder 14" descr="police fascists.jpg">
            <a:extLst>
              <a:ext uri="{FF2B5EF4-FFF2-40B4-BE49-F238E27FC236}">
                <a16:creationId xmlns:a16="http://schemas.microsoft.com/office/drawing/2014/main" id="{438A435F-052A-476D-A32E-EACB516E15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a:xfrm>
            <a:off x="2666130" y="1417639"/>
            <a:ext cx="1301083" cy="140353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B39-2624-4394-A3F4-BF1E1A7C9E78}"/>
              </a:ext>
            </a:extLst>
          </p:cNvPr>
          <p:cNvSpPr>
            <a:spLocks noGrp="1"/>
          </p:cNvSpPr>
          <p:nvPr>
            <p:ph type="title"/>
          </p:nvPr>
        </p:nvSpPr>
        <p:spPr>
          <a:xfrm>
            <a:off x="838200" y="365126"/>
            <a:ext cx="10515600" cy="866516"/>
          </a:xfrm>
        </p:spPr>
        <p:txBody>
          <a:bodyPr/>
          <a:lstStyle/>
          <a:p>
            <a:r>
              <a:rPr lang="en-GB" dirty="0"/>
              <a:t>Lord Stephen’s Eight Points</a:t>
            </a:r>
          </a:p>
        </p:txBody>
      </p:sp>
      <p:sp>
        <p:nvSpPr>
          <p:cNvPr id="3" name="Content Placeholder 2">
            <a:extLst>
              <a:ext uri="{FF2B5EF4-FFF2-40B4-BE49-F238E27FC236}">
                <a16:creationId xmlns:a16="http://schemas.microsoft.com/office/drawing/2014/main" id="{CB52B17D-3BFE-4E09-835E-72261205482F}"/>
              </a:ext>
            </a:extLst>
          </p:cNvPr>
          <p:cNvSpPr>
            <a:spLocks noGrp="1"/>
          </p:cNvSpPr>
          <p:nvPr>
            <p:ph idx="1"/>
          </p:nvPr>
        </p:nvSpPr>
        <p:spPr>
          <a:xfrm>
            <a:off x="838200" y="1567543"/>
            <a:ext cx="10515600" cy="4609420"/>
          </a:xfrm>
        </p:spPr>
        <p:txBody>
          <a:bodyPr>
            <a:normAutofit fontScale="77500" lnSpcReduction="20000"/>
          </a:bodyPr>
          <a:lstStyle/>
          <a:p>
            <a:pPr>
              <a:buFont typeface="Calibri" panose="020F0502020204030204" pitchFamily="34" charset="0"/>
              <a:buAutoNum type="arabicPeriod"/>
            </a:pPr>
            <a:r>
              <a:rPr lang="en-GB" altLang="en-US" dirty="0"/>
              <a:t>The basic mission of the police is to improve the safety and well-being of the people by promoting measures to prevent crime, harm and disorder.</a:t>
            </a:r>
          </a:p>
          <a:p>
            <a:pPr>
              <a:buFont typeface="Calibri" panose="020F0502020204030204" pitchFamily="34" charset="0"/>
              <a:buAutoNum type="arabicPeriod"/>
            </a:pPr>
            <a:r>
              <a:rPr lang="en-GB" altLang="en-US" dirty="0"/>
              <a:t>The police must undertake their basic mission with the approval of, and in collaboration with, the public and other agencies. </a:t>
            </a:r>
          </a:p>
          <a:p>
            <a:pPr>
              <a:buFont typeface="Calibri" panose="020F0502020204030204" pitchFamily="34" charset="0"/>
              <a:buAutoNum type="arabicPeriod"/>
            </a:pPr>
            <a:r>
              <a:rPr lang="en-GB" altLang="en-US" dirty="0"/>
              <a:t>The police must seek to carry out their tasks in ways that contribute to social cohesion and solidarity.</a:t>
            </a:r>
          </a:p>
          <a:p>
            <a:pPr>
              <a:buFont typeface="Calibri" panose="020F0502020204030204" pitchFamily="34" charset="0"/>
              <a:buAutoNum type="arabicPeriod"/>
            </a:pPr>
            <a:r>
              <a:rPr lang="en-GB" altLang="en-US" dirty="0"/>
              <a:t>The police must treat all those with whom they come in to contact with fairness and respect. </a:t>
            </a:r>
          </a:p>
          <a:p>
            <a:pPr>
              <a:buFont typeface="Calibri" panose="020F0502020204030204" pitchFamily="34" charset="0"/>
              <a:buAutoNum type="arabicPeriod"/>
            </a:pPr>
            <a:r>
              <a:rPr lang="en-GB" altLang="en-US" dirty="0"/>
              <a:t>The police must be answerable to law and democratically responsive to the people they serve.</a:t>
            </a:r>
          </a:p>
          <a:p>
            <a:pPr>
              <a:buFont typeface="Calibri" panose="020F0502020204030204" pitchFamily="34" charset="0"/>
              <a:buAutoNum type="arabicPeriod"/>
            </a:pPr>
            <a:r>
              <a:rPr lang="en-GB" altLang="en-US" dirty="0"/>
              <a:t>The police must be organised to achieve the optimal balance between effectiveness, cost-efficiency, accountability and responsiveness.</a:t>
            </a:r>
          </a:p>
          <a:p>
            <a:pPr>
              <a:buFont typeface="Calibri" panose="020F0502020204030204" pitchFamily="34" charset="0"/>
              <a:buAutoNum type="arabicPeriod"/>
            </a:pPr>
            <a:r>
              <a:rPr lang="en-GB" altLang="en-US" dirty="0"/>
              <a:t>All police work should be informed by the best available evidence.</a:t>
            </a:r>
          </a:p>
          <a:p>
            <a:pPr>
              <a:buFont typeface="Calibri" panose="020F0502020204030204" pitchFamily="34" charset="0"/>
              <a:buAutoNum type="arabicPeriod"/>
            </a:pPr>
            <a:r>
              <a:rPr lang="en-GB" altLang="en-US" dirty="0"/>
              <a:t>Policing is undertaken by many providers, but it remains a public good (IPC 2013:31).</a:t>
            </a:r>
          </a:p>
          <a:p>
            <a:endParaRPr lang="en-GB" dirty="0"/>
          </a:p>
        </p:txBody>
      </p:sp>
    </p:spTree>
    <p:extLst>
      <p:ext uri="{BB962C8B-B14F-4D97-AF65-F5344CB8AC3E}">
        <p14:creationId xmlns:p14="http://schemas.microsoft.com/office/powerpoint/2010/main" val="908438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CAEAE-54BF-493F-9E6A-4D46C40A8983}"/>
              </a:ext>
            </a:extLst>
          </p:cNvPr>
          <p:cNvSpPr>
            <a:spLocks noGrp="1"/>
          </p:cNvSpPr>
          <p:nvPr>
            <p:ph type="title"/>
          </p:nvPr>
        </p:nvSpPr>
        <p:spPr/>
        <p:txBody>
          <a:bodyPr>
            <a:normAutofit fontScale="90000"/>
          </a:bodyPr>
          <a:lstStyle/>
          <a:p>
            <a:r>
              <a:rPr lang="en-GB" dirty="0"/>
              <a:t>Task for Tutorial 2/02/21</a:t>
            </a:r>
            <a:br>
              <a:rPr lang="en-GB" dirty="0"/>
            </a:br>
            <a:r>
              <a:rPr lang="en-GB" dirty="0"/>
              <a:t>PLEASE READ THE FOLLOWING AND REPORT BACK</a:t>
            </a:r>
          </a:p>
        </p:txBody>
      </p:sp>
      <p:sp>
        <p:nvSpPr>
          <p:cNvPr id="3" name="Content Placeholder 2">
            <a:extLst>
              <a:ext uri="{FF2B5EF4-FFF2-40B4-BE49-F238E27FC236}">
                <a16:creationId xmlns:a16="http://schemas.microsoft.com/office/drawing/2014/main" id="{64BE72A8-E9C9-4900-AE47-8B1E84FDFCA9}"/>
              </a:ext>
            </a:extLst>
          </p:cNvPr>
          <p:cNvSpPr>
            <a:spLocks noGrp="1"/>
          </p:cNvSpPr>
          <p:nvPr>
            <p:ph idx="1"/>
          </p:nvPr>
        </p:nvSpPr>
        <p:spPr/>
        <p:txBody>
          <a:bodyPr/>
          <a:lstStyle/>
          <a:p>
            <a:r>
              <a:rPr lang="en-GB" dirty="0"/>
              <a:t>Storch, R, D. (1975) "THE PLAGUE OF THE BLUE LOCUSTS: POLICE REFORM AND POPULAR RESISTANCE IN NORTHERN ENGLAND, 1840-57." </a:t>
            </a:r>
            <a:r>
              <a:rPr lang="en-GB" i="1" dirty="0"/>
              <a:t>International Review of Social History</a:t>
            </a:r>
            <a:r>
              <a:rPr lang="en-GB" dirty="0"/>
              <a:t> 20.1: 61-90.</a:t>
            </a:r>
          </a:p>
          <a:p>
            <a:r>
              <a:rPr lang="en-GB"/>
              <a:t>AVAILABLE AT ONLINE LIBRARY (LINK MIGHT NOT WORK)</a:t>
            </a:r>
            <a:endParaRPr lang="en-GB" dirty="0"/>
          </a:p>
          <a:p>
            <a:r>
              <a:rPr lang="en-GB" dirty="0"/>
              <a:t>https://whel-primo.hosted.exlibrisgroup.com/primo-explore/fulldisplay?docid=TN_cdi_proquest_journals_1299051704&amp;context=PC&amp;vid=44WHELF_UWTSD_VU1&amp;lang=en_US&amp;search_scope=CSCOP_EVERYTHING&amp;adaptor=primo_central_multiple_fe&amp;tab=tab1&amp;query=any,contains,International%20Review%20of%20Social%20History%20%20The%20Plague%20of%20Blue%20Locusts&amp;offset=0</a:t>
            </a:r>
          </a:p>
        </p:txBody>
      </p:sp>
    </p:spTree>
    <p:extLst>
      <p:ext uri="{BB962C8B-B14F-4D97-AF65-F5344CB8AC3E}">
        <p14:creationId xmlns:p14="http://schemas.microsoft.com/office/powerpoint/2010/main" val="9464505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8501D1F-4B59-43D7-A40F-506E904E7ACE}"/>
              </a:ext>
            </a:extLst>
          </p:cNvPr>
          <p:cNvSpPr>
            <a:spLocks noGrp="1"/>
          </p:cNvSpPr>
          <p:nvPr>
            <p:ph type="title"/>
          </p:nvPr>
        </p:nvSpPr>
        <p:spPr>
          <a:xfrm>
            <a:off x="905484" y="1065749"/>
            <a:ext cx="3748810" cy="4726502"/>
          </a:xfrm>
        </p:spPr>
        <p:txBody>
          <a:bodyPr>
            <a:normAutofit/>
          </a:bodyPr>
          <a:lstStyle/>
          <a:p>
            <a:r>
              <a:rPr lang="en-GB" dirty="0"/>
              <a:t>Next weeks Lecturer</a:t>
            </a:r>
          </a:p>
        </p:txBody>
      </p:sp>
      <p:sp>
        <p:nvSpPr>
          <p:cNvPr id="3" name="Content Placeholder 2">
            <a:extLst>
              <a:ext uri="{FF2B5EF4-FFF2-40B4-BE49-F238E27FC236}">
                <a16:creationId xmlns:a16="http://schemas.microsoft.com/office/drawing/2014/main" id="{7249033B-2D67-4F28-92B1-D4BA4D3EF382}"/>
              </a:ext>
            </a:extLst>
          </p:cNvPr>
          <p:cNvSpPr>
            <a:spLocks noGrp="1"/>
          </p:cNvSpPr>
          <p:nvPr>
            <p:ph idx="1"/>
          </p:nvPr>
        </p:nvSpPr>
        <p:spPr>
          <a:xfrm>
            <a:off x="6400800" y="713313"/>
            <a:ext cx="4953000" cy="5431376"/>
          </a:xfrm>
        </p:spPr>
        <p:txBody>
          <a:bodyPr anchor="ctr">
            <a:normAutofit/>
          </a:bodyPr>
          <a:lstStyle/>
          <a:p>
            <a:r>
              <a:rPr lang="en-GB" sz="4000" dirty="0"/>
              <a:t>The policing principles originate from the Principles of Public Life</a:t>
            </a:r>
          </a:p>
        </p:txBody>
      </p:sp>
    </p:spTree>
    <p:extLst>
      <p:ext uri="{BB962C8B-B14F-4D97-AF65-F5344CB8AC3E}">
        <p14:creationId xmlns:p14="http://schemas.microsoft.com/office/powerpoint/2010/main" val="1197564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B608D-C409-48BC-9953-DAB106BBDDDA}"/>
              </a:ext>
            </a:extLst>
          </p:cNvPr>
          <p:cNvSpPr>
            <a:spLocks noGrp="1"/>
          </p:cNvSpPr>
          <p:nvPr>
            <p:ph type="title"/>
          </p:nvPr>
        </p:nvSpPr>
        <p:spPr>
          <a:xfrm>
            <a:off x="838200" y="365126"/>
            <a:ext cx="10515600" cy="602284"/>
          </a:xfrm>
        </p:spPr>
        <p:txBody>
          <a:bodyPr>
            <a:normAutofit fontScale="90000"/>
          </a:bodyPr>
          <a:lstStyle/>
          <a:p>
            <a:r>
              <a:rPr lang="en-GB" dirty="0"/>
              <a:t>Sources</a:t>
            </a:r>
          </a:p>
        </p:txBody>
      </p:sp>
      <p:sp>
        <p:nvSpPr>
          <p:cNvPr id="3" name="Content Placeholder 2">
            <a:extLst>
              <a:ext uri="{FF2B5EF4-FFF2-40B4-BE49-F238E27FC236}">
                <a16:creationId xmlns:a16="http://schemas.microsoft.com/office/drawing/2014/main" id="{51973124-70E1-45BC-BCA3-F54A156B17B6}"/>
              </a:ext>
            </a:extLst>
          </p:cNvPr>
          <p:cNvSpPr>
            <a:spLocks noGrp="1"/>
          </p:cNvSpPr>
          <p:nvPr>
            <p:ph idx="1"/>
          </p:nvPr>
        </p:nvSpPr>
        <p:spPr/>
        <p:txBody>
          <a:bodyPr/>
          <a:lstStyle/>
          <a:p>
            <a:r>
              <a:rPr lang="en-GB" dirty="0"/>
              <a:t>Brodeur, J.P. (1983) ‘High and Low Policing: Remarks about the Policing of Political Activities’, </a:t>
            </a:r>
            <a:r>
              <a:rPr lang="en-GB" i="1" dirty="0"/>
              <a:t>Social Problems</a:t>
            </a:r>
            <a:r>
              <a:rPr lang="en-GB" dirty="0"/>
              <a:t>, 3: 507-520.</a:t>
            </a:r>
          </a:p>
          <a:p>
            <a:r>
              <a:rPr lang="en-GB" dirty="0"/>
              <a:t>Loader, I. (1997) ‘Policing and the Social: Questions of Symbolic Power’, </a:t>
            </a:r>
            <a:r>
              <a:rPr lang="en-GB" i="1" dirty="0"/>
              <a:t>British Journal of Sociology</a:t>
            </a:r>
            <a:r>
              <a:rPr lang="en-GB" dirty="0"/>
              <a:t>, 48(1): 1-18.</a:t>
            </a:r>
          </a:p>
          <a:p>
            <a:endParaRPr lang="en-GB" dirty="0"/>
          </a:p>
        </p:txBody>
      </p:sp>
    </p:spTree>
    <p:extLst>
      <p:ext uri="{BB962C8B-B14F-4D97-AF65-F5344CB8AC3E}">
        <p14:creationId xmlns:p14="http://schemas.microsoft.com/office/powerpoint/2010/main" val="29054899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1237</Words>
  <Application>Microsoft Office PowerPoint</Application>
  <PresentationFormat>Widescreen</PresentationFormat>
  <Paragraphs>139</Paragraphs>
  <Slides>14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Trebuchet MS</vt:lpstr>
      <vt:lpstr>Office Theme</vt:lpstr>
      <vt:lpstr>Week 2 </vt:lpstr>
      <vt:lpstr>Egon Bittner (1974)</vt:lpstr>
      <vt:lpstr>Policing</vt:lpstr>
      <vt:lpstr>Lecture – What is Policing?</vt:lpstr>
      <vt:lpstr>Police</vt:lpstr>
      <vt:lpstr>Societal Role of the Police</vt:lpstr>
      <vt:lpstr>Professional agents of social control? Total of 492</vt:lpstr>
      <vt:lpstr> National Decision Model and Code of Ethics </vt:lpstr>
      <vt:lpstr>Role: reality...</vt:lpstr>
      <vt:lpstr>Role: Perceptions of the police</vt:lpstr>
      <vt:lpstr>Lord Stephen’s Eight Points</vt:lpstr>
      <vt:lpstr>Task for Tutorial 2/02/21 PLEASE READ THE FOLLOWING AND REPORT BACK</vt:lpstr>
      <vt:lpstr>Next weeks Lecturer</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Jane Thomas</dc:creator>
  <cp:lastModifiedBy>Jane Thomas</cp:lastModifiedBy>
  <cp:revision>2</cp:revision>
  <dcterms:created xsi:type="dcterms:W3CDTF">2021-02-01T18:51:22Z</dcterms:created>
  <dcterms:modified xsi:type="dcterms:W3CDTF">2021-02-02T08:15:17Z</dcterms:modified>
</cp:coreProperties>
</file>