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D00350-EBF8-4CD7-A66F-F4BD8534AAAB}" v="53" dt="2026-07-18T21:40:53.1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0" d="100"/>
          <a:sy n="70" d="100"/>
        </p:scale>
        <p:origin x="512" y="56"/>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ma Sultan (2431994)" userId="435e9250-cef8-41e1-8102-b20bf04ddacc" providerId="ADAL" clId="{BE7D67FF-B283-4078-909D-E2638E6C818B}"/>
    <pc:docChg chg="modSld">
      <pc:chgData name="Salma Sultan (2431994)" userId="435e9250-cef8-41e1-8102-b20bf04ddacc" providerId="ADAL" clId="{BE7D67FF-B283-4078-909D-E2638E6C818B}" dt="2026-07-18T21:40:53.175" v="77"/>
      <pc:docMkLst>
        <pc:docMk/>
      </pc:docMkLst>
      <pc:sldChg chg="addSp delSp modSp mod modTransition modAnim">
        <pc:chgData name="Salma Sultan (2431994)" userId="435e9250-cef8-41e1-8102-b20bf04ddacc" providerId="ADAL" clId="{BE7D67FF-B283-4078-909D-E2638E6C818B}" dt="2026-07-09T22:20:17.253" v="23"/>
        <pc:sldMkLst>
          <pc:docMk/>
          <pc:sldMk cId="0" sldId="256"/>
        </pc:sldMkLst>
        <pc:picChg chg="add mod">
          <ac:chgData name="Salma Sultan (2431994)" userId="435e9250-cef8-41e1-8102-b20bf04ddacc" providerId="ADAL" clId="{BE7D67FF-B283-4078-909D-E2638E6C818B}" dt="2026-07-09T22:20:17.253" v="23"/>
          <ac:picMkLst>
            <pc:docMk/>
            <pc:sldMk cId="0" sldId="256"/>
            <ac:picMk id="26" creationId="{1AD78A2F-07FE-41E7-AB30-A243046F6524}"/>
          </ac:picMkLst>
        </pc:picChg>
      </pc:sldChg>
      <pc:sldChg chg="addSp delSp modSp mod modTransition modAnim">
        <pc:chgData name="Salma Sultan (2431994)" userId="435e9250-cef8-41e1-8102-b20bf04ddacc" providerId="ADAL" clId="{BE7D67FF-B283-4078-909D-E2638E6C818B}" dt="2026-07-09T22:21:25.150" v="26"/>
        <pc:sldMkLst>
          <pc:docMk/>
          <pc:sldMk cId="0" sldId="257"/>
        </pc:sldMkLst>
        <pc:picChg chg="add mod">
          <ac:chgData name="Salma Sultan (2431994)" userId="435e9250-cef8-41e1-8102-b20bf04ddacc" providerId="ADAL" clId="{BE7D67FF-B283-4078-909D-E2638E6C818B}" dt="2026-07-09T22:21:25.150" v="26"/>
          <ac:picMkLst>
            <pc:docMk/>
            <pc:sldMk cId="0" sldId="257"/>
            <ac:picMk id="29" creationId="{959B8E0B-099A-968F-EC29-407EBC8F49F3}"/>
          </ac:picMkLst>
        </pc:picChg>
      </pc:sldChg>
      <pc:sldChg chg="addSp delSp modSp mod modTransition modAnim">
        <pc:chgData name="Salma Sultan (2431994)" userId="435e9250-cef8-41e1-8102-b20bf04ddacc" providerId="ADAL" clId="{BE7D67FF-B283-4078-909D-E2638E6C818B}" dt="2026-07-09T22:22:38.799" v="29"/>
        <pc:sldMkLst>
          <pc:docMk/>
          <pc:sldMk cId="0" sldId="258"/>
        </pc:sldMkLst>
        <pc:picChg chg="add mod">
          <ac:chgData name="Salma Sultan (2431994)" userId="435e9250-cef8-41e1-8102-b20bf04ddacc" providerId="ADAL" clId="{BE7D67FF-B283-4078-909D-E2638E6C818B}" dt="2026-07-09T22:22:38.799" v="29"/>
          <ac:picMkLst>
            <pc:docMk/>
            <pc:sldMk cId="0" sldId="258"/>
            <ac:picMk id="46" creationId="{D0735025-249B-0CB9-4C99-8E4CE5B13A13}"/>
          </ac:picMkLst>
        </pc:picChg>
      </pc:sldChg>
      <pc:sldChg chg="addSp delSp modSp mod modTransition modAnim">
        <pc:chgData name="Salma Sultan (2431994)" userId="435e9250-cef8-41e1-8102-b20bf04ddacc" providerId="ADAL" clId="{BE7D67FF-B283-4078-909D-E2638E6C818B}" dt="2026-07-18T21:35:10.207" v="71"/>
        <pc:sldMkLst>
          <pc:docMk/>
          <pc:sldMk cId="0" sldId="259"/>
        </pc:sldMkLst>
        <pc:picChg chg="add del mod ord">
          <ac:chgData name="Salma Sultan (2431994)" userId="435e9250-cef8-41e1-8102-b20bf04ddacc" providerId="ADAL" clId="{BE7D67FF-B283-4078-909D-E2638E6C818B}" dt="2026-07-18T21:35:10.207" v="71"/>
          <ac:picMkLst>
            <pc:docMk/>
            <pc:sldMk cId="0" sldId="259"/>
            <ac:picMk id="10" creationId="{CB0FF227-DC21-F7FB-3573-4E683B601F4D}"/>
          </ac:picMkLst>
        </pc:picChg>
        <pc:picChg chg="add mod">
          <ac:chgData name="Salma Sultan (2431994)" userId="435e9250-cef8-41e1-8102-b20bf04ddacc" providerId="ADAL" clId="{BE7D67FF-B283-4078-909D-E2638E6C818B}" dt="2026-07-18T21:35:10.207" v="71"/>
          <ac:picMkLst>
            <pc:docMk/>
            <pc:sldMk cId="0" sldId="259"/>
            <ac:picMk id="14" creationId="{DDC16ED1-D387-54CF-B89D-2C866D797FD9}"/>
          </ac:picMkLst>
        </pc:picChg>
        <pc:picChg chg="add del mod">
          <ac:chgData name="Salma Sultan (2431994)" userId="435e9250-cef8-41e1-8102-b20bf04ddacc" providerId="ADAL" clId="{BE7D67FF-B283-4078-909D-E2638E6C818B}" dt="2026-07-18T21:33:55.894" v="70"/>
          <ac:picMkLst>
            <pc:docMk/>
            <pc:sldMk cId="0" sldId="259"/>
            <ac:picMk id="36" creationId="{228020C4-C86C-FE5E-0E80-753CEC40FCA3}"/>
          </ac:picMkLst>
        </pc:picChg>
      </pc:sldChg>
      <pc:sldChg chg="addSp delSp modSp mod modTransition modAnim">
        <pc:chgData name="Salma Sultan (2431994)" userId="435e9250-cef8-41e1-8102-b20bf04ddacc" providerId="ADAL" clId="{BE7D67FF-B283-4078-909D-E2638E6C818B}" dt="2026-07-09T22:26:19.510" v="38"/>
        <pc:sldMkLst>
          <pc:docMk/>
          <pc:sldMk cId="0" sldId="260"/>
        </pc:sldMkLst>
        <pc:picChg chg="add mod">
          <ac:chgData name="Salma Sultan (2431994)" userId="435e9250-cef8-41e1-8102-b20bf04ddacc" providerId="ADAL" clId="{BE7D67FF-B283-4078-909D-E2638E6C818B}" dt="2026-07-09T22:26:19.510" v="38"/>
          <ac:picMkLst>
            <pc:docMk/>
            <pc:sldMk cId="0" sldId="260"/>
            <ac:picMk id="47" creationId="{DFD6E9D4-F29D-10A8-BE89-E6383CA7ACF9}"/>
          </ac:picMkLst>
        </pc:picChg>
      </pc:sldChg>
      <pc:sldChg chg="addSp delSp modSp mod modTransition modAnim">
        <pc:chgData name="Salma Sultan (2431994)" userId="435e9250-cef8-41e1-8102-b20bf04ddacc" providerId="ADAL" clId="{BE7D67FF-B283-4078-909D-E2638E6C818B}" dt="2026-07-09T22:28:08.408" v="44"/>
        <pc:sldMkLst>
          <pc:docMk/>
          <pc:sldMk cId="0" sldId="261"/>
        </pc:sldMkLst>
        <pc:picChg chg="add mod">
          <ac:chgData name="Salma Sultan (2431994)" userId="435e9250-cef8-41e1-8102-b20bf04ddacc" providerId="ADAL" clId="{BE7D67FF-B283-4078-909D-E2638E6C818B}" dt="2026-07-09T22:28:08.408" v="44"/>
          <ac:picMkLst>
            <pc:docMk/>
            <pc:sldMk cId="0" sldId="261"/>
            <ac:picMk id="51" creationId="{F94E3D53-CD22-F21B-DBFE-BFEBC11E1044}"/>
          </ac:picMkLst>
        </pc:picChg>
      </pc:sldChg>
      <pc:sldChg chg="addSp delSp modSp mod modTransition modAnim">
        <pc:chgData name="Salma Sultan (2431994)" userId="435e9250-cef8-41e1-8102-b20bf04ddacc" providerId="ADAL" clId="{BE7D67FF-B283-4078-909D-E2638E6C818B}" dt="2026-07-18T21:38:21.412" v="74"/>
        <pc:sldMkLst>
          <pc:docMk/>
          <pc:sldMk cId="0" sldId="262"/>
        </pc:sldMkLst>
        <pc:picChg chg="add del mod ord">
          <ac:chgData name="Salma Sultan (2431994)" userId="435e9250-cef8-41e1-8102-b20bf04ddacc" providerId="ADAL" clId="{BE7D67FF-B283-4078-909D-E2638E6C818B}" dt="2026-07-18T21:38:21.412" v="74"/>
          <ac:picMkLst>
            <pc:docMk/>
            <pc:sldMk cId="0" sldId="262"/>
            <ac:picMk id="23" creationId="{24E5B2DC-A5C5-41B4-5B9D-F06319821F1A}"/>
          </ac:picMkLst>
        </pc:picChg>
        <pc:picChg chg="add mod">
          <ac:chgData name="Salma Sultan (2431994)" userId="435e9250-cef8-41e1-8102-b20bf04ddacc" providerId="ADAL" clId="{BE7D67FF-B283-4078-909D-E2638E6C818B}" dt="2026-07-18T21:38:21.412" v="74"/>
          <ac:picMkLst>
            <pc:docMk/>
            <pc:sldMk cId="0" sldId="262"/>
            <ac:picMk id="24" creationId="{902E15F8-00B1-6023-BA73-5BE5E3617FD1}"/>
          </ac:picMkLst>
        </pc:picChg>
        <pc:picChg chg="add del mod">
          <ac:chgData name="Salma Sultan (2431994)" userId="435e9250-cef8-41e1-8102-b20bf04ddacc" providerId="ADAL" clId="{BE7D67FF-B283-4078-909D-E2638E6C818B}" dt="2026-07-18T21:36:54.643" v="73"/>
          <ac:picMkLst>
            <pc:docMk/>
            <pc:sldMk cId="0" sldId="262"/>
            <ac:picMk id="36" creationId="{D3087EF2-0ABC-9ABD-B21B-63B519465A4D}"/>
          </ac:picMkLst>
        </pc:picChg>
      </pc:sldChg>
      <pc:sldChg chg="addSp delSp modSp mod modTransition modAnim">
        <pc:chgData name="Salma Sultan (2431994)" userId="435e9250-cef8-41e1-8102-b20bf04ddacc" providerId="ADAL" clId="{BE7D67FF-B283-4078-909D-E2638E6C818B}" dt="2026-07-09T22:31:24.844" v="50"/>
        <pc:sldMkLst>
          <pc:docMk/>
          <pc:sldMk cId="0" sldId="263"/>
        </pc:sldMkLst>
        <pc:picChg chg="add mod">
          <ac:chgData name="Salma Sultan (2431994)" userId="435e9250-cef8-41e1-8102-b20bf04ddacc" providerId="ADAL" clId="{BE7D67FF-B283-4078-909D-E2638E6C818B}" dt="2026-07-09T22:31:24.844" v="50"/>
          <ac:picMkLst>
            <pc:docMk/>
            <pc:sldMk cId="0" sldId="263"/>
            <ac:picMk id="37" creationId="{3DB302C5-0646-E48C-F216-6FBB6827D6A5}"/>
          </ac:picMkLst>
        </pc:picChg>
      </pc:sldChg>
      <pc:sldChg chg="addSp delSp modSp mod modTransition modAnim">
        <pc:chgData name="Salma Sultan (2431994)" userId="435e9250-cef8-41e1-8102-b20bf04ddacc" providerId="ADAL" clId="{BE7D67FF-B283-4078-909D-E2638E6C818B}" dt="2026-07-09T22:32:44.846" v="53"/>
        <pc:sldMkLst>
          <pc:docMk/>
          <pc:sldMk cId="0" sldId="264"/>
        </pc:sldMkLst>
        <pc:picChg chg="add mod">
          <ac:chgData name="Salma Sultan (2431994)" userId="435e9250-cef8-41e1-8102-b20bf04ddacc" providerId="ADAL" clId="{BE7D67FF-B283-4078-909D-E2638E6C818B}" dt="2026-07-09T22:32:44.846" v="53"/>
          <ac:picMkLst>
            <pc:docMk/>
            <pc:sldMk cId="0" sldId="264"/>
            <ac:picMk id="21" creationId="{80A0D44B-0E0C-1015-7876-2C45D08F4D05}"/>
          </ac:picMkLst>
        </pc:picChg>
      </pc:sldChg>
      <pc:sldChg chg="addSp delSp modSp mod modTransition modAnim">
        <pc:chgData name="Salma Sultan (2431994)" userId="435e9250-cef8-41e1-8102-b20bf04ddacc" providerId="ADAL" clId="{BE7D67FF-B283-4078-909D-E2638E6C818B}" dt="2026-07-18T21:40:53.175" v="77"/>
        <pc:sldMkLst>
          <pc:docMk/>
          <pc:sldMk cId="0" sldId="265"/>
        </pc:sldMkLst>
        <pc:picChg chg="add del mod ord">
          <ac:chgData name="Salma Sultan (2431994)" userId="435e9250-cef8-41e1-8102-b20bf04ddacc" providerId="ADAL" clId="{BE7D67FF-B283-4078-909D-E2638E6C818B}" dt="2026-07-18T21:40:53.175" v="77"/>
          <ac:picMkLst>
            <pc:docMk/>
            <pc:sldMk cId="0" sldId="265"/>
            <ac:picMk id="14" creationId="{714A88B7-2090-7A8C-8403-D73CC88D2474}"/>
          </ac:picMkLst>
        </pc:picChg>
        <pc:picChg chg="add mod">
          <ac:chgData name="Salma Sultan (2431994)" userId="435e9250-cef8-41e1-8102-b20bf04ddacc" providerId="ADAL" clId="{BE7D67FF-B283-4078-909D-E2638E6C818B}" dt="2026-07-18T21:40:53.175" v="77"/>
          <ac:picMkLst>
            <pc:docMk/>
            <pc:sldMk cId="0" sldId="265"/>
            <ac:picMk id="15" creationId="{D89EB8E8-1DA4-92E7-171B-B2C600AC1C20}"/>
          </ac:picMkLst>
        </pc:picChg>
        <pc:picChg chg="add del mod">
          <ac:chgData name="Salma Sultan (2431994)" userId="435e9250-cef8-41e1-8102-b20bf04ddacc" providerId="ADAL" clId="{BE7D67FF-B283-4078-909D-E2638E6C818B}" dt="2026-07-18T21:39:50.450" v="76"/>
          <ac:picMkLst>
            <pc:docMk/>
            <pc:sldMk cId="0" sldId="265"/>
            <ac:picMk id="20" creationId="{CCB9495D-BF18-CAF2-91DC-A83BD2EB42B2}"/>
          </ac:picMkLst>
        </pc:picChg>
      </pc:sldChg>
      <pc:sldChg chg="addSp delSp modSp mod modTransition modAnim">
        <pc:chgData name="Salma Sultan (2431994)" userId="435e9250-cef8-41e1-8102-b20bf04ddacc" providerId="ADAL" clId="{BE7D67FF-B283-4078-909D-E2638E6C818B}" dt="2026-07-09T22:37:04.561" v="62"/>
        <pc:sldMkLst>
          <pc:docMk/>
          <pc:sldMk cId="0" sldId="266"/>
        </pc:sldMkLst>
        <pc:picChg chg="add mod">
          <ac:chgData name="Salma Sultan (2431994)" userId="435e9250-cef8-41e1-8102-b20bf04ddacc" providerId="ADAL" clId="{BE7D67FF-B283-4078-909D-E2638E6C818B}" dt="2026-07-09T22:37:04.561" v="62"/>
          <ac:picMkLst>
            <pc:docMk/>
            <pc:sldMk cId="0" sldId="266"/>
            <ac:picMk id="36" creationId="{22E6139A-2594-6284-733D-9171184C80C3}"/>
          </ac:picMkLst>
        </pc:picChg>
      </pc:sldChg>
      <pc:sldChg chg="addSp delSp modSp mod modTransition modAnim">
        <pc:chgData name="Salma Sultan (2431994)" userId="435e9250-cef8-41e1-8102-b20bf04ddacc" providerId="ADAL" clId="{BE7D67FF-B283-4078-909D-E2638E6C818B}" dt="2026-07-09T22:38:18.431" v="65"/>
        <pc:sldMkLst>
          <pc:docMk/>
          <pc:sldMk cId="0" sldId="267"/>
        </pc:sldMkLst>
        <pc:picChg chg="add mod">
          <ac:chgData name="Salma Sultan (2431994)" userId="435e9250-cef8-41e1-8102-b20bf04ddacc" providerId="ADAL" clId="{BE7D67FF-B283-4078-909D-E2638E6C818B}" dt="2026-07-09T22:38:18.431" v="65"/>
          <ac:picMkLst>
            <pc:docMk/>
            <pc:sldMk cId="0" sldId="267"/>
            <ac:picMk id="27" creationId="{FCB52857-D951-E826-2280-B8B952CBFE21}"/>
          </ac:picMkLst>
        </pc:picChg>
      </pc:sldChg>
      <pc:sldChg chg="addSp delSp modSp mod modTransition modAnim">
        <pc:chgData name="Salma Sultan (2431994)" userId="435e9250-cef8-41e1-8102-b20bf04ddacc" providerId="ADAL" clId="{BE7D67FF-B283-4078-909D-E2638E6C818B}" dt="2026-07-09T22:39:45.400" v="68"/>
        <pc:sldMkLst>
          <pc:docMk/>
          <pc:sldMk cId="0" sldId="268"/>
        </pc:sldMkLst>
        <pc:picChg chg="add mod">
          <ac:chgData name="Salma Sultan (2431994)" userId="435e9250-cef8-41e1-8102-b20bf04ddacc" providerId="ADAL" clId="{BE7D67FF-B283-4078-909D-E2638E6C818B}" dt="2026-07-09T22:39:45.400" v="68"/>
          <ac:picMkLst>
            <pc:docMk/>
            <pc:sldMk cId="0" sldId="268"/>
            <ac:picMk id="35" creationId="{6AA57361-A1E2-9D4A-712A-48AEDC0D72E1}"/>
          </ac:picMkLst>
        </pc:picChg>
      </pc:sldChg>
      <pc:sldChg chg="addSp modSp modTransition">
        <pc:chgData name="Salma Sultan (2431994)" userId="435e9250-cef8-41e1-8102-b20bf04ddacc" providerId="ADAL" clId="{BE7D67FF-B283-4078-909D-E2638E6C818B}" dt="2026-07-09T22:16:52.723" v="20"/>
        <pc:sldMkLst>
          <pc:docMk/>
          <pc:sldMk cId="0" sldId="269"/>
        </pc:sldMkLst>
        <pc:picChg chg="add mod">
          <ac:chgData name="Salma Sultan (2431994)" userId="435e9250-cef8-41e1-8102-b20bf04ddacc" providerId="ADAL" clId="{BE7D67FF-B283-4078-909D-E2638E6C818B}" dt="2026-07-09T22:16:52.723" v="20"/>
          <ac:picMkLst>
            <pc:docMk/>
            <pc:sldMk cId="0" sldId="269"/>
            <ac:picMk id="3" creationId="{2AB9E6B8-F97B-D1C1-1B6A-C9C50CF72A5D}"/>
          </ac:picMkLst>
        </pc:picChg>
      </pc:sldChg>
      <pc:sldChg chg="addSp modSp modTransition">
        <pc:chgData name="Salma Sultan (2431994)" userId="435e9250-cef8-41e1-8102-b20bf04ddacc" providerId="ADAL" clId="{BE7D67FF-B283-4078-909D-E2638E6C818B}" dt="2026-07-09T22:16:52.723" v="20"/>
        <pc:sldMkLst>
          <pc:docMk/>
          <pc:sldMk cId="0" sldId="270"/>
        </pc:sldMkLst>
        <pc:picChg chg="add mod">
          <ac:chgData name="Salma Sultan (2431994)" userId="435e9250-cef8-41e1-8102-b20bf04ddacc" providerId="ADAL" clId="{BE7D67FF-B283-4078-909D-E2638E6C818B}" dt="2026-07-09T22:16:52.723" v="20"/>
          <ac:picMkLst>
            <pc:docMk/>
            <pc:sldMk cId="0" sldId="270"/>
            <ac:picMk id="10" creationId="{987438C2-3E5C-92B9-25C6-0AA361A0744D}"/>
          </ac:picMkLst>
        </pc:picChg>
      </pc:sldChg>
    </pc:docChg>
  </pc:docChgLst>
  <pc:docChgLst>
    <pc:chgData name="Salma Sultan (2431994)" userId="S::2431994@student.uwtsd.ac.uk::435e9250-cef8-41e1-8102-b20bf04ddacc" providerId="AD" clId="Web-{FC3BF22D-B956-15DE-E5E0-28E0F34367B2}"/>
    <pc:docChg chg="modSld">
      <pc:chgData name="Salma Sultan (2431994)" userId="S::2431994@student.uwtsd.ac.uk::435e9250-cef8-41e1-8102-b20bf04ddacc" providerId="AD" clId="Web-{FC3BF22D-B956-15DE-E5E0-28E0F34367B2}" dt="2026-07-03T15:24:51.900" v="1" actId="20577"/>
      <pc:docMkLst>
        <pc:docMk/>
      </pc:docMkLst>
      <pc:sldChg chg="modSp">
        <pc:chgData name="Salma Sultan (2431994)" userId="S::2431994@student.uwtsd.ac.uk::435e9250-cef8-41e1-8102-b20bf04ddacc" providerId="AD" clId="Web-{FC3BF22D-B956-15DE-E5E0-28E0F34367B2}" dt="2026-07-03T15:24:51.900" v="1" actId="20577"/>
        <pc:sldMkLst>
          <pc:docMk/>
          <pc:sldMk cId="0" sldId="256"/>
        </pc:sldMkLst>
        <pc:spChg chg="mod">
          <ac:chgData name="Salma Sultan (2431994)" userId="S::2431994@student.uwtsd.ac.uk::435e9250-cef8-41e1-8102-b20bf04ddacc" providerId="AD" clId="Web-{FC3BF22D-B956-15DE-E5E0-28E0F34367B2}" dt="2026-07-03T15:24:51.900" v="1" actId="20577"/>
          <ac:spMkLst>
            <pc:docMk/>
            <pc:sldMk cId="0" sldId="256"/>
            <ac:spMk id="10" creationId="{00000000-0000-0000-0000-000000000000}"/>
          </ac:spMkLst>
        </pc:spChg>
        <pc:spChg chg="mod">
          <ac:chgData name="Salma Sultan (2431994)" userId="S::2431994@student.uwtsd.ac.uk::435e9250-cef8-41e1-8102-b20bf04ddacc" providerId="AD" clId="Web-{FC3BF22D-B956-15DE-E5E0-28E0F34367B2}" dt="2026-07-03T15:24:47.322" v="0" actId="20577"/>
          <ac:spMkLst>
            <pc:docMk/>
            <pc:sldMk cId="0" sldId="256"/>
            <ac:spMk id="11" creationId="{00000000-0000-0000-0000-000000000000}"/>
          </ac:spMkLst>
        </pc:spChg>
      </pc:sldChg>
    </pc:docChg>
  </pc:docChgLst>
  <pc:docChgLst>
    <pc:chgData name="Salma Sultan (2431994)" userId="S::2431994@student.uwtsd.ac.uk::435e9250-cef8-41e1-8102-b20bf04ddacc" providerId="AD" clId="Web-{D5E2D67F-6022-996F-60A9-29847A57F9C3}"/>
    <pc:docChg chg="modSld">
      <pc:chgData name="Salma Sultan (2431994)" userId="S::2431994@student.uwtsd.ac.uk::435e9250-cef8-41e1-8102-b20bf04ddacc" providerId="AD" clId="Web-{D5E2D67F-6022-996F-60A9-29847A57F9C3}" dt="2026-07-03T15:17:06.223" v="21" actId="20577"/>
      <pc:docMkLst>
        <pc:docMk/>
      </pc:docMkLst>
      <pc:sldChg chg="modSp">
        <pc:chgData name="Salma Sultan (2431994)" userId="S::2431994@student.uwtsd.ac.uk::435e9250-cef8-41e1-8102-b20bf04ddacc" providerId="AD" clId="Web-{D5E2D67F-6022-996F-60A9-29847A57F9C3}" dt="2026-07-03T15:17:06.223" v="21" actId="20577"/>
        <pc:sldMkLst>
          <pc:docMk/>
          <pc:sldMk cId="0" sldId="256"/>
        </pc:sldMkLst>
        <pc:spChg chg="mod">
          <ac:chgData name="Salma Sultan (2431994)" userId="S::2431994@student.uwtsd.ac.uk::435e9250-cef8-41e1-8102-b20bf04ddacc" providerId="AD" clId="Web-{D5E2D67F-6022-996F-60A9-29847A57F9C3}" dt="2026-07-03T15:16:54.301" v="16" actId="20577"/>
          <ac:spMkLst>
            <pc:docMk/>
            <pc:sldMk cId="0" sldId="256"/>
            <ac:spMk id="10" creationId="{00000000-0000-0000-0000-000000000000}"/>
          </ac:spMkLst>
        </pc:spChg>
        <pc:spChg chg="mod">
          <ac:chgData name="Salma Sultan (2431994)" userId="S::2431994@student.uwtsd.ac.uk::435e9250-cef8-41e1-8102-b20bf04ddacc" providerId="AD" clId="Web-{D5E2D67F-6022-996F-60A9-29847A57F9C3}" dt="2026-07-03T15:17:06.223" v="21" actId="20577"/>
          <ac:spMkLst>
            <pc:docMk/>
            <pc:sldMk cId="0" sldId="256"/>
            <ac:spMk id="11" creationId="{00000000-0000-0000-0000-000000000000}"/>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Deaths per 100,000 population (England, 2021)</c:v>
                </c:pt>
              </c:strCache>
            </c:strRef>
          </c:tx>
          <c:spPr>
            <a:solidFill>
              <a:srgbClr val="3FA79C"/>
            </a:solidFill>
            <a:effectLst/>
          </c:spPr>
          <c:invertIfNegative val="0"/>
          <c:dPt>
            <c:idx val="0"/>
            <c:invertIfNegative val="0"/>
            <c:bubble3D val="0"/>
            <c:extLst>
              <c:ext xmlns:c16="http://schemas.microsoft.com/office/drawing/2014/chart" uri="{C3380CC4-5D6E-409C-BE32-E72D297353CC}">
                <c16:uniqueId val="{00000001-BCA4-4208-A992-076900D1D392}"/>
              </c:ext>
            </c:extLst>
          </c:dPt>
          <c:dPt>
            <c:idx val="1"/>
            <c:invertIfNegative val="0"/>
            <c:bubble3D val="0"/>
            <c:spPr>
              <a:solidFill>
                <a:srgbClr val="0E5A56"/>
              </a:solidFill>
              <a:effectLst/>
            </c:spPr>
            <c:extLst>
              <c:ext xmlns:c16="http://schemas.microsoft.com/office/drawing/2014/chart" uri="{C3380CC4-5D6E-409C-BE32-E72D297353CC}">
                <c16:uniqueId val="{00000003-BCA4-4208-A992-076900D1D392}"/>
              </c:ext>
            </c:extLst>
          </c:dPt>
          <c:dPt>
            <c:idx val="2"/>
            <c:invertIfNegative val="0"/>
            <c:bubble3D val="0"/>
            <c:spPr>
              <a:solidFill>
                <a:srgbClr val="C1542C"/>
              </a:solidFill>
              <a:effectLst/>
            </c:spPr>
            <c:extLst>
              <c:ext xmlns:c16="http://schemas.microsoft.com/office/drawing/2014/chart" uri="{C3380CC4-5D6E-409C-BE32-E72D297353CC}">
                <c16:uniqueId val="{00000005-BCA4-4208-A992-076900D1D392}"/>
              </c:ext>
            </c:extLst>
          </c:dPt>
          <c:dLbls>
            <c:numFmt formatCode="#,##0" sourceLinked="0"/>
            <c:spPr>
              <a:noFill/>
              <a:ln>
                <a:noFill/>
              </a:ln>
              <a:effectLst/>
            </c:spPr>
            <c:txPr>
              <a:bodyPr/>
              <a:lstStyle/>
              <a:p>
                <a:pPr>
                  <a:defRPr sz="1100" b="1" i="0" u="none" strike="noStrike">
                    <a:solidFill>
                      <a:srgbClr val="1A2826"/>
                    </a:solidFill>
                    <a:latin typeface="Arial"/>
                  </a:defRPr>
                </a:pPr>
                <a:endParaRPr lang="en-KE"/>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South West
(lowest)</c:v>
                </c:pt>
                <c:pt idx="1">
                  <c:v>England
average</c:v>
                </c:pt>
                <c:pt idx="2">
                  <c:v>North East
(highest)</c:v>
                </c:pt>
              </c:strCache>
            </c:strRef>
          </c:cat>
          <c:val>
            <c:numRef>
              <c:f>Sheet1!$B$2:$B$4</c:f>
              <c:numCache>
                <c:formatCode>General</c:formatCode>
                <c:ptCount val="3"/>
                <c:pt idx="0">
                  <c:v>32.200000000000003</c:v>
                </c:pt>
                <c:pt idx="1">
                  <c:v>39.799999999999997</c:v>
                </c:pt>
                <c:pt idx="2">
                  <c:v>54.8</c:v>
                </c:pt>
              </c:numCache>
            </c:numRef>
          </c:val>
          <c:extLst>
            <c:ext xmlns:c16="http://schemas.microsoft.com/office/drawing/2014/chart" uri="{C3380CC4-5D6E-409C-BE32-E72D297353CC}">
              <c16:uniqueId val="{00000006-BCA4-4208-A992-076900D1D392}"/>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000" b="0" i="0" u="none" strike="noStrike">
                <a:solidFill>
                  <a:srgbClr val="55706C"/>
                </a:solidFill>
                <a:latin typeface="Arial"/>
              </a:defRPr>
            </a:pPr>
            <a:endParaRPr lang="en-KE"/>
          </a:p>
        </c:txPr>
        <c:crossAx val="2094734552"/>
        <c:crosses val="autoZero"/>
        <c:auto val="1"/>
        <c:lblAlgn val="ctr"/>
        <c:lblOffset val="100"/>
        <c:noMultiLvlLbl val="1"/>
      </c:catAx>
      <c:valAx>
        <c:axId val="2094734552"/>
        <c:scaling>
          <c:orientation val="minMax"/>
        </c:scaling>
        <c:delete val="0"/>
        <c:axPos val="l"/>
        <c:majorGridlines>
          <c:spPr>
            <a:ln w="6350" cap="flat">
              <a:solidFill>
                <a:srgbClr val="E2E8F0"/>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000" b="0" i="0" u="none" strike="noStrike">
                <a:solidFill>
                  <a:srgbClr val="55706C"/>
                </a:solidFill>
                <a:latin typeface="Arial"/>
              </a:defRPr>
            </a:pPr>
            <a:endParaRPr lang="en-KE"/>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5047696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Welcome the viewer; state the title, module and that this is a fictional patient care plan for COPD.</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Introduce COPD as a leading UK health issue; walk through the two headline statistics, then explain the regional mortality chart on the right.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Introduce the fictional patient Mr R.B.; describe demographics then his lifestyle and risk profile.</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normal respiratory anatomy and physiology component by component, building toward the pathophysiology slide.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Walk through the five-step pathophysiology cascade, then use the schematic diagram to contrast healthy vs emphysematous alveoli.</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GOLD spirometric grading and the ABE symptom/exacerbation groups, then show how both apply directly to Mr R.B.</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how COPD is diagnosed clinically and via spirometry; relate the diagnostic criteria and CAT score to Mr R.B.'s results.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Discuss each risk factor tile in turn, then summarise how several apply directly to Mr R.B.</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structural, physiological and functional impact, then describe the day-to-day effects on the patient.</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the drug class table, then describe Mr R.B.'s actual prescribed regimen and how it follows from his Group B classification.</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Cover each non-pharmacological intervention, emphasising the strength of evidence behind smoking cessation and pulmonary rehabilitation.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monitoring frequency, the multidisciplinary team, care planning, and principles of effective, equitable communication.</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Discuss each ethical principle in turn: autonomy, confidentiality, beneficence/non-maleficence, justice, person-centred care, and future planning.</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Summarise the key messages and close the presentation.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Briefly state that references are listed in UWTSD Harvard style and end the recording.</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chart" Target="../charts/chart1.xml"/><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xml"/><Relationship Id="rId7" Type="http://schemas.openxmlformats.org/officeDocument/2006/relationships/image" Target="../media/image5.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2.png"/><Relationship Id="rId4" Type="http://schemas.openxmlformats.org/officeDocument/2006/relationships/notesSlide" Target="../notesSlides/notesSlide3.xml"/><Relationship Id="rId9"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8.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png"/><Relationship Id="rId5" Type="http://schemas.openxmlformats.org/officeDocument/2006/relationships/image" Target="../media/image9.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xml"/><Relationship Id="rId7" Type="http://schemas.openxmlformats.org/officeDocument/2006/relationships/image" Target="../media/image6.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5.png"/><Relationship Id="rId11" Type="http://schemas.openxmlformats.org/officeDocument/2006/relationships/image" Target="../media/image2.png"/><Relationship Id="rId5" Type="http://schemas.openxmlformats.org/officeDocument/2006/relationships/image" Target="../media/image4.png"/><Relationship Id="rId10" Type="http://schemas.openxmlformats.org/officeDocument/2006/relationships/image" Target="../media/image11.png"/><Relationship Id="rId4" Type="http://schemas.openxmlformats.org/officeDocument/2006/relationships/notesSlide" Target="../notesSlides/notesSlide8.xml"/><Relationship Id="rId9"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8.png"/><Relationship Id="rId5" Type="http://schemas.openxmlformats.org/officeDocument/2006/relationships/image" Target="../media/image1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1.xml"/><Relationship Id="rId7" Type="http://schemas.openxmlformats.org/officeDocument/2006/relationships/image" Target="../media/image14.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1.png"/><Relationship Id="rId11" Type="http://schemas.openxmlformats.org/officeDocument/2006/relationships/image" Target="../media/image2.png"/><Relationship Id="rId5" Type="http://schemas.openxmlformats.org/officeDocument/2006/relationships/image" Target="../media/image13.png"/><Relationship Id="rId10" Type="http://schemas.openxmlformats.org/officeDocument/2006/relationships/image" Target="../media/image17.png"/><Relationship Id="rId4" Type="http://schemas.openxmlformats.org/officeDocument/2006/relationships/notesSlide" Target="../notesSlides/notesSlide11.xml"/><Relationship Id="rId9" Type="http://schemas.openxmlformats.org/officeDocument/2006/relationships/image" Target="../media/image16.png"/></Relationships>
</file>

<file path=ppt/slides/_rels/slide12.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1.xml"/><Relationship Id="rId7" Type="http://schemas.openxmlformats.org/officeDocument/2006/relationships/image" Target="../media/image20.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notesSlide" Target="../notesSlides/notesSlide12.xml"/><Relationship Id="rId9"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2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hyperlink" Target="https://www.gov.uk/government/statistics/local-tobacco-control-profiles-march-2023-update" TargetMode="External"/><Relationship Id="rId13" Type="http://schemas.openxmlformats.org/officeDocument/2006/relationships/hyperlink" Target="https://www.thelancet.com/pdfs/journals/eclinm/PIIS2589-5370(25)00365-7.pdf" TargetMode="External"/><Relationship Id="rId3" Type="http://schemas.openxmlformats.org/officeDocument/2006/relationships/slideLayout" Target="../slideLayouts/slideLayout1.xml"/><Relationship Id="rId7" Type="http://schemas.openxmlformats.org/officeDocument/2006/relationships/hyperlink" Target="https://goldcopd.org/2025-gold-report/" TargetMode="External"/><Relationship Id="rId12" Type="http://schemas.openxmlformats.org/officeDocument/2006/relationships/hyperlink" Target="https://www.tandfonline.com/doi/pdf/10.2147/COPD.S411739"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publications.ersnet.org/content/errev/33/172/230236.full.pdf" TargetMode="External"/><Relationship Id="rId11" Type="http://schemas.openxmlformats.org/officeDocument/2006/relationships/hyperlink" Target="https://www.mdpi.com/1424-8247/14/10/979" TargetMode="External"/><Relationship Id="rId5" Type="http://schemas.openxmlformats.org/officeDocument/2006/relationships/hyperlink" Target="https://pmc.ncbi.nlm.nih.gov/articles/PMC10289621/pdf/zrk859.pdf" TargetMode="External"/><Relationship Id="rId15" Type="http://schemas.openxmlformats.org/officeDocument/2006/relationships/image" Target="../media/image2.png"/><Relationship Id="rId10" Type="http://schemas.openxmlformats.org/officeDocument/2006/relationships/hyperlink" Target="https://www.nice.org.uk/guidance/qs10" TargetMode="External"/><Relationship Id="rId4" Type="http://schemas.openxmlformats.org/officeDocument/2006/relationships/notesSlide" Target="../notesSlides/notesSlide15.xml"/><Relationship Id="rId9" Type="http://schemas.openxmlformats.org/officeDocument/2006/relationships/hyperlink" Target="https://www.nice.org.uk/guidance/ng209" TargetMode="External"/><Relationship Id="rId14" Type="http://schemas.openxmlformats.org/officeDocument/2006/relationships/hyperlink" Target="https://bmjopenrespres.bmj.com/content/bmjresp/9/1/e001290.ful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8312E"/>
        </a:solidFill>
        <a:effectLst/>
      </p:bgPr>
    </p:bg>
    <p:spTree>
      <p:nvGrpSpPr>
        <p:cNvPr id="1" name=""/>
        <p:cNvGrpSpPr/>
        <p:nvPr/>
      </p:nvGrpSpPr>
      <p:grpSpPr>
        <a:xfrm>
          <a:off x="0" y="0"/>
          <a:ext cx="0" cy="0"/>
          <a:chOff x="0" y="0"/>
          <a:chExt cx="0" cy="0"/>
        </a:xfrm>
      </p:grpSpPr>
      <p:pic>
        <p:nvPicPr>
          <p:cNvPr id="5" name="Image 0" descr="preencoded.png"/>
          <p:cNvPicPr>
            <a:picLocks noChangeAspect="1"/>
          </p:cNvPicPr>
          <p:nvPr/>
        </p:nvPicPr>
        <p:blipFill>
          <a:blip r:embed="rId5"/>
          <a:stretch>
            <a:fillRect/>
          </a:stretch>
        </p:blipFill>
        <p:spPr>
          <a:xfrm>
            <a:off x="822960" y="731520"/>
            <a:ext cx="868680" cy="868680"/>
          </a:xfrm>
          <a:prstGeom prst="rect">
            <a:avLst/>
          </a:prstGeom>
        </p:spPr>
      </p:pic>
      <p:sp>
        <p:nvSpPr>
          <p:cNvPr id="6" name="Text 3"/>
          <p:cNvSpPr/>
          <p:nvPr/>
        </p:nvSpPr>
        <p:spPr>
          <a:xfrm>
            <a:off x="777240" y="1737360"/>
            <a:ext cx="10058400" cy="365760"/>
          </a:xfrm>
          <a:prstGeom prst="rect">
            <a:avLst/>
          </a:prstGeom>
          <a:noFill/>
          <a:ln/>
        </p:spPr>
        <p:txBody>
          <a:bodyPr wrap="square" lIns="0" tIns="0" rIns="0" bIns="0" rtlCol="0" anchor="ctr"/>
          <a:lstStyle/>
          <a:p>
            <a:pPr marL="0" indent="0">
              <a:buNone/>
            </a:pPr>
            <a:r>
              <a:rPr lang="en-US" sz="1600" b="1" kern="0" spc="150">
                <a:solidFill>
                  <a:srgbClr val="3FA79C"/>
                </a:solidFill>
                <a:latin typeface="Arial" pitchFamily="34" charset="0"/>
                <a:ea typeface="Arial" pitchFamily="34" charset="-122"/>
                <a:cs typeface="Arial" pitchFamily="34" charset="-120"/>
              </a:rPr>
              <a:t>BSc HEALTH AND SOCIAL CARE  |  INTRODUCTION TO PHYSIOLOGY (BMHP5023)</a:t>
            </a:r>
            <a:endParaRPr lang="en-US" sz="1600"/>
          </a:p>
        </p:txBody>
      </p:sp>
      <p:sp>
        <p:nvSpPr>
          <p:cNvPr id="7" name="Text 4"/>
          <p:cNvSpPr/>
          <p:nvPr/>
        </p:nvSpPr>
        <p:spPr>
          <a:xfrm>
            <a:off x="777240" y="2148840"/>
            <a:ext cx="10332720" cy="1737360"/>
          </a:xfrm>
          <a:prstGeom prst="rect">
            <a:avLst/>
          </a:prstGeom>
          <a:noFill/>
          <a:ln/>
        </p:spPr>
        <p:txBody>
          <a:bodyPr wrap="square" lIns="0" tIns="0" rIns="0" bIns="0" rtlCol="0" anchor="ctr"/>
          <a:lstStyle/>
          <a:p>
            <a:pPr marL="0" indent="0">
              <a:lnSpc>
                <a:spcPct val="105000"/>
              </a:lnSpc>
              <a:buNone/>
            </a:pPr>
            <a:r>
              <a:rPr lang="en-US" sz="4200" b="1">
                <a:solidFill>
                  <a:srgbClr val="FFFFFF"/>
                </a:solidFill>
                <a:latin typeface="Arial" pitchFamily="34" charset="0"/>
                <a:ea typeface="Arial" pitchFamily="34" charset="-122"/>
                <a:cs typeface="Arial" pitchFamily="34" charset="-120"/>
              </a:rPr>
              <a:t>A Suggested Care Plan for Chronic</a:t>
            </a:r>
            <a:endParaRPr lang="en-US" sz="4200"/>
          </a:p>
          <a:p>
            <a:pPr marL="0" indent="0">
              <a:lnSpc>
                <a:spcPct val="105000"/>
              </a:lnSpc>
              <a:buNone/>
            </a:pPr>
            <a:r>
              <a:rPr lang="en-US" sz="4200" b="1">
                <a:solidFill>
                  <a:srgbClr val="FFFFFF"/>
                </a:solidFill>
                <a:latin typeface="Arial" pitchFamily="34" charset="0"/>
                <a:ea typeface="Arial" pitchFamily="34" charset="-122"/>
                <a:cs typeface="Arial" pitchFamily="34" charset="-120"/>
              </a:rPr>
              <a:t>Obstructive Pulmonary Disease (COPD)</a:t>
            </a:r>
            <a:endParaRPr lang="en-US" sz="4200"/>
          </a:p>
        </p:txBody>
      </p:sp>
      <p:sp>
        <p:nvSpPr>
          <p:cNvPr id="8" name="Text 5"/>
          <p:cNvSpPr/>
          <p:nvPr/>
        </p:nvSpPr>
        <p:spPr>
          <a:xfrm>
            <a:off x="777240" y="3886200"/>
            <a:ext cx="10058400" cy="411480"/>
          </a:xfrm>
          <a:prstGeom prst="rect">
            <a:avLst/>
          </a:prstGeom>
          <a:noFill/>
          <a:ln/>
        </p:spPr>
        <p:txBody>
          <a:bodyPr wrap="square" lIns="0" tIns="0" rIns="0" bIns="0" rtlCol="0" anchor="ctr"/>
          <a:lstStyle/>
          <a:p>
            <a:pPr marL="0" indent="0">
              <a:buNone/>
            </a:pPr>
            <a:endParaRPr lang="en-US" sz="1700"/>
          </a:p>
        </p:txBody>
      </p:sp>
      <p:sp>
        <p:nvSpPr>
          <p:cNvPr id="9" name="Shape 6"/>
          <p:cNvSpPr/>
          <p:nvPr/>
        </p:nvSpPr>
        <p:spPr>
          <a:xfrm>
            <a:off x="777240" y="4617720"/>
            <a:ext cx="7315200" cy="1691640"/>
          </a:xfrm>
          <a:prstGeom prst="rect">
            <a:avLst/>
          </a:prstGeom>
          <a:solidFill>
            <a:srgbClr val="0E5A56">
              <a:alpha val="80000"/>
            </a:srgbClr>
          </a:solidFill>
          <a:ln w="15875">
            <a:solidFill>
              <a:srgbClr val="3FA79C"/>
            </a:solidFill>
            <a:prstDash val="solid"/>
          </a:ln>
        </p:spPr>
        <p:txBody>
          <a:bodyPr/>
          <a:lstStyle/>
          <a:p>
            <a:endParaRPr lang="en-GB"/>
          </a:p>
        </p:txBody>
      </p:sp>
      <p:sp>
        <p:nvSpPr>
          <p:cNvPr id="10" name="Text 7"/>
          <p:cNvSpPr/>
          <p:nvPr/>
        </p:nvSpPr>
        <p:spPr>
          <a:xfrm>
            <a:off x="1005840" y="4754880"/>
            <a:ext cx="6949440" cy="365760"/>
          </a:xfrm>
          <a:prstGeom prst="rect">
            <a:avLst/>
          </a:prstGeom>
          <a:noFill/>
          <a:ln/>
        </p:spPr>
        <p:txBody>
          <a:bodyPr wrap="square" lIns="0" tIns="0" rIns="0" bIns="0" rtlCol="0" anchor="ctr"/>
          <a:lstStyle/>
          <a:p>
            <a:r>
              <a:rPr lang="en-US" sz="1500" b="1">
                <a:solidFill>
                  <a:srgbClr val="3FA79C"/>
                </a:solidFill>
                <a:latin typeface="Arial"/>
                <a:ea typeface="Arial" pitchFamily="34" charset="-122"/>
                <a:cs typeface="Arial"/>
              </a:rPr>
              <a:t>Student name: </a:t>
            </a:r>
            <a:r>
              <a:rPr lang="en-US" sz="1500">
                <a:solidFill>
                  <a:schemeClr val="bg1"/>
                </a:solidFill>
                <a:latin typeface="Arial"/>
                <a:ea typeface="Arial" pitchFamily="34" charset="-122"/>
                <a:cs typeface="Arial"/>
              </a:rPr>
              <a:t>Salma Sultan</a:t>
            </a:r>
            <a:endParaRPr lang="en-US" sz="1500">
              <a:solidFill>
                <a:schemeClr val="bg1"/>
              </a:solidFill>
            </a:endParaRPr>
          </a:p>
        </p:txBody>
      </p:sp>
      <p:sp>
        <p:nvSpPr>
          <p:cNvPr id="11" name="Text 8"/>
          <p:cNvSpPr/>
          <p:nvPr/>
        </p:nvSpPr>
        <p:spPr>
          <a:xfrm>
            <a:off x="1005840" y="5148072"/>
            <a:ext cx="6949440" cy="365760"/>
          </a:xfrm>
          <a:prstGeom prst="rect">
            <a:avLst/>
          </a:prstGeom>
          <a:noFill/>
          <a:ln/>
        </p:spPr>
        <p:txBody>
          <a:bodyPr wrap="square" lIns="0" tIns="0" rIns="0" bIns="0" rtlCol="0" anchor="ctr"/>
          <a:lstStyle/>
          <a:p>
            <a:pPr marL="0" indent="0">
              <a:buNone/>
            </a:pPr>
            <a:r>
              <a:rPr lang="en-US" sz="1500" b="1">
                <a:solidFill>
                  <a:srgbClr val="3FA79C"/>
                </a:solidFill>
                <a:latin typeface="Arial"/>
                <a:ea typeface="Arial" pitchFamily="34" charset="-122"/>
                <a:cs typeface="Arial"/>
              </a:rPr>
              <a:t>Student ID:</a:t>
            </a:r>
            <a:r>
              <a:rPr lang="en-US" sz="1500">
                <a:solidFill>
                  <a:srgbClr val="3FA79C"/>
                </a:solidFill>
                <a:latin typeface="Arial"/>
                <a:ea typeface="Arial" pitchFamily="34" charset="-122"/>
                <a:cs typeface="Arial"/>
              </a:rPr>
              <a:t> </a:t>
            </a:r>
            <a:r>
              <a:rPr lang="en-US" sz="1500">
                <a:solidFill>
                  <a:schemeClr val="bg1"/>
                </a:solidFill>
                <a:latin typeface="Arial"/>
                <a:ea typeface="Arial" pitchFamily="34" charset="-122"/>
                <a:cs typeface="Arial"/>
              </a:rPr>
              <a:t>2431994</a:t>
            </a:r>
            <a:endParaRPr lang="en-US" sz="1500">
              <a:solidFill>
                <a:schemeClr val="bg1"/>
              </a:solidFill>
            </a:endParaRPr>
          </a:p>
        </p:txBody>
      </p:sp>
      <p:sp>
        <p:nvSpPr>
          <p:cNvPr id="12" name="Text 9"/>
          <p:cNvSpPr/>
          <p:nvPr/>
        </p:nvSpPr>
        <p:spPr>
          <a:xfrm>
            <a:off x="1005840" y="5541264"/>
            <a:ext cx="6949440" cy="365760"/>
          </a:xfrm>
          <a:prstGeom prst="rect">
            <a:avLst/>
          </a:prstGeom>
          <a:noFill/>
          <a:ln/>
        </p:spPr>
        <p:txBody>
          <a:bodyPr wrap="square" lIns="0" tIns="0" rIns="0" bIns="0" rtlCol="0" anchor="ctr"/>
          <a:lstStyle/>
          <a:p>
            <a:pPr marL="0" indent="0">
              <a:buNone/>
            </a:pPr>
            <a:r>
              <a:rPr lang="en-US" sz="1500" b="1">
                <a:solidFill>
                  <a:srgbClr val="3FA79C"/>
                </a:solidFill>
                <a:latin typeface="Arial" pitchFamily="34" charset="0"/>
                <a:ea typeface="Arial" pitchFamily="34" charset="-122"/>
                <a:cs typeface="Arial" pitchFamily="34" charset="-120"/>
              </a:rPr>
              <a:t>Module:  </a:t>
            </a:r>
            <a:r>
              <a:rPr lang="en-US" sz="1500">
                <a:solidFill>
                  <a:srgbClr val="FFFFFF"/>
                </a:solidFill>
                <a:latin typeface="Arial" pitchFamily="34" charset="0"/>
                <a:ea typeface="Arial" pitchFamily="34" charset="-122"/>
                <a:cs typeface="Arial" pitchFamily="34" charset="-120"/>
              </a:rPr>
              <a:t>Introduction to Physiology (BMHP5023)</a:t>
            </a:r>
            <a:endParaRPr lang="en-US" sz="1500"/>
          </a:p>
        </p:txBody>
      </p:sp>
      <p:sp>
        <p:nvSpPr>
          <p:cNvPr id="13" name="Text 10"/>
          <p:cNvSpPr/>
          <p:nvPr/>
        </p:nvSpPr>
        <p:spPr>
          <a:xfrm>
            <a:off x="1005840" y="5934456"/>
            <a:ext cx="6949440" cy="365760"/>
          </a:xfrm>
          <a:prstGeom prst="rect">
            <a:avLst/>
          </a:prstGeom>
          <a:noFill/>
          <a:ln/>
        </p:spPr>
        <p:txBody>
          <a:bodyPr wrap="square" lIns="0" tIns="0" rIns="0" bIns="0" rtlCol="0" anchor="ctr"/>
          <a:lstStyle/>
          <a:p>
            <a:pPr marL="0" indent="0">
              <a:buNone/>
            </a:pPr>
            <a:r>
              <a:rPr lang="en-US" sz="1500" b="1">
                <a:solidFill>
                  <a:srgbClr val="3FA79C"/>
                </a:solidFill>
                <a:latin typeface="Arial" pitchFamily="34" charset="0"/>
                <a:ea typeface="Arial" pitchFamily="34" charset="-122"/>
                <a:cs typeface="Arial" pitchFamily="34" charset="-120"/>
              </a:rPr>
              <a:t>Lecturers:  </a:t>
            </a:r>
            <a:r>
              <a:rPr lang="en-US" sz="1500">
                <a:solidFill>
                  <a:srgbClr val="FFFFFF"/>
                </a:solidFill>
                <a:latin typeface="Arial" pitchFamily="34" charset="0"/>
                <a:ea typeface="Arial" pitchFamily="34" charset="-122"/>
                <a:cs typeface="Arial" pitchFamily="34" charset="-120"/>
              </a:rPr>
              <a:t>Gillian Weaver &amp; Robert Nartowski</a:t>
            </a:r>
            <a:endParaRPr lang="en-US" sz="1500"/>
          </a:p>
        </p:txBody>
      </p:sp>
      <p:sp>
        <p:nvSpPr>
          <p:cNvPr id="14" name="Text 13">
            <a:extLst>
              <a:ext uri="{FF2B5EF4-FFF2-40B4-BE49-F238E27FC236}">
                <a16:creationId xmlns:a16="http://schemas.microsoft.com/office/drawing/2014/main" id="{55DBE235-A4EA-FCBE-7C48-D143DB556890}"/>
              </a:ext>
            </a:extLst>
          </p:cNvPr>
          <p:cNvSpPr/>
          <p:nvPr/>
        </p:nvSpPr>
        <p:spPr>
          <a:xfrm>
            <a:off x="11338560" y="6547104"/>
            <a:ext cx="548640" cy="274320"/>
          </a:xfrm>
          <a:prstGeom prst="rect">
            <a:avLst/>
          </a:prstGeom>
          <a:noFill/>
          <a:ln/>
        </p:spPr>
        <p:txBody>
          <a:bodyPr wrap="square" lIns="0" tIns="0" rIns="0" bIns="0" rtlCol="0" anchor="ctr"/>
          <a:lstStyle/>
          <a:p>
            <a:pPr marL="0" indent="0" algn="r">
              <a:buNone/>
            </a:pPr>
            <a:r>
              <a:rPr lang="en-US" sz="1000">
                <a:solidFill>
                  <a:srgbClr val="55706C"/>
                </a:solidFill>
                <a:latin typeface="Arial" pitchFamily="34" charset="0"/>
                <a:ea typeface="Arial" pitchFamily="34" charset="-122"/>
                <a:cs typeface="Arial" pitchFamily="34" charset="-120"/>
              </a:rPr>
              <a:t>1 / 15</a:t>
            </a:r>
            <a:endParaRPr lang="en-US" sz="1000"/>
          </a:p>
        </p:txBody>
      </p:sp>
      <p:pic>
        <p:nvPicPr>
          <p:cNvPr id="26" name="Audio 25">
            <a:hlinkClick r:id="" action="ppaction://media"/>
            <a:extLst>
              <a:ext uri="{FF2B5EF4-FFF2-40B4-BE49-F238E27FC236}">
                <a16:creationId xmlns:a16="http://schemas.microsoft.com/office/drawing/2014/main" id="{1AD78A2F-07FE-41E7-AB30-A243046F652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26629"/>
    </mc:Choice>
    <mc:Fallback xmlns="">
      <p:transition spd="slow" advTm="266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130629"/>
            <a:ext cx="10058400" cy="509451"/>
          </a:xfrm>
          <a:prstGeom prst="rect">
            <a:avLst/>
          </a:prstGeom>
          <a:solidFill>
            <a:schemeClr val="accent4"/>
          </a:solidFill>
          <a:ln/>
        </p:spPr>
        <p:txBody>
          <a:bodyPr wrap="square" lIns="0" tIns="0" rIns="0" bIns="0" rtlCol="0" anchor="ctr"/>
          <a:lstStyle/>
          <a:p>
            <a:pPr marL="0" indent="0">
              <a:buNone/>
            </a:pPr>
            <a:r>
              <a:rPr lang="en-US" sz="1600" b="1" kern="0" spc="200">
                <a:solidFill>
                  <a:srgbClr val="3FA79C"/>
                </a:solidFill>
                <a:latin typeface="Arial" pitchFamily="34" charset="0"/>
                <a:ea typeface="Arial" pitchFamily="34" charset="-122"/>
                <a:cs typeface="Arial" pitchFamily="34" charset="-120"/>
              </a:rPr>
              <a:t>INTRODUCTION</a:t>
            </a:r>
            <a:endParaRPr lang="en-US" sz="1600"/>
          </a:p>
        </p:txBody>
      </p:sp>
      <p:sp>
        <p:nvSpPr>
          <p:cNvPr id="3" name="Text 1"/>
          <p:cNvSpPr/>
          <p:nvPr/>
        </p:nvSpPr>
        <p:spPr>
          <a:xfrm>
            <a:off x="502920" y="621792"/>
            <a:ext cx="11247120" cy="777240"/>
          </a:xfrm>
          <a:prstGeom prst="rect">
            <a:avLst/>
          </a:prstGeom>
          <a:noFill/>
          <a:ln/>
        </p:spPr>
        <p:txBody>
          <a:bodyPr wrap="square" lIns="0" tIns="0" rIns="0" bIns="0" rtlCol="0" anchor="ctr"/>
          <a:lstStyle/>
          <a:p>
            <a:pPr marL="0" indent="0">
              <a:buNone/>
            </a:pPr>
            <a:r>
              <a:rPr lang="en-US" sz="3400" b="1">
                <a:solidFill>
                  <a:srgbClr val="08312E"/>
                </a:solidFill>
                <a:latin typeface="Arial" pitchFamily="34" charset="0"/>
                <a:ea typeface="Arial" pitchFamily="34" charset="-122"/>
                <a:cs typeface="Arial" pitchFamily="34" charset="-120"/>
              </a:rPr>
              <a:t>Why COPD? A Leading UK Health Issue</a:t>
            </a:r>
            <a:endParaRPr lang="en-US" sz="3400"/>
          </a:p>
        </p:txBody>
      </p:sp>
      <p:sp>
        <p:nvSpPr>
          <p:cNvPr id="4" name="Text 2"/>
          <p:cNvSpPr/>
          <p:nvPr/>
        </p:nvSpPr>
        <p:spPr>
          <a:xfrm>
            <a:off x="502920" y="1463040"/>
            <a:ext cx="5989320" cy="1371600"/>
          </a:xfrm>
          <a:prstGeom prst="rect">
            <a:avLst/>
          </a:prstGeom>
          <a:noFill/>
          <a:ln/>
        </p:spPr>
        <p:txBody>
          <a:bodyPr wrap="square" lIns="0" tIns="0" rIns="0" bIns="0" rtlCol="0" anchor="ctr"/>
          <a:lstStyle/>
          <a:p>
            <a:pPr marL="0" indent="0">
              <a:lnSpc>
                <a:spcPct val="118000"/>
              </a:lnSpc>
              <a:buNone/>
            </a:pPr>
            <a:r>
              <a:rPr lang="en-US" sz="1700">
                <a:solidFill>
                  <a:srgbClr val="1A2826"/>
                </a:solidFill>
                <a:latin typeface="Arial" pitchFamily="34" charset="0"/>
                <a:ea typeface="Arial" pitchFamily="34" charset="-122"/>
                <a:cs typeface="Arial" pitchFamily="34" charset="-120"/>
              </a:rPr>
              <a:t>Chronic Obstructive Pulmonary Disease (COPD) — an umbrella term covering chronic bronchitis and emphysema — is a progressive, largely irreversible airflow-limiting condition and one of the UK's leading causes of long-term ill health and disability-adjusted life years lost (Curtis, 2023; GOLD, 2025).</a:t>
            </a:r>
            <a:endParaRPr lang="en-US" sz="1700"/>
          </a:p>
        </p:txBody>
      </p:sp>
      <p:sp>
        <p:nvSpPr>
          <p:cNvPr id="5" name="Shape 3"/>
          <p:cNvSpPr/>
          <p:nvPr/>
        </p:nvSpPr>
        <p:spPr>
          <a:xfrm>
            <a:off x="502920" y="2971800"/>
            <a:ext cx="5989320" cy="1417320"/>
          </a:xfrm>
          <a:prstGeom prst="roundRect">
            <a:avLst>
              <a:gd name="adj" fmla="val 5161"/>
            </a:avLst>
          </a:prstGeom>
          <a:solidFill>
            <a:srgbClr val="EAF5F3"/>
          </a:solidFill>
          <a:ln/>
          <a:effectLst>
            <a:outerShdw blurRad="101600" dist="38100" dir="5400000" algn="bl" rotWithShape="0">
              <a:srgbClr val="000000">
                <a:alpha val="10000"/>
              </a:srgbClr>
            </a:outerShdw>
          </a:effectLst>
        </p:spPr>
        <p:txBody>
          <a:bodyPr/>
          <a:lstStyle/>
          <a:p>
            <a:endParaRPr lang="en-GB"/>
          </a:p>
        </p:txBody>
      </p:sp>
      <p:sp>
        <p:nvSpPr>
          <p:cNvPr id="6" name="Text 4"/>
          <p:cNvSpPr/>
          <p:nvPr/>
        </p:nvSpPr>
        <p:spPr>
          <a:xfrm>
            <a:off x="731520" y="3108960"/>
            <a:ext cx="1463040" cy="1097280"/>
          </a:xfrm>
          <a:prstGeom prst="rect">
            <a:avLst/>
          </a:prstGeom>
          <a:noFill/>
          <a:ln/>
        </p:spPr>
        <p:txBody>
          <a:bodyPr wrap="square" lIns="0" tIns="0" rIns="0" bIns="0" rtlCol="0" anchor="ctr"/>
          <a:lstStyle/>
          <a:p>
            <a:pPr marL="0" indent="0">
              <a:buNone/>
            </a:pPr>
            <a:r>
              <a:rPr lang="en-US" sz="3600" b="1">
                <a:solidFill>
                  <a:srgbClr val="0E5A56"/>
                </a:solidFill>
                <a:latin typeface="Arial" pitchFamily="34" charset="0"/>
                <a:ea typeface="Arial" pitchFamily="34" charset="-122"/>
                <a:cs typeface="Arial" pitchFamily="34" charset="-120"/>
              </a:rPr>
              <a:t>1.3m+</a:t>
            </a:r>
            <a:endParaRPr lang="en-US" sz="3600"/>
          </a:p>
        </p:txBody>
      </p:sp>
      <p:sp>
        <p:nvSpPr>
          <p:cNvPr id="7" name="Text 5"/>
          <p:cNvSpPr/>
          <p:nvPr/>
        </p:nvSpPr>
        <p:spPr>
          <a:xfrm>
            <a:off x="2286000" y="3081528"/>
            <a:ext cx="4069080" cy="1188720"/>
          </a:xfrm>
          <a:prstGeom prst="rect">
            <a:avLst/>
          </a:prstGeom>
          <a:noFill/>
          <a:ln/>
        </p:spPr>
        <p:txBody>
          <a:bodyPr wrap="square" lIns="0" tIns="0" rIns="0" bIns="0" rtlCol="0" anchor="ctr"/>
          <a:lstStyle/>
          <a:p>
            <a:pPr marL="0" indent="0">
              <a:lnSpc>
                <a:spcPct val="112000"/>
              </a:lnSpc>
              <a:buNone/>
            </a:pPr>
            <a:r>
              <a:rPr lang="en-US" sz="1300">
                <a:solidFill>
                  <a:srgbClr val="1A2826"/>
                </a:solidFill>
                <a:latin typeface="Arial" pitchFamily="34" charset="0"/>
                <a:ea typeface="Arial" pitchFamily="34" charset="-122"/>
                <a:cs typeface="Arial" pitchFamily="34" charset="-120"/>
              </a:rPr>
              <a:t>people diagnosed with COPD in the UK; true prevalence likely closer to 6.7% of over-40s once under-diagnosis is accounted for (Stone et al., 2023)</a:t>
            </a:r>
            <a:endParaRPr lang="en-US" sz="1300"/>
          </a:p>
        </p:txBody>
      </p:sp>
      <p:sp>
        <p:nvSpPr>
          <p:cNvPr id="8" name="Shape 6"/>
          <p:cNvSpPr/>
          <p:nvPr/>
        </p:nvSpPr>
        <p:spPr>
          <a:xfrm>
            <a:off x="502920" y="4572000"/>
            <a:ext cx="5989320" cy="1417320"/>
          </a:xfrm>
          <a:prstGeom prst="roundRect">
            <a:avLst>
              <a:gd name="adj" fmla="val 5161"/>
            </a:avLst>
          </a:prstGeom>
          <a:solidFill>
            <a:srgbClr val="E6F0F7"/>
          </a:solidFill>
          <a:ln/>
          <a:effectLst>
            <a:outerShdw blurRad="101600" dist="38100" dir="5400000" algn="bl" rotWithShape="0">
              <a:srgbClr val="000000">
                <a:alpha val="10000"/>
              </a:srgbClr>
            </a:outerShdw>
          </a:effectLst>
        </p:spPr>
        <p:txBody>
          <a:bodyPr/>
          <a:lstStyle/>
          <a:p>
            <a:endParaRPr lang="en-GB"/>
          </a:p>
        </p:txBody>
      </p:sp>
      <p:sp>
        <p:nvSpPr>
          <p:cNvPr id="9" name="Text 7"/>
          <p:cNvSpPr/>
          <p:nvPr/>
        </p:nvSpPr>
        <p:spPr>
          <a:xfrm>
            <a:off x="731520" y="4709160"/>
            <a:ext cx="1463040" cy="1097280"/>
          </a:xfrm>
          <a:prstGeom prst="rect">
            <a:avLst/>
          </a:prstGeom>
          <a:noFill/>
          <a:ln/>
        </p:spPr>
        <p:txBody>
          <a:bodyPr wrap="square" lIns="0" tIns="0" rIns="0" bIns="0" rtlCol="0" anchor="ctr"/>
          <a:lstStyle/>
          <a:p>
            <a:pPr marL="0" indent="0">
              <a:buNone/>
            </a:pPr>
            <a:r>
              <a:rPr lang="en-US" sz="3600" b="1">
                <a:solidFill>
                  <a:srgbClr val="1F5F8B"/>
                </a:solidFill>
                <a:latin typeface="Arial" pitchFamily="34" charset="0"/>
                <a:ea typeface="Arial" pitchFamily="34" charset="-122"/>
                <a:cs typeface="Arial" pitchFamily="34" charset="-120"/>
              </a:rPr>
              <a:t>3rd</a:t>
            </a:r>
            <a:endParaRPr lang="en-US" sz="3600"/>
          </a:p>
        </p:txBody>
      </p:sp>
      <p:sp>
        <p:nvSpPr>
          <p:cNvPr id="10" name="Text 8"/>
          <p:cNvSpPr/>
          <p:nvPr/>
        </p:nvSpPr>
        <p:spPr>
          <a:xfrm>
            <a:off x="2286000" y="4681728"/>
            <a:ext cx="4069080" cy="1188720"/>
          </a:xfrm>
          <a:prstGeom prst="rect">
            <a:avLst/>
          </a:prstGeom>
          <a:noFill/>
          <a:ln/>
        </p:spPr>
        <p:txBody>
          <a:bodyPr wrap="square" lIns="0" tIns="0" rIns="0" bIns="0" rtlCol="0" anchor="ctr"/>
          <a:lstStyle/>
          <a:p>
            <a:pPr marL="0" indent="0">
              <a:lnSpc>
                <a:spcPct val="112000"/>
              </a:lnSpc>
              <a:buNone/>
            </a:pPr>
            <a:r>
              <a:rPr lang="en-US" sz="1300">
                <a:solidFill>
                  <a:srgbClr val="1A2826"/>
                </a:solidFill>
                <a:latin typeface="Arial" pitchFamily="34" charset="0"/>
                <a:ea typeface="Arial" pitchFamily="34" charset="-122"/>
                <a:cs typeface="Arial" pitchFamily="34" charset="-120"/>
              </a:rPr>
              <a:t>leading cause of death worldwide, responsible for over 3 million deaths annually (GOLD, 2025)</a:t>
            </a:r>
            <a:endParaRPr lang="en-US" sz="1300"/>
          </a:p>
        </p:txBody>
      </p:sp>
      <p:sp>
        <p:nvSpPr>
          <p:cNvPr id="11" name="Shape 9"/>
          <p:cNvSpPr/>
          <p:nvPr/>
        </p:nvSpPr>
        <p:spPr>
          <a:xfrm>
            <a:off x="6766560" y="1463040"/>
            <a:ext cx="4937760" cy="4709160"/>
          </a:xfrm>
          <a:prstGeom prst="roundRect">
            <a:avLst>
              <a:gd name="adj" fmla="val 1553"/>
            </a:avLst>
          </a:prstGeom>
          <a:solidFill>
            <a:srgbClr val="FFFFFF"/>
          </a:solidFill>
          <a:ln w="19050">
            <a:solidFill>
              <a:srgbClr val="EAF5F3"/>
            </a:solidFill>
            <a:prstDash val="solid"/>
          </a:ln>
          <a:effectLst>
            <a:outerShdw blurRad="127000" dist="38100" dir="5400000" algn="bl" rotWithShape="0">
              <a:srgbClr val="000000">
                <a:alpha val="12000"/>
              </a:srgbClr>
            </a:outerShdw>
          </a:effectLst>
        </p:spPr>
        <p:txBody>
          <a:bodyPr/>
          <a:lstStyle/>
          <a:p>
            <a:endParaRPr lang="en-GB"/>
          </a:p>
        </p:txBody>
      </p:sp>
      <p:sp>
        <p:nvSpPr>
          <p:cNvPr id="12" name="Text 10"/>
          <p:cNvSpPr/>
          <p:nvPr/>
        </p:nvSpPr>
        <p:spPr>
          <a:xfrm>
            <a:off x="6995160" y="1627632"/>
            <a:ext cx="4480560" cy="594360"/>
          </a:xfrm>
          <a:prstGeom prst="rect">
            <a:avLst/>
          </a:prstGeom>
          <a:noFill/>
          <a:ln/>
        </p:spPr>
        <p:txBody>
          <a:bodyPr wrap="square" lIns="0" tIns="0" rIns="0" bIns="0" rtlCol="0" anchor="ctr"/>
          <a:lstStyle/>
          <a:p>
            <a:pPr marL="0" indent="0">
              <a:lnSpc>
                <a:spcPct val="110000"/>
              </a:lnSpc>
              <a:buNone/>
            </a:pPr>
            <a:r>
              <a:rPr lang="en-US" sz="1700" b="1">
                <a:solidFill>
                  <a:srgbClr val="08312E"/>
                </a:solidFill>
                <a:latin typeface="Arial" pitchFamily="34" charset="0"/>
                <a:ea typeface="Arial" pitchFamily="34" charset="-122"/>
                <a:cs typeface="Arial" pitchFamily="34" charset="-120"/>
              </a:rPr>
              <a:t>COPD mortality varies sharply by region &amp; deprivation</a:t>
            </a:r>
            <a:endParaRPr lang="en-US" sz="1700"/>
          </a:p>
        </p:txBody>
      </p:sp>
      <p:graphicFrame>
        <p:nvGraphicFramePr>
          <p:cNvPr id="13" name="Chart 0"/>
          <p:cNvGraphicFramePr/>
          <p:nvPr/>
        </p:nvGraphicFramePr>
        <p:xfrm>
          <a:off x="6995160" y="2240280"/>
          <a:ext cx="4480560" cy="2743200"/>
        </p:xfrm>
        <a:graphic>
          <a:graphicData uri="http://schemas.openxmlformats.org/drawingml/2006/chart">
            <c:chart xmlns:c="http://schemas.openxmlformats.org/drawingml/2006/chart" xmlns:r="http://schemas.openxmlformats.org/officeDocument/2006/relationships" r:id="rId5"/>
          </a:graphicData>
        </a:graphic>
      </p:graphicFrame>
      <p:sp>
        <p:nvSpPr>
          <p:cNvPr id="14" name="Text 11"/>
          <p:cNvSpPr/>
          <p:nvPr/>
        </p:nvSpPr>
        <p:spPr>
          <a:xfrm>
            <a:off x="6995160" y="5074920"/>
            <a:ext cx="4480560" cy="960120"/>
          </a:xfrm>
          <a:prstGeom prst="rect">
            <a:avLst/>
          </a:prstGeom>
          <a:noFill/>
          <a:ln/>
        </p:spPr>
        <p:txBody>
          <a:bodyPr wrap="square" lIns="0" tIns="0" rIns="0" bIns="0" rtlCol="0" anchor="ctr"/>
          <a:lstStyle/>
          <a:p>
            <a:pPr marL="0" indent="0">
              <a:lnSpc>
                <a:spcPct val="115000"/>
              </a:lnSpc>
              <a:buNone/>
            </a:pPr>
            <a:r>
              <a:rPr lang="en-US" sz="1050" i="1">
                <a:solidFill>
                  <a:srgbClr val="55706C"/>
                </a:solidFill>
                <a:latin typeface="Arial" pitchFamily="34" charset="0"/>
                <a:ea typeface="Arial" pitchFamily="34" charset="-122"/>
                <a:cs typeface="Arial" pitchFamily="34" charset="-120"/>
              </a:rPr>
              <a:t>Source: GOV.UK Local Tobacco Control Profiles for England (2023); 5x higher mortality gap in lowest vs highest income decile (Williams et al., 2022).</a:t>
            </a:r>
            <a:endParaRPr lang="en-US" sz="1050"/>
          </a:p>
        </p:txBody>
      </p:sp>
      <p:sp>
        <p:nvSpPr>
          <p:cNvPr id="16" name="Text 12"/>
          <p:cNvSpPr/>
          <p:nvPr/>
        </p:nvSpPr>
        <p:spPr>
          <a:xfrm>
            <a:off x="457200" y="6547104"/>
            <a:ext cx="8686800" cy="274320"/>
          </a:xfrm>
          <a:prstGeom prst="rect">
            <a:avLst/>
          </a:prstGeom>
          <a:noFill/>
          <a:ln/>
        </p:spPr>
        <p:txBody>
          <a:bodyPr wrap="square" lIns="0" tIns="0" rIns="0" bIns="0" rtlCol="0" anchor="ctr"/>
          <a:lstStyle/>
          <a:p>
            <a:pPr marL="0" indent="0">
              <a:buNone/>
            </a:pPr>
            <a:endParaRPr lang="en-US" sz="1000"/>
          </a:p>
        </p:txBody>
      </p:sp>
      <p:sp>
        <p:nvSpPr>
          <p:cNvPr id="17" name="Text 13"/>
          <p:cNvSpPr/>
          <p:nvPr/>
        </p:nvSpPr>
        <p:spPr>
          <a:xfrm>
            <a:off x="11338560" y="6547104"/>
            <a:ext cx="548640" cy="274320"/>
          </a:xfrm>
          <a:prstGeom prst="rect">
            <a:avLst/>
          </a:prstGeom>
          <a:noFill/>
          <a:ln/>
        </p:spPr>
        <p:txBody>
          <a:bodyPr wrap="square" lIns="0" tIns="0" rIns="0" bIns="0" rtlCol="0" anchor="ctr"/>
          <a:lstStyle/>
          <a:p>
            <a:pPr marL="0" indent="0" algn="r">
              <a:buNone/>
            </a:pPr>
            <a:r>
              <a:rPr lang="en-US" sz="1000">
                <a:solidFill>
                  <a:srgbClr val="55706C"/>
                </a:solidFill>
                <a:latin typeface="Arial" pitchFamily="34" charset="0"/>
                <a:ea typeface="Arial" pitchFamily="34" charset="-122"/>
                <a:cs typeface="Arial" pitchFamily="34" charset="-120"/>
              </a:rPr>
              <a:t>2 / 15</a:t>
            </a:r>
            <a:endParaRPr lang="en-US" sz="1000"/>
          </a:p>
        </p:txBody>
      </p:sp>
      <p:pic>
        <p:nvPicPr>
          <p:cNvPr id="29" name="Audio 28">
            <a:hlinkClick r:id="" action="ppaction://media"/>
            <a:extLst>
              <a:ext uri="{FF2B5EF4-FFF2-40B4-BE49-F238E27FC236}">
                <a16:creationId xmlns:a16="http://schemas.microsoft.com/office/drawing/2014/main" id="{959B8E0B-099A-968F-EC29-407EBC8F49F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3923"/>
    </mc:Choice>
    <mc:Fallback xmlns="">
      <p:transition spd="slow" advTm="53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100584"/>
            <a:ext cx="10058400" cy="539496"/>
          </a:xfrm>
          <a:prstGeom prst="rect">
            <a:avLst/>
          </a:prstGeom>
          <a:solidFill>
            <a:schemeClr val="accent4"/>
          </a:solidFill>
          <a:ln/>
        </p:spPr>
        <p:txBody>
          <a:bodyPr wrap="square" lIns="0" tIns="0" rIns="0" bIns="0" rtlCol="0" anchor="ctr"/>
          <a:lstStyle/>
          <a:p>
            <a:pPr marL="0" indent="0">
              <a:buNone/>
            </a:pPr>
            <a:r>
              <a:rPr lang="en-US" sz="1600" b="1" kern="0" spc="200">
                <a:solidFill>
                  <a:srgbClr val="3FA79C"/>
                </a:solidFill>
                <a:latin typeface="Arial" pitchFamily="34" charset="0"/>
                <a:ea typeface="Arial" pitchFamily="34" charset="-122"/>
                <a:cs typeface="Arial" pitchFamily="34" charset="-120"/>
              </a:rPr>
              <a:t>CASE STUDY</a:t>
            </a:r>
            <a:endParaRPr lang="en-US" sz="1600"/>
          </a:p>
        </p:txBody>
      </p:sp>
      <p:sp>
        <p:nvSpPr>
          <p:cNvPr id="3" name="Text 1"/>
          <p:cNvSpPr/>
          <p:nvPr/>
        </p:nvSpPr>
        <p:spPr>
          <a:xfrm>
            <a:off x="502920" y="621792"/>
            <a:ext cx="11247120" cy="777240"/>
          </a:xfrm>
          <a:prstGeom prst="rect">
            <a:avLst/>
          </a:prstGeom>
          <a:noFill/>
          <a:ln/>
        </p:spPr>
        <p:txBody>
          <a:bodyPr wrap="square" lIns="0" tIns="0" rIns="0" bIns="0" rtlCol="0" anchor="ctr"/>
          <a:lstStyle/>
          <a:p>
            <a:pPr marL="0" indent="0">
              <a:buNone/>
            </a:pPr>
            <a:r>
              <a:rPr lang="en-US" sz="3400" b="1">
                <a:solidFill>
                  <a:srgbClr val="08312E"/>
                </a:solidFill>
                <a:latin typeface="Arial" pitchFamily="34" charset="0"/>
                <a:ea typeface="Arial" pitchFamily="34" charset="-122"/>
                <a:cs typeface="Arial" pitchFamily="34" charset="-120"/>
              </a:rPr>
              <a:t>Fictional Patient: Demographic Profile</a:t>
            </a:r>
            <a:endParaRPr lang="en-US" sz="3400"/>
          </a:p>
        </p:txBody>
      </p:sp>
      <p:sp>
        <p:nvSpPr>
          <p:cNvPr id="4" name="Shape 2"/>
          <p:cNvSpPr/>
          <p:nvPr/>
        </p:nvSpPr>
        <p:spPr>
          <a:xfrm>
            <a:off x="502920" y="1417320"/>
            <a:ext cx="3703320" cy="4800600"/>
          </a:xfrm>
          <a:prstGeom prst="roundRect">
            <a:avLst>
              <a:gd name="adj" fmla="val 1975"/>
            </a:avLst>
          </a:prstGeom>
          <a:solidFill>
            <a:srgbClr val="0E5A56"/>
          </a:solidFill>
          <a:ln/>
        </p:spPr>
        <p:txBody>
          <a:bodyPr/>
          <a:lstStyle/>
          <a:p>
            <a:endParaRPr lang="en-GB"/>
          </a:p>
        </p:txBody>
      </p:sp>
      <p:pic>
        <p:nvPicPr>
          <p:cNvPr id="5" name="Image 0" descr="preencoded.png"/>
          <p:cNvPicPr>
            <a:picLocks noChangeAspect="1"/>
          </p:cNvPicPr>
          <p:nvPr/>
        </p:nvPicPr>
        <p:blipFill>
          <a:blip r:embed="rId5"/>
          <a:stretch>
            <a:fillRect/>
          </a:stretch>
        </p:blipFill>
        <p:spPr>
          <a:xfrm>
            <a:off x="2103120" y="1691640"/>
            <a:ext cx="640080" cy="640080"/>
          </a:xfrm>
          <a:prstGeom prst="rect">
            <a:avLst/>
          </a:prstGeom>
        </p:spPr>
      </p:pic>
      <p:sp>
        <p:nvSpPr>
          <p:cNvPr id="6" name="Text 3"/>
          <p:cNvSpPr/>
          <p:nvPr/>
        </p:nvSpPr>
        <p:spPr>
          <a:xfrm>
            <a:off x="502920" y="2423160"/>
            <a:ext cx="3703320" cy="502920"/>
          </a:xfrm>
          <a:prstGeom prst="rect">
            <a:avLst/>
          </a:prstGeom>
          <a:noFill/>
          <a:ln/>
        </p:spPr>
        <p:txBody>
          <a:bodyPr wrap="square" lIns="0" tIns="0" rIns="0" bIns="0" rtlCol="0" anchor="ctr"/>
          <a:lstStyle/>
          <a:p>
            <a:pPr marL="0" indent="0" algn="ctr">
              <a:buNone/>
            </a:pPr>
            <a:r>
              <a:rPr lang="en-US" sz="2600" b="1">
                <a:solidFill>
                  <a:srgbClr val="FFFFFF"/>
                </a:solidFill>
                <a:latin typeface="Arial" pitchFamily="34" charset="0"/>
                <a:ea typeface="Arial" pitchFamily="34" charset="-122"/>
                <a:cs typeface="Arial" pitchFamily="34" charset="-120"/>
              </a:rPr>
              <a:t>“Mr R.B.”</a:t>
            </a:r>
            <a:endParaRPr lang="en-US" sz="2600"/>
          </a:p>
        </p:txBody>
      </p:sp>
      <p:sp>
        <p:nvSpPr>
          <p:cNvPr id="7" name="Text 4"/>
          <p:cNvSpPr/>
          <p:nvPr/>
        </p:nvSpPr>
        <p:spPr>
          <a:xfrm>
            <a:off x="731520" y="2926080"/>
            <a:ext cx="3246120" cy="457200"/>
          </a:xfrm>
          <a:prstGeom prst="rect">
            <a:avLst/>
          </a:prstGeom>
          <a:noFill/>
          <a:ln/>
        </p:spPr>
        <p:txBody>
          <a:bodyPr wrap="square" lIns="0" tIns="0" rIns="0" bIns="0" rtlCol="0" anchor="ctr"/>
          <a:lstStyle/>
          <a:p>
            <a:pPr marL="0" indent="0" algn="ctr">
              <a:buNone/>
            </a:pPr>
            <a:r>
              <a:rPr lang="en-US" sz="1200" i="1">
                <a:solidFill>
                  <a:srgbClr val="EAF5F3"/>
                </a:solidFill>
                <a:latin typeface="Arial" pitchFamily="34" charset="0"/>
                <a:ea typeface="Arial" pitchFamily="34" charset="-122"/>
                <a:cs typeface="Arial" pitchFamily="34" charset="-120"/>
              </a:rPr>
              <a:t>Fictional patient — no real names or identifiable data used</a:t>
            </a:r>
            <a:endParaRPr lang="en-US" sz="1200"/>
          </a:p>
        </p:txBody>
      </p:sp>
      <p:sp>
        <p:nvSpPr>
          <p:cNvPr id="8" name="Text 5"/>
          <p:cNvSpPr/>
          <p:nvPr/>
        </p:nvSpPr>
        <p:spPr>
          <a:xfrm>
            <a:off x="731520" y="3520440"/>
            <a:ext cx="3291840" cy="457200"/>
          </a:xfrm>
          <a:prstGeom prst="rect">
            <a:avLst/>
          </a:prstGeom>
          <a:noFill/>
          <a:ln/>
        </p:spPr>
        <p:txBody>
          <a:bodyPr wrap="square" lIns="0" tIns="0" rIns="0" bIns="0" rtlCol="0" anchor="ctr"/>
          <a:lstStyle/>
          <a:p>
            <a:pPr marL="0" indent="0">
              <a:lnSpc>
                <a:spcPct val="105000"/>
              </a:lnSpc>
              <a:buNone/>
            </a:pPr>
            <a:r>
              <a:rPr lang="en-US" sz="1250" b="1">
                <a:solidFill>
                  <a:srgbClr val="FFFFFF"/>
                </a:solidFill>
                <a:latin typeface="Arial" pitchFamily="34" charset="0"/>
                <a:ea typeface="Arial" pitchFamily="34" charset="-122"/>
                <a:cs typeface="Arial" pitchFamily="34" charset="-120"/>
              </a:rPr>
              <a:t>Age / sex: </a:t>
            </a:r>
            <a:r>
              <a:rPr lang="en-US" sz="1250">
                <a:solidFill>
                  <a:srgbClr val="EAF5F3"/>
                </a:solidFill>
                <a:latin typeface="Arial" pitchFamily="34" charset="0"/>
                <a:ea typeface="Arial" pitchFamily="34" charset="-122"/>
                <a:cs typeface="Arial" pitchFamily="34" charset="-120"/>
              </a:rPr>
              <a:t>68-year-old male</a:t>
            </a:r>
            <a:endParaRPr lang="en-US" sz="1250"/>
          </a:p>
        </p:txBody>
      </p:sp>
      <p:sp>
        <p:nvSpPr>
          <p:cNvPr id="9" name="Text 6"/>
          <p:cNvSpPr/>
          <p:nvPr/>
        </p:nvSpPr>
        <p:spPr>
          <a:xfrm>
            <a:off x="731520" y="3904488"/>
            <a:ext cx="3291840" cy="457200"/>
          </a:xfrm>
          <a:prstGeom prst="rect">
            <a:avLst/>
          </a:prstGeom>
          <a:noFill/>
          <a:ln/>
        </p:spPr>
        <p:txBody>
          <a:bodyPr wrap="square" lIns="0" tIns="0" rIns="0" bIns="0" rtlCol="0" anchor="ctr"/>
          <a:lstStyle/>
          <a:p>
            <a:pPr marL="0" indent="0">
              <a:lnSpc>
                <a:spcPct val="105000"/>
              </a:lnSpc>
              <a:buNone/>
            </a:pPr>
            <a:r>
              <a:rPr lang="en-US" sz="1250" b="1">
                <a:solidFill>
                  <a:srgbClr val="FFFFFF"/>
                </a:solidFill>
                <a:latin typeface="Arial" pitchFamily="34" charset="0"/>
                <a:ea typeface="Arial" pitchFamily="34" charset="-122"/>
                <a:cs typeface="Arial" pitchFamily="34" charset="-120"/>
              </a:rPr>
              <a:t>Location: </a:t>
            </a:r>
            <a:r>
              <a:rPr lang="en-US" sz="1250">
                <a:solidFill>
                  <a:srgbClr val="EAF5F3"/>
                </a:solidFill>
                <a:latin typeface="Arial" pitchFamily="34" charset="0"/>
                <a:ea typeface="Arial" pitchFamily="34" charset="-122"/>
                <a:cs typeface="Arial" pitchFamily="34" charset="-120"/>
              </a:rPr>
              <a:t>Sheffield, South Yorkshire (high deprivation decile)</a:t>
            </a:r>
            <a:endParaRPr lang="en-US" sz="1250"/>
          </a:p>
        </p:txBody>
      </p:sp>
      <p:sp>
        <p:nvSpPr>
          <p:cNvPr id="10" name="Text 7"/>
          <p:cNvSpPr/>
          <p:nvPr/>
        </p:nvSpPr>
        <p:spPr>
          <a:xfrm>
            <a:off x="731520" y="4288536"/>
            <a:ext cx="3291840" cy="457200"/>
          </a:xfrm>
          <a:prstGeom prst="rect">
            <a:avLst/>
          </a:prstGeom>
          <a:noFill/>
          <a:ln/>
        </p:spPr>
        <p:txBody>
          <a:bodyPr wrap="square" lIns="0" tIns="0" rIns="0" bIns="0" rtlCol="0" anchor="ctr"/>
          <a:lstStyle/>
          <a:p>
            <a:pPr marL="0" indent="0">
              <a:lnSpc>
                <a:spcPct val="105000"/>
              </a:lnSpc>
              <a:buNone/>
            </a:pPr>
            <a:r>
              <a:rPr lang="en-US" sz="1250" b="1">
                <a:solidFill>
                  <a:srgbClr val="FFFFFF"/>
                </a:solidFill>
                <a:latin typeface="Arial" pitchFamily="34" charset="0"/>
                <a:ea typeface="Arial" pitchFamily="34" charset="-122"/>
                <a:cs typeface="Arial" pitchFamily="34" charset="-120"/>
              </a:rPr>
              <a:t>Occupation: </a:t>
            </a:r>
            <a:r>
              <a:rPr lang="en-US" sz="1250">
                <a:solidFill>
                  <a:srgbClr val="EAF5F3"/>
                </a:solidFill>
                <a:latin typeface="Arial" pitchFamily="34" charset="0"/>
                <a:ea typeface="Arial" pitchFamily="34" charset="-122"/>
                <a:cs typeface="Arial" pitchFamily="34" charset="-120"/>
              </a:rPr>
              <a:t>Retired factory machinist (30 yrs metal-dust exposure)</a:t>
            </a:r>
            <a:endParaRPr lang="en-US" sz="1250"/>
          </a:p>
        </p:txBody>
      </p:sp>
      <p:sp>
        <p:nvSpPr>
          <p:cNvPr id="11" name="Text 8"/>
          <p:cNvSpPr/>
          <p:nvPr/>
        </p:nvSpPr>
        <p:spPr>
          <a:xfrm>
            <a:off x="731520" y="4672584"/>
            <a:ext cx="3291840" cy="457200"/>
          </a:xfrm>
          <a:prstGeom prst="rect">
            <a:avLst/>
          </a:prstGeom>
          <a:noFill/>
          <a:ln/>
        </p:spPr>
        <p:txBody>
          <a:bodyPr wrap="square" lIns="0" tIns="0" rIns="0" bIns="0" rtlCol="0" anchor="ctr"/>
          <a:lstStyle/>
          <a:p>
            <a:pPr marL="0" indent="0">
              <a:lnSpc>
                <a:spcPct val="105000"/>
              </a:lnSpc>
              <a:buNone/>
            </a:pPr>
            <a:r>
              <a:rPr lang="en-US" sz="1250" b="1">
                <a:solidFill>
                  <a:srgbClr val="FFFFFF"/>
                </a:solidFill>
                <a:latin typeface="Arial" pitchFamily="34" charset="0"/>
                <a:ea typeface="Arial" pitchFamily="34" charset="-122"/>
                <a:cs typeface="Arial" pitchFamily="34" charset="-120"/>
              </a:rPr>
              <a:t>Living situation: </a:t>
            </a:r>
            <a:r>
              <a:rPr lang="en-US" sz="1250">
                <a:solidFill>
                  <a:srgbClr val="EAF5F3"/>
                </a:solidFill>
                <a:latin typeface="Arial" pitchFamily="34" charset="0"/>
                <a:ea typeface="Arial" pitchFamily="34" charset="-122"/>
                <a:cs typeface="Arial" pitchFamily="34" charset="-120"/>
              </a:rPr>
              <a:t>Lives alone, ground-floor flat, limited family support</a:t>
            </a:r>
            <a:endParaRPr lang="en-US" sz="1250"/>
          </a:p>
        </p:txBody>
      </p:sp>
      <p:sp>
        <p:nvSpPr>
          <p:cNvPr id="12" name="Text 9"/>
          <p:cNvSpPr/>
          <p:nvPr/>
        </p:nvSpPr>
        <p:spPr>
          <a:xfrm>
            <a:off x="731520" y="5056632"/>
            <a:ext cx="3291840" cy="457200"/>
          </a:xfrm>
          <a:prstGeom prst="rect">
            <a:avLst/>
          </a:prstGeom>
          <a:noFill/>
          <a:ln/>
        </p:spPr>
        <p:txBody>
          <a:bodyPr wrap="square" lIns="0" tIns="0" rIns="0" bIns="0" rtlCol="0" anchor="ctr"/>
          <a:lstStyle/>
          <a:p>
            <a:pPr marL="0" indent="0">
              <a:lnSpc>
                <a:spcPct val="105000"/>
              </a:lnSpc>
              <a:buNone/>
            </a:pPr>
            <a:r>
              <a:rPr lang="en-US" sz="1250" b="1">
                <a:solidFill>
                  <a:srgbClr val="FFFFFF"/>
                </a:solidFill>
                <a:latin typeface="Arial" pitchFamily="34" charset="0"/>
                <a:ea typeface="Arial" pitchFamily="34" charset="-122"/>
                <a:cs typeface="Arial" pitchFamily="34" charset="-120"/>
              </a:rPr>
              <a:t>Smoking history: </a:t>
            </a:r>
            <a:r>
              <a:rPr lang="en-US" sz="1250">
                <a:solidFill>
                  <a:srgbClr val="EAF5F3"/>
                </a:solidFill>
                <a:latin typeface="Arial" pitchFamily="34" charset="0"/>
                <a:ea typeface="Arial" pitchFamily="34" charset="-122"/>
                <a:cs typeface="Arial" pitchFamily="34" charset="-120"/>
              </a:rPr>
              <a:t>Ex-smoker; ~40 pack-years, quit 2 years ago</a:t>
            </a:r>
            <a:endParaRPr lang="en-US" sz="1250"/>
          </a:p>
        </p:txBody>
      </p:sp>
      <p:sp>
        <p:nvSpPr>
          <p:cNvPr id="13" name="Text 10"/>
          <p:cNvSpPr/>
          <p:nvPr/>
        </p:nvSpPr>
        <p:spPr>
          <a:xfrm>
            <a:off x="731520" y="5440680"/>
            <a:ext cx="3291840" cy="457200"/>
          </a:xfrm>
          <a:prstGeom prst="rect">
            <a:avLst/>
          </a:prstGeom>
          <a:noFill/>
          <a:ln/>
        </p:spPr>
        <p:txBody>
          <a:bodyPr wrap="square" lIns="0" tIns="0" rIns="0" bIns="0" rtlCol="0" anchor="ctr"/>
          <a:lstStyle/>
          <a:p>
            <a:pPr marL="0" indent="0">
              <a:lnSpc>
                <a:spcPct val="105000"/>
              </a:lnSpc>
              <a:buNone/>
            </a:pPr>
            <a:r>
              <a:rPr lang="en-US" sz="1250" b="1">
                <a:solidFill>
                  <a:srgbClr val="FFFFFF"/>
                </a:solidFill>
                <a:latin typeface="Arial" pitchFamily="34" charset="0"/>
                <a:ea typeface="Arial" pitchFamily="34" charset="-122"/>
                <a:cs typeface="Arial" pitchFamily="34" charset="-120"/>
              </a:rPr>
              <a:t>BMI: </a:t>
            </a:r>
            <a:r>
              <a:rPr lang="en-US" sz="1250">
                <a:solidFill>
                  <a:srgbClr val="EAF5F3"/>
                </a:solidFill>
                <a:latin typeface="Arial" pitchFamily="34" charset="0"/>
                <a:ea typeface="Arial" pitchFamily="34" charset="-122"/>
                <a:cs typeface="Arial" pitchFamily="34" charset="-120"/>
              </a:rPr>
              <a:t>27.4 kg/m² (overweight)</a:t>
            </a:r>
            <a:endParaRPr lang="en-US" sz="1250"/>
          </a:p>
        </p:txBody>
      </p:sp>
      <p:sp>
        <p:nvSpPr>
          <p:cNvPr id="14" name="Text 11"/>
          <p:cNvSpPr/>
          <p:nvPr/>
        </p:nvSpPr>
        <p:spPr>
          <a:xfrm>
            <a:off x="731520" y="5824728"/>
            <a:ext cx="3291840" cy="457200"/>
          </a:xfrm>
          <a:prstGeom prst="rect">
            <a:avLst/>
          </a:prstGeom>
          <a:noFill/>
          <a:ln/>
        </p:spPr>
        <p:txBody>
          <a:bodyPr wrap="square" lIns="0" tIns="0" rIns="0" bIns="0" rtlCol="0" anchor="ctr"/>
          <a:lstStyle/>
          <a:p>
            <a:pPr marL="0" indent="0">
              <a:lnSpc>
                <a:spcPct val="105000"/>
              </a:lnSpc>
              <a:buNone/>
            </a:pPr>
            <a:r>
              <a:rPr lang="en-US" sz="1250" b="1">
                <a:solidFill>
                  <a:srgbClr val="FFFFFF"/>
                </a:solidFill>
                <a:latin typeface="Arial" pitchFamily="34" charset="0"/>
                <a:ea typeface="Arial" pitchFamily="34" charset="-122"/>
                <a:cs typeface="Arial" pitchFamily="34" charset="-120"/>
              </a:rPr>
              <a:t>CAT score: </a:t>
            </a:r>
            <a:r>
              <a:rPr lang="en-US" sz="1250">
                <a:solidFill>
                  <a:srgbClr val="EAF5F3"/>
                </a:solidFill>
                <a:latin typeface="Arial" pitchFamily="34" charset="0"/>
                <a:ea typeface="Arial" pitchFamily="34" charset="-122"/>
                <a:cs typeface="Arial" pitchFamily="34" charset="-120"/>
              </a:rPr>
              <a:t>19 (high symptom burden)</a:t>
            </a:r>
            <a:endParaRPr lang="en-US" sz="1250"/>
          </a:p>
        </p:txBody>
      </p:sp>
      <p:sp>
        <p:nvSpPr>
          <p:cNvPr id="15" name="Text 12"/>
          <p:cNvSpPr/>
          <p:nvPr/>
        </p:nvSpPr>
        <p:spPr>
          <a:xfrm>
            <a:off x="4526280" y="1463040"/>
            <a:ext cx="6858000" cy="411480"/>
          </a:xfrm>
          <a:prstGeom prst="rect">
            <a:avLst/>
          </a:prstGeom>
          <a:noFill/>
          <a:ln/>
        </p:spPr>
        <p:txBody>
          <a:bodyPr wrap="square" lIns="0" tIns="0" rIns="0" bIns="0" rtlCol="0" anchor="ctr"/>
          <a:lstStyle/>
          <a:p>
            <a:pPr marL="0" indent="0">
              <a:buNone/>
            </a:pPr>
            <a:r>
              <a:rPr lang="en-US" sz="1900" b="1">
                <a:solidFill>
                  <a:srgbClr val="08312E"/>
                </a:solidFill>
                <a:latin typeface="Arial" pitchFamily="34" charset="0"/>
                <a:ea typeface="Arial" pitchFamily="34" charset="-122"/>
                <a:cs typeface="Arial" pitchFamily="34" charset="-120"/>
              </a:rPr>
              <a:t>Lifestyle &amp; Risk Profile</a:t>
            </a:r>
            <a:endParaRPr lang="en-US" sz="1900"/>
          </a:p>
        </p:txBody>
      </p:sp>
      <p:sp>
        <p:nvSpPr>
          <p:cNvPr id="16" name="Shape 13"/>
          <p:cNvSpPr/>
          <p:nvPr/>
        </p:nvSpPr>
        <p:spPr>
          <a:xfrm>
            <a:off x="4526280" y="2084832"/>
            <a:ext cx="502920" cy="502920"/>
          </a:xfrm>
          <a:prstGeom prst="ellipse">
            <a:avLst/>
          </a:prstGeom>
          <a:solidFill>
            <a:srgbClr val="F7E7E0"/>
          </a:solidFill>
          <a:ln/>
        </p:spPr>
        <p:txBody>
          <a:bodyPr/>
          <a:lstStyle/>
          <a:p>
            <a:endParaRPr lang="en-GB"/>
          </a:p>
        </p:txBody>
      </p:sp>
      <p:pic>
        <p:nvPicPr>
          <p:cNvPr id="17" name="Image 1" descr="preencoded.png"/>
          <p:cNvPicPr>
            <a:picLocks noChangeAspect="1"/>
          </p:cNvPicPr>
          <p:nvPr/>
        </p:nvPicPr>
        <p:blipFill>
          <a:blip r:embed="rId6"/>
          <a:stretch>
            <a:fillRect/>
          </a:stretch>
        </p:blipFill>
        <p:spPr>
          <a:xfrm>
            <a:off x="4636008" y="2194560"/>
            <a:ext cx="283464" cy="283464"/>
          </a:xfrm>
          <a:prstGeom prst="rect">
            <a:avLst/>
          </a:prstGeom>
        </p:spPr>
      </p:pic>
      <p:sp>
        <p:nvSpPr>
          <p:cNvPr id="18" name="Text 14"/>
          <p:cNvSpPr/>
          <p:nvPr/>
        </p:nvSpPr>
        <p:spPr>
          <a:xfrm>
            <a:off x="5166360" y="2048256"/>
            <a:ext cx="6309360" cy="347472"/>
          </a:xfrm>
          <a:prstGeom prst="rect">
            <a:avLst/>
          </a:prstGeom>
          <a:noFill/>
          <a:ln/>
        </p:spPr>
        <p:txBody>
          <a:bodyPr wrap="square" lIns="0" tIns="0" rIns="0" bIns="0" rtlCol="0" anchor="ctr"/>
          <a:lstStyle/>
          <a:p>
            <a:pPr marL="0" indent="0">
              <a:buNone/>
            </a:pPr>
            <a:r>
              <a:rPr lang="en-US" sz="1600" b="1">
                <a:solidFill>
                  <a:srgbClr val="C1542C"/>
                </a:solidFill>
                <a:latin typeface="Arial" pitchFamily="34" charset="0"/>
                <a:ea typeface="Arial" pitchFamily="34" charset="-122"/>
                <a:cs typeface="Arial" pitchFamily="34" charset="-120"/>
              </a:rPr>
              <a:t>Smoking history</a:t>
            </a:r>
            <a:endParaRPr lang="en-US" sz="1600"/>
          </a:p>
        </p:txBody>
      </p:sp>
      <p:sp>
        <p:nvSpPr>
          <p:cNvPr id="19" name="Text 15"/>
          <p:cNvSpPr/>
          <p:nvPr/>
        </p:nvSpPr>
        <p:spPr>
          <a:xfrm>
            <a:off x="5166360" y="2377440"/>
            <a:ext cx="6309360" cy="640080"/>
          </a:xfrm>
          <a:prstGeom prst="rect">
            <a:avLst/>
          </a:prstGeom>
          <a:noFill/>
          <a:ln/>
        </p:spPr>
        <p:txBody>
          <a:bodyPr wrap="square" lIns="0" tIns="0" rIns="0" bIns="0" rtlCol="0" anchor="ctr"/>
          <a:lstStyle/>
          <a:p>
            <a:pPr marL="0" indent="0">
              <a:lnSpc>
                <a:spcPct val="112000"/>
              </a:lnSpc>
              <a:buNone/>
            </a:pPr>
            <a:r>
              <a:rPr lang="en-US" sz="1250">
                <a:solidFill>
                  <a:srgbClr val="1A2826"/>
                </a:solidFill>
                <a:latin typeface="Arial" pitchFamily="34" charset="0"/>
                <a:ea typeface="Arial" pitchFamily="34" charset="-122"/>
                <a:cs typeface="Arial" pitchFamily="34" charset="-120"/>
              </a:rPr>
              <a:t>40 pack-years is a major, well-established driver of airflow obstruction and accelerated lung-function decline </a:t>
            </a:r>
            <a:endParaRPr lang="en-US" sz="1250"/>
          </a:p>
        </p:txBody>
      </p:sp>
      <p:sp>
        <p:nvSpPr>
          <p:cNvPr id="20" name="Shape 16"/>
          <p:cNvSpPr/>
          <p:nvPr/>
        </p:nvSpPr>
        <p:spPr>
          <a:xfrm>
            <a:off x="4526280" y="3136392"/>
            <a:ext cx="502920" cy="502920"/>
          </a:xfrm>
          <a:prstGeom prst="ellipse">
            <a:avLst/>
          </a:prstGeom>
          <a:solidFill>
            <a:srgbClr val="E6F0F7"/>
          </a:solidFill>
          <a:ln/>
        </p:spPr>
        <p:txBody>
          <a:bodyPr/>
          <a:lstStyle/>
          <a:p>
            <a:endParaRPr lang="en-GB"/>
          </a:p>
        </p:txBody>
      </p:sp>
      <p:pic>
        <p:nvPicPr>
          <p:cNvPr id="21" name="Image 2" descr="preencoded.png"/>
          <p:cNvPicPr>
            <a:picLocks noChangeAspect="1"/>
          </p:cNvPicPr>
          <p:nvPr/>
        </p:nvPicPr>
        <p:blipFill>
          <a:blip r:embed="rId7"/>
          <a:stretch>
            <a:fillRect/>
          </a:stretch>
        </p:blipFill>
        <p:spPr>
          <a:xfrm>
            <a:off x="4636008" y="3246120"/>
            <a:ext cx="283464" cy="283464"/>
          </a:xfrm>
          <a:prstGeom prst="rect">
            <a:avLst/>
          </a:prstGeom>
        </p:spPr>
      </p:pic>
      <p:sp>
        <p:nvSpPr>
          <p:cNvPr id="22" name="Text 17"/>
          <p:cNvSpPr/>
          <p:nvPr/>
        </p:nvSpPr>
        <p:spPr>
          <a:xfrm>
            <a:off x="5166360" y="3099816"/>
            <a:ext cx="6309360" cy="347472"/>
          </a:xfrm>
          <a:prstGeom prst="rect">
            <a:avLst/>
          </a:prstGeom>
          <a:noFill/>
          <a:ln/>
        </p:spPr>
        <p:txBody>
          <a:bodyPr wrap="square" lIns="0" tIns="0" rIns="0" bIns="0" rtlCol="0" anchor="ctr"/>
          <a:lstStyle/>
          <a:p>
            <a:pPr marL="0" indent="0">
              <a:buNone/>
            </a:pPr>
            <a:r>
              <a:rPr lang="en-US" sz="1600" b="1">
                <a:solidFill>
                  <a:srgbClr val="1F5F8B"/>
                </a:solidFill>
                <a:latin typeface="Arial" pitchFamily="34" charset="0"/>
                <a:ea typeface="Arial" pitchFamily="34" charset="-122"/>
                <a:cs typeface="Arial" pitchFamily="34" charset="-120"/>
              </a:rPr>
              <a:t>Occupational exposure</a:t>
            </a:r>
            <a:endParaRPr lang="en-US" sz="1600"/>
          </a:p>
        </p:txBody>
      </p:sp>
      <p:sp>
        <p:nvSpPr>
          <p:cNvPr id="23" name="Text 18"/>
          <p:cNvSpPr/>
          <p:nvPr/>
        </p:nvSpPr>
        <p:spPr>
          <a:xfrm>
            <a:off x="5166360" y="3429000"/>
            <a:ext cx="6309360" cy="640080"/>
          </a:xfrm>
          <a:prstGeom prst="rect">
            <a:avLst/>
          </a:prstGeom>
          <a:noFill/>
          <a:ln/>
        </p:spPr>
        <p:txBody>
          <a:bodyPr wrap="square" lIns="0" tIns="0" rIns="0" bIns="0" rtlCol="0" anchor="ctr"/>
          <a:lstStyle/>
          <a:p>
            <a:pPr marL="0" indent="0">
              <a:lnSpc>
                <a:spcPct val="112000"/>
              </a:lnSpc>
              <a:buNone/>
            </a:pPr>
            <a:r>
              <a:rPr lang="en-US" sz="1250">
                <a:solidFill>
                  <a:srgbClr val="1A2826"/>
                </a:solidFill>
                <a:latin typeface="Arial" pitchFamily="34" charset="0"/>
                <a:ea typeface="Arial" pitchFamily="34" charset="-122"/>
                <a:cs typeface="Arial" pitchFamily="34" charset="-120"/>
              </a:rPr>
              <a:t>Decades of inhaled metal dust compound the inflammatory burden on the airways.</a:t>
            </a:r>
            <a:endParaRPr lang="en-US" sz="1250"/>
          </a:p>
        </p:txBody>
      </p:sp>
      <p:sp>
        <p:nvSpPr>
          <p:cNvPr id="24" name="Shape 19"/>
          <p:cNvSpPr/>
          <p:nvPr/>
        </p:nvSpPr>
        <p:spPr>
          <a:xfrm>
            <a:off x="4526280" y="4187952"/>
            <a:ext cx="502920" cy="502920"/>
          </a:xfrm>
          <a:prstGeom prst="ellipse">
            <a:avLst/>
          </a:prstGeom>
          <a:solidFill>
            <a:srgbClr val="FCEFDA"/>
          </a:solidFill>
          <a:ln/>
        </p:spPr>
        <p:txBody>
          <a:bodyPr/>
          <a:lstStyle/>
          <a:p>
            <a:endParaRPr lang="en-GB"/>
          </a:p>
        </p:txBody>
      </p:sp>
      <p:pic>
        <p:nvPicPr>
          <p:cNvPr id="25" name="Image 3" descr="preencoded.png"/>
          <p:cNvPicPr>
            <a:picLocks noChangeAspect="1"/>
          </p:cNvPicPr>
          <p:nvPr/>
        </p:nvPicPr>
        <p:blipFill>
          <a:blip r:embed="rId8"/>
          <a:stretch>
            <a:fillRect/>
          </a:stretch>
        </p:blipFill>
        <p:spPr>
          <a:xfrm>
            <a:off x="4636008" y="4297680"/>
            <a:ext cx="283464" cy="283464"/>
          </a:xfrm>
          <a:prstGeom prst="rect">
            <a:avLst/>
          </a:prstGeom>
        </p:spPr>
      </p:pic>
      <p:sp>
        <p:nvSpPr>
          <p:cNvPr id="26" name="Text 20"/>
          <p:cNvSpPr/>
          <p:nvPr/>
        </p:nvSpPr>
        <p:spPr>
          <a:xfrm>
            <a:off x="5166360" y="4151376"/>
            <a:ext cx="6309360" cy="347472"/>
          </a:xfrm>
          <a:prstGeom prst="rect">
            <a:avLst/>
          </a:prstGeom>
          <a:noFill/>
          <a:ln/>
        </p:spPr>
        <p:txBody>
          <a:bodyPr wrap="square" lIns="0" tIns="0" rIns="0" bIns="0" rtlCol="0" anchor="ctr"/>
          <a:lstStyle/>
          <a:p>
            <a:pPr marL="0" indent="0">
              <a:buNone/>
            </a:pPr>
            <a:r>
              <a:rPr lang="en-US" sz="1600" b="1">
                <a:solidFill>
                  <a:srgbClr val="E8A33D"/>
                </a:solidFill>
                <a:latin typeface="Arial" pitchFamily="34" charset="0"/>
                <a:ea typeface="Arial" pitchFamily="34" charset="-122"/>
                <a:cs typeface="Arial" pitchFamily="34" charset="-120"/>
              </a:rPr>
              <a:t>Social deprivation</a:t>
            </a:r>
            <a:endParaRPr lang="en-US" sz="1600"/>
          </a:p>
        </p:txBody>
      </p:sp>
      <p:sp>
        <p:nvSpPr>
          <p:cNvPr id="27" name="Text 21"/>
          <p:cNvSpPr/>
          <p:nvPr/>
        </p:nvSpPr>
        <p:spPr>
          <a:xfrm>
            <a:off x="5166360" y="4480560"/>
            <a:ext cx="6309360" cy="640080"/>
          </a:xfrm>
          <a:prstGeom prst="rect">
            <a:avLst/>
          </a:prstGeom>
          <a:noFill/>
          <a:ln/>
        </p:spPr>
        <p:txBody>
          <a:bodyPr wrap="square" lIns="0" tIns="0" rIns="0" bIns="0" rtlCol="0" anchor="ctr"/>
          <a:lstStyle/>
          <a:p>
            <a:pPr marL="0" indent="0">
              <a:lnSpc>
                <a:spcPct val="112000"/>
              </a:lnSpc>
              <a:buNone/>
            </a:pPr>
            <a:r>
              <a:rPr lang="en-US" sz="1250">
                <a:solidFill>
                  <a:srgbClr val="1A2826"/>
                </a:solidFill>
                <a:latin typeface="Arial" pitchFamily="34" charset="0"/>
                <a:ea typeface="Arial" pitchFamily="34" charset="-122"/>
                <a:cs typeface="Arial" pitchFamily="34" charset="-120"/>
              </a:rPr>
              <a:t>High-deprivation housing is linked to colder, damper conditions and greater exacerbation frequency.</a:t>
            </a:r>
            <a:endParaRPr lang="en-US" sz="1250"/>
          </a:p>
        </p:txBody>
      </p:sp>
      <p:sp>
        <p:nvSpPr>
          <p:cNvPr id="28" name="Shape 22"/>
          <p:cNvSpPr/>
          <p:nvPr/>
        </p:nvSpPr>
        <p:spPr>
          <a:xfrm>
            <a:off x="4526280" y="5239512"/>
            <a:ext cx="502920" cy="502920"/>
          </a:xfrm>
          <a:prstGeom prst="ellipse">
            <a:avLst/>
          </a:prstGeom>
          <a:solidFill>
            <a:srgbClr val="EFE9F6"/>
          </a:solidFill>
          <a:ln/>
        </p:spPr>
        <p:txBody>
          <a:bodyPr/>
          <a:lstStyle/>
          <a:p>
            <a:endParaRPr lang="en-GB"/>
          </a:p>
        </p:txBody>
      </p:sp>
      <p:pic>
        <p:nvPicPr>
          <p:cNvPr id="29" name="Image 4" descr="preencoded.png"/>
          <p:cNvPicPr>
            <a:picLocks noChangeAspect="1"/>
          </p:cNvPicPr>
          <p:nvPr/>
        </p:nvPicPr>
        <p:blipFill>
          <a:blip r:embed="rId9"/>
          <a:stretch>
            <a:fillRect/>
          </a:stretch>
        </p:blipFill>
        <p:spPr>
          <a:xfrm>
            <a:off x="4636008" y="5349240"/>
            <a:ext cx="283464" cy="283464"/>
          </a:xfrm>
          <a:prstGeom prst="rect">
            <a:avLst/>
          </a:prstGeom>
        </p:spPr>
      </p:pic>
      <p:sp>
        <p:nvSpPr>
          <p:cNvPr id="30" name="Text 23"/>
          <p:cNvSpPr/>
          <p:nvPr/>
        </p:nvSpPr>
        <p:spPr>
          <a:xfrm>
            <a:off x="5166360" y="5202936"/>
            <a:ext cx="6309360" cy="347472"/>
          </a:xfrm>
          <a:prstGeom prst="rect">
            <a:avLst/>
          </a:prstGeom>
          <a:noFill/>
          <a:ln/>
        </p:spPr>
        <p:txBody>
          <a:bodyPr wrap="square" lIns="0" tIns="0" rIns="0" bIns="0" rtlCol="0" anchor="ctr"/>
          <a:lstStyle/>
          <a:p>
            <a:pPr marL="0" indent="0">
              <a:buNone/>
            </a:pPr>
            <a:r>
              <a:rPr lang="en-US" sz="1600" b="1">
                <a:solidFill>
                  <a:srgbClr val="5B3E8E"/>
                </a:solidFill>
                <a:latin typeface="Arial" pitchFamily="34" charset="0"/>
                <a:ea typeface="Arial" pitchFamily="34" charset="-122"/>
                <a:cs typeface="Arial" pitchFamily="34" charset="-120"/>
              </a:rPr>
              <a:t>Overweight &amp; sedentary</a:t>
            </a:r>
            <a:endParaRPr lang="en-US" sz="1600"/>
          </a:p>
        </p:txBody>
      </p:sp>
      <p:sp>
        <p:nvSpPr>
          <p:cNvPr id="31" name="Text 24"/>
          <p:cNvSpPr/>
          <p:nvPr/>
        </p:nvSpPr>
        <p:spPr>
          <a:xfrm>
            <a:off x="5166360" y="5532120"/>
            <a:ext cx="6309360" cy="640080"/>
          </a:xfrm>
          <a:prstGeom prst="rect">
            <a:avLst/>
          </a:prstGeom>
          <a:noFill/>
          <a:ln/>
        </p:spPr>
        <p:txBody>
          <a:bodyPr wrap="square" lIns="0" tIns="0" rIns="0" bIns="0" rtlCol="0" anchor="ctr"/>
          <a:lstStyle/>
          <a:p>
            <a:pPr marL="0" indent="0">
              <a:lnSpc>
                <a:spcPct val="112000"/>
              </a:lnSpc>
              <a:buNone/>
            </a:pPr>
            <a:r>
              <a:rPr lang="en-US" sz="1250">
                <a:solidFill>
                  <a:srgbClr val="1A2826"/>
                </a:solidFill>
                <a:latin typeface="Arial" pitchFamily="34" charset="0"/>
                <a:ea typeface="Arial" pitchFamily="34" charset="-122"/>
                <a:cs typeface="Arial" pitchFamily="34" charset="-120"/>
              </a:rPr>
              <a:t>Reduced exercise tolerance and breathlessness discourage activity, perpetuating deconditioning.</a:t>
            </a:r>
            <a:endParaRPr lang="en-US" sz="1250"/>
          </a:p>
        </p:txBody>
      </p:sp>
      <p:sp>
        <p:nvSpPr>
          <p:cNvPr id="33" name="Text 25"/>
          <p:cNvSpPr/>
          <p:nvPr/>
        </p:nvSpPr>
        <p:spPr>
          <a:xfrm>
            <a:off x="457200" y="6547104"/>
            <a:ext cx="8686800" cy="274320"/>
          </a:xfrm>
          <a:prstGeom prst="rect">
            <a:avLst/>
          </a:prstGeom>
          <a:noFill/>
          <a:ln/>
        </p:spPr>
        <p:txBody>
          <a:bodyPr wrap="square" lIns="0" tIns="0" rIns="0" bIns="0" rtlCol="0" anchor="ctr"/>
          <a:lstStyle/>
          <a:p>
            <a:pPr marL="0" indent="0">
              <a:buNone/>
            </a:pPr>
            <a:endParaRPr lang="en-US" sz="1000"/>
          </a:p>
        </p:txBody>
      </p:sp>
      <p:sp>
        <p:nvSpPr>
          <p:cNvPr id="34" name="Text 26"/>
          <p:cNvSpPr/>
          <p:nvPr/>
        </p:nvSpPr>
        <p:spPr>
          <a:xfrm>
            <a:off x="11338560" y="6547104"/>
            <a:ext cx="548640" cy="274320"/>
          </a:xfrm>
          <a:prstGeom prst="rect">
            <a:avLst/>
          </a:prstGeom>
          <a:noFill/>
          <a:ln/>
        </p:spPr>
        <p:txBody>
          <a:bodyPr wrap="square" lIns="0" tIns="0" rIns="0" bIns="0" rtlCol="0" anchor="ctr"/>
          <a:lstStyle/>
          <a:p>
            <a:pPr marL="0" indent="0" algn="r">
              <a:buNone/>
            </a:pPr>
            <a:r>
              <a:rPr lang="en-US" sz="1000">
                <a:solidFill>
                  <a:srgbClr val="55706C"/>
                </a:solidFill>
                <a:latin typeface="Arial" pitchFamily="34" charset="0"/>
                <a:ea typeface="Arial" pitchFamily="34" charset="-122"/>
                <a:cs typeface="Arial" pitchFamily="34" charset="-120"/>
              </a:rPr>
              <a:t>3 / 15</a:t>
            </a:r>
            <a:endParaRPr lang="en-US" sz="1000"/>
          </a:p>
        </p:txBody>
      </p:sp>
      <p:pic>
        <p:nvPicPr>
          <p:cNvPr id="46" name="Audio 45">
            <a:hlinkClick r:id="" action="ppaction://media"/>
            <a:extLst>
              <a:ext uri="{FF2B5EF4-FFF2-40B4-BE49-F238E27FC236}">
                <a16:creationId xmlns:a16="http://schemas.microsoft.com/office/drawing/2014/main" id="{D0735025-249B-0CB9-4C99-8E4CE5B13A1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0195"/>
    </mc:Choice>
    <mc:Fallback xmlns="">
      <p:transition spd="slow" advTm="601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54864"/>
            <a:ext cx="10058400" cy="585216"/>
          </a:xfrm>
          <a:prstGeom prst="rect">
            <a:avLst/>
          </a:prstGeom>
          <a:solidFill>
            <a:schemeClr val="accent4"/>
          </a:solidFill>
          <a:ln/>
        </p:spPr>
        <p:txBody>
          <a:bodyPr wrap="square" lIns="0" tIns="0" rIns="0" bIns="0" rtlCol="0" anchor="ctr"/>
          <a:lstStyle/>
          <a:p>
            <a:pPr marL="0" indent="0">
              <a:buNone/>
            </a:pPr>
            <a:r>
              <a:rPr lang="en-US" sz="1600" b="1" kern="0" spc="200">
                <a:solidFill>
                  <a:srgbClr val="1F5F8B"/>
                </a:solidFill>
                <a:latin typeface="Arial" pitchFamily="34" charset="0"/>
                <a:ea typeface="Arial" pitchFamily="34" charset="-122"/>
                <a:cs typeface="Arial" pitchFamily="34" charset="-120"/>
              </a:rPr>
              <a:t>KNOWLEDGE &amp; UNDERSTANDING</a:t>
            </a:r>
            <a:endParaRPr lang="en-US" sz="1600"/>
          </a:p>
        </p:txBody>
      </p:sp>
      <p:sp>
        <p:nvSpPr>
          <p:cNvPr id="3" name="Text 1"/>
          <p:cNvSpPr/>
          <p:nvPr/>
        </p:nvSpPr>
        <p:spPr>
          <a:xfrm>
            <a:off x="502920" y="621792"/>
            <a:ext cx="11247120" cy="777240"/>
          </a:xfrm>
          <a:prstGeom prst="rect">
            <a:avLst/>
          </a:prstGeom>
          <a:noFill/>
          <a:ln/>
        </p:spPr>
        <p:txBody>
          <a:bodyPr wrap="square" lIns="0" tIns="0" rIns="0" bIns="0" rtlCol="0" anchor="ctr"/>
          <a:lstStyle/>
          <a:p>
            <a:pPr marL="0" indent="0">
              <a:buNone/>
            </a:pPr>
            <a:r>
              <a:rPr lang="en-US" sz="3400" b="1">
                <a:solidFill>
                  <a:srgbClr val="08312E"/>
                </a:solidFill>
                <a:latin typeface="Arial" pitchFamily="34" charset="0"/>
                <a:ea typeface="Arial" pitchFamily="34" charset="-122"/>
                <a:cs typeface="Arial" pitchFamily="34" charset="-120"/>
              </a:rPr>
              <a:t>Anatomy &amp; Physiology of the Respiratory System</a:t>
            </a:r>
            <a:endParaRPr lang="en-US" sz="3400"/>
          </a:p>
        </p:txBody>
      </p:sp>
      <p:sp>
        <p:nvSpPr>
          <p:cNvPr id="4" name="Text 2"/>
          <p:cNvSpPr/>
          <p:nvPr/>
        </p:nvSpPr>
        <p:spPr>
          <a:xfrm>
            <a:off x="502920" y="1417320"/>
            <a:ext cx="11155680" cy="365760"/>
          </a:xfrm>
          <a:prstGeom prst="rect">
            <a:avLst/>
          </a:prstGeom>
          <a:noFill/>
          <a:ln/>
        </p:spPr>
        <p:txBody>
          <a:bodyPr wrap="square" lIns="0" tIns="0" rIns="0" bIns="0" rtlCol="0" anchor="ctr"/>
          <a:lstStyle/>
          <a:p>
            <a:pPr marL="0" indent="0">
              <a:buNone/>
            </a:pPr>
            <a:r>
              <a:rPr lang="en-US" sz="1500" i="1">
                <a:solidFill>
                  <a:srgbClr val="55706C"/>
                </a:solidFill>
                <a:latin typeface="Arial" pitchFamily="34" charset="0"/>
                <a:ea typeface="Arial" pitchFamily="34" charset="-122"/>
                <a:cs typeface="Arial" pitchFamily="34" charset="-120"/>
              </a:rPr>
              <a:t>Effective gas exchange depends on an intact pathway from conducting airways to the alveolar-capillary membrane:</a:t>
            </a:r>
            <a:endParaRPr lang="en-US" sz="1500"/>
          </a:p>
        </p:txBody>
      </p:sp>
      <p:sp>
        <p:nvSpPr>
          <p:cNvPr id="5" name="Shape 3"/>
          <p:cNvSpPr/>
          <p:nvPr/>
        </p:nvSpPr>
        <p:spPr>
          <a:xfrm>
            <a:off x="502920" y="1965960"/>
            <a:ext cx="3657600" cy="1536192"/>
          </a:xfrm>
          <a:prstGeom prst="roundRect">
            <a:avLst>
              <a:gd name="adj" fmla="val 4167"/>
            </a:avLst>
          </a:prstGeom>
          <a:solidFill>
            <a:srgbClr val="E6F0F7"/>
          </a:solidFill>
          <a:ln/>
          <a:effectLst>
            <a:outerShdw blurRad="76200" dist="25400" dir="5400000" algn="bl" rotWithShape="0">
              <a:srgbClr val="000000">
                <a:alpha val="8000"/>
              </a:srgbClr>
            </a:outerShdw>
          </a:effectLst>
        </p:spPr>
        <p:txBody>
          <a:bodyPr/>
          <a:lstStyle/>
          <a:p>
            <a:endParaRPr lang="en-GB"/>
          </a:p>
        </p:txBody>
      </p:sp>
      <p:sp>
        <p:nvSpPr>
          <p:cNvPr id="7" name="Text 4"/>
          <p:cNvSpPr/>
          <p:nvPr/>
        </p:nvSpPr>
        <p:spPr>
          <a:xfrm>
            <a:off x="804672" y="2020824"/>
            <a:ext cx="2944368" cy="384048"/>
          </a:xfrm>
          <a:prstGeom prst="rect">
            <a:avLst/>
          </a:prstGeom>
          <a:noFill/>
          <a:ln/>
        </p:spPr>
        <p:txBody>
          <a:bodyPr wrap="square" lIns="0" tIns="0" rIns="0" bIns="0" rtlCol="0" anchor="ctr"/>
          <a:lstStyle/>
          <a:p>
            <a:pPr marL="0" indent="0">
              <a:buNone/>
            </a:pPr>
            <a:r>
              <a:rPr lang="en-US" sz="1500" b="1">
                <a:solidFill>
                  <a:srgbClr val="1F5F8B"/>
                </a:solidFill>
                <a:latin typeface="Arial" pitchFamily="34" charset="0"/>
                <a:ea typeface="Arial" pitchFamily="34" charset="-122"/>
                <a:cs typeface="Arial" pitchFamily="34" charset="-120"/>
              </a:rPr>
              <a:t>Conducting zone</a:t>
            </a:r>
            <a:endParaRPr lang="en-US" sz="1500"/>
          </a:p>
        </p:txBody>
      </p:sp>
      <p:sp>
        <p:nvSpPr>
          <p:cNvPr id="8" name="Text 5"/>
          <p:cNvSpPr/>
          <p:nvPr/>
        </p:nvSpPr>
        <p:spPr>
          <a:xfrm>
            <a:off x="649224" y="2496312"/>
            <a:ext cx="3364992" cy="960120"/>
          </a:xfrm>
          <a:prstGeom prst="rect">
            <a:avLst/>
          </a:prstGeom>
          <a:noFill/>
          <a:ln/>
        </p:spPr>
        <p:txBody>
          <a:bodyPr wrap="square" lIns="0" tIns="0" rIns="0" bIns="0" rtlCol="0" anchor="ctr"/>
          <a:lstStyle/>
          <a:p>
            <a:pPr marL="0" indent="0">
              <a:lnSpc>
                <a:spcPct val="110000"/>
              </a:lnSpc>
              <a:buNone/>
            </a:pPr>
            <a:r>
              <a:rPr lang="en-US" sz="1300">
                <a:solidFill>
                  <a:srgbClr val="1A2826"/>
                </a:solidFill>
                <a:latin typeface="Arial" pitchFamily="34" charset="0"/>
                <a:ea typeface="Arial" pitchFamily="34" charset="-122"/>
                <a:cs typeface="Arial" pitchFamily="34" charset="-120"/>
              </a:rPr>
              <a:t>Trachea → bronchi → bronchioles warm, filter and humidify air. Pseudostratified ciliated epithelium and goblet cells form the mucociliary escalator; smooth muscle in the bronchiole walls regulates airway diameter via autonomic control.</a:t>
            </a:r>
            <a:endParaRPr lang="en-US" sz="1300"/>
          </a:p>
        </p:txBody>
      </p:sp>
      <p:sp>
        <p:nvSpPr>
          <p:cNvPr id="9" name="Shape 6"/>
          <p:cNvSpPr/>
          <p:nvPr/>
        </p:nvSpPr>
        <p:spPr>
          <a:xfrm>
            <a:off x="4306824" y="1965960"/>
            <a:ext cx="3657600" cy="1536192"/>
          </a:xfrm>
          <a:prstGeom prst="roundRect">
            <a:avLst>
              <a:gd name="adj" fmla="val 4167"/>
            </a:avLst>
          </a:prstGeom>
          <a:solidFill>
            <a:srgbClr val="EAF5F3"/>
          </a:solidFill>
          <a:ln/>
          <a:effectLst>
            <a:outerShdw blurRad="76200" dist="25400" dir="5400000" algn="bl" rotWithShape="0">
              <a:srgbClr val="000000">
                <a:alpha val="8000"/>
              </a:srgbClr>
            </a:outerShdw>
          </a:effectLst>
        </p:spPr>
        <p:txBody>
          <a:bodyPr/>
          <a:lstStyle/>
          <a:p>
            <a:endParaRPr lang="en-GB"/>
          </a:p>
        </p:txBody>
      </p:sp>
      <p:sp>
        <p:nvSpPr>
          <p:cNvPr id="11" name="Text 7"/>
          <p:cNvSpPr/>
          <p:nvPr/>
        </p:nvSpPr>
        <p:spPr>
          <a:xfrm>
            <a:off x="4608576" y="2066544"/>
            <a:ext cx="2944368" cy="384048"/>
          </a:xfrm>
          <a:prstGeom prst="rect">
            <a:avLst/>
          </a:prstGeom>
          <a:noFill/>
          <a:ln/>
        </p:spPr>
        <p:txBody>
          <a:bodyPr wrap="square" lIns="0" tIns="0" rIns="0" bIns="0" rtlCol="0" anchor="ctr"/>
          <a:lstStyle/>
          <a:p>
            <a:pPr marL="0" indent="0">
              <a:buNone/>
            </a:pPr>
            <a:r>
              <a:rPr lang="en-US" sz="1500" b="1">
                <a:solidFill>
                  <a:srgbClr val="0E5A56"/>
                </a:solidFill>
                <a:latin typeface="Arial" pitchFamily="34" charset="0"/>
                <a:ea typeface="Arial" pitchFamily="34" charset="-122"/>
                <a:cs typeface="Arial" pitchFamily="34" charset="-120"/>
              </a:rPr>
              <a:t>Respiratory zone &amp; alveoli</a:t>
            </a:r>
            <a:endParaRPr lang="en-US" sz="1500"/>
          </a:p>
        </p:txBody>
      </p:sp>
      <p:sp>
        <p:nvSpPr>
          <p:cNvPr id="12" name="Text 8"/>
          <p:cNvSpPr/>
          <p:nvPr/>
        </p:nvSpPr>
        <p:spPr>
          <a:xfrm>
            <a:off x="4453128" y="2496312"/>
            <a:ext cx="3364992" cy="960120"/>
          </a:xfrm>
          <a:prstGeom prst="rect">
            <a:avLst/>
          </a:prstGeom>
          <a:noFill/>
          <a:ln/>
        </p:spPr>
        <p:txBody>
          <a:bodyPr wrap="square" lIns="0" tIns="0" rIns="0" bIns="0" rtlCol="0" anchor="ctr"/>
          <a:lstStyle/>
          <a:p>
            <a:pPr marL="0" indent="0">
              <a:lnSpc>
                <a:spcPct val="110000"/>
              </a:lnSpc>
              <a:buNone/>
            </a:pPr>
            <a:r>
              <a:rPr lang="en-US" sz="1300">
                <a:solidFill>
                  <a:srgbClr val="1A2826"/>
                </a:solidFill>
                <a:latin typeface="Arial" pitchFamily="34" charset="0"/>
                <a:ea typeface="Arial" pitchFamily="34" charset="-122"/>
                <a:cs typeface="Arial" pitchFamily="34" charset="-120"/>
              </a:rPr>
              <a:t>~480 million thin-walled alveoli, lined by type I pneumocytes (gas exchange) and type II pneumocytes (surfactant production), provide ~70m² of surface area for diffusion.</a:t>
            </a:r>
            <a:endParaRPr lang="en-US" sz="1300"/>
          </a:p>
        </p:txBody>
      </p:sp>
      <p:sp>
        <p:nvSpPr>
          <p:cNvPr id="13" name="Shape 9"/>
          <p:cNvSpPr/>
          <p:nvPr/>
        </p:nvSpPr>
        <p:spPr>
          <a:xfrm>
            <a:off x="8110728" y="1965960"/>
            <a:ext cx="3657600" cy="1536192"/>
          </a:xfrm>
          <a:prstGeom prst="roundRect">
            <a:avLst>
              <a:gd name="adj" fmla="val 4167"/>
            </a:avLst>
          </a:prstGeom>
          <a:solidFill>
            <a:srgbClr val="F7E7E0"/>
          </a:solidFill>
          <a:ln/>
          <a:effectLst>
            <a:outerShdw blurRad="76200" dist="25400" dir="5400000" algn="bl" rotWithShape="0">
              <a:srgbClr val="000000">
                <a:alpha val="8000"/>
              </a:srgbClr>
            </a:outerShdw>
          </a:effectLst>
        </p:spPr>
        <p:txBody>
          <a:bodyPr/>
          <a:lstStyle/>
          <a:p>
            <a:endParaRPr lang="en-GB"/>
          </a:p>
        </p:txBody>
      </p:sp>
      <p:sp>
        <p:nvSpPr>
          <p:cNvPr id="15" name="Text 10"/>
          <p:cNvSpPr/>
          <p:nvPr/>
        </p:nvSpPr>
        <p:spPr>
          <a:xfrm>
            <a:off x="8257032" y="2026982"/>
            <a:ext cx="2944368" cy="384048"/>
          </a:xfrm>
          <a:prstGeom prst="rect">
            <a:avLst/>
          </a:prstGeom>
          <a:noFill/>
          <a:ln/>
        </p:spPr>
        <p:txBody>
          <a:bodyPr wrap="square" lIns="0" tIns="0" rIns="0" bIns="0" rtlCol="0" anchor="ctr"/>
          <a:lstStyle/>
          <a:p>
            <a:pPr marL="0" indent="0">
              <a:buNone/>
            </a:pPr>
            <a:r>
              <a:rPr lang="en-US" sz="1500" b="1">
                <a:solidFill>
                  <a:srgbClr val="C1542C"/>
                </a:solidFill>
                <a:latin typeface="Arial" pitchFamily="34" charset="0"/>
                <a:ea typeface="Arial" pitchFamily="34" charset="-122"/>
                <a:cs typeface="Arial" pitchFamily="34" charset="-120"/>
              </a:rPr>
              <a:t>Elastic recoil &amp; compliance</a:t>
            </a:r>
            <a:endParaRPr lang="en-US" sz="1500"/>
          </a:p>
        </p:txBody>
      </p:sp>
      <p:sp>
        <p:nvSpPr>
          <p:cNvPr id="16" name="Text 11"/>
          <p:cNvSpPr/>
          <p:nvPr/>
        </p:nvSpPr>
        <p:spPr>
          <a:xfrm>
            <a:off x="8257032" y="2496312"/>
            <a:ext cx="3364992" cy="960120"/>
          </a:xfrm>
          <a:prstGeom prst="rect">
            <a:avLst/>
          </a:prstGeom>
          <a:noFill/>
          <a:ln/>
        </p:spPr>
        <p:txBody>
          <a:bodyPr wrap="square" lIns="0" tIns="0" rIns="0" bIns="0" rtlCol="0" anchor="ctr"/>
          <a:lstStyle/>
          <a:p>
            <a:pPr marL="0" indent="0">
              <a:lnSpc>
                <a:spcPct val="110000"/>
              </a:lnSpc>
              <a:buNone/>
            </a:pPr>
            <a:r>
              <a:rPr lang="en-US" sz="1300">
                <a:solidFill>
                  <a:srgbClr val="1A2826"/>
                </a:solidFill>
                <a:latin typeface="Arial" pitchFamily="34" charset="0"/>
                <a:ea typeface="Arial" pitchFamily="34" charset="-122"/>
                <a:cs typeface="Arial" pitchFamily="34" charset="-120"/>
              </a:rPr>
              <a:t>Elastin fibres in alveolar walls and surfactant (reducing surface tension) allow lungs to passively deflate on expiration and resist collapse on inspiration.</a:t>
            </a:r>
            <a:endParaRPr lang="en-US" sz="1300"/>
          </a:p>
        </p:txBody>
      </p:sp>
      <p:sp>
        <p:nvSpPr>
          <p:cNvPr id="17" name="Shape 12"/>
          <p:cNvSpPr/>
          <p:nvPr/>
        </p:nvSpPr>
        <p:spPr>
          <a:xfrm>
            <a:off x="502920" y="3648456"/>
            <a:ext cx="3657600" cy="1536192"/>
          </a:xfrm>
          <a:prstGeom prst="roundRect">
            <a:avLst>
              <a:gd name="adj" fmla="val 4167"/>
            </a:avLst>
          </a:prstGeom>
          <a:solidFill>
            <a:srgbClr val="EFE9F6"/>
          </a:solidFill>
          <a:ln/>
          <a:effectLst>
            <a:outerShdw blurRad="76200" dist="25400" dir="5400000" algn="bl" rotWithShape="0">
              <a:srgbClr val="000000">
                <a:alpha val="8000"/>
              </a:srgbClr>
            </a:outerShdw>
          </a:effectLst>
        </p:spPr>
        <p:txBody>
          <a:bodyPr/>
          <a:lstStyle/>
          <a:p>
            <a:endParaRPr lang="en-GB"/>
          </a:p>
        </p:txBody>
      </p:sp>
      <p:sp>
        <p:nvSpPr>
          <p:cNvPr id="19" name="Text 13"/>
          <p:cNvSpPr/>
          <p:nvPr/>
        </p:nvSpPr>
        <p:spPr>
          <a:xfrm>
            <a:off x="783212" y="3703320"/>
            <a:ext cx="2944368" cy="384048"/>
          </a:xfrm>
          <a:prstGeom prst="rect">
            <a:avLst/>
          </a:prstGeom>
          <a:noFill/>
          <a:ln/>
        </p:spPr>
        <p:txBody>
          <a:bodyPr wrap="square" lIns="0" tIns="0" rIns="0" bIns="0" rtlCol="0" anchor="ctr"/>
          <a:lstStyle/>
          <a:p>
            <a:pPr marL="0" indent="0">
              <a:buNone/>
            </a:pPr>
            <a:r>
              <a:rPr lang="en-US" sz="1500" b="1">
                <a:solidFill>
                  <a:srgbClr val="5B3E8E"/>
                </a:solidFill>
                <a:latin typeface="Arial" pitchFamily="34" charset="0"/>
                <a:ea typeface="Arial" pitchFamily="34" charset="-122"/>
                <a:cs typeface="Arial" pitchFamily="34" charset="-120"/>
              </a:rPr>
              <a:t>Respiratory muscles</a:t>
            </a:r>
            <a:endParaRPr lang="en-US" sz="1500"/>
          </a:p>
        </p:txBody>
      </p:sp>
      <p:sp>
        <p:nvSpPr>
          <p:cNvPr id="20" name="Text 14"/>
          <p:cNvSpPr/>
          <p:nvPr/>
        </p:nvSpPr>
        <p:spPr>
          <a:xfrm>
            <a:off x="649224" y="4178808"/>
            <a:ext cx="3364992" cy="960120"/>
          </a:xfrm>
          <a:prstGeom prst="rect">
            <a:avLst/>
          </a:prstGeom>
          <a:noFill/>
          <a:ln/>
        </p:spPr>
        <p:txBody>
          <a:bodyPr wrap="square" lIns="0" tIns="0" rIns="0" bIns="0" rtlCol="0" anchor="ctr"/>
          <a:lstStyle/>
          <a:p>
            <a:pPr marL="0" indent="0">
              <a:lnSpc>
                <a:spcPct val="110000"/>
              </a:lnSpc>
              <a:buNone/>
            </a:pPr>
            <a:r>
              <a:rPr lang="en-US" sz="1300">
                <a:solidFill>
                  <a:srgbClr val="1A2826"/>
                </a:solidFill>
                <a:latin typeface="Arial" pitchFamily="34" charset="0"/>
                <a:ea typeface="Arial" pitchFamily="34" charset="-122"/>
                <a:cs typeface="Arial" pitchFamily="34" charset="-120"/>
              </a:rPr>
              <a:t>The diaphragm (the principal muscle, innervated by the phrenic nerve) and external/internal intercostals generate the pressure gradients that drive inspiration and forced expiration.</a:t>
            </a:r>
            <a:endParaRPr lang="en-US" sz="1300"/>
          </a:p>
        </p:txBody>
      </p:sp>
      <p:sp>
        <p:nvSpPr>
          <p:cNvPr id="21" name="Shape 15"/>
          <p:cNvSpPr/>
          <p:nvPr/>
        </p:nvSpPr>
        <p:spPr>
          <a:xfrm>
            <a:off x="4306824" y="3648456"/>
            <a:ext cx="3657600" cy="1536192"/>
          </a:xfrm>
          <a:prstGeom prst="roundRect">
            <a:avLst>
              <a:gd name="adj" fmla="val 4167"/>
            </a:avLst>
          </a:prstGeom>
          <a:solidFill>
            <a:srgbClr val="E7F5EB"/>
          </a:solidFill>
          <a:ln/>
          <a:effectLst>
            <a:outerShdw blurRad="76200" dist="25400" dir="5400000" algn="bl" rotWithShape="0">
              <a:srgbClr val="000000">
                <a:alpha val="8000"/>
              </a:srgbClr>
            </a:outerShdw>
          </a:effectLst>
        </p:spPr>
        <p:txBody>
          <a:bodyPr/>
          <a:lstStyle/>
          <a:p>
            <a:endParaRPr lang="en-GB"/>
          </a:p>
        </p:txBody>
      </p:sp>
      <p:sp>
        <p:nvSpPr>
          <p:cNvPr id="23" name="Text 16"/>
          <p:cNvSpPr/>
          <p:nvPr/>
        </p:nvSpPr>
        <p:spPr>
          <a:xfrm>
            <a:off x="4475335" y="3739896"/>
            <a:ext cx="2944368" cy="384048"/>
          </a:xfrm>
          <a:prstGeom prst="rect">
            <a:avLst/>
          </a:prstGeom>
          <a:noFill/>
          <a:ln/>
        </p:spPr>
        <p:txBody>
          <a:bodyPr wrap="square" lIns="0" tIns="0" rIns="0" bIns="0" rtlCol="0" anchor="ctr"/>
          <a:lstStyle/>
          <a:p>
            <a:pPr marL="0" indent="0">
              <a:buNone/>
            </a:pPr>
            <a:r>
              <a:rPr lang="en-US" sz="1500" b="1">
                <a:solidFill>
                  <a:srgbClr val="2F8F4E"/>
                </a:solidFill>
                <a:latin typeface="Arial" pitchFamily="34" charset="0"/>
                <a:ea typeface="Arial" pitchFamily="34" charset="-122"/>
                <a:cs typeface="Arial" pitchFamily="34" charset="-120"/>
              </a:rPr>
              <a:t>Pulmonary circulation</a:t>
            </a:r>
            <a:endParaRPr lang="en-US" sz="1500"/>
          </a:p>
        </p:txBody>
      </p:sp>
      <p:sp>
        <p:nvSpPr>
          <p:cNvPr id="24" name="Text 17"/>
          <p:cNvSpPr/>
          <p:nvPr/>
        </p:nvSpPr>
        <p:spPr>
          <a:xfrm>
            <a:off x="4453128" y="4178808"/>
            <a:ext cx="3364992" cy="960120"/>
          </a:xfrm>
          <a:prstGeom prst="rect">
            <a:avLst/>
          </a:prstGeom>
          <a:noFill/>
          <a:ln/>
        </p:spPr>
        <p:txBody>
          <a:bodyPr wrap="square" lIns="0" tIns="0" rIns="0" bIns="0" rtlCol="0" anchor="ctr"/>
          <a:lstStyle/>
          <a:p>
            <a:pPr marL="0" indent="0">
              <a:lnSpc>
                <a:spcPct val="110000"/>
              </a:lnSpc>
              <a:buNone/>
            </a:pPr>
            <a:r>
              <a:rPr lang="en-US" sz="1300">
                <a:solidFill>
                  <a:srgbClr val="1A2826"/>
                </a:solidFill>
                <a:latin typeface="Arial" pitchFamily="34" charset="0"/>
                <a:ea typeface="Arial" pitchFamily="34" charset="-122"/>
                <a:cs typeface="Arial" pitchFamily="34" charset="-120"/>
              </a:rPr>
              <a:t>Deoxygenated blood from the right ventricle perfuses alveolar capillaries at low pressure; oxygenated blood returns via pulmonary veins to the left atrium.</a:t>
            </a:r>
            <a:endParaRPr lang="en-US" sz="1300"/>
          </a:p>
        </p:txBody>
      </p:sp>
      <p:sp>
        <p:nvSpPr>
          <p:cNvPr id="25" name="Shape 18"/>
          <p:cNvSpPr/>
          <p:nvPr/>
        </p:nvSpPr>
        <p:spPr>
          <a:xfrm>
            <a:off x="8110728" y="3648456"/>
            <a:ext cx="3657600" cy="1536192"/>
          </a:xfrm>
          <a:prstGeom prst="roundRect">
            <a:avLst>
              <a:gd name="adj" fmla="val 4167"/>
            </a:avLst>
          </a:prstGeom>
          <a:solidFill>
            <a:srgbClr val="FCEFDA"/>
          </a:solidFill>
          <a:ln/>
          <a:effectLst>
            <a:outerShdw blurRad="76200" dist="25400" dir="5400000" algn="bl" rotWithShape="0">
              <a:srgbClr val="000000">
                <a:alpha val="8000"/>
              </a:srgbClr>
            </a:outerShdw>
          </a:effectLst>
        </p:spPr>
        <p:txBody>
          <a:bodyPr/>
          <a:lstStyle/>
          <a:p>
            <a:endParaRPr lang="en-GB"/>
          </a:p>
        </p:txBody>
      </p:sp>
      <p:sp>
        <p:nvSpPr>
          <p:cNvPr id="27" name="Text 19"/>
          <p:cNvSpPr/>
          <p:nvPr/>
        </p:nvSpPr>
        <p:spPr>
          <a:xfrm>
            <a:off x="8348472" y="3739896"/>
            <a:ext cx="2944368" cy="384048"/>
          </a:xfrm>
          <a:prstGeom prst="rect">
            <a:avLst/>
          </a:prstGeom>
          <a:noFill/>
          <a:ln/>
        </p:spPr>
        <p:txBody>
          <a:bodyPr wrap="square" lIns="0" tIns="0" rIns="0" bIns="0" rtlCol="0" anchor="ctr"/>
          <a:lstStyle/>
          <a:p>
            <a:pPr marL="0" indent="0">
              <a:buNone/>
            </a:pPr>
            <a:r>
              <a:rPr lang="en-US" sz="1500" b="1">
                <a:solidFill>
                  <a:srgbClr val="E8A33D"/>
                </a:solidFill>
                <a:latin typeface="Arial" pitchFamily="34" charset="0"/>
                <a:ea typeface="Arial" pitchFamily="34" charset="-122"/>
                <a:cs typeface="Arial" pitchFamily="34" charset="-120"/>
              </a:rPr>
              <a:t>Gas exchange &amp; V/Q matching</a:t>
            </a:r>
            <a:endParaRPr lang="en-US" sz="1500"/>
          </a:p>
        </p:txBody>
      </p:sp>
      <p:sp>
        <p:nvSpPr>
          <p:cNvPr id="28" name="Text 20"/>
          <p:cNvSpPr/>
          <p:nvPr/>
        </p:nvSpPr>
        <p:spPr>
          <a:xfrm>
            <a:off x="8257032" y="4178808"/>
            <a:ext cx="3364992" cy="960120"/>
          </a:xfrm>
          <a:prstGeom prst="rect">
            <a:avLst/>
          </a:prstGeom>
          <a:noFill/>
          <a:ln/>
        </p:spPr>
        <p:txBody>
          <a:bodyPr wrap="square" lIns="0" tIns="0" rIns="0" bIns="0" rtlCol="0" anchor="ctr"/>
          <a:lstStyle/>
          <a:p>
            <a:pPr marL="0" indent="0">
              <a:lnSpc>
                <a:spcPct val="110000"/>
              </a:lnSpc>
              <a:buNone/>
            </a:pPr>
            <a:r>
              <a:rPr lang="en-US" sz="1300">
                <a:solidFill>
                  <a:srgbClr val="1A2826"/>
                </a:solidFill>
                <a:latin typeface="Arial" pitchFamily="34" charset="0"/>
                <a:ea typeface="Arial" pitchFamily="34" charset="-122"/>
                <a:cs typeface="Arial" pitchFamily="34" charset="-120"/>
              </a:rPr>
              <a:t>O₂ and CO₂ diffuse passively down partial-pressure gradients; efficient exchange depends on ventilation being matched to perfusion (V/Q ratio) across the lung.</a:t>
            </a:r>
            <a:endParaRPr lang="en-US" sz="1300"/>
          </a:p>
        </p:txBody>
      </p:sp>
      <p:sp>
        <p:nvSpPr>
          <p:cNvPr id="29" name="Text 21"/>
          <p:cNvSpPr/>
          <p:nvPr/>
        </p:nvSpPr>
        <p:spPr>
          <a:xfrm>
            <a:off x="502920" y="6263640"/>
            <a:ext cx="10789920" cy="274320"/>
          </a:xfrm>
          <a:prstGeom prst="rect">
            <a:avLst/>
          </a:prstGeom>
          <a:noFill/>
          <a:ln/>
        </p:spPr>
        <p:txBody>
          <a:bodyPr wrap="square" lIns="0" tIns="0" rIns="0" bIns="0" rtlCol="0" anchor="ctr"/>
          <a:lstStyle/>
          <a:p>
            <a:pPr marL="0" indent="0">
              <a:buNone/>
            </a:pPr>
            <a:endParaRPr lang="en-US" sz="1050"/>
          </a:p>
        </p:txBody>
      </p:sp>
      <p:sp>
        <p:nvSpPr>
          <p:cNvPr id="31" name="Text 22"/>
          <p:cNvSpPr/>
          <p:nvPr/>
        </p:nvSpPr>
        <p:spPr>
          <a:xfrm>
            <a:off x="457200" y="6547104"/>
            <a:ext cx="8686800" cy="274320"/>
          </a:xfrm>
          <a:prstGeom prst="rect">
            <a:avLst/>
          </a:prstGeom>
          <a:noFill/>
          <a:ln/>
        </p:spPr>
        <p:txBody>
          <a:bodyPr wrap="square" lIns="0" tIns="0" rIns="0" bIns="0" rtlCol="0" anchor="ctr"/>
          <a:lstStyle/>
          <a:p>
            <a:pPr marL="0" indent="0">
              <a:buNone/>
            </a:pPr>
            <a:endParaRPr lang="en-US" sz="1000"/>
          </a:p>
        </p:txBody>
      </p:sp>
      <p:sp>
        <p:nvSpPr>
          <p:cNvPr id="32" name="Text 23"/>
          <p:cNvSpPr/>
          <p:nvPr/>
        </p:nvSpPr>
        <p:spPr>
          <a:xfrm>
            <a:off x="11338560" y="6547104"/>
            <a:ext cx="548640" cy="274320"/>
          </a:xfrm>
          <a:prstGeom prst="rect">
            <a:avLst/>
          </a:prstGeom>
          <a:noFill/>
          <a:ln/>
        </p:spPr>
        <p:txBody>
          <a:bodyPr wrap="square" lIns="0" tIns="0" rIns="0" bIns="0" rtlCol="0" anchor="ctr"/>
          <a:lstStyle/>
          <a:p>
            <a:pPr marL="0" indent="0" algn="r">
              <a:buNone/>
            </a:pPr>
            <a:r>
              <a:rPr lang="en-US" sz="1000">
                <a:solidFill>
                  <a:srgbClr val="55706C"/>
                </a:solidFill>
                <a:latin typeface="Arial" pitchFamily="34" charset="0"/>
                <a:ea typeface="Arial" pitchFamily="34" charset="-122"/>
                <a:cs typeface="Arial" pitchFamily="34" charset="-120"/>
              </a:rPr>
              <a:t>4 / 15</a:t>
            </a:r>
            <a:endParaRPr lang="en-US" sz="1000"/>
          </a:p>
        </p:txBody>
      </p:sp>
      <p:pic>
        <p:nvPicPr>
          <p:cNvPr id="14" name="Audio 13">
            <a:hlinkClick r:id="" action="ppaction://media"/>
            <a:extLst>
              <a:ext uri="{FF2B5EF4-FFF2-40B4-BE49-F238E27FC236}">
                <a16:creationId xmlns:a16="http://schemas.microsoft.com/office/drawing/2014/main" id="{DDC16ED1-D387-54CF-B89D-2C866D797FD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0819"/>
    </mc:Choice>
    <mc:Fallback>
      <p:transition spd="slow" advTm="70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54864"/>
            <a:ext cx="10058400" cy="539496"/>
          </a:xfrm>
          <a:prstGeom prst="rect">
            <a:avLst/>
          </a:prstGeom>
          <a:solidFill>
            <a:schemeClr val="accent4"/>
          </a:solidFill>
          <a:ln/>
        </p:spPr>
        <p:txBody>
          <a:bodyPr wrap="square" lIns="0" tIns="0" rIns="0" bIns="0" rtlCol="0" anchor="ctr"/>
          <a:lstStyle/>
          <a:p>
            <a:pPr marL="0" indent="0">
              <a:buNone/>
            </a:pPr>
            <a:r>
              <a:rPr lang="en-US" sz="1600" b="1" kern="0" spc="200">
                <a:solidFill>
                  <a:srgbClr val="C1542C"/>
                </a:solidFill>
                <a:latin typeface="Arial" pitchFamily="34" charset="0"/>
                <a:ea typeface="Arial" pitchFamily="34" charset="-122"/>
                <a:cs typeface="Arial" pitchFamily="34" charset="-120"/>
              </a:rPr>
              <a:t>COGNITIVE &amp; INTELLECTUAL SKILLS</a:t>
            </a:r>
            <a:endParaRPr lang="en-US" sz="1600"/>
          </a:p>
        </p:txBody>
      </p:sp>
      <p:sp>
        <p:nvSpPr>
          <p:cNvPr id="3" name="Text 1"/>
          <p:cNvSpPr/>
          <p:nvPr/>
        </p:nvSpPr>
        <p:spPr>
          <a:xfrm>
            <a:off x="502920" y="621792"/>
            <a:ext cx="11247120" cy="777240"/>
          </a:xfrm>
          <a:prstGeom prst="rect">
            <a:avLst/>
          </a:prstGeom>
          <a:noFill/>
          <a:ln/>
        </p:spPr>
        <p:txBody>
          <a:bodyPr wrap="square" lIns="0" tIns="0" rIns="0" bIns="0" rtlCol="0" anchor="ctr"/>
          <a:lstStyle/>
          <a:p>
            <a:pPr marL="0" indent="0">
              <a:buNone/>
            </a:pPr>
            <a:r>
              <a:rPr lang="en-US" sz="3400" b="1">
                <a:solidFill>
                  <a:srgbClr val="08312E"/>
                </a:solidFill>
                <a:latin typeface="Arial" pitchFamily="34" charset="0"/>
                <a:ea typeface="Arial" pitchFamily="34" charset="-122"/>
                <a:cs typeface="Arial" pitchFamily="34" charset="-120"/>
              </a:rPr>
              <a:t>Pathophysiology: How COPD Damages the System</a:t>
            </a:r>
            <a:endParaRPr lang="en-US" sz="3400"/>
          </a:p>
        </p:txBody>
      </p:sp>
      <p:sp>
        <p:nvSpPr>
          <p:cNvPr id="4" name="Text 2"/>
          <p:cNvSpPr/>
          <p:nvPr/>
        </p:nvSpPr>
        <p:spPr>
          <a:xfrm>
            <a:off x="502920" y="1371600"/>
            <a:ext cx="6629400" cy="868680"/>
          </a:xfrm>
          <a:prstGeom prst="rect">
            <a:avLst/>
          </a:prstGeom>
          <a:noFill/>
          <a:ln/>
        </p:spPr>
        <p:txBody>
          <a:bodyPr wrap="square" lIns="0" tIns="0" rIns="0" bIns="0" rtlCol="0" anchor="ctr"/>
          <a:lstStyle/>
          <a:p>
            <a:pPr marL="0" indent="0">
              <a:lnSpc>
                <a:spcPct val="115000"/>
              </a:lnSpc>
              <a:buNone/>
            </a:pPr>
            <a:r>
              <a:rPr lang="en-US" sz="1500">
                <a:solidFill>
                  <a:srgbClr val="1A2826"/>
                </a:solidFill>
                <a:latin typeface="Arial" pitchFamily="34" charset="0"/>
                <a:ea typeface="Arial" pitchFamily="34" charset="-122"/>
                <a:cs typeface="Arial" pitchFamily="34" charset="-120"/>
              </a:rPr>
              <a:t>Chronic inhalation of irritants, chiefly tobacco smoke, but also occupational dust as in Mr R.B.'s case, triggers a self-perpetuating cycle of oxidative stress and inflammation (Rodrigues et al., 2021; Curtis, 2023):</a:t>
            </a:r>
            <a:endParaRPr lang="en-US" sz="1500"/>
          </a:p>
        </p:txBody>
      </p:sp>
      <p:sp>
        <p:nvSpPr>
          <p:cNvPr id="5" name="Shape 3"/>
          <p:cNvSpPr/>
          <p:nvPr/>
        </p:nvSpPr>
        <p:spPr>
          <a:xfrm>
            <a:off x="502920" y="2331720"/>
            <a:ext cx="457200" cy="457200"/>
          </a:xfrm>
          <a:prstGeom prst="ellipse">
            <a:avLst/>
          </a:prstGeom>
          <a:solidFill>
            <a:srgbClr val="C1542C"/>
          </a:solidFill>
          <a:ln/>
        </p:spPr>
        <p:txBody>
          <a:bodyPr/>
          <a:lstStyle/>
          <a:p>
            <a:endParaRPr lang="en-GB"/>
          </a:p>
        </p:txBody>
      </p:sp>
      <p:sp>
        <p:nvSpPr>
          <p:cNvPr id="6" name="Text 4"/>
          <p:cNvSpPr/>
          <p:nvPr/>
        </p:nvSpPr>
        <p:spPr>
          <a:xfrm>
            <a:off x="502920" y="2331720"/>
            <a:ext cx="457200" cy="457200"/>
          </a:xfrm>
          <a:prstGeom prst="rect">
            <a:avLst/>
          </a:prstGeom>
          <a:noFill/>
          <a:ln/>
        </p:spPr>
        <p:txBody>
          <a:bodyPr wrap="square" lIns="0" tIns="0" rIns="0" bIns="0" rtlCol="0" anchor="ctr"/>
          <a:lstStyle/>
          <a:p>
            <a:pPr marL="0" indent="0" algn="ctr">
              <a:buNone/>
            </a:pPr>
            <a:r>
              <a:rPr lang="en-US" sz="1500" b="1">
                <a:solidFill>
                  <a:srgbClr val="FFFFFF"/>
                </a:solidFill>
                <a:latin typeface="Arial" pitchFamily="34" charset="0"/>
                <a:ea typeface="Arial" pitchFamily="34" charset="-122"/>
                <a:cs typeface="Arial" pitchFamily="34" charset="-120"/>
              </a:rPr>
              <a:t>1</a:t>
            </a:r>
            <a:endParaRPr lang="en-US" sz="1500"/>
          </a:p>
        </p:txBody>
      </p:sp>
      <p:sp>
        <p:nvSpPr>
          <p:cNvPr id="7" name="Text 5"/>
          <p:cNvSpPr/>
          <p:nvPr/>
        </p:nvSpPr>
        <p:spPr>
          <a:xfrm>
            <a:off x="1097280" y="2313432"/>
            <a:ext cx="6035040" cy="640080"/>
          </a:xfrm>
          <a:prstGeom prst="rect">
            <a:avLst/>
          </a:prstGeom>
          <a:noFill/>
          <a:ln/>
        </p:spPr>
        <p:txBody>
          <a:bodyPr wrap="square" lIns="0" tIns="0" rIns="0" bIns="0" rtlCol="0" anchor="t"/>
          <a:lstStyle/>
          <a:p>
            <a:pPr marL="0" indent="0">
              <a:lnSpc>
                <a:spcPct val="108000"/>
              </a:lnSpc>
              <a:buNone/>
            </a:pPr>
            <a:r>
              <a:rPr lang="en-US" sz="1150" b="1">
                <a:solidFill>
                  <a:srgbClr val="08312E"/>
                </a:solidFill>
                <a:latin typeface="Arial" pitchFamily="34" charset="0"/>
                <a:ea typeface="Arial" pitchFamily="34" charset="-122"/>
                <a:cs typeface="Arial" pitchFamily="34" charset="-120"/>
              </a:rPr>
              <a:t>Irritant exposure:  </a:t>
            </a:r>
            <a:r>
              <a:rPr lang="en-US" sz="1150">
                <a:solidFill>
                  <a:srgbClr val="1A2826"/>
                </a:solidFill>
                <a:latin typeface="Arial" pitchFamily="34" charset="0"/>
                <a:ea typeface="Arial" pitchFamily="34" charset="-122"/>
                <a:cs typeface="Arial" pitchFamily="34" charset="-120"/>
              </a:rPr>
              <a:t>Smoke/dust activates macrophages, neutrophils &amp; CD8+ T-lymphocytes in the airway wall.</a:t>
            </a:r>
            <a:endParaRPr lang="en-US" sz="1150"/>
          </a:p>
        </p:txBody>
      </p:sp>
      <p:sp>
        <p:nvSpPr>
          <p:cNvPr id="8" name="Shape 6"/>
          <p:cNvSpPr/>
          <p:nvPr/>
        </p:nvSpPr>
        <p:spPr>
          <a:xfrm>
            <a:off x="731520" y="2788920"/>
            <a:ext cx="0" cy="201168"/>
          </a:xfrm>
          <a:prstGeom prst="line">
            <a:avLst/>
          </a:prstGeom>
          <a:noFill/>
          <a:ln w="19050">
            <a:solidFill>
              <a:srgbClr val="C1542C"/>
            </a:solidFill>
            <a:prstDash val="dash"/>
          </a:ln>
        </p:spPr>
        <p:txBody>
          <a:bodyPr/>
          <a:lstStyle/>
          <a:p>
            <a:endParaRPr lang="en-GB"/>
          </a:p>
        </p:txBody>
      </p:sp>
      <p:sp>
        <p:nvSpPr>
          <p:cNvPr id="9" name="Shape 7"/>
          <p:cNvSpPr/>
          <p:nvPr/>
        </p:nvSpPr>
        <p:spPr>
          <a:xfrm>
            <a:off x="502920" y="3108960"/>
            <a:ext cx="457200" cy="457200"/>
          </a:xfrm>
          <a:prstGeom prst="ellipse">
            <a:avLst/>
          </a:prstGeom>
          <a:solidFill>
            <a:srgbClr val="C1542C"/>
          </a:solidFill>
          <a:ln/>
        </p:spPr>
        <p:txBody>
          <a:bodyPr/>
          <a:lstStyle/>
          <a:p>
            <a:endParaRPr lang="en-GB"/>
          </a:p>
        </p:txBody>
      </p:sp>
      <p:sp>
        <p:nvSpPr>
          <p:cNvPr id="10" name="Text 8"/>
          <p:cNvSpPr/>
          <p:nvPr/>
        </p:nvSpPr>
        <p:spPr>
          <a:xfrm>
            <a:off x="502920" y="3108960"/>
            <a:ext cx="457200" cy="457200"/>
          </a:xfrm>
          <a:prstGeom prst="rect">
            <a:avLst/>
          </a:prstGeom>
          <a:noFill/>
          <a:ln/>
        </p:spPr>
        <p:txBody>
          <a:bodyPr wrap="square" lIns="0" tIns="0" rIns="0" bIns="0" rtlCol="0" anchor="ctr"/>
          <a:lstStyle/>
          <a:p>
            <a:pPr marL="0" indent="0" algn="ctr">
              <a:buNone/>
            </a:pPr>
            <a:r>
              <a:rPr lang="en-US" sz="1500" b="1">
                <a:solidFill>
                  <a:srgbClr val="FFFFFF"/>
                </a:solidFill>
                <a:latin typeface="Arial" pitchFamily="34" charset="0"/>
                <a:ea typeface="Arial" pitchFamily="34" charset="-122"/>
                <a:cs typeface="Arial" pitchFamily="34" charset="-120"/>
              </a:rPr>
              <a:t>2</a:t>
            </a:r>
            <a:endParaRPr lang="en-US" sz="1500"/>
          </a:p>
        </p:txBody>
      </p:sp>
      <p:sp>
        <p:nvSpPr>
          <p:cNvPr id="11" name="Text 9"/>
          <p:cNvSpPr/>
          <p:nvPr/>
        </p:nvSpPr>
        <p:spPr>
          <a:xfrm>
            <a:off x="1097280" y="3090672"/>
            <a:ext cx="6035040" cy="640080"/>
          </a:xfrm>
          <a:prstGeom prst="rect">
            <a:avLst/>
          </a:prstGeom>
          <a:noFill/>
          <a:ln/>
        </p:spPr>
        <p:txBody>
          <a:bodyPr wrap="square" lIns="0" tIns="0" rIns="0" bIns="0" rtlCol="0" anchor="t"/>
          <a:lstStyle/>
          <a:p>
            <a:pPr marL="0" indent="0">
              <a:lnSpc>
                <a:spcPct val="108000"/>
              </a:lnSpc>
              <a:buNone/>
            </a:pPr>
            <a:r>
              <a:rPr lang="en-US" sz="1150" b="1">
                <a:solidFill>
                  <a:srgbClr val="08312E"/>
                </a:solidFill>
                <a:latin typeface="Arial" pitchFamily="34" charset="0"/>
                <a:ea typeface="Arial" pitchFamily="34" charset="-122"/>
                <a:cs typeface="Arial" pitchFamily="34" charset="-120"/>
              </a:rPr>
              <a:t>Oxidative &amp; inflammatory cascade:  </a:t>
            </a:r>
            <a:r>
              <a:rPr lang="en-US" sz="1150">
                <a:solidFill>
                  <a:srgbClr val="1A2826"/>
                </a:solidFill>
                <a:latin typeface="Arial" pitchFamily="34" charset="0"/>
                <a:ea typeface="Arial" pitchFamily="34" charset="-122"/>
                <a:cs typeface="Arial" pitchFamily="34" charset="-120"/>
              </a:rPr>
              <a:t>Pro-/antioxidant imbalance drives release of proteases (e.g. neutrophil elastase) and cytokines.</a:t>
            </a:r>
            <a:endParaRPr lang="en-US" sz="1150"/>
          </a:p>
        </p:txBody>
      </p:sp>
      <p:sp>
        <p:nvSpPr>
          <p:cNvPr id="12" name="Shape 10"/>
          <p:cNvSpPr/>
          <p:nvPr/>
        </p:nvSpPr>
        <p:spPr>
          <a:xfrm>
            <a:off x="731520" y="3566160"/>
            <a:ext cx="0" cy="201168"/>
          </a:xfrm>
          <a:prstGeom prst="line">
            <a:avLst/>
          </a:prstGeom>
          <a:noFill/>
          <a:ln w="19050">
            <a:solidFill>
              <a:srgbClr val="C1542C"/>
            </a:solidFill>
            <a:prstDash val="dash"/>
          </a:ln>
        </p:spPr>
        <p:txBody>
          <a:bodyPr/>
          <a:lstStyle/>
          <a:p>
            <a:endParaRPr lang="en-GB"/>
          </a:p>
        </p:txBody>
      </p:sp>
      <p:sp>
        <p:nvSpPr>
          <p:cNvPr id="13" name="Shape 11"/>
          <p:cNvSpPr/>
          <p:nvPr/>
        </p:nvSpPr>
        <p:spPr>
          <a:xfrm>
            <a:off x="502920" y="3886200"/>
            <a:ext cx="457200" cy="457200"/>
          </a:xfrm>
          <a:prstGeom prst="ellipse">
            <a:avLst/>
          </a:prstGeom>
          <a:solidFill>
            <a:srgbClr val="C1542C"/>
          </a:solidFill>
          <a:ln/>
        </p:spPr>
        <p:txBody>
          <a:bodyPr/>
          <a:lstStyle/>
          <a:p>
            <a:endParaRPr lang="en-GB"/>
          </a:p>
        </p:txBody>
      </p:sp>
      <p:sp>
        <p:nvSpPr>
          <p:cNvPr id="14" name="Text 12"/>
          <p:cNvSpPr/>
          <p:nvPr/>
        </p:nvSpPr>
        <p:spPr>
          <a:xfrm>
            <a:off x="502920" y="3886200"/>
            <a:ext cx="457200" cy="457200"/>
          </a:xfrm>
          <a:prstGeom prst="rect">
            <a:avLst/>
          </a:prstGeom>
          <a:noFill/>
          <a:ln/>
        </p:spPr>
        <p:txBody>
          <a:bodyPr wrap="square" lIns="0" tIns="0" rIns="0" bIns="0" rtlCol="0" anchor="ctr"/>
          <a:lstStyle/>
          <a:p>
            <a:pPr marL="0" indent="0" algn="ctr">
              <a:buNone/>
            </a:pPr>
            <a:r>
              <a:rPr lang="en-US" sz="1500" b="1">
                <a:solidFill>
                  <a:srgbClr val="FFFFFF"/>
                </a:solidFill>
                <a:latin typeface="Arial" pitchFamily="34" charset="0"/>
                <a:ea typeface="Arial" pitchFamily="34" charset="-122"/>
                <a:cs typeface="Arial" pitchFamily="34" charset="-120"/>
              </a:rPr>
              <a:t>3</a:t>
            </a:r>
            <a:endParaRPr lang="en-US" sz="1500"/>
          </a:p>
        </p:txBody>
      </p:sp>
      <p:sp>
        <p:nvSpPr>
          <p:cNvPr id="15" name="Text 13"/>
          <p:cNvSpPr/>
          <p:nvPr/>
        </p:nvSpPr>
        <p:spPr>
          <a:xfrm>
            <a:off x="1097280" y="3867912"/>
            <a:ext cx="6035040" cy="640080"/>
          </a:xfrm>
          <a:prstGeom prst="rect">
            <a:avLst/>
          </a:prstGeom>
          <a:noFill/>
          <a:ln/>
        </p:spPr>
        <p:txBody>
          <a:bodyPr wrap="square" lIns="0" tIns="0" rIns="0" bIns="0" rtlCol="0" anchor="t"/>
          <a:lstStyle/>
          <a:p>
            <a:pPr marL="0" indent="0">
              <a:lnSpc>
                <a:spcPct val="108000"/>
              </a:lnSpc>
              <a:buNone/>
            </a:pPr>
            <a:r>
              <a:rPr lang="en-US" sz="1150" b="1">
                <a:solidFill>
                  <a:srgbClr val="08312E"/>
                </a:solidFill>
                <a:latin typeface="Arial" pitchFamily="34" charset="0"/>
                <a:ea typeface="Arial" pitchFamily="34" charset="-122"/>
                <a:cs typeface="Arial" pitchFamily="34" charset="-120"/>
              </a:rPr>
              <a:t>Small airways disease:  </a:t>
            </a:r>
            <a:r>
              <a:rPr lang="en-US" sz="1150">
                <a:solidFill>
                  <a:srgbClr val="1A2826"/>
                </a:solidFill>
                <a:latin typeface="Arial" pitchFamily="34" charset="0"/>
                <a:ea typeface="Arial" pitchFamily="34" charset="-122"/>
                <a:cs typeface="Arial" pitchFamily="34" charset="-120"/>
              </a:rPr>
              <a:t>Chronic bronchiolitis: wall thickening, mucus hypersecretion and peribronchiolar fibrosis narrow the small airways — now recognised as the principal site of early airflow limitation (Curtis, 2023).</a:t>
            </a:r>
            <a:endParaRPr lang="en-US" sz="1150"/>
          </a:p>
        </p:txBody>
      </p:sp>
      <p:sp>
        <p:nvSpPr>
          <p:cNvPr id="16" name="Shape 14"/>
          <p:cNvSpPr/>
          <p:nvPr/>
        </p:nvSpPr>
        <p:spPr>
          <a:xfrm>
            <a:off x="731520" y="4343400"/>
            <a:ext cx="0" cy="201168"/>
          </a:xfrm>
          <a:prstGeom prst="line">
            <a:avLst/>
          </a:prstGeom>
          <a:noFill/>
          <a:ln w="19050">
            <a:solidFill>
              <a:srgbClr val="C1542C"/>
            </a:solidFill>
            <a:prstDash val="dash"/>
          </a:ln>
        </p:spPr>
        <p:txBody>
          <a:bodyPr/>
          <a:lstStyle/>
          <a:p>
            <a:endParaRPr lang="en-GB"/>
          </a:p>
        </p:txBody>
      </p:sp>
      <p:sp>
        <p:nvSpPr>
          <p:cNvPr id="17" name="Shape 15"/>
          <p:cNvSpPr/>
          <p:nvPr/>
        </p:nvSpPr>
        <p:spPr>
          <a:xfrm>
            <a:off x="502920" y="4663440"/>
            <a:ext cx="457200" cy="457200"/>
          </a:xfrm>
          <a:prstGeom prst="ellipse">
            <a:avLst/>
          </a:prstGeom>
          <a:solidFill>
            <a:srgbClr val="C1542C"/>
          </a:solidFill>
          <a:ln/>
        </p:spPr>
        <p:txBody>
          <a:bodyPr/>
          <a:lstStyle/>
          <a:p>
            <a:endParaRPr lang="en-GB"/>
          </a:p>
        </p:txBody>
      </p:sp>
      <p:sp>
        <p:nvSpPr>
          <p:cNvPr id="18" name="Text 16"/>
          <p:cNvSpPr/>
          <p:nvPr/>
        </p:nvSpPr>
        <p:spPr>
          <a:xfrm>
            <a:off x="502920" y="4663440"/>
            <a:ext cx="457200" cy="457200"/>
          </a:xfrm>
          <a:prstGeom prst="rect">
            <a:avLst/>
          </a:prstGeom>
          <a:noFill/>
          <a:ln/>
        </p:spPr>
        <p:txBody>
          <a:bodyPr wrap="square" lIns="0" tIns="0" rIns="0" bIns="0" rtlCol="0" anchor="ctr"/>
          <a:lstStyle/>
          <a:p>
            <a:pPr marL="0" indent="0" algn="ctr">
              <a:buNone/>
            </a:pPr>
            <a:r>
              <a:rPr lang="en-US" sz="1500" b="1">
                <a:solidFill>
                  <a:srgbClr val="FFFFFF"/>
                </a:solidFill>
                <a:latin typeface="Arial" pitchFamily="34" charset="0"/>
                <a:ea typeface="Arial" pitchFamily="34" charset="-122"/>
                <a:cs typeface="Arial" pitchFamily="34" charset="-120"/>
              </a:rPr>
              <a:t>4</a:t>
            </a:r>
            <a:endParaRPr lang="en-US" sz="1500"/>
          </a:p>
        </p:txBody>
      </p:sp>
      <p:sp>
        <p:nvSpPr>
          <p:cNvPr id="19" name="Text 17"/>
          <p:cNvSpPr/>
          <p:nvPr/>
        </p:nvSpPr>
        <p:spPr>
          <a:xfrm>
            <a:off x="1097280" y="4645152"/>
            <a:ext cx="6035040" cy="640080"/>
          </a:xfrm>
          <a:prstGeom prst="rect">
            <a:avLst/>
          </a:prstGeom>
          <a:noFill/>
          <a:ln/>
        </p:spPr>
        <p:txBody>
          <a:bodyPr wrap="square" lIns="0" tIns="0" rIns="0" bIns="0" rtlCol="0" anchor="t"/>
          <a:lstStyle/>
          <a:p>
            <a:pPr marL="0" indent="0">
              <a:lnSpc>
                <a:spcPct val="108000"/>
              </a:lnSpc>
              <a:buNone/>
            </a:pPr>
            <a:r>
              <a:rPr lang="en-US" sz="1150" b="1">
                <a:solidFill>
                  <a:srgbClr val="08312E"/>
                </a:solidFill>
                <a:latin typeface="Arial" pitchFamily="34" charset="0"/>
                <a:ea typeface="Arial" pitchFamily="34" charset="-122"/>
                <a:cs typeface="Arial" pitchFamily="34" charset="-120"/>
              </a:rPr>
              <a:t>Emphysema:  </a:t>
            </a:r>
            <a:r>
              <a:rPr lang="en-US" sz="1150">
                <a:solidFill>
                  <a:srgbClr val="1A2826"/>
                </a:solidFill>
                <a:latin typeface="Arial" pitchFamily="34" charset="0"/>
                <a:ea typeface="Arial" pitchFamily="34" charset="-122"/>
                <a:cs typeface="Arial" pitchFamily="34" charset="-120"/>
              </a:rPr>
              <a:t>Protease-mediated destruction of alveolar walls and elastin causes irreversible loss of elastic recoil and gas-exchange surface area.</a:t>
            </a:r>
            <a:endParaRPr lang="en-US" sz="1150"/>
          </a:p>
        </p:txBody>
      </p:sp>
      <p:sp>
        <p:nvSpPr>
          <p:cNvPr id="20" name="Shape 18"/>
          <p:cNvSpPr/>
          <p:nvPr/>
        </p:nvSpPr>
        <p:spPr>
          <a:xfrm>
            <a:off x="731520" y="5120640"/>
            <a:ext cx="0" cy="201168"/>
          </a:xfrm>
          <a:prstGeom prst="line">
            <a:avLst/>
          </a:prstGeom>
          <a:noFill/>
          <a:ln w="19050">
            <a:solidFill>
              <a:srgbClr val="C1542C"/>
            </a:solidFill>
            <a:prstDash val="dash"/>
          </a:ln>
        </p:spPr>
        <p:txBody>
          <a:bodyPr/>
          <a:lstStyle/>
          <a:p>
            <a:endParaRPr lang="en-GB"/>
          </a:p>
        </p:txBody>
      </p:sp>
      <p:sp>
        <p:nvSpPr>
          <p:cNvPr id="21" name="Shape 19"/>
          <p:cNvSpPr/>
          <p:nvPr/>
        </p:nvSpPr>
        <p:spPr>
          <a:xfrm>
            <a:off x="502920" y="5440680"/>
            <a:ext cx="457200" cy="457200"/>
          </a:xfrm>
          <a:prstGeom prst="ellipse">
            <a:avLst/>
          </a:prstGeom>
          <a:solidFill>
            <a:srgbClr val="C1542C"/>
          </a:solidFill>
          <a:ln/>
        </p:spPr>
        <p:txBody>
          <a:bodyPr/>
          <a:lstStyle/>
          <a:p>
            <a:endParaRPr lang="en-GB"/>
          </a:p>
        </p:txBody>
      </p:sp>
      <p:sp>
        <p:nvSpPr>
          <p:cNvPr id="22" name="Text 20"/>
          <p:cNvSpPr/>
          <p:nvPr/>
        </p:nvSpPr>
        <p:spPr>
          <a:xfrm>
            <a:off x="502920" y="5440680"/>
            <a:ext cx="457200" cy="457200"/>
          </a:xfrm>
          <a:prstGeom prst="rect">
            <a:avLst/>
          </a:prstGeom>
          <a:noFill/>
          <a:ln/>
        </p:spPr>
        <p:txBody>
          <a:bodyPr wrap="square" lIns="0" tIns="0" rIns="0" bIns="0" rtlCol="0" anchor="ctr"/>
          <a:lstStyle/>
          <a:p>
            <a:pPr marL="0" indent="0" algn="ctr">
              <a:buNone/>
            </a:pPr>
            <a:r>
              <a:rPr lang="en-US" sz="1500" b="1">
                <a:solidFill>
                  <a:srgbClr val="FFFFFF"/>
                </a:solidFill>
                <a:latin typeface="Arial" pitchFamily="34" charset="0"/>
                <a:ea typeface="Arial" pitchFamily="34" charset="-122"/>
                <a:cs typeface="Arial" pitchFamily="34" charset="-120"/>
              </a:rPr>
              <a:t>5</a:t>
            </a:r>
            <a:endParaRPr lang="en-US" sz="1500"/>
          </a:p>
        </p:txBody>
      </p:sp>
      <p:sp>
        <p:nvSpPr>
          <p:cNvPr id="23" name="Text 21"/>
          <p:cNvSpPr/>
          <p:nvPr/>
        </p:nvSpPr>
        <p:spPr>
          <a:xfrm>
            <a:off x="1097280" y="5422392"/>
            <a:ext cx="6035040" cy="640080"/>
          </a:xfrm>
          <a:prstGeom prst="rect">
            <a:avLst/>
          </a:prstGeom>
          <a:noFill/>
          <a:ln/>
        </p:spPr>
        <p:txBody>
          <a:bodyPr wrap="square" lIns="0" tIns="0" rIns="0" bIns="0" rtlCol="0" anchor="t"/>
          <a:lstStyle/>
          <a:p>
            <a:pPr marL="0" indent="0">
              <a:lnSpc>
                <a:spcPct val="108000"/>
              </a:lnSpc>
              <a:buNone/>
            </a:pPr>
            <a:r>
              <a:rPr lang="en-US" sz="1150" b="1">
                <a:solidFill>
                  <a:srgbClr val="08312E"/>
                </a:solidFill>
                <a:latin typeface="Arial" pitchFamily="34" charset="0"/>
                <a:ea typeface="Arial" pitchFamily="34" charset="-122"/>
                <a:cs typeface="Arial" pitchFamily="34" charset="-120"/>
              </a:rPr>
              <a:t>Airflow obstruction:  </a:t>
            </a:r>
            <a:r>
              <a:rPr lang="en-US" sz="1150">
                <a:solidFill>
                  <a:srgbClr val="1A2826"/>
                </a:solidFill>
                <a:latin typeface="Arial" pitchFamily="34" charset="0"/>
                <a:ea typeface="Arial" pitchFamily="34" charset="-122"/>
                <a:cs typeface="Arial" pitchFamily="34" charset="-120"/>
              </a:rPr>
              <a:t>Expiratory flow limitation, gas trapping, hyperinflation and progressive breathlessness.</a:t>
            </a:r>
            <a:endParaRPr lang="en-US" sz="1150"/>
          </a:p>
        </p:txBody>
      </p:sp>
      <p:sp>
        <p:nvSpPr>
          <p:cNvPr id="24" name="Shape 22"/>
          <p:cNvSpPr/>
          <p:nvPr/>
        </p:nvSpPr>
        <p:spPr>
          <a:xfrm>
            <a:off x="7315200" y="1371600"/>
            <a:ext cx="4389120" cy="4892040"/>
          </a:xfrm>
          <a:prstGeom prst="roundRect">
            <a:avLst>
              <a:gd name="adj" fmla="val 1667"/>
            </a:avLst>
          </a:prstGeom>
          <a:solidFill>
            <a:srgbClr val="EAF5F3"/>
          </a:solidFill>
          <a:ln/>
          <a:effectLst>
            <a:outerShdw blurRad="101600" dist="38100" dir="5400000" algn="bl" rotWithShape="0">
              <a:srgbClr val="000000">
                <a:alpha val="10000"/>
              </a:srgbClr>
            </a:outerShdw>
          </a:effectLst>
        </p:spPr>
        <p:txBody>
          <a:bodyPr/>
          <a:lstStyle/>
          <a:p>
            <a:endParaRPr lang="en-GB"/>
          </a:p>
        </p:txBody>
      </p:sp>
      <p:sp>
        <p:nvSpPr>
          <p:cNvPr id="25" name="Text 23"/>
          <p:cNvSpPr/>
          <p:nvPr/>
        </p:nvSpPr>
        <p:spPr>
          <a:xfrm>
            <a:off x="7498080" y="1508760"/>
            <a:ext cx="4023360" cy="365760"/>
          </a:xfrm>
          <a:prstGeom prst="rect">
            <a:avLst/>
          </a:prstGeom>
          <a:noFill/>
          <a:ln/>
        </p:spPr>
        <p:txBody>
          <a:bodyPr wrap="square" lIns="0" tIns="0" rIns="0" bIns="0" rtlCol="0" anchor="ctr"/>
          <a:lstStyle/>
          <a:p>
            <a:pPr marL="0" indent="0">
              <a:buNone/>
            </a:pPr>
            <a:r>
              <a:rPr lang="en-US" sz="1350" b="1">
                <a:solidFill>
                  <a:srgbClr val="08312E"/>
                </a:solidFill>
                <a:latin typeface="Arial" pitchFamily="34" charset="0"/>
                <a:ea typeface="Arial" pitchFamily="34" charset="-122"/>
                <a:cs typeface="Arial" pitchFamily="34" charset="-120"/>
              </a:rPr>
              <a:t>Normal vs. COPD Alveoli (Schematic)</a:t>
            </a:r>
            <a:endParaRPr lang="en-US" sz="1350"/>
          </a:p>
        </p:txBody>
      </p:sp>
      <p:sp>
        <p:nvSpPr>
          <p:cNvPr id="26" name="Text 24"/>
          <p:cNvSpPr/>
          <p:nvPr/>
        </p:nvSpPr>
        <p:spPr>
          <a:xfrm>
            <a:off x="7498080" y="1965960"/>
            <a:ext cx="2011680" cy="274320"/>
          </a:xfrm>
          <a:prstGeom prst="rect">
            <a:avLst/>
          </a:prstGeom>
          <a:noFill/>
          <a:ln/>
        </p:spPr>
        <p:txBody>
          <a:bodyPr wrap="square" lIns="0" tIns="0" rIns="0" bIns="0" rtlCol="0" anchor="ctr"/>
          <a:lstStyle/>
          <a:p>
            <a:pPr marL="0" indent="0">
              <a:buNone/>
            </a:pPr>
            <a:r>
              <a:rPr lang="en-US" sz="1150" b="1">
                <a:solidFill>
                  <a:srgbClr val="2F8F4E"/>
                </a:solidFill>
                <a:latin typeface="Arial" pitchFamily="34" charset="0"/>
                <a:ea typeface="Arial" pitchFamily="34" charset="-122"/>
                <a:cs typeface="Arial" pitchFamily="34" charset="-120"/>
              </a:rPr>
              <a:t>Healthy</a:t>
            </a:r>
            <a:endParaRPr lang="en-US" sz="1150"/>
          </a:p>
        </p:txBody>
      </p:sp>
      <p:sp>
        <p:nvSpPr>
          <p:cNvPr id="27" name="Shape 25"/>
          <p:cNvSpPr/>
          <p:nvPr/>
        </p:nvSpPr>
        <p:spPr>
          <a:xfrm>
            <a:off x="7818120" y="2514600"/>
            <a:ext cx="384048" cy="384048"/>
          </a:xfrm>
          <a:prstGeom prst="ellipse">
            <a:avLst/>
          </a:prstGeom>
          <a:solidFill>
            <a:srgbClr val="FFFFFF"/>
          </a:solidFill>
          <a:ln w="25400">
            <a:solidFill>
              <a:srgbClr val="2F8F4E"/>
            </a:solidFill>
            <a:prstDash val="solid"/>
          </a:ln>
        </p:spPr>
        <p:txBody>
          <a:bodyPr/>
          <a:lstStyle/>
          <a:p>
            <a:endParaRPr lang="en-GB"/>
          </a:p>
        </p:txBody>
      </p:sp>
      <p:sp>
        <p:nvSpPr>
          <p:cNvPr id="28" name="Shape 26"/>
          <p:cNvSpPr/>
          <p:nvPr/>
        </p:nvSpPr>
        <p:spPr>
          <a:xfrm>
            <a:off x="8229600" y="2377440"/>
            <a:ext cx="384048" cy="384048"/>
          </a:xfrm>
          <a:prstGeom prst="ellipse">
            <a:avLst/>
          </a:prstGeom>
          <a:solidFill>
            <a:srgbClr val="FFFFFF"/>
          </a:solidFill>
          <a:ln w="25400">
            <a:solidFill>
              <a:srgbClr val="2F8F4E"/>
            </a:solidFill>
            <a:prstDash val="solid"/>
          </a:ln>
        </p:spPr>
        <p:txBody>
          <a:bodyPr/>
          <a:lstStyle/>
          <a:p>
            <a:endParaRPr lang="en-GB"/>
          </a:p>
        </p:txBody>
      </p:sp>
      <p:sp>
        <p:nvSpPr>
          <p:cNvPr id="29" name="Shape 27"/>
          <p:cNvSpPr/>
          <p:nvPr/>
        </p:nvSpPr>
        <p:spPr>
          <a:xfrm>
            <a:off x="8595360" y="2606040"/>
            <a:ext cx="384048" cy="384048"/>
          </a:xfrm>
          <a:prstGeom prst="ellipse">
            <a:avLst/>
          </a:prstGeom>
          <a:solidFill>
            <a:srgbClr val="FFFFFF"/>
          </a:solidFill>
          <a:ln w="25400">
            <a:solidFill>
              <a:srgbClr val="2F8F4E"/>
            </a:solidFill>
            <a:prstDash val="solid"/>
          </a:ln>
        </p:spPr>
        <p:txBody>
          <a:bodyPr/>
          <a:lstStyle/>
          <a:p>
            <a:endParaRPr lang="en-GB"/>
          </a:p>
        </p:txBody>
      </p:sp>
      <p:sp>
        <p:nvSpPr>
          <p:cNvPr id="30" name="Shape 28"/>
          <p:cNvSpPr/>
          <p:nvPr/>
        </p:nvSpPr>
        <p:spPr>
          <a:xfrm>
            <a:off x="7955280" y="2880360"/>
            <a:ext cx="384048" cy="384048"/>
          </a:xfrm>
          <a:prstGeom prst="ellipse">
            <a:avLst/>
          </a:prstGeom>
          <a:solidFill>
            <a:srgbClr val="FFFFFF"/>
          </a:solidFill>
          <a:ln w="25400">
            <a:solidFill>
              <a:srgbClr val="2F8F4E"/>
            </a:solidFill>
            <a:prstDash val="solid"/>
          </a:ln>
        </p:spPr>
        <p:txBody>
          <a:bodyPr/>
          <a:lstStyle/>
          <a:p>
            <a:endParaRPr lang="en-GB"/>
          </a:p>
        </p:txBody>
      </p:sp>
      <p:sp>
        <p:nvSpPr>
          <p:cNvPr id="31" name="Shape 29"/>
          <p:cNvSpPr/>
          <p:nvPr/>
        </p:nvSpPr>
        <p:spPr>
          <a:xfrm>
            <a:off x="8366760" y="2926080"/>
            <a:ext cx="384048" cy="384048"/>
          </a:xfrm>
          <a:prstGeom prst="ellipse">
            <a:avLst/>
          </a:prstGeom>
          <a:solidFill>
            <a:srgbClr val="FFFFFF"/>
          </a:solidFill>
          <a:ln w="25400">
            <a:solidFill>
              <a:srgbClr val="2F8F4E"/>
            </a:solidFill>
            <a:prstDash val="solid"/>
          </a:ln>
        </p:spPr>
        <p:txBody>
          <a:bodyPr/>
          <a:lstStyle/>
          <a:p>
            <a:endParaRPr lang="en-GB"/>
          </a:p>
        </p:txBody>
      </p:sp>
      <p:sp>
        <p:nvSpPr>
          <p:cNvPr id="32" name="Text 30"/>
          <p:cNvSpPr/>
          <p:nvPr/>
        </p:nvSpPr>
        <p:spPr>
          <a:xfrm>
            <a:off x="9189720" y="2423160"/>
            <a:ext cx="2377440" cy="640080"/>
          </a:xfrm>
          <a:prstGeom prst="rect">
            <a:avLst/>
          </a:prstGeom>
          <a:noFill/>
          <a:ln/>
        </p:spPr>
        <p:txBody>
          <a:bodyPr wrap="square" lIns="0" tIns="0" rIns="0" bIns="0" rtlCol="0" anchor="ctr"/>
          <a:lstStyle/>
          <a:p>
            <a:pPr marL="0" indent="0">
              <a:lnSpc>
                <a:spcPct val="110000"/>
              </a:lnSpc>
              <a:buNone/>
            </a:pPr>
            <a:r>
              <a:rPr lang="en-US" sz="1000">
                <a:solidFill>
                  <a:srgbClr val="1A2826"/>
                </a:solidFill>
                <a:latin typeface="Arial" pitchFamily="34" charset="0"/>
                <a:ea typeface="Arial" pitchFamily="34" charset="-122"/>
                <a:cs typeface="Arial" pitchFamily="34" charset="-120"/>
              </a:rPr>
              <a:t>Numerous small alveoli</a:t>
            </a:r>
            <a:endParaRPr lang="en-US" sz="1000"/>
          </a:p>
          <a:p>
            <a:pPr marL="0" indent="0">
              <a:lnSpc>
                <a:spcPct val="110000"/>
              </a:lnSpc>
              <a:buNone/>
            </a:pPr>
            <a:r>
              <a:rPr lang="en-US" sz="1000">
                <a:solidFill>
                  <a:srgbClr val="1A2826"/>
                </a:solidFill>
                <a:latin typeface="Arial" pitchFamily="34" charset="0"/>
                <a:ea typeface="Arial" pitchFamily="34" charset="-122"/>
                <a:cs typeface="Arial" pitchFamily="34" charset="-120"/>
              </a:rPr>
              <a:t>→ large surface area</a:t>
            </a:r>
            <a:endParaRPr lang="en-US" sz="1000"/>
          </a:p>
        </p:txBody>
      </p:sp>
      <p:sp>
        <p:nvSpPr>
          <p:cNvPr id="33" name="Text 31"/>
          <p:cNvSpPr/>
          <p:nvPr/>
        </p:nvSpPr>
        <p:spPr>
          <a:xfrm>
            <a:off x="7498080" y="3520440"/>
            <a:ext cx="2743200" cy="274320"/>
          </a:xfrm>
          <a:prstGeom prst="rect">
            <a:avLst/>
          </a:prstGeom>
          <a:noFill/>
          <a:ln/>
        </p:spPr>
        <p:txBody>
          <a:bodyPr wrap="square" lIns="0" tIns="0" rIns="0" bIns="0" rtlCol="0" anchor="ctr"/>
          <a:lstStyle/>
          <a:p>
            <a:pPr marL="0" indent="0">
              <a:buNone/>
            </a:pPr>
            <a:r>
              <a:rPr lang="en-US" sz="1150" b="1">
                <a:solidFill>
                  <a:srgbClr val="C1542C"/>
                </a:solidFill>
                <a:latin typeface="Arial" pitchFamily="34" charset="0"/>
                <a:ea typeface="Arial" pitchFamily="34" charset="-122"/>
                <a:cs typeface="Arial" pitchFamily="34" charset="-120"/>
              </a:rPr>
              <a:t>COPD / Emphysema</a:t>
            </a:r>
            <a:endParaRPr lang="en-US" sz="1150"/>
          </a:p>
        </p:txBody>
      </p:sp>
      <p:sp>
        <p:nvSpPr>
          <p:cNvPr id="34" name="Shape 32"/>
          <p:cNvSpPr/>
          <p:nvPr/>
        </p:nvSpPr>
        <p:spPr>
          <a:xfrm>
            <a:off x="7772400" y="3931920"/>
            <a:ext cx="868680" cy="868680"/>
          </a:xfrm>
          <a:prstGeom prst="ellipse">
            <a:avLst/>
          </a:prstGeom>
          <a:solidFill>
            <a:srgbClr val="FFFFFF"/>
          </a:solidFill>
          <a:ln w="31750">
            <a:solidFill>
              <a:srgbClr val="C1542C"/>
            </a:solidFill>
            <a:prstDash val="dash"/>
          </a:ln>
        </p:spPr>
        <p:txBody>
          <a:bodyPr/>
          <a:lstStyle/>
          <a:p>
            <a:endParaRPr lang="en-GB"/>
          </a:p>
        </p:txBody>
      </p:sp>
      <p:sp>
        <p:nvSpPr>
          <p:cNvPr id="35" name="Shape 33"/>
          <p:cNvSpPr/>
          <p:nvPr/>
        </p:nvSpPr>
        <p:spPr>
          <a:xfrm>
            <a:off x="8549640" y="4114800"/>
            <a:ext cx="685800" cy="685800"/>
          </a:xfrm>
          <a:prstGeom prst="ellipse">
            <a:avLst/>
          </a:prstGeom>
          <a:solidFill>
            <a:srgbClr val="FFFFFF"/>
          </a:solidFill>
          <a:ln w="31750">
            <a:solidFill>
              <a:srgbClr val="C1542C"/>
            </a:solidFill>
            <a:prstDash val="dash"/>
          </a:ln>
        </p:spPr>
        <p:txBody>
          <a:bodyPr/>
          <a:lstStyle/>
          <a:p>
            <a:endParaRPr lang="en-GB"/>
          </a:p>
        </p:txBody>
      </p:sp>
      <p:sp>
        <p:nvSpPr>
          <p:cNvPr id="36" name="Text 34"/>
          <p:cNvSpPr/>
          <p:nvPr/>
        </p:nvSpPr>
        <p:spPr>
          <a:xfrm>
            <a:off x="9304113" y="3968496"/>
            <a:ext cx="2377440" cy="822960"/>
          </a:xfrm>
          <a:prstGeom prst="rect">
            <a:avLst/>
          </a:prstGeom>
          <a:noFill/>
          <a:ln/>
        </p:spPr>
        <p:txBody>
          <a:bodyPr wrap="square" lIns="0" tIns="0" rIns="0" bIns="0" rtlCol="0" anchor="ctr"/>
          <a:lstStyle/>
          <a:p>
            <a:pPr marL="0" indent="0">
              <a:lnSpc>
                <a:spcPct val="110000"/>
              </a:lnSpc>
              <a:buNone/>
            </a:pPr>
            <a:r>
              <a:rPr lang="en-US" sz="1000">
                <a:solidFill>
                  <a:srgbClr val="1A2826"/>
                </a:solidFill>
                <a:latin typeface="Arial" pitchFamily="34" charset="0"/>
                <a:ea typeface="Arial" pitchFamily="34" charset="-122"/>
                <a:cs typeface="Arial" pitchFamily="34" charset="-120"/>
              </a:rPr>
              <a:t>Alveolar wall destruction</a:t>
            </a:r>
            <a:endParaRPr lang="en-US" sz="1000"/>
          </a:p>
          <a:p>
            <a:pPr marL="0" indent="0">
              <a:lnSpc>
                <a:spcPct val="110000"/>
              </a:lnSpc>
              <a:buNone/>
            </a:pPr>
            <a:r>
              <a:rPr lang="en-US" sz="1000">
                <a:solidFill>
                  <a:srgbClr val="1A2826"/>
                </a:solidFill>
                <a:latin typeface="Arial" pitchFamily="34" charset="0"/>
                <a:ea typeface="Arial" pitchFamily="34" charset="-122"/>
                <a:cs typeface="Arial" pitchFamily="34" charset="-120"/>
              </a:rPr>
              <a:t>→ fewer, larger air spaces</a:t>
            </a:r>
            <a:endParaRPr lang="en-US" sz="1000"/>
          </a:p>
          <a:p>
            <a:pPr marL="0" indent="0">
              <a:lnSpc>
                <a:spcPct val="110000"/>
              </a:lnSpc>
              <a:buNone/>
            </a:pPr>
            <a:r>
              <a:rPr lang="en-US" sz="1000">
                <a:solidFill>
                  <a:srgbClr val="1A2826"/>
                </a:solidFill>
                <a:latin typeface="Arial" pitchFamily="34" charset="0"/>
                <a:ea typeface="Arial" pitchFamily="34" charset="-122"/>
                <a:cs typeface="Arial" pitchFamily="34" charset="-120"/>
              </a:rPr>
              <a:t>→ reduced surface area</a:t>
            </a:r>
            <a:endParaRPr lang="en-US" sz="1000"/>
          </a:p>
        </p:txBody>
      </p:sp>
      <p:sp>
        <p:nvSpPr>
          <p:cNvPr id="37" name="Text 35"/>
          <p:cNvSpPr/>
          <p:nvPr/>
        </p:nvSpPr>
        <p:spPr>
          <a:xfrm>
            <a:off x="7498080" y="5074920"/>
            <a:ext cx="4023360" cy="365760"/>
          </a:xfrm>
          <a:prstGeom prst="rect">
            <a:avLst/>
          </a:prstGeom>
          <a:noFill/>
          <a:ln/>
        </p:spPr>
        <p:txBody>
          <a:bodyPr wrap="square" lIns="0" tIns="0" rIns="0" bIns="0" rtlCol="0" anchor="ctr"/>
          <a:lstStyle/>
          <a:p>
            <a:pPr marL="0" indent="0">
              <a:lnSpc>
                <a:spcPct val="110000"/>
              </a:lnSpc>
              <a:buNone/>
            </a:pPr>
            <a:r>
              <a:rPr lang="en-US" sz="950" i="1">
                <a:solidFill>
                  <a:srgbClr val="55706C"/>
                </a:solidFill>
                <a:latin typeface="Arial" pitchFamily="34" charset="0"/>
                <a:ea typeface="Arial" pitchFamily="34" charset="-122"/>
                <a:cs typeface="Arial" pitchFamily="34" charset="-120"/>
              </a:rPr>
              <a:t>Narrowed, mucus-filled bronchiole feeding the damaged alveoli (small airways disease):</a:t>
            </a:r>
            <a:endParaRPr lang="en-US" sz="950"/>
          </a:p>
        </p:txBody>
      </p:sp>
      <p:sp>
        <p:nvSpPr>
          <p:cNvPr id="38" name="Shape 36"/>
          <p:cNvSpPr/>
          <p:nvPr/>
        </p:nvSpPr>
        <p:spPr>
          <a:xfrm>
            <a:off x="7589520" y="5486400"/>
            <a:ext cx="1463040" cy="201168"/>
          </a:xfrm>
          <a:prstGeom prst="rect">
            <a:avLst/>
          </a:prstGeom>
          <a:solidFill>
            <a:srgbClr val="C1542C"/>
          </a:solidFill>
          <a:ln/>
        </p:spPr>
        <p:txBody>
          <a:bodyPr/>
          <a:lstStyle/>
          <a:p>
            <a:endParaRPr lang="en-GB"/>
          </a:p>
        </p:txBody>
      </p:sp>
      <p:sp>
        <p:nvSpPr>
          <p:cNvPr id="39" name="Shape 37"/>
          <p:cNvSpPr/>
          <p:nvPr/>
        </p:nvSpPr>
        <p:spPr>
          <a:xfrm>
            <a:off x="9006840" y="5422392"/>
            <a:ext cx="329184" cy="329184"/>
          </a:xfrm>
          <a:prstGeom prst="ellipse">
            <a:avLst/>
          </a:prstGeom>
          <a:solidFill>
            <a:srgbClr val="C1542C"/>
          </a:solidFill>
          <a:ln/>
        </p:spPr>
        <p:txBody>
          <a:bodyPr/>
          <a:lstStyle/>
          <a:p>
            <a:endParaRPr lang="en-GB"/>
          </a:p>
        </p:txBody>
      </p:sp>
      <p:sp>
        <p:nvSpPr>
          <p:cNvPr id="40" name="Text 38"/>
          <p:cNvSpPr/>
          <p:nvPr/>
        </p:nvSpPr>
        <p:spPr>
          <a:xfrm>
            <a:off x="7589520" y="5760720"/>
            <a:ext cx="3931920" cy="457200"/>
          </a:xfrm>
          <a:prstGeom prst="rect">
            <a:avLst/>
          </a:prstGeom>
          <a:noFill/>
          <a:ln/>
        </p:spPr>
        <p:txBody>
          <a:bodyPr wrap="square" lIns="0" tIns="0" rIns="0" bIns="0" rtlCol="0" anchor="ctr"/>
          <a:lstStyle/>
          <a:p>
            <a:pPr marL="0" indent="0">
              <a:lnSpc>
                <a:spcPct val="110000"/>
              </a:lnSpc>
              <a:buNone/>
            </a:pPr>
            <a:r>
              <a:rPr lang="en-US" sz="950">
                <a:solidFill>
                  <a:srgbClr val="55706C"/>
                </a:solidFill>
                <a:latin typeface="Arial" pitchFamily="34" charset="0"/>
                <a:ea typeface="Arial" pitchFamily="34" charset="-122"/>
                <a:cs typeface="Arial" pitchFamily="34" charset="-120"/>
              </a:rPr>
              <a:t>Bronchiole lumen narrowed by inflammation &amp; mucus</a:t>
            </a:r>
            <a:endParaRPr lang="en-US" sz="950"/>
          </a:p>
        </p:txBody>
      </p:sp>
      <p:sp>
        <p:nvSpPr>
          <p:cNvPr id="42" name="Text 39"/>
          <p:cNvSpPr/>
          <p:nvPr/>
        </p:nvSpPr>
        <p:spPr>
          <a:xfrm>
            <a:off x="457200" y="6547104"/>
            <a:ext cx="8686800" cy="274320"/>
          </a:xfrm>
          <a:prstGeom prst="rect">
            <a:avLst/>
          </a:prstGeom>
          <a:noFill/>
          <a:ln/>
        </p:spPr>
        <p:txBody>
          <a:bodyPr wrap="square" lIns="0" tIns="0" rIns="0" bIns="0" rtlCol="0" anchor="ctr"/>
          <a:lstStyle/>
          <a:p>
            <a:pPr marL="0" indent="0">
              <a:buNone/>
            </a:pPr>
            <a:endParaRPr lang="en-US" sz="1000"/>
          </a:p>
        </p:txBody>
      </p:sp>
      <p:sp>
        <p:nvSpPr>
          <p:cNvPr id="43" name="Text 40"/>
          <p:cNvSpPr/>
          <p:nvPr/>
        </p:nvSpPr>
        <p:spPr>
          <a:xfrm>
            <a:off x="11338560" y="6547104"/>
            <a:ext cx="548640" cy="274320"/>
          </a:xfrm>
          <a:prstGeom prst="rect">
            <a:avLst/>
          </a:prstGeom>
          <a:noFill/>
          <a:ln/>
        </p:spPr>
        <p:txBody>
          <a:bodyPr wrap="square" lIns="0" tIns="0" rIns="0" bIns="0" rtlCol="0" anchor="ctr"/>
          <a:lstStyle/>
          <a:p>
            <a:pPr marL="0" indent="0" algn="r">
              <a:buNone/>
            </a:pPr>
            <a:r>
              <a:rPr lang="en-US" sz="1000">
                <a:solidFill>
                  <a:srgbClr val="55706C"/>
                </a:solidFill>
                <a:latin typeface="Arial" pitchFamily="34" charset="0"/>
                <a:ea typeface="Arial" pitchFamily="34" charset="-122"/>
                <a:cs typeface="Arial" pitchFamily="34" charset="-120"/>
              </a:rPr>
              <a:t>5 / 15</a:t>
            </a:r>
            <a:endParaRPr lang="en-US" sz="1000"/>
          </a:p>
        </p:txBody>
      </p:sp>
      <p:pic>
        <p:nvPicPr>
          <p:cNvPr id="47" name="Audio 46">
            <a:hlinkClick r:id="" action="ppaction://media"/>
            <a:extLst>
              <a:ext uri="{FF2B5EF4-FFF2-40B4-BE49-F238E27FC236}">
                <a16:creationId xmlns:a16="http://schemas.microsoft.com/office/drawing/2014/main" id="{DFD6E9D4-F29D-10A8-BE89-E6383CA7ACF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7222"/>
    </mc:Choice>
    <mc:Fallback xmlns="">
      <p:transition spd="slow" advTm="77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109728"/>
            <a:ext cx="10058400" cy="530352"/>
          </a:xfrm>
          <a:prstGeom prst="rect">
            <a:avLst/>
          </a:prstGeom>
          <a:solidFill>
            <a:schemeClr val="accent4"/>
          </a:solidFill>
          <a:ln/>
        </p:spPr>
        <p:txBody>
          <a:bodyPr wrap="square" lIns="0" tIns="0" rIns="0" bIns="0" rtlCol="0" anchor="ctr"/>
          <a:lstStyle/>
          <a:p>
            <a:pPr marL="0" indent="0">
              <a:buNone/>
            </a:pPr>
            <a:r>
              <a:rPr lang="en-US" sz="1600" b="1" kern="0" spc="200">
                <a:solidFill>
                  <a:srgbClr val="5B3E8E"/>
                </a:solidFill>
                <a:latin typeface="Arial" pitchFamily="34" charset="0"/>
                <a:ea typeface="Arial" pitchFamily="34" charset="-122"/>
                <a:cs typeface="Arial" pitchFamily="34" charset="-120"/>
              </a:rPr>
              <a:t>KNOWLEDGE &amp; UNDERSTANDING</a:t>
            </a:r>
            <a:endParaRPr lang="en-US" sz="1600"/>
          </a:p>
        </p:txBody>
      </p:sp>
      <p:sp>
        <p:nvSpPr>
          <p:cNvPr id="3" name="Text 1"/>
          <p:cNvSpPr/>
          <p:nvPr/>
        </p:nvSpPr>
        <p:spPr>
          <a:xfrm>
            <a:off x="502920" y="621792"/>
            <a:ext cx="11247120" cy="777240"/>
          </a:xfrm>
          <a:prstGeom prst="rect">
            <a:avLst/>
          </a:prstGeom>
          <a:noFill/>
          <a:ln/>
        </p:spPr>
        <p:txBody>
          <a:bodyPr wrap="square" lIns="0" tIns="0" rIns="0" bIns="0" rtlCol="0" anchor="ctr"/>
          <a:lstStyle/>
          <a:p>
            <a:pPr marL="0" indent="0">
              <a:buNone/>
            </a:pPr>
            <a:r>
              <a:rPr lang="en-US" sz="3400" b="1">
                <a:solidFill>
                  <a:srgbClr val="08312E"/>
                </a:solidFill>
                <a:latin typeface="Arial" pitchFamily="34" charset="0"/>
                <a:ea typeface="Arial" pitchFamily="34" charset="-122"/>
                <a:cs typeface="Arial" pitchFamily="34" charset="-120"/>
              </a:rPr>
              <a:t>Classifying Severity: GOLD Grades &amp; ABE Groups</a:t>
            </a:r>
            <a:endParaRPr lang="en-US" sz="3400"/>
          </a:p>
        </p:txBody>
      </p:sp>
      <p:sp>
        <p:nvSpPr>
          <p:cNvPr id="4" name="Text 2"/>
          <p:cNvSpPr/>
          <p:nvPr/>
        </p:nvSpPr>
        <p:spPr>
          <a:xfrm>
            <a:off x="502920" y="1371600"/>
            <a:ext cx="11155680" cy="411480"/>
          </a:xfrm>
          <a:prstGeom prst="rect">
            <a:avLst/>
          </a:prstGeom>
          <a:noFill/>
          <a:ln/>
        </p:spPr>
        <p:txBody>
          <a:bodyPr wrap="square" lIns="0" tIns="0" rIns="0" bIns="0" rtlCol="0" anchor="ctr"/>
          <a:lstStyle/>
          <a:p>
            <a:pPr marL="0" indent="0">
              <a:lnSpc>
                <a:spcPct val="110000"/>
              </a:lnSpc>
              <a:buNone/>
            </a:pPr>
            <a:r>
              <a:rPr lang="en-US" sz="1500">
                <a:solidFill>
                  <a:srgbClr val="1A2826"/>
                </a:solidFill>
                <a:latin typeface="Arial" pitchFamily="34" charset="0"/>
                <a:ea typeface="Arial" pitchFamily="34" charset="-122"/>
                <a:cs typeface="Arial" pitchFamily="34" charset="-120"/>
              </a:rPr>
              <a:t>GOLD (2025) combines spirometric severity with symptom burden and exacerbation history to guide treatment — going beyond a single FEV₁ cut-off:</a:t>
            </a:r>
            <a:endParaRPr lang="en-US" sz="1500"/>
          </a:p>
        </p:txBody>
      </p:sp>
      <p:sp>
        <p:nvSpPr>
          <p:cNvPr id="5" name="Text 3"/>
          <p:cNvSpPr/>
          <p:nvPr/>
        </p:nvSpPr>
        <p:spPr>
          <a:xfrm>
            <a:off x="502920" y="1920240"/>
            <a:ext cx="5486400" cy="320040"/>
          </a:xfrm>
          <a:prstGeom prst="rect">
            <a:avLst/>
          </a:prstGeom>
          <a:noFill/>
          <a:ln/>
        </p:spPr>
        <p:txBody>
          <a:bodyPr wrap="square" lIns="0" tIns="0" rIns="0" bIns="0" rtlCol="0" anchor="ctr"/>
          <a:lstStyle/>
          <a:p>
            <a:pPr marL="0" indent="0">
              <a:buNone/>
            </a:pPr>
            <a:r>
              <a:rPr lang="en-US" sz="1700" b="1">
                <a:solidFill>
                  <a:srgbClr val="08312E"/>
                </a:solidFill>
                <a:latin typeface="Arial" pitchFamily="34" charset="0"/>
                <a:ea typeface="Arial" pitchFamily="34" charset="-122"/>
                <a:cs typeface="Arial" pitchFamily="34" charset="-120"/>
              </a:rPr>
              <a:t>Spirometric grade (post-bronchodilator FEV₁)</a:t>
            </a:r>
            <a:endParaRPr lang="en-US" sz="1700"/>
          </a:p>
        </p:txBody>
      </p:sp>
      <p:sp>
        <p:nvSpPr>
          <p:cNvPr id="6" name="Shape 4"/>
          <p:cNvSpPr/>
          <p:nvPr/>
        </p:nvSpPr>
        <p:spPr>
          <a:xfrm>
            <a:off x="502920" y="2331720"/>
            <a:ext cx="5486400" cy="530352"/>
          </a:xfrm>
          <a:prstGeom prst="rect">
            <a:avLst/>
          </a:prstGeom>
          <a:solidFill>
            <a:srgbClr val="EAF5F3"/>
          </a:solidFill>
          <a:ln/>
        </p:spPr>
        <p:txBody>
          <a:bodyPr/>
          <a:lstStyle/>
          <a:p>
            <a:endParaRPr lang="en-GB"/>
          </a:p>
        </p:txBody>
      </p:sp>
      <p:sp>
        <p:nvSpPr>
          <p:cNvPr id="7" name="Text 5"/>
          <p:cNvSpPr/>
          <p:nvPr/>
        </p:nvSpPr>
        <p:spPr>
          <a:xfrm>
            <a:off x="640080" y="2331720"/>
            <a:ext cx="1005840" cy="530352"/>
          </a:xfrm>
          <a:prstGeom prst="rect">
            <a:avLst/>
          </a:prstGeom>
          <a:noFill/>
          <a:ln/>
        </p:spPr>
        <p:txBody>
          <a:bodyPr wrap="square" lIns="0" tIns="0" rIns="0" bIns="0" rtlCol="0" anchor="ctr"/>
          <a:lstStyle/>
          <a:p>
            <a:pPr marL="0" indent="0">
              <a:buNone/>
            </a:pPr>
            <a:r>
              <a:rPr lang="en-US" sz="1400" b="1">
                <a:solidFill>
                  <a:srgbClr val="5B3E8E"/>
                </a:solidFill>
                <a:latin typeface="Arial" pitchFamily="34" charset="0"/>
                <a:ea typeface="Arial" pitchFamily="34" charset="-122"/>
                <a:cs typeface="Arial" pitchFamily="34" charset="-120"/>
              </a:rPr>
              <a:t>GOLD 1</a:t>
            </a:r>
            <a:endParaRPr lang="en-US" sz="1400"/>
          </a:p>
        </p:txBody>
      </p:sp>
      <p:sp>
        <p:nvSpPr>
          <p:cNvPr id="8" name="Text 6"/>
          <p:cNvSpPr/>
          <p:nvPr/>
        </p:nvSpPr>
        <p:spPr>
          <a:xfrm>
            <a:off x="1645920" y="2331720"/>
            <a:ext cx="1554480" cy="530352"/>
          </a:xfrm>
          <a:prstGeom prst="rect">
            <a:avLst/>
          </a:prstGeom>
          <a:noFill/>
          <a:ln/>
        </p:spPr>
        <p:txBody>
          <a:bodyPr wrap="square" lIns="0" tIns="0" rIns="0" bIns="0" rtlCol="0" anchor="ctr"/>
          <a:lstStyle/>
          <a:p>
            <a:pPr marL="0" indent="0">
              <a:buNone/>
            </a:pPr>
            <a:r>
              <a:rPr lang="en-US" sz="1400">
                <a:solidFill>
                  <a:srgbClr val="1A2826"/>
                </a:solidFill>
                <a:latin typeface="Arial" pitchFamily="34" charset="0"/>
                <a:ea typeface="Arial" pitchFamily="34" charset="-122"/>
                <a:cs typeface="Arial" pitchFamily="34" charset="-120"/>
              </a:rPr>
              <a:t>Mild</a:t>
            </a:r>
            <a:endParaRPr lang="en-US" sz="1400"/>
          </a:p>
        </p:txBody>
      </p:sp>
      <p:sp>
        <p:nvSpPr>
          <p:cNvPr id="9" name="Text 7"/>
          <p:cNvSpPr/>
          <p:nvPr/>
        </p:nvSpPr>
        <p:spPr>
          <a:xfrm>
            <a:off x="3200400" y="2331720"/>
            <a:ext cx="2743200" cy="530352"/>
          </a:xfrm>
          <a:prstGeom prst="rect">
            <a:avLst/>
          </a:prstGeom>
          <a:noFill/>
          <a:ln/>
        </p:spPr>
        <p:txBody>
          <a:bodyPr wrap="square" lIns="0" tIns="0" rIns="0" bIns="0" rtlCol="0" anchor="ctr"/>
          <a:lstStyle/>
          <a:p>
            <a:pPr marL="0" indent="0">
              <a:buNone/>
            </a:pPr>
            <a:r>
              <a:rPr lang="en-US" sz="1300">
                <a:solidFill>
                  <a:srgbClr val="1A2826"/>
                </a:solidFill>
                <a:latin typeface="Arial" pitchFamily="34" charset="0"/>
                <a:ea typeface="Arial" pitchFamily="34" charset="-122"/>
                <a:cs typeface="Arial" pitchFamily="34" charset="-120"/>
              </a:rPr>
              <a:t>≥ 80% predicted</a:t>
            </a:r>
            <a:endParaRPr lang="en-US" sz="1300"/>
          </a:p>
        </p:txBody>
      </p:sp>
      <p:sp>
        <p:nvSpPr>
          <p:cNvPr id="10" name="Shape 8"/>
          <p:cNvSpPr/>
          <p:nvPr/>
        </p:nvSpPr>
        <p:spPr>
          <a:xfrm>
            <a:off x="502920" y="2880360"/>
            <a:ext cx="5486400" cy="530352"/>
          </a:xfrm>
          <a:prstGeom prst="rect">
            <a:avLst/>
          </a:prstGeom>
          <a:solidFill>
            <a:srgbClr val="EFE9F6"/>
          </a:solidFill>
          <a:ln/>
        </p:spPr>
        <p:txBody>
          <a:bodyPr/>
          <a:lstStyle/>
          <a:p>
            <a:endParaRPr lang="en-GB"/>
          </a:p>
        </p:txBody>
      </p:sp>
      <p:sp>
        <p:nvSpPr>
          <p:cNvPr id="11" name="Text 9"/>
          <p:cNvSpPr/>
          <p:nvPr/>
        </p:nvSpPr>
        <p:spPr>
          <a:xfrm>
            <a:off x="640080" y="2880360"/>
            <a:ext cx="1005840" cy="530352"/>
          </a:xfrm>
          <a:prstGeom prst="rect">
            <a:avLst/>
          </a:prstGeom>
          <a:noFill/>
          <a:ln/>
        </p:spPr>
        <p:txBody>
          <a:bodyPr wrap="square" lIns="0" tIns="0" rIns="0" bIns="0" rtlCol="0" anchor="ctr"/>
          <a:lstStyle/>
          <a:p>
            <a:pPr marL="0" indent="0">
              <a:buNone/>
            </a:pPr>
            <a:r>
              <a:rPr lang="en-US" sz="1400" b="1">
                <a:solidFill>
                  <a:srgbClr val="5B3E8E"/>
                </a:solidFill>
                <a:latin typeface="Arial" pitchFamily="34" charset="0"/>
                <a:ea typeface="Arial" pitchFamily="34" charset="-122"/>
                <a:cs typeface="Arial" pitchFamily="34" charset="-120"/>
              </a:rPr>
              <a:t>GOLD 2</a:t>
            </a:r>
            <a:endParaRPr lang="en-US" sz="1400"/>
          </a:p>
        </p:txBody>
      </p:sp>
      <p:sp>
        <p:nvSpPr>
          <p:cNvPr id="12" name="Text 10"/>
          <p:cNvSpPr/>
          <p:nvPr/>
        </p:nvSpPr>
        <p:spPr>
          <a:xfrm>
            <a:off x="1645920" y="2880360"/>
            <a:ext cx="1554480" cy="530352"/>
          </a:xfrm>
          <a:prstGeom prst="rect">
            <a:avLst/>
          </a:prstGeom>
          <a:noFill/>
          <a:ln/>
        </p:spPr>
        <p:txBody>
          <a:bodyPr wrap="square" lIns="0" tIns="0" rIns="0" bIns="0" rtlCol="0" anchor="ctr"/>
          <a:lstStyle/>
          <a:p>
            <a:pPr marL="0" indent="0">
              <a:buNone/>
            </a:pPr>
            <a:r>
              <a:rPr lang="en-US" sz="1400">
                <a:solidFill>
                  <a:srgbClr val="1A2826"/>
                </a:solidFill>
                <a:latin typeface="Arial" pitchFamily="34" charset="0"/>
                <a:ea typeface="Arial" pitchFamily="34" charset="-122"/>
                <a:cs typeface="Arial" pitchFamily="34" charset="-120"/>
              </a:rPr>
              <a:t>Moderate</a:t>
            </a:r>
            <a:endParaRPr lang="en-US" sz="1400"/>
          </a:p>
        </p:txBody>
      </p:sp>
      <p:sp>
        <p:nvSpPr>
          <p:cNvPr id="13" name="Text 11"/>
          <p:cNvSpPr/>
          <p:nvPr/>
        </p:nvSpPr>
        <p:spPr>
          <a:xfrm>
            <a:off x="3200400" y="2880360"/>
            <a:ext cx="2743200" cy="530352"/>
          </a:xfrm>
          <a:prstGeom prst="rect">
            <a:avLst/>
          </a:prstGeom>
          <a:noFill/>
          <a:ln/>
        </p:spPr>
        <p:txBody>
          <a:bodyPr wrap="square" lIns="0" tIns="0" rIns="0" bIns="0" rtlCol="0" anchor="ctr"/>
          <a:lstStyle/>
          <a:p>
            <a:pPr marL="0" indent="0">
              <a:buNone/>
            </a:pPr>
            <a:r>
              <a:rPr lang="en-US" sz="1300" b="1">
                <a:solidFill>
                  <a:srgbClr val="C1542C"/>
                </a:solidFill>
                <a:latin typeface="Arial" pitchFamily="34" charset="0"/>
                <a:ea typeface="Arial" pitchFamily="34" charset="-122"/>
                <a:cs typeface="Arial" pitchFamily="34" charset="-120"/>
              </a:rPr>
              <a:t>50–79% predicted  ← Mr R.B. (58%)</a:t>
            </a:r>
            <a:endParaRPr lang="en-US" sz="1300"/>
          </a:p>
        </p:txBody>
      </p:sp>
      <p:sp>
        <p:nvSpPr>
          <p:cNvPr id="14" name="Shape 12"/>
          <p:cNvSpPr/>
          <p:nvPr/>
        </p:nvSpPr>
        <p:spPr>
          <a:xfrm>
            <a:off x="502920" y="3429000"/>
            <a:ext cx="5486400" cy="530352"/>
          </a:xfrm>
          <a:prstGeom prst="rect">
            <a:avLst/>
          </a:prstGeom>
          <a:solidFill>
            <a:srgbClr val="EAF5F3"/>
          </a:solidFill>
          <a:ln/>
        </p:spPr>
        <p:txBody>
          <a:bodyPr/>
          <a:lstStyle/>
          <a:p>
            <a:endParaRPr lang="en-GB"/>
          </a:p>
        </p:txBody>
      </p:sp>
      <p:sp>
        <p:nvSpPr>
          <p:cNvPr id="15" name="Text 13"/>
          <p:cNvSpPr/>
          <p:nvPr/>
        </p:nvSpPr>
        <p:spPr>
          <a:xfrm>
            <a:off x="640080" y="3429000"/>
            <a:ext cx="1005840" cy="530352"/>
          </a:xfrm>
          <a:prstGeom prst="rect">
            <a:avLst/>
          </a:prstGeom>
          <a:noFill/>
          <a:ln/>
        </p:spPr>
        <p:txBody>
          <a:bodyPr wrap="square" lIns="0" tIns="0" rIns="0" bIns="0" rtlCol="0" anchor="ctr"/>
          <a:lstStyle/>
          <a:p>
            <a:pPr marL="0" indent="0">
              <a:buNone/>
            </a:pPr>
            <a:r>
              <a:rPr lang="en-US" sz="1400" b="1">
                <a:solidFill>
                  <a:srgbClr val="5B3E8E"/>
                </a:solidFill>
                <a:latin typeface="Arial" pitchFamily="34" charset="0"/>
                <a:ea typeface="Arial" pitchFamily="34" charset="-122"/>
                <a:cs typeface="Arial" pitchFamily="34" charset="-120"/>
              </a:rPr>
              <a:t>GOLD 3</a:t>
            </a:r>
            <a:endParaRPr lang="en-US" sz="1400"/>
          </a:p>
        </p:txBody>
      </p:sp>
      <p:sp>
        <p:nvSpPr>
          <p:cNvPr id="16" name="Text 14"/>
          <p:cNvSpPr/>
          <p:nvPr/>
        </p:nvSpPr>
        <p:spPr>
          <a:xfrm>
            <a:off x="1645920" y="3429000"/>
            <a:ext cx="1554480" cy="530352"/>
          </a:xfrm>
          <a:prstGeom prst="rect">
            <a:avLst/>
          </a:prstGeom>
          <a:noFill/>
          <a:ln/>
        </p:spPr>
        <p:txBody>
          <a:bodyPr wrap="square" lIns="0" tIns="0" rIns="0" bIns="0" rtlCol="0" anchor="ctr"/>
          <a:lstStyle/>
          <a:p>
            <a:pPr marL="0" indent="0">
              <a:buNone/>
            </a:pPr>
            <a:r>
              <a:rPr lang="en-US" sz="1400">
                <a:solidFill>
                  <a:srgbClr val="1A2826"/>
                </a:solidFill>
                <a:latin typeface="Arial" pitchFamily="34" charset="0"/>
                <a:ea typeface="Arial" pitchFamily="34" charset="-122"/>
                <a:cs typeface="Arial" pitchFamily="34" charset="-120"/>
              </a:rPr>
              <a:t>Severe</a:t>
            </a:r>
            <a:endParaRPr lang="en-US" sz="1400"/>
          </a:p>
        </p:txBody>
      </p:sp>
      <p:sp>
        <p:nvSpPr>
          <p:cNvPr id="17" name="Text 15"/>
          <p:cNvSpPr/>
          <p:nvPr/>
        </p:nvSpPr>
        <p:spPr>
          <a:xfrm>
            <a:off x="3200400" y="3429000"/>
            <a:ext cx="2743200" cy="530352"/>
          </a:xfrm>
          <a:prstGeom prst="rect">
            <a:avLst/>
          </a:prstGeom>
          <a:noFill/>
          <a:ln/>
        </p:spPr>
        <p:txBody>
          <a:bodyPr wrap="square" lIns="0" tIns="0" rIns="0" bIns="0" rtlCol="0" anchor="ctr"/>
          <a:lstStyle/>
          <a:p>
            <a:pPr marL="0" indent="0">
              <a:buNone/>
            </a:pPr>
            <a:r>
              <a:rPr lang="en-US" sz="1300">
                <a:solidFill>
                  <a:srgbClr val="1A2826"/>
                </a:solidFill>
                <a:latin typeface="Arial" pitchFamily="34" charset="0"/>
                <a:ea typeface="Arial" pitchFamily="34" charset="-122"/>
                <a:cs typeface="Arial" pitchFamily="34" charset="-120"/>
              </a:rPr>
              <a:t>30–49% predicted</a:t>
            </a:r>
            <a:endParaRPr lang="en-US" sz="1300"/>
          </a:p>
        </p:txBody>
      </p:sp>
      <p:sp>
        <p:nvSpPr>
          <p:cNvPr id="18" name="Shape 16"/>
          <p:cNvSpPr/>
          <p:nvPr/>
        </p:nvSpPr>
        <p:spPr>
          <a:xfrm>
            <a:off x="502920" y="3977640"/>
            <a:ext cx="5486400" cy="530352"/>
          </a:xfrm>
          <a:prstGeom prst="rect">
            <a:avLst/>
          </a:prstGeom>
          <a:solidFill>
            <a:srgbClr val="FFFFFF"/>
          </a:solidFill>
          <a:ln/>
        </p:spPr>
        <p:txBody>
          <a:bodyPr/>
          <a:lstStyle/>
          <a:p>
            <a:endParaRPr lang="en-GB"/>
          </a:p>
        </p:txBody>
      </p:sp>
      <p:sp>
        <p:nvSpPr>
          <p:cNvPr id="19" name="Text 17"/>
          <p:cNvSpPr/>
          <p:nvPr/>
        </p:nvSpPr>
        <p:spPr>
          <a:xfrm>
            <a:off x="640080" y="3977640"/>
            <a:ext cx="1005840" cy="530352"/>
          </a:xfrm>
          <a:prstGeom prst="rect">
            <a:avLst/>
          </a:prstGeom>
          <a:noFill/>
          <a:ln/>
        </p:spPr>
        <p:txBody>
          <a:bodyPr wrap="square" lIns="0" tIns="0" rIns="0" bIns="0" rtlCol="0" anchor="ctr"/>
          <a:lstStyle/>
          <a:p>
            <a:pPr marL="0" indent="0">
              <a:buNone/>
            </a:pPr>
            <a:r>
              <a:rPr lang="en-US" sz="1400" b="1">
                <a:solidFill>
                  <a:srgbClr val="5B3E8E"/>
                </a:solidFill>
                <a:latin typeface="Arial" pitchFamily="34" charset="0"/>
                <a:ea typeface="Arial" pitchFamily="34" charset="-122"/>
                <a:cs typeface="Arial" pitchFamily="34" charset="-120"/>
              </a:rPr>
              <a:t>GOLD 4</a:t>
            </a:r>
            <a:endParaRPr lang="en-US" sz="1400"/>
          </a:p>
        </p:txBody>
      </p:sp>
      <p:sp>
        <p:nvSpPr>
          <p:cNvPr id="20" name="Text 18"/>
          <p:cNvSpPr/>
          <p:nvPr/>
        </p:nvSpPr>
        <p:spPr>
          <a:xfrm>
            <a:off x="1645920" y="3977640"/>
            <a:ext cx="1554480" cy="530352"/>
          </a:xfrm>
          <a:prstGeom prst="rect">
            <a:avLst/>
          </a:prstGeom>
          <a:noFill/>
          <a:ln/>
        </p:spPr>
        <p:txBody>
          <a:bodyPr wrap="square" lIns="0" tIns="0" rIns="0" bIns="0" rtlCol="0" anchor="ctr"/>
          <a:lstStyle/>
          <a:p>
            <a:pPr marL="0" indent="0">
              <a:buNone/>
            </a:pPr>
            <a:r>
              <a:rPr lang="en-US" sz="1400">
                <a:solidFill>
                  <a:srgbClr val="1A2826"/>
                </a:solidFill>
                <a:latin typeface="Arial" pitchFamily="34" charset="0"/>
                <a:ea typeface="Arial" pitchFamily="34" charset="-122"/>
                <a:cs typeface="Arial" pitchFamily="34" charset="-120"/>
              </a:rPr>
              <a:t>Very severe</a:t>
            </a:r>
            <a:endParaRPr lang="en-US" sz="1400"/>
          </a:p>
        </p:txBody>
      </p:sp>
      <p:sp>
        <p:nvSpPr>
          <p:cNvPr id="21" name="Text 19"/>
          <p:cNvSpPr/>
          <p:nvPr/>
        </p:nvSpPr>
        <p:spPr>
          <a:xfrm>
            <a:off x="3200400" y="3977640"/>
            <a:ext cx="2743200" cy="530352"/>
          </a:xfrm>
          <a:prstGeom prst="rect">
            <a:avLst/>
          </a:prstGeom>
          <a:noFill/>
          <a:ln/>
        </p:spPr>
        <p:txBody>
          <a:bodyPr wrap="square" lIns="0" tIns="0" rIns="0" bIns="0" rtlCol="0" anchor="ctr"/>
          <a:lstStyle/>
          <a:p>
            <a:pPr marL="0" indent="0">
              <a:buNone/>
            </a:pPr>
            <a:r>
              <a:rPr lang="en-US" sz="1300">
                <a:solidFill>
                  <a:srgbClr val="1A2826"/>
                </a:solidFill>
                <a:latin typeface="Arial" pitchFamily="34" charset="0"/>
                <a:ea typeface="Arial" pitchFamily="34" charset="-122"/>
                <a:cs typeface="Arial" pitchFamily="34" charset="-120"/>
              </a:rPr>
              <a:t>&lt; 30% predicted</a:t>
            </a:r>
            <a:endParaRPr lang="en-US" sz="1300"/>
          </a:p>
        </p:txBody>
      </p:sp>
      <p:sp>
        <p:nvSpPr>
          <p:cNvPr id="22" name="Text 20"/>
          <p:cNvSpPr/>
          <p:nvPr/>
        </p:nvSpPr>
        <p:spPr>
          <a:xfrm>
            <a:off x="6355080" y="1920240"/>
            <a:ext cx="5349240" cy="320040"/>
          </a:xfrm>
          <a:prstGeom prst="rect">
            <a:avLst/>
          </a:prstGeom>
          <a:noFill/>
          <a:ln/>
        </p:spPr>
        <p:txBody>
          <a:bodyPr wrap="square" lIns="0" tIns="0" rIns="0" bIns="0" rtlCol="0" anchor="ctr"/>
          <a:lstStyle/>
          <a:p>
            <a:pPr marL="0" indent="0">
              <a:buNone/>
            </a:pPr>
            <a:r>
              <a:rPr lang="en-US" sz="1700" b="1">
                <a:solidFill>
                  <a:srgbClr val="08312E"/>
                </a:solidFill>
                <a:latin typeface="Arial" pitchFamily="34" charset="0"/>
                <a:ea typeface="Arial" pitchFamily="34" charset="-122"/>
                <a:cs typeface="Arial" pitchFamily="34" charset="-120"/>
              </a:rPr>
              <a:t>Symptom &amp; exacerbation group (ABE)</a:t>
            </a:r>
            <a:endParaRPr lang="en-US" sz="1700"/>
          </a:p>
        </p:txBody>
      </p:sp>
      <p:sp>
        <p:nvSpPr>
          <p:cNvPr id="23" name="Shape 21"/>
          <p:cNvSpPr/>
          <p:nvPr/>
        </p:nvSpPr>
        <p:spPr>
          <a:xfrm>
            <a:off x="6355080" y="2286000"/>
            <a:ext cx="5349240" cy="731520"/>
          </a:xfrm>
          <a:prstGeom prst="roundRect">
            <a:avLst>
              <a:gd name="adj" fmla="val 7500"/>
            </a:avLst>
          </a:prstGeom>
          <a:solidFill>
            <a:srgbClr val="EAF5F3"/>
          </a:solidFill>
          <a:ln/>
        </p:spPr>
        <p:txBody>
          <a:bodyPr/>
          <a:lstStyle/>
          <a:p>
            <a:endParaRPr lang="en-GB"/>
          </a:p>
        </p:txBody>
      </p:sp>
      <p:sp>
        <p:nvSpPr>
          <p:cNvPr id="24" name="Shape 22"/>
          <p:cNvSpPr/>
          <p:nvPr/>
        </p:nvSpPr>
        <p:spPr>
          <a:xfrm>
            <a:off x="6473952" y="2404872"/>
            <a:ext cx="384048" cy="384048"/>
          </a:xfrm>
          <a:prstGeom prst="ellipse">
            <a:avLst/>
          </a:prstGeom>
          <a:solidFill>
            <a:srgbClr val="5B3E8E"/>
          </a:solidFill>
          <a:ln/>
        </p:spPr>
        <p:txBody>
          <a:bodyPr/>
          <a:lstStyle/>
          <a:p>
            <a:endParaRPr lang="en-GB"/>
          </a:p>
        </p:txBody>
      </p:sp>
      <p:sp>
        <p:nvSpPr>
          <p:cNvPr id="25" name="Text 23"/>
          <p:cNvSpPr/>
          <p:nvPr/>
        </p:nvSpPr>
        <p:spPr>
          <a:xfrm>
            <a:off x="6473952" y="2404872"/>
            <a:ext cx="384048" cy="384048"/>
          </a:xfrm>
          <a:prstGeom prst="rect">
            <a:avLst/>
          </a:prstGeom>
          <a:noFill/>
          <a:ln/>
        </p:spPr>
        <p:txBody>
          <a:bodyPr wrap="square" lIns="0" tIns="0" rIns="0" bIns="0" rtlCol="0" anchor="ctr"/>
          <a:lstStyle/>
          <a:p>
            <a:pPr marL="0" indent="0" algn="ctr">
              <a:buNone/>
            </a:pPr>
            <a:r>
              <a:rPr lang="en-US" sz="1400" b="1">
                <a:solidFill>
                  <a:srgbClr val="FFFFFF"/>
                </a:solidFill>
                <a:latin typeface="Arial" pitchFamily="34" charset="0"/>
                <a:ea typeface="Arial" pitchFamily="34" charset="-122"/>
                <a:cs typeface="Arial" pitchFamily="34" charset="-120"/>
              </a:rPr>
              <a:t>A</a:t>
            </a:r>
            <a:endParaRPr lang="en-US" sz="1400"/>
          </a:p>
        </p:txBody>
      </p:sp>
      <p:sp>
        <p:nvSpPr>
          <p:cNvPr id="26" name="Text 24"/>
          <p:cNvSpPr/>
          <p:nvPr/>
        </p:nvSpPr>
        <p:spPr>
          <a:xfrm>
            <a:off x="6995160" y="2331720"/>
            <a:ext cx="4572000" cy="411480"/>
          </a:xfrm>
          <a:prstGeom prst="rect">
            <a:avLst/>
          </a:prstGeom>
          <a:noFill/>
          <a:ln/>
        </p:spPr>
        <p:txBody>
          <a:bodyPr wrap="square" lIns="0" tIns="0" rIns="0" bIns="0" rtlCol="0" anchor="ctr"/>
          <a:lstStyle/>
          <a:p>
            <a:pPr marL="0" indent="0">
              <a:lnSpc>
                <a:spcPct val="105000"/>
              </a:lnSpc>
              <a:buNone/>
            </a:pPr>
            <a:r>
              <a:rPr lang="en-US" sz="1100">
                <a:solidFill>
                  <a:srgbClr val="1A2826"/>
                </a:solidFill>
                <a:latin typeface="Arial" pitchFamily="34" charset="0"/>
                <a:ea typeface="Arial" pitchFamily="34" charset="-122"/>
                <a:cs typeface="Arial" pitchFamily="34" charset="-120"/>
              </a:rPr>
              <a:t>0–1 moderate exacerbation (no hospitalisation) + low symptoms (CAT &lt; 10)</a:t>
            </a:r>
            <a:endParaRPr lang="en-US" sz="1100"/>
          </a:p>
        </p:txBody>
      </p:sp>
      <p:sp>
        <p:nvSpPr>
          <p:cNvPr id="27" name="Text 25"/>
          <p:cNvSpPr/>
          <p:nvPr/>
        </p:nvSpPr>
        <p:spPr>
          <a:xfrm>
            <a:off x="6995160" y="2724912"/>
            <a:ext cx="4572000" cy="274320"/>
          </a:xfrm>
          <a:prstGeom prst="rect">
            <a:avLst/>
          </a:prstGeom>
          <a:noFill/>
          <a:ln/>
        </p:spPr>
        <p:txBody>
          <a:bodyPr wrap="square" lIns="0" tIns="0" rIns="0" bIns="0" rtlCol="0" anchor="ctr"/>
          <a:lstStyle/>
          <a:p>
            <a:pPr marL="0" indent="0">
              <a:buNone/>
            </a:pPr>
            <a:r>
              <a:rPr lang="en-US" sz="1100" b="1">
                <a:solidFill>
                  <a:srgbClr val="5B3E8E"/>
                </a:solidFill>
                <a:latin typeface="Arial" pitchFamily="34" charset="0"/>
                <a:ea typeface="Arial" pitchFamily="34" charset="-122"/>
                <a:cs typeface="Arial" pitchFamily="34" charset="-120"/>
              </a:rPr>
              <a:t>Initial therapy: </a:t>
            </a:r>
            <a:r>
              <a:rPr lang="en-US" sz="1100">
                <a:solidFill>
                  <a:srgbClr val="1A2826"/>
                </a:solidFill>
                <a:latin typeface="Arial" pitchFamily="34" charset="0"/>
                <a:ea typeface="Arial" pitchFamily="34" charset="-122"/>
                <a:cs typeface="Arial" pitchFamily="34" charset="-120"/>
              </a:rPr>
              <a:t>Bronchodilator</a:t>
            </a:r>
            <a:endParaRPr lang="en-US" sz="1100"/>
          </a:p>
        </p:txBody>
      </p:sp>
      <p:sp>
        <p:nvSpPr>
          <p:cNvPr id="28" name="Shape 26"/>
          <p:cNvSpPr/>
          <p:nvPr/>
        </p:nvSpPr>
        <p:spPr>
          <a:xfrm>
            <a:off x="6355080" y="3090672"/>
            <a:ext cx="5349240" cy="731520"/>
          </a:xfrm>
          <a:prstGeom prst="roundRect">
            <a:avLst>
              <a:gd name="adj" fmla="val 7500"/>
            </a:avLst>
          </a:prstGeom>
          <a:solidFill>
            <a:srgbClr val="EFE9F6"/>
          </a:solidFill>
          <a:ln w="19050">
            <a:solidFill>
              <a:srgbClr val="5B3E8E"/>
            </a:solidFill>
            <a:prstDash val="solid"/>
          </a:ln>
        </p:spPr>
        <p:txBody>
          <a:bodyPr/>
          <a:lstStyle/>
          <a:p>
            <a:endParaRPr lang="en-GB"/>
          </a:p>
        </p:txBody>
      </p:sp>
      <p:sp>
        <p:nvSpPr>
          <p:cNvPr id="29" name="Shape 27"/>
          <p:cNvSpPr/>
          <p:nvPr/>
        </p:nvSpPr>
        <p:spPr>
          <a:xfrm>
            <a:off x="6473952" y="3209544"/>
            <a:ext cx="384048" cy="384048"/>
          </a:xfrm>
          <a:prstGeom prst="ellipse">
            <a:avLst/>
          </a:prstGeom>
          <a:solidFill>
            <a:srgbClr val="5B3E8E"/>
          </a:solidFill>
          <a:ln/>
        </p:spPr>
        <p:txBody>
          <a:bodyPr/>
          <a:lstStyle/>
          <a:p>
            <a:endParaRPr lang="en-GB"/>
          </a:p>
        </p:txBody>
      </p:sp>
      <p:sp>
        <p:nvSpPr>
          <p:cNvPr id="30" name="Text 28"/>
          <p:cNvSpPr/>
          <p:nvPr/>
        </p:nvSpPr>
        <p:spPr>
          <a:xfrm>
            <a:off x="6473952" y="3209544"/>
            <a:ext cx="384048" cy="384048"/>
          </a:xfrm>
          <a:prstGeom prst="rect">
            <a:avLst/>
          </a:prstGeom>
          <a:noFill/>
          <a:ln/>
        </p:spPr>
        <p:txBody>
          <a:bodyPr wrap="square" lIns="0" tIns="0" rIns="0" bIns="0" rtlCol="0" anchor="ctr"/>
          <a:lstStyle/>
          <a:p>
            <a:pPr marL="0" indent="0" algn="ctr">
              <a:buNone/>
            </a:pPr>
            <a:r>
              <a:rPr lang="en-US" sz="1400" b="1">
                <a:solidFill>
                  <a:srgbClr val="FFFFFF"/>
                </a:solidFill>
                <a:latin typeface="Arial" pitchFamily="34" charset="0"/>
                <a:ea typeface="Arial" pitchFamily="34" charset="-122"/>
                <a:cs typeface="Arial" pitchFamily="34" charset="-120"/>
              </a:rPr>
              <a:t>B</a:t>
            </a:r>
            <a:endParaRPr lang="en-US" sz="1400"/>
          </a:p>
        </p:txBody>
      </p:sp>
      <p:sp>
        <p:nvSpPr>
          <p:cNvPr id="31" name="Text 29"/>
          <p:cNvSpPr/>
          <p:nvPr/>
        </p:nvSpPr>
        <p:spPr>
          <a:xfrm>
            <a:off x="6995160" y="3136392"/>
            <a:ext cx="4572000" cy="411480"/>
          </a:xfrm>
          <a:prstGeom prst="rect">
            <a:avLst/>
          </a:prstGeom>
          <a:noFill/>
          <a:ln/>
        </p:spPr>
        <p:txBody>
          <a:bodyPr wrap="square" lIns="0" tIns="0" rIns="0" bIns="0" rtlCol="0" anchor="ctr"/>
          <a:lstStyle/>
          <a:p>
            <a:pPr marL="0" indent="0">
              <a:lnSpc>
                <a:spcPct val="105000"/>
              </a:lnSpc>
              <a:buNone/>
            </a:pPr>
            <a:r>
              <a:rPr lang="en-US" sz="1100">
                <a:solidFill>
                  <a:srgbClr val="1A2826"/>
                </a:solidFill>
                <a:latin typeface="Arial" pitchFamily="34" charset="0"/>
                <a:ea typeface="Arial" pitchFamily="34" charset="-122"/>
                <a:cs typeface="Arial" pitchFamily="34" charset="-120"/>
              </a:rPr>
              <a:t>0–1 moderate exacerbation (no hospitalisation) + high symptoms (CAT ≥ 10)  ← Mr R.B. (CAT 19)</a:t>
            </a:r>
            <a:endParaRPr lang="en-US" sz="1100"/>
          </a:p>
        </p:txBody>
      </p:sp>
      <p:sp>
        <p:nvSpPr>
          <p:cNvPr id="32" name="Text 30"/>
          <p:cNvSpPr/>
          <p:nvPr/>
        </p:nvSpPr>
        <p:spPr>
          <a:xfrm>
            <a:off x="6995160" y="3529584"/>
            <a:ext cx="4572000" cy="274320"/>
          </a:xfrm>
          <a:prstGeom prst="rect">
            <a:avLst/>
          </a:prstGeom>
          <a:noFill/>
          <a:ln/>
        </p:spPr>
        <p:txBody>
          <a:bodyPr wrap="square" lIns="0" tIns="0" rIns="0" bIns="0" rtlCol="0" anchor="ctr"/>
          <a:lstStyle/>
          <a:p>
            <a:pPr marL="0" indent="0">
              <a:buNone/>
            </a:pPr>
            <a:r>
              <a:rPr lang="en-US" sz="1100" b="1">
                <a:solidFill>
                  <a:srgbClr val="5B3E8E"/>
                </a:solidFill>
                <a:latin typeface="Arial" pitchFamily="34" charset="0"/>
                <a:ea typeface="Arial" pitchFamily="34" charset="-122"/>
                <a:cs typeface="Arial" pitchFamily="34" charset="-120"/>
              </a:rPr>
              <a:t>Initial therapy: </a:t>
            </a:r>
            <a:r>
              <a:rPr lang="en-US" sz="1100">
                <a:solidFill>
                  <a:srgbClr val="1A2826"/>
                </a:solidFill>
                <a:latin typeface="Arial" pitchFamily="34" charset="0"/>
                <a:ea typeface="Arial" pitchFamily="34" charset="-122"/>
                <a:cs typeface="Arial" pitchFamily="34" charset="-120"/>
              </a:rPr>
              <a:t>LABA + LAMA</a:t>
            </a:r>
            <a:endParaRPr lang="en-US" sz="1100"/>
          </a:p>
        </p:txBody>
      </p:sp>
      <p:sp>
        <p:nvSpPr>
          <p:cNvPr id="33" name="Shape 31"/>
          <p:cNvSpPr/>
          <p:nvPr/>
        </p:nvSpPr>
        <p:spPr>
          <a:xfrm>
            <a:off x="6355080" y="3895344"/>
            <a:ext cx="5349240" cy="731520"/>
          </a:xfrm>
          <a:prstGeom prst="roundRect">
            <a:avLst>
              <a:gd name="adj" fmla="val 7500"/>
            </a:avLst>
          </a:prstGeom>
          <a:solidFill>
            <a:srgbClr val="EAF5F3"/>
          </a:solidFill>
          <a:ln/>
        </p:spPr>
        <p:txBody>
          <a:bodyPr/>
          <a:lstStyle/>
          <a:p>
            <a:endParaRPr lang="en-GB"/>
          </a:p>
        </p:txBody>
      </p:sp>
      <p:sp>
        <p:nvSpPr>
          <p:cNvPr id="34" name="Shape 32"/>
          <p:cNvSpPr/>
          <p:nvPr/>
        </p:nvSpPr>
        <p:spPr>
          <a:xfrm>
            <a:off x="6473952" y="4014216"/>
            <a:ext cx="384048" cy="384048"/>
          </a:xfrm>
          <a:prstGeom prst="ellipse">
            <a:avLst/>
          </a:prstGeom>
          <a:solidFill>
            <a:srgbClr val="5B3E8E"/>
          </a:solidFill>
          <a:ln/>
        </p:spPr>
        <p:txBody>
          <a:bodyPr/>
          <a:lstStyle/>
          <a:p>
            <a:endParaRPr lang="en-GB"/>
          </a:p>
        </p:txBody>
      </p:sp>
      <p:sp>
        <p:nvSpPr>
          <p:cNvPr id="35" name="Text 33"/>
          <p:cNvSpPr/>
          <p:nvPr/>
        </p:nvSpPr>
        <p:spPr>
          <a:xfrm>
            <a:off x="6473952" y="4014216"/>
            <a:ext cx="384048" cy="384048"/>
          </a:xfrm>
          <a:prstGeom prst="rect">
            <a:avLst/>
          </a:prstGeom>
          <a:noFill/>
          <a:ln/>
        </p:spPr>
        <p:txBody>
          <a:bodyPr wrap="square" lIns="0" tIns="0" rIns="0" bIns="0" rtlCol="0" anchor="ctr"/>
          <a:lstStyle/>
          <a:p>
            <a:pPr marL="0" indent="0" algn="ctr">
              <a:buNone/>
            </a:pPr>
            <a:r>
              <a:rPr lang="en-US" sz="1400" b="1">
                <a:solidFill>
                  <a:srgbClr val="FFFFFF"/>
                </a:solidFill>
                <a:latin typeface="Arial" pitchFamily="34" charset="0"/>
                <a:ea typeface="Arial" pitchFamily="34" charset="-122"/>
                <a:cs typeface="Arial" pitchFamily="34" charset="-120"/>
              </a:rPr>
              <a:t>E</a:t>
            </a:r>
            <a:endParaRPr lang="en-US" sz="1400"/>
          </a:p>
        </p:txBody>
      </p:sp>
      <p:sp>
        <p:nvSpPr>
          <p:cNvPr id="36" name="Text 34"/>
          <p:cNvSpPr/>
          <p:nvPr/>
        </p:nvSpPr>
        <p:spPr>
          <a:xfrm>
            <a:off x="6995160" y="3941064"/>
            <a:ext cx="4572000" cy="411480"/>
          </a:xfrm>
          <a:prstGeom prst="rect">
            <a:avLst/>
          </a:prstGeom>
          <a:noFill/>
          <a:ln/>
        </p:spPr>
        <p:txBody>
          <a:bodyPr wrap="square" lIns="0" tIns="0" rIns="0" bIns="0" rtlCol="0" anchor="ctr"/>
          <a:lstStyle/>
          <a:p>
            <a:pPr marL="0" indent="0">
              <a:lnSpc>
                <a:spcPct val="105000"/>
              </a:lnSpc>
              <a:buNone/>
            </a:pPr>
            <a:r>
              <a:rPr lang="en-US" sz="1100">
                <a:solidFill>
                  <a:srgbClr val="1A2826"/>
                </a:solidFill>
                <a:latin typeface="Arial" pitchFamily="34" charset="0"/>
                <a:ea typeface="Arial" pitchFamily="34" charset="-122"/>
                <a:cs typeface="Arial" pitchFamily="34" charset="-120"/>
              </a:rPr>
              <a:t>≥ 2 moderate exacerbations, or ≥ 1 leading to hospitalisation</a:t>
            </a:r>
            <a:endParaRPr lang="en-US" sz="1100"/>
          </a:p>
        </p:txBody>
      </p:sp>
      <p:sp>
        <p:nvSpPr>
          <p:cNvPr id="37" name="Text 35"/>
          <p:cNvSpPr/>
          <p:nvPr/>
        </p:nvSpPr>
        <p:spPr>
          <a:xfrm>
            <a:off x="6995160" y="4334256"/>
            <a:ext cx="4572000" cy="274320"/>
          </a:xfrm>
          <a:prstGeom prst="rect">
            <a:avLst/>
          </a:prstGeom>
          <a:noFill/>
          <a:ln/>
        </p:spPr>
        <p:txBody>
          <a:bodyPr wrap="square" lIns="0" tIns="0" rIns="0" bIns="0" rtlCol="0" anchor="ctr"/>
          <a:lstStyle/>
          <a:p>
            <a:pPr marL="0" indent="0">
              <a:buNone/>
            </a:pPr>
            <a:r>
              <a:rPr lang="en-US" sz="1100" b="1">
                <a:solidFill>
                  <a:srgbClr val="5B3E8E"/>
                </a:solidFill>
                <a:latin typeface="Arial" pitchFamily="34" charset="0"/>
                <a:ea typeface="Arial" pitchFamily="34" charset="-122"/>
                <a:cs typeface="Arial" pitchFamily="34" charset="-120"/>
              </a:rPr>
              <a:t>Initial therapy: </a:t>
            </a:r>
            <a:r>
              <a:rPr lang="en-US" sz="1100">
                <a:solidFill>
                  <a:srgbClr val="1A2826"/>
                </a:solidFill>
                <a:latin typeface="Arial" pitchFamily="34" charset="0"/>
                <a:ea typeface="Arial" pitchFamily="34" charset="-122"/>
                <a:cs typeface="Arial" pitchFamily="34" charset="-120"/>
              </a:rPr>
              <a:t>LABA + LAMA (± ICS if eos. ≥300)</a:t>
            </a:r>
            <a:endParaRPr lang="en-US" sz="1100"/>
          </a:p>
        </p:txBody>
      </p:sp>
      <p:sp>
        <p:nvSpPr>
          <p:cNvPr id="38" name="Shape 36"/>
          <p:cNvSpPr/>
          <p:nvPr/>
        </p:nvSpPr>
        <p:spPr>
          <a:xfrm>
            <a:off x="502920" y="4617720"/>
            <a:ext cx="11201400" cy="1417320"/>
          </a:xfrm>
          <a:prstGeom prst="rect">
            <a:avLst/>
          </a:prstGeom>
          <a:solidFill>
            <a:srgbClr val="0E5A56"/>
          </a:solidFill>
          <a:ln/>
        </p:spPr>
        <p:txBody>
          <a:bodyPr/>
          <a:lstStyle/>
          <a:p>
            <a:endParaRPr lang="en-GB"/>
          </a:p>
        </p:txBody>
      </p:sp>
      <p:sp>
        <p:nvSpPr>
          <p:cNvPr id="39" name="Text 37"/>
          <p:cNvSpPr/>
          <p:nvPr/>
        </p:nvSpPr>
        <p:spPr>
          <a:xfrm>
            <a:off x="731520" y="4736592"/>
            <a:ext cx="10698480" cy="365760"/>
          </a:xfrm>
          <a:prstGeom prst="rect">
            <a:avLst/>
          </a:prstGeom>
          <a:noFill/>
          <a:ln/>
        </p:spPr>
        <p:txBody>
          <a:bodyPr wrap="square" lIns="0" tIns="0" rIns="0" bIns="0" rtlCol="0" anchor="ctr"/>
          <a:lstStyle/>
          <a:p>
            <a:pPr marL="0" indent="0">
              <a:buNone/>
            </a:pPr>
            <a:r>
              <a:rPr lang="en-US" sz="1600" b="1">
                <a:solidFill>
                  <a:srgbClr val="FFFFFF"/>
                </a:solidFill>
                <a:latin typeface="Arial" pitchFamily="34" charset="0"/>
                <a:ea typeface="Arial" pitchFamily="34" charset="-122"/>
                <a:cs typeface="Arial" pitchFamily="34" charset="-120"/>
              </a:rPr>
              <a:t>Application to Mr R.B. Case</a:t>
            </a:r>
            <a:endParaRPr lang="en-US" sz="1600"/>
          </a:p>
        </p:txBody>
      </p:sp>
      <p:sp>
        <p:nvSpPr>
          <p:cNvPr id="40" name="Text 38"/>
          <p:cNvSpPr/>
          <p:nvPr/>
        </p:nvSpPr>
        <p:spPr>
          <a:xfrm>
            <a:off x="731520" y="5102352"/>
            <a:ext cx="10698480" cy="868680"/>
          </a:xfrm>
          <a:prstGeom prst="rect">
            <a:avLst/>
          </a:prstGeom>
          <a:noFill/>
          <a:ln/>
        </p:spPr>
        <p:txBody>
          <a:bodyPr wrap="square" lIns="0" tIns="0" rIns="0" bIns="0" rtlCol="0" anchor="ctr"/>
          <a:lstStyle/>
          <a:p>
            <a:pPr marL="0" indent="0">
              <a:lnSpc>
                <a:spcPct val="115000"/>
              </a:lnSpc>
              <a:buNone/>
            </a:pPr>
            <a:r>
              <a:rPr lang="en-US" sz="1350">
                <a:solidFill>
                  <a:srgbClr val="EAF5F3"/>
                </a:solidFill>
                <a:latin typeface="Arial" pitchFamily="34" charset="0"/>
                <a:ea typeface="Arial" pitchFamily="34" charset="-122"/>
                <a:cs typeface="Arial" pitchFamily="34" charset="-120"/>
              </a:rPr>
              <a:t>FEV₁ 58% predicted = GOLD Grade 2 (Moderate). One moderate exacerbation last year (no hospitalisation) with a high symptom burden (CAT score 19) places him in Group B. Per GOLD (2025), this justifies his LABA + LAMA dual bronchodilator regimen as first-line maintenance therapy, directly linking classification to the treatment plan on the following slides.</a:t>
            </a:r>
            <a:endParaRPr lang="en-US" sz="1350"/>
          </a:p>
        </p:txBody>
      </p:sp>
      <p:sp>
        <p:nvSpPr>
          <p:cNvPr id="42" name="Text 39"/>
          <p:cNvSpPr/>
          <p:nvPr/>
        </p:nvSpPr>
        <p:spPr>
          <a:xfrm>
            <a:off x="457200" y="6547104"/>
            <a:ext cx="8686800" cy="274320"/>
          </a:xfrm>
          <a:prstGeom prst="rect">
            <a:avLst/>
          </a:prstGeom>
          <a:noFill/>
          <a:ln/>
        </p:spPr>
        <p:txBody>
          <a:bodyPr wrap="square" lIns="0" tIns="0" rIns="0" bIns="0" rtlCol="0" anchor="ctr"/>
          <a:lstStyle/>
          <a:p>
            <a:pPr marL="0" indent="0">
              <a:buNone/>
            </a:pPr>
            <a:endParaRPr lang="en-US" sz="1000"/>
          </a:p>
        </p:txBody>
      </p:sp>
      <p:sp>
        <p:nvSpPr>
          <p:cNvPr id="43" name="Text 40"/>
          <p:cNvSpPr/>
          <p:nvPr/>
        </p:nvSpPr>
        <p:spPr>
          <a:xfrm>
            <a:off x="11338560" y="6547104"/>
            <a:ext cx="548640" cy="274320"/>
          </a:xfrm>
          <a:prstGeom prst="rect">
            <a:avLst/>
          </a:prstGeom>
          <a:noFill/>
          <a:ln/>
        </p:spPr>
        <p:txBody>
          <a:bodyPr wrap="square" lIns="0" tIns="0" rIns="0" bIns="0" rtlCol="0" anchor="ctr"/>
          <a:lstStyle/>
          <a:p>
            <a:pPr marL="0" indent="0" algn="r">
              <a:buNone/>
            </a:pPr>
            <a:r>
              <a:rPr lang="en-US" sz="1000">
                <a:solidFill>
                  <a:srgbClr val="55706C"/>
                </a:solidFill>
                <a:latin typeface="Arial" pitchFamily="34" charset="0"/>
                <a:ea typeface="Arial" pitchFamily="34" charset="-122"/>
                <a:cs typeface="Arial" pitchFamily="34" charset="-120"/>
              </a:rPr>
              <a:t>6 / 15</a:t>
            </a:r>
            <a:endParaRPr lang="en-US" sz="1000"/>
          </a:p>
        </p:txBody>
      </p:sp>
      <p:pic>
        <p:nvPicPr>
          <p:cNvPr id="51" name="Audio 50">
            <a:hlinkClick r:id="" action="ppaction://media"/>
            <a:extLst>
              <a:ext uri="{FF2B5EF4-FFF2-40B4-BE49-F238E27FC236}">
                <a16:creationId xmlns:a16="http://schemas.microsoft.com/office/drawing/2014/main" id="{F94E3D53-CD22-F21B-DBFE-BFEBC11E104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1548"/>
    </mc:Choice>
    <mc:Fallback xmlns="">
      <p:transition spd="slow" advTm="615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1"/>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45720"/>
            <a:ext cx="10058400" cy="594360"/>
          </a:xfrm>
          <a:prstGeom prst="rect">
            <a:avLst/>
          </a:prstGeom>
          <a:solidFill>
            <a:schemeClr val="accent4"/>
          </a:solidFill>
          <a:ln/>
        </p:spPr>
        <p:txBody>
          <a:bodyPr wrap="square" lIns="0" tIns="0" rIns="0" bIns="0" rtlCol="0" anchor="ctr"/>
          <a:lstStyle/>
          <a:p>
            <a:pPr marL="0" indent="0">
              <a:buNone/>
            </a:pPr>
            <a:r>
              <a:rPr lang="en-US" sz="1600" b="1" kern="0" spc="200">
                <a:solidFill>
                  <a:srgbClr val="1F5F8B"/>
                </a:solidFill>
                <a:latin typeface="Arial" pitchFamily="34" charset="0"/>
                <a:ea typeface="Arial" pitchFamily="34" charset="-122"/>
                <a:cs typeface="Arial" pitchFamily="34" charset="-120"/>
              </a:rPr>
              <a:t>KNOWLEDGE &amp; UNDERSTANDING</a:t>
            </a:r>
            <a:endParaRPr lang="en-US" sz="1600"/>
          </a:p>
        </p:txBody>
      </p:sp>
      <p:sp>
        <p:nvSpPr>
          <p:cNvPr id="3" name="Text 1"/>
          <p:cNvSpPr/>
          <p:nvPr/>
        </p:nvSpPr>
        <p:spPr>
          <a:xfrm>
            <a:off x="502920" y="621792"/>
            <a:ext cx="11247120" cy="777240"/>
          </a:xfrm>
          <a:prstGeom prst="rect">
            <a:avLst/>
          </a:prstGeom>
          <a:noFill/>
          <a:ln/>
        </p:spPr>
        <p:txBody>
          <a:bodyPr wrap="square" lIns="0" tIns="0" rIns="0" bIns="0" rtlCol="0" anchor="ctr"/>
          <a:lstStyle/>
          <a:p>
            <a:pPr marL="0" indent="0">
              <a:buNone/>
            </a:pPr>
            <a:r>
              <a:rPr lang="en-US" sz="3400" b="1">
                <a:solidFill>
                  <a:srgbClr val="08312E"/>
                </a:solidFill>
                <a:latin typeface="Arial" pitchFamily="34" charset="0"/>
                <a:ea typeface="Arial" pitchFamily="34" charset="-122"/>
                <a:cs typeface="Arial" pitchFamily="34" charset="-120"/>
              </a:rPr>
              <a:t>Diagnosis &amp; Assessment</a:t>
            </a:r>
            <a:endParaRPr lang="en-US" sz="3400"/>
          </a:p>
        </p:txBody>
      </p:sp>
      <p:pic>
        <p:nvPicPr>
          <p:cNvPr id="4" name="Image 0" descr="preencoded.png"/>
          <p:cNvPicPr>
            <a:picLocks noChangeAspect="1"/>
          </p:cNvPicPr>
          <p:nvPr/>
        </p:nvPicPr>
        <p:blipFill>
          <a:blip r:embed="rId5"/>
          <a:stretch>
            <a:fillRect/>
          </a:stretch>
        </p:blipFill>
        <p:spPr>
          <a:xfrm>
            <a:off x="10698480" y="640080"/>
            <a:ext cx="594360" cy="594360"/>
          </a:xfrm>
          <a:prstGeom prst="rect">
            <a:avLst/>
          </a:prstGeom>
        </p:spPr>
      </p:pic>
      <p:sp>
        <p:nvSpPr>
          <p:cNvPr id="5" name="Text 2"/>
          <p:cNvSpPr/>
          <p:nvPr/>
        </p:nvSpPr>
        <p:spPr>
          <a:xfrm>
            <a:off x="502920" y="1417320"/>
            <a:ext cx="11155680" cy="594360"/>
          </a:xfrm>
          <a:prstGeom prst="rect">
            <a:avLst/>
          </a:prstGeom>
          <a:noFill/>
          <a:ln/>
        </p:spPr>
        <p:txBody>
          <a:bodyPr wrap="square" lIns="0" tIns="0" rIns="0" bIns="0" rtlCol="0" anchor="ctr"/>
          <a:lstStyle/>
          <a:p>
            <a:pPr marL="0" indent="0">
              <a:lnSpc>
                <a:spcPct val="112000"/>
              </a:lnSpc>
              <a:buNone/>
            </a:pPr>
            <a:r>
              <a:rPr lang="en-US" sz="1500">
                <a:solidFill>
                  <a:srgbClr val="1A2826"/>
                </a:solidFill>
                <a:latin typeface="Arial" pitchFamily="34" charset="0"/>
                <a:ea typeface="Arial" pitchFamily="34" charset="-122"/>
                <a:cs typeface="Arial" pitchFamily="34" charset="-120"/>
              </a:rPr>
              <a:t>Suspect COPD in adults over 35 with a risk factor (typically smoking) presenting with exertional breathlessness, chronic cough, regular sputum production, or frequent winter ‘bronchitis’ (NICE, 2025).</a:t>
            </a:r>
            <a:endParaRPr lang="en-US" sz="1500"/>
          </a:p>
        </p:txBody>
      </p:sp>
      <p:sp>
        <p:nvSpPr>
          <p:cNvPr id="6" name="Shape 3"/>
          <p:cNvSpPr/>
          <p:nvPr/>
        </p:nvSpPr>
        <p:spPr>
          <a:xfrm>
            <a:off x="502920" y="2148840"/>
            <a:ext cx="3657600" cy="3337560"/>
          </a:xfrm>
          <a:prstGeom prst="roundRect">
            <a:avLst>
              <a:gd name="adj" fmla="val 1918"/>
            </a:avLst>
          </a:prstGeom>
          <a:solidFill>
            <a:srgbClr val="E6F0F7"/>
          </a:solidFill>
          <a:ln/>
          <a:effectLst>
            <a:outerShdw blurRad="76200" dist="25400" dir="5400000" algn="bl" rotWithShape="0">
              <a:srgbClr val="000000">
                <a:alpha val="8000"/>
              </a:srgbClr>
            </a:outerShdw>
          </a:effectLst>
        </p:spPr>
        <p:txBody>
          <a:bodyPr/>
          <a:lstStyle/>
          <a:p>
            <a:endParaRPr lang="en-GB"/>
          </a:p>
        </p:txBody>
      </p:sp>
      <p:sp>
        <p:nvSpPr>
          <p:cNvPr id="7" name="Shape 4"/>
          <p:cNvSpPr/>
          <p:nvPr/>
        </p:nvSpPr>
        <p:spPr>
          <a:xfrm>
            <a:off x="502920" y="2148840"/>
            <a:ext cx="3657600" cy="530352"/>
          </a:xfrm>
          <a:prstGeom prst="rect">
            <a:avLst/>
          </a:prstGeom>
          <a:solidFill>
            <a:srgbClr val="1F5F8B"/>
          </a:solidFill>
          <a:ln/>
        </p:spPr>
        <p:txBody>
          <a:bodyPr/>
          <a:lstStyle/>
          <a:p>
            <a:endParaRPr lang="en-GB"/>
          </a:p>
        </p:txBody>
      </p:sp>
      <p:sp>
        <p:nvSpPr>
          <p:cNvPr id="8" name="Text 5"/>
          <p:cNvSpPr/>
          <p:nvPr/>
        </p:nvSpPr>
        <p:spPr>
          <a:xfrm>
            <a:off x="667512" y="2148840"/>
            <a:ext cx="3328416" cy="530352"/>
          </a:xfrm>
          <a:prstGeom prst="rect">
            <a:avLst/>
          </a:prstGeom>
          <a:noFill/>
          <a:ln/>
        </p:spPr>
        <p:txBody>
          <a:bodyPr wrap="square" lIns="0" tIns="0" rIns="0" bIns="0" rtlCol="0" anchor="ctr"/>
          <a:lstStyle/>
          <a:p>
            <a:pPr marL="0" indent="0">
              <a:buNone/>
            </a:pPr>
            <a:r>
              <a:rPr lang="en-US" sz="1600" b="1">
                <a:solidFill>
                  <a:srgbClr val="FFFFFF"/>
                </a:solidFill>
                <a:latin typeface="Arial" pitchFamily="34" charset="0"/>
                <a:ea typeface="Arial" pitchFamily="34" charset="-122"/>
                <a:cs typeface="Arial" pitchFamily="34" charset="-120"/>
              </a:rPr>
              <a:t>Clinical assessment</a:t>
            </a:r>
            <a:endParaRPr lang="en-US" sz="1600"/>
          </a:p>
        </p:txBody>
      </p:sp>
      <p:sp>
        <p:nvSpPr>
          <p:cNvPr id="9" name="Text 6"/>
          <p:cNvSpPr/>
          <p:nvPr/>
        </p:nvSpPr>
        <p:spPr>
          <a:xfrm>
            <a:off x="704088" y="2862072"/>
            <a:ext cx="3255264" cy="2514600"/>
          </a:xfrm>
          <a:prstGeom prst="rect">
            <a:avLst/>
          </a:prstGeom>
          <a:noFill/>
          <a:ln/>
        </p:spPr>
        <p:txBody>
          <a:bodyPr wrap="square" lIns="0" tIns="0" rIns="0" bIns="0" rtlCol="0" anchor="ctr"/>
          <a:lstStyle/>
          <a:p>
            <a:pPr marL="342900" indent="-342900">
              <a:lnSpc>
                <a:spcPct val="118000"/>
              </a:lnSpc>
              <a:spcAft>
                <a:spcPts val="1000"/>
              </a:spcAft>
              <a:buSzPct val="100000"/>
              <a:buChar char="●"/>
            </a:pPr>
            <a:r>
              <a:rPr lang="en-US" sz="1350">
                <a:solidFill>
                  <a:srgbClr val="1A2826"/>
                </a:solidFill>
                <a:latin typeface="Arial" pitchFamily="34" charset="0"/>
                <a:ea typeface="Arial" pitchFamily="34" charset="-122"/>
                <a:cs typeface="Arial" pitchFamily="34" charset="-120"/>
              </a:rPr>
              <a:t>Full history of breathlessness, cough, sputum and exacerbations</a:t>
            </a:r>
            <a:endParaRPr lang="en-US" sz="1350"/>
          </a:p>
          <a:p>
            <a:pPr marL="342900" indent="-342900">
              <a:lnSpc>
                <a:spcPct val="118000"/>
              </a:lnSpc>
              <a:spcAft>
                <a:spcPts val="1000"/>
              </a:spcAft>
              <a:buSzPct val="100000"/>
              <a:buChar char="●"/>
            </a:pPr>
            <a:r>
              <a:rPr lang="en-US" sz="1350">
                <a:solidFill>
                  <a:srgbClr val="1A2826"/>
                </a:solidFill>
                <a:latin typeface="Arial" pitchFamily="34" charset="0"/>
                <a:ea typeface="Arial" pitchFamily="34" charset="-122"/>
                <a:cs typeface="Arial" pitchFamily="34" charset="-120"/>
              </a:rPr>
              <a:t>MRC Dyspnoea Scale (grades 1–5) to grade breathlessness severity</a:t>
            </a:r>
            <a:endParaRPr lang="en-US" sz="1350"/>
          </a:p>
          <a:p>
            <a:pPr marL="342900" indent="-342900">
              <a:lnSpc>
                <a:spcPct val="118000"/>
              </a:lnSpc>
              <a:spcAft>
                <a:spcPts val="1000"/>
              </a:spcAft>
              <a:buSzPct val="100000"/>
              <a:buChar char="●"/>
            </a:pPr>
            <a:r>
              <a:rPr lang="en-US" sz="1350">
                <a:solidFill>
                  <a:srgbClr val="1A2826"/>
                </a:solidFill>
                <a:latin typeface="Arial" pitchFamily="34" charset="0"/>
                <a:ea typeface="Arial" pitchFamily="34" charset="-122"/>
                <a:cs typeface="Arial" pitchFamily="34" charset="-120"/>
              </a:rPr>
              <a:t>Examination: hyperinflated chest, wheeze, reduced breath sounds, accessory muscle use</a:t>
            </a:r>
            <a:endParaRPr lang="en-US" sz="1350"/>
          </a:p>
        </p:txBody>
      </p:sp>
      <p:sp>
        <p:nvSpPr>
          <p:cNvPr id="10" name="Shape 7"/>
          <p:cNvSpPr/>
          <p:nvPr/>
        </p:nvSpPr>
        <p:spPr>
          <a:xfrm>
            <a:off x="4325112" y="2148840"/>
            <a:ext cx="3657600" cy="3337560"/>
          </a:xfrm>
          <a:prstGeom prst="roundRect">
            <a:avLst>
              <a:gd name="adj" fmla="val 1918"/>
            </a:avLst>
          </a:prstGeom>
          <a:solidFill>
            <a:srgbClr val="EAF5F3"/>
          </a:solidFill>
          <a:ln/>
          <a:effectLst>
            <a:outerShdw blurRad="76200" dist="25400" dir="5400000" algn="bl" rotWithShape="0">
              <a:srgbClr val="000000">
                <a:alpha val="8000"/>
              </a:srgbClr>
            </a:outerShdw>
          </a:effectLst>
        </p:spPr>
        <p:txBody>
          <a:bodyPr/>
          <a:lstStyle/>
          <a:p>
            <a:endParaRPr lang="en-GB"/>
          </a:p>
        </p:txBody>
      </p:sp>
      <p:sp>
        <p:nvSpPr>
          <p:cNvPr id="11" name="Shape 8"/>
          <p:cNvSpPr/>
          <p:nvPr/>
        </p:nvSpPr>
        <p:spPr>
          <a:xfrm>
            <a:off x="4325112" y="2148840"/>
            <a:ext cx="3657600" cy="530352"/>
          </a:xfrm>
          <a:prstGeom prst="rect">
            <a:avLst/>
          </a:prstGeom>
          <a:solidFill>
            <a:srgbClr val="0E5A56"/>
          </a:solidFill>
          <a:ln/>
        </p:spPr>
        <p:txBody>
          <a:bodyPr/>
          <a:lstStyle/>
          <a:p>
            <a:endParaRPr lang="en-GB"/>
          </a:p>
        </p:txBody>
      </p:sp>
      <p:sp>
        <p:nvSpPr>
          <p:cNvPr id="12" name="Text 9"/>
          <p:cNvSpPr/>
          <p:nvPr/>
        </p:nvSpPr>
        <p:spPr>
          <a:xfrm>
            <a:off x="4489704" y="2148840"/>
            <a:ext cx="3328416" cy="530352"/>
          </a:xfrm>
          <a:prstGeom prst="rect">
            <a:avLst/>
          </a:prstGeom>
          <a:noFill/>
          <a:ln/>
        </p:spPr>
        <p:txBody>
          <a:bodyPr wrap="square" lIns="0" tIns="0" rIns="0" bIns="0" rtlCol="0" anchor="ctr"/>
          <a:lstStyle/>
          <a:p>
            <a:pPr marL="0" indent="0">
              <a:buNone/>
            </a:pPr>
            <a:r>
              <a:rPr lang="en-US" sz="1600" b="1">
                <a:solidFill>
                  <a:srgbClr val="FFFFFF"/>
                </a:solidFill>
                <a:latin typeface="Arial" pitchFamily="34" charset="0"/>
                <a:ea typeface="Arial" pitchFamily="34" charset="-122"/>
                <a:cs typeface="Arial" pitchFamily="34" charset="-120"/>
              </a:rPr>
              <a:t>Spirometry</a:t>
            </a:r>
            <a:endParaRPr lang="en-US" sz="1600"/>
          </a:p>
        </p:txBody>
      </p:sp>
      <p:sp>
        <p:nvSpPr>
          <p:cNvPr id="13" name="Text 10"/>
          <p:cNvSpPr/>
          <p:nvPr/>
        </p:nvSpPr>
        <p:spPr>
          <a:xfrm>
            <a:off x="4526280" y="2862072"/>
            <a:ext cx="3255264" cy="2514600"/>
          </a:xfrm>
          <a:prstGeom prst="rect">
            <a:avLst/>
          </a:prstGeom>
          <a:noFill/>
          <a:ln/>
        </p:spPr>
        <p:txBody>
          <a:bodyPr wrap="square" lIns="0" tIns="0" rIns="0" bIns="0" rtlCol="0" anchor="ctr"/>
          <a:lstStyle/>
          <a:p>
            <a:pPr marL="342900" indent="-342900">
              <a:lnSpc>
                <a:spcPct val="118000"/>
              </a:lnSpc>
              <a:spcAft>
                <a:spcPts val="1000"/>
              </a:spcAft>
              <a:buSzPct val="100000"/>
              <a:buChar char="●"/>
            </a:pPr>
            <a:r>
              <a:rPr lang="en-US" sz="1350">
                <a:solidFill>
                  <a:srgbClr val="1A2826"/>
                </a:solidFill>
                <a:latin typeface="Arial" pitchFamily="34" charset="0"/>
                <a:ea typeface="Arial" pitchFamily="34" charset="-122"/>
                <a:cs typeface="Arial" pitchFamily="34" charset="-120"/>
              </a:rPr>
              <a:t>Post-bronchodilator FEV₁/FVC ratio &lt; 0.7 confirms airflow obstruction</a:t>
            </a:r>
            <a:endParaRPr lang="en-US" sz="1350"/>
          </a:p>
          <a:p>
            <a:pPr marL="342900" indent="-342900">
              <a:lnSpc>
                <a:spcPct val="118000"/>
              </a:lnSpc>
              <a:spcAft>
                <a:spcPts val="1000"/>
              </a:spcAft>
              <a:buSzPct val="100000"/>
              <a:buChar char="●"/>
            </a:pPr>
            <a:r>
              <a:rPr lang="en-US" sz="1350">
                <a:solidFill>
                  <a:srgbClr val="1A2826"/>
                </a:solidFill>
                <a:latin typeface="Arial" pitchFamily="34" charset="0"/>
                <a:ea typeface="Arial" pitchFamily="34" charset="-122"/>
                <a:cs typeface="Arial" pitchFamily="34" charset="-120"/>
              </a:rPr>
              <a:t>FEV₁ % predicted grades severity (GOLD 1–4, see previous slide)</a:t>
            </a:r>
            <a:endParaRPr lang="en-US" sz="1350"/>
          </a:p>
          <a:p>
            <a:pPr marL="342900" indent="-342900">
              <a:lnSpc>
                <a:spcPct val="118000"/>
              </a:lnSpc>
              <a:spcAft>
                <a:spcPts val="1000"/>
              </a:spcAft>
              <a:buSzPct val="100000"/>
              <a:buChar char="●"/>
            </a:pPr>
            <a:r>
              <a:rPr lang="en-US" sz="1350">
                <a:solidFill>
                  <a:srgbClr val="1A2826"/>
                </a:solidFill>
                <a:latin typeface="Arial" pitchFamily="34" charset="0"/>
                <a:ea typeface="Arial" pitchFamily="34" charset="-122"/>
                <a:cs typeface="Arial" pitchFamily="34" charset="-120"/>
              </a:rPr>
              <a:t>Distinguishes COPD from asthma alongside clinical history &amp; reversibility</a:t>
            </a:r>
            <a:endParaRPr lang="en-US" sz="1350"/>
          </a:p>
        </p:txBody>
      </p:sp>
      <p:sp>
        <p:nvSpPr>
          <p:cNvPr id="14" name="Shape 11"/>
          <p:cNvSpPr/>
          <p:nvPr/>
        </p:nvSpPr>
        <p:spPr>
          <a:xfrm>
            <a:off x="8147304" y="2148840"/>
            <a:ext cx="3657600" cy="3337560"/>
          </a:xfrm>
          <a:prstGeom prst="roundRect">
            <a:avLst>
              <a:gd name="adj" fmla="val 1918"/>
            </a:avLst>
          </a:prstGeom>
          <a:solidFill>
            <a:srgbClr val="F7E7E0"/>
          </a:solidFill>
          <a:ln/>
          <a:effectLst>
            <a:outerShdw blurRad="76200" dist="25400" dir="5400000" algn="bl" rotWithShape="0">
              <a:srgbClr val="000000">
                <a:alpha val="8000"/>
              </a:srgbClr>
            </a:outerShdw>
          </a:effectLst>
        </p:spPr>
        <p:txBody>
          <a:bodyPr/>
          <a:lstStyle/>
          <a:p>
            <a:endParaRPr lang="en-GB"/>
          </a:p>
        </p:txBody>
      </p:sp>
      <p:sp>
        <p:nvSpPr>
          <p:cNvPr id="15" name="Shape 12"/>
          <p:cNvSpPr/>
          <p:nvPr/>
        </p:nvSpPr>
        <p:spPr>
          <a:xfrm>
            <a:off x="8147304" y="2148840"/>
            <a:ext cx="3657600" cy="530352"/>
          </a:xfrm>
          <a:prstGeom prst="rect">
            <a:avLst/>
          </a:prstGeom>
          <a:solidFill>
            <a:srgbClr val="C1542C"/>
          </a:solidFill>
          <a:ln/>
        </p:spPr>
        <p:txBody>
          <a:bodyPr/>
          <a:lstStyle/>
          <a:p>
            <a:endParaRPr lang="en-GB"/>
          </a:p>
        </p:txBody>
      </p:sp>
      <p:sp>
        <p:nvSpPr>
          <p:cNvPr id="16" name="Text 13"/>
          <p:cNvSpPr/>
          <p:nvPr/>
        </p:nvSpPr>
        <p:spPr>
          <a:xfrm>
            <a:off x="8311896" y="2148840"/>
            <a:ext cx="3328416" cy="530352"/>
          </a:xfrm>
          <a:prstGeom prst="rect">
            <a:avLst/>
          </a:prstGeom>
          <a:noFill/>
          <a:ln/>
        </p:spPr>
        <p:txBody>
          <a:bodyPr wrap="square" lIns="0" tIns="0" rIns="0" bIns="0" rtlCol="0" anchor="ctr"/>
          <a:lstStyle/>
          <a:p>
            <a:pPr marL="0" indent="0">
              <a:buNone/>
            </a:pPr>
            <a:r>
              <a:rPr lang="en-US" sz="1600" b="1">
                <a:solidFill>
                  <a:srgbClr val="FFFFFF"/>
                </a:solidFill>
                <a:latin typeface="Arial" pitchFamily="34" charset="0"/>
                <a:ea typeface="Arial" pitchFamily="34" charset="-122"/>
                <a:cs typeface="Arial" pitchFamily="34" charset="-120"/>
              </a:rPr>
              <a:t>Further investigations</a:t>
            </a:r>
            <a:endParaRPr lang="en-US" sz="1600"/>
          </a:p>
        </p:txBody>
      </p:sp>
      <p:sp>
        <p:nvSpPr>
          <p:cNvPr id="17" name="Text 14"/>
          <p:cNvSpPr/>
          <p:nvPr/>
        </p:nvSpPr>
        <p:spPr>
          <a:xfrm>
            <a:off x="8348472" y="2862072"/>
            <a:ext cx="3255264" cy="2514600"/>
          </a:xfrm>
          <a:prstGeom prst="rect">
            <a:avLst/>
          </a:prstGeom>
          <a:noFill/>
          <a:ln/>
        </p:spPr>
        <p:txBody>
          <a:bodyPr wrap="square" lIns="0" tIns="0" rIns="0" bIns="0" rtlCol="0" anchor="ctr"/>
          <a:lstStyle/>
          <a:p>
            <a:pPr marL="342900" indent="-342900">
              <a:lnSpc>
                <a:spcPct val="118000"/>
              </a:lnSpc>
              <a:spcAft>
                <a:spcPts val="1000"/>
              </a:spcAft>
              <a:buSzPct val="100000"/>
              <a:buChar char="●"/>
            </a:pPr>
            <a:r>
              <a:rPr lang="en-US" sz="1350">
                <a:solidFill>
                  <a:srgbClr val="1A2826"/>
                </a:solidFill>
                <a:latin typeface="Arial" pitchFamily="34" charset="0"/>
                <a:ea typeface="Arial" pitchFamily="34" charset="-122"/>
                <a:cs typeface="Arial" pitchFamily="34" charset="-120"/>
              </a:rPr>
              <a:t>Chest X-ray to exclude other pathology (e.g. malignancy, TB)</a:t>
            </a:r>
            <a:endParaRPr lang="en-US" sz="1350"/>
          </a:p>
          <a:p>
            <a:pPr marL="342900" indent="-342900">
              <a:lnSpc>
                <a:spcPct val="118000"/>
              </a:lnSpc>
              <a:spcAft>
                <a:spcPts val="1000"/>
              </a:spcAft>
              <a:buSzPct val="100000"/>
              <a:buChar char="●"/>
            </a:pPr>
            <a:r>
              <a:rPr lang="en-US" sz="1350">
                <a:solidFill>
                  <a:srgbClr val="1A2826"/>
                </a:solidFill>
                <a:latin typeface="Arial" pitchFamily="34" charset="0"/>
                <a:ea typeface="Arial" pitchFamily="34" charset="-122"/>
                <a:cs typeface="Arial" pitchFamily="34" charset="-120"/>
              </a:rPr>
              <a:t>Pulse oximetry / arterial blood gases if hypoxaemia suspected</a:t>
            </a:r>
            <a:endParaRPr lang="en-US" sz="1350"/>
          </a:p>
          <a:p>
            <a:pPr marL="342900" indent="-342900">
              <a:lnSpc>
                <a:spcPct val="118000"/>
              </a:lnSpc>
              <a:spcAft>
                <a:spcPts val="1000"/>
              </a:spcAft>
              <a:buSzPct val="100000"/>
              <a:buChar char="●"/>
            </a:pPr>
            <a:r>
              <a:rPr lang="en-US" sz="1350">
                <a:solidFill>
                  <a:srgbClr val="1A2826"/>
                </a:solidFill>
                <a:latin typeface="Arial" pitchFamily="34" charset="0"/>
                <a:ea typeface="Arial" pitchFamily="34" charset="-122"/>
                <a:cs typeface="Arial" pitchFamily="34" charset="-120"/>
              </a:rPr>
              <a:t>FBC, BMI, CAT score and alpha-1 antitrypsin testing where indicated</a:t>
            </a:r>
            <a:endParaRPr lang="en-US" sz="1350"/>
          </a:p>
        </p:txBody>
      </p:sp>
      <p:sp>
        <p:nvSpPr>
          <p:cNvPr id="18" name="Shape 15"/>
          <p:cNvSpPr/>
          <p:nvPr/>
        </p:nvSpPr>
        <p:spPr>
          <a:xfrm>
            <a:off x="502920" y="5650992"/>
            <a:ext cx="11201400" cy="777240"/>
          </a:xfrm>
          <a:prstGeom prst="rect">
            <a:avLst/>
          </a:prstGeom>
          <a:solidFill>
            <a:srgbClr val="0E5A56"/>
          </a:solidFill>
          <a:ln/>
        </p:spPr>
        <p:txBody>
          <a:bodyPr/>
          <a:lstStyle/>
          <a:p>
            <a:endParaRPr lang="en-GB"/>
          </a:p>
        </p:txBody>
      </p:sp>
      <p:sp>
        <p:nvSpPr>
          <p:cNvPr id="19" name="Text 16"/>
          <p:cNvSpPr/>
          <p:nvPr/>
        </p:nvSpPr>
        <p:spPr>
          <a:xfrm>
            <a:off x="731520" y="5687568"/>
            <a:ext cx="10698480" cy="713232"/>
          </a:xfrm>
          <a:prstGeom prst="rect">
            <a:avLst/>
          </a:prstGeom>
          <a:noFill/>
          <a:ln/>
        </p:spPr>
        <p:txBody>
          <a:bodyPr wrap="square" lIns="0" tIns="0" rIns="0" bIns="0" rtlCol="0" anchor="ctr"/>
          <a:lstStyle/>
          <a:p>
            <a:pPr marL="0" indent="0">
              <a:lnSpc>
                <a:spcPct val="115000"/>
              </a:lnSpc>
              <a:buNone/>
            </a:pPr>
            <a:r>
              <a:rPr lang="en-US" sz="1300" i="1">
                <a:solidFill>
                  <a:srgbClr val="EAF5F3"/>
                </a:solidFill>
                <a:latin typeface="Arial" pitchFamily="34" charset="0"/>
                <a:ea typeface="Arial" pitchFamily="34" charset="-122"/>
                <a:cs typeface="Arial" pitchFamily="34" charset="-120"/>
              </a:rPr>
              <a:t>Mr R.B. presented with two years of exertional breathlessness (MRC grade 3) and a productive morning cough; post-bronchodilator spirometry confirmed FEV₁/FVC 0.58, FEV₁ 58% predicted, CAT score 19, consistent with moderate (GOLD 2, Group B) COPD (NICE, 2025; GOLD, 2025).</a:t>
            </a:r>
            <a:endParaRPr lang="en-US" sz="1300"/>
          </a:p>
        </p:txBody>
      </p:sp>
      <p:sp>
        <p:nvSpPr>
          <p:cNvPr id="21" name="Text 17"/>
          <p:cNvSpPr/>
          <p:nvPr/>
        </p:nvSpPr>
        <p:spPr>
          <a:xfrm>
            <a:off x="457200" y="6547104"/>
            <a:ext cx="8686800" cy="274320"/>
          </a:xfrm>
          <a:prstGeom prst="rect">
            <a:avLst/>
          </a:prstGeom>
          <a:noFill/>
          <a:ln/>
        </p:spPr>
        <p:txBody>
          <a:bodyPr wrap="square" lIns="0" tIns="0" rIns="0" bIns="0" rtlCol="0" anchor="ctr"/>
          <a:lstStyle/>
          <a:p>
            <a:pPr marL="0" indent="0">
              <a:buNone/>
            </a:pPr>
            <a:endParaRPr lang="en-US" sz="1000"/>
          </a:p>
        </p:txBody>
      </p:sp>
      <p:sp>
        <p:nvSpPr>
          <p:cNvPr id="22" name="Text 18"/>
          <p:cNvSpPr/>
          <p:nvPr/>
        </p:nvSpPr>
        <p:spPr>
          <a:xfrm>
            <a:off x="11338560" y="6547104"/>
            <a:ext cx="548640" cy="274320"/>
          </a:xfrm>
          <a:prstGeom prst="rect">
            <a:avLst/>
          </a:prstGeom>
          <a:noFill/>
          <a:ln/>
        </p:spPr>
        <p:txBody>
          <a:bodyPr wrap="square" lIns="0" tIns="0" rIns="0" bIns="0" rtlCol="0" anchor="ctr"/>
          <a:lstStyle/>
          <a:p>
            <a:pPr marL="0" indent="0" algn="r">
              <a:buNone/>
            </a:pPr>
            <a:r>
              <a:rPr lang="en-US" sz="1000">
                <a:solidFill>
                  <a:srgbClr val="55706C"/>
                </a:solidFill>
                <a:latin typeface="Arial" pitchFamily="34" charset="0"/>
                <a:ea typeface="Arial" pitchFamily="34" charset="-122"/>
                <a:cs typeface="Arial" pitchFamily="34" charset="-120"/>
              </a:rPr>
              <a:t>7 / 15</a:t>
            </a:r>
            <a:endParaRPr lang="en-US" sz="1000"/>
          </a:p>
        </p:txBody>
      </p:sp>
      <p:pic>
        <p:nvPicPr>
          <p:cNvPr id="24" name="Audio 23">
            <a:hlinkClick r:id="" action="ppaction://media"/>
            <a:extLst>
              <a:ext uri="{FF2B5EF4-FFF2-40B4-BE49-F238E27FC236}">
                <a16:creationId xmlns:a16="http://schemas.microsoft.com/office/drawing/2014/main" id="{902E15F8-00B1-6023-BA73-5BE5E3617FD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3316"/>
    </mc:Choice>
    <mc:Fallback>
      <p:transition spd="slow" advTm="83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260324" y="137160"/>
            <a:ext cx="10058400" cy="502920"/>
          </a:xfrm>
          <a:prstGeom prst="rect">
            <a:avLst/>
          </a:prstGeom>
          <a:solidFill>
            <a:schemeClr val="accent4"/>
          </a:solidFill>
          <a:ln/>
        </p:spPr>
        <p:txBody>
          <a:bodyPr wrap="square" lIns="0" tIns="0" rIns="0" bIns="0" rtlCol="0" anchor="ctr"/>
          <a:lstStyle/>
          <a:p>
            <a:pPr marL="0" indent="0">
              <a:buNone/>
            </a:pPr>
            <a:r>
              <a:rPr lang="en-US" sz="1600" b="1" kern="0" spc="200">
                <a:latin typeface="Arial" pitchFamily="34" charset="0"/>
                <a:ea typeface="Arial" pitchFamily="34" charset="-122"/>
                <a:cs typeface="Arial" pitchFamily="34" charset="-120"/>
              </a:rPr>
              <a:t>PRACTICAL APPLICATION</a:t>
            </a:r>
            <a:endParaRPr lang="en-US" sz="1600"/>
          </a:p>
        </p:txBody>
      </p:sp>
      <p:sp>
        <p:nvSpPr>
          <p:cNvPr id="3" name="Text 1"/>
          <p:cNvSpPr/>
          <p:nvPr/>
        </p:nvSpPr>
        <p:spPr>
          <a:xfrm>
            <a:off x="502920" y="621792"/>
            <a:ext cx="11247120" cy="777240"/>
          </a:xfrm>
          <a:prstGeom prst="rect">
            <a:avLst/>
          </a:prstGeom>
          <a:noFill/>
          <a:ln/>
        </p:spPr>
        <p:txBody>
          <a:bodyPr wrap="square" lIns="0" tIns="0" rIns="0" bIns="0" rtlCol="0" anchor="ctr"/>
          <a:lstStyle/>
          <a:p>
            <a:pPr marL="0" indent="0">
              <a:buNone/>
            </a:pPr>
            <a:r>
              <a:rPr lang="en-US" sz="3400" b="1">
                <a:solidFill>
                  <a:srgbClr val="08312E"/>
                </a:solidFill>
                <a:latin typeface="Arial" pitchFamily="34" charset="0"/>
                <a:ea typeface="Arial" pitchFamily="34" charset="-122"/>
                <a:cs typeface="Arial" pitchFamily="34" charset="-120"/>
              </a:rPr>
              <a:t>Risk Factors &amp; Lifestyle Influences</a:t>
            </a:r>
            <a:endParaRPr lang="en-US" sz="3400"/>
          </a:p>
        </p:txBody>
      </p:sp>
      <p:sp>
        <p:nvSpPr>
          <p:cNvPr id="4" name="Shape 2"/>
          <p:cNvSpPr/>
          <p:nvPr/>
        </p:nvSpPr>
        <p:spPr>
          <a:xfrm>
            <a:off x="502920" y="1508760"/>
            <a:ext cx="3657600" cy="1691640"/>
          </a:xfrm>
          <a:prstGeom prst="roundRect">
            <a:avLst>
              <a:gd name="adj" fmla="val 3784"/>
            </a:avLst>
          </a:prstGeom>
          <a:solidFill>
            <a:srgbClr val="F7E7E0"/>
          </a:solidFill>
          <a:ln/>
          <a:effectLst>
            <a:outerShdw blurRad="76200" dist="25400" dir="5400000" algn="bl" rotWithShape="0">
              <a:srgbClr val="000000">
                <a:alpha val="8000"/>
              </a:srgbClr>
            </a:outerShdw>
          </a:effectLst>
        </p:spPr>
        <p:txBody>
          <a:bodyPr/>
          <a:lstStyle/>
          <a:p>
            <a:endParaRPr lang="en-GB"/>
          </a:p>
        </p:txBody>
      </p:sp>
      <p:pic>
        <p:nvPicPr>
          <p:cNvPr id="5" name="Image 0" descr="preencoded.png"/>
          <p:cNvPicPr>
            <a:picLocks noChangeAspect="1"/>
          </p:cNvPicPr>
          <p:nvPr/>
        </p:nvPicPr>
        <p:blipFill>
          <a:blip r:embed="rId5"/>
          <a:stretch>
            <a:fillRect/>
          </a:stretch>
        </p:blipFill>
        <p:spPr>
          <a:xfrm>
            <a:off x="667512" y="1664208"/>
            <a:ext cx="384048" cy="384048"/>
          </a:xfrm>
          <a:prstGeom prst="rect">
            <a:avLst/>
          </a:prstGeom>
        </p:spPr>
      </p:pic>
      <p:sp>
        <p:nvSpPr>
          <p:cNvPr id="6" name="Text 3"/>
          <p:cNvSpPr/>
          <p:nvPr/>
        </p:nvSpPr>
        <p:spPr>
          <a:xfrm>
            <a:off x="1161288" y="1645920"/>
            <a:ext cx="2816352" cy="420624"/>
          </a:xfrm>
          <a:prstGeom prst="rect">
            <a:avLst/>
          </a:prstGeom>
          <a:noFill/>
          <a:ln/>
        </p:spPr>
        <p:txBody>
          <a:bodyPr wrap="square" lIns="0" tIns="0" rIns="0" bIns="0" rtlCol="0" anchor="ctr"/>
          <a:lstStyle/>
          <a:p>
            <a:pPr marL="0" indent="0">
              <a:buNone/>
            </a:pPr>
            <a:r>
              <a:rPr lang="en-US" sz="1550" b="1">
                <a:solidFill>
                  <a:srgbClr val="C1542C"/>
                </a:solidFill>
                <a:latin typeface="Arial" pitchFamily="34" charset="0"/>
                <a:ea typeface="Arial" pitchFamily="34" charset="-122"/>
                <a:cs typeface="Arial" pitchFamily="34" charset="-120"/>
              </a:rPr>
              <a:t>Tobacco smoke</a:t>
            </a:r>
            <a:endParaRPr lang="en-US" sz="1550"/>
          </a:p>
        </p:txBody>
      </p:sp>
      <p:sp>
        <p:nvSpPr>
          <p:cNvPr id="7" name="Text 4"/>
          <p:cNvSpPr/>
          <p:nvPr/>
        </p:nvSpPr>
        <p:spPr>
          <a:xfrm>
            <a:off x="667512" y="2167128"/>
            <a:ext cx="3328416" cy="914400"/>
          </a:xfrm>
          <a:prstGeom prst="rect">
            <a:avLst/>
          </a:prstGeom>
          <a:noFill/>
          <a:ln/>
        </p:spPr>
        <p:txBody>
          <a:bodyPr wrap="square" lIns="0" tIns="0" rIns="0" bIns="0" rtlCol="0" anchor="ctr"/>
          <a:lstStyle/>
          <a:p>
            <a:pPr marL="0" indent="0">
              <a:lnSpc>
                <a:spcPct val="112000"/>
              </a:lnSpc>
              <a:buNone/>
            </a:pPr>
            <a:r>
              <a:rPr lang="en-US" sz="1300">
                <a:solidFill>
                  <a:srgbClr val="1A2826"/>
                </a:solidFill>
                <a:latin typeface="Arial" pitchFamily="34" charset="0"/>
                <a:ea typeface="Arial" pitchFamily="34" charset="-122"/>
                <a:cs typeface="Arial" pitchFamily="34" charset="-120"/>
              </a:rPr>
              <a:t>The dominant risk factor, causing ~50% of COPD cases globally and driving the inflammatory cascade described earlier (Rodrigues et al., 2021).</a:t>
            </a:r>
            <a:endParaRPr lang="en-US" sz="1300"/>
          </a:p>
        </p:txBody>
      </p:sp>
      <p:sp>
        <p:nvSpPr>
          <p:cNvPr id="8" name="Shape 5"/>
          <p:cNvSpPr/>
          <p:nvPr/>
        </p:nvSpPr>
        <p:spPr>
          <a:xfrm>
            <a:off x="4306824" y="1508760"/>
            <a:ext cx="3657600" cy="1691640"/>
          </a:xfrm>
          <a:prstGeom prst="roundRect">
            <a:avLst>
              <a:gd name="adj" fmla="val 3784"/>
            </a:avLst>
          </a:prstGeom>
          <a:solidFill>
            <a:srgbClr val="E6F0F7"/>
          </a:solidFill>
          <a:ln/>
          <a:effectLst>
            <a:outerShdw blurRad="76200" dist="25400" dir="5400000" algn="bl" rotWithShape="0">
              <a:srgbClr val="000000">
                <a:alpha val="8000"/>
              </a:srgbClr>
            </a:outerShdw>
          </a:effectLst>
        </p:spPr>
        <p:txBody>
          <a:bodyPr/>
          <a:lstStyle/>
          <a:p>
            <a:endParaRPr lang="en-GB"/>
          </a:p>
        </p:txBody>
      </p:sp>
      <p:pic>
        <p:nvPicPr>
          <p:cNvPr id="9" name="Image 1" descr="preencoded.png"/>
          <p:cNvPicPr>
            <a:picLocks noChangeAspect="1"/>
          </p:cNvPicPr>
          <p:nvPr/>
        </p:nvPicPr>
        <p:blipFill>
          <a:blip r:embed="rId6"/>
          <a:stretch>
            <a:fillRect/>
          </a:stretch>
        </p:blipFill>
        <p:spPr>
          <a:xfrm>
            <a:off x="4471416" y="1664208"/>
            <a:ext cx="384048" cy="384048"/>
          </a:xfrm>
          <a:prstGeom prst="rect">
            <a:avLst/>
          </a:prstGeom>
        </p:spPr>
      </p:pic>
      <p:sp>
        <p:nvSpPr>
          <p:cNvPr id="10" name="Text 6"/>
          <p:cNvSpPr/>
          <p:nvPr/>
        </p:nvSpPr>
        <p:spPr>
          <a:xfrm>
            <a:off x="4965192" y="1645920"/>
            <a:ext cx="2816352" cy="420624"/>
          </a:xfrm>
          <a:prstGeom prst="rect">
            <a:avLst/>
          </a:prstGeom>
          <a:noFill/>
          <a:ln/>
        </p:spPr>
        <p:txBody>
          <a:bodyPr wrap="square" lIns="0" tIns="0" rIns="0" bIns="0" rtlCol="0" anchor="ctr"/>
          <a:lstStyle/>
          <a:p>
            <a:pPr marL="0" indent="0">
              <a:buNone/>
            </a:pPr>
            <a:r>
              <a:rPr lang="en-US" sz="1550" b="1">
                <a:solidFill>
                  <a:srgbClr val="1F5F8B"/>
                </a:solidFill>
                <a:latin typeface="Arial" pitchFamily="34" charset="0"/>
                <a:ea typeface="Arial" pitchFamily="34" charset="-122"/>
                <a:cs typeface="Arial" pitchFamily="34" charset="-120"/>
              </a:rPr>
              <a:t>Occupational exposure</a:t>
            </a:r>
            <a:endParaRPr lang="en-US" sz="1550"/>
          </a:p>
        </p:txBody>
      </p:sp>
      <p:sp>
        <p:nvSpPr>
          <p:cNvPr id="11" name="Text 7"/>
          <p:cNvSpPr/>
          <p:nvPr/>
        </p:nvSpPr>
        <p:spPr>
          <a:xfrm>
            <a:off x="4471416" y="2167128"/>
            <a:ext cx="3328416" cy="914400"/>
          </a:xfrm>
          <a:prstGeom prst="rect">
            <a:avLst/>
          </a:prstGeom>
          <a:noFill/>
          <a:ln/>
        </p:spPr>
        <p:txBody>
          <a:bodyPr wrap="square" lIns="0" tIns="0" rIns="0" bIns="0" rtlCol="0" anchor="ctr"/>
          <a:lstStyle/>
          <a:p>
            <a:pPr marL="0" indent="0">
              <a:lnSpc>
                <a:spcPct val="112000"/>
              </a:lnSpc>
              <a:buNone/>
            </a:pPr>
            <a:r>
              <a:rPr lang="en-US" sz="1300">
                <a:solidFill>
                  <a:srgbClr val="1A2826"/>
                </a:solidFill>
                <a:latin typeface="Arial" pitchFamily="34" charset="0"/>
                <a:ea typeface="Arial" pitchFamily="34" charset="-122"/>
                <a:cs typeface="Arial" pitchFamily="34" charset="-120"/>
              </a:rPr>
              <a:t>Dust, fumes and chemicals (e.g. factory settings) independently raise exacerbation risk (Williams et al., 2022).</a:t>
            </a:r>
            <a:endParaRPr lang="en-US" sz="1300"/>
          </a:p>
        </p:txBody>
      </p:sp>
      <p:sp>
        <p:nvSpPr>
          <p:cNvPr id="12" name="Shape 8"/>
          <p:cNvSpPr/>
          <p:nvPr/>
        </p:nvSpPr>
        <p:spPr>
          <a:xfrm>
            <a:off x="8110728" y="1508760"/>
            <a:ext cx="3657600" cy="1691640"/>
          </a:xfrm>
          <a:prstGeom prst="roundRect">
            <a:avLst>
              <a:gd name="adj" fmla="val 3784"/>
            </a:avLst>
          </a:prstGeom>
          <a:solidFill>
            <a:srgbClr val="FCEFDA"/>
          </a:solidFill>
          <a:ln/>
          <a:effectLst>
            <a:outerShdw blurRad="76200" dist="25400" dir="5400000" algn="bl" rotWithShape="0">
              <a:srgbClr val="000000">
                <a:alpha val="8000"/>
              </a:srgbClr>
            </a:outerShdw>
          </a:effectLst>
        </p:spPr>
        <p:txBody>
          <a:bodyPr/>
          <a:lstStyle/>
          <a:p>
            <a:endParaRPr lang="en-GB"/>
          </a:p>
        </p:txBody>
      </p:sp>
      <p:pic>
        <p:nvPicPr>
          <p:cNvPr id="13" name="Image 2" descr="preencoded.png"/>
          <p:cNvPicPr>
            <a:picLocks noChangeAspect="1"/>
          </p:cNvPicPr>
          <p:nvPr/>
        </p:nvPicPr>
        <p:blipFill>
          <a:blip r:embed="rId7"/>
          <a:stretch>
            <a:fillRect/>
          </a:stretch>
        </p:blipFill>
        <p:spPr>
          <a:xfrm>
            <a:off x="8275320" y="1664208"/>
            <a:ext cx="384048" cy="384048"/>
          </a:xfrm>
          <a:prstGeom prst="rect">
            <a:avLst/>
          </a:prstGeom>
        </p:spPr>
      </p:pic>
      <p:sp>
        <p:nvSpPr>
          <p:cNvPr id="14" name="Text 9"/>
          <p:cNvSpPr/>
          <p:nvPr/>
        </p:nvSpPr>
        <p:spPr>
          <a:xfrm>
            <a:off x="8769096" y="1645920"/>
            <a:ext cx="2816352" cy="420624"/>
          </a:xfrm>
          <a:prstGeom prst="rect">
            <a:avLst/>
          </a:prstGeom>
          <a:noFill/>
          <a:ln/>
        </p:spPr>
        <p:txBody>
          <a:bodyPr wrap="square" lIns="0" tIns="0" rIns="0" bIns="0" rtlCol="0" anchor="ctr"/>
          <a:lstStyle/>
          <a:p>
            <a:pPr marL="0" indent="0">
              <a:buNone/>
            </a:pPr>
            <a:r>
              <a:rPr lang="en-US" sz="1550" b="1">
                <a:solidFill>
                  <a:srgbClr val="E8A33D"/>
                </a:solidFill>
                <a:latin typeface="Arial" pitchFamily="34" charset="0"/>
                <a:ea typeface="Arial" pitchFamily="34" charset="-122"/>
                <a:cs typeface="Arial" pitchFamily="34" charset="-120"/>
              </a:rPr>
              <a:t>Air pollution &amp; housing</a:t>
            </a:r>
            <a:endParaRPr lang="en-US" sz="1550"/>
          </a:p>
        </p:txBody>
      </p:sp>
      <p:sp>
        <p:nvSpPr>
          <p:cNvPr id="15" name="Text 10"/>
          <p:cNvSpPr/>
          <p:nvPr/>
        </p:nvSpPr>
        <p:spPr>
          <a:xfrm>
            <a:off x="8275320" y="2167128"/>
            <a:ext cx="3328416" cy="914400"/>
          </a:xfrm>
          <a:prstGeom prst="rect">
            <a:avLst/>
          </a:prstGeom>
          <a:noFill/>
          <a:ln/>
        </p:spPr>
        <p:txBody>
          <a:bodyPr wrap="square" lIns="0" tIns="0" rIns="0" bIns="0" rtlCol="0" anchor="ctr"/>
          <a:lstStyle/>
          <a:p>
            <a:pPr marL="0" indent="0">
              <a:lnSpc>
                <a:spcPct val="112000"/>
              </a:lnSpc>
              <a:buNone/>
            </a:pPr>
            <a:r>
              <a:rPr lang="en-US" sz="1300">
                <a:solidFill>
                  <a:srgbClr val="1A2826"/>
                </a:solidFill>
                <a:latin typeface="Arial" pitchFamily="34" charset="0"/>
                <a:ea typeface="Arial" pitchFamily="34" charset="-122"/>
                <a:cs typeface="Arial" pitchFamily="34" charset="-120"/>
              </a:rPr>
              <a:t>Indoor/outdoor pollution and cold, damp housing are linked to more frequent exacerbations (Williams et al., 2022).</a:t>
            </a:r>
            <a:endParaRPr lang="en-US" sz="1300"/>
          </a:p>
        </p:txBody>
      </p:sp>
      <p:sp>
        <p:nvSpPr>
          <p:cNvPr id="16" name="Shape 11"/>
          <p:cNvSpPr/>
          <p:nvPr/>
        </p:nvSpPr>
        <p:spPr>
          <a:xfrm>
            <a:off x="502920" y="3346704"/>
            <a:ext cx="3657600" cy="1691640"/>
          </a:xfrm>
          <a:prstGeom prst="roundRect">
            <a:avLst>
              <a:gd name="adj" fmla="val 3784"/>
            </a:avLst>
          </a:prstGeom>
          <a:solidFill>
            <a:srgbClr val="EFE9F6"/>
          </a:solidFill>
          <a:ln/>
          <a:effectLst>
            <a:outerShdw blurRad="76200" dist="25400" dir="5400000" algn="bl" rotWithShape="0">
              <a:srgbClr val="000000">
                <a:alpha val="8000"/>
              </a:srgbClr>
            </a:outerShdw>
          </a:effectLst>
        </p:spPr>
        <p:txBody>
          <a:bodyPr/>
          <a:lstStyle/>
          <a:p>
            <a:endParaRPr lang="en-GB"/>
          </a:p>
        </p:txBody>
      </p:sp>
      <p:pic>
        <p:nvPicPr>
          <p:cNvPr id="17" name="Image 3" descr="preencoded.png"/>
          <p:cNvPicPr>
            <a:picLocks noChangeAspect="1"/>
          </p:cNvPicPr>
          <p:nvPr/>
        </p:nvPicPr>
        <p:blipFill>
          <a:blip r:embed="rId8"/>
          <a:stretch>
            <a:fillRect/>
          </a:stretch>
        </p:blipFill>
        <p:spPr>
          <a:xfrm>
            <a:off x="667512" y="3502152"/>
            <a:ext cx="384048" cy="384048"/>
          </a:xfrm>
          <a:prstGeom prst="rect">
            <a:avLst/>
          </a:prstGeom>
        </p:spPr>
      </p:pic>
      <p:sp>
        <p:nvSpPr>
          <p:cNvPr id="18" name="Text 12"/>
          <p:cNvSpPr/>
          <p:nvPr/>
        </p:nvSpPr>
        <p:spPr>
          <a:xfrm>
            <a:off x="1161288" y="3483864"/>
            <a:ext cx="2816352" cy="420624"/>
          </a:xfrm>
          <a:prstGeom prst="rect">
            <a:avLst/>
          </a:prstGeom>
          <a:noFill/>
          <a:ln/>
        </p:spPr>
        <p:txBody>
          <a:bodyPr wrap="square" lIns="0" tIns="0" rIns="0" bIns="0" rtlCol="0" anchor="ctr"/>
          <a:lstStyle/>
          <a:p>
            <a:pPr marL="0" indent="0">
              <a:buNone/>
            </a:pPr>
            <a:r>
              <a:rPr lang="en-US" sz="1550" b="1">
                <a:solidFill>
                  <a:srgbClr val="5B3E8E"/>
                </a:solidFill>
                <a:latin typeface="Arial" pitchFamily="34" charset="0"/>
                <a:ea typeface="Arial" pitchFamily="34" charset="-122"/>
                <a:cs typeface="Arial" pitchFamily="34" charset="-120"/>
              </a:rPr>
              <a:t>Socioeconomic deprivation</a:t>
            </a:r>
            <a:endParaRPr lang="en-US" sz="1550"/>
          </a:p>
        </p:txBody>
      </p:sp>
      <p:sp>
        <p:nvSpPr>
          <p:cNvPr id="19" name="Text 13"/>
          <p:cNvSpPr/>
          <p:nvPr/>
        </p:nvSpPr>
        <p:spPr>
          <a:xfrm>
            <a:off x="667512" y="4005072"/>
            <a:ext cx="3328416" cy="914400"/>
          </a:xfrm>
          <a:prstGeom prst="rect">
            <a:avLst/>
          </a:prstGeom>
          <a:noFill/>
          <a:ln/>
        </p:spPr>
        <p:txBody>
          <a:bodyPr wrap="square" lIns="0" tIns="0" rIns="0" bIns="0" rtlCol="0" anchor="ctr"/>
          <a:lstStyle/>
          <a:p>
            <a:pPr marL="0" indent="0">
              <a:lnSpc>
                <a:spcPct val="112000"/>
              </a:lnSpc>
              <a:buNone/>
            </a:pPr>
            <a:r>
              <a:rPr lang="en-US" sz="1300">
                <a:solidFill>
                  <a:srgbClr val="1A2826"/>
                </a:solidFill>
                <a:latin typeface="Arial" pitchFamily="34" charset="0"/>
                <a:ea typeface="Arial" pitchFamily="34" charset="-122"/>
                <a:cs typeface="Arial" pitchFamily="34" charset="-120"/>
              </a:rPr>
              <a:t>Lower household income is independently associated with higher exacerbation frequency and hospitalisation (Williams et al., 2022).</a:t>
            </a:r>
            <a:endParaRPr lang="en-US" sz="1300"/>
          </a:p>
        </p:txBody>
      </p:sp>
      <p:sp>
        <p:nvSpPr>
          <p:cNvPr id="20" name="Shape 14"/>
          <p:cNvSpPr/>
          <p:nvPr/>
        </p:nvSpPr>
        <p:spPr>
          <a:xfrm>
            <a:off x="4306824" y="3346704"/>
            <a:ext cx="3657600" cy="1691640"/>
          </a:xfrm>
          <a:prstGeom prst="roundRect">
            <a:avLst>
              <a:gd name="adj" fmla="val 3784"/>
            </a:avLst>
          </a:prstGeom>
          <a:solidFill>
            <a:srgbClr val="EAF5F3"/>
          </a:solidFill>
          <a:ln/>
          <a:effectLst>
            <a:outerShdw blurRad="76200" dist="25400" dir="5400000" algn="bl" rotWithShape="0">
              <a:srgbClr val="000000">
                <a:alpha val="8000"/>
              </a:srgbClr>
            </a:outerShdw>
          </a:effectLst>
        </p:spPr>
        <p:txBody>
          <a:bodyPr/>
          <a:lstStyle/>
          <a:p>
            <a:endParaRPr lang="en-GB"/>
          </a:p>
        </p:txBody>
      </p:sp>
      <p:pic>
        <p:nvPicPr>
          <p:cNvPr id="21" name="Image 4" descr="preencoded.png"/>
          <p:cNvPicPr>
            <a:picLocks noChangeAspect="1"/>
          </p:cNvPicPr>
          <p:nvPr/>
        </p:nvPicPr>
        <p:blipFill>
          <a:blip r:embed="rId9"/>
          <a:stretch>
            <a:fillRect/>
          </a:stretch>
        </p:blipFill>
        <p:spPr>
          <a:xfrm>
            <a:off x="4471416" y="3502152"/>
            <a:ext cx="384048" cy="384048"/>
          </a:xfrm>
          <a:prstGeom prst="rect">
            <a:avLst/>
          </a:prstGeom>
        </p:spPr>
      </p:pic>
      <p:sp>
        <p:nvSpPr>
          <p:cNvPr id="22" name="Text 15"/>
          <p:cNvSpPr/>
          <p:nvPr/>
        </p:nvSpPr>
        <p:spPr>
          <a:xfrm>
            <a:off x="4965192" y="3483864"/>
            <a:ext cx="2816352" cy="420624"/>
          </a:xfrm>
          <a:prstGeom prst="rect">
            <a:avLst/>
          </a:prstGeom>
          <a:noFill/>
          <a:ln/>
        </p:spPr>
        <p:txBody>
          <a:bodyPr wrap="square" lIns="0" tIns="0" rIns="0" bIns="0" rtlCol="0" anchor="ctr"/>
          <a:lstStyle/>
          <a:p>
            <a:pPr marL="0" indent="0">
              <a:buNone/>
            </a:pPr>
            <a:r>
              <a:rPr lang="en-US" sz="1550" b="1">
                <a:solidFill>
                  <a:srgbClr val="0E5A56"/>
                </a:solidFill>
                <a:latin typeface="Arial" pitchFamily="34" charset="0"/>
                <a:ea typeface="Arial" pitchFamily="34" charset="-122"/>
                <a:cs typeface="Arial" pitchFamily="34" charset="-120"/>
              </a:rPr>
              <a:t>Age &amp; genetics</a:t>
            </a:r>
            <a:endParaRPr lang="en-US" sz="1550"/>
          </a:p>
        </p:txBody>
      </p:sp>
      <p:sp>
        <p:nvSpPr>
          <p:cNvPr id="23" name="Text 16"/>
          <p:cNvSpPr/>
          <p:nvPr/>
        </p:nvSpPr>
        <p:spPr>
          <a:xfrm>
            <a:off x="4471416" y="4005072"/>
            <a:ext cx="3328416" cy="914400"/>
          </a:xfrm>
          <a:prstGeom prst="rect">
            <a:avLst/>
          </a:prstGeom>
          <a:noFill/>
          <a:ln/>
        </p:spPr>
        <p:txBody>
          <a:bodyPr wrap="square" lIns="0" tIns="0" rIns="0" bIns="0" rtlCol="0" anchor="ctr"/>
          <a:lstStyle/>
          <a:p>
            <a:pPr marL="0" indent="0">
              <a:lnSpc>
                <a:spcPct val="112000"/>
              </a:lnSpc>
              <a:buNone/>
            </a:pPr>
            <a:r>
              <a:rPr lang="en-US" sz="1300">
                <a:solidFill>
                  <a:srgbClr val="1A2826"/>
                </a:solidFill>
                <a:latin typeface="Arial" pitchFamily="34" charset="0"/>
                <a:ea typeface="Arial" pitchFamily="34" charset="-122"/>
                <a:cs typeface="Arial" pitchFamily="34" charset="-120"/>
              </a:rPr>
              <a:t>Risk rises with age; alpha-1 antitrypsin deficiency is an important, under-recognised genetic cause; complex gene-by-environment interaction (Curtis, 2023).</a:t>
            </a:r>
            <a:endParaRPr lang="en-US" sz="1300"/>
          </a:p>
        </p:txBody>
      </p:sp>
      <p:sp>
        <p:nvSpPr>
          <p:cNvPr id="24" name="Shape 17"/>
          <p:cNvSpPr/>
          <p:nvPr/>
        </p:nvSpPr>
        <p:spPr>
          <a:xfrm>
            <a:off x="8110728" y="3346704"/>
            <a:ext cx="3657600" cy="1691640"/>
          </a:xfrm>
          <a:prstGeom prst="roundRect">
            <a:avLst>
              <a:gd name="adj" fmla="val 3784"/>
            </a:avLst>
          </a:prstGeom>
          <a:solidFill>
            <a:srgbClr val="E7F5EB"/>
          </a:solidFill>
          <a:ln/>
          <a:effectLst>
            <a:outerShdw blurRad="76200" dist="25400" dir="5400000" algn="bl" rotWithShape="0">
              <a:srgbClr val="000000">
                <a:alpha val="8000"/>
              </a:srgbClr>
            </a:outerShdw>
          </a:effectLst>
        </p:spPr>
        <p:txBody>
          <a:bodyPr/>
          <a:lstStyle/>
          <a:p>
            <a:endParaRPr lang="en-GB"/>
          </a:p>
        </p:txBody>
      </p:sp>
      <p:pic>
        <p:nvPicPr>
          <p:cNvPr id="25" name="Image 5" descr="preencoded.png"/>
          <p:cNvPicPr>
            <a:picLocks noChangeAspect="1"/>
          </p:cNvPicPr>
          <p:nvPr/>
        </p:nvPicPr>
        <p:blipFill>
          <a:blip r:embed="rId10"/>
          <a:stretch>
            <a:fillRect/>
          </a:stretch>
        </p:blipFill>
        <p:spPr>
          <a:xfrm>
            <a:off x="8275320" y="3502152"/>
            <a:ext cx="384048" cy="384048"/>
          </a:xfrm>
          <a:prstGeom prst="rect">
            <a:avLst/>
          </a:prstGeom>
        </p:spPr>
      </p:pic>
      <p:sp>
        <p:nvSpPr>
          <p:cNvPr id="26" name="Text 18"/>
          <p:cNvSpPr/>
          <p:nvPr/>
        </p:nvSpPr>
        <p:spPr>
          <a:xfrm>
            <a:off x="8769096" y="3483864"/>
            <a:ext cx="2816352" cy="420624"/>
          </a:xfrm>
          <a:prstGeom prst="rect">
            <a:avLst/>
          </a:prstGeom>
          <a:noFill/>
          <a:ln/>
        </p:spPr>
        <p:txBody>
          <a:bodyPr wrap="square" lIns="0" tIns="0" rIns="0" bIns="0" rtlCol="0" anchor="ctr"/>
          <a:lstStyle/>
          <a:p>
            <a:pPr marL="0" indent="0">
              <a:buNone/>
            </a:pPr>
            <a:r>
              <a:rPr lang="en-US" sz="1550" b="1">
                <a:solidFill>
                  <a:srgbClr val="2F8F4E"/>
                </a:solidFill>
                <a:latin typeface="Arial" pitchFamily="34" charset="0"/>
                <a:ea typeface="Arial" pitchFamily="34" charset="-122"/>
                <a:cs typeface="Arial" pitchFamily="34" charset="-120"/>
              </a:rPr>
              <a:t>Physical inactivity</a:t>
            </a:r>
            <a:endParaRPr lang="en-US" sz="1550"/>
          </a:p>
        </p:txBody>
      </p:sp>
      <p:sp>
        <p:nvSpPr>
          <p:cNvPr id="27" name="Text 19"/>
          <p:cNvSpPr/>
          <p:nvPr/>
        </p:nvSpPr>
        <p:spPr>
          <a:xfrm>
            <a:off x="8275320" y="4005072"/>
            <a:ext cx="3328416" cy="914400"/>
          </a:xfrm>
          <a:prstGeom prst="rect">
            <a:avLst/>
          </a:prstGeom>
          <a:noFill/>
          <a:ln/>
        </p:spPr>
        <p:txBody>
          <a:bodyPr wrap="square" lIns="0" tIns="0" rIns="0" bIns="0" rtlCol="0" anchor="ctr"/>
          <a:lstStyle/>
          <a:p>
            <a:pPr marL="0" indent="0">
              <a:lnSpc>
                <a:spcPct val="112000"/>
              </a:lnSpc>
              <a:buNone/>
            </a:pPr>
            <a:r>
              <a:rPr lang="en-US" sz="1300">
                <a:solidFill>
                  <a:srgbClr val="1A2826"/>
                </a:solidFill>
                <a:latin typeface="Arial" pitchFamily="34" charset="0"/>
                <a:ea typeface="Arial" pitchFamily="34" charset="-122"/>
                <a:cs typeface="Arial" pitchFamily="34" charset="-120"/>
              </a:rPr>
              <a:t>Breathlessness leads to activity avoidance, accelerating deconditioning and skeletal muscle weakness (GOLD, 2025).</a:t>
            </a:r>
            <a:endParaRPr lang="en-US" sz="1300"/>
          </a:p>
        </p:txBody>
      </p:sp>
      <p:sp>
        <p:nvSpPr>
          <p:cNvPr id="28" name="Shape 20"/>
          <p:cNvSpPr/>
          <p:nvPr/>
        </p:nvSpPr>
        <p:spPr>
          <a:xfrm>
            <a:off x="502920" y="5650992"/>
            <a:ext cx="11201400" cy="777240"/>
          </a:xfrm>
          <a:prstGeom prst="rect">
            <a:avLst/>
          </a:prstGeom>
          <a:solidFill>
            <a:srgbClr val="0E5A56"/>
          </a:solidFill>
          <a:ln/>
        </p:spPr>
        <p:txBody>
          <a:bodyPr/>
          <a:lstStyle/>
          <a:p>
            <a:endParaRPr lang="en-GB"/>
          </a:p>
        </p:txBody>
      </p:sp>
      <p:sp>
        <p:nvSpPr>
          <p:cNvPr id="29" name="Text 21"/>
          <p:cNvSpPr/>
          <p:nvPr/>
        </p:nvSpPr>
        <p:spPr>
          <a:xfrm>
            <a:off x="731520" y="5687568"/>
            <a:ext cx="10698480" cy="713232"/>
          </a:xfrm>
          <a:prstGeom prst="rect">
            <a:avLst/>
          </a:prstGeom>
          <a:noFill/>
          <a:ln/>
        </p:spPr>
        <p:txBody>
          <a:bodyPr wrap="square" lIns="0" tIns="0" rIns="0" bIns="0" rtlCol="0" anchor="ctr"/>
          <a:lstStyle/>
          <a:p>
            <a:pPr marL="0" indent="0">
              <a:lnSpc>
                <a:spcPct val="115000"/>
              </a:lnSpc>
              <a:buNone/>
            </a:pPr>
            <a:r>
              <a:rPr lang="en-US" sz="1300" i="1">
                <a:solidFill>
                  <a:srgbClr val="EAF5F3"/>
                </a:solidFill>
                <a:latin typeface="Arial" pitchFamily="34" charset="0"/>
                <a:ea typeface="Arial" pitchFamily="34" charset="-122"/>
                <a:cs typeface="Arial" pitchFamily="34" charset="-120"/>
              </a:rPr>
              <a:t>Mr R.B.'s profile combines four of these risk factors — heavy smoking history, occupational dust exposure, deprivation-linked housing, and reduced physical activity — making him a realistic, high-risk presentation for this care plan.</a:t>
            </a:r>
            <a:endParaRPr lang="en-US" sz="1300"/>
          </a:p>
        </p:txBody>
      </p:sp>
      <p:sp>
        <p:nvSpPr>
          <p:cNvPr id="31" name="Text 22"/>
          <p:cNvSpPr/>
          <p:nvPr/>
        </p:nvSpPr>
        <p:spPr>
          <a:xfrm>
            <a:off x="457200" y="6547104"/>
            <a:ext cx="8686800" cy="274320"/>
          </a:xfrm>
          <a:prstGeom prst="rect">
            <a:avLst/>
          </a:prstGeom>
          <a:noFill/>
          <a:ln/>
        </p:spPr>
        <p:txBody>
          <a:bodyPr wrap="square" lIns="0" tIns="0" rIns="0" bIns="0" rtlCol="0" anchor="ctr"/>
          <a:lstStyle/>
          <a:p>
            <a:pPr marL="0" indent="0">
              <a:buNone/>
            </a:pPr>
            <a:endParaRPr lang="en-US" sz="1000"/>
          </a:p>
        </p:txBody>
      </p:sp>
      <p:sp>
        <p:nvSpPr>
          <p:cNvPr id="32" name="Text 23"/>
          <p:cNvSpPr/>
          <p:nvPr/>
        </p:nvSpPr>
        <p:spPr>
          <a:xfrm>
            <a:off x="11338560" y="6547104"/>
            <a:ext cx="548640" cy="274320"/>
          </a:xfrm>
          <a:prstGeom prst="rect">
            <a:avLst/>
          </a:prstGeom>
          <a:noFill/>
          <a:ln/>
        </p:spPr>
        <p:txBody>
          <a:bodyPr wrap="square" lIns="0" tIns="0" rIns="0" bIns="0" rtlCol="0" anchor="ctr"/>
          <a:lstStyle/>
          <a:p>
            <a:pPr marL="0" indent="0" algn="r">
              <a:buNone/>
            </a:pPr>
            <a:r>
              <a:rPr lang="en-US" sz="1000">
                <a:solidFill>
                  <a:srgbClr val="55706C"/>
                </a:solidFill>
                <a:latin typeface="Arial" pitchFamily="34" charset="0"/>
                <a:ea typeface="Arial" pitchFamily="34" charset="-122"/>
                <a:cs typeface="Arial" pitchFamily="34" charset="-120"/>
              </a:rPr>
              <a:t>8 / 15</a:t>
            </a:r>
            <a:endParaRPr lang="en-US" sz="1000"/>
          </a:p>
        </p:txBody>
      </p:sp>
      <p:pic>
        <p:nvPicPr>
          <p:cNvPr id="37" name="Audio 36">
            <a:hlinkClick r:id="" action="ppaction://media"/>
            <a:extLst>
              <a:ext uri="{FF2B5EF4-FFF2-40B4-BE49-F238E27FC236}">
                <a16:creationId xmlns:a16="http://schemas.microsoft.com/office/drawing/2014/main" id="{3DB302C5-0646-E48C-F216-6FBB6827D6A5}"/>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3908"/>
    </mc:Choice>
    <mc:Fallback xmlns="">
      <p:transition spd="slow" advTm="739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121298"/>
            <a:ext cx="10058400" cy="518782"/>
          </a:xfrm>
          <a:prstGeom prst="rect">
            <a:avLst/>
          </a:prstGeom>
          <a:solidFill>
            <a:schemeClr val="accent4"/>
          </a:solidFill>
          <a:ln/>
        </p:spPr>
        <p:txBody>
          <a:bodyPr wrap="square" lIns="0" tIns="0" rIns="0" bIns="0" rtlCol="0" anchor="ctr"/>
          <a:lstStyle/>
          <a:p>
            <a:pPr marL="0" indent="0">
              <a:buNone/>
            </a:pPr>
            <a:r>
              <a:rPr lang="en-US" sz="1600" b="1" kern="0" spc="200">
                <a:solidFill>
                  <a:srgbClr val="C1542C"/>
                </a:solidFill>
                <a:latin typeface="Arial" pitchFamily="34" charset="0"/>
                <a:ea typeface="Arial" pitchFamily="34" charset="-122"/>
                <a:cs typeface="Arial" pitchFamily="34" charset="-120"/>
              </a:rPr>
              <a:t>COGNITIVE &amp; INTELLECTUAL SKILLS</a:t>
            </a:r>
            <a:endParaRPr lang="en-US" sz="1600"/>
          </a:p>
        </p:txBody>
      </p:sp>
      <p:sp>
        <p:nvSpPr>
          <p:cNvPr id="3" name="Text 1"/>
          <p:cNvSpPr/>
          <p:nvPr/>
        </p:nvSpPr>
        <p:spPr>
          <a:xfrm>
            <a:off x="502920" y="621792"/>
            <a:ext cx="11247120" cy="777240"/>
          </a:xfrm>
          <a:prstGeom prst="rect">
            <a:avLst/>
          </a:prstGeom>
          <a:noFill/>
          <a:ln/>
        </p:spPr>
        <p:txBody>
          <a:bodyPr wrap="square" lIns="0" tIns="0" rIns="0" bIns="0" rtlCol="0" anchor="ctr"/>
          <a:lstStyle/>
          <a:p>
            <a:pPr marL="0" indent="0">
              <a:buNone/>
            </a:pPr>
            <a:r>
              <a:rPr lang="en-US" sz="3400" b="1">
                <a:solidFill>
                  <a:srgbClr val="08312E"/>
                </a:solidFill>
                <a:latin typeface="Arial" pitchFamily="34" charset="0"/>
                <a:ea typeface="Arial" pitchFamily="34" charset="-122"/>
                <a:cs typeface="Arial" pitchFamily="34" charset="-120"/>
              </a:rPr>
              <a:t>Impact on the Respiratory System &amp; Daily Life</a:t>
            </a:r>
            <a:endParaRPr lang="en-US" sz="3400"/>
          </a:p>
        </p:txBody>
      </p:sp>
      <p:sp>
        <p:nvSpPr>
          <p:cNvPr id="4" name="Shape 2"/>
          <p:cNvSpPr/>
          <p:nvPr/>
        </p:nvSpPr>
        <p:spPr>
          <a:xfrm>
            <a:off x="502920" y="1508760"/>
            <a:ext cx="3657600" cy="2377440"/>
          </a:xfrm>
          <a:prstGeom prst="roundRect">
            <a:avLst>
              <a:gd name="adj" fmla="val 3077"/>
            </a:avLst>
          </a:prstGeom>
          <a:solidFill>
            <a:srgbClr val="E6F0F7"/>
          </a:solidFill>
          <a:ln/>
          <a:effectLst>
            <a:outerShdw blurRad="101600" dist="38100" dir="5400000" algn="bl" rotWithShape="0">
              <a:srgbClr val="000000">
                <a:alpha val="10000"/>
              </a:srgbClr>
            </a:outerShdw>
          </a:effectLst>
        </p:spPr>
        <p:txBody>
          <a:bodyPr/>
          <a:lstStyle/>
          <a:p>
            <a:endParaRPr lang="en-GB"/>
          </a:p>
        </p:txBody>
      </p:sp>
      <p:sp>
        <p:nvSpPr>
          <p:cNvPr id="5" name="Text 3"/>
          <p:cNvSpPr/>
          <p:nvPr/>
        </p:nvSpPr>
        <p:spPr>
          <a:xfrm>
            <a:off x="731520" y="1691640"/>
            <a:ext cx="3200400" cy="457200"/>
          </a:xfrm>
          <a:prstGeom prst="rect">
            <a:avLst/>
          </a:prstGeom>
          <a:noFill/>
          <a:ln/>
        </p:spPr>
        <p:txBody>
          <a:bodyPr wrap="square" lIns="0" tIns="0" rIns="0" bIns="0" rtlCol="0" anchor="ctr"/>
          <a:lstStyle/>
          <a:p>
            <a:pPr marL="0" indent="0">
              <a:buNone/>
            </a:pPr>
            <a:r>
              <a:rPr lang="en-US" sz="2000" b="1">
                <a:solidFill>
                  <a:srgbClr val="1F5F8B"/>
                </a:solidFill>
                <a:latin typeface="Arial" pitchFamily="34" charset="0"/>
                <a:ea typeface="Arial" pitchFamily="34" charset="-122"/>
                <a:cs typeface="Arial" pitchFamily="34" charset="-120"/>
              </a:rPr>
              <a:t>Structural</a:t>
            </a:r>
            <a:endParaRPr lang="en-US" sz="2000"/>
          </a:p>
        </p:txBody>
      </p:sp>
      <p:sp>
        <p:nvSpPr>
          <p:cNvPr id="6" name="Text 4"/>
          <p:cNvSpPr/>
          <p:nvPr/>
        </p:nvSpPr>
        <p:spPr>
          <a:xfrm>
            <a:off x="731520" y="2240280"/>
            <a:ext cx="3200400" cy="1554480"/>
          </a:xfrm>
          <a:prstGeom prst="rect">
            <a:avLst/>
          </a:prstGeom>
          <a:noFill/>
          <a:ln/>
        </p:spPr>
        <p:txBody>
          <a:bodyPr wrap="square" lIns="0" tIns="0" rIns="0" bIns="0" rtlCol="0" anchor="ctr"/>
          <a:lstStyle/>
          <a:p>
            <a:pPr marL="0" indent="0">
              <a:lnSpc>
                <a:spcPct val="118000"/>
              </a:lnSpc>
              <a:buNone/>
            </a:pPr>
            <a:r>
              <a:rPr lang="en-US" sz="1500">
                <a:solidFill>
                  <a:srgbClr val="1A2826"/>
                </a:solidFill>
                <a:latin typeface="Arial" pitchFamily="34" charset="0"/>
                <a:ea typeface="Arial" pitchFamily="34" charset="-122"/>
                <a:cs typeface="Arial" pitchFamily="34" charset="-120"/>
              </a:rPr>
              <a:t>Alveolar wall destruction (emphysema) and small-airway fibrosis permanently remodel lung architecture, reducing gas-exchange surface area (Curtis, 2023).</a:t>
            </a:r>
            <a:endParaRPr lang="en-US" sz="1500"/>
          </a:p>
        </p:txBody>
      </p:sp>
      <p:sp>
        <p:nvSpPr>
          <p:cNvPr id="7" name="Shape 5"/>
          <p:cNvSpPr/>
          <p:nvPr/>
        </p:nvSpPr>
        <p:spPr>
          <a:xfrm>
            <a:off x="4325112" y="1508760"/>
            <a:ext cx="3657600" cy="2377440"/>
          </a:xfrm>
          <a:prstGeom prst="roundRect">
            <a:avLst>
              <a:gd name="adj" fmla="val 3077"/>
            </a:avLst>
          </a:prstGeom>
          <a:solidFill>
            <a:srgbClr val="0E5A56"/>
          </a:solidFill>
          <a:ln/>
          <a:effectLst>
            <a:outerShdw blurRad="101600" dist="38100" dir="5400000" algn="bl" rotWithShape="0">
              <a:srgbClr val="000000">
                <a:alpha val="10000"/>
              </a:srgbClr>
            </a:outerShdw>
          </a:effectLst>
        </p:spPr>
        <p:txBody>
          <a:bodyPr/>
          <a:lstStyle/>
          <a:p>
            <a:endParaRPr lang="en-GB"/>
          </a:p>
        </p:txBody>
      </p:sp>
      <p:sp>
        <p:nvSpPr>
          <p:cNvPr id="8" name="Text 6"/>
          <p:cNvSpPr/>
          <p:nvPr/>
        </p:nvSpPr>
        <p:spPr>
          <a:xfrm>
            <a:off x="4553712" y="1691640"/>
            <a:ext cx="3200400" cy="457200"/>
          </a:xfrm>
          <a:prstGeom prst="rect">
            <a:avLst/>
          </a:prstGeom>
          <a:noFill/>
          <a:ln/>
        </p:spPr>
        <p:txBody>
          <a:bodyPr wrap="square" lIns="0" tIns="0" rIns="0" bIns="0" rtlCol="0" anchor="ctr"/>
          <a:lstStyle/>
          <a:p>
            <a:pPr marL="0" indent="0">
              <a:buNone/>
            </a:pPr>
            <a:r>
              <a:rPr lang="en-US" sz="2000" b="1">
                <a:solidFill>
                  <a:srgbClr val="FFFFFF"/>
                </a:solidFill>
                <a:latin typeface="Arial" pitchFamily="34" charset="0"/>
                <a:ea typeface="Arial" pitchFamily="34" charset="-122"/>
                <a:cs typeface="Arial" pitchFamily="34" charset="-120"/>
              </a:rPr>
              <a:t>Physiological</a:t>
            </a:r>
            <a:endParaRPr lang="en-US" sz="2000"/>
          </a:p>
        </p:txBody>
      </p:sp>
      <p:sp>
        <p:nvSpPr>
          <p:cNvPr id="9" name="Text 7"/>
          <p:cNvSpPr/>
          <p:nvPr/>
        </p:nvSpPr>
        <p:spPr>
          <a:xfrm>
            <a:off x="4553712" y="2240280"/>
            <a:ext cx="3200400" cy="1554480"/>
          </a:xfrm>
          <a:prstGeom prst="rect">
            <a:avLst/>
          </a:prstGeom>
          <a:noFill/>
          <a:ln/>
        </p:spPr>
        <p:txBody>
          <a:bodyPr wrap="square" lIns="0" tIns="0" rIns="0" bIns="0" rtlCol="0" anchor="ctr"/>
          <a:lstStyle/>
          <a:p>
            <a:pPr marL="0" indent="0">
              <a:lnSpc>
                <a:spcPct val="118000"/>
              </a:lnSpc>
              <a:buNone/>
            </a:pPr>
            <a:r>
              <a:rPr lang="en-US" sz="1500">
                <a:solidFill>
                  <a:srgbClr val="EAF5F3"/>
                </a:solidFill>
                <a:latin typeface="Arial" pitchFamily="34" charset="0"/>
                <a:ea typeface="Arial" pitchFamily="34" charset="-122"/>
                <a:cs typeface="Arial" pitchFamily="34" charset="-120"/>
              </a:rPr>
              <a:t>Air trapping causes hyperinflation, flattening the diaphragm and impairing its mechanical efficiency, increasing the work of breathing (Rodrigues et al., 2021).</a:t>
            </a:r>
            <a:endParaRPr lang="en-US" sz="1500"/>
          </a:p>
        </p:txBody>
      </p:sp>
      <p:sp>
        <p:nvSpPr>
          <p:cNvPr id="10" name="Shape 8"/>
          <p:cNvSpPr/>
          <p:nvPr/>
        </p:nvSpPr>
        <p:spPr>
          <a:xfrm>
            <a:off x="8147304" y="1508760"/>
            <a:ext cx="3657600" cy="2377440"/>
          </a:xfrm>
          <a:prstGeom prst="roundRect">
            <a:avLst>
              <a:gd name="adj" fmla="val 3077"/>
            </a:avLst>
          </a:prstGeom>
          <a:solidFill>
            <a:srgbClr val="F7E7E0"/>
          </a:solidFill>
          <a:ln/>
          <a:effectLst>
            <a:outerShdw blurRad="101600" dist="38100" dir="5400000" algn="bl" rotWithShape="0">
              <a:srgbClr val="000000">
                <a:alpha val="10000"/>
              </a:srgbClr>
            </a:outerShdw>
          </a:effectLst>
        </p:spPr>
        <p:txBody>
          <a:bodyPr/>
          <a:lstStyle/>
          <a:p>
            <a:endParaRPr lang="en-GB"/>
          </a:p>
        </p:txBody>
      </p:sp>
      <p:sp>
        <p:nvSpPr>
          <p:cNvPr id="11" name="Text 9"/>
          <p:cNvSpPr/>
          <p:nvPr/>
        </p:nvSpPr>
        <p:spPr>
          <a:xfrm>
            <a:off x="8375904" y="1691640"/>
            <a:ext cx="3200400" cy="457200"/>
          </a:xfrm>
          <a:prstGeom prst="rect">
            <a:avLst/>
          </a:prstGeom>
          <a:noFill/>
          <a:ln/>
        </p:spPr>
        <p:txBody>
          <a:bodyPr wrap="square" lIns="0" tIns="0" rIns="0" bIns="0" rtlCol="0" anchor="ctr"/>
          <a:lstStyle/>
          <a:p>
            <a:pPr marL="0" indent="0">
              <a:buNone/>
            </a:pPr>
            <a:r>
              <a:rPr lang="en-US" sz="2000" b="1">
                <a:solidFill>
                  <a:srgbClr val="C1542C"/>
                </a:solidFill>
                <a:latin typeface="Arial" pitchFamily="34" charset="0"/>
                <a:ea typeface="Arial" pitchFamily="34" charset="-122"/>
                <a:cs typeface="Arial" pitchFamily="34" charset="-120"/>
              </a:rPr>
              <a:t>Functional</a:t>
            </a:r>
            <a:endParaRPr lang="en-US" sz="2000"/>
          </a:p>
        </p:txBody>
      </p:sp>
      <p:sp>
        <p:nvSpPr>
          <p:cNvPr id="12" name="Text 10"/>
          <p:cNvSpPr/>
          <p:nvPr/>
        </p:nvSpPr>
        <p:spPr>
          <a:xfrm>
            <a:off x="8375904" y="2240280"/>
            <a:ext cx="3200400" cy="1554480"/>
          </a:xfrm>
          <a:prstGeom prst="rect">
            <a:avLst/>
          </a:prstGeom>
          <a:noFill/>
          <a:ln/>
        </p:spPr>
        <p:txBody>
          <a:bodyPr wrap="square" lIns="0" tIns="0" rIns="0" bIns="0" rtlCol="0" anchor="ctr"/>
          <a:lstStyle/>
          <a:p>
            <a:pPr marL="0" indent="0">
              <a:lnSpc>
                <a:spcPct val="118000"/>
              </a:lnSpc>
              <a:buNone/>
            </a:pPr>
            <a:r>
              <a:rPr lang="en-US" sz="1500">
                <a:solidFill>
                  <a:srgbClr val="1A2826"/>
                </a:solidFill>
                <a:latin typeface="Arial" pitchFamily="34" charset="0"/>
                <a:ea typeface="Arial" pitchFamily="34" charset="-122"/>
                <a:cs typeface="Arial" pitchFamily="34" charset="-120"/>
              </a:rPr>
              <a:t>Reduced exercise tolerance, breathlessness on exertion (MRC 3–4), and fatigue restrict activities of daily living and independence (GOLD, 2025).</a:t>
            </a:r>
            <a:endParaRPr lang="en-US" sz="1500"/>
          </a:p>
        </p:txBody>
      </p:sp>
      <p:sp>
        <p:nvSpPr>
          <p:cNvPr id="13" name="Text 11"/>
          <p:cNvSpPr/>
          <p:nvPr/>
        </p:nvSpPr>
        <p:spPr>
          <a:xfrm>
            <a:off x="502920" y="4114800"/>
            <a:ext cx="10789920" cy="411480"/>
          </a:xfrm>
          <a:prstGeom prst="rect">
            <a:avLst/>
          </a:prstGeom>
          <a:noFill/>
          <a:ln/>
        </p:spPr>
        <p:txBody>
          <a:bodyPr wrap="square" lIns="0" tIns="0" rIns="0" bIns="0" rtlCol="0" anchor="ctr"/>
          <a:lstStyle/>
          <a:p>
            <a:pPr marL="0" indent="0">
              <a:buNone/>
            </a:pPr>
            <a:r>
              <a:rPr lang="en-US" sz="2000" b="1">
                <a:solidFill>
                  <a:srgbClr val="08312E"/>
                </a:solidFill>
                <a:latin typeface="Arial" pitchFamily="34" charset="0"/>
                <a:ea typeface="Arial" pitchFamily="34" charset="-122"/>
                <a:cs typeface="Arial" pitchFamily="34" charset="-120"/>
              </a:rPr>
              <a:t>Effects on Mr R.B.'s daily life</a:t>
            </a:r>
            <a:endParaRPr lang="en-US" sz="2000"/>
          </a:p>
        </p:txBody>
      </p:sp>
      <p:sp>
        <p:nvSpPr>
          <p:cNvPr id="14" name="Text 12"/>
          <p:cNvSpPr/>
          <p:nvPr/>
        </p:nvSpPr>
        <p:spPr>
          <a:xfrm>
            <a:off x="731520" y="4617720"/>
            <a:ext cx="10424160" cy="1737360"/>
          </a:xfrm>
          <a:prstGeom prst="rect">
            <a:avLst/>
          </a:prstGeom>
          <a:noFill/>
          <a:ln/>
        </p:spPr>
        <p:txBody>
          <a:bodyPr wrap="square" lIns="0" tIns="0" rIns="0" bIns="0" rtlCol="0" anchor="ctr"/>
          <a:lstStyle/>
          <a:p>
            <a:pPr marL="342900" indent="-342900">
              <a:lnSpc>
                <a:spcPct val="130000"/>
              </a:lnSpc>
              <a:spcAft>
                <a:spcPts val="900"/>
              </a:spcAft>
              <a:buSzPct val="100000"/>
              <a:buChar char="●"/>
            </a:pPr>
            <a:r>
              <a:rPr lang="en-US" sz="1500">
                <a:solidFill>
                  <a:srgbClr val="1A2826"/>
                </a:solidFill>
                <a:latin typeface="Arial" pitchFamily="34" charset="0"/>
                <a:ea typeface="Arial" pitchFamily="34" charset="-122"/>
                <a:cs typeface="Arial" pitchFamily="34" charset="-120"/>
              </a:rPr>
              <a:t>Breathlessness when climbing stairs or walking to the shops, limiting independent shopping and socialising</a:t>
            </a:r>
            <a:endParaRPr lang="en-US" sz="1500"/>
          </a:p>
          <a:p>
            <a:pPr marL="342900" indent="-342900">
              <a:lnSpc>
                <a:spcPct val="130000"/>
              </a:lnSpc>
              <a:spcAft>
                <a:spcPts val="900"/>
              </a:spcAft>
              <a:buSzPct val="100000"/>
              <a:buChar char="●"/>
            </a:pPr>
            <a:r>
              <a:rPr lang="en-US" sz="1500">
                <a:solidFill>
                  <a:srgbClr val="1A2826"/>
                </a:solidFill>
                <a:latin typeface="Arial" pitchFamily="34" charset="0"/>
                <a:ea typeface="Arial" pitchFamily="34" charset="-122"/>
                <a:cs typeface="Arial" pitchFamily="34" charset="-120"/>
              </a:rPr>
              <a:t>Disturbed sleep and morning cough reduce energy and increase fatigue throughout the day</a:t>
            </a:r>
            <a:endParaRPr lang="en-US" sz="1500"/>
          </a:p>
          <a:p>
            <a:pPr marL="342900" indent="-342900">
              <a:lnSpc>
                <a:spcPct val="130000"/>
              </a:lnSpc>
              <a:spcAft>
                <a:spcPts val="900"/>
              </a:spcAft>
              <a:buSzPct val="100000"/>
              <a:buChar char="●"/>
            </a:pPr>
            <a:r>
              <a:rPr lang="en-US" sz="1500">
                <a:solidFill>
                  <a:srgbClr val="1A2826"/>
                </a:solidFill>
                <a:latin typeface="Arial" pitchFamily="34" charset="0"/>
                <a:ea typeface="Arial" pitchFamily="34" charset="-122"/>
                <a:cs typeface="Arial" pitchFamily="34" charset="-120"/>
              </a:rPr>
              <a:t>Anxiety about breathlessness episodes contributes to social withdrawal and risk of low mood</a:t>
            </a:r>
            <a:endParaRPr lang="en-US" sz="1500"/>
          </a:p>
          <a:p>
            <a:pPr marL="342900" indent="-342900">
              <a:lnSpc>
                <a:spcPct val="130000"/>
              </a:lnSpc>
              <a:spcAft>
                <a:spcPts val="900"/>
              </a:spcAft>
              <a:buSzPct val="100000"/>
              <a:buChar char="●"/>
            </a:pPr>
            <a:r>
              <a:rPr lang="en-US" sz="1500">
                <a:solidFill>
                  <a:srgbClr val="1A2826"/>
                </a:solidFill>
                <a:latin typeface="Arial" pitchFamily="34" charset="0"/>
                <a:ea typeface="Arial" pitchFamily="34" charset="-122"/>
                <a:cs typeface="Arial" pitchFamily="34" charset="-120"/>
              </a:rPr>
              <a:t>Reduced grip strength and skeletal muscle deconditioning from inactivity further compound functional decline</a:t>
            </a:r>
            <a:endParaRPr lang="en-US" sz="1500"/>
          </a:p>
        </p:txBody>
      </p:sp>
      <p:sp>
        <p:nvSpPr>
          <p:cNvPr id="16" name="Text 13"/>
          <p:cNvSpPr/>
          <p:nvPr/>
        </p:nvSpPr>
        <p:spPr>
          <a:xfrm>
            <a:off x="457200" y="6547104"/>
            <a:ext cx="8686800" cy="274320"/>
          </a:xfrm>
          <a:prstGeom prst="rect">
            <a:avLst/>
          </a:prstGeom>
          <a:noFill/>
          <a:ln/>
        </p:spPr>
        <p:txBody>
          <a:bodyPr wrap="square" lIns="0" tIns="0" rIns="0" bIns="0" rtlCol="0" anchor="ctr"/>
          <a:lstStyle/>
          <a:p>
            <a:pPr marL="0" indent="0">
              <a:buNone/>
            </a:pPr>
            <a:endParaRPr lang="en-US" sz="1000"/>
          </a:p>
        </p:txBody>
      </p:sp>
      <p:sp>
        <p:nvSpPr>
          <p:cNvPr id="17" name="Text 14"/>
          <p:cNvSpPr/>
          <p:nvPr/>
        </p:nvSpPr>
        <p:spPr>
          <a:xfrm>
            <a:off x="11338560" y="6547104"/>
            <a:ext cx="548640" cy="274320"/>
          </a:xfrm>
          <a:prstGeom prst="rect">
            <a:avLst/>
          </a:prstGeom>
          <a:noFill/>
          <a:ln/>
        </p:spPr>
        <p:txBody>
          <a:bodyPr wrap="square" lIns="0" tIns="0" rIns="0" bIns="0" rtlCol="0" anchor="ctr"/>
          <a:lstStyle/>
          <a:p>
            <a:pPr marL="0" indent="0" algn="r">
              <a:buNone/>
            </a:pPr>
            <a:r>
              <a:rPr lang="en-US" sz="1000">
                <a:solidFill>
                  <a:srgbClr val="55706C"/>
                </a:solidFill>
                <a:latin typeface="Arial" pitchFamily="34" charset="0"/>
                <a:ea typeface="Arial" pitchFamily="34" charset="-122"/>
                <a:cs typeface="Arial" pitchFamily="34" charset="-120"/>
              </a:rPr>
              <a:t>9 / 15</a:t>
            </a:r>
            <a:endParaRPr lang="en-US" sz="1000"/>
          </a:p>
        </p:txBody>
      </p:sp>
      <p:pic>
        <p:nvPicPr>
          <p:cNvPr id="21" name="Audio 20">
            <a:hlinkClick r:id="" action="ppaction://media"/>
            <a:extLst>
              <a:ext uri="{FF2B5EF4-FFF2-40B4-BE49-F238E27FC236}">
                <a16:creationId xmlns:a16="http://schemas.microsoft.com/office/drawing/2014/main" id="{80A0D44B-0E0C-1015-7876-2C45D08F4D0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3279"/>
    </mc:Choice>
    <mc:Fallback xmlns="">
      <p:transition spd="slow" advTm="632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139959"/>
            <a:ext cx="10058400" cy="500121"/>
          </a:xfrm>
          <a:prstGeom prst="rect">
            <a:avLst/>
          </a:prstGeom>
          <a:solidFill>
            <a:schemeClr val="accent4"/>
          </a:solidFill>
          <a:ln/>
        </p:spPr>
        <p:txBody>
          <a:bodyPr wrap="square" lIns="0" tIns="0" rIns="0" bIns="0" rtlCol="0" anchor="ctr"/>
          <a:lstStyle/>
          <a:p>
            <a:pPr marL="0" indent="0">
              <a:buNone/>
            </a:pPr>
            <a:r>
              <a:rPr lang="en-US" sz="1600" b="1" kern="0" spc="200">
                <a:solidFill>
                  <a:srgbClr val="2F8F4E"/>
                </a:solidFill>
                <a:latin typeface="Arial" pitchFamily="34" charset="0"/>
                <a:ea typeface="Arial" pitchFamily="34" charset="-122"/>
                <a:cs typeface="Arial" pitchFamily="34" charset="-120"/>
              </a:rPr>
              <a:t>CARE PLAN — TREATMENT</a:t>
            </a:r>
            <a:endParaRPr lang="en-US" sz="1600"/>
          </a:p>
        </p:txBody>
      </p:sp>
      <p:sp>
        <p:nvSpPr>
          <p:cNvPr id="3" name="Text 1"/>
          <p:cNvSpPr/>
          <p:nvPr/>
        </p:nvSpPr>
        <p:spPr>
          <a:xfrm>
            <a:off x="502920" y="621792"/>
            <a:ext cx="11247120" cy="777240"/>
          </a:xfrm>
          <a:prstGeom prst="rect">
            <a:avLst/>
          </a:prstGeom>
          <a:noFill/>
          <a:ln/>
        </p:spPr>
        <p:txBody>
          <a:bodyPr wrap="square" lIns="0" tIns="0" rIns="0" bIns="0" rtlCol="0" anchor="ctr"/>
          <a:lstStyle/>
          <a:p>
            <a:pPr marL="0" indent="0">
              <a:buNone/>
            </a:pPr>
            <a:r>
              <a:rPr lang="en-US" sz="3400" b="1">
                <a:solidFill>
                  <a:srgbClr val="08312E"/>
                </a:solidFill>
                <a:latin typeface="Arial" pitchFamily="34" charset="0"/>
                <a:ea typeface="Arial" pitchFamily="34" charset="-122"/>
                <a:cs typeface="Arial" pitchFamily="34" charset="-120"/>
              </a:rPr>
              <a:t>Evidence-Based Pharmacological Management</a:t>
            </a:r>
            <a:endParaRPr lang="en-US" sz="3400"/>
          </a:p>
        </p:txBody>
      </p:sp>
      <p:pic>
        <p:nvPicPr>
          <p:cNvPr id="4" name="Image 0" descr="preencoded.png"/>
          <p:cNvPicPr>
            <a:picLocks noChangeAspect="1"/>
          </p:cNvPicPr>
          <p:nvPr/>
        </p:nvPicPr>
        <p:blipFill>
          <a:blip r:embed="rId5"/>
          <a:stretch>
            <a:fillRect/>
          </a:stretch>
        </p:blipFill>
        <p:spPr>
          <a:xfrm>
            <a:off x="10789920" y="658368"/>
            <a:ext cx="548640" cy="548640"/>
          </a:xfrm>
          <a:prstGeom prst="rect">
            <a:avLst/>
          </a:prstGeom>
        </p:spPr>
      </p:pic>
      <p:sp>
        <p:nvSpPr>
          <p:cNvPr id="5" name="Text 2"/>
          <p:cNvSpPr/>
          <p:nvPr/>
        </p:nvSpPr>
        <p:spPr>
          <a:xfrm>
            <a:off x="502920" y="1417320"/>
            <a:ext cx="11155680" cy="457200"/>
          </a:xfrm>
          <a:prstGeom prst="rect">
            <a:avLst/>
          </a:prstGeom>
          <a:noFill/>
          <a:ln/>
        </p:spPr>
        <p:txBody>
          <a:bodyPr wrap="square" lIns="0" tIns="0" rIns="0" bIns="0" rtlCol="0" anchor="ctr"/>
          <a:lstStyle/>
          <a:p>
            <a:pPr marL="0" indent="0">
              <a:lnSpc>
                <a:spcPct val="110000"/>
              </a:lnSpc>
              <a:buNone/>
            </a:pPr>
            <a:r>
              <a:rPr lang="en-US" sz="1500">
                <a:solidFill>
                  <a:srgbClr val="1A2826"/>
                </a:solidFill>
                <a:latin typeface="Arial" pitchFamily="34" charset="0"/>
                <a:ea typeface="Arial" pitchFamily="34" charset="-122"/>
                <a:cs typeface="Arial" pitchFamily="34" charset="-120"/>
              </a:rPr>
              <a:t>NICE and GOLD recommend inhaled therapy guided by the ABE group established on slide 6, rather than a single stepwise ladder (NICE, 2025; GOLD, 2025):</a:t>
            </a:r>
            <a:endParaRPr lang="en-US" sz="1500"/>
          </a:p>
        </p:txBody>
      </p:sp>
      <p:graphicFrame>
        <p:nvGraphicFramePr>
          <p:cNvPr id="11" name="Table 0"/>
          <p:cNvGraphicFramePr>
            <a:graphicFrameLocks noGrp="1"/>
          </p:cNvGraphicFramePr>
          <p:nvPr>
            <p:extLst>
              <p:ext uri="{D42A27DB-BD31-4B8C-83A1-F6EECF244321}">
                <p14:modId xmlns:p14="http://schemas.microsoft.com/office/powerpoint/2010/main" val="1579011935"/>
              </p:ext>
            </p:extLst>
          </p:nvPr>
        </p:nvGraphicFramePr>
        <p:xfrm>
          <a:off x="502920" y="2011680"/>
          <a:ext cx="11201400" cy="2286000"/>
        </p:xfrm>
        <a:graphic>
          <a:graphicData uri="http://schemas.openxmlformats.org/drawingml/2006/table">
            <a:tbl>
              <a:tblPr/>
              <a:tblGrid>
                <a:gridCol w="2468880">
                  <a:extLst>
                    <a:ext uri="{9D8B030D-6E8A-4147-A177-3AD203B41FA5}">
                      <a16:colId xmlns:a16="http://schemas.microsoft.com/office/drawing/2014/main" val="20000"/>
                    </a:ext>
                  </a:extLst>
                </a:gridCol>
                <a:gridCol w="3246120">
                  <a:extLst>
                    <a:ext uri="{9D8B030D-6E8A-4147-A177-3AD203B41FA5}">
                      <a16:colId xmlns:a16="http://schemas.microsoft.com/office/drawing/2014/main" val="20001"/>
                    </a:ext>
                  </a:extLst>
                </a:gridCol>
                <a:gridCol w="5486400">
                  <a:extLst>
                    <a:ext uri="{9D8B030D-6E8A-4147-A177-3AD203B41FA5}">
                      <a16:colId xmlns:a16="http://schemas.microsoft.com/office/drawing/2014/main" val="20002"/>
                    </a:ext>
                  </a:extLst>
                </a:gridCol>
              </a:tblGrid>
              <a:tr h="457200">
                <a:tc>
                  <a:txBody>
                    <a:bodyPr/>
                    <a:lstStyle/>
                    <a:p>
                      <a:pPr marL="0" indent="0">
                        <a:buNone/>
                      </a:pPr>
                      <a:r>
                        <a:rPr lang="en-US" sz="1200" b="1">
                          <a:solidFill>
                            <a:srgbClr val="FFFFFF"/>
                          </a:solidFill>
                          <a:latin typeface="Arial" pitchFamily="34" charset="0"/>
                          <a:ea typeface="Arial" pitchFamily="34" charset="-122"/>
                          <a:cs typeface="Arial" pitchFamily="34" charset="-120"/>
                        </a:rPr>
                        <a:t>Drug class</a:t>
                      </a:r>
                      <a:endParaRPr lang="en-US" sz="1200">
                        <a:latin typeface="Arial" charset="0"/>
                        <a:ea typeface="Arial" charset="0"/>
                        <a:cs typeface="Arial" charset="0"/>
                      </a:endParaRPr>
                    </a:p>
                  </a:txBody>
                  <a:tcPr>
                    <a:lnL w="9525" cap="flat" cmpd="sng" algn="ctr">
                      <a:solidFill>
                        <a:srgbClr val="D7E6E3"/>
                      </a:solidFill>
                      <a:prstDash val="solid"/>
                      <a:round/>
                      <a:headEnd type="none" w="med" len="med"/>
                      <a:tailEnd type="none" w="med" len="med"/>
                    </a:lnL>
                    <a:lnR w="9525" cap="flat" cmpd="sng" algn="ctr">
                      <a:solidFill>
                        <a:srgbClr val="D7E6E3"/>
                      </a:solidFill>
                      <a:prstDash val="solid"/>
                      <a:round/>
                      <a:headEnd type="none" w="med" len="med"/>
                      <a:tailEnd type="none" w="med" len="med"/>
                    </a:lnR>
                    <a:lnT w="9525" cap="flat" cmpd="sng" algn="ctr">
                      <a:solidFill>
                        <a:srgbClr val="D7E6E3"/>
                      </a:solidFill>
                      <a:prstDash val="solid"/>
                      <a:round/>
                      <a:headEnd type="none" w="med" len="med"/>
                      <a:tailEnd type="none" w="med" len="med"/>
                    </a:lnT>
                    <a:lnB w="9525" cap="flat" cmpd="sng" algn="ctr">
                      <a:solidFill>
                        <a:srgbClr val="D7E6E3"/>
                      </a:solidFill>
                      <a:prstDash val="solid"/>
                      <a:round/>
                      <a:headEnd type="none" w="med" len="med"/>
                      <a:tailEnd type="none" w="med" len="med"/>
                    </a:lnB>
                    <a:solidFill>
                      <a:srgbClr val="2F8F4E"/>
                    </a:solidFill>
                  </a:tcPr>
                </a:tc>
                <a:tc>
                  <a:txBody>
                    <a:bodyPr/>
                    <a:lstStyle/>
                    <a:p>
                      <a:pPr marL="0" indent="0">
                        <a:buNone/>
                      </a:pPr>
                      <a:r>
                        <a:rPr lang="en-US" sz="1200" b="1">
                          <a:solidFill>
                            <a:srgbClr val="FFFFFF"/>
                          </a:solidFill>
                          <a:latin typeface="Arial" pitchFamily="34" charset="0"/>
                          <a:ea typeface="Arial" pitchFamily="34" charset="-122"/>
                          <a:cs typeface="Arial" pitchFamily="34" charset="-120"/>
                        </a:rPr>
                        <a:t>Example agents</a:t>
                      </a:r>
                      <a:endParaRPr lang="en-US" sz="1200">
                        <a:latin typeface="Arial" charset="0"/>
                        <a:ea typeface="Arial" charset="0"/>
                        <a:cs typeface="Arial" charset="0"/>
                      </a:endParaRPr>
                    </a:p>
                  </a:txBody>
                  <a:tcPr>
                    <a:lnL w="9525" cap="flat" cmpd="sng" algn="ctr">
                      <a:solidFill>
                        <a:srgbClr val="D7E6E3"/>
                      </a:solidFill>
                      <a:prstDash val="solid"/>
                      <a:round/>
                      <a:headEnd type="none" w="med" len="med"/>
                      <a:tailEnd type="none" w="med" len="med"/>
                    </a:lnL>
                    <a:lnR w="9525" cap="flat" cmpd="sng" algn="ctr">
                      <a:solidFill>
                        <a:srgbClr val="D7E6E3"/>
                      </a:solidFill>
                      <a:prstDash val="solid"/>
                      <a:round/>
                      <a:headEnd type="none" w="med" len="med"/>
                      <a:tailEnd type="none" w="med" len="med"/>
                    </a:lnR>
                    <a:lnT w="9525" cap="flat" cmpd="sng" algn="ctr">
                      <a:solidFill>
                        <a:srgbClr val="D7E6E3"/>
                      </a:solidFill>
                      <a:prstDash val="solid"/>
                      <a:round/>
                      <a:headEnd type="none" w="med" len="med"/>
                      <a:tailEnd type="none" w="med" len="med"/>
                    </a:lnT>
                    <a:lnB w="9525" cap="flat" cmpd="sng" algn="ctr">
                      <a:solidFill>
                        <a:srgbClr val="D7E6E3"/>
                      </a:solidFill>
                      <a:prstDash val="solid"/>
                      <a:round/>
                      <a:headEnd type="none" w="med" len="med"/>
                      <a:tailEnd type="none" w="med" len="med"/>
                    </a:lnB>
                    <a:solidFill>
                      <a:srgbClr val="2F8F4E"/>
                    </a:solidFill>
                  </a:tcPr>
                </a:tc>
                <a:tc>
                  <a:txBody>
                    <a:bodyPr/>
                    <a:lstStyle/>
                    <a:p>
                      <a:pPr marL="0" indent="0">
                        <a:buNone/>
                      </a:pPr>
                      <a:r>
                        <a:rPr lang="en-US" sz="1200" b="1">
                          <a:solidFill>
                            <a:srgbClr val="FFFFFF"/>
                          </a:solidFill>
                          <a:latin typeface="Arial" pitchFamily="34" charset="0"/>
                          <a:ea typeface="Arial" pitchFamily="34" charset="-122"/>
                          <a:cs typeface="Arial" pitchFamily="34" charset="-120"/>
                        </a:rPr>
                        <a:t>Role in therapy</a:t>
                      </a:r>
                      <a:endParaRPr lang="en-US" sz="1200">
                        <a:latin typeface="Arial" charset="0"/>
                        <a:ea typeface="Arial" charset="0"/>
                        <a:cs typeface="Arial" charset="0"/>
                      </a:endParaRPr>
                    </a:p>
                  </a:txBody>
                  <a:tcPr>
                    <a:lnL w="9525" cap="flat" cmpd="sng" algn="ctr">
                      <a:solidFill>
                        <a:srgbClr val="D7E6E3"/>
                      </a:solidFill>
                      <a:prstDash val="solid"/>
                      <a:round/>
                      <a:headEnd type="none" w="med" len="med"/>
                      <a:tailEnd type="none" w="med" len="med"/>
                    </a:lnL>
                    <a:lnR w="9525" cap="flat" cmpd="sng" algn="ctr">
                      <a:solidFill>
                        <a:srgbClr val="D7E6E3"/>
                      </a:solidFill>
                      <a:prstDash val="solid"/>
                      <a:round/>
                      <a:headEnd type="none" w="med" len="med"/>
                      <a:tailEnd type="none" w="med" len="med"/>
                    </a:lnR>
                    <a:lnT w="9525" cap="flat" cmpd="sng" algn="ctr">
                      <a:solidFill>
                        <a:srgbClr val="D7E6E3"/>
                      </a:solidFill>
                      <a:prstDash val="solid"/>
                      <a:round/>
                      <a:headEnd type="none" w="med" len="med"/>
                      <a:tailEnd type="none" w="med" len="med"/>
                    </a:lnT>
                    <a:lnB w="9525" cap="flat" cmpd="sng" algn="ctr">
                      <a:solidFill>
                        <a:srgbClr val="D7E6E3"/>
                      </a:solidFill>
                      <a:prstDash val="solid"/>
                      <a:round/>
                      <a:headEnd type="none" w="med" len="med"/>
                      <a:tailEnd type="none" w="med" len="med"/>
                    </a:lnB>
                    <a:solidFill>
                      <a:srgbClr val="2F8F4E"/>
                    </a:solidFill>
                  </a:tcPr>
                </a:tc>
                <a:extLst>
                  <a:ext uri="{0D108BD9-81ED-4DB2-BD59-A6C34878D82A}">
                    <a16:rowId xmlns:a16="http://schemas.microsoft.com/office/drawing/2014/main" val="10000"/>
                  </a:ext>
                </a:extLst>
              </a:tr>
              <a:tr h="457200">
                <a:tc>
                  <a:txBody>
                    <a:bodyPr/>
                    <a:lstStyle/>
                    <a:p>
                      <a:pPr marL="0" indent="0">
                        <a:buNone/>
                      </a:pPr>
                      <a:r>
                        <a:rPr lang="en-US" sz="1200">
                          <a:solidFill>
                            <a:srgbClr val="1A2826"/>
                          </a:solidFill>
                          <a:latin typeface="Arial" pitchFamily="34" charset="0"/>
                          <a:ea typeface="Arial" pitchFamily="34" charset="-122"/>
                          <a:cs typeface="Arial" pitchFamily="34" charset="-120"/>
                        </a:rPr>
                        <a:t>SABA / SAMA</a:t>
                      </a:r>
                      <a:endParaRPr lang="en-US" sz="1200">
                        <a:latin typeface="Arial" charset="0"/>
                        <a:ea typeface="Arial" charset="0"/>
                        <a:cs typeface="Arial" charset="0"/>
                      </a:endParaRPr>
                    </a:p>
                  </a:txBody>
                  <a:tcPr>
                    <a:lnL w="9525" cap="flat" cmpd="sng" algn="ctr">
                      <a:solidFill>
                        <a:srgbClr val="D7E6E3"/>
                      </a:solidFill>
                      <a:prstDash val="solid"/>
                      <a:round/>
                      <a:headEnd type="none" w="med" len="med"/>
                      <a:tailEnd type="none" w="med" len="med"/>
                    </a:lnL>
                    <a:lnR w="9525" cap="flat" cmpd="sng" algn="ctr">
                      <a:solidFill>
                        <a:srgbClr val="D7E6E3"/>
                      </a:solidFill>
                      <a:prstDash val="solid"/>
                      <a:round/>
                      <a:headEnd type="none" w="med" len="med"/>
                      <a:tailEnd type="none" w="med" len="med"/>
                    </a:lnR>
                    <a:lnT w="9525" cap="flat" cmpd="sng" algn="ctr">
                      <a:solidFill>
                        <a:srgbClr val="D7E6E3"/>
                      </a:solidFill>
                      <a:prstDash val="solid"/>
                      <a:round/>
                      <a:headEnd type="none" w="med" len="med"/>
                      <a:tailEnd type="none" w="med" len="med"/>
                    </a:lnT>
                    <a:lnB w="9525" cap="flat" cmpd="sng" algn="ctr">
                      <a:solidFill>
                        <a:srgbClr val="D7E6E3"/>
                      </a:solidFill>
                      <a:prstDash val="solid"/>
                      <a:round/>
                      <a:headEnd type="none" w="med" len="med"/>
                      <a:tailEnd type="none" w="med" len="med"/>
                    </a:lnB>
                  </a:tcPr>
                </a:tc>
                <a:tc>
                  <a:txBody>
                    <a:bodyPr/>
                    <a:lstStyle/>
                    <a:p>
                      <a:pPr marL="0" indent="0">
                        <a:buNone/>
                      </a:pPr>
                      <a:r>
                        <a:rPr lang="en-US" sz="1200">
                          <a:solidFill>
                            <a:srgbClr val="1A2826"/>
                          </a:solidFill>
                          <a:latin typeface="Arial" pitchFamily="34" charset="0"/>
                          <a:ea typeface="Arial" pitchFamily="34" charset="-122"/>
                          <a:cs typeface="Arial" pitchFamily="34" charset="-120"/>
                        </a:rPr>
                        <a:t>Salbutamol / Ipratropium</a:t>
                      </a:r>
                      <a:endParaRPr lang="en-US" sz="1200">
                        <a:latin typeface="Arial" charset="0"/>
                        <a:ea typeface="Arial" charset="0"/>
                        <a:cs typeface="Arial" charset="0"/>
                      </a:endParaRPr>
                    </a:p>
                  </a:txBody>
                  <a:tcPr>
                    <a:lnL w="9525" cap="flat" cmpd="sng" algn="ctr">
                      <a:solidFill>
                        <a:srgbClr val="D7E6E3"/>
                      </a:solidFill>
                      <a:prstDash val="solid"/>
                      <a:round/>
                      <a:headEnd type="none" w="med" len="med"/>
                      <a:tailEnd type="none" w="med" len="med"/>
                    </a:lnL>
                    <a:lnR w="9525" cap="flat" cmpd="sng" algn="ctr">
                      <a:solidFill>
                        <a:srgbClr val="D7E6E3"/>
                      </a:solidFill>
                      <a:prstDash val="solid"/>
                      <a:round/>
                      <a:headEnd type="none" w="med" len="med"/>
                      <a:tailEnd type="none" w="med" len="med"/>
                    </a:lnR>
                    <a:lnT w="9525" cap="flat" cmpd="sng" algn="ctr">
                      <a:solidFill>
                        <a:srgbClr val="D7E6E3"/>
                      </a:solidFill>
                      <a:prstDash val="solid"/>
                      <a:round/>
                      <a:headEnd type="none" w="med" len="med"/>
                      <a:tailEnd type="none" w="med" len="med"/>
                    </a:lnT>
                    <a:lnB w="9525" cap="flat" cmpd="sng" algn="ctr">
                      <a:solidFill>
                        <a:srgbClr val="D7E6E3"/>
                      </a:solidFill>
                      <a:prstDash val="solid"/>
                      <a:round/>
                      <a:headEnd type="none" w="med" len="med"/>
                      <a:tailEnd type="none" w="med" len="med"/>
                    </a:lnB>
                  </a:tcPr>
                </a:tc>
                <a:tc>
                  <a:txBody>
                    <a:bodyPr/>
                    <a:lstStyle/>
                    <a:p>
                      <a:pPr marL="0" indent="0">
                        <a:buNone/>
                      </a:pPr>
                      <a:r>
                        <a:rPr lang="en-US" sz="1200">
                          <a:solidFill>
                            <a:srgbClr val="1A2826"/>
                          </a:solidFill>
                          <a:latin typeface="Arial" pitchFamily="34" charset="0"/>
                          <a:ea typeface="Arial" pitchFamily="34" charset="-122"/>
                          <a:cs typeface="Arial" pitchFamily="34" charset="-120"/>
                        </a:rPr>
                        <a:t>As-needed relief of breathlessness for all patients at diagnosis</a:t>
                      </a:r>
                      <a:endParaRPr lang="en-US" sz="1200">
                        <a:latin typeface="Arial" charset="0"/>
                        <a:ea typeface="Arial" charset="0"/>
                        <a:cs typeface="Arial" charset="0"/>
                      </a:endParaRPr>
                    </a:p>
                  </a:txBody>
                  <a:tcPr>
                    <a:lnL w="9525" cap="flat" cmpd="sng" algn="ctr">
                      <a:solidFill>
                        <a:srgbClr val="D7E6E3"/>
                      </a:solidFill>
                      <a:prstDash val="solid"/>
                      <a:round/>
                      <a:headEnd type="none" w="med" len="med"/>
                      <a:tailEnd type="none" w="med" len="med"/>
                    </a:lnL>
                    <a:lnR w="9525" cap="flat" cmpd="sng" algn="ctr">
                      <a:solidFill>
                        <a:srgbClr val="D7E6E3"/>
                      </a:solidFill>
                      <a:prstDash val="solid"/>
                      <a:round/>
                      <a:headEnd type="none" w="med" len="med"/>
                      <a:tailEnd type="none" w="med" len="med"/>
                    </a:lnR>
                    <a:lnT w="9525" cap="flat" cmpd="sng" algn="ctr">
                      <a:solidFill>
                        <a:srgbClr val="D7E6E3"/>
                      </a:solidFill>
                      <a:prstDash val="solid"/>
                      <a:round/>
                      <a:headEnd type="none" w="med" len="med"/>
                      <a:tailEnd type="none" w="med" len="med"/>
                    </a:lnT>
                    <a:lnB w="9525" cap="flat" cmpd="sng" algn="ctr">
                      <a:solidFill>
                        <a:srgbClr val="D7E6E3"/>
                      </a:solidFill>
                      <a:prstDash val="solid"/>
                      <a:round/>
                      <a:headEnd type="none" w="med" len="med"/>
                      <a:tailEnd type="none" w="med" len="med"/>
                    </a:lnB>
                  </a:tcPr>
                </a:tc>
                <a:extLst>
                  <a:ext uri="{0D108BD9-81ED-4DB2-BD59-A6C34878D82A}">
                    <a16:rowId xmlns:a16="http://schemas.microsoft.com/office/drawing/2014/main" val="10001"/>
                  </a:ext>
                </a:extLst>
              </a:tr>
              <a:tr h="457200">
                <a:tc>
                  <a:txBody>
                    <a:bodyPr/>
                    <a:lstStyle/>
                    <a:p>
                      <a:pPr marL="0" indent="0">
                        <a:buNone/>
                      </a:pPr>
                      <a:r>
                        <a:rPr lang="en-US" sz="1200">
                          <a:solidFill>
                            <a:srgbClr val="1A2826"/>
                          </a:solidFill>
                          <a:latin typeface="Arial" pitchFamily="34" charset="0"/>
                          <a:ea typeface="Arial" pitchFamily="34" charset="-122"/>
                          <a:cs typeface="Arial" pitchFamily="34" charset="-120"/>
                        </a:rPr>
                        <a:t>LAMA</a:t>
                      </a:r>
                      <a:endParaRPr lang="en-US" sz="1200">
                        <a:latin typeface="Arial" charset="0"/>
                        <a:ea typeface="Arial" charset="0"/>
                        <a:cs typeface="Arial" charset="0"/>
                      </a:endParaRPr>
                    </a:p>
                  </a:txBody>
                  <a:tcPr>
                    <a:lnL w="9525" cap="flat" cmpd="sng" algn="ctr">
                      <a:solidFill>
                        <a:srgbClr val="D7E6E3"/>
                      </a:solidFill>
                      <a:prstDash val="solid"/>
                      <a:round/>
                      <a:headEnd type="none" w="med" len="med"/>
                      <a:tailEnd type="none" w="med" len="med"/>
                    </a:lnL>
                    <a:lnR w="9525" cap="flat" cmpd="sng" algn="ctr">
                      <a:solidFill>
                        <a:srgbClr val="D7E6E3"/>
                      </a:solidFill>
                      <a:prstDash val="solid"/>
                      <a:round/>
                      <a:headEnd type="none" w="med" len="med"/>
                      <a:tailEnd type="none" w="med" len="med"/>
                    </a:lnR>
                    <a:lnT w="9525" cap="flat" cmpd="sng" algn="ctr">
                      <a:solidFill>
                        <a:srgbClr val="D7E6E3"/>
                      </a:solidFill>
                      <a:prstDash val="solid"/>
                      <a:round/>
                      <a:headEnd type="none" w="med" len="med"/>
                      <a:tailEnd type="none" w="med" len="med"/>
                    </a:lnT>
                    <a:lnB w="9525" cap="flat" cmpd="sng" algn="ctr">
                      <a:solidFill>
                        <a:srgbClr val="D7E6E3"/>
                      </a:solidFill>
                      <a:prstDash val="solid"/>
                      <a:round/>
                      <a:headEnd type="none" w="med" len="med"/>
                      <a:tailEnd type="none" w="med" len="med"/>
                    </a:lnB>
                  </a:tcPr>
                </a:tc>
                <a:tc>
                  <a:txBody>
                    <a:bodyPr/>
                    <a:lstStyle/>
                    <a:p>
                      <a:pPr marL="0" indent="0">
                        <a:buNone/>
                      </a:pPr>
                      <a:r>
                        <a:rPr lang="en-US" sz="1200">
                          <a:solidFill>
                            <a:srgbClr val="1A2826"/>
                          </a:solidFill>
                          <a:latin typeface="Arial" pitchFamily="34" charset="0"/>
                          <a:ea typeface="Arial" pitchFamily="34" charset="-122"/>
                          <a:cs typeface="Arial" pitchFamily="34" charset="-120"/>
                        </a:rPr>
                        <a:t>Tiotropium, Glycopyrronium</a:t>
                      </a:r>
                      <a:endParaRPr lang="en-US" sz="1200">
                        <a:latin typeface="Arial" charset="0"/>
                        <a:ea typeface="Arial" charset="0"/>
                        <a:cs typeface="Arial" charset="0"/>
                      </a:endParaRPr>
                    </a:p>
                  </a:txBody>
                  <a:tcPr>
                    <a:lnL w="9525" cap="flat" cmpd="sng" algn="ctr">
                      <a:solidFill>
                        <a:srgbClr val="D7E6E3"/>
                      </a:solidFill>
                      <a:prstDash val="solid"/>
                      <a:round/>
                      <a:headEnd type="none" w="med" len="med"/>
                      <a:tailEnd type="none" w="med" len="med"/>
                    </a:lnL>
                    <a:lnR w="9525" cap="flat" cmpd="sng" algn="ctr">
                      <a:solidFill>
                        <a:srgbClr val="D7E6E3"/>
                      </a:solidFill>
                      <a:prstDash val="solid"/>
                      <a:round/>
                      <a:headEnd type="none" w="med" len="med"/>
                      <a:tailEnd type="none" w="med" len="med"/>
                    </a:lnR>
                    <a:lnT w="9525" cap="flat" cmpd="sng" algn="ctr">
                      <a:solidFill>
                        <a:srgbClr val="D7E6E3"/>
                      </a:solidFill>
                      <a:prstDash val="solid"/>
                      <a:round/>
                      <a:headEnd type="none" w="med" len="med"/>
                      <a:tailEnd type="none" w="med" len="med"/>
                    </a:lnT>
                    <a:lnB w="9525" cap="flat" cmpd="sng" algn="ctr">
                      <a:solidFill>
                        <a:srgbClr val="D7E6E3"/>
                      </a:solidFill>
                      <a:prstDash val="solid"/>
                      <a:round/>
                      <a:headEnd type="none" w="med" len="med"/>
                      <a:tailEnd type="none" w="med" len="med"/>
                    </a:lnB>
                  </a:tcPr>
                </a:tc>
                <a:tc>
                  <a:txBody>
                    <a:bodyPr/>
                    <a:lstStyle/>
                    <a:p>
                      <a:pPr marL="0" indent="0">
                        <a:buNone/>
                      </a:pPr>
                      <a:r>
                        <a:rPr lang="en-US" sz="1200">
                          <a:solidFill>
                            <a:srgbClr val="1A2826"/>
                          </a:solidFill>
                          <a:latin typeface="Arial" pitchFamily="34" charset="0"/>
                          <a:ea typeface="Arial" pitchFamily="34" charset="-122"/>
                          <a:cs typeface="Arial" pitchFamily="34" charset="-120"/>
                        </a:rPr>
                        <a:t>Long-acting antimuscarinic; maintenance bronchodilation</a:t>
                      </a:r>
                      <a:endParaRPr lang="en-US" sz="1200">
                        <a:latin typeface="Arial" charset="0"/>
                        <a:ea typeface="Arial" charset="0"/>
                        <a:cs typeface="Arial" charset="0"/>
                      </a:endParaRPr>
                    </a:p>
                  </a:txBody>
                  <a:tcPr>
                    <a:lnL w="9525" cap="flat" cmpd="sng" algn="ctr">
                      <a:solidFill>
                        <a:srgbClr val="D7E6E3"/>
                      </a:solidFill>
                      <a:prstDash val="solid"/>
                      <a:round/>
                      <a:headEnd type="none" w="med" len="med"/>
                      <a:tailEnd type="none" w="med" len="med"/>
                    </a:lnL>
                    <a:lnR w="9525" cap="flat" cmpd="sng" algn="ctr">
                      <a:solidFill>
                        <a:srgbClr val="D7E6E3"/>
                      </a:solidFill>
                      <a:prstDash val="solid"/>
                      <a:round/>
                      <a:headEnd type="none" w="med" len="med"/>
                      <a:tailEnd type="none" w="med" len="med"/>
                    </a:lnR>
                    <a:lnT w="9525" cap="flat" cmpd="sng" algn="ctr">
                      <a:solidFill>
                        <a:srgbClr val="D7E6E3"/>
                      </a:solidFill>
                      <a:prstDash val="solid"/>
                      <a:round/>
                      <a:headEnd type="none" w="med" len="med"/>
                      <a:tailEnd type="none" w="med" len="med"/>
                    </a:lnT>
                    <a:lnB w="9525" cap="flat" cmpd="sng" algn="ctr">
                      <a:solidFill>
                        <a:srgbClr val="D7E6E3"/>
                      </a:solidFill>
                      <a:prstDash val="solid"/>
                      <a:round/>
                      <a:headEnd type="none" w="med" len="med"/>
                      <a:tailEnd type="none" w="med" len="med"/>
                    </a:lnB>
                  </a:tcPr>
                </a:tc>
                <a:extLst>
                  <a:ext uri="{0D108BD9-81ED-4DB2-BD59-A6C34878D82A}">
                    <a16:rowId xmlns:a16="http://schemas.microsoft.com/office/drawing/2014/main" val="10002"/>
                  </a:ext>
                </a:extLst>
              </a:tr>
              <a:tr h="457200">
                <a:tc>
                  <a:txBody>
                    <a:bodyPr/>
                    <a:lstStyle/>
                    <a:p>
                      <a:pPr marL="0" indent="0">
                        <a:buNone/>
                      </a:pPr>
                      <a:r>
                        <a:rPr lang="en-US" sz="1200">
                          <a:solidFill>
                            <a:srgbClr val="1A2826"/>
                          </a:solidFill>
                          <a:latin typeface="Arial" pitchFamily="34" charset="0"/>
                          <a:ea typeface="Arial" pitchFamily="34" charset="-122"/>
                          <a:cs typeface="Arial" pitchFamily="34" charset="-120"/>
                        </a:rPr>
                        <a:t>LABA</a:t>
                      </a:r>
                      <a:endParaRPr lang="en-US" sz="1200">
                        <a:latin typeface="Arial" charset="0"/>
                        <a:ea typeface="Arial" charset="0"/>
                        <a:cs typeface="Arial" charset="0"/>
                      </a:endParaRPr>
                    </a:p>
                  </a:txBody>
                  <a:tcPr>
                    <a:lnL w="9525" cap="flat" cmpd="sng" algn="ctr">
                      <a:solidFill>
                        <a:srgbClr val="D7E6E3"/>
                      </a:solidFill>
                      <a:prstDash val="solid"/>
                      <a:round/>
                      <a:headEnd type="none" w="med" len="med"/>
                      <a:tailEnd type="none" w="med" len="med"/>
                    </a:lnL>
                    <a:lnR w="9525" cap="flat" cmpd="sng" algn="ctr">
                      <a:solidFill>
                        <a:srgbClr val="D7E6E3"/>
                      </a:solidFill>
                      <a:prstDash val="solid"/>
                      <a:round/>
                      <a:headEnd type="none" w="med" len="med"/>
                      <a:tailEnd type="none" w="med" len="med"/>
                    </a:lnR>
                    <a:lnT w="9525" cap="flat" cmpd="sng" algn="ctr">
                      <a:solidFill>
                        <a:srgbClr val="D7E6E3"/>
                      </a:solidFill>
                      <a:prstDash val="solid"/>
                      <a:round/>
                      <a:headEnd type="none" w="med" len="med"/>
                      <a:tailEnd type="none" w="med" len="med"/>
                    </a:lnT>
                    <a:lnB w="9525" cap="flat" cmpd="sng" algn="ctr">
                      <a:solidFill>
                        <a:srgbClr val="D7E6E3"/>
                      </a:solidFill>
                      <a:prstDash val="solid"/>
                      <a:round/>
                      <a:headEnd type="none" w="med" len="med"/>
                      <a:tailEnd type="none" w="med" len="med"/>
                    </a:lnB>
                  </a:tcPr>
                </a:tc>
                <a:tc>
                  <a:txBody>
                    <a:bodyPr/>
                    <a:lstStyle/>
                    <a:p>
                      <a:pPr marL="0" indent="0">
                        <a:buNone/>
                      </a:pPr>
                      <a:r>
                        <a:rPr lang="en-US" sz="1200">
                          <a:solidFill>
                            <a:srgbClr val="1A2826"/>
                          </a:solidFill>
                          <a:latin typeface="Arial" pitchFamily="34" charset="0"/>
                          <a:ea typeface="Arial" pitchFamily="34" charset="-122"/>
                          <a:cs typeface="Arial" pitchFamily="34" charset="-120"/>
                        </a:rPr>
                        <a:t>Formoterol, Vilanterol</a:t>
                      </a:r>
                      <a:endParaRPr lang="en-US" sz="1200">
                        <a:latin typeface="Arial" charset="0"/>
                        <a:ea typeface="Arial" charset="0"/>
                        <a:cs typeface="Arial" charset="0"/>
                      </a:endParaRPr>
                    </a:p>
                  </a:txBody>
                  <a:tcPr>
                    <a:lnL w="9525" cap="flat" cmpd="sng" algn="ctr">
                      <a:solidFill>
                        <a:srgbClr val="D7E6E3"/>
                      </a:solidFill>
                      <a:prstDash val="solid"/>
                      <a:round/>
                      <a:headEnd type="none" w="med" len="med"/>
                      <a:tailEnd type="none" w="med" len="med"/>
                    </a:lnL>
                    <a:lnR w="9525" cap="flat" cmpd="sng" algn="ctr">
                      <a:solidFill>
                        <a:srgbClr val="D7E6E3"/>
                      </a:solidFill>
                      <a:prstDash val="solid"/>
                      <a:round/>
                      <a:headEnd type="none" w="med" len="med"/>
                      <a:tailEnd type="none" w="med" len="med"/>
                    </a:lnR>
                    <a:lnT w="9525" cap="flat" cmpd="sng" algn="ctr">
                      <a:solidFill>
                        <a:srgbClr val="D7E6E3"/>
                      </a:solidFill>
                      <a:prstDash val="solid"/>
                      <a:round/>
                      <a:headEnd type="none" w="med" len="med"/>
                      <a:tailEnd type="none" w="med" len="med"/>
                    </a:lnT>
                    <a:lnB w="9525" cap="flat" cmpd="sng" algn="ctr">
                      <a:solidFill>
                        <a:srgbClr val="D7E6E3"/>
                      </a:solidFill>
                      <a:prstDash val="solid"/>
                      <a:round/>
                      <a:headEnd type="none" w="med" len="med"/>
                      <a:tailEnd type="none" w="med" len="med"/>
                    </a:lnB>
                  </a:tcPr>
                </a:tc>
                <a:tc>
                  <a:txBody>
                    <a:bodyPr/>
                    <a:lstStyle/>
                    <a:p>
                      <a:pPr marL="0" indent="0">
                        <a:buNone/>
                      </a:pPr>
                      <a:r>
                        <a:rPr lang="en-US" sz="1200">
                          <a:solidFill>
                            <a:srgbClr val="1A2826"/>
                          </a:solidFill>
                          <a:latin typeface="Arial" pitchFamily="34" charset="0"/>
                          <a:ea typeface="Arial" pitchFamily="34" charset="-122"/>
                          <a:cs typeface="Arial" pitchFamily="34" charset="-120"/>
                        </a:rPr>
                        <a:t>Long-acting beta₂-agonist; combined with LAMA for Group B/E</a:t>
                      </a:r>
                      <a:endParaRPr lang="en-US" sz="1200">
                        <a:latin typeface="Arial" charset="0"/>
                        <a:ea typeface="Arial" charset="0"/>
                        <a:cs typeface="Arial" charset="0"/>
                      </a:endParaRPr>
                    </a:p>
                  </a:txBody>
                  <a:tcPr>
                    <a:lnL w="9525" cap="flat" cmpd="sng" algn="ctr">
                      <a:solidFill>
                        <a:srgbClr val="D7E6E3"/>
                      </a:solidFill>
                      <a:prstDash val="solid"/>
                      <a:round/>
                      <a:headEnd type="none" w="med" len="med"/>
                      <a:tailEnd type="none" w="med" len="med"/>
                    </a:lnL>
                    <a:lnR w="9525" cap="flat" cmpd="sng" algn="ctr">
                      <a:solidFill>
                        <a:srgbClr val="D7E6E3"/>
                      </a:solidFill>
                      <a:prstDash val="solid"/>
                      <a:round/>
                      <a:headEnd type="none" w="med" len="med"/>
                      <a:tailEnd type="none" w="med" len="med"/>
                    </a:lnR>
                    <a:lnT w="9525" cap="flat" cmpd="sng" algn="ctr">
                      <a:solidFill>
                        <a:srgbClr val="D7E6E3"/>
                      </a:solidFill>
                      <a:prstDash val="solid"/>
                      <a:round/>
                      <a:headEnd type="none" w="med" len="med"/>
                      <a:tailEnd type="none" w="med" len="med"/>
                    </a:lnT>
                    <a:lnB w="9525" cap="flat" cmpd="sng" algn="ctr">
                      <a:solidFill>
                        <a:srgbClr val="D7E6E3"/>
                      </a:solidFill>
                      <a:prstDash val="solid"/>
                      <a:round/>
                      <a:headEnd type="none" w="med" len="med"/>
                      <a:tailEnd type="none" w="med" len="med"/>
                    </a:lnB>
                  </a:tcPr>
                </a:tc>
                <a:extLst>
                  <a:ext uri="{0D108BD9-81ED-4DB2-BD59-A6C34878D82A}">
                    <a16:rowId xmlns:a16="http://schemas.microsoft.com/office/drawing/2014/main" val="10003"/>
                  </a:ext>
                </a:extLst>
              </a:tr>
              <a:tr h="457200">
                <a:tc>
                  <a:txBody>
                    <a:bodyPr/>
                    <a:lstStyle/>
                    <a:p>
                      <a:pPr marL="0" indent="0">
                        <a:buNone/>
                      </a:pPr>
                      <a:r>
                        <a:rPr lang="en-US" sz="1200">
                          <a:solidFill>
                            <a:srgbClr val="1A2826"/>
                          </a:solidFill>
                          <a:latin typeface="Arial" pitchFamily="34" charset="0"/>
                          <a:ea typeface="Arial" pitchFamily="34" charset="-122"/>
                          <a:cs typeface="Arial" pitchFamily="34" charset="-120"/>
                        </a:rPr>
                        <a:t>ICS (add-on)</a:t>
                      </a:r>
                      <a:endParaRPr lang="en-US" sz="1200">
                        <a:latin typeface="Arial" charset="0"/>
                        <a:ea typeface="Arial" charset="0"/>
                        <a:cs typeface="Arial" charset="0"/>
                      </a:endParaRPr>
                    </a:p>
                  </a:txBody>
                  <a:tcPr>
                    <a:lnL w="9525" cap="flat" cmpd="sng" algn="ctr">
                      <a:solidFill>
                        <a:srgbClr val="D7E6E3"/>
                      </a:solidFill>
                      <a:prstDash val="solid"/>
                      <a:round/>
                      <a:headEnd type="none" w="med" len="med"/>
                      <a:tailEnd type="none" w="med" len="med"/>
                    </a:lnL>
                    <a:lnR w="9525" cap="flat" cmpd="sng" algn="ctr">
                      <a:solidFill>
                        <a:srgbClr val="D7E6E3"/>
                      </a:solidFill>
                      <a:prstDash val="solid"/>
                      <a:round/>
                      <a:headEnd type="none" w="med" len="med"/>
                      <a:tailEnd type="none" w="med" len="med"/>
                    </a:lnR>
                    <a:lnT w="9525" cap="flat" cmpd="sng" algn="ctr">
                      <a:solidFill>
                        <a:srgbClr val="D7E6E3"/>
                      </a:solidFill>
                      <a:prstDash val="solid"/>
                      <a:round/>
                      <a:headEnd type="none" w="med" len="med"/>
                      <a:tailEnd type="none" w="med" len="med"/>
                    </a:lnT>
                    <a:lnB w="9525" cap="flat" cmpd="sng" algn="ctr">
                      <a:solidFill>
                        <a:srgbClr val="D7E6E3"/>
                      </a:solidFill>
                      <a:prstDash val="solid"/>
                      <a:round/>
                      <a:headEnd type="none" w="med" len="med"/>
                      <a:tailEnd type="none" w="med" len="med"/>
                    </a:lnB>
                  </a:tcPr>
                </a:tc>
                <a:tc>
                  <a:txBody>
                    <a:bodyPr/>
                    <a:lstStyle/>
                    <a:p>
                      <a:pPr marL="0" indent="0">
                        <a:buNone/>
                      </a:pPr>
                      <a:r>
                        <a:rPr lang="en-US" sz="1200">
                          <a:solidFill>
                            <a:srgbClr val="1A2826"/>
                          </a:solidFill>
                          <a:latin typeface="Arial" pitchFamily="34" charset="0"/>
                          <a:ea typeface="Arial" pitchFamily="34" charset="-122"/>
                          <a:cs typeface="Arial" pitchFamily="34" charset="-120"/>
                        </a:rPr>
                        <a:t>Budesonide, Fluticasone</a:t>
                      </a:r>
                      <a:endParaRPr lang="en-US" sz="1200">
                        <a:latin typeface="Arial" charset="0"/>
                        <a:ea typeface="Arial" charset="0"/>
                        <a:cs typeface="Arial" charset="0"/>
                      </a:endParaRPr>
                    </a:p>
                  </a:txBody>
                  <a:tcPr>
                    <a:lnL w="9525" cap="flat" cmpd="sng" algn="ctr">
                      <a:solidFill>
                        <a:srgbClr val="D7E6E3"/>
                      </a:solidFill>
                      <a:prstDash val="solid"/>
                      <a:round/>
                      <a:headEnd type="none" w="med" len="med"/>
                      <a:tailEnd type="none" w="med" len="med"/>
                    </a:lnL>
                    <a:lnR w="9525" cap="flat" cmpd="sng" algn="ctr">
                      <a:solidFill>
                        <a:srgbClr val="D7E6E3"/>
                      </a:solidFill>
                      <a:prstDash val="solid"/>
                      <a:round/>
                      <a:headEnd type="none" w="med" len="med"/>
                      <a:tailEnd type="none" w="med" len="med"/>
                    </a:lnR>
                    <a:lnT w="9525" cap="flat" cmpd="sng" algn="ctr">
                      <a:solidFill>
                        <a:srgbClr val="D7E6E3"/>
                      </a:solidFill>
                      <a:prstDash val="solid"/>
                      <a:round/>
                      <a:headEnd type="none" w="med" len="med"/>
                      <a:tailEnd type="none" w="med" len="med"/>
                    </a:lnT>
                    <a:lnB w="9525" cap="flat" cmpd="sng" algn="ctr">
                      <a:solidFill>
                        <a:srgbClr val="D7E6E3"/>
                      </a:solidFill>
                      <a:prstDash val="solid"/>
                      <a:round/>
                      <a:headEnd type="none" w="med" len="med"/>
                      <a:tailEnd type="none" w="med" len="med"/>
                    </a:lnB>
                  </a:tcPr>
                </a:tc>
                <a:tc>
                  <a:txBody>
                    <a:bodyPr/>
                    <a:lstStyle/>
                    <a:p>
                      <a:pPr marL="0" indent="0">
                        <a:buNone/>
                      </a:pPr>
                      <a:r>
                        <a:rPr lang="en-US" sz="1200">
                          <a:solidFill>
                            <a:srgbClr val="1A2826"/>
                          </a:solidFill>
                          <a:latin typeface="Arial" pitchFamily="34" charset="0"/>
                          <a:ea typeface="Arial" pitchFamily="34" charset="-122"/>
                          <a:cs typeface="Arial" pitchFamily="34" charset="-120"/>
                        </a:rPr>
                        <a:t>Added to LABA/LAMA if blood eosinophils ≥300 cells/µL or frequent exacerbations (Group E)</a:t>
                      </a:r>
                      <a:endParaRPr lang="en-US" sz="1200">
                        <a:latin typeface="Arial" charset="0"/>
                        <a:ea typeface="Arial" charset="0"/>
                        <a:cs typeface="Arial" charset="0"/>
                      </a:endParaRPr>
                    </a:p>
                  </a:txBody>
                  <a:tcPr>
                    <a:lnL w="9525" cap="flat" cmpd="sng" algn="ctr">
                      <a:solidFill>
                        <a:srgbClr val="D7E6E3"/>
                      </a:solidFill>
                      <a:prstDash val="solid"/>
                      <a:round/>
                      <a:headEnd type="none" w="med" len="med"/>
                      <a:tailEnd type="none" w="med" len="med"/>
                    </a:lnL>
                    <a:lnR w="9525" cap="flat" cmpd="sng" algn="ctr">
                      <a:solidFill>
                        <a:srgbClr val="D7E6E3"/>
                      </a:solidFill>
                      <a:prstDash val="solid"/>
                      <a:round/>
                      <a:headEnd type="none" w="med" len="med"/>
                      <a:tailEnd type="none" w="med" len="med"/>
                    </a:lnR>
                    <a:lnT w="9525" cap="flat" cmpd="sng" algn="ctr">
                      <a:solidFill>
                        <a:srgbClr val="D7E6E3"/>
                      </a:solidFill>
                      <a:prstDash val="solid"/>
                      <a:round/>
                      <a:headEnd type="none" w="med" len="med"/>
                      <a:tailEnd type="none" w="med" len="med"/>
                    </a:lnT>
                    <a:lnB w="9525" cap="flat" cmpd="sng" algn="ctr">
                      <a:solidFill>
                        <a:srgbClr val="D7E6E3"/>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7" name="Shape 3"/>
          <p:cNvSpPr/>
          <p:nvPr/>
        </p:nvSpPr>
        <p:spPr>
          <a:xfrm>
            <a:off x="502920" y="4434840"/>
            <a:ext cx="11201400" cy="2011680"/>
          </a:xfrm>
          <a:prstGeom prst="rect">
            <a:avLst/>
          </a:prstGeom>
          <a:solidFill>
            <a:srgbClr val="0E5A56"/>
          </a:solidFill>
          <a:ln/>
        </p:spPr>
        <p:txBody>
          <a:bodyPr/>
          <a:lstStyle/>
          <a:p>
            <a:endParaRPr lang="en-GB"/>
          </a:p>
        </p:txBody>
      </p:sp>
      <p:sp>
        <p:nvSpPr>
          <p:cNvPr id="8" name="Text 4"/>
          <p:cNvSpPr/>
          <p:nvPr/>
        </p:nvSpPr>
        <p:spPr>
          <a:xfrm>
            <a:off x="731520" y="4572000"/>
            <a:ext cx="10698480" cy="384048"/>
          </a:xfrm>
          <a:prstGeom prst="rect">
            <a:avLst/>
          </a:prstGeom>
          <a:noFill/>
          <a:ln/>
        </p:spPr>
        <p:txBody>
          <a:bodyPr wrap="square" lIns="0" tIns="0" rIns="0" bIns="0" rtlCol="0" anchor="ctr"/>
          <a:lstStyle/>
          <a:p>
            <a:pPr marL="0" indent="0">
              <a:buNone/>
            </a:pPr>
            <a:r>
              <a:rPr lang="en-US" sz="1650" b="1">
                <a:solidFill>
                  <a:srgbClr val="FFFFFF"/>
                </a:solidFill>
                <a:latin typeface="Arial" pitchFamily="34" charset="0"/>
                <a:ea typeface="Arial" pitchFamily="34" charset="-122"/>
                <a:cs typeface="Arial" pitchFamily="34" charset="-120"/>
              </a:rPr>
              <a:t>Mr R.B.'s prescribed regimen (Group B)</a:t>
            </a:r>
            <a:endParaRPr lang="en-US" sz="1650"/>
          </a:p>
        </p:txBody>
      </p:sp>
      <p:sp>
        <p:nvSpPr>
          <p:cNvPr id="9" name="Text 5"/>
          <p:cNvSpPr/>
          <p:nvPr/>
        </p:nvSpPr>
        <p:spPr>
          <a:xfrm>
            <a:off x="868680" y="4983480"/>
            <a:ext cx="10515600" cy="1417320"/>
          </a:xfrm>
          <a:prstGeom prst="rect">
            <a:avLst/>
          </a:prstGeom>
          <a:noFill/>
          <a:ln/>
        </p:spPr>
        <p:txBody>
          <a:bodyPr wrap="square" lIns="0" tIns="0" rIns="0" bIns="0" rtlCol="0" anchor="ctr"/>
          <a:lstStyle/>
          <a:p>
            <a:pPr marL="342900" indent="-342900">
              <a:lnSpc>
                <a:spcPct val="120000"/>
              </a:lnSpc>
              <a:spcAft>
                <a:spcPts val="600"/>
              </a:spcAft>
              <a:buSzPct val="100000"/>
              <a:buChar char="●"/>
            </a:pPr>
            <a:r>
              <a:rPr lang="en-US" sz="1350">
                <a:solidFill>
                  <a:srgbClr val="EAF5F3"/>
                </a:solidFill>
                <a:latin typeface="Arial" pitchFamily="34" charset="0"/>
                <a:ea typeface="Arial" pitchFamily="34" charset="-122"/>
                <a:cs typeface="Arial" pitchFamily="34" charset="-120"/>
              </a:rPr>
              <a:t>Combination LABA/LAMA inhaler (e.g. once-daily vilanterol/umeclidinium) for daily maintenance, plus an as-needed SABA for breakthrough symptoms</a:t>
            </a:r>
            <a:endParaRPr lang="en-US" sz="1350"/>
          </a:p>
          <a:p>
            <a:pPr marL="342900" indent="-342900">
              <a:lnSpc>
                <a:spcPct val="120000"/>
              </a:lnSpc>
              <a:spcAft>
                <a:spcPts val="600"/>
              </a:spcAft>
              <a:buSzPct val="100000"/>
              <a:buChar char="●"/>
            </a:pPr>
            <a:r>
              <a:rPr lang="en-US" sz="1350">
                <a:solidFill>
                  <a:srgbClr val="EAF5F3"/>
                </a:solidFill>
                <a:latin typeface="Arial" pitchFamily="34" charset="0"/>
                <a:ea typeface="Arial" pitchFamily="34" charset="-122"/>
                <a:cs typeface="Arial" pitchFamily="34" charset="-120"/>
              </a:rPr>
              <a:t>Inhaler technique checked at every review and a spacer device offered to maximise lung deposition and adherence</a:t>
            </a:r>
            <a:endParaRPr lang="en-US" sz="1350"/>
          </a:p>
          <a:p>
            <a:pPr marL="342900" indent="-342900">
              <a:lnSpc>
                <a:spcPct val="120000"/>
              </a:lnSpc>
              <a:spcAft>
                <a:spcPts val="600"/>
              </a:spcAft>
              <a:buSzPct val="100000"/>
              <a:buChar char="●"/>
            </a:pPr>
            <a:r>
              <a:rPr lang="en-US" sz="1350">
                <a:solidFill>
                  <a:srgbClr val="EAF5F3"/>
                </a:solidFill>
                <a:latin typeface="Arial" pitchFamily="34" charset="0"/>
                <a:ea typeface="Arial" pitchFamily="34" charset="-122"/>
                <a:cs typeface="Arial" pitchFamily="34" charset="-120"/>
              </a:rPr>
              <a:t>Annual influenza and one-off/5-yearly pneumococcal vaccination offered to reduce exacerbation and infection risk (NICE, 2025)</a:t>
            </a:r>
            <a:endParaRPr lang="en-US" sz="1350"/>
          </a:p>
          <a:p>
            <a:pPr marL="342900" indent="-342900">
              <a:lnSpc>
                <a:spcPct val="120000"/>
              </a:lnSpc>
              <a:spcAft>
                <a:spcPts val="600"/>
              </a:spcAft>
              <a:buSzPct val="100000"/>
              <a:buChar char="●"/>
            </a:pPr>
            <a:r>
              <a:rPr lang="en-US" sz="1350">
                <a:solidFill>
                  <a:srgbClr val="EAF5F3"/>
                </a:solidFill>
                <a:latin typeface="Arial" pitchFamily="34" charset="0"/>
                <a:ea typeface="Arial" pitchFamily="34" charset="-122"/>
                <a:cs typeface="Arial" pitchFamily="34" charset="-120"/>
              </a:rPr>
              <a:t>Blood eosinophil count monitored; escalation to triple therapy (LABA+LAMA+ICS) considered only if exacerbations increase or eosinophils ≥300 cells/µL</a:t>
            </a:r>
            <a:endParaRPr lang="en-US" sz="1350"/>
          </a:p>
        </p:txBody>
      </p:sp>
      <p:sp>
        <p:nvSpPr>
          <p:cNvPr id="6" name="Text 6"/>
          <p:cNvSpPr/>
          <p:nvPr/>
        </p:nvSpPr>
        <p:spPr>
          <a:xfrm>
            <a:off x="457200" y="6547104"/>
            <a:ext cx="8686800" cy="274320"/>
          </a:xfrm>
          <a:prstGeom prst="rect">
            <a:avLst/>
          </a:prstGeom>
          <a:noFill/>
          <a:ln/>
        </p:spPr>
        <p:txBody>
          <a:bodyPr wrap="square" lIns="0" tIns="0" rIns="0" bIns="0" rtlCol="0" anchor="ctr"/>
          <a:lstStyle/>
          <a:p>
            <a:pPr marL="0" indent="0">
              <a:buNone/>
            </a:pPr>
            <a:endParaRPr lang="en-US" sz="1000"/>
          </a:p>
        </p:txBody>
      </p:sp>
      <p:sp>
        <p:nvSpPr>
          <p:cNvPr id="12" name="Text 7"/>
          <p:cNvSpPr/>
          <p:nvPr/>
        </p:nvSpPr>
        <p:spPr>
          <a:xfrm>
            <a:off x="11338560" y="6547104"/>
            <a:ext cx="548640" cy="274320"/>
          </a:xfrm>
          <a:prstGeom prst="rect">
            <a:avLst/>
          </a:prstGeom>
          <a:noFill/>
          <a:ln/>
        </p:spPr>
        <p:txBody>
          <a:bodyPr wrap="square" lIns="0" tIns="0" rIns="0" bIns="0" rtlCol="0" anchor="ctr"/>
          <a:lstStyle/>
          <a:p>
            <a:pPr marL="0" indent="0" algn="r">
              <a:buNone/>
            </a:pPr>
            <a:r>
              <a:rPr lang="en-US" sz="1000">
                <a:solidFill>
                  <a:srgbClr val="55706C"/>
                </a:solidFill>
                <a:latin typeface="Arial" pitchFamily="34" charset="0"/>
                <a:ea typeface="Arial" pitchFamily="34" charset="-122"/>
                <a:cs typeface="Arial" pitchFamily="34" charset="-120"/>
              </a:rPr>
              <a:t>10 / 15</a:t>
            </a:r>
            <a:endParaRPr lang="en-US" sz="1000"/>
          </a:p>
        </p:txBody>
      </p:sp>
      <p:pic>
        <p:nvPicPr>
          <p:cNvPr id="15" name="Audio 14">
            <a:hlinkClick r:id="" action="ppaction://media"/>
            <a:extLst>
              <a:ext uri="{FF2B5EF4-FFF2-40B4-BE49-F238E27FC236}">
                <a16:creationId xmlns:a16="http://schemas.microsoft.com/office/drawing/2014/main" id="{D89EB8E8-1DA4-92E7-171B-B2C600AC1C2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9267"/>
    </mc:Choice>
    <mc:Fallback>
      <p:transition spd="slow" advTm="592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118872"/>
            <a:ext cx="10058400" cy="521208"/>
          </a:xfrm>
          <a:prstGeom prst="rect">
            <a:avLst/>
          </a:prstGeom>
          <a:solidFill>
            <a:schemeClr val="accent4"/>
          </a:solidFill>
          <a:ln/>
        </p:spPr>
        <p:txBody>
          <a:bodyPr wrap="square" lIns="0" tIns="0" rIns="0" bIns="0" rtlCol="0" anchor="ctr"/>
          <a:lstStyle/>
          <a:p>
            <a:pPr marL="0" indent="0">
              <a:buNone/>
            </a:pPr>
            <a:r>
              <a:rPr lang="en-US" sz="1600" b="1" kern="0" spc="200">
                <a:solidFill>
                  <a:srgbClr val="0E5A56"/>
                </a:solidFill>
                <a:latin typeface="Arial" pitchFamily="34" charset="0"/>
                <a:ea typeface="Arial" pitchFamily="34" charset="-122"/>
                <a:cs typeface="Arial" pitchFamily="34" charset="-120"/>
              </a:rPr>
              <a:t>CARE PLAN — TREATMENT</a:t>
            </a:r>
            <a:endParaRPr lang="en-US" sz="1600"/>
          </a:p>
        </p:txBody>
      </p:sp>
      <p:sp>
        <p:nvSpPr>
          <p:cNvPr id="3" name="Text 1"/>
          <p:cNvSpPr/>
          <p:nvPr/>
        </p:nvSpPr>
        <p:spPr>
          <a:xfrm>
            <a:off x="502920" y="621792"/>
            <a:ext cx="11247120" cy="777240"/>
          </a:xfrm>
          <a:prstGeom prst="rect">
            <a:avLst/>
          </a:prstGeom>
          <a:noFill/>
          <a:ln/>
        </p:spPr>
        <p:txBody>
          <a:bodyPr wrap="square" lIns="0" tIns="0" rIns="0" bIns="0" rtlCol="0" anchor="ctr"/>
          <a:lstStyle/>
          <a:p>
            <a:pPr marL="0" indent="0">
              <a:buNone/>
            </a:pPr>
            <a:r>
              <a:rPr lang="en-US" sz="3400" b="1">
                <a:solidFill>
                  <a:srgbClr val="08312E"/>
                </a:solidFill>
                <a:latin typeface="Arial" pitchFamily="34" charset="0"/>
                <a:ea typeface="Arial" pitchFamily="34" charset="-122"/>
                <a:cs typeface="Arial" pitchFamily="34" charset="-120"/>
              </a:rPr>
              <a:t>Non-Pharmacological &amp; Lifestyle Interventions</a:t>
            </a:r>
            <a:endParaRPr lang="en-US" sz="3400"/>
          </a:p>
        </p:txBody>
      </p:sp>
      <p:sp>
        <p:nvSpPr>
          <p:cNvPr id="4" name="Shape 2"/>
          <p:cNvSpPr/>
          <p:nvPr/>
        </p:nvSpPr>
        <p:spPr>
          <a:xfrm>
            <a:off x="502920" y="1508760"/>
            <a:ext cx="3657600" cy="1691640"/>
          </a:xfrm>
          <a:prstGeom prst="roundRect">
            <a:avLst>
              <a:gd name="adj" fmla="val 3784"/>
            </a:avLst>
          </a:prstGeom>
          <a:solidFill>
            <a:srgbClr val="F7E7E0"/>
          </a:solidFill>
          <a:ln/>
          <a:effectLst>
            <a:outerShdw blurRad="76200" dist="25400" dir="5400000" algn="bl" rotWithShape="0">
              <a:srgbClr val="000000">
                <a:alpha val="8000"/>
              </a:srgbClr>
            </a:outerShdw>
          </a:effectLst>
        </p:spPr>
        <p:txBody>
          <a:bodyPr/>
          <a:lstStyle/>
          <a:p>
            <a:endParaRPr lang="en-GB"/>
          </a:p>
        </p:txBody>
      </p:sp>
      <p:pic>
        <p:nvPicPr>
          <p:cNvPr id="5" name="Image 0" descr="preencoded.png"/>
          <p:cNvPicPr>
            <a:picLocks noChangeAspect="1"/>
          </p:cNvPicPr>
          <p:nvPr/>
        </p:nvPicPr>
        <p:blipFill>
          <a:blip r:embed="rId5"/>
          <a:stretch>
            <a:fillRect/>
          </a:stretch>
        </p:blipFill>
        <p:spPr>
          <a:xfrm>
            <a:off x="667512" y="1664208"/>
            <a:ext cx="384048" cy="384048"/>
          </a:xfrm>
          <a:prstGeom prst="rect">
            <a:avLst/>
          </a:prstGeom>
        </p:spPr>
      </p:pic>
      <p:sp>
        <p:nvSpPr>
          <p:cNvPr id="6" name="Text 3"/>
          <p:cNvSpPr/>
          <p:nvPr/>
        </p:nvSpPr>
        <p:spPr>
          <a:xfrm>
            <a:off x="1161288" y="1627632"/>
            <a:ext cx="2816352" cy="457200"/>
          </a:xfrm>
          <a:prstGeom prst="rect">
            <a:avLst/>
          </a:prstGeom>
          <a:noFill/>
          <a:ln/>
        </p:spPr>
        <p:txBody>
          <a:bodyPr wrap="square" lIns="0" tIns="0" rIns="0" bIns="0" rtlCol="0" anchor="ctr"/>
          <a:lstStyle/>
          <a:p>
            <a:pPr marL="0" indent="0">
              <a:buNone/>
            </a:pPr>
            <a:r>
              <a:rPr lang="en-US" sz="1500" b="1">
                <a:solidFill>
                  <a:srgbClr val="C1542C"/>
                </a:solidFill>
                <a:latin typeface="Arial" pitchFamily="34" charset="0"/>
                <a:ea typeface="Arial" pitchFamily="34" charset="-122"/>
                <a:cs typeface="Arial" pitchFamily="34" charset="-120"/>
              </a:rPr>
              <a:t>Smoking cessation</a:t>
            </a:r>
            <a:endParaRPr lang="en-US" sz="1500"/>
          </a:p>
        </p:txBody>
      </p:sp>
      <p:sp>
        <p:nvSpPr>
          <p:cNvPr id="7" name="Text 4"/>
          <p:cNvSpPr/>
          <p:nvPr/>
        </p:nvSpPr>
        <p:spPr>
          <a:xfrm>
            <a:off x="667512" y="2167128"/>
            <a:ext cx="3328416" cy="914400"/>
          </a:xfrm>
          <a:prstGeom prst="rect">
            <a:avLst/>
          </a:prstGeom>
          <a:noFill/>
          <a:ln/>
        </p:spPr>
        <p:txBody>
          <a:bodyPr wrap="square" lIns="0" tIns="0" rIns="0" bIns="0" rtlCol="0" anchor="ctr"/>
          <a:lstStyle/>
          <a:p>
            <a:pPr marL="0" indent="0">
              <a:lnSpc>
                <a:spcPct val="110000"/>
              </a:lnSpc>
              <a:buNone/>
            </a:pPr>
            <a:r>
              <a:rPr lang="en-US" sz="1250">
                <a:solidFill>
                  <a:srgbClr val="1A2826"/>
                </a:solidFill>
                <a:latin typeface="Arial" pitchFamily="34" charset="0"/>
                <a:ea typeface="Arial" pitchFamily="34" charset="-122"/>
                <a:cs typeface="Arial" pitchFamily="34" charset="-120"/>
              </a:rPr>
              <a:t>The single most effective intervention to slow decline; combined behavioural support plus NRT/pharmacotherapy, including newer options such as cytisine, is recommended (NICE, 2021).</a:t>
            </a:r>
            <a:endParaRPr lang="en-US" sz="1250"/>
          </a:p>
        </p:txBody>
      </p:sp>
      <p:sp>
        <p:nvSpPr>
          <p:cNvPr id="8" name="Shape 5"/>
          <p:cNvSpPr/>
          <p:nvPr/>
        </p:nvSpPr>
        <p:spPr>
          <a:xfrm>
            <a:off x="4306824" y="1508760"/>
            <a:ext cx="3657600" cy="1691640"/>
          </a:xfrm>
          <a:prstGeom prst="roundRect">
            <a:avLst>
              <a:gd name="adj" fmla="val 3784"/>
            </a:avLst>
          </a:prstGeom>
          <a:solidFill>
            <a:srgbClr val="E7F5EB"/>
          </a:solidFill>
          <a:ln/>
          <a:effectLst>
            <a:outerShdw blurRad="76200" dist="25400" dir="5400000" algn="bl" rotWithShape="0">
              <a:srgbClr val="000000">
                <a:alpha val="8000"/>
              </a:srgbClr>
            </a:outerShdw>
          </a:effectLst>
        </p:spPr>
        <p:txBody>
          <a:bodyPr/>
          <a:lstStyle/>
          <a:p>
            <a:endParaRPr lang="en-GB"/>
          </a:p>
        </p:txBody>
      </p:sp>
      <p:pic>
        <p:nvPicPr>
          <p:cNvPr id="9" name="Image 1" descr="preencoded.png"/>
          <p:cNvPicPr>
            <a:picLocks noChangeAspect="1"/>
          </p:cNvPicPr>
          <p:nvPr/>
        </p:nvPicPr>
        <p:blipFill>
          <a:blip r:embed="rId6"/>
          <a:stretch>
            <a:fillRect/>
          </a:stretch>
        </p:blipFill>
        <p:spPr>
          <a:xfrm>
            <a:off x="4471416" y="1664208"/>
            <a:ext cx="384048" cy="384048"/>
          </a:xfrm>
          <a:prstGeom prst="rect">
            <a:avLst/>
          </a:prstGeom>
        </p:spPr>
      </p:pic>
      <p:sp>
        <p:nvSpPr>
          <p:cNvPr id="10" name="Text 6"/>
          <p:cNvSpPr/>
          <p:nvPr/>
        </p:nvSpPr>
        <p:spPr>
          <a:xfrm>
            <a:off x="4965192" y="1627632"/>
            <a:ext cx="2816352" cy="457200"/>
          </a:xfrm>
          <a:prstGeom prst="rect">
            <a:avLst/>
          </a:prstGeom>
          <a:noFill/>
          <a:ln/>
        </p:spPr>
        <p:txBody>
          <a:bodyPr wrap="square" lIns="0" tIns="0" rIns="0" bIns="0" rtlCol="0" anchor="ctr"/>
          <a:lstStyle/>
          <a:p>
            <a:pPr marL="0" indent="0">
              <a:buNone/>
            </a:pPr>
            <a:r>
              <a:rPr lang="en-US" sz="1500" b="1">
                <a:solidFill>
                  <a:srgbClr val="2F8F4E"/>
                </a:solidFill>
                <a:latin typeface="Arial" pitchFamily="34" charset="0"/>
                <a:ea typeface="Arial" pitchFamily="34" charset="-122"/>
                <a:cs typeface="Arial" pitchFamily="34" charset="-120"/>
              </a:rPr>
              <a:t>Pulmonary rehabilitation</a:t>
            </a:r>
            <a:endParaRPr lang="en-US" sz="1500"/>
          </a:p>
        </p:txBody>
      </p:sp>
      <p:sp>
        <p:nvSpPr>
          <p:cNvPr id="11" name="Text 7"/>
          <p:cNvSpPr/>
          <p:nvPr/>
        </p:nvSpPr>
        <p:spPr>
          <a:xfrm>
            <a:off x="4471416" y="2167128"/>
            <a:ext cx="3328416" cy="914400"/>
          </a:xfrm>
          <a:prstGeom prst="rect">
            <a:avLst/>
          </a:prstGeom>
          <a:noFill/>
          <a:ln/>
        </p:spPr>
        <p:txBody>
          <a:bodyPr wrap="square" lIns="0" tIns="0" rIns="0" bIns="0" rtlCol="0" anchor="ctr"/>
          <a:lstStyle/>
          <a:p>
            <a:pPr marL="0" indent="0">
              <a:lnSpc>
                <a:spcPct val="110000"/>
              </a:lnSpc>
              <a:buNone/>
            </a:pPr>
            <a:r>
              <a:rPr lang="en-US" sz="1250">
                <a:solidFill>
                  <a:srgbClr val="1A2826"/>
                </a:solidFill>
                <a:latin typeface="Arial" pitchFamily="34" charset="0"/>
                <a:ea typeface="Arial" pitchFamily="34" charset="-122"/>
                <a:cs typeface="Arial" pitchFamily="34" charset="-120"/>
              </a:rPr>
              <a:t>A large 2025 component network meta-analysis of 337 RCTs (n≈19,000) found in-person supervised, prescribed aerobic exercise gave the strongest gains in exercise capacity, breathlessness and quality of life (Ward et al., 2025).</a:t>
            </a:r>
            <a:endParaRPr lang="en-US" sz="1250"/>
          </a:p>
        </p:txBody>
      </p:sp>
      <p:sp>
        <p:nvSpPr>
          <p:cNvPr id="12" name="Shape 8"/>
          <p:cNvSpPr/>
          <p:nvPr/>
        </p:nvSpPr>
        <p:spPr>
          <a:xfrm>
            <a:off x="8110728" y="1508760"/>
            <a:ext cx="3657600" cy="1691640"/>
          </a:xfrm>
          <a:prstGeom prst="roundRect">
            <a:avLst>
              <a:gd name="adj" fmla="val 3784"/>
            </a:avLst>
          </a:prstGeom>
          <a:solidFill>
            <a:srgbClr val="E6F0F7"/>
          </a:solidFill>
          <a:ln/>
          <a:effectLst>
            <a:outerShdw blurRad="76200" dist="25400" dir="5400000" algn="bl" rotWithShape="0">
              <a:srgbClr val="000000">
                <a:alpha val="8000"/>
              </a:srgbClr>
            </a:outerShdw>
          </a:effectLst>
        </p:spPr>
        <p:txBody>
          <a:bodyPr/>
          <a:lstStyle/>
          <a:p>
            <a:endParaRPr lang="en-GB"/>
          </a:p>
        </p:txBody>
      </p:sp>
      <p:pic>
        <p:nvPicPr>
          <p:cNvPr id="13" name="Image 2" descr="preencoded.png"/>
          <p:cNvPicPr>
            <a:picLocks noChangeAspect="1"/>
          </p:cNvPicPr>
          <p:nvPr/>
        </p:nvPicPr>
        <p:blipFill>
          <a:blip r:embed="rId7"/>
          <a:stretch>
            <a:fillRect/>
          </a:stretch>
        </p:blipFill>
        <p:spPr>
          <a:xfrm>
            <a:off x="8275320" y="1664208"/>
            <a:ext cx="384048" cy="384048"/>
          </a:xfrm>
          <a:prstGeom prst="rect">
            <a:avLst/>
          </a:prstGeom>
        </p:spPr>
      </p:pic>
      <p:sp>
        <p:nvSpPr>
          <p:cNvPr id="14" name="Text 9"/>
          <p:cNvSpPr/>
          <p:nvPr/>
        </p:nvSpPr>
        <p:spPr>
          <a:xfrm>
            <a:off x="8769096" y="1627632"/>
            <a:ext cx="2816352" cy="457200"/>
          </a:xfrm>
          <a:prstGeom prst="rect">
            <a:avLst/>
          </a:prstGeom>
          <a:noFill/>
          <a:ln/>
        </p:spPr>
        <p:txBody>
          <a:bodyPr wrap="square" lIns="0" tIns="0" rIns="0" bIns="0" rtlCol="0" anchor="ctr"/>
          <a:lstStyle/>
          <a:p>
            <a:pPr marL="0" indent="0">
              <a:buNone/>
            </a:pPr>
            <a:r>
              <a:rPr lang="en-US" sz="1500" b="1">
                <a:solidFill>
                  <a:srgbClr val="1F5F8B"/>
                </a:solidFill>
                <a:latin typeface="Arial" pitchFamily="34" charset="0"/>
                <a:ea typeface="Arial" pitchFamily="34" charset="-122"/>
                <a:cs typeface="Arial" pitchFamily="34" charset="-120"/>
              </a:rPr>
              <a:t>Housing &amp; environment advice</a:t>
            </a:r>
            <a:endParaRPr lang="en-US" sz="1500"/>
          </a:p>
        </p:txBody>
      </p:sp>
      <p:sp>
        <p:nvSpPr>
          <p:cNvPr id="15" name="Text 10"/>
          <p:cNvSpPr/>
          <p:nvPr/>
        </p:nvSpPr>
        <p:spPr>
          <a:xfrm>
            <a:off x="8275320" y="2167128"/>
            <a:ext cx="3328416" cy="914400"/>
          </a:xfrm>
          <a:prstGeom prst="rect">
            <a:avLst/>
          </a:prstGeom>
          <a:noFill/>
          <a:ln/>
        </p:spPr>
        <p:txBody>
          <a:bodyPr wrap="square" lIns="0" tIns="0" rIns="0" bIns="0" rtlCol="0" anchor="ctr"/>
          <a:lstStyle/>
          <a:p>
            <a:pPr marL="0" indent="0">
              <a:lnSpc>
                <a:spcPct val="110000"/>
              </a:lnSpc>
              <a:buNone/>
            </a:pPr>
            <a:r>
              <a:rPr lang="en-US" sz="1250">
                <a:solidFill>
                  <a:srgbClr val="1A2826"/>
                </a:solidFill>
                <a:latin typeface="Arial" pitchFamily="34" charset="0"/>
                <a:ea typeface="Arial" pitchFamily="34" charset="-122"/>
                <a:cs typeface="Arial" pitchFamily="34" charset="-120"/>
              </a:rPr>
              <a:t>Signposting to home-warmth/damp-reduction schemes addresses a modifiable driver of exacerbations in deprived housing (Williams et al., 2022).</a:t>
            </a:r>
            <a:endParaRPr lang="en-US" sz="1250"/>
          </a:p>
        </p:txBody>
      </p:sp>
      <p:sp>
        <p:nvSpPr>
          <p:cNvPr id="16" name="Shape 11"/>
          <p:cNvSpPr/>
          <p:nvPr/>
        </p:nvSpPr>
        <p:spPr>
          <a:xfrm>
            <a:off x="502920" y="3346704"/>
            <a:ext cx="3657600" cy="1691640"/>
          </a:xfrm>
          <a:prstGeom prst="roundRect">
            <a:avLst>
              <a:gd name="adj" fmla="val 3784"/>
            </a:avLst>
          </a:prstGeom>
          <a:solidFill>
            <a:srgbClr val="EFE9F6"/>
          </a:solidFill>
          <a:ln/>
          <a:effectLst>
            <a:outerShdw blurRad="76200" dist="25400" dir="5400000" algn="bl" rotWithShape="0">
              <a:srgbClr val="000000">
                <a:alpha val="8000"/>
              </a:srgbClr>
            </a:outerShdw>
          </a:effectLst>
        </p:spPr>
        <p:txBody>
          <a:bodyPr/>
          <a:lstStyle/>
          <a:p>
            <a:endParaRPr lang="en-GB"/>
          </a:p>
        </p:txBody>
      </p:sp>
      <p:pic>
        <p:nvPicPr>
          <p:cNvPr id="17" name="Image 3" descr="preencoded.png"/>
          <p:cNvPicPr>
            <a:picLocks noChangeAspect="1"/>
          </p:cNvPicPr>
          <p:nvPr/>
        </p:nvPicPr>
        <p:blipFill>
          <a:blip r:embed="rId8"/>
          <a:stretch>
            <a:fillRect/>
          </a:stretch>
        </p:blipFill>
        <p:spPr>
          <a:xfrm>
            <a:off x="667512" y="3502152"/>
            <a:ext cx="384048" cy="384048"/>
          </a:xfrm>
          <a:prstGeom prst="rect">
            <a:avLst/>
          </a:prstGeom>
        </p:spPr>
      </p:pic>
      <p:sp>
        <p:nvSpPr>
          <p:cNvPr id="18" name="Text 12"/>
          <p:cNvSpPr/>
          <p:nvPr/>
        </p:nvSpPr>
        <p:spPr>
          <a:xfrm>
            <a:off x="1161288" y="3465576"/>
            <a:ext cx="2816352" cy="457200"/>
          </a:xfrm>
          <a:prstGeom prst="rect">
            <a:avLst/>
          </a:prstGeom>
          <a:noFill/>
          <a:ln/>
        </p:spPr>
        <p:txBody>
          <a:bodyPr wrap="square" lIns="0" tIns="0" rIns="0" bIns="0" rtlCol="0" anchor="ctr"/>
          <a:lstStyle/>
          <a:p>
            <a:pPr marL="0" indent="0">
              <a:buNone/>
            </a:pPr>
            <a:r>
              <a:rPr lang="en-US" sz="1500" b="1">
                <a:solidFill>
                  <a:srgbClr val="5B3E8E"/>
                </a:solidFill>
                <a:latin typeface="Arial" pitchFamily="34" charset="0"/>
                <a:ea typeface="Arial" pitchFamily="34" charset="-122"/>
                <a:cs typeface="Arial" pitchFamily="34" charset="-120"/>
              </a:rPr>
              <a:t>Vaccination programme</a:t>
            </a:r>
            <a:endParaRPr lang="en-US" sz="1500"/>
          </a:p>
        </p:txBody>
      </p:sp>
      <p:sp>
        <p:nvSpPr>
          <p:cNvPr id="19" name="Text 13"/>
          <p:cNvSpPr/>
          <p:nvPr/>
        </p:nvSpPr>
        <p:spPr>
          <a:xfrm>
            <a:off x="667512" y="4005072"/>
            <a:ext cx="3328416" cy="914400"/>
          </a:xfrm>
          <a:prstGeom prst="rect">
            <a:avLst/>
          </a:prstGeom>
          <a:noFill/>
          <a:ln/>
        </p:spPr>
        <p:txBody>
          <a:bodyPr wrap="square" lIns="0" tIns="0" rIns="0" bIns="0" rtlCol="0" anchor="ctr"/>
          <a:lstStyle/>
          <a:p>
            <a:pPr marL="0" indent="0">
              <a:lnSpc>
                <a:spcPct val="110000"/>
              </a:lnSpc>
              <a:buNone/>
            </a:pPr>
            <a:r>
              <a:rPr lang="en-US" sz="1250">
                <a:solidFill>
                  <a:srgbClr val="1A2826"/>
                </a:solidFill>
                <a:latin typeface="Arial" pitchFamily="34" charset="0"/>
                <a:ea typeface="Arial" pitchFamily="34" charset="-122"/>
                <a:cs typeface="Arial" pitchFamily="34" charset="-120"/>
              </a:rPr>
              <a:t>Annual flu and pneumococcal vaccination reduce infection-triggered exacerbations (GOLD, 2025).</a:t>
            </a:r>
            <a:endParaRPr lang="en-US" sz="1250"/>
          </a:p>
        </p:txBody>
      </p:sp>
      <p:sp>
        <p:nvSpPr>
          <p:cNvPr id="20" name="Shape 14"/>
          <p:cNvSpPr/>
          <p:nvPr/>
        </p:nvSpPr>
        <p:spPr>
          <a:xfrm>
            <a:off x="4306824" y="3346704"/>
            <a:ext cx="3657600" cy="1691640"/>
          </a:xfrm>
          <a:prstGeom prst="roundRect">
            <a:avLst>
              <a:gd name="adj" fmla="val 3784"/>
            </a:avLst>
          </a:prstGeom>
          <a:solidFill>
            <a:srgbClr val="FCEFDA"/>
          </a:solidFill>
          <a:ln/>
          <a:effectLst>
            <a:outerShdw blurRad="76200" dist="25400" dir="5400000" algn="bl" rotWithShape="0">
              <a:srgbClr val="000000">
                <a:alpha val="8000"/>
              </a:srgbClr>
            </a:outerShdw>
          </a:effectLst>
        </p:spPr>
        <p:txBody>
          <a:bodyPr/>
          <a:lstStyle/>
          <a:p>
            <a:endParaRPr lang="en-GB"/>
          </a:p>
        </p:txBody>
      </p:sp>
      <p:pic>
        <p:nvPicPr>
          <p:cNvPr id="21" name="Image 4" descr="preencoded.png"/>
          <p:cNvPicPr>
            <a:picLocks noChangeAspect="1"/>
          </p:cNvPicPr>
          <p:nvPr/>
        </p:nvPicPr>
        <p:blipFill>
          <a:blip r:embed="rId9"/>
          <a:stretch>
            <a:fillRect/>
          </a:stretch>
        </p:blipFill>
        <p:spPr>
          <a:xfrm>
            <a:off x="4471416" y="3502152"/>
            <a:ext cx="384048" cy="384048"/>
          </a:xfrm>
          <a:prstGeom prst="rect">
            <a:avLst/>
          </a:prstGeom>
        </p:spPr>
      </p:pic>
      <p:sp>
        <p:nvSpPr>
          <p:cNvPr id="22" name="Text 15"/>
          <p:cNvSpPr/>
          <p:nvPr/>
        </p:nvSpPr>
        <p:spPr>
          <a:xfrm>
            <a:off x="4965192" y="3465576"/>
            <a:ext cx="2816352" cy="457200"/>
          </a:xfrm>
          <a:prstGeom prst="rect">
            <a:avLst/>
          </a:prstGeom>
          <a:noFill/>
          <a:ln/>
        </p:spPr>
        <p:txBody>
          <a:bodyPr wrap="square" lIns="0" tIns="0" rIns="0" bIns="0" rtlCol="0" anchor="ctr"/>
          <a:lstStyle/>
          <a:p>
            <a:pPr marL="0" indent="0">
              <a:buNone/>
            </a:pPr>
            <a:r>
              <a:rPr lang="en-US" sz="1500" b="1">
                <a:solidFill>
                  <a:srgbClr val="E8A33D"/>
                </a:solidFill>
                <a:latin typeface="Arial" pitchFamily="34" charset="0"/>
                <a:ea typeface="Arial" pitchFamily="34" charset="-122"/>
                <a:cs typeface="Arial" pitchFamily="34" charset="-120"/>
              </a:rPr>
              <a:t>Nutrition &amp; weight management</a:t>
            </a:r>
            <a:endParaRPr lang="en-US" sz="1500"/>
          </a:p>
        </p:txBody>
      </p:sp>
      <p:sp>
        <p:nvSpPr>
          <p:cNvPr id="23" name="Text 16"/>
          <p:cNvSpPr/>
          <p:nvPr/>
        </p:nvSpPr>
        <p:spPr>
          <a:xfrm>
            <a:off x="4471416" y="4005072"/>
            <a:ext cx="3328416" cy="914400"/>
          </a:xfrm>
          <a:prstGeom prst="rect">
            <a:avLst/>
          </a:prstGeom>
          <a:noFill/>
          <a:ln/>
        </p:spPr>
        <p:txBody>
          <a:bodyPr wrap="square" lIns="0" tIns="0" rIns="0" bIns="0" rtlCol="0" anchor="ctr"/>
          <a:lstStyle/>
          <a:p>
            <a:pPr marL="0" indent="0">
              <a:lnSpc>
                <a:spcPct val="110000"/>
              </a:lnSpc>
              <a:buNone/>
            </a:pPr>
            <a:r>
              <a:rPr lang="en-US" sz="1250">
                <a:solidFill>
                  <a:srgbClr val="1A2826"/>
                </a:solidFill>
                <a:latin typeface="Arial" pitchFamily="34" charset="0"/>
                <a:ea typeface="Arial" pitchFamily="34" charset="-122"/>
                <a:cs typeface="Arial" pitchFamily="34" charset="-120"/>
              </a:rPr>
              <a:t>Dietitian input addresses overweight status, which increases breathlessness, and helps prevent future sarcopenia/muscle wasting.</a:t>
            </a:r>
            <a:endParaRPr lang="en-US" sz="1250"/>
          </a:p>
        </p:txBody>
      </p:sp>
      <p:sp>
        <p:nvSpPr>
          <p:cNvPr id="24" name="Shape 17"/>
          <p:cNvSpPr/>
          <p:nvPr/>
        </p:nvSpPr>
        <p:spPr>
          <a:xfrm>
            <a:off x="8110728" y="3346704"/>
            <a:ext cx="3657600" cy="1691640"/>
          </a:xfrm>
          <a:prstGeom prst="roundRect">
            <a:avLst>
              <a:gd name="adj" fmla="val 3784"/>
            </a:avLst>
          </a:prstGeom>
          <a:solidFill>
            <a:srgbClr val="EAF5F3"/>
          </a:solidFill>
          <a:ln/>
          <a:effectLst>
            <a:outerShdw blurRad="76200" dist="25400" dir="5400000" algn="bl" rotWithShape="0">
              <a:srgbClr val="000000">
                <a:alpha val="8000"/>
              </a:srgbClr>
            </a:outerShdw>
          </a:effectLst>
        </p:spPr>
        <p:txBody>
          <a:bodyPr/>
          <a:lstStyle/>
          <a:p>
            <a:endParaRPr lang="en-GB"/>
          </a:p>
        </p:txBody>
      </p:sp>
      <p:pic>
        <p:nvPicPr>
          <p:cNvPr id="25" name="Image 5" descr="preencoded.png"/>
          <p:cNvPicPr>
            <a:picLocks noChangeAspect="1"/>
          </p:cNvPicPr>
          <p:nvPr/>
        </p:nvPicPr>
        <p:blipFill>
          <a:blip r:embed="rId10"/>
          <a:stretch>
            <a:fillRect/>
          </a:stretch>
        </p:blipFill>
        <p:spPr>
          <a:xfrm>
            <a:off x="8275320" y="3502152"/>
            <a:ext cx="384048" cy="384048"/>
          </a:xfrm>
          <a:prstGeom prst="rect">
            <a:avLst/>
          </a:prstGeom>
        </p:spPr>
      </p:pic>
      <p:sp>
        <p:nvSpPr>
          <p:cNvPr id="26" name="Text 18"/>
          <p:cNvSpPr/>
          <p:nvPr/>
        </p:nvSpPr>
        <p:spPr>
          <a:xfrm>
            <a:off x="8769096" y="3465576"/>
            <a:ext cx="2816352" cy="457200"/>
          </a:xfrm>
          <a:prstGeom prst="rect">
            <a:avLst/>
          </a:prstGeom>
          <a:noFill/>
          <a:ln/>
        </p:spPr>
        <p:txBody>
          <a:bodyPr wrap="square" lIns="0" tIns="0" rIns="0" bIns="0" rtlCol="0" anchor="ctr"/>
          <a:lstStyle/>
          <a:p>
            <a:pPr marL="0" indent="0">
              <a:buNone/>
            </a:pPr>
            <a:r>
              <a:rPr lang="en-US" sz="1500" b="1">
                <a:solidFill>
                  <a:srgbClr val="0E5A56"/>
                </a:solidFill>
                <a:latin typeface="Arial" pitchFamily="34" charset="0"/>
                <a:ea typeface="Arial" pitchFamily="34" charset="-122"/>
                <a:cs typeface="Arial" pitchFamily="34" charset="-120"/>
              </a:rPr>
              <a:t>Self-management education</a:t>
            </a:r>
            <a:endParaRPr lang="en-US" sz="1500"/>
          </a:p>
        </p:txBody>
      </p:sp>
      <p:sp>
        <p:nvSpPr>
          <p:cNvPr id="27" name="Text 19"/>
          <p:cNvSpPr/>
          <p:nvPr/>
        </p:nvSpPr>
        <p:spPr>
          <a:xfrm>
            <a:off x="8275320" y="4005072"/>
            <a:ext cx="3328416" cy="914400"/>
          </a:xfrm>
          <a:prstGeom prst="rect">
            <a:avLst/>
          </a:prstGeom>
          <a:noFill/>
          <a:ln/>
        </p:spPr>
        <p:txBody>
          <a:bodyPr wrap="square" lIns="0" tIns="0" rIns="0" bIns="0" rtlCol="0" anchor="ctr"/>
          <a:lstStyle/>
          <a:p>
            <a:pPr marL="0" indent="0">
              <a:lnSpc>
                <a:spcPct val="110000"/>
              </a:lnSpc>
              <a:buNone/>
            </a:pPr>
            <a:r>
              <a:rPr lang="en-US" sz="1250">
                <a:solidFill>
                  <a:srgbClr val="1A2826"/>
                </a:solidFill>
                <a:latin typeface="Arial" pitchFamily="34" charset="0"/>
                <a:ea typeface="Arial" pitchFamily="34" charset="-122"/>
                <a:cs typeface="Arial" pitchFamily="34" charset="-120"/>
              </a:rPr>
              <a:t>A written, personalised action plan helps the patient recognise and respond early to exacerbation symptoms; equitable access must be actively monitored (NICE, 2025; Drover et al., 2024).</a:t>
            </a:r>
            <a:endParaRPr lang="en-US" sz="1250"/>
          </a:p>
        </p:txBody>
      </p:sp>
      <p:sp>
        <p:nvSpPr>
          <p:cNvPr id="28" name="Shape 20"/>
          <p:cNvSpPr/>
          <p:nvPr/>
        </p:nvSpPr>
        <p:spPr>
          <a:xfrm>
            <a:off x="502920" y="5650992"/>
            <a:ext cx="11201400" cy="777240"/>
          </a:xfrm>
          <a:prstGeom prst="rect">
            <a:avLst/>
          </a:prstGeom>
          <a:solidFill>
            <a:srgbClr val="0E5A56"/>
          </a:solidFill>
          <a:ln/>
        </p:spPr>
        <p:txBody>
          <a:bodyPr/>
          <a:lstStyle/>
          <a:p>
            <a:endParaRPr lang="en-GB"/>
          </a:p>
        </p:txBody>
      </p:sp>
      <p:sp>
        <p:nvSpPr>
          <p:cNvPr id="29" name="Text 21"/>
          <p:cNvSpPr/>
          <p:nvPr/>
        </p:nvSpPr>
        <p:spPr>
          <a:xfrm>
            <a:off x="731520" y="5687568"/>
            <a:ext cx="10698480" cy="713232"/>
          </a:xfrm>
          <a:prstGeom prst="rect">
            <a:avLst/>
          </a:prstGeom>
          <a:noFill/>
          <a:ln/>
        </p:spPr>
        <p:txBody>
          <a:bodyPr wrap="square" lIns="0" tIns="0" rIns="0" bIns="0" rtlCol="0" anchor="ctr"/>
          <a:lstStyle/>
          <a:p>
            <a:pPr marL="0" indent="0">
              <a:lnSpc>
                <a:spcPct val="115000"/>
              </a:lnSpc>
              <a:buNone/>
            </a:pPr>
            <a:r>
              <a:rPr lang="en-US" sz="1300" i="1">
                <a:solidFill>
                  <a:srgbClr val="EAF5F3"/>
                </a:solidFill>
                <a:latin typeface="Arial" pitchFamily="34" charset="0"/>
                <a:ea typeface="Arial" pitchFamily="34" charset="-122"/>
                <a:cs typeface="Arial" pitchFamily="34" charset="-120"/>
              </a:rPr>
              <a:t>Mr R.B. is referred to his local 8-week pulmonary rehabilitation programme (MRC grade ≥3) and offered structured smoking-relapse-prevention support, in line with NICE (2025) and Ward et al. (2025).</a:t>
            </a:r>
            <a:endParaRPr lang="en-US" sz="1300"/>
          </a:p>
        </p:txBody>
      </p:sp>
      <p:sp>
        <p:nvSpPr>
          <p:cNvPr id="31" name="Text 22"/>
          <p:cNvSpPr/>
          <p:nvPr/>
        </p:nvSpPr>
        <p:spPr>
          <a:xfrm>
            <a:off x="457200" y="6547104"/>
            <a:ext cx="8686800" cy="274320"/>
          </a:xfrm>
          <a:prstGeom prst="rect">
            <a:avLst/>
          </a:prstGeom>
          <a:noFill/>
          <a:ln/>
        </p:spPr>
        <p:txBody>
          <a:bodyPr wrap="square" lIns="0" tIns="0" rIns="0" bIns="0" rtlCol="0" anchor="ctr"/>
          <a:lstStyle/>
          <a:p>
            <a:pPr marL="0" indent="0">
              <a:buNone/>
            </a:pPr>
            <a:endParaRPr lang="en-US" sz="1000"/>
          </a:p>
        </p:txBody>
      </p:sp>
      <p:sp>
        <p:nvSpPr>
          <p:cNvPr id="32" name="Text 23"/>
          <p:cNvSpPr/>
          <p:nvPr/>
        </p:nvSpPr>
        <p:spPr>
          <a:xfrm>
            <a:off x="11338560" y="6547104"/>
            <a:ext cx="548640" cy="274320"/>
          </a:xfrm>
          <a:prstGeom prst="rect">
            <a:avLst/>
          </a:prstGeom>
          <a:noFill/>
          <a:ln/>
        </p:spPr>
        <p:txBody>
          <a:bodyPr wrap="square" lIns="0" tIns="0" rIns="0" bIns="0" rtlCol="0" anchor="ctr"/>
          <a:lstStyle/>
          <a:p>
            <a:pPr marL="0" indent="0" algn="r">
              <a:buNone/>
            </a:pPr>
            <a:r>
              <a:rPr lang="en-US" sz="1000">
                <a:solidFill>
                  <a:srgbClr val="55706C"/>
                </a:solidFill>
                <a:latin typeface="Arial" pitchFamily="34" charset="0"/>
                <a:ea typeface="Arial" pitchFamily="34" charset="-122"/>
                <a:cs typeface="Arial" pitchFamily="34" charset="-120"/>
              </a:rPr>
              <a:t>11 / 15</a:t>
            </a:r>
            <a:endParaRPr lang="en-US" sz="1000"/>
          </a:p>
        </p:txBody>
      </p:sp>
      <p:pic>
        <p:nvPicPr>
          <p:cNvPr id="36" name="Audio 35">
            <a:hlinkClick r:id="" action="ppaction://media"/>
            <a:extLst>
              <a:ext uri="{FF2B5EF4-FFF2-40B4-BE49-F238E27FC236}">
                <a16:creationId xmlns:a16="http://schemas.microsoft.com/office/drawing/2014/main" id="{22E6139A-2594-6284-733D-9171184C80C3}"/>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6107"/>
    </mc:Choice>
    <mc:Fallback xmlns="">
      <p:transition spd="slow" advTm="761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109728"/>
            <a:ext cx="10058400" cy="530352"/>
          </a:xfrm>
          <a:prstGeom prst="rect">
            <a:avLst/>
          </a:prstGeom>
          <a:solidFill>
            <a:schemeClr val="accent4"/>
          </a:solidFill>
          <a:ln/>
        </p:spPr>
        <p:txBody>
          <a:bodyPr wrap="square" lIns="0" tIns="0" rIns="0" bIns="0" rtlCol="0" anchor="ctr"/>
          <a:lstStyle/>
          <a:p>
            <a:pPr marL="0" indent="0">
              <a:buNone/>
            </a:pPr>
            <a:r>
              <a:rPr lang="en-US" sz="1600" b="1" kern="0" spc="200">
                <a:solidFill>
                  <a:srgbClr val="5B3E8E"/>
                </a:solidFill>
                <a:latin typeface="Arial" pitchFamily="34" charset="0"/>
                <a:ea typeface="Arial" pitchFamily="34" charset="-122"/>
                <a:cs typeface="Arial" pitchFamily="34" charset="-120"/>
              </a:rPr>
              <a:t>CARE PLAN — MONITORING &amp; DELIVERY</a:t>
            </a:r>
            <a:endParaRPr lang="en-US" sz="1600"/>
          </a:p>
        </p:txBody>
      </p:sp>
      <p:sp>
        <p:nvSpPr>
          <p:cNvPr id="3" name="Text 1"/>
          <p:cNvSpPr/>
          <p:nvPr/>
        </p:nvSpPr>
        <p:spPr>
          <a:xfrm>
            <a:off x="502920" y="621792"/>
            <a:ext cx="11247120" cy="777240"/>
          </a:xfrm>
          <a:prstGeom prst="rect">
            <a:avLst/>
          </a:prstGeom>
          <a:noFill/>
          <a:ln/>
        </p:spPr>
        <p:txBody>
          <a:bodyPr wrap="square" lIns="0" tIns="0" rIns="0" bIns="0" rtlCol="0" anchor="ctr"/>
          <a:lstStyle/>
          <a:p>
            <a:pPr marL="0" indent="0">
              <a:buNone/>
            </a:pPr>
            <a:r>
              <a:rPr lang="en-US" sz="3400" b="1">
                <a:solidFill>
                  <a:srgbClr val="08312E"/>
                </a:solidFill>
                <a:latin typeface="Arial" pitchFamily="34" charset="0"/>
                <a:ea typeface="Arial" pitchFamily="34" charset="-122"/>
                <a:cs typeface="Arial" pitchFamily="34" charset="-120"/>
              </a:rPr>
              <a:t>Monitoring, Care Planning &amp; Multidisciplinary Communication</a:t>
            </a:r>
            <a:endParaRPr lang="en-US" sz="3400"/>
          </a:p>
        </p:txBody>
      </p:sp>
      <p:sp>
        <p:nvSpPr>
          <p:cNvPr id="4" name="Text 2"/>
          <p:cNvSpPr/>
          <p:nvPr/>
        </p:nvSpPr>
        <p:spPr>
          <a:xfrm>
            <a:off x="502920" y="1417320"/>
            <a:ext cx="11155680" cy="457200"/>
          </a:xfrm>
          <a:prstGeom prst="rect">
            <a:avLst/>
          </a:prstGeom>
          <a:noFill/>
          <a:ln/>
        </p:spPr>
        <p:txBody>
          <a:bodyPr wrap="square" lIns="0" tIns="0" rIns="0" bIns="0" rtlCol="0" anchor="ctr"/>
          <a:lstStyle/>
          <a:p>
            <a:pPr marL="0" indent="0">
              <a:lnSpc>
                <a:spcPct val="110000"/>
              </a:lnSpc>
              <a:buNone/>
            </a:pPr>
            <a:r>
              <a:rPr lang="en-US" sz="1500">
                <a:solidFill>
                  <a:srgbClr val="1A2826"/>
                </a:solidFill>
                <a:latin typeface="Arial" pitchFamily="34" charset="0"/>
                <a:ea typeface="Arial" pitchFamily="34" charset="-122"/>
                <a:cs typeface="Arial" pitchFamily="34" charset="-120"/>
              </a:rPr>
              <a:t>COPD care is delivered by a multidisciplinary team, with regular review and clear communication central to good outcomes (NICE, 2025):</a:t>
            </a:r>
            <a:endParaRPr lang="en-US" sz="1500"/>
          </a:p>
        </p:txBody>
      </p:sp>
      <p:sp>
        <p:nvSpPr>
          <p:cNvPr id="5" name="Shape 3"/>
          <p:cNvSpPr/>
          <p:nvPr/>
        </p:nvSpPr>
        <p:spPr>
          <a:xfrm>
            <a:off x="502920" y="2057400"/>
            <a:ext cx="457200" cy="457200"/>
          </a:xfrm>
          <a:prstGeom prst="ellipse">
            <a:avLst/>
          </a:prstGeom>
          <a:solidFill>
            <a:srgbClr val="E6F0F7"/>
          </a:solidFill>
          <a:ln/>
        </p:spPr>
        <p:txBody>
          <a:bodyPr/>
          <a:lstStyle/>
          <a:p>
            <a:endParaRPr lang="en-GB"/>
          </a:p>
        </p:txBody>
      </p:sp>
      <p:pic>
        <p:nvPicPr>
          <p:cNvPr id="6" name="Image 0" descr="preencoded.png"/>
          <p:cNvPicPr>
            <a:picLocks noChangeAspect="1"/>
          </p:cNvPicPr>
          <p:nvPr/>
        </p:nvPicPr>
        <p:blipFill>
          <a:blip r:embed="rId5"/>
          <a:stretch>
            <a:fillRect/>
          </a:stretch>
        </p:blipFill>
        <p:spPr>
          <a:xfrm>
            <a:off x="603504" y="2157984"/>
            <a:ext cx="256032" cy="256032"/>
          </a:xfrm>
          <a:prstGeom prst="rect">
            <a:avLst/>
          </a:prstGeom>
        </p:spPr>
      </p:pic>
      <p:sp>
        <p:nvSpPr>
          <p:cNvPr id="7" name="Text 4"/>
          <p:cNvSpPr/>
          <p:nvPr/>
        </p:nvSpPr>
        <p:spPr>
          <a:xfrm>
            <a:off x="1097280" y="2029968"/>
            <a:ext cx="5120640" cy="347472"/>
          </a:xfrm>
          <a:prstGeom prst="rect">
            <a:avLst/>
          </a:prstGeom>
          <a:noFill/>
          <a:ln/>
        </p:spPr>
        <p:txBody>
          <a:bodyPr wrap="square" lIns="0" tIns="0" rIns="0" bIns="0" rtlCol="0" anchor="ctr"/>
          <a:lstStyle/>
          <a:p>
            <a:pPr marL="0" indent="0">
              <a:buNone/>
            </a:pPr>
            <a:r>
              <a:rPr lang="en-US" sz="1600" b="1">
                <a:solidFill>
                  <a:srgbClr val="1F5F8B"/>
                </a:solidFill>
                <a:latin typeface="Arial" pitchFamily="34" charset="0"/>
                <a:ea typeface="Arial" pitchFamily="34" charset="-122"/>
                <a:cs typeface="Arial" pitchFamily="34" charset="-120"/>
              </a:rPr>
              <a:t>Routine monitoring</a:t>
            </a:r>
            <a:endParaRPr lang="en-US" sz="1600"/>
          </a:p>
        </p:txBody>
      </p:sp>
      <p:sp>
        <p:nvSpPr>
          <p:cNvPr id="8" name="Text 5"/>
          <p:cNvSpPr/>
          <p:nvPr/>
        </p:nvSpPr>
        <p:spPr>
          <a:xfrm>
            <a:off x="1097280" y="2386584"/>
            <a:ext cx="5120640" cy="960120"/>
          </a:xfrm>
          <a:prstGeom prst="rect">
            <a:avLst/>
          </a:prstGeom>
          <a:noFill/>
          <a:ln/>
        </p:spPr>
        <p:txBody>
          <a:bodyPr wrap="square" lIns="0" tIns="0" rIns="0" bIns="0" rtlCol="0" anchor="ctr"/>
          <a:lstStyle/>
          <a:p>
            <a:pPr marL="0" indent="0">
              <a:lnSpc>
                <a:spcPct val="112000"/>
              </a:lnSpc>
              <a:buNone/>
            </a:pPr>
            <a:r>
              <a:rPr lang="en-US" sz="1350">
                <a:solidFill>
                  <a:srgbClr val="1A2826"/>
                </a:solidFill>
                <a:latin typeface="Arial" pitchFamily="34" charset="0"/>
                <a:ea typeface="Arial" pitchFamily="34" charset="-122"/>
                <a:cs typeface="Arial" pitchFamily="34" charset="-120"/>
              </a:rPr>
              <a:t>Annual structured review of symptoms, inhaler technique, exacerbation frequency, and spirometry; more frequent review if MRC ≥3 or recent hospitalisation.</a:t>
            </a:r>
            <a:endParaRPr lang="en-US" sz="1350"/>
          </a:p>
        </p:txBody>
      </p:sp>
      <p:sp>
        <p:nvSpPr>
          <p:cNvPr id="9" name="Shape 6"/>
          <p:cNvSpPr/>
          <p:nvPr/>
        </p:nvSpPr>
        <p:spPr>
          <a:xfrm>
            <a:off x="502920" y="3474720"/>
            <a:ext cx="457200" cy="457200"/>
          </a:xfrm>
          <a:prstGeom prst="ellipse">
            <a:avLst/>
          </a:prstGeom>
          <a:solidFill>
            <a:srgbClr val="EAF5F3"/>
          </a:solidFill>
          <a:ln/>
        </p:spPr>
        <p:txBody>
          <a:bodyPr/>
          <a:lstStyle/>
          <a:p>
            <a:endParaRPr lang="en-GB"/>
          </a:p>
        </p:txBody>
      </p:sp>
      <p:pic>
        <p:nvPicPr>
          <p:cNvPr id="10" name="Image 1" descr="preencoded.png"/>
          <p:cNvPicPr>
            <a:picLocks noChangeAspect="1"/>
          </p:cNvPicPr>
          <p:nvPr/>
        </p:nvPicPr>
        <p:blipFill>
          <a:blip r:embed="rId6"/>
          <a:stretch>
            <a:fillRect/>
          </a:stretch>
        </p:blipFill>
        <p:spPr>
          <a:xfrm>
            <a:off x="603504" y="3575304"/>
            <a:ext cx="256032" cy="256032"/>
          </a:xfrm>
          <a:prstGeom prst="rect">
            <a:avLst/>
          </a:prstGeom>
        </p:spPr>
      </p:pic>
      <p:sp>
        <p:nvSpPr>
          <p:cNvPr id="11" name="Text 7"/>
          <p:cNvSpPr/>
          <p:nvPr/>
        </p:nvSpPr>
        <p:spPr>
          <a:xfrm>
            <a:off x="1097280" y="3447288"/>
            <a:ext cx="5120640" cy="347472"/>
          </a:xfrm>
          <a:prstGeom prst="rect">
            <a:avLst/>
          </a:prstGeom>
          <a:noFill/>
          <a:ln/>
        </p:spPr>
        <p:txBody>
          <a:bodyPr wrap="square" lIns="0" tIns="0" rIns="0" bIns="0" rtlCol="0" anchor="ctr"/>
          <a:lstStyle/>
          <a:p>
            <a:pPr marL="0" indent="0">
              <a:buNone/>
            </a:pPr>
            <a:r>
              <a:rPr lang="en-US" sz="1600" b="1">
                <a:solidFill>
                  <a:srgbClr val="0E5A56"/>
                </a:solidFill>
                <a:latin typeface="Arial" pitchFamily="34" charset="0"/>
                <a:ea typeface="Arial" pitchFamily="34" charset="-122"/>
                <a:cs typeface="Arial" pitchFamily="34" charset="-120"/>
              </a:rPr>
              <a:t>Multidisciplinary team</a:t>
            </a:r>
            <a:endParaRPr lang="en-US" sz="1600"/>
          </a:p>
        </p:txBody>
      </p:sp>
      <p:sp>
        <p:nvSpPr>
          <p:cNvPr id="12" name="Text 8"/>
          <p:cNvSpPr/>
          <p:nvPr/>
        </p:nvSpPr>
        <p:spPr>
          <a:xfrm>
            <a:off x="1097280" y="3803904"/>
            <a:ext cx="5120640" cy="960120"/>
          </a:xfrm>
          <a:prstGeom prst="rect">
            <a:avLst/>
          </a:prstGeom>
          <a:noFill/>
          <a:ln/>
        </p:spPr>
        <p:txBody>
          <a:bodyPr wrap="square" lIns="0" tIns="0" rIns="0" bIns="0" rtlCol="0" anchor="ctr"/>
          <a:lstStyle/>
          <a:p>
            <a:pPr marL="0" indent="0">
              <a:lnSpc>
                <a:spcPct val="112000"/>
              </a:lnSpc>
              <a:buNone/>
            </a:pPr>
            <a:r>
              <a:rPr lang="en-US" sz="1350">
                <a:solidFill>
                  <a:srgbClr val="1A2826"/>
                </a:solidFill>
                <a:latin typeface="Arial" pitchFamily="34" charset="0"/>
                <a:ea typeface="Arial" pitchFamily="34" charset="-122"/>
                <a:cs typeface="Arial" pitchFamily="34" charset="-120"/>
              </a:rPr>
              <a:t>GP, respiratory nurse specialist, physiotherapist, dietitian and pharmacist coordinate care; referral to a respiratory consultant for diagnostic uncertainty or severe disease.</a:t>
            </a:r>
            <a:endParaRPr lang="en-US" sz="1350"/>
          </a:p>
        </p:txBody>
      </p:sp>
      <p:sp>
        <p:nvSpPr>
          <p:cNvPr id="13" name="Shape 9"/>
          <p:cNvSpPr/>
          <p:nvPr/>
        </p:nvSpPr>
        <p:spPr>
          <a:xfrm>
            <a:off x="502920" y="4892040"/>
            <a:ext cx="457200" cy="457200"/>
          </a:xfrm>
          <a:prstGeom prst="ellipse">
            <a:avLst/>
          </a:prstGeom>
          <a:solidFill>
            <a:srgbClr val="F7E7E0"/>
          </a:solidFill>
          <a:ln/>
        </p:spPr>
        <p:txBody>
          <a:bodyPr/>
          <a:lstStyle/>
          <a:p>
            <a:endParaRPr lang="en-GB"/>
          </a:p>
        </p:txBody>
      </p:sp>
      <p:pic>
        <p:nvPicPr>
          <p:cNvPr id="14" name="Image 2" descr="preencoded.png"/>
          <p:cNvPicPr>
            <a:picLocks noChangeAspect="1"/>
          </p:cNvPicPr>
          <p:nvPr/>
        </p:nvPicPr>
        <p:blipFill>
          <a:blip r:embed="rId7"/>
          <a:stretch>
            <a:fillRect/>
          </a:stretch>
        </p:blipFill>
        <p:spPr>
          <a:xfrm>
            <a:off x="603504" y="4992624"/>
            <a:ext cx="256032" cy="256032"/>
          </a:xfrm>
          <a:prstGeom prst="rect">
            <a:avLst/>
          </a:prstGeom>
        </p:spPr>
      </p:pic>
      <p:sp>
        <p:nvSpPr>
          <p:cNvPr id="15" name="Text 10"/>
          <p:cNvSpPr/>
          <p:nvPr/>
        </p:nvSpPr>
        <p:spPr>
          <a:xfrm>
            <a:off x="1097280" y="4864608"/>
            <a:ext cx="5120640" cy="347472"/>
          </a:xfrm>
          <a:prstGeom prst="rect">
            <a:avLst/>
          </a:prstGeom>
          <a:noFill/>
          <a:ln/>
        </p:spPr>
        <p:txBody>
          <a:bodyPr wrap="square" lIns="0" tIns="0" rIns="0" bIns="0" rtlCol="0" anchor="ctr"/>
          <a:lstStyle/>
          <a:p>
            <a:pPr marL="0" indent="0">
              <a:buNone/>
            </a:pPr>
            <a:r>
              <a:rPr lang="en-US" sz="1600" b="1">
                <a:solidFill>
                  <a:srgbClr val="C1542C"/>
                </a:solidFill>
                <a:latin typeface="Arial" pitchFamily="34" charset="0"/>
                <a:ea typeface="Arial" pitchFamily="34" charset="-122"/>
                <a:cs typeface="Arial" pitchFamily="34" charset="-120"/>
              </a:rPr>
              <a:t>Care planning</a:t>
            </a:r>
            <a:endParaRPr lang="en-US" sz="1600"/>
          </a:p>
        </p:txBody>
      </p:sp>
      <p:sp>
        <p:nvSpPr>
          <p:cNvPr id="16" name="Text 11"/>
          <p:cNvSpPr/>
          <p:nvPr/>
        </p:nvSpPr>
        <p:spPr>
          <a:xfrm>
            <a:off x="1097280" y="5221224"/>
            <a:ext cx="5120640" cy="960120"/>
          </a:xfrm>
          <a:prstGeom prst="rect">
            <a:avLst/>
          </a:prstGeom>
          <a:noFill/>
          <a:ln/>
        </p:spPr>
        <p:txBody>
          <a:bodyPr wrap="square" lIns="0" tIns="0" rIns="0" bIns="0" rtlCol="0" anchor="ctr"/>
          <a:lstStyle/>
          <a:p>
            <a:pPr marL="0" indent="0">
              <a:lnSpc>
                <a:spcPct val="112000"/>
              </a:lnSpc>
              <a:buNone/>
            </a:pPr>
            <a:r>
              <a:rPr lang="en-US" sz="1350">
                <a:solidFill>
                  <a:srgbClr val="1A2826"/>
                </a:solidFill>
                <a:latin typeface="Arial" pitchFamily="34" charset="0"/>
                <a:ea typeface="Arial" pitchFamily="34" charset="-122"/>
                <a:cs typeface="Arial" pitchFamily="34" charset="-120"/>
              </a:rPr>
              <a:t>A personalised, written self-management and exacerbation action plan is agreed jointly with the patient and reviewed at each contact.</a:t>
            </a:r>
            <a:endParaRPr lang="en-US" sz="1350"/>
          </a:p>
        </p:txBody>
      </p:sp>
      <p:sp>
        <p:nvSpPr>
          <p:cNvPr id="17" name="Shape 12"/>
          <p:cNvSpPr/>
          <p:nvPr/>
        </p:nvSpPr>
        <p:spPr>
          <a:xfrm>
            <a:off x="6400800" y="1965960"/>
            <a:ext cx="5303520" cy="4434840"/>
          </a:xfrm>
          <a:prstGeom prst="rect">
            <a:avLst/>
          </a:prstGeom>
          <a:solidFill>
            <a:srgbClr val="EFE9F6"/>
          </a:solidFill>
          <a:ln/>
        </p:spPr>
        <p:txBody>
          <a:bodyPr/>
          <a:lstStyle/>
          <a:p>
            <a:endParaRPr lang="en-GB"/>
          </a:p>
        </p:txBody>
      </p:sp>
      <p:pic>
        <p:nvPicPr>
          <p:cNvPr id="18" name="Image 3" descr="preencoded.png"/>
          <p:cNvPicPr>
            <a:picLocks noChangeAspect="1"/>
          </p:cNvPicPr>
          <p:nvPr/>
        </p:nvPicPr>
        <p:blipFill>
          <a:blip r:embed="rId8"/>
          <a:stretch>
            <a:fillRect/>
          </a:stretch>
        </p:blipFill>
        <p:spPr>
          <a:xfrm>
            <a:off x="6629400" y="2121408"/>
            <a:ext cx="384048" cy="384048"/>
          </a:xfrm>
          <a:prstGeom prst="rect">
            <a:avLst/>
          </a:prstGeom>
        </p:spPr>
      </p:pic>
      <p:sp>
        <p:nvSpPr>
          <p:cNvPr id="19" name="Text 13"/>
          <p:cNvSpPr/>
          <p:nvPr/>
        </p:nvSpPr>
        <p:spPr>
          <a:xfrm>
            <a:off x="7114032" y="2103120"/>
            <a:ext cx="4480560" cy="438912"/>
          </a:xfrm>
          <a:prstGeom prst="rect">
            <a:avLst/>
          </a:prstGeom>
          <a:noFill/>
          <a:ln/>
        </p:spPr>
        <p:txBody>
          <a:bodyPr wrap="square" lIns="0" tIns="0" rIns="0" bIns="0" rtlCol="0" anchor="ctr"/>
          <a:lstStyle/>
          <a:p>
            <a:pPr marL="0" indent="0">
              <a:buNone/>
            </a:pPr>
            <a:r>
              <a:rPr lang="en-US" sz="1600" b="1">
                <a:solidFill>
                  <a:srgbClr val="5B3E8E"/>
                </a:solidFill>
                <a:latin typeface="Arial" pitchFamily="34" charset="0"/>
                <a:ea typeface="Arial" pitchFamily="34" charset="-122"/>
                <a:cs typeface="Arial" pitchFamily="34" charset="-120"/>
              </a:rPr>
              <a:t>Effective communication</a:t>
            </a:r>
            <a:endParaRPr lang="en-US" sz="1600"/>
          </a:p>
        </p:txBody>
      </p:sp>
      <p:sp>
        <p:nvSpPr>
          <p:cNvPr id="20" name="Text 14"/>
          <p:cNvSpPr/>
          <p:nvPr/>
        </p:nvSpPr>
        <p:spPr>
          <a:xfrm>
            <a:off x="6629400" y="2670048"/>
            <a:ext cx="4846320" cy="3657600"/>
          </a:xfrm>
          <a:prstGeom prst="rect">
            <a:avLst/>
          </a:prstGeom>
          <a:noFill/>
          <a:ln/>
        </p:spPr>
        <p:txBody>
          <a:bodyPr wrap="square" lIns="0" tIns="0" rIns="0" bIns="0" rtlCol="0" anchor="ctr"/>
          <a:lstStyle/>
          <a:p>
            <a:pPr marL="342900" indent="-342900">
              <a:lnSpc>
                <a:spcPct val="122000"/>
              </a:lnSpc>
              <a:spcAft>
                <a:spcPts val="1000"/>
              </a:spcAft>
              <a:buSzPct val="100000"/>
              <a:buChar char="●"/>
            </a:pPr>
            <a:r>
              <a:rPr lang="en-US" sz="1350">
                <a:solidFill>
                  <a:srgbClr val="1A2826"/>
                </a:solidFill>
                <a:latin typeface="Arial" pitchFamily="34" charset="0"/>
                <a:ea typeface="Arial" pitchFamily="34" charset="-122"/>
                <a:cs typeface="Arial" pitchFamily="34" charset="-120"/>
              </a:rPr>
              <a:t>Use plain, jargon-free language and the teach-back method to confirm understanding of inhaler technique and action plans</a:t>
            </a:r>
            <a:endParaRPr lang="en-US" sz="1350"/>
          </a:p>
          <a:p>
            <a:pPr marL="342900" indent="-342900">
              <a:lnSpc>
                <a:spcPct val="122000"/>
              </a:lnSpc>
              <a:spcAft>
                <a:spcPts val="1000"/>
              </a:spcAft>
              <a:buSzPct val="100000"/>
              <a:buChar char="●"/>
            </a:pPr>
            <a:r>
              <a:rPr lang="en-US" sz="1350">
                <a:solidFill>
                  <a:srgbClr val="1A2826"/>
                </a:solidFill>
                <a:latin typeface="Arial" pitchFamily="34" charset="0"/>
                <a:ea typeface="Arial" pitchFamily="34" charset="-122"/>
                <a:cs typeface="Arial" pitchFamily="34" charset="-120"/>
              </a:rPr>
              <a:t>Adapt communication for breathlessness — short sentences, allow recovery time, never rush the patient</a:t>
            </a:r>
            <a:endParaRPr lang="en-US" sz="1350"/>
          </a:p>
          <a:p>
            <a:pPr marL="342900" indent="-342900">
              <a:lnSpc>
                <a:spcPct val="122000"/>
              </a:lnSpc>
              <a:spcAft>
                <a:spcPts val="1000"/>
              </a:spcAft>
              <a:buSzPct val="100000"/>
              <a:buChar char="●"/>
            </a:pPr>
            <a:r>
              <a:rPr lang="en-US" sz="1350">
                <a:solidFill>
                  <a:srgbClr val="1A2826"/>
                </a:solidFill>
                <a:latin typeface="Arial" pitchFamily="34" charset="0"/>
                <a:ea typeface="Arial" pitchFamily="34" charset="-122"/>
                <a:cs typeface="Arial" pitchFamily="34" charset="-120"/>
              </a:rPr>
              <a:t>Provide written and verbal information, and check for sensory or literacy needs (NHS Accessible Information Standard)</a:t>
            </a:r>
            <a:endParaRPr lang="en-US" sz="1350"/>
          </a:p>
          <a:p>
            <a:pPr marL="342900" indent="-342900">
              <a:lnSpc>
                <a:spcPct val="122000"/>
              </a:lnSpc>
              <a:spcAft>
                <a:spcPts val="1000"/>
              </a:spcAft>
              <a:buSzPct val="100000"/>
              <a:buChar char="●"/>
            </a:pPr>
            <a:r>
              <a:rPr lang="en-US" sz="1350">
                <a:solidFill>
                  <a:srgbClr val="1A2826"/>
                </a:solidFill>
                <a:latin typeface="Arial" pitchFamily="34" charset="0"/>
                <a:ea typeface="Arial" pitchFamily="34" charset="-122"/>
                <a:cs typeface="Arial" pitchFamily="34" charset="-120"/>
              </a:rPr>
              <a:t>Maintain continuity of contact (named respiratory nurse) to build trust and support adherence</a:t>
            </a:r>
            <a:endParaRPr lang="en-US" sz="1350"/>
          </a:p>
          <a:p>
            <a:pPr marL="342900" indent="-342900">
              <a:lnSpc>
                <a:spcPct val="122000"/>
              </a:lnSpc>
              <a:spcAft>
                <a:spcPts val="1000"/>
              </a:spcAft>
              <a:buSzPct val="100000"/>
              <a:buChar char="●"/>
            </a:pPr>
            <a:r>
              <a:rPr lang="en-US" sz="1350">
                <a:solidFill>
                  <a:srgbClr val="1A2826"/>
                </a:solidFill>
                <a:latin typeface="Arial" pitchFamily="34" charset="0"/>
                <a:ea typeface="Arial" pitchFamily="34" charset="-122"/>
                <a:cs typeface="Arial" pitchFamily="34" charset="-120"/>
              </a:rPr>
              <a:t>Actively check for protected-characteristic barriers to service access, since uptake of pulmonary rehabilitation is not yet equitable across patient groups (Drover et al., 2024)</a:t>
            </a:r>
            <a:endParaRPr lang="en-US" sz="1350"/>
          </a:p>
        </p:txBody>
      </p:sp>
      <p:sp>
        <p:nvSpPr>
          <p:cNvPr id="22" name="Text 15"/>
          <p:cNvSpPr/>
          <p:nvPr/>
        </p:nvSpPr>
        <p:spPr>
          <a:xfrm>
            <a:off x="457200" y="6547104"/>
            <a:ext cx="8686800" cy="274320"/>
          </a:xfrm>
          <a:prstGeom prst="rect">
            <a:avLst/>
          </a:prstGeom>
          <a:noFill/>
          <a:ln/>
        </p:spPr>
        <p:txBody>
          <a:bodyPr wrap="square" lIns="0" tIns="0" rIns="0" bIns="0" rtlCol="0" anchor="ctr"/>
          <a:lstStyle/>
          <a:p>
            <a:pPr marL="0" indent="0">
              <a:buNone/>
            </a:pPr>
            <a:endParaRPr lang="en-US" sz="1000"/>
          </a:p>
        </p:txBody>
      </p:sp>
      <p:sp>
        <p:nvSpPr>
          <p:cNvPr id="23" name="Text 16"/>
          <p:cNvSpPr/>
          <p:nvPr/>
        </p:nvSpPr>
        <p:spPr>
          <a:xfrm>
            <a:off x="11338560" y="6547104"/>
            <a:ext cx="548640" cy="274320"/>
          </a:xfrm>
          <a:prstGeom prst="rect">
            <a:avLst/>
          </a:prstGeom>
          <a:noFill/>
          <a:ln/>
        </p:spPr>
        <p:txBody>
          <a:bodyPr wrap="square" lIns="0" tIns="0" rIns="0" bIns="0" rtlCol="0" anchor="ctr"/>
          <a:lstStyle/>
          <a:p>
            <a:pPr marL="0" indent="0" algn="r">
              <a:buNone/>
            </a:pPr>
            <a:r>
              <a:rPr lang="en-US" sz="1000">
                <a:solidFill>
                  <a:srgbClr val="55706C"/>
                </a:solidFill>
                <a:latin typeface="Arial" pitchFamily="34" charset="0"/>
                <a:ea typeface="Arial" pitchFamily="34" charset="-122"/>
                <a:cs typeface="Arial" pitchFamily="34" charset="-120"/>
              </a:rPr>
              <a:t>12 / 15</a:t>
            </a:r>
            <a:endParaRPr lang="en-US" sz="1000"/>
          </a:p>
        </p:txBody>
      </p:sp>
      <p:pic>
        <p:nvPicPr>
          <p:cNvPr id="27" name="Audio 26">
            <a:hlinkClick r:id="" action="ppaction://media"/>
            <a:extLst>
              <a:ext uri="{FF2B5EF4-FFF2-40B4-BE49-F238E27FC236}">
                <a16:creationId xmlns:a16="http://schemas.microsoft.com/office/drawing/2014/main" id="{FCB52857-D951-E826-2280-B8B952CBFE21}"/>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2902"/>
    </mc:Choice>
    <mc:Fallback xmlns="">
      <p:transition spd="slow" advTm="62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102637"/>
            <a:ext cx="10058400" cy="537443"/>
          </a:xfrm>
          <a:prstGeom prst="rect">
            <a:avLst/>
          </a:prstGeom>
          <a:solidFill>
            <a:schemeClr val="accent4"/>
          </a:solidFill>
          <a:ln/>
        </p:spPr>
        <p:txBody>
          <a:bodyPr wrap="square" lIns="0" tIns="0" rIns="0" bIns="0" rtlCol="0" anchor="ctr"/>
          <a:lstStyle/>
          <a:p>
            <a:pPr marL="0" indent="0">
              <a:buNone/>
            </a:pPr>
            <a:r>
              <a:rPr lang="en-US" sz="1600" b="1" kern="0" spc="200">
                <a:solidFill>
                  <a:srgbClr val="5B3E8E"/>
                </a:solidFill>
                <a:latin typeface="Arial" pitchFamily="34" charset="0"/>
                <a:ea typeface="Arial" pitchFamily="34" charset="-122"/>
                <a:cs typeface="Arial" pitchFamily="34" charset="-120"/>
              </a:rPr>
              <a:t>TRANSFERABLE SKILLS</a:t>
            </a:r>
            <a:endParaRPr lang="en-US" sz="1600"/>
          </a:p>
        </p:txBody>
      </p:sp>
      <p:sp>
        <p:nvSpPr>
          <p:cNvPr id="3" name="Text 1"/>
          <p:cNvSpPr/>
          <p:nvPr/>
        </p:nvSpPr>
        <p:spPr>
          <a:xfrm>
            <a:off x="502920" y="621792"/>
            <a:ext cx="11247120" cy="777240"/>
          </a:xfrm>
          <a:prstGeom prst="rect">
            <a:avLst/>
          </a:prstGeom>
          <a:noFill/>
          <a:ln/>
        </p:spPr>
        <p:txBody>
          <a:bodyPr wrap="square" lIns="0" tIns="0" rIns="0" bIns="0" rtlCol="0" anchor="ctr"/>
          <a:lstStyle/>
          <a:p>
            <a:pPr marL="0" indent="0">
              <a:buNone/>
            </a:pPr>
            <a:r>
              <a:rPr lang="en-US" sz="3400" b="1">
                <a:solidFill>
                  <a:srgbClr val="08312E"/>
                </a:solidFill>
                <a:latin typeface="Arial" pitchFamily="34" charset="0"/>
                <a:ea typeface="Arial" pitchFamily="34" charset="-122"/>
                <a:cs typeface="Arial" pitchFamily="34" charset="-120"/>
              </a:rPr>
              <a:t>Ethical Considerations in COPD Care</a:t>
            </a:r>
            <a:endParaRPr lang="en-US" sz="3400"/>
          </a:p>
        </p:txBody>
      </p:sp>
      <p:pic>
        <p:nvPicPr>
          <p:cNvPr id="4" name="Image 0" descr="preencoded.png"/>
          <p:cNvPicPr>
            <a:picLocks noChangeAspect="1"/>
          </p:cNvPicPr>
          <p:nvPr/>
        </p:nvPicPr>
        <p:blipFill>
          <a:blip r:embed="rId5"/>
          <a:stretch>
            <a:fillRect/>
          </a:stretch>
        </p:blipFill>
        <p:spPr>
          <a:xfrm>
            <a:off x="10789920" y="658368"/>
            <a:ext cx="548640" cy="548640"/>
          </a:xfrm>
          <a:prstGeom prst="rect">
            <a:avLst/>
          </a:prstGeom>
        </p:spPr>
      </p:pic>
      <p:sp>
        <p:nvSpPr>
          <p:cNvPr id="5" name="Shape 2"/>
          <p:cNvSpPr/>
          <p:nvPr/>
        </p:nvSpPr>
        <p:spPr>
          <a:xfrm>
            <a:off x="502920" y="1508760"/>
            <a:ext cx="3657600" cy="1600200"/>
          </a:xfrm>
          <a:prstGeom prst="roundRect">
            <a:avLst>
              <a:gd name="adj" fmla="val 4000"/>
            </a:avLst>
          </a:prstGeom>
          <a:solidFill>
            <a:srgbClr val="E6F0F7"/>
          </a:solidFill>
          <a:ln/>
          <a:effectLst>
            <a:outerShdw blurRad="76200" dist="25400" dir="5400000" algn="bl" rotWithShape="0">
              <a:srgbClr val="000000">
                <a:alpha val="8000"/>
              </a:srgbClr>
            </a:outerShdw>
          </a:effectLst>
        </p:spPr>
        <p:txBody>
          <a:bodyPr/>
          <a:lstStyle/>
          <a:p>
            <a:endParaRPr lang="en-GB"/>
          </a:p>
        </p:txBody>
      </p:sp>
      <p:sp>
        <p:nvSpPr>
          <p:cNvPr id="6" name="Shape 3"/>
          <p:cNvSpPr/>
          <p:nvPr/>
        </p:nvSpPr>
        <p:spPr>
          <a:xfrm>
            <a:off x="667512" y="1655064"/>
            <a:ext cx="146304" cy="146304"/>
          </a:xfrm>
          <a:prstGeom prst="ellipse">
            <a:avLst/>
          </a:prstGeom>
          <a:solidFill>
            <a:srgbClr val="1F5F8B"/>
          </a:solidFill>
          <a:ln/>
        </p:spPr>
        <p:txBody>
          <a:bodyPr/>
          <a:lstStyle/>
          <a:p>
            <a:endParaRPr lang="en-GB"/>
          </a:p>
        </p:txBody>
      </p:sp>
      <p:sp>
        <p:nvSpPr>
          <p:cNvPr id="7" name="Text 4"/>
          <p:cNvSpPr/>
          <p:nvPr/>
        </p:nvSpPr>
        <p:spPr>
          <a:xfrm>
            <a:off x="941832" y="1581912"/>
            <a:ext cx="3054096" cy="457200"/>
          </a:xfrm>
          <a:prstGeom prst="rect">
            <a:avLst/>
          </a:prstGeom>
          <a:noFill/>
          <a:ln/>
        </p:spPr>
        <p:txBody>
          <a:bodyPr wrap="square" lIns="0" tIns="0" rIns="0" bIns="0" rtlCol="0" anchor="ctr"/>
          <a:lstStyle/>
          <a:p>
            <a:pPr marL="0" indent="0">
              <a:lnSpc>
                <a:spcPct val="105000"/>
              </a:lnSpc>
              <a:buNone/>
            </a:pPr>
            <a:r>
              <a:rPr lang="en-US" sz="1500" b="1">
                <a:solidFill>
                  <a:srgbClr val="1F5F8B"/>
                </a:solidFill>
                <a:latin typeface="Arial" pitchFamily="34" charset="0"/>
                <a:ea typeface="Arial" pitchFamily="34" charset="-122"/>
                <a:cs typeface="Arial" pitchFamily="34" charset="-120"/>
              </a:rPr>
              <a:t>Autonomy &amp; informed consent</a:t>
            </a:r>
            <a:endParaRPr lang="en-US" sz="1500"/>
          </a:p>
        </p:txBody>
      </p:sp>
      <p:sp>
        <p:nvSpPr>
          <p:cNvPr id="8" name="Text 5"/>
          <p:cNvSpPr/>
          <p:nvPr/>
        </p:nvSpPr>
        <p:spPr>
          <a:xfrm>
            <a:off x="667512" y="2130552"/>
            <a:ext cx="3328416" cy="914400"/>
          </a:xfrm>
          <a:prstGeom prst="rect">
            <a:avLst/>
          </a:prstGeom>
          <a:noFill/>
          <a:ln/>
        </p:spPr>
        <p:txBody>
          <a:bodyPr wrap="square" lIns="0" tIns="0" rIns="0" bIns="0" rtlCol="0" anchor="ctr"/>
          <a:lstStyle/>
          <a:p>
            <a:pPr marL="0" indent="0">
              <a:lnSpc>
                <a:spcPct val="110000"/>
              </a:lnSpc>
              <a:buNone/>
            </a:pPr>
            <a:r>
              <a:rPr lang="en-US" sz="1250">
                <a:solidFill>
                  <a:srgbClr val="1A2826"/>
                </a:solidFill>
                <a:latin typeface="Arial" pitchFamily="34" charset="0"/>
                <a:ea typeface="Arial" pitchFamily="34" charset="-122"/>
                <a:cs typeface="Arial" pitchFamily="34" charset="-120"/>
              </a:rPr>
              <a:t>Mr R.B. has the right to be involved in all treatment decisions, including the option to decline pulmonary rehabilitation or specific inhaled therapies, once fully informed of risks and benefits (NICE, 2025).</a:t>
            </a:r>
            <a:endParaRPr lang="en-US" sz="1250"/>
          </a:p>
        </p:txBody>
      </p:sp>
      <p:sp>
        <p:nvSpPr>
          <p:cNvPr id="9" name="Shape 6"/>
          <p:cNvSpPr/>
          <p:nvPr/>
        </p:nvSpPr>
        <p:spPr>
          <a:xfrm>
            <a:off x="4306824" y="1508760"/>
            <a:ext cx="3657600" cy="1600200"/>
          </a:xfrm>
          <a:prstGeom prst="roundRect">
            <a:avLst>
              <a:gd name="adj" fmla="val 4000"/>
            </a:avLst>
          </a:prstGeom>
          <a:solidFill>
            <a:srgbClr val="EAF5F3"/>
          </a:solidFill>
          <a:ln/>
          <a:effectLst>
            <a:outerShdw blurRad="76200" dist="25400" dir="5400000" algn="bl" rotWithShape="0">
              <a:srgbClr val="000000">
                <a:alpha val="8000"/>
              </a:srgbClr>
            </a:outerShdw>
          </a:effectLst>
        </p:spPr>
        <p:txBody>
          <a:bodyPr/>
          <a:lstStyle/>
          <a:p>
            <a:endParaRPr lang="en-GB"/>
          </a:p>
        </p:txBody>
      </p:sp>
      <p:sp>
        <p:nvSpPr>
          <p:cNvPr id="10" name="Shape 7"/>
          <p:cNvSpPr/>
          <p:nvPr/>
        </p:nvSpPr>
        <p:spPr>
          <a:xfrm>
            <a:off x="4471416" y="1655064"/>
            <a:ext cx="146304" cy="146304"/>
          </a:xfrm>
          <a:prstGeom prst="ellipse">
            <a:avLst/>
          </a:prstGeom>
          <a:solidFill>
            <a:srgbClr val="0E5A56"/>
          </a:solidFill>
          <a:ln/>
        </p:spPr>
        <p:txBody>
          <a:bodyPr/>
          <a:lstStyle/>
          <a:p>
            <a:endParaRPr lang="en-GB"/>
          </a:p>
        </p:txBody>
      </p:sp>
      <p:sp>
        <p:nvSpPr>
          <p:cNvPr id="11" name="Text 8"/>
          <p:cNvSpPr/>
          <p:nvPr/>
        </p:nvSpPr>
        <p:spPr>
          <a:xfrm>
            <a:off x="4745736" y="1581912"/>
            <a:ext cx="3054096" cy="457200"/>
          </a:xfrm>
          <a:prstGeom prst="rect">
            <a:avLst/>
          </a:prstGeom>
          <a:noFill/>
          <a:ln/>
        </p:spPr>
        <p:txBody>
          <a:bodyPr wrap="square" lIns="0" tIns="0" rIns="0" bIns="0" rtlCol="0" anchor="ctr"/>
          <a:lstStyle/>
          <a:p>
            <a:pPr marL="0" indent="0">
              <a:lnSpc>
                <a:spcPct val="105000"/>
              </a:lnSpc>
              <a:buNone/>
            </a:pPr>
            <a:r>
              <a:rPr lang="en-US" sz="1500" b="1">
                <a:solidFill>
                  <a:srgbClr val="0E5A56"/>
                </a:solidFill>
                <a:latin typeface="Arial" pitchFamily="34" charset="0"/>
                <a:ea typeface="Arial" pitchFamily="34" charset="-122"/>
                <a:cs typeface="Arial" pitchFamily="34" charset="-120"/>
              </a:rPr>
              <a:t>Confidentiality</a:t>
            </a:r>
            <a:endParaRPr lang="en-US" sz="1500"/>
          </a:p>
        </p:txBody>
      </p:sp>
      <p:sp>
        <p:nvSpPr>
          <p:cNvPr id="12" name="Text 9"/>
          <p:cNvSpPr/>
          <p:nvPr/>
        </p:nvSpPr>
        <p:spPr>
          <a:xfrm>
            <a:off x="4471416" y="2130552"/>
            <a:ext cx="3328416" cy="914400"/>
          </a:xfrm>
          <a:prstGeom prst="rect">
            <a:avLst/>
          </a:prstGeom>
          <a:noFill/>
          <a:ln/>
        </p:spPr>
        <p:txBody>
          <a:bodyPr wrap="square" lIns="0" tIns="0" rIns="0" bIns="0" rtlCol="0" anchor="ctr"/>
          <a:lstStyle/>
          <a:p>
            <a:pPr marL="0" indent="0">
              <a:lnSpc>
                <a:spcPct val="110000"/>
              </a:lnSpc>
              <a:buNone/>
            </a:pPr>
            <a:r>
              <a:rPr lang="en-US" sz="1250">
                <a:solidFill>
                  <a:srgbClr val="1A2826"/>
                </a:solidFill>
                <a:latin typeface="Arial" pitchFamily="34" charset="0"/>
                <a:ea typeface="Arial" pitchFamily="34" charset="-122"/>
                <a:cs typeface="Arial" pitchFamily="34" charset="-120"/>
              </a:rPr>
              <a:t>Health information is shared only with relevant members of the care team, and the patient's consent is sought before involving family members in his care.</a:t>
            </a:r>
            <a:endParaRPr lang="en-US" sz="1250"/>
          </a:p>
        </p:txBody>
      </p:sp>
      <p:sp>
        <p:nvSpPr>
          <p:cNvPr id="13" name="Shape 10"/>
          <p:cNvSpPr/>
          <p:nvPr/>
        </p:nvSpPr>
        <p:spPr>
          <a:xfrm>
            <a:off x="8110728" y="1508760"/>
            <a:ext cx="3657600" cy="1600200"/>
          </a:xfrm>
          <a:prstGeom prst="roundRect">
            <a:avLst>
              <a:gd name="adj" fmla="val 4000"/>
            </a:avLst>
          </a:prstGeom>
          <a:solidFill>
            <a:srgbClr val="F7E7E0"/>
          </a:solidFill>
          <a:ln/>
          <a:effectLst>
            <a:outerShdw blurRad="76200" dist="25400" dir="5400000" algn="bl" rotWithShape="0">
              <a:srgbClr val="000000">
                <a:alpha val="8000"/>
              </a:srgbClr>
            </a:outerShdw>
          </a:effectLst>
        </p:spPr>
        <p:txBody>
          <a:bodyPr/>
          <a:lstStyle/>
          <a:p>
            <a:endParaRPr lang="en-GB"/>
          </a:p>
        </p:txBody>
      </p:sp>
      <p:sp>
        <p:nvSpPr>
          <p:cNvPr id="14" name="Shape 11"/>
          <p:cNvSpPr/>
          <p:nvPr/>
        </p:nvSpPr>
        <p:spPr>
          <a:xfrm>
            <a:off x="8275320" y="1655064"/>
            <a:ext cx="146304" cy="146304"/>
          </a:xfrm>
          <a:prstGeom prst="ellipse">
            <a:avLst/>
          </a:prstGeom>
          <a:solidFill>
            <a:srgbClr val="C1542C"/>
          </a:solidFill>
          <a:ln/>
        </p:spPr>
        <p:txBody>
          <a:bodyPr/>
          <a:lstStyle/>
          <a:p>
            <a:endParaRPr lang="en-GB"/>
          </a:p>
        </p:txBody>
      </p:sp>
      <p:sp>
        <p:nvSpPr>
          <p:cNvPr id="15" name="Text 12"/>
          <p:cNvSpPr/>
          <p:nvPr/>
        </p:nvSpPr>
        <p:spPr>
          <a:xfrm>
            <a:off x="8549640" y="1581912"/>
            <a:ext cx="3054096" cy="457200"/>
          </a:xfrm>
          <a:prstGeom prst="rect">
            <a:avLst/>
          </a:prstGeom>
          <a:noFill/>
          <a:ln/>
        </p:spPr>
        <p:txBody>
          <a:bodyPr wrap="square" lIns="0" tIns="0" rIns="0" bIns="0" rtlCol="0" anchor="ctr"/>
          <a:lstStyle/>
          <a:p>
            <a:pPr marL="0" indent="0">
              <a:lnSpc>
                <a:spcPct val="105000"/>
              </a:lnSpc>
              <a:buNone/>
            </a:pPr>
            <a:r>
              <a:rPr lang="en-US" sz="1500" b="1">
                <a:solidFill>
                  <a:srgbClr val="C1542C"/>
                </a:solidFill>
                <a:latin typeface="Arial" pitchFamily="34" charset="0"/>
                <a:ea typeface="Arial" pitchFamily="34" charset="-122"/>
                <a:cs typeface="Arial" pitchFamily="34" charset="-120"/>
              </a:rPr>
              <a:t>Beneficence &amp; non-maleficence</a:t>
            </a:r>
            <a:endParaRPr lang="en-US" sz="1500"/>
          </a:p>
        </p:txBody>
      </p:sp>
      <p:sp>
        <p:nvSpPr>
          <p:cNvPr id="16" name="Text 13"/>
          <p:cNvSpPr/>
          <p:nvPr/>
        </p:nvSpPr>
        <p:spPr>
          <a:xfrm>
            <a:off x="8275320" y="2130552"/>
            <a:ext cx="3328416" cy="914400"/>
          </a:xfrm>
          <a:prstGeom prst="rect">
            <a:avLst/>
          </a:prstGeom>
          <a:noFill/>
          <a:ln/>
        </p:spPr>
        <p:txBody>
          <a:bodyPr wrap="square" lIns="0" tIns="0" rIns="0" bIns="0" rtlCol="0" anchor="ctr"/>
          <a:lstStyle/>
          <a:p>
            <a:pPr marL="0" indent="0">
              <a:lnSpc>
                <a:spcPct val="110000"/>
              </a:lnSpc>
              <a:buNone/>
            </a:pPr>
            <a:r>
              <a:rPr lang="en-US" sz="1250">
                <a:solidFill>
                  <a:srgbClr val="1A2826"/>
                </a:solidFill>
                <a:latin typeface="Arial" pitchFamily="34" charset="0"/>
                <a:ea typeface="Arial" pitchFamily="34" charset="-122"/>
                <a:cs typeface="Arial" pitchFamily="34" charset="-120"/>
              </a:rPr>
              <a:t>Treatment choices balance symptom benefit against side-effect burden (e.g. pneumonia risk with inhaled corticosteroids), tailoring therapy to the individual rather than applying treatment uniformly.</a:t>
            </a:r>
            <a:endParaRPr lang="en-US" sz="1250"/>
          </a:p>
        </p:txBody>
      </p:sp>
      <p:sp>
        <p:nvSpPr>
          <p:cNvPr id="17" name="Shape 14"/>
          <p:cNvSpPr/>
          <p:nvPr/>
        </p:nvSpPr>
        <p:spPr>
          <a:xfrm>
            <a:off x="502920" y="3255264"/>
            <a:ext cx="3657600" cy="1600200"/>
          </a:xfrm>
          <a:prstGeom prst="roundRect">
            <a:avLst>
              <a:gd name="adj" fmla="val 4000"/>
            </a:avLst>
          </a:prstGeom>
          <a:solidFill>
            <a:srgbClr val="FCEFDA"/>
          </a:solidFill>
          <a:ln/>
          <a:effectLst>
            <a:outerShdw blurRad="76200" dist="25400" dir="5400000" algn="bl" rotWithShape="0">
              <a:srgbClr val="000000">
                <a:alpha val="8000"/>
              </a:srgbClr>
            </a:outerShdw>
          </a:effectLst>
        </p:spPr>
        <p:txBody>
          <a:bodyPr/>
          <a:lstStyle/>
          <a:p>
            <a:endParaRPr lang="en-GB"/>
          </a:p>
        </p:txBody>
      </p:sp>
      <p:sp>
        <p:nvSpPr>
          <p:cNvPr id="18" name="Shape 15"/>
          <p:cNvSpPr/>
          <p:nvPr/>
        </p:nvSpPr>
        <p:spPr>
          <a:xfrm>
            <a:off x="667512" y="3401568"/>
            <a:ext cx="146304" cy="146304"/>
          </a:xfrm>
          <a:prstGeom prst="ellipse">
            <a:avLst/>
          </a:prstGeom>
          <a:solidFill>
            <a:srgbClr val="E8A33D"/>
          </a:solidFill>
          <a:ln/>
        </p:spPr>
        <p:txBody>
          <a:bodyPr/>
          <a:lstStyle/>
          <a:p>
            <a:endParaRPr lang="en-GB"/>
          </a:p>
        </p:txBody>
      </p:sp>
      <p:sp>
        <p:nvSpPr>
          <p:cNvPr id="19" name="Text 16"/>
          <p:cNvSpPr/>
          <p:nvPr/>
        </p:nvSpPr>
        <p:spPr>
          <a:xfrm>
            <a:off x="941832" y="3328416"/>
            <a:ext cx="3054096" cy="457200"/>
          </a:xfrm>
          <a:prstGeom prst="rect">
            <a:avLst/>
          </a:prstGeom>
          <a:noFill/>
          <a:ln/>
        </p:spPr>
        <p:txBody>
          <a:bodyPr wrap="square" lIns="0" tIns="0" rIns="0" bIns="0" rtlCol="0" anchor="ctr"/>
          <a:lstStyle/>
          <a:p>
            <a:pPr marL="0" indent="0">
              <a:lnSpc>
                <a:spcPct val="105000"/>
              </a:lnSpc>
              <a:buNone/>
            </a:pPr>
            <a:r>
              <a:rPr lang="en-US" sz="1500" b="1">
                <a:solidFill>
                  <a:srgbClr val="E8A33D"/>
                </a:solidFill>
                <a:latin typeface="Arial" pitchFamily="34" charset="0"/>
                <a:ea typeface="Arial" pitchFamily="34" charset="-122"/>
                <a:cs typeface="Arial" pitchFamily="34" charset="-120"/>
              </a:rPr>
              <a:t>Justice &amp; equity</a:t>
            </a:r>
            <a:endParaRPr lang="en-US" sz="1500"/>
          </a:p>
        </p:txBody>
      </p:sp>
      <p:sp>
        <p:nvSpPr>
          <p:cNvPr id="20" name="Text 17"/>
          <p:cNvSpPr/>
          <p:nvPr/>
        </p:nvSpPr>
        <p:spPr>
          <a:xfrm>
            <a:off x="667512" y="3877056"/>
            <a:ext cx="3328416" cy="914400"/>
          </a:xfrm>
          <a:prstGeom prst="rect">
            <a:avLst/>
          </a:prstGeom>
          <a:noFill/>
          <a:ln/>
        </p:spPr>
        <p:txBody>
          <a:bodyPr wrap="square" lIns="0" tIns="0" rIns="0" bIns="0" rtlCol="0" anchor="ctr"/>
          <a:lstStyle/>
          <a:p>
            <a:pPr marL="0" indent="0">
              <a:lnSpc>
                <a:spcPct val="110000"/>
              </a:lnSpc>
              <a:buNone/>
            </a:pPr>
            <a:r>
              <a:rPr lang="en-US" sz="1250">
                <a:solidFill>
                  <a:srgbClr val="1A2826"/>
                </a:solidFill>
                <a:latin typeface="Arial" pitchFamily="34" charset="0"/>
                <a:ea typeface="Arial" pitchFamily="34" charset="-122"/>
                <a:cs typeface="Arial" pitchFamily="34" charset="-120"/>
              </a:rPr>
              <a:t>Given the strong link between deprivation and COPD outcomes (Williams et al., 2022), and documented inequity in pulmonary rehabilitation access (Drover et al., 2024), services must proactively address access barriers rather than assuming equal uptake.</a:t>
            </a:r>
            <a:endParaRPr lang="en-US" sz="1250"/>
          </a:p>
        </p:txBody>
      </p:sp>
      <p:sp>
        <p:nvSpPr>
          <p:cNvPr id="21" name="Shape 18"/>
          <p:cNvSpPr/>
          <p:nvPr/>
        </p:nvSpPr>
        <p:spPr>
          <a:xfrm>
            <a:off x="4306824" y="3255264"/>
            <a:ext cx="3657600" cy="1600200"/>
          </a:xfrm>
          <a:prstGeom prst="roundRect">
            <a:avLst>
              <a:gd name="adj" fmla="val 4000"/>
            </a:avLst>
          </a:prstGeom>
          <a:solidFill>
            <a:srgbClr val="E7F5EB"/>
          </a:solidFill>
          <a:ln/>
          <a:effectLst>
            <a:outerShdw blurRad="76200" dist="25400" dir="5400000" algn="bl" rotWithShape="0">
              <a:srgbClr val="000000">
                <a:alpha val="8000"/>
              </a:srgbClr>
            </a:outerShdw>
          </a:effectLst>
        </p:spPr>
        <p:txBody>
          <a:bodyPr/>
          <a:lstStyle/>
          <a:p>
            <a:endParaRPr lang="en-GB"/>
          </a:p>
        </p:txBody>
      </p:sp>
      <p:sp>
        <p:nvSpPr>
          <p:cNvPr id="22" name="Shape 19"/>
          <p:cNvSpPr/>
          <p:nvPr/>
        </p:nvSpPr>
        <p:spPr>
          <a:xfrm>
            <a:off x="4471416" y="3401568"/>
            <a:ext cx="146304" cy="146304"/>
          </a:xfrm>
          <a:prstGeom prst="ellipse">
            <a:avLst/>
          </a:prstGeom>
          <a:solidFill>
            <a:srgbClr val="2F8F4E"/>
          </a:solidFill>
          <a:ln/>
        </p:spPr>
        <p:txBody>
          <a:bodyPr/>
          <a:lstStyle/>
          <a:p>
            <a:endParaRPr lang="en-GB"/>
          </a:p>
        </p:txBody>
      </p:sp>
      <p:sp>
        <p:nvSpPr>
          <p:cNvPr id="23" name="Text 20"/>
          <p:cNvSpPr/>
          <p:nvPr/>
        </p:nvSpPr>
        <p:spPr>
          <a:xfrm>
            <a:off x="4745736" y="3328416"/>
            <a:ext cx="3054096" cy="457200"/>
          </a:xfrm>
          <a:prstGeom prst="rect">
            <a:avLst/>
          </a:prstGeom>
          <a:noFill/>
          <a:ln/>
        </p:spPr>
        <p:txBody>
          <a:bodyPr wrap="square" lIns="0" tIns="0" rIns="0" bIns="0" rtlCol="0" anchor="ctr"/>
          <a:lstStyle/>
          <a:p>
            <a:pPr marL="0" indent="0">
              <a:lnSpc>
                <a:spcPct val="105000"/>
              </a:lnSpc>
              <a:buNone/>
            </a:pPr>
            <a:r>
              <a:rPr lang="en-US" sz="1500" b="1">
                <a:solidFill>
                  <a:srgbClr val="2F8F4E"/>
                </a:solidFill>
                <a:latin typeface="Arial" pitchFamily="34" charset="0"/>
                <a:ea typeface="Arial" pitchFamily="34" charset="-122"/>
                <a:cs typeface="Arial" pitchFamily="34" charset="-120"/>
              </a:rPr>
              <a:t>Non-judgemental, person-centred care</a:t>
            </a:r>
            <a:endParaRPr lang="en-US" sz="1500"/>
          </a:p>
        </p:txBody>
      </p:sp>
      <p:sp>
        <p:nvSpPr>
          <p:cNvPr id="24" name="Text 21"/>
          <p:cNvSpPr/>
          <p:nvPr/>
        </p:nvSpPr>
        <p:spPr>
          <a:xfrm>
            <a:off x="4471416" y="3877056"/>
            <a:ext cx="3328416" cy="914400"/>
          </a:xfrm>
          <a:prstGeom prst="rect">
            <a:avLst/>
          </a:prstGeom>
          <a:noFill/>
          <a:ln/>
        </p:spPr>
        <p:txBody>
          <a:bodyPr wrap="square" lIns="0" tIns="0" rIns="0" bIns="0" rtlCol="0" anchor="ctr"/>
          <a:lstStyle/>
          <a:p>
            <a:pPr marL="0" indent="0">
              <a:lnSpc>
                <a:spcPct val="110000"/>
              </a:lnSpc>
              <a:buNone/>
            </a:pPr>
            <a:r>
              <a:rPr lang="en-US" sz="1250">
                <a:solidFill>
                  <a:srgbClr val="1A2826"/>
                </a:solidFill>
                <a:latin typeface="Arial" pitchFamily="34" charset="0"/>
                <a:ea typeface="Arial" pitchFamily="34" charset="-122"/>
                <a:cs typeface="Arial" pitchFamily="34" charset="-120"/>
              </a:rPr>
              <a:t>Smoking-cessation conversations are conducted without blame, recognising addiction as a health condition rather than a moral failing.</a:t>
            </a:r>
            <a:endParaRPr lang="en-US" sz="1250"/>
          </a:p>
        </p:txBody>
      </p:sp>
      <p:sp>
        <p:nvSpPr>
          <p:cNvPr id="25" name="Shape 22"/>
          <p:cNvSpPr/>
          <p:nvPr/>
        </p:nvSpPr>
        <p:spPr>
          <a:xfrm>
            <a:off x="8110728" y="3255264"/>
            <a:ext cx="3657600" cy="1600200"/>
          </a:xfrm>
          <a:prstGeom prst="roundRect">
            <a:avLst>
              <a:gd name="adj" fmla="val 4000"/>
            </a:avLst>
          </a:prstGeom>
          <a:solidFill>
            <a:srgbClr val="EFE9F6"/>
          </a:solidFill>
          <a:ln/>
          <a:effectLst>
            <a:outerShdw blurRad="76200" dist="25400" dir="5400000" algn="bl" rotWithShape="0">
              <a:srgbClr val="000000">
                <a:alpha val="8000"/>
              </a:srgbClr>
            </a:outerShdw>
          </a:effectLst>
        </p:spPr>
        <p:txBody>
          <a:bodyPr/>
          <a:lstStyle/>
          <a:p>
            <a:endParaRPr lang="en-GB"/>
          </a:p>
        </p:txBody>
      </p:sp>
      <p:sp>
        <p:nvSpPr>
          <p:cNvPr id="26" name="Shape 23"/>
          <p:cNvSpPr/>
          <p:nvPr/>
        </p:nvSpPr>
        <p:spPr>
          <a:xfrm>
            <a:off x="8275320" y="3401568"/>
            <a:ext cx="146304" cy="146304"/>
          </a:xfrm>
          <a:prstGeom prst="ellipse">
            <a:avLst/>
          </a:prstGeom>
          <a:solidFill>
            <a:srgbClr val="5B3E8E"/>
          </a:solidFill>
          <a:ln/>
        </p:spPr>
        <p:txBody>
          <a:bodyPr/>
          <a:lstStyle/>
          <a:p>
            <a:endParaRPr lang="en-GB"/>
          </a:p>
        </p:txBody>
      </p:sp>
      <p:sp>
        <p:nvSpPr>
          <p:cNvPr id="27" name="Text 24"/>
          <p:cNvSpPr/>
          <p:nvPr/>
        </p:nvSpPr>
        <p:spPr>
          <a:xfrm>
            <a:off x="8549640" y="3328416"/>
            <a:ext cx="3054096" cy="457200"/>
          </a:xfrm>
          <a:prstGeom prst="rect">
            <a:avLst/>
          </a:prstGeom>
          <a:noFill/>
          <a:ln/>
        </p:spPr>
        <p:txBody>
          <a:bodyPr wrap="square" lIns="0" tIns="0" rIns="0" bIns="0" rtlCol="0" anchor="ctr"/>
          <a:lstStyle/>
          <a:p>
            <a:pPr marL="0" indent="0">
              <a:lnSpc>
                <a:spcPct val="105000"/>
              </a:lnSpc>
              <a:buNone/>
            </a:pPr>
            <a:r>
              <a:rPr lang="en-US" sz="1500" b="1">
                <a:solidFill>
                  <a:srgbClr val="5B3E8E"/>
                </a:solidFill>
                <a:latin typeface="Arial" pitchFamily="34" charset="0"/>
                <a:ea typeface="Arial" pitchFamily="34" charset="-122"/>
                <a:cs typeface="Arial" pitchFamily="34" charset="-120"/>
              </a:rPr>
              <a:t>Advance &amp; future care planning</a:t>
            </a:r>
            <a:endParaRPr lang="en-US" sz="1500"/>
          </a:p>
        </p:txBody>
      </p:sp>
      <p:sp>
        <p:nvSpPr>
          <p:cNvPr id="28" name="Text 25"/>
          <p:cNvSpPr/>
          <p:nvPr/>
        </p:nvSpPr>
        <p:spPr>
          <a:xfrm>
            <a:off x="8275320" y="3877056"/>
            <a:ext cx="3328416" cy="914400"/>
          </a:xfrm>
          <a:prstGeom prst="rect">
            <a:avLst/>
          </a:prstGeom>
          <a:noFill/>
          <a:ln/>
        </p:spPr>
        <p:txBody>
          <a:bodyPr wrap="square" lIns="0" tIns="0" rIns="0" bIns="0" rtlCol="0" anchor="ctr"/>
          <a:lstStyle/>
          <a:p>
            <a:pPr marL="0" indent="0">
              <a:lnSpc>
                <a:spcPct val="110000"/>
              </a:lnSpc>
              <a:buNone/>
            </a:pPr>
            <a:r>
              <a:rPr lang="en-US" sz="1250">
                <a:solidFill>
                  <a:srgbClr val="1A2826"/>
                </a:solidFill>
                <a:latin typeface="Arial" pitchFamily="34" charset="0"/>
                <a:ea typeface="Arial" pitchFamily="34" charset="-122"/>
                <a:cs typeface="Arial" pitchFamily="34" charset="-120"/>
              </a:rPr>
              <a:t>As GOLD grade may progress, early, sensitive conversations about future wishes and palliative input prepare the patient and family without removing present-day hope or autonomy.</a:t>
            </a:r>
            <a:endParaRPr lang="en-US" sz="1250"/>
          </a:p>
        </p:txBody>
      </p:sp>
      <p:sp>
        <p:nvSpPr>
          <p:cNvPr id="30" name="Text 26"/>
          <p:cNvSpPr/>
          <p:nvPr/>
        </p:nvSpPr>
        <p:spPr>
          <a:xfrm>
            <a:off x="457200" y="6547104"/>
            <a:ext cx="8686800" cy="274320"/>
          </a:xfrm>
          <a:prstGeom prst="rect">
            <a:avLst/>
          </a:prstGeom>
          <a:noFill/>
          <a:ln/>
        </p:spPr>
        <p:txBody>
          <a:bodyPr wrap="square" lIns="0" tIns="0" rIns="0" bIns="0" rtlCol="0" anchor="ctr"/>
          <a:lstStyle/>
          <a:p>
            <a:pPr marL="0" indent="0">
              <a:buNone/>
            </a:pPr>
            <a:endParaRPr lang="en-US" sz="1000"/>
          </a:p>
        </p:txBody>
      </p:sp>
      <p:sp>
        <p:nvSpPr>
          <p:cNvPr id="31" name="Text 27"/>
          <p:cNvSpPr/>
          <p:nvPr/>
        </p:nvSpPr>
        <p:spPr>
          <a:xfrm>
            <a:off x="11338560" y="6547104"/>
            <a:ext cx="548640" cy="274320"/>
          </a:xfrm>
          <a:prstGeom prst="rect">
            <a:avLst/>
          </a:prstGeom>
          <a:noFill/>
          <a:ln/>
        </p:spPr>
        <p:txBody>
          <a:bodyPr wrap="square" lIns="0" tIns="0" rIns="0" bIns="0" rtlCol="0" anchor="ctr"/>
          <a:lstStyle/>
          <a:p>
            <a:pPr marL="0" indent="0" algn="r">
              <a:buNone/>
            </a:pPr>
            <a:r>
              <a:rPr lang="en-US" sz="1000">
                <a:solidFill>
                  <a:srgbClr val="55706C"/>
                </a:solidFill>
                <a:latin typeface="Arial" pitchFamily="34" charset="0"/>
                <a:ea typeface="Arial" pitchFamily="34" charset="-122"/>
                <a:cs typeface="Arial" pitchFamily="34" charset="-120"/>
              </a:rPr>
              <a:t>13 / 15</a:t>
            </a:r>
            <a:endParaRPr lang="en-US" sz="1000"/>
          </a:p>
        </p:txBody>
      </p:sp>
      <p:pic>
        <p:nvPicPr>
          <p:cNvPr id="35" name="Audio 34">
            <a:hlinkClick r:id="" action="ppaction://media"/>
            <a:extLst>
              <a:ext uri="{FF2B5EF4-FFF2-40B4-BE49-F238E27FC236}">
                <a16:creationId xmlns:a16="http://schemas.microsoft.com/office/drawing/2014/main" id="{6AA57361-A1E2-9D4A-712A-48AEDC0D72E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2804"/>
    </mc:Choice>
    <mc:Fallback xmlns="">
      <p:transition spd="slow" advTm="72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8312E"/>
        </a:solidFill>
        <a:effectLst/>
      </p:bgPr>
    </p:bg>
    <p:spTree>
      <p:nvGrpSpPr>
        <p:cNvPr id="1" name=""/>
        <p:cNvGrpSpPr/>
        <p:nvPr/>
      </p:nvGrpSpPr>
      <p:grpSpPr>
        <a:xfrm>
          <a:off x="0" y="0"/>
          <a:ext cx="0" cy="0"/>
          <a:chOff x="0" y="0"/>
          <a:chExt cx="0" cy="0"/>
        </a:xfrm>
      </p:grpSpPr>
      <p:pic>
        <p:nvPicPr>
          <p:cNvPr id="4" name="Image 0" descr="preencoded.png"/>
          <p:cNvPicPr>
            <a:picLocks noChangeAspect="1"/>
          </p:cNvPicPr>
          <p:nvPr/>
        </p:nvPicPr>
        <p:blipFill>
          <a:blip r:embed="rId5"/>
          <a:stretch>
            <a:fillRect/>
          </a:stretch>
        </p:blipFill>
        <p:spPr>
          <a:xfrm>
            <a:off x="822960" y="640080"/>
            <a:ext cx="685800" cy="685800"/>
          </a:xfrm>
          <a:prstGeom prst="rect">
            <a:avLst/>
          </a:prstGeom>
        </p:spPr>
      </p:pic>
      <p:sp>
        <p:nvSpPr>
          <p:cNvPr id="5" name="Text 2"/>
          <p:cNvSpPr/>
          <p:nvPr/>
        </p:nvSpPr>
        <p:spPr>
          <a:xfrm>
            <a:off x="578498" y="1240971"/>
            <a:ext cx="9342742" cy="523821"/>
          </a:xfrm>
          <a:prstGeom prst="rect">
            <a:avLst/>
          </a:prstGeom>
          <a:solidFill>
            <a:schemeClr val="accent4"/>
          </a:solidFill>
          <a:ln/>
        </p:spPr>
        <p:txBody>
          <a:bodyPr wrap="square" lIns="0" tIns="0" rIns="0" bIns="0" rtlCol="0" anchor="ctr"/>
          <a:lstStyle/>
          <a:p>
            <a:pPr marL="0" indent="0">
              <a:buNone/>
            </a:pPr>
            <a:r>
              <a:rPr lang="en-US" sz="2000" b="1" kern="0" spc="200">
                <a:solidFill>
                  <a:srgbClr val="3FA79C"/>
                </a:solidFill>
                <a:latin typeface="Arial" pitchFamily="34" charset="0"/>
                <a:ea typeface="Arial" pitchFamily="34" charset="-122"/>
                <a:cs typeface="Arial" pitchFamily="34" charset="-120"/>
              </a:rPr>
              <a:t>CONCLUSION</a:t>
            </a:r>
            <a:endParaRPr lang="en-US" sz="2000"/>
          </a:p>
        </p:txBody>
      </p:sp>
      <p:sp>
        <p:nvSpPr>
          <p:cNvPr id="6" name="Text 3"/>
          <p:cNvSpPr/>
          <p:nvPr/>
        </p:nvSpPr>
        <p:spPr>
          <a:xfrm>
            <a:off x="777240" y="1783080"/>
            <a:ext cx="10515600" cy="685800"/>
          </a:xfrm>
          <a:prstGeom prst="rect">
            <a:avLst/>
          </a:prstGeom>
          <a:noFill/>
          <a:ln/>
        </p:spPr>
        <p:txBody>
          <a:bodyPr wrap="square" lIns="0" tIns="0" rIns="0" bIns="0" rtlCol="0" anchor="ctr"/>
          <a:lstStyle/>
          <a:p>
            <a:pPr marL="0" indent="0">
              <a:buNone/>
            </a:pPr>
            <a:r>
              <a:rPr lang="en-US" sz="3200" b="1">
                <a:solidFill>
                  <a:srgbClr val="FFFFFF"/>
                </a:solidFill>
                <a:latin typeface="Arial" pitchFamily="34" charset="0"/>
                <a:ea typeface="Arial" pitchFamily="34" charset="-122"/>
                <a:cs typeface="Arial" pitchFamily="34" charset="-120"/>
              </a:rPr>
              <a:t>A Holistic, Evidence-Based Care Plan</a:t>
            </a:r>
            <a:endParaRPr lang="en-US" sz="3200"/>
          </a:p>
        </p:txBody>
      </p:sp>
      <p:sp>
        <p:nvSpPr>
          <p:cNvPr id="7" name="Shape 4"/>
          <p:cNvSpPr/>
          <p:nvPr/>
        </p:nvSpPr>
        <p:spPr>
          <a:xfrm>
            <a:off x="868680" y="2697480"/>
            <a:ext cx="118872" cy="118872"/>
          </a:xfrm>
          <a:prstGeom prst="ellipse">
            <a:avLst/>
          </a:prstGeom>
          <a:solidFill>
            <a:srgbClr val="E8A33D"/>
          </a:solidFill>
          <a:ln/>
        </p:spPr>
        <p:txBody>
          <a:bodyPr/>
          <a:lstStyle/>
          <a:p>
            <a:endParaRPr lang="en-GB"/>
          </a:p>
        </p:txBody>
      </p:sp>
      <p:sp>
        <p:nvSpPr>
          <p:cNvPr id="8" name="Text 5"/>
          <p:cNvSpPr/>
          <p:nvPr/>
        </p:nvSpPr>
        <p:spPr>
          <a:xfrm>
            <a:off x="1188720" y="2514600"/>
            <a:ext cx="9966960" cy="685800"/>
          </a:xfrm>
          <a:prstGeom prst="rect">
            <a:avLst/>
          </a:prstGeom>
          <a:noFill/>
          <a:ln/>
        </p:spPr>
        <p:txBody>
          <a:bodyPr wrap="square" lIns="0" tIns="0" rIns="0" bIns="0" rtlCol="0" anchor="ctr"/>
          <a:lstStyle/>
          <a:p>
            <a:pPr marL="0" indent="0">
              <a:lnSpc>
                <a:spcPct val="122000"/>
              </a:lnSpc>
              <a:buNone/>
            </a:pPr>
            <a:r>
              <a:rPr lang="en-US" sz="1700">
                <a:solidFill>
                  <a:srgbClr val="EAF5F3"/>
                </a:solidFill>
                <a:latin typeface="Arial" pitchFamily="34" charset="0"/>
                <a:ea typeface="Arial" pitchFamily="34" charset="-122"/>
                <a:cs typeface="Arial" pitchFamily="34" charset="-120"/>
              </a:rPr>
              <a:t>COPD is a progressive, largely preventable disease driven by chronic airway inflammation, oxidative stress and irreversible structural lung damage.</a:t>
            </a:r>
            <a:endParaRPr lang="en-US" sz="1700"/>
          </a:p>
        </p:txBody>
      </p:sp>
      <p:sp>
        <p:nvSpPr>
          <p:cNvPr id="9" name="Shape 6"/>
          <p:cNvSpPr/>
          <p:nvPr/>
        </p:nvSpPr>
        <p:spPr>
          <a:xfrm>
            <a:off x="868680" y="3584448"/>
            <a:ext cx="118872" cy="118872"/>
          </a:xfrm>
          <a:prstGeom prst="ellipse">
            <a:avLst/>
          </a:prstGeom>
          <a:solidFill>
            <a:srgbClr val="E8A33D"/>
          </a:solidFill>
          <a:ln/>
        </p:spPr>
        <p:txBody>
          <a:bodyPr/>
          <a:lstStyle/>
          <a:p>
            <a:endParaRPr lang="en-GB"/>
          </a:p>
        </p:txBody>
      </p:sp>
      <p:sp>
        <p:nvSpPr>
          <p:cNvPr id="10" name="Text 7"/>
          <p:cNvSpPr/>
          <p:nvPr/>
        </p:nvSpPr>
        <p:spPr>
          <a:xfrm>
            <a:off x="1188720" y="3401568"/>
            <a:ext cx="9966960" cy="685800"/>
          </a:xfrm>
          <a:prstGeom prst="rect">
            <a:avLst/>
          </a:prstGeom>
          <a:noFill/>
          <a:ln/>
        </p:spPr>
        <p:txBody>
          <a:bodyPr wrap="square" lIns="0" tIns="0" rIns="0" bIns="0" rtlCol="0" anchor="ctr"/>
          <a:lstStyle/>
          <a:p>
            <a:pPr marL="0" indent="0">
              <a:lnSpc>
                <a:spcPct val="122000"/>
              </a:lnSpc>
              <a:buNone/>
            </a:pPr>
            <a:r>
              <a:rPr lang="en-US" sz="1700">
                <a:solidFill>
                  <a:srgbClr val="EAF5F3"/>
                </a:solidFill>
                <a:latin typeface="Arial" pitchFamily="34" charset="0"/>
                <a:ea typeface="Arial" pitchFamily="34" charset="-122"/>
                <a:cs typeface="Arial" pitchFamily="34" charset="-120"/>
              </a:rPr>
              <a:t>For Mr R.B., risk factors of smoking, occupational exposure and social deprivation converge to drive moderate, GOLD Grade 2 / Group B disease.</a:t>
            </a:r>
            <a:endParaRPr lang="en-US" sz="1700"/>
          </a:p>
        </p:txBody>
      </p:sp>
      <p:sp>
        <p:nvSpPr>
          <p:cNvPr id="11" name="Shape 8"/>
          <p:cNvSpPr/>
          <p:nvPr/>
        </p:nvSpPr>
        <p:spPr>
          <a:xfrm>
            <a:off x="868680" y="4471416"/>
            <a:ext cx="118872" cy="118872"/>
          </a:xfrm>
          <a:prstGeom prst="ellipse">
            <a:avLst/>
          </a:prstGeom>
          <a:solidFill>
            <a:srgbClr val="E8A33D"/>
          </a:solidFill>
          <a:ln/>
        </p:spPr>
        <p:txBody>
          <a:bodyPr/>
          <a:lstStyle/>
          <a:p>
            <a:endParaRPr lang="en-GB"/>
          </a:p>
        </p:txBody>
      </p:sp>
      <p:sp>
        <p:nvSpPr>
          <p:cNvPr id="12" name="Text 9"/>
          <p:cNvSpPr/>
          <p:nvPr/>
        </p:nvSpPr>
        <p:spPr>
          <a:xfrm>
            <a:off x="1188720" y="4288536"/>
            <a:ext cx="9966960" cy="685800"/>
          </a:xfrm>
          <a:prstGeom prst="rect">
            <a:avLst/>
          </a:prstGeom>
          <a:noFill/>
          <a:ln/>
        </p:spPr>
        <p:txBody>
          <a:bodyPr wrap="square" lIns="0" tIns="0" rIns="0" bIns="0" rtlCol="0" anchor="ctr"/>
          <a:lstStyle/>
          <a:p>
            <a:pPr marL="0" indent="0">
              <a:lnSpc>
                <a:spcPct val="122000"/>
              </a:lnSpc>
              <a:buNone/>
            </a:pPr>
            <a:r>
              <a:rPr lang="en-US" sz="1700">
                <a:solidFill>
                  <a:srgbClr val="EAF5F3"/>
                </a:solidFill>
                <a:latin typeface="Arial" pitchFamily="34" charset="0"/>
                <a:ea typeface="Arial" pitchFamily="34" charset="-122"/>
                <a:cs typeface="Arial" pitchFamily="34" charset="-120"/>
              </a:rPr>
              <a:t>An effective care plan combines classification-led pharmacological therapy with smoking cessation, pulmonary rehabilitation, vaccination and self-management education.</a:t>
            </a:r>
            <a:endParaRPr lang="en-US" sz="1700"/>
          </a:p>
        </p:txBody>
      </p:sp>
      <p:sp>
        <p:nvSpPr>
          <p:cNvPr id="13" name="Shape 10"/>
          <p:cNvSpPr/>
          <p:nvPr/>
        </p:nvSpPr>
        <p:spPr>
          <a:xfrm>
            <a:off x="868680" y="5358384"/>
            <a:ext cx="118872" cy="118872"/>
          </a:xfrm>
          <a:prstGeom prst="ellipse">
            <a:avLst/>
          </a:prstGeom>
          <a:solidFill>
            <a:srgbClr val="E8A33D"/>
          </a:solidFill>
          <a:ln/>
        </p:spPr>
        <p:txBody>
          <a:bodyPr/>
          <a:lstStyle/>
          <a:p>
            <a:endParaRPr lang="en-GB"/>
          </a:p>
        </p:txBody>
      </p:sp>
      <p:sp>
        <p:nvSpPr>
          <p:cNvPr id="14" name="Text 11"/>
          <p:cNvSpPr/>
          <p:nvPr/>
        </p:nvSpPr>
        <p:spPr>
          <a:xfrm>
            <a:off x="1188720" y="5175504"/>
            <a:ext cx="9966960" cy="685800"/>
          </a:xfrm>
          <a:prstGeom prst="rect">
            <a:avLst/>
          </a:prstGeom>
          <a:noFill/>
          <a:ln/>
        </p:spPr>
        <p:txBody>
          <a:bodyPr wrap="square" lIns="0" tIns="0" rIns="0" bIns="0" rtlCol="0" anchor="ctr"/>
          <a:lstStyle/>
          <a:p>
            <a:pPr marL="0" indent="0">
              <a:lnSpc>
                <a:spcPct val="122000"/>
              </a:lnSpc>
              <a:buNone/>
            </a:pPr>
            <a:r>
              <a:rPr lang="en-US" sz="1700">
                <a:solidFill>
                  <a:srgbClr val="EAF5F3"/>
                </a:solidFill>
                <a:latin typeface="Arial" pitchFamily="34" charset="0"/>
                <a:ea typeface="Arial" pitchFamily="34" charset="-122"/>
                <a:cs typeface="Arial" pitchFamily="34" charset="-120"/>
              </a:rPr>
              <a:t>Regular monitoring, multidisciplinary communication and ethical, equity-conscious practice underpin good outcomes and quality of life.</a:t>
            </a:r>
            <a:endParaRPr lang="en-US" sz="1700"/>
          </a:p>
        </p:txBody>
      </p:sp>
      <p:sp>
        <p:nvSpPr>
          <p:cNvPr id="16" name="Text 12"/>
          <p:cNvSpPr/>
          <p:nvPr/>
        </p:nvSpPr>
        <p:spPr>
          <a:xfrm>
            <a:off x="457200" y="6547104"/>
            <a:ext cx="8686800" cy="274320"/>
          </a:xfrm>
          <a:prstGeom prst="rect">
            <a:avLst/>
          </a:prstGeom>
          <a:noFill/>
          <a:ln/>
        </p:spPr>
        <p:txBody>
          <a:bodyPr wrap="square" lIns="0" tIns="0" rIns="0" bIns="0" rtlCol="0" anchor="ctr"/>
          <a:lstStyle/>
          <a:p>
            <a:pPr marL="0" indent="0">
              <a:buNone/>
            </a:pPr>
            <a:endParaRPr lang="en-US" sz="1000"/>
          </a:p>
        </p:txBody>
      </p:sp>
      <p:sp>
        <p:nvSpPr>
          <p:cNvPr id="17" name="Text 13"/>
          <p:cNvSpPr/>
          <p:nvPr/>
        </p:nvSpPr>
        <p:spPr>
          <a:xfrm>
            <a:off x="11338560" y="6547104"/>
            <a:ext cx="548640" cy="274320"/>
          </a:xfrm>
          <a:prstGeom prst="rect">
            <a:avLst/>
          </a:prstGeom>
          <a:noFill/>
          <a:ln/>
        </p:spPr>
        <p:txBody>
          <a:bodyPr wrap="square" lIns="0" tIns="0" rIns="0" bIns="0" rtlCol="0" anchor="ctr"/>
          <a:lstStyle/>
          <a:p>
            <a:pPr marL="0" indent="0" algn="r">
              <a:buNone/>
            </a:pPr>
            <a:r>
              <a:rPr lang="en-US" sz="1000">
                <a:solidFill>
                  <a:srgbClr val="55706C"/>
                </a:solidFill>
                <a:latin typeface="Arial" pitchFamily="34" charset="0"/>
                <a:ea typeface="Arial" pitchFamily="34" charset="-122"/>
                <a:cs typeface="Arial" pitchFamily="34" charset="-120"/>
              </a:rPr>
              <a:t>14 / 15</a:t>
            </a:r>
            <a:endParaRPr lang="en-US" sz="1000"/>
          </a:p>
        </p:txBody>
      </p:sp>
      <p:pic>
        <p:nvPicPr>
          <p:cNvPr id="3" name="Audio 2">
            <a:hlinkClick r:id="" action="ppaction://media"/>
            <a:extLst>
              <a:ext uri="{FF2B5EF4-FFF2-40B4-BE49-F238E27FC236}">
                <a16:creationId xmlns:a16="http://schemas.microsoft.com/office/drawing/2014/main" id="{2AB9E6B8-F97B-D1C1-1B6A-C9C50CF72A5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8934"/>
    </mc:Choice>
    <mc:Fallback xmlns="">
      <p:transition spd="slow" advTm="489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02920" y="256032"/>
            <a:ext cx="10972800" cy="274320"/>
          </a:xfrm>
          <a:prstGeom prst="rect">
            <a:avLst/>
          </a:prstGeom>
          <a:noFill/>
          <a:ln/>
        </p:spPr>
        <p:txBody>
          <a:bodyPr wrap="square" lIns="0" tIns="0" rIns="0" bIns="0" rtlCol="0" anchor="ctr"/>
          <a:lstStyle/>
          <a:p>
            <a:pPr marL="0" indent="0">
              <a:buNone/>
            </a:pPr>
            <a:endParaRPr lang="en-US" sz="1400"/>
          </a:p>
        </p:txBody>
      </p:sp>
      <p:sp>
        <p:nvSpPr>
          <p:cNvPr id="3" name="Text 1"/>
          <p:cNvSpPr/>
          <p:nvPr/>
        </p:nvSpPr>
        <p:spPr>
          <a:xfrm>
            <a:off x="502920" y="502920"/>
            <a:ext cx="10972800" cy="530352"/>
          </a:xfrm>
          <a:prstGeom prst="rect">
            <a:avLst/>
          </a:prstGeom>
          <a:solidFill>
            <a:srgbClr val="FFC000"/>
          </a:solidFill>
          <a:ln/>
        </p:spPr>
        <p:txBody>
          <a:bodyPr wrap="square" lIns="0" tIns="0" rIns="0" bIns="0" rtlCol="0" anchor="ctr"/>
          <a:lstStyle/>
          <a:p>
            <a:pPr marL="0" indent="0">
              <a:buNone/>
            </a:pPr>
            <a:r>
              <a:rPr lang="en-US" sz="2600" b="1">
                <a:solidFill>
                  <a:srgbClr val="08312E"/>
                </a:solidFill>
                <a:latin typeface="Arial" pitchFamily="34" charset="0"/>
                <a:ea typeface="Arial" pitchFamily="34" charset="-122"/>
                <a:cs typeface="Arial" pitchFamily="34" charset="-120"/>
              </a:rPr>
              <a:t>References</a:t>
            </a:r>
            <a:endParaRPr lang="en-US" sz="2600"/>
          </a:p>
        </p:txBody>
      </p:sp>
      <p:sp>
        <p:nvSpPr>
          <p:cNvPr id="4" name="Text 2"/>
          <p:cNvSpPr/>
          <p:nvPr/>
        </p:nvSpPr>
        <p:spPr>
          <a:xfrm>
            <a:off x="502920" y="1051560"/>
            <a:ext cx="5623560" cy="5623560"/>
          </a:xfrm>
          <a:prstGeom prst="rect">
            <a:avLst/>
          </a:prstGeom>
          <a:noFill/>
          <a:ln/>
        </p:spPr>
        <p:txBody>
          <a:bodyPr wrap="square" lIns="0" tIns="0" rIns="0" bIns="0" rtlCol="0" anchor="ctr"/>
          <a:lstStyle/>
          <a:p>
            <a:pPr marL="171450" indent="-171450">
              <a:lnSpc>
                <a:spcPct val="105000"/>
              </a:lnSpc>
              <a:spcAft>
                <a:spcPts val="500"/>
              </a:spcAft>
              <a:buFont typeface="Arial" panose="020B0604020202020204" pitchFamily="34" charset="0"/>
              <a:buChar char="•"/>
            </a:pPr>
            <a:r>
              <a:rPr lang="en-US" sz="1200">
                <a:solidFill>
                  <a:srgbClr val="1A2826"/>
                </a:solidFill>
                <a:latin typeface="Arial" pitchFamily="34" charset="0"/>
                <a:ea typeface="Arial" pitchFamily="34" charset="-122"/>
                <a:cs typeface="Arial" pitchFamily="34" charset="-120"/>
              </a:rPr>
              <a:t>Curtis, J.L. (2023) ‘Understanding COPD etiology, pathophysiology, and definition’, Respiratory Care, 68(7), pp. 859–870.  </a:t>
            </a:r>
            <a:r>
              <a:rPr lang="en-US" sz="1200">
                <a:solidFill>
                  <a:srgbClr val="1A2826"/>
                </a:solidFill>
                <a:latin typeface="Arial" pitchFamily="34" charset="0"/>
                <a:ea typeface="Arial" pitchFamily="34" charset="-122"/>
                <a:cs typeface="Arial" pitchFamily="34" charset="-120"/>
                <a:hlinkClick r:id="rId5"/>
              </a:rPr>
              <a:t>https://pmc.ncbi.nlm.nih.gov/articles/PMC10289621/pdf/zrk859.pdf</a:t>
            </a:r>
            <a:endParaRPr lang="en-US" sz="1200">
              <a:solidFill>
                <a:srgbClr val="1A2826"/>
              </a:solidFill>
              <a:latin typeface="Arial" pitchFamily="34" charset="0"/>
              <a:ea typeface="Arial" pitchFamily="34" charset="-122"/>
              <a:cs typeface="Arial" pitchFamily="34" charset="-120"/>
            </a:endParaRPr>
          </a:p>
          <a:p>
            <a:pPr marL="171450" indent="-171450">
              <a:lnSpc>
                <a:spcPct val="105000"/>
              </a:lnSpc>
              <a:spcAft>
                <a:spcPts val="500"/>
              </a:spcAft>
              <a:buFont typeface="Arial" panose="020B0604020202020204" pitchFamily="34" charset="0"/>
              <a:buChar char="•"/>
            </a:pPr>
            <a:r>
              <a:rPr lang="en-US" sz="1200">
                <a:solidFill>
                  <a:srgbClr val="1A2826"/>
                </a:solidFill>
                <a:latin typeface="Arial" pitchFamily="34" charset="0"/>
                <a:ea typeface="Arial" pitchFamily="34" charset="-122"/>
                <a:cs typeface="Arial" pitchFamily="34" charset="-120"/>
              </a:rPr>
              <a:t>Drover, H., Gardiner, L., Singh, S.J., Evans, R.A., Daynes, E. and Orme, M.W. (2024) ‘Protected characteristics reported in pulmonary rehabilitation: a scoping review’, European Respiratory Review, 33(172). </a:t>
            </a:r>
            <a:r>
              <a:rPr lang="en-US" sz="1200">
                <a:solidFill>
                  <a:srgbClr val="1A2826"/>
                </a:solidFill>
                <a:latin typeface="Arial" pitchFamily="34" charset="0"/>
                <a:ea typeface="Arial" pitchFamily="34" charset="-122"/>
                <a:cs typeface="Arial" pitchFamily="34" charset="-120"/>
                <a:hlinkClick r:id="rId6"/>
              </a:rPr>
              <a:t>https://publications.ersnet.org/content/errev/33/172/230236.full.pdf</a:t>
            </a:r>
            <a:endParaRPr lang="en-US" sz="1200">
              <a:solidFill>
                <a:srgbClr val="1A2826"/>
              </a:solidFill>
              <a:latin typeface="Arial" pitchFamily="34" charset="0"/>
              <a:ea typeface="Arial" pitchFamily="34" charset="-122"/>
              <a:cs typeface="Arial" pitchFamily="34" charset="-120"/>
            </a:endParaRPr>
          </a:p>
          <a:p>
            <a:pPr marL="171450" indent="-171450">
              <a:lnSpc>
                <a:spcPct val="105000"/>
              </a:lnSpc>
              <a:spcAft>
                <a:spcPts val="500"/>
              </a:spcAft>
              <a:buFont typeface="Arial" panose="020B0604020202020204" pitchFamily="34" charset="0"/>
              <a:buChar char="•"/>
            </a:pPr>
            <a:r>
              <a:rPr lang="en-US" sz="1200">
                <a:solidFill>
                  <a:srgbClr val="1A2826"/>
                </a:solidFill>
                <a:latin typeface="Arial" pitchFamily="34" charset="0"/>
                <a:ea typeface="Arial" pitchFamily="34" charset="-122"/>
                <a:cs typeface="Arial" pitchFamily="34" charset="-120"/>
              </a:rPr>
              <a:t>Global Initiative for Chronic Obstructive Lung Disease (GOLD) (2025) Global Strategy for the Diagnosis, Management and Prevention of COPD: 2025 Report. </a:t>
            </a:r>
            <a:r>
              <a:rPr lang="en-US" sz="1200">
                <a:solidFill>
                  <a:srgbClr val="1A2826"/>
                </a:solidFill>
                <a:latin typeface="Arial" pitchFamily="34" charset="0"/>
                <a:ea typeface="Arial" pitchFamily="34" charset="-122"/>
                <a:cs typeface="Arial" pitchFamily="34" charset="-120"/>
                <a:hlinkClick r:id="rId7"/>
              </a:rPr>
              <a:t>https://goldcopd.org/2025-gold-report/</a:t>
            </a:r>
            <a:endParaRPr lang="en-US" sz="1200">
              <a:solidFill>
                <a:srgbClr val="1A2826"/>
              </a:solidFill>
              <a:latin typeface="Arial" pitchFamily="34" charset="0"/>
              <a:ea typeface="Arial" pitchFamily="34" charset="-122"/>
              <a:cs typeface="Arial" pitchFamily="34" charset="-120"/>
            </a:endParaRPr>
          </a:p>
          <a:p>
            <a:pPr marL="171450" indent="-171450">
              <a:lnSpc>
                <a:spcPct val="105000"/>
              </a:lnSpc>
              <a:spcAft>
                <a:spcPts val="500"/>
              </a:spcAft>
              <a:buFont typeface="Arial" panose="020B0604020202020204" pitchFamily="34" charset="0"/>
              <a:buChar char="•"/>
            </a:pPr>
            <a:r>
              <a:rPr lang="en-US" sz="1200">
                <a:solidFill>
                  <a:srgbClr val="1A2826"/>
                </a:solidFill>
                <a:latin typeface="Arial" pitchFamily="34" charset="0"/>
                <a:ea typeface="Arial" pitchFamily="34" charset="-122"/>
                <a:cs typeface="Arial" pitchFamily="34" charset="-120"/>
              </a:rPr>
              <a:t>GOV.UK (2023) Local Tobacco Control Profiles for England: Statistical Commentary, March 2023 Update. </a:t>
            </a:r>
            <a:r>
              <a:rPr lang="en-US" sz="1200">
                <a:solidFill>
                  <a:srgbClr val="1A2826"/>
                </a:solidFill>
                <a:latin typeface="Arial" pitchFamily="34" charset="0"/>
                <a:ea typeface="Arial" pitchFamily="34" charset="-122"/>
                <a:cs typeface="Arial" pitchFamily="34" charset="-120"/>
                <a:hlinkClick r:id="rId8"/>
              </a:rPr>
              <a:t>https://www.gov.uk/government/statistics/local-tobacco-control-profiles-march-2023-update</a:t>
            </a:r>
            <a:endParaRPr lang="en-US" sz="1200">
              <a:solidFill>
                <a:srgbClr val="1A2826"/>
              </a:solidFill>
              <a:latin typeface="Arial" pitchFamily="34" charset="0"/>
              <a:ea typeface="Arial" pitchFamily="34" charset="-122"/>
              <a:cs typeface="Arial" pitchFamily="34" charset="-120"/>
            </a:endParaRPr>
          </a:p>
          <a:p>
            <a:pPr marL="171450" indent="-171450">
              <a:lnSpc>
                <a:spcPct val="105000"/>
              </a:lnSpc>
              <a:spcAft>
                <a:spcPts val="500"/>
              </a:spcAft>
              <a:buFont typeface="Arial" panose="020B0604020202020204" pitchFamily="34" charset="0"/>
              <a:buChar char="•"/>
            </a:pPr>
            <a:r>
              <a:rPr lang="en-US" sz="1200">
                <a:solidFill>
                  <a:srgbClr val="1A2826"/>
                </a:solidFill>
                <a:latin typeface="Arial" pitchFamily="34" charset="0"/>
                <a:ea typeface="Arial" pitchFamily="34" charset="-122"/>
                <a:cs typeface="Arial" pitchFamily="34" charset="-120"/>
              </a:rPr>
              <a:t>National Institute for Health and Care Excellence (NICE) (2021) Tobacco: Preventing Uptake, Promoting Quitting and Treating Dependence. NICE guideline [NG209]. Available at: </a:t>
            </a:r>
            <a:r>
              <a:rPr lang="en-US" sz="1200">
                <a:solidFill>
                  <a:srgbClr val="1A2826"/>
                </a:solidFill>
                <a:latin typeface="Arial" pitchFamily="34" charset="0"/>
                <a:ea typeface="Arial" pitchFamily="34" charset="-122"/>
                <a:cs typeface="Arial" pitchFamily="34" charset="-120"/>
                <a:hlinkClick r:id="rId9"/>
              </a:rPr>
              <a:t>https://www.nice.org.uk/guidance/ng209</a:t>
            </a:r>
            <a:endParaRPr lang="en-US" sz="1200">
              <a:solidFill>
                <a:srgbClr val="1A2826"/>
              </a:solidFill>
              <a:latin typeface="Arial" pitchFamily="34" charset="0"/>
              <a:ea typeface="Arial" pitchFamily="34" charset="-122"/>
              <a:cs typeface="Arial" pitchFamily="34" charset="-120"/>
            </a:endParaRPr>
          </a:p>
          <a:p>
            <a:pPr marL="171450" indent="-171450">
              <a:lnSpc>
                <a:spcPct val="105000"/>
              </a:lnSpc>
              <a:spcAft>
                <a:spcPts val="500"/>
              </a:spcAft>
              <a:buFont typeface="Arial" panose="020B0604020202020204" pitchFamily="34" charset="0"/>
              <a:buChar char="•"/>
            </a:pPr>
            <a:endParaRPr lang="en-US" sz="1200"/>
          </a:p>
        </p:txBody>
      </p:sp>
      <p:sp>
        <p:nvSpPr>
          <p:cNvPr id="5" name="Text 3"/>
          <p:cNvSpPr/>
          <p:nvPr/>
        </p:nvSpPr>
        <p:spPr>
          <a:xfrm>
            <a:off x="6263640" y="1051560"/>
            <a:ext cx="5623560" cy="5623560"/>
          </a:xfrm>
          <a:prstGeom prst="rect">
            <a:avLst/>
          </a:prstGeom>
          <a:noFill/>
          <a:ln/>
        </p:spPr>
        <p:txBody>
          <a:bodyPr wrap="square" lIns="0" tIns="0" rIns="0" bIns="0" rtlCol="0" anchor="ctr"/>
          <a:lstStyle/>
          <a:p>
            <a:pPr marL="171450" indent="-171450">
              <a:lnSpc>
                <a:spcPct val="105000"/>
              </a:lnSpc>
              <a:spcAft>
                <a:spcPts val="500"/>
              </a:spcAft>
              <a:buFont typeface="Arial" panose="020B0604020202020204" pitchFamily="34" charset="0"/>
              <a:buChar char="•"/>
            </a:pPr>
            <a:r>
              <a:rPr lang="en-US" sz="1200">
                <a:solidFill>
                  <a:srgbClr val="1A2826"/>
                </a:solidFill>
                <a:latin typeface="Arial" pitchFamily="34" charset="0"/>
                <a:ea typeface="Arial" pitchFamily="34" charset="-122"/>
                <a:cs typeface="Arial" pitchFamily="34" charset="-120"/>
              </a:rPr>
              <a:t>National Institute for Health and Care Excellence (NICE) (2025) Chronic Obstructive Pulmonary Disease in Adults. Quality standard [QS10]. </a:t>
            </a:r>
            <a:r>
              <a:rPr lang="en-US" sz="1200">
                <a:solidFill>
                  <a:srgbClr val="1A2826"/>
                </a:solidFill>
                <a:latin typeface="Arial" pitchFamily="34" charset="0"/>
                <a:ea typeface="Arial" pitchFamily="34" charset="-122"/>
                <a:cs typeface="Arial" pitchFamily="34" charset="-120"/>
                <a:hlinkClick r:id="rId10"/>
              </a:rPr>
              <a:t>https://www.nice.org.uk/guidance/qs10</a:t>
            </a:r>
            <a:endParaRPr lang="en-US" sz="1200">
              <a:solidFill>
                <a:srgbClr val="1A2826"/>
              </a:solidFill>
              <a:latin typeface="Arial" pitchFamily="34" charset="0"/>
              <a:ea typeface="Arial" pitchFamily="34" charset="-122"/>
              <a:cs typeface="Arial" pitchFamily="34" charset="-120"/>
            </a:endParaRPr>
          </a:p>
          <a:p>
            <a:pPr marL="171450" indent="-171450">
              <a:lnSpc>
                <a:spcPct val="105000"/>
              </a:lnSpc>
              <a:spcAft>
                <a:spcPts val="500"/>
              </a:spcAft>
              <a:buFont typeface="Arial" panose="020B0604020202020204" pitchFamily="34" charset="0"/>
              <a:buChar char="•"/>
            </a:pPr>
            <a:r>
              <a:rPr lang="en-US" sz="1200">
                <a:solidFill>
                  <a:srgbClr val="1A2826"/>
                </a:solidFill>
                <a:latin typeface="Arial" pitchFamily="34" charset="0"/>
                <a:ea typeface="Arial" pitchFamily="34" charset="-122"/>
                <a:cs typeface="Arial" pitchFamily="34" charset="-120"/>
              </a:rPr>
              <a:t>Rodrigues, S.D.O., Cunha, C.M.C.D., Soares, G.M.V., Silva, P.L., Silva, A.R. and Goncalves-de-Albuquerque, C.F. (2021) ‘Mechanisms, pathophysiology and currently proposed treatments of chronic obstructive pulmonary disease’, Pharmaceuticals, 14(10), p. 979.  </a:t>
            </a:r>
            <a:r>
              <a:rPr lang="en-US" sz="1200">
                <a:solidFill>
                  <a:srgbClr val="1A2826"/>
                </a:solidFill>
                <a:latin typeface="Arial" pitchFamily="34" charset="0"/>
                <a:ea typeface="Arial" pitchFamily="34" charset="-122"/>
                <a:cs typeface="Arial" pitchFamily="34" charset="-120"/>
                <a:hlinkClick r:id="rId11"/>
              </a:rPr>
              <a:t>https://www.mdpi.com/1424-8247/14/10/979</a:t>
            </a:r>
            <a:endParaRPr lang="en-US" sz="1200">
              <a:solidFill>
                <a:srgbClr val="1A2826"/>
              </a:solidFill>
              <a:latin typeface="Arial" pitchFamily="34" charset="0"/>
              <a:ea typeface="Arial" pitchFamily="34" charset="-122"/>
              <a:cs typeface="Arial" pitchFamily="34" charset="-120"/>
            </a:endParaRPr>
          </a:p>
          <a:p>
            <a:pPr marL="171450" indent="-171450">
              <a:lnSpc>
                <a:spcPct val="105000"/>
              </a:lnSpc>
              <a:spcAft>
                <a:spcPts val="500"/>
              </a:spcAft>
              <a:buFont typeface="Arial" panose="020B0604020202020204" pitchFamily="34" charset="0"/>
              <a:buChar char="•"/>
            </a:pPr>
            <a:r>
              <a:rPr lang="en-US" sz="1200">
                <a:solidFill>
                  <a:srgbClr val="1A2826"/>
                </a:solidFill>
                <a:latin typeface="Arial" pitchFamily="34" charset="0"/>
                <a:ea typeface="Arial" pitchFamily="34" charset="-122"/>
                <a:cs typeface="Arial" pitchFamily="34" charset="-120"/>
              </a:rPr>
              <a:t>Stone, P.W., Osen, M., Ellis, A., Coaker, R. and Quint, J.K. (2023) ‘Prevalence of chronic obstructive pulmonary disease in England from 2000 to 2019’, International Journal of Chronic Obstructive Pulmonary Disease, pp. 1565–1574. Available at: </a:t>
            </a:r>
            <a:r>
              <a:rPr lang="en-US" sz="1200">
                <a:solidFill>
                  <a:srgbClr val="1A2826"/>
                </a:solidFill>
                <a:latin typeface="Arial" pitchFamily="34" charset="0"/>
                <a:ea typeface="Arial" pitchFamily="34" charset="-122"/>
                <a:cs typeface="Arial" pitchFamily="34" charset="-120"/>
                <a:hlinkClick r:id="rId12"/>
              </a:rPr>
              <a:t>https://www.tandfonline.com/doi/pdf/10.2147/COPD.S411739</a:t>
            </a:r>
            <a:endParaRPr lang="en-US" sz="1200">
              <a:solidFill>
                <a:srgbClr val="1A2826"/>
              </a:solidFill>
              <a:latin typeface="Arial" pitchFamily="34" charset="0"/>
              <a:ea typeface="Arial" pitchFamily="34" charset="-122"/>
              <a:cs typeface="Arial" pitchFamily="34" charset="-120"/>
            </a:endParaRPr>
          </a:p>
          <a:p>
            <a:pPr marL="171450" indent="-171450">
              <a:lnSpc>
                <a:spcPct val="105000"/>
              </a:lnSpc>
              <a:spcAft>
                <a:spcPts val="500"/>
              </a:spcAft>
              <a:buFont typeface="Arial" panose="020B0604020202020204" pitchFamily="34" charset="0"/>
              <a:buChar char="•"/>
            </a:pPr>
            <a:r>
              <a:rPr lang="en-US" sz="1200">
                <a:solidFill>
                  <a:srgbClr val="1A2826"/>
                </a:solidFill>
                <a:latin typeface="Arial" pitchFamily="34" charset="0"/>
                <a:ea typeface="Arial" pitchFamily="34" charset="-122"/>
                <a:cs typeface="Arial" pitchFamily="34" charset="-120"/>
              </a:rPr>
              <a:t>Ward, T.J., Latimer, L., Daynes, E., Freeman, S.C., Ward, S., Xu, J., Haris, M., Bakali, M., Reap, S., Iqbal, M. and Wang, L. (2025) ‘Impact of pulmonary rehabilitation programme design on effectiveness in COPD: a systematic review and component network meta-analysis’, EClinicalMedicine, 87. </a:t>
            </a:r>
            <a:r>
              <a:rPr lang="en-US" sz="1200">
                <a:solidFill>
                  <a:srgbClr val="1A2826"/>
                </a:solidFill>
                <a:latin typeface="Arial" pitchFamily="34" charset="0"/>
                <a:ea typeface="Arial" pitchFamily="34" charset="-122"/>
                <a:cs typeface="Arial" pitchFamily="34" charset="-120"/>
                <a:hlinkClick r:id="rId13"/>
              </a:rPr>
              <a:t>https://www.thelancet.com/pdfs/journals/eclinm/PIIS2589-5370(25)00365-7.pdf</a:t>
            </a:r>
            <a:endParaRPr lang="en-US" sz="1200">
              <a:solidFill>
                <a:srgbClr val="1A2826"/>
              </a:solidFill>
              <a:latin typeface="Arial" pitchFamily="34" charset="0"/>
              <a:ea typeface="Arial" pitchFamily="34" charset="-122"/>
              <a:cs typeface="Arial" pitchFamily="34" charset="-120"/>
            </a:endParaRPr>
          </a:p>
          <a:p>
            <a:pPr marL="171450" indent="-171450">
              <a:lnSpc>
                <a:spcPct val="105000"/>
              </a:lnSpc>
              <a:spcAft>
                <a:spcPts val="500"/>
              </a:spcAft>
              <a:buFont typeface="Arial" panose="020B0604020202020204" pitchFamily="34" charset="0"/>
              <a:buChar char="•"/>
            </a:pPr>
            <a:r>
              <a:rPr lang="en-US" sz="1200">
                <a:solidFill>
                  <a:srgbClr val="1A2826"/>
                </a:solidFill>
                <a:latin typeface="Arial" pitchFamily="34" charset="0"/>
                <a:ea typeface="Arial" pitchFamily="34" charset="-122"/>
                <a:cs typeface="Arial" pitchFamily="34" charset="-120"/>
              </a:rPr>
              <a:t>Williams, P.J., Cumella, A., Philip, K.E.J., Laverty, A.A. and Hopkinson, N.S. (2022) ‘Smoking and socioeconomic factors linked to acute exacerbations of COPD: analysis from an Asthma + Lung UK survey’, BMJ Open Respiratory Research, 9(1). </a:t>
            </a:r>
            <a:r>
              <a:rPr lang="en-US" sz="1200">
                <a:solidFill>
                  <a:srgbClr val="1A2826"/>
                </a:solidFill>
                <a:latin typeface="Arial" pitchFamily="34" charset="0"/>
                <a:ea typeface="Arial" pitchFamily="34" charset="-122"/>
                <a:cs typeface="Arial" pitchFamily="34" charset="-120"/>
                <a:hlinkClick r:id="rId14"/>
              </a:rPr>
              <a:t>https://bmjopenrespres.bmj.com/content/bmjresp/9/1/e001290.full.pdf</a:t>
            </a:r>
            <a:endParaRPr lang="en-US" sz="1200">
              <a:solidFill>
                <a:srgbClr val="1A2826"/>
              </a:solidFill>
              <a:latin typeface="Arial" pitchFamily="34" charset="0"/>
              <a:ea typeface="Arial" pitchFamily="34" charset="-122"/>
              <a:cs typeface="Arial" pitchFamily="34" charset="-120"/>
            </a:endParaRPr>
          </a:p>
          <a:p>
            <a:pPr marL="171450" indent="-171450">
              <a:lnSpc>
                <a:spcPct val="105000"/>
              </a:lnSpc>
              <a:spcAft>
                <a:spcPts val="500"/>
              </a:spcAft>
              <a:buFont typeface="Arial" panose="020B0604020202020204" pitchFamily="34" charset="0"/>
              <a:buChar char="•"/>
            </a:pPr>
            <a:endParaRPr lang="en-US" sz="1200"/>
          </a:p>
        </p:txBody>
      </p:sp>
      <p:sp>
        <p:nvSpPr>
          <p:cNvPr id="6" name="Text 4"/>
          <p:cNvSpPr/>
          <p:nvPr/>
        </p:nvSpPr>
        <p:spPr>
          <a:xfrm>
            <a:off x="457200" y="6409944"/>
            <a:ext cx="11155680" cy="237744"/>
          </a:xfrm>
          <a:prstGeom prst="rect">
            <a:avLst/>
          </a:prstGeom>
          <a:noFill/>
          <a:ln/>
        </p:spPr>
        <p:txBody>
          <a:bodyPr wrap="square" lIns="0" tIns="0" rIns="0" bIns="0" rtlCol="0" anchor="ctr"/>
          <a:lstStyle/>
          <a:p>
            <a:pPr marL="0" indent="0">
              <a:buNone/>
            </a:pPr>
            <a:endParaRPr lang="en-US" sz="850"/>
          </a:p>
        </p:txBody>
      </p:sp>
      <p:sp>
        <p:nvSpPr>
          <p:cNvPr id="8" name="Text 5"/>
          <p:cNvSpPr/>
          <p:nvPr/>
        </p:nvSpPr>
        <p:spPr>
          <a:xfrm>
            <a:off x="388620" y="6300216"/>
            <a:ext cx="8686800" cy="274320"/>
          </a:xfrm>
          <a:prstGeom prst="rect">
            <a:avLst/>
          </a:prstGeom>
          <a:noFill/>
          <a:ln/>
        </p:spPr>
        <p:txBody>
          <a:bodyPr wrap="square" lIns="0" tIns="0" rIns="0" bIns="0" rtlCol="0" anchor="ctr"/>
          <a:lstStyle/>
          <a:p>
            <a:pPr marL="0" indent="0">
              <a:buNone/>
            </a:pPr>
            <a:endParaRPr lang="en-US" sz="1000"/>
          </a:p>
        </p:txBody>
      </p:sp>
      <p:sp>
        <p:nvSpPr>
          <p:cNvPr id="9" name="Text 6"/>
          <p:cNvSpPr/>
          <p:nvPr/>
        </p:nvSpPr>
        <p:spPr>
          <a:xfrm>
            <a:off x="11338560" y="6547104"/>
            <a:ext cx="548640" cy="274320"/>
          </a:xfrm>
          <a:prstGeom prst="rect">
            <a:avLst/>
          </a:prstGeom>
          <a:noFill/>
          <a:ln/>
        </p:spPr>
        <p:txBody>
          <a:bodyPr wrap="square" lIns="0" tIns="0" rIns="0" bIns="0" rtlCol="0" anchor="ctr"/>
          <a:lstStyle/>
          <a:p>
            <a:pPr marL="0" indent="0" algn="r">
              <a:buNone/>
            </a:pPr>
            <a:r>
              <a:rPr lang="en-US" sz="1000">
                <a:solidFill>
                  <a:srgbClr val="55706C"/>
                </a:solidFill>
                <a:latin typeface="Arial" pitchFamily="34" charset="0"/>
                <a:ea typeface="Arial" pitchFamily="34" charset="-122"/>
                <a:cs typeface="Arial" pitchFamily="34" charset="-120"/>
              </a:rPr>
              <a:t>15 / 15</a:t>
            </a:r>
            <a:endParaRPr lang="en-US" sz="1000"/>
          </a:p>
        </p:txBody>
      </p:sp>
      <p:pic>
        <p:nvPicPr>
          <p:cNvPr id="10" name="Audio 9">
            <a:hlinkClick r:id="" action="ppaction://media"/>
            <a:extLst>
              <a:ext uri="{FF2B5EF4-FFF2-40B4-BE49-F238E27FC236}">
                <a16:creationId xmlns:a16="http://schemas.microsoft.com/office/drawing/2014/main" id="{987438C2-3E5C-92B9-25C6-0AA361A0744D}"/>
              </a:ext>
            </a:extLst>
          </p:cNvPr>
          <p:cNvPicPr>
            <a:picLocks noChangeAspect="1"/>
          </p:cNvPicPr>
          <p:nvPr>
            <a:audioFile r:link="rId2"/>
            <p:extLst>
              <p:ext uri="{DAA4B4D4-6D71-4841-9C94-3DE7FCFB9230}">
                <p14:media xmlns:p14="http://schemas.microsoft.com/office/powerpoint/2010/main" r:embed="rId1"/>
              </p:ext>
            </p:extLst>
          </p:nvPr>
        </p:nvPicPr>
        <p:blipFill>
          <a:blip r:embed="rId15"/>
          <a:srcRect l="-203125" t="-203125" r="-203125" b="-20312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3441"/>
    </mc:Choice>
    <mc:Fallback xmlns="">
      <p:transition spd="slow" advTm="34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3529</Words>
  <Application>Microsoft Office PowerPoint</Application>
  <PresentationFormat>Widescreen</PresentationFormat>
  <Paragraphs>275</Paragraphs>
  <Slides>15</Slides>
  <Notes>15</Notes>
  <HiddenSlides>0</HiddenSlides>
  <MMClips>15</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15</vt:i4>
      </vt:variant>
    </vt:vector>
  </HeadingPairs>
  <TitlesOfParts>
    <vt:vector size="17"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2: Care Plan Presentation — Chronic Obstructive Pulmonary Disease (COPD)</dc:title>
  <dc:subject>PptxGenJS Presentation</dc:subject>
  <dc:creator>user</dc:creator>
  <cp:lastModifiedBy>Salma Sultan</cp:lastModifiedBy>
  <cp:revision>1</cp:revision>
  <dcterms:created xsi:type="dcterms:W3CDTF">2026-07-01T03:20:43Z</dcterms:created>
  <dcterms:modified xsi:type="dcterms:W3CDTF">2026-07-18T21:41:02Z</dcterms:modified>
</cp:coreProperties>
</file>