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78" r:id="rId3"/>
    <p:sldId id="280" r:id="rId4"/>
    <p:sldId id="274" r:id="rId5"/>
    <p:sldId id="275" r:id="rId6"/>
    <p:sldId id="276" r:id="rId7"/>
    <p:sldId id="277" r:id="rId8"/>
    <p:sldId id="269" r:id="rId9"/>
    <p:sldId id="270" r:id="rId10"/>
    <p:sldId id="271" r:id="rId11"/>
    <p:sldId id="272" r:id="rId12"/>
    <p:sldId id="273" r:id="rId13"/>
    <p:sldId id="265" r:id="rId14"/>
    <p:sldId id="266" r:id="rId15"/>
    <p:sldId id="267" r:id="rId16"/>
    <p:sldId id="268" r:id="rId17"/>
    <p:sldId id="257" r:id="rId18"/>
    <p:sldId id="260" r:id="rId19"/>
    <p:sldId id="261" r:id="rId20"/>
    <p:sldId id="262" r:id="rId21"/>
    <p:sldId id="263" r:id="rId22"/>
    <p:sldId id="264" r:id="rId23"/>
    <p:sldId id="282" r:id="rId24"/>
    <p:sldId id="28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2" autoAdjust="0"/>
    <p:restoredTop sz="94660"/>
  </p:normalViewPr>
  <p:slideViewPr>
    <p:cSldViewPr snapToGrid="0">
      <p:cViewPr varScale="1">
        <p:scale>
          <a:sx n="97" d="100"/>
          <a:sy n="97" d="100"/>
        </p:scale>
        <p:origin x="68"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hyperlink" Target="https://www.medicalnewstoday.com/info/diabetes/" TargetMode="External"/><Relationship Id="rId5" Type="http://schemas.openxmlformats.org/officeDocument/2006/relationships/image" Target="../media/image9.svg"/><Relationship Id="rId4" Type="http://schemas.openxmlformats.org/officeDocument/2006/relationships/image" Target="../media/image8.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5" Type="http://schemas.openxmlformats.org/officeDocument/2006/relationships/hyperlink" Target="https://www.medicalnewstoday.com/info/diabetes/" TargetMode="External"/><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008714-DC08-4CFB-A2FC-446A8C2B31F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5C8DADC-463E-4DB3-B8A9-15729BA21F83}">
      <dgm:prSet/>
      <dgm:spPr/>
      <dgm:t>
        <a:bodyPr/>
        <a:lstStyle/>
        <a:p>
          <a:r>
            <a:rPr lang="en-GB" b="0" i="0"/>
            <a:t>Your body needs salt to function properly. Consuming too much or too little can lead to medical problems. Sodium is essential for many essential body functions, including fluid balance, nerve health, nutrient absorption, and muscle function.</a:t>
          </a:r>
          <a:endParaRPr lang="en-US"/>
        </a:p>
      </dgm:t>
    </dgm:pt>
    <dgm:pt modelId="{B0BAC47C-7A85-40A0-8352-69877E58D89D}" type="parTrans" cxnId="{F4AD9879-7166-4931-B7CE-38DE3BE3285E}">
      <dgm:prSet/>
      <dgm:spPr/>
      <dgm:t>
        <a:bodyPr/>
        <a:lstStyle/>
        <a:p>
          <a:endParaRPr lang="en-US"/>
        </a:p>
      </dgm:t>
    </dgm:pt>
    <dgm:pt modelId="{857D47C7-84E0-4BC7-BFB8-5D190D0EA256}" type="sibTrans" cxnId="{F4AD9879-7166-4931-B7CE-38DE3BE3285E}">
      <dgm:prSet/>
      <dgm:spPr/>
      <dgm:t>
        <a:bodyPr/>
        <a:lstStyle/>
        <a:p>
          <a:endParaRPr lang="en-US"/>
        </a:p>
      </dgm:t>
    </dgm:pt>
    <dgm:pt modelId="{763B0ECF-6941-45AC-AE76-9EC0DF0EB9BD}">
      <dgm:prSet/>
      <dgm:spPr/>
      <dgm:t>
        <a:bodyPr/>
        <a:lstStyle/>
        <a:p>
          <a:r>
            <a:rPr lang="en-GB" b="0" i="0"/>
            <a:t>Salt is the most significant source of sodium in your diet. Also known as sodium chloride (NaCl), it comprises 40% sodium and 60% chloride. Today, the terms “salt” and “sodium” are often used interchangeably .</a:t>
          </a:r>
          <a:endParaRPr lang="en-US"/>
        </a:p>
      </dgm:t>
    </dgm:pt>
    <dgm:pt modelId="{1AAD9C4B-6BC1-466F-A439-37577F9298E5}" type="parTrans" cxnId="{A37EBFEB-7F11-40AA-970B-2693ACFCD9F1}">
      <dgm:prSet/>
      <dgm:spPr/>
      <dgm:t>
        <a:bodyPr/>
        <a:lstStyle/>
        <a:p>
          <a:endParaRPr lang="en-US"/>
        </a:p>
      </dgm:t>
    </dgm:pt>
    <dgm:pt modelId="{790F535B-77BB-4ABD-9886-320F4E4B98BD}" type="sibTrans" cxnId="{A37EBFEB-7F11-40AA-970B-2693ACFCD9F1}">
      <dgm:prSet/>
      <dgm:spPr/>
      <dgm:t>
        <a:bodyPr/>
        <a:lstStyle/>
        <a:p>
          <a:endParaRPr lang="en-US"/>
        </a:p>
      </dgm:t>
    </dgm:pt>
    <dgm:pt modelId="{E4D6D65B-F2CD-4BF0-B28F-6AE8721949D0}">
      <dgm:prSet/>
      <dgm:spPr/>
      <dgm:t>
        <a:bodyPr/>
        <a:lstStyle/>
        <a:p>
          <a:r>
            <a:rPr lang="en-GB" b="0" i="0"/>
            <a:t>Some salt varieties are fortified with iodine, iron, folic acid, or a combination of these. For example, table salt often contains added iodine</a:t>
          </a:r>
          <a:endParaRPr lang="en-US"/>
        </a:p>
      </dgm:t>
    </dgm:pt>
    <dgm:pt modelId="{CC24AA96-CF8F-4880-A28C-6A10E9F3F6BD}" type="parTrans" cxnId="{72E663EB-CBDF-4825-B586-347231F03DC9}">
      <dgm:prSet/>
      <dgm:spPr/>
      <dgm:t>
        <a:bodyPr/>
        <a:lstStyle/>
        <a:p>
          <a:endParaRPr lang="en-US"/>
        </a:p>
      </dgm:t>
    </dgm:pt>
    <dgm:pt modelId="{91987EA4-CFD1-4AB5-8744-A9BC0151C200}" type="sibTrans" cxnId="{72E663EB-CBDF-4825-B586-347231F03DC9}">
      <dgm:prSet/>
      <dgm:spPr/>
      <dgm:t>
        <a:bodyPr/>
        <a:lstStyle/>
        <a:p>
          <a:endParaRPr lang="en-US"/>
        </a:p>
      </dgm:t>
    </dgm:pt>
    <dgm:pt modelId="{B6AC4C7F-5D55-44B3-A0D3-E1397524A997}" type="pres">
      <dgm:prSet presAssocID="{4B008714-DC08-4CFB-A2FC-446A8C2B31F7}" presName="linear" presStyleCnt="0">
        <dgm:presLayoutVars>
          <dgm:animLvl val="lvl"/>
          <dgm:resizeHandles val="exact"/>
        </dgm:presLayoutVars>
      </dgm:prSet>
      <dgm:spPr/>
    </dgm:pt>
    <dgm:pt modelId="{DEA71BC3-F5DD-41CE-A314-0FF41A6940F3}" type="pres">
      <dgm:prSet presAssocID="{05C8DADC-463E-4DB3-B8A9-15729BA21F83}" presName="parentText" presStyleLbl="node1" presStyleIdx="0" presStyleCnt="3">
        <dgm:presLayoutVars>
          <dgm:chMax val="0"/>
          <dgm:bulletEnabled val="1"/>
        </dgm:presLayoutVars>
      </dgm:prSet>
      <dgm:spPr/>
    </dgm:pt>
    <dgm:pt modelId="{43CCB46C-6915-4477-BE9D-AC18689783DD}" type="pres">
      <dgm:prSet presAssocID="{857D47C7-84E0-4BC7-BFB8-5D190D0EA256}" presName="spacer" presStyleCnt="0"/>
      <dgm:spPr/>
    </dgm:pt>
    <dgm:pt modelId="{F273FC63-90EB-46FF-BA29-56CC24DD5F0A}" type="pres">
      <dgm:prSet presAssocID="{763B0ECF-6941-45AC-AE76-9EC0DF0EB9BD}" presName="parentText" presStyleLbl="node1" presStyleIdx="1" presStyleCnt="3">
        <dgm:presLayoutVars>
          <dgm:chMax val="0"/>
          <dgm:bulletEnabled val="1"/>
        </dgm:presLayoutVars>
      </dgm:prSet>
      <dgm:spPr/>
    </dgm:pt>
    <dgm:pt modelId="{9FE5DD29-97DE-4F4B-BB36-BC9A9D809617}" type="pres">
      <dgm:prSet presAssocID="{790F535B-77BB-4ABD-9886-320F4E4B98BD}" presName="spacer" presStyleCnt="0"/>
      <dgm:spPr/>
    </dgm:pt>
    <dgm:pt modelId="{ECCC04D5-2F88-4BEC-85B1-F1E4D0E74BB1}" type="pres">
      <dgm:prSet presAssocID="{E4D6D65B-F2CD-4BF0-B28F-6AE8721949D0}" presName="parentText" presStyleLbl="node1" presStyleIdx="2" presStyleCnt="3">
        <dgm:presLayoutVars>
          <dgm:chMax val="0"/>
          <dgm:bulletEnabled val="1"/>
        </dgm:presLayoutVars>
      </dgm:prSet>
      <dgm:spPr/>
    </dgm:pt>
  </dgm:ptLst>
  <dgm:cxnLst>
    <dgm:cxn modelId="{D508AB24-7525-437C-B3BA-262CF3B22964}" type="presOf" srcId="{763B0ECF-6941-45AC-AE76-9EC0DF0EB9BD}" destId="{F273FC63-90EB-46FF-BA29-56CC24DD5F0A}" srcOrd="0" destOrd="0" presId="urn:microsoft.com/office/officeart/2005/8/layout/vList2"/>
    <dgm:cxn modelId="{C9A00226-EE9B-4580-B398-F75ACF90DE31}" type="presOf" srcId="{05C8DADC-463E-4DB3-B8A9-15729BA21F83}" destId="{DEA71BC3-F5DD-41CE-A314-0FF41A6940F3}" srcOrd="0" destOrd="0" presId="urn:microsoft.com/office/officeart/2005/8/layout/vList2"/>
    <dgm:cxn modelId="{D191504B-EC4E-4074-B546-47242DA1F8F0}" type="presOf" srcId="{4B008714-DC08-4CFB-A2FC-446A8C2B31F7}" destId="{B6AC4C7F-5D55-44B3-A0D3-E1397524A997}" srcOrd="0" destOrd="0" presId="urn:microsoft.com/office/officeart/2005/8/layout/vList2"/>
    <dgm:cxn modelId="{F4AD9879-7166-4931-B7CE-38DE3BE3285E}" srcId="{4B008714-DC08-4CFB-A2FC-446A8C2B31F7}" destId="{05C8DADC-463E-4DB3-B8A9-15729BA21F83}" srcOrd="0" destOrd="0" parTransId="{B0BAC47C-7A85-40A0-8352-69877E58D89D}" sibTransId="{857D47C7-84E0-4BC7-BFB8-5D190D0EA256}"/>
    <dgm:cxn modelId="{A0B114A8-AE84-499F-B151-CC96F7293A28}" type="presOf" srcId="{E4D6D65B-F2CD-4BF0-B28F-6AE8721949D0}" destId="{ECCC04D5-2F88-4BEC-85B1-F1E4D0E74BB1}" srcOrd="0" destOrd="0" presId="urn:microsoft.com/office/officeart/2005/8/layout/vList2"/>
    <dgm:cxn modelId="{72E663EB-CBDF-4825-B586-347231F03DC9}" srcId="{4B008714-DC08-4CFB-A2FC-446A8C2B31F7}" destId="{E4D6D65B-F2CD-4BF0-B28F-6AE8721949D0}" srcOrd="2" destOrd="0" parTransId="{CC24AA96-CF8F-4880-A28C-6A10E9F3F6BD}" sibTransId="{91987EA4-CFD1-4AB5-8744-A9BC0151C200}"/>
    <dgm:cxn modelId="{A37EBFEB-7F11-40AA-970B-2693ACFCD9F1}" srcId="{4B008714-DC08-4CFB-A2FC-446A8C2B31F7}" destId="{763B0ECF-6941-45AC-AE76-9EC0DF0EB9BD}" srcOrd="1" destOrd="0" parTransId="{1AAD9C4B-6BC1-466F-A439-37577F9298E5}" sibTransId="{790F535B-77BB-4ABD-9886-320F4E4B98BD}"/>
    <dgm:cxn modelId="{CBE75B8B-5168-494A-BF4A-60B3DB7B33CA}" type="presParOf" srcId="{B6AC4C7F-5D55-44B3-A0D3-E1397524A997}" destId="{DEA71BC3-F5DD-41CE-A314-0FF41A6940F3}" srcOrd="0" destOrd="0" presId="urn:microsoft.com/office/officeart/2005/8/layout/vList2"/>
    <dgm:cxn modelId="{2EB0ED77-A2ED-4AF2-96C3-BBF960B5297D}" type="presParOf" srcId="{B6AC4C7F-5D55-44B3-A0D3-E1397524A997}" destId="{43CCB46C-6915-4477-BE9D-AC18689783DD}" srcOrd="1" destOrd="0" presId="urn:microsoft.com/office/officeart/2005/8/layout/vList2"/>
    <dgm:cxn modelId="{84A72A7A-EDCE-4ADA-9259-031882713564}" type="presParOf" srcId="{B6AC4C7F-5D55-44B3-A0D3-E1397524A997}" destId="{F273FC63-90EB-46FF-BA29-56CC24DD5F0A}" srcOrd="2" destOrd="0" presId="urn:microsoft.com/office/officeart/2005/8/layout/vList2"/>
    <dgm:cxn modelId="{A9F7E0FB-70BD-46D3-9361-FF50602EF955}" type="presParOf" srcId="{B6AC4C7F-5D55-44B3-A0D3-E1397524A997}" destId="{9FE5DD29-97DE-4F4B-BB36-BC9A9D809617}" srcOrd="3" destOrd="0" presId="urn:microsoft.com/office/officeart/2005/8/layout/vList2"/>
    <dgm:cxn modelId="{2F4B2C31-CE1A-478F-90D4-78DA5EF73A42}" type="presParOf" srcId="{B6AC4C7F-5D55-44B3-A0D3-E1397524A997}" destId="{ECCC04D5-2F88-4BEC-85B1-F1E4D0E74BB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5AA751-2D68-46D8-AD27-7848687DD41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D667C1F-268E-4792-BB8C-E8790772FD4B}">
      <dgm:prSet custT="1"/>
      <dgm:spPr/>
      <dgm:t>
        <a:bodyPr/>
        <a:lstStyle/>
        <a:p>
          <a:pPr>
            <a:defRPr cap="all"/>
          </a:pPr>
          <a:r>
            <a:rPr lang="en-GB" sz="2000" b="0" i="0" dirty="0"/>
            <a:t>The body uses phosphorus to keep the bones strong and healthy. Phosphorus also helps remove waste and repair damaged tissues.</a:t>
          </a:r>
          <a:endParaRPr lang="en-US" sz="2000" dirty="0"/>
        </a:p>
      </dgm:t>
    </dgm:pt>
    <dgm:pt modelId="{7B2E90D0-A0F2-47C3-A543-047006C4FA61}" type="parTrans" cxnId="{DF929E55-7C92-460C-8A31-4AD9C5C601B3}">
      <dgm:prSet/>
      <dgm:spPr/>
      <dgm:t>
        <a:bodyPr/>
        <a:lstStyle/>
        <a:p>
          <a:endParaRPr lang="en-US"/>
        </a:p>
      </dgm:t>
    </dgm:pt>
    <dgm:pt modelId="{3862DD82-988F-40B7-9551-71372A028F3E}" type="sibTrans" cxnId="{DF929E55-7C92-460C-8A31-4AD9C5C601B3}">
      <dgm:prSet/>
      <dgm:spPr/>
      <dgm:t>
        <a:bodyPr/>
        <a:lstStyle/>
        <a:p>
          <a:endParaRPr lang="en-US"/>
        </a:p>
      </dgm:t>
    </dgm:pt>
    <dgm:pt modelId="{2D187CEA-D654-4504-903B-E1D979CF26ED}">
      <dgm:prSet custT="1"/>
      <dgm:spPr/>
      <dgm:t>
        <a:bodyPr/>
        <a:lstStyle/>
        <a:p>
          <a:pPr>
            <a:defRPr cap="all"/>
          </a:pPr>
          <a:r>
            <a:rPr lang="en-GB" sz="1600" b="0" i="0" dirty="0"/>
            <a:t>Most people get enough phosphorus through their diet. However, people with certain health conditions, such as kidney disease or </a:t>
          </a:r>
          <a:r>
            <a:rPr lang="en-GB" sz="1600" b="0" i="0" u="sng" dirty="0">
              <a:hlinkClick xmlns:r="http://schemas.openxmlformats.org/officeDocument/2006/relationships" r:id="rId1"/>
            </a:rPr>
            <a:t>diabetes</a:t>
          </a:r>
          <a:r>
            <a:rPr lang="en-GB" sz="1600" b="0" i="0" dirty="0"/>
            <a:t>, may need to adjust their phosphorus intake</a:t>
          </a:r>
          <a:endParaRPr lang="en-US" sz="1600" dirty="0"/>
        </a:p>
      </dgm:t>
    </dgm:pt>
    <dgm:pt modelId="{DE588028-807B-44EF-BC79-A504D07B3236}" type="parTrans" cxnId="{CB9E683A-1543-4CA5-9D06-11FBA96D0625}">
      <dgm:prSet/>
      <dgm:spPr/>
      <dgm:t>
        <a:bodyPr/>
        <a:lstStyle/>
        <a:p>
          <a:endParaRPr lang="en-US"/>
        </a:p>
      </dgm:t>
    </dgm:pt>
    <dgm:pt modelId="{EE9BDC66-6C42-4FDB-99C9-EAD2A45D537B}" type="sibTrans" cxnId="{CB9E683A-1543-4CA5-9D06-11FBA96D0625}">
      <dgm:prSet/>
      <dgm:spPr/>
      <dgm:t>
        <a:bodyPr/>
        <a:lstStyle/>
        <a:p>
          <a:endParaRPr lang="en-US"/>
        </a:p>
      </dgm:t>
    </dgm:pt>
    <dgm:pt modelId="{31DB7CB7-79ED-4659-AAD3-0F331969DB44}" type="pres">
      <dgm:prSet presAssocID="{645AA751-2D68-46D8-AD27-7848687DD413}" presName="root" presStyleCnt="0">
        <dgm:presLayoutVars>
          <dgm:dir/>
          <dgm:resizeHandles val="exact"/>
        </dgm:presLayoutVars>
      </dgm:prSet>
      <dgm:spPr/>
    </dgm:pt>
    <dgm:pt modelId="{F0734084-1FA4-482C-AF8F-D57448331E73}" type="pres">
      <dgm:prSet presAssocID="{6D667C1F-268E-4792-BB8C-E8790772FD4B}" presName="compNode" presStyleCnt="0"/>
      <dgm:spPr/>
    </dgm:pt>
    <dgm:pt modelId="{3577893B-7F64-4584-98BA-A342BFCA9E85}" type="pres">
      <dgm:prSet presAssocID="{6D667C1F-268E-4792-BB8C-E8790772FD4B}" presName="iconBgRect" presStyleLbl="bgShp" presStyleIdx="0" presStyleCnt="2"/>
      <dgm:spPr/>
    </dgm:pt>
    <dgm:pt modelId="{9A3BB895-C0D9-4C30-B0A2-9295594F3344}" type="pres">
      <dgm:prSet presAssocID="{6D667C1F-268E-4792-BB8C-E8790772FD4B}"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mach"/>
        </a:ext>
      </dgm:extLst>
    </dgm:pt>
    <dgm:pt modelId="{A2160F4D-82CD-45E7-9B91-446A202A2533}" type="pres">
      <dgm:prSet presAssocID="{6D667C1F-268E-4792-BB8C-E8790772FD4B}" presName="spaceRect" presStyleCnt="0"/>
      <dgm:spPr/>
    </dgm:pt>
    <dgm:pt modelId="{54E5C35D-422A-4FA0-8444-0FA50991E194}" type="pres">
      <dgm:prSet presAssocID="{6D667C1F-268E-4792-BB8C-E8790772FD4B}" presName="textRect" presStyleLbl="revTx" presStyleIdx="0" presStyleCnt="2">
        <dgm:presLayoutVars>
          <dgm:chMax val="1"/>
          <dgm:chPref val="1"/>
        </dgm:presLayoutVars>
      </dgm:prSet>
      <dgm:spPr/>
    </dgm:pt>
    <dgm:pt modelId="{333FE826-2665-4BA4-A6BE-3FCFBA06A1EA}" type="pres">
      <dgm:prSet presAssocID="{3862DD82-988F-40B7-9551-71372A028F3E}" presName="sibTrans" presStyleCnt="0"/>
      <dgm:spPr/>
    </dgm:pt>
    <dgm:pt modelId="{645B3A30-D9EC-46CE-A07A-E5BEB7C8C83C}" type="pres">
      <dgm:prSet presAssocID="{2D187CEA-D654-4504-903B-E1D979CF26ED}" presName="compNode" presStyleCnt="0"/>
      <dgm:spPr/>
    </dgm:pt>
    <dgm:pt modelId="{C18F3A93-D985-450F-834A-BD054978A858}" type="pres">
      <dgm:prSet presAssocID="{2D187CEA-D654-4504-903B-E1D979CF26ED}" presName="iconBgRect" presStyleLbl="bgShp" presStyleIdx="1" presStyleCnt="2"/>
      <dgm:spPr/>
    </dgm:pt>
    <dgm:pt modelId="{FB47BECA-9708-46E4-BC35-85B9740AD94A}" type="pres">
      <dgm:prSet presAssocID="{2D187CEA-D654-4504-903B-E1D979CF26ED}"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Kidney"/>
        </a:ext>
      </dgm:extLst>
    </dgm:pt>
    <dgm:pt modelId="{774AA619-D9AD-4C12-82AB-D9210F9282BB}" type="pres">
      <dgm:prSet presAssocID="{2D187CEA-D654-4504-903B-E1D979CF26ED}" presName="spaceRect" presStyleCnt="0"/>
      <dgm:spPr/>
    </dgm:pt>
    <dgm:pt modelId="{FCD4067C-5818-4403-9F00-FD1E749B06C4}" type="pres">
      <dgm:prSet presAssocID="{2D187CEA-D654-4504-903B-E1D979CF26ED}" presName="textRect" presStyleLbl="revTx" presStyleIdx="1" presStyleCnt="2">
        <dgm:presLayoutVars>
          <dgm:chMax val="1"/>
          <dgm:chPref val="1"/>
        </dgm:presLayoutVars>
      </dgm:prSet>
      <dgm:spPr/>
    </dgm:pt>
  </dgm:ptLst>
  <dgm:cxnLst>
    <dgm:cxn modelId="{4306902B-22DD-4D87-A64C-BC8A513F0EC2}" type="presOf" srcId="{645AA751-2D68-46D8-AD27-7848687DD413}" destId="{31DB7CB7-79ED-4659-AAD3-0F331969DB44}" srcOrd="0" destOrd="0" presId="urn:microsoft.com/office/officeart/2018/5/layout/IconCircleLabelList"/>
    <dgm:cxn modelId="{FE176F2C-7757-44F1-A553-2262BE081586}" type="presOf" srcId="{6D667C1F-268E-4792-BB8C-E8790772FD4B}" destId="{54E5C35D-422A-4FA0-8444-0FA50991E194}" srcOrd="0" destOrd="0" presId="urn:microsoft.com/office/officeart/2018/5/layout/IconCircleLabelList"/>
    <dgm:cxn modelId="{CB9E683A-1543-4CA5-9D06-11FBA96D0625}" srcId="{645AA751-2D68-46D8-AD27-7848687DD413}" destId="{2D187CEA-D654-4504-903B-E1D979CF26ED}" srcOrd="1" destOrd="0" parTransId="{DE588028-807B-44EF-BC79-A504D07B3236}" sibTransId="{EE9BDC66-6C42-4FDB-99C9-EAD2A45D537B}"/>
    <dgm:cxn modelId="{DF929E55-7C92-460C-8A31-4AD9C5C601B3}" srcId="{645AA751-2D68-46D8-AD27-7848687DD413}" destId="{6D667C1F-268E-4792-BB8C-E8790772FD4B}" srcOrd="0" destOrd="0" parTransId="{7B2E90D0-A0F2-47C3-A543-047006C4FA61}" sibTransId="{3862DD82-988F-40B7-9551-71372A028F3E}"/>
    <dgm:cxn modelId="{B54A929D-A2EF-4A51-A173-760ADC6CD6D8}" type="presOf" srcId="{2D187CEA-D654-4504-903B-E1D979CF26ED}" destId="{FCD4067C-5818-4403-9F00-FD1E749B06C4}" srcOrd="0" destOrd="0" presId="urn:microsoft.com/office/officeart/2018/5/layout/IconCircleLabelList"/>
    <dgm:cxn modelId="{574C9E08-938D-42CB-8711-795CA46F7B1C}" type="presParOf" srcId="{31DB7CB7-79ED-4659-AAD3-0F331969DB44}" destId="{F0734084-1FA4-482C-AF8F-D57448331E73}" srcOrd="0" destOrd="0" presId="urn:microsoft.com/office/officeart/2018/5/layout/IconCircleLabelList"/>
    <dgm:cxn modelId="{96E2A6CA-1829-4CE0-BBCB-67B695AF6552}" type="presParOf" srcId="{F0734084-1FA4-482C-AF8F-D57448331E73}" destId="{3577893B-7F64-4584-98BA-A342BFCA9E85}" srcOrd="0" destOrd="0" presId="urn:microsoft.com/office/officeart/2018/5/layout/IconCircleLabelList"/>
    <dgm:cxn modelId="{4EDCE8FD-D1EB-48C1-92D2-CC7D0DF8DDE8}" type="presParOf" srcId="{F0734084-1FA4-482C-AF8F-D57448331E73}" destId="{9A3BB895-C0D9-4C30-B0A2-9295594F3344}" srcOrd="1" destOrd="0" presId="urn:microsoft.com/office/officeart/2018/5/layout/IconCircleLabelList"/>
    <dgm:cxn modelId="{6F6B7C8C-09E5-4340-A155-9F9514C0A383}" type="presParOf" srcId="{F0734084-1FA4-482C-AF8F-D57448331E73}" destId="{A2160F4D-82CD-45E7-9B91-446A202A2533}" srcOrd="2" destOrd="0" presId="urn:microsoft.com/office/officeart/2018/5/layout/IconCircleLabelList"/>
    <dgm:cxn modelId="{257A0421-5B8A-4204-A3AF-70DCE4A6A6CF}" type="presParOf" srcId="{F0734084-1FA4-482C-AF8F-D57448331E73}" destId="{54E5C35D-422A-4FA0-8444-0FA50991E194}" srcOrd="3" destOrd="0" presId="urn:microsoft.com/office/officeart/2018/5/layout/IconCircleLabelList"/>
    <dgm:cxn modelId="{566C7F35-4277-4001-9922-164D3AA46920}" type="presParOf" srcId="{31DB7CB7-79ED-4659-AAD3-0F331969DB44}" destId="{333FE826-2665-4BA4-A6BE-3FCFBA06A1EA}" srcOrd="1" destOrd="0" presId="urn:microsoft.com/office/officeart/2018/5/layout/IconCircleLabelList"/>
    <dgm:cxn modelId="{340EF168-4C0D-4E41-A968-DE0A486AA45B}" type="presParOf" srcId="{31DB7CB7-79ED-4659-AAD3-0F331969DB44}" destId="{645B3A30-D9EC-46CE-A07A-E5BEB7C8C83C}" srcOrd="2" destOrd="0" presId="urn:microsoft.com/office/officeart/2018/5/layout/IconCircleLabelList"/>
    <dgm:cxn modelId="{C271475D-1B3B-4CA9-AD60-85CDE812EFEA}" type="presParOf" srcId="{645B3A30-D9EC-46CE-A07A-E5BEB7C8C83C}" destId="{C18F3A93-D985-450F-834A-BD054978A858}" srcOrd="0" destOrd="0" presId="urn:microsoft.com/office/officeart/2018/5/layout/IconCircleLabelList"/>
    <dgm:cxn modelId="{66312D9B-AF25-4158-8522-6C5B8D8CF211}" type="presParOf" srcId="{645B3A30-D9EC-46CE-A07A-E5BEB7C8C83C}" destId="{FB47BECA-9708-46E4-BC35-85B9740AD94A}" srcOrd="1" destOrd="0" presId="urn:microsoft.com/office/officeart/2018/5/layout/IconCircleLabelList"/>
    <dgm:cxn modelId="{BF614D7B-8399-422F-8BEC-A79528E5CCF2}" type="presParOf" srcId="{645B3A30-D9EC-46CE-A07A-E5BEB7C8C83C}" destId="{774AA619-D9AD-4C12-82AB-D9210F9282BB}" srcOrd="2" destOrd="0" presId="urn:microsoft.com/office/officeart/2018/5/layout/IconCircleLabelList"/>
    <dgm:cxn modelId="{4CDBBBAC-E17B-436A-B3BC-5840C5D6ACA4}" type="presParOf" srcId="{645B3A30-D9EC-46CE-A07A-E5BEB7C8C83C}" destId="{FCD4067C-5818-4403-9F00-FD1E749B06C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71BC3-F5DD-41CE-A314-0FF41A6940F3}">
      <dsp:nvSpPr>
        <dsp:cNvPr id="0" name=""/>
        <dsp:cNvSpPr/>
      </dsp:nvSpPr>
      <dsp:spPr>
        <a:xfrm>
          <a:off x="0" y="126909"/>
          <a:ext cx="10515600" cy="1319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Your body needs salt to function properly. Consuming too much or too little can lead to medical problems. Sodium is essential for many essential body functions, including fluid balance, nerve health, nutrient absorption, and muscle function.</a:t>
          </a:r>
          <a:endParaRPr lang="en-US" sz="2400" kern="1200"/>
        </a:p>
      </dsp:txBody>
      <dsp:txXfrm>
        <a:off x="64425" y="191334"/>
        <a:ext cx="10386750" cy="1190909"/>
      </dsp:txXfrm>
    </dsp:sp>
    <dsp:sp modelId="{F273FC63-90EB-46FF-BA29-56CC24DD5F0A}">
      <dsp:nvSpPr>
        <dsp:cNvPr id="0" name=""/>
        <dsp:cNvSpPr/>
      </dsp:nvSpPr>
      <dsp:spPr>
        <a:xfrm>
          <a:off x="0" y="1515789"/>
          <a:ext cx="10515600" cy="1319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Salt is the most significant source of sodium in your diet. Also known as sodium chloride (NaCl), it comprises 40% sodium and 60% chloride. Today, the terms “salt” and “sodium” are often used interchangeably .</a:t>
          </a:r>
          <a:endParaRPr lang="en-US" sz="2400" kern="1200"/>
        </a:p>
      </dsp:txBody>
      <dsp:txXfrm>
        <a:off x="64425" y="1580214"/>
        <a:ext cx="10386750" cy="1190909"/>
      </dsp:txXfrm>
    </dsp:sp>
    <dsp:sp modelId="{ECCC04D5-2F88-4BEC-85B1-F1E4D0E74BB1}">
      <dsp:nvSpPr>
        <dsp:cNvPr id="0" name=""/>
        <dsp:cNvSpPr/>
      </dsp:nvSpPr>
      <dsp:spPr>
        <a:xfrm>
          <a:off x="0" y="2904669"/>
          <a:ext cx="10515600" cy="1319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Some salt varieties are fortified with iodine, iron, folic acid, or a combination of these. For example, table salt often contains added iodine</a:t>
          </a:r>
          <a:endParaRPr lang="en-US" sz="2400" kern="1200"/>
        </a:p>
      </dsp:txBody>
      <dsp:txXfrm>
        <a:off x="64425" y="2969094"/>
        <a:ext cx="10386750" cy="1190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893B-7F64-4584-98BA-A342BFCA9E85}">
      <dsp:nvSpPr>
        <dsp:cNvPr id="0" name=""/>
        <dsp:cNvSpPr/>
      </dsp:nvSpPr>
      <dsp:spPr>
        <a:xfrm>
          <a:off x="2044800" y="269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BB895-C0D9-4C30-B0A2-9295594F3344}">
      <dsp:nvSpPr>
        <dsp:cNvPr id="0" name=""/>
        <dsp:cNvSpPr/>
      </dsp:nvSpPr>
      <dsp:spPr>
        <a:xfrm>
          <a:off x="2512800" y="49491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E5C35D-422A-4FA0-8444-0FA50991E194}">
      <dsp:nvSpPr>
        <dsp:cNvPr id="0" name=""/>
        <dsp:cNvSpPr/>
      </dsp:nvSpPr>
      <dsp:spPr>
        <a:xfrm>
          <a:off x="1342800" y="2906919"/>
          <a:ext cx="360000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0" i="0" kern="1200" dirty="0"/>
            <a:t>The body uses phosphorus to keep the bones strong and healthy. Phosphorus also helps remove waste and repair damaged tissues.</a:t>
          </a:r>
          <a:endParaRPr lang="en-US" sz="2000" kern="1200" dirty="0"/>
        </a:p>
      </dsp:txBody>
      <dsp:txXfrm>
        <a:off x="1342800" y="2906919"/>
        <a:ext cx="3600000" cy="1417500"/>
      </dsp:txXfrm>
    </dsp:sp>
    <dsp:sp modelId="{C18F3A93-D985-450F-834A-BD054978A858}">
      <dsp:nvSpPr>
        <dsp:cNvPr id="0" name=""/>
        <dsp:cNvSpPr/>
      </dsp:nvSpPr>
      <dsp:spPr>
        <a:xfrm>
          <a:off x="6274800" y="2691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7BECA-9708-46E4-BC35-85B9740AD94A}">
      <dsp:nvSpPr>
        <dsp:cNvPr id="0" name=""/>
        <dsp:cNvSpPr/>
      </dsp:nvSpPr>
      <dsp:spPr>
        <a:xfrm>
          <a:off x="6742800" y="49491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D4067C-5818-4403-9F00-FD1E749B06C4}">
      <dsp:nvSpPr>
        <dsp:cNvPr id="0" name=""/>
        <dsp:cNvSpPr/>
      </dsp:nvSpPr>
      <dsp:spPr>
        <a:xfrm>
          <a:off x="5572800" y="2906919"/>
          <a:ext cx="3600000" cy="141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0" i="0" kern="1200" dirty="0"/>
            <a:t>Most people get enough phosphorus through their diet. However, people with certain health conditions, such as kidney disease or </a:t>
          </a:r>
          <a:r>
            <a:rPr lang="en-GB" sz="1600" b="0" i="0" u="sng" kern="1200" dirty="0">
              <a:hlinkClick xmlns:r="http://schemas.openxmlformats.org/officeDocument/2006/relationships" r:id="rId5"/>
            </a:rPr>
            <a:t>diabetes</a:t>
          </a:r>
          <a:r>
            <a:rPr lang="en-GB" sz="1600" b="0" i="0" kern="1200" dirty="0"/>
            <a:t>, may need to adjust their phosphorus intake</a:t>
          </a:r>
          <a:endParaRPr lang="en-US" sz="1600" kern="1200" dirty="0"/>
        </a:p>
      </dsp:txBody>
      <dsp:txXfrm>
        <a:off x="5572800" y="2906919"/>
        <a:ext cx="3600000" cy="1417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99C02-DA3A-ABBC-7AD5-FE167ADD05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76DA9B-AD08-54DC-D560-479E8CFB8A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697D89-D96A-070F-BBEB-2549BD6B677A}"/>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5" name="Footer Placeholder 4">
            <a:extLst>
              <a:ext uri="{FF2B5EF4-FFF2-40B4-BE49-F238E27FC236}">
                <a16:creationId xmlns:a16="http://schemas.microsoft.com/office/drawing/2014/main" id="{E5436293-805E-5917-22D3-2ACB4CAAB1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FE6231-7BEE-C85C-A719-9EAD58856EA2}"/>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3914426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76C70-0BFE-35C7-B326-51D158B9E5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DA75D3-6606-F518-4927-4DC18B4A20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71DAD7-AFDB-9900-C0FB-2FC87ECD9CEC}"/>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5" name="Footer Placeholder 4">
            <a:extLst>
              <a:ext uri="{FF2B5EF4-FFF2-40B4-BE49-F238E27FC236}">
                <a16:creationId xmlns:a16="http://schemas.microsoft.com/office/drawing/2014/main" id="{C5D6C7F1-03B0-B940-CA5C-FE88D03FC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097101-8D47-9246-FF43-6E7C76429B9A}"/>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810144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BC7F4-2805-8A03-6119-3F6AAC3671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46054A-FFBC-F965-408D-874C2D9E2F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7BA65B-24A5-D6F4-A287-E87790E776D3}"/>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5" name="Footer Placeholder 4">
            <a:extLst>
              <a:ext uri="{FF2B5EF4-FFF2-40B4-BE49-F238E27FC236}">
                <a16:creationId xmlns:a16="http://schemas.microsoft.com/office/drawing/2014/main" id="{30DCB14E-FC72-ADAC-EB4C-AA0549821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0746E-E82C-89FB-F0EF-257E6AC32538}"/>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3573109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B91E3-9560-8225-B571-E74DC6E133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2DABB-AFC4-133F-5A37-E80396DC10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CD4993-0792-29B4-1ECF-7E8813BE332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F7070A-284C-0C4A-D17A-45B985C0B444}"/>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6" name="Footer Placeholder 5">
            <a:extLst>
              <a:ext uri="{FF2B5EF4-FFF2-40B4-BE49-F238E27FC236}">
                <a16:creationId xmlns:a16="http://schemas.microsoft.com/office/drawing/2014/main" id="{CCF2E84B-9CE2-A40E-669D-FD1C2EB1CD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47DD0E-A0EA-CA8A-3A20-4CD6A5C9D501}"/>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2187045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9795D-89AA-767E-9306-10364F8FB9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C6D58D-01EE-C843-809E-3C350C2A48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60C1E4-500C-7A5D-02F0-8B7AB8CCF2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044561-525A-013F-0486-AD09F6D26E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5AB306-0A0B-88DB-635B-0B02BCE425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9AE86D-25F6-72F4-7F68-F1EA72742BED}"/>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8" name="Footer Placeholder 7">
            <a:extLst>
              <a:ext uri="{FF2B5EF4-FFF2-40B4-BE49-F238E27FC236}">
                <a16:creationId xmlns:a16="http://schemas.microsoft.com/office/drawing/2014/main" id="{509DB876-A1EA-DD82-D259-EE5FDEF695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3474E9-8586-0BD8-C1E8-1B86604BF253}"/>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3378619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82DCF-E944-76BF-B640-6238814E17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CA22A3-9794-58CD-10DA-A703196528C5}"/>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4" name="Footer Placeholder 3">
            <a:extLst>
              <a:ext uri="{FF2B5EF4-FFF2-40B4-BE49-F238E27FC236}">
                <a16:creationId xmlns:a16="http://schemas.microsoft.com/office/drawing/2014/main" id="{B7387BB7-BBFA-89C3-D068-DAA4A4BDF1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991E19-CA4B-0098-DEEB-076AF9576942}"/>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2865258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973DCB-397E-757D-3E15-AD9E4F57A67E}"/>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3" name="Footer Placeholder 2">
            <a:extLst>
              <a:ext uri="{FF2B5EF4-FFF2-40B4-BE49-F238E27FC236}">
                <a16:creationId xmlns:a16="http://schemas.microsoft.com/office/drawing/2014/main" id="{9BF65F25-D24A-50AE-79CA-A1947638EF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071FEE-9F21-BBF1-8745-73CC37B691AE}"/>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2140228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F6D58-6D68-E856-C879-852BE2D70C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68D161-4085-1024-7AD9-CFE2B9976B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EF0BBA-C61A-17BA-4E62-C5DFCE9C16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3E236D-FE93-4160-1535-C9DD0FC85ED6}"/>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6" name="Footer Placeholder 5">
            <a:extLst>
              <a:ext uri="{FF2B5EF4-FFF2-40B4-BE49-F238E27FC236}">
                <a16:creationId xmlns:a16="http://schemas.microsoft.com/office/drawing/2014/main" id="{2E171C52-9805-0C23-3141-3D673888FF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9CD796-E077-AA44-D8B2-B134EFC03E6D}"/>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4128641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BB22C-E0BB-C408-EA7E-EED9A75FDE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982DE9-A706-F138-0BD6-528B7409A1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D2320A-81A6-03D3-0D93-7CA8299EE4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8E96E4-7614-3FAC-1A86-614C59E1AB6B}"/>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6" name="Footer Placeholder 5">
            <a:extLst>
              <a:ext uri="{FF2B5EF4-FFF2-40B4-BE49-F238E27FC236}">
                <a16:creationId xmlns:a16="http://schemas.microsoft.com/office/drawing/2014/main" id="{5F20F52C-E321-26CE-7C8F-B49229DF54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4F6874-6DD3-CEC2-C4CD-60BE62516E4F}"/>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1302247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C2665-B366-4A87-8CBC-EB125B3DAE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520A2D-C4CE-27F5-516E-8C6414E9B0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ED186D-3921-C960-08A6-2872674D2581}"/>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5" name="Footer Placeholder 4">
            <a:extLst>
              <a:ext uri="{FF2B5EF4-FFF2-40B4-BE49-F238E27FC236}">
                <a16:creationId xmlns:a16="http://schemas.microsoft.com/office/drawing/2014/main" id="{74E5CD2F-ED4F-6BAC-8D54-0307FF064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DB4C6D-B4D1-F6F9-7332-7836ACC4130D}"/>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3902705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018C5D-CC83-5CF0-9D0E-6C21C89408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87B8E4-A893-79B9-D139-276C7436E7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146131-9B0C-BB81-6C02-6F455A335FA4}"/>
              </a:ext>
            </a:extLst>
          </p:cNvPr>
          <p:cNvSpPr>
            <a:spLocks noGrp="1"/>
          </p:cNvSpPr>
          <p:nvPr>
            <p:ph type="dt" sz="half" idx="10"/>
          </p:nvPr>
        </p:nvSpPr>
        <p:spPr/>
        <p:txBody>
          <a:bodyPr/>
          <a:lstStyle/>
          <a:p>
            <a:fld id="{3284041D-A9BB-440C-B6C6-8A02BFCD506E}" type="datetimeFigureOut">
              <a:rPr lang="en-GB" smtClean="0"/>
              <a:t>23/10/2023</a:t>
            </a:fld>
            <a:endParaRPr lang="en-GB"/>
          </a:p>
        </p:txBody>
      </p:sp>
      <p:sp>
        <p:nvSpPr>
          <p:cNvPr id="5" name="Footer Placeholder 4">
            <a:extLst>
              <a:ext uri="{FF2B5EF4-FFF2-40B4-BE49-F238E27FC236}">
                <a16:creationId xmlns:a16="http://schemas.microsoft.com/office/drawing/2014/main" id="{1DD9166D-BEB9-42C3-A3DD-3FF81491A7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BF271-3FAD-F3F5-D163-CC3B89325385}"/>
              </a:ext>
            </a:extLst>
          </p:cNvPr>
          <p:cNvSpPr>
            <a:spLocks noGrp="1"/>
          </p:cNvSpPr>
          <p:nvPr>
            <p:ph type="sldNum" sz="quarter" idx="12"/>
          </p:nvPr>
        </p:nvSpPr>
        <p:spPr/>
        <p:txBody>
          <a:bodyPr/>
          <a:lstStyle/>
          <a:p>
            <a:fld id="{978DA215-510E-49D1-AF85-9C2DD4CF3063}" type="slidenum">
              <a:rPr lang="en-GB" smtClean="0"/>
              <a:t>‹#›</a:t>
            </a:fld>
            <a:endParaRPr lang="en-GB"/>
          </a:p>
        </p:txBody>
      </p:sp>
    </p:spTree>
    <p:extLst>
      <p:ext uri="{BB962C8B-B14F-4D97-AF65-F5344CB8AC3E}">
        <p14:creationId xmlns:p14="http://schemas.microsoft.com/office/powerpoint/2010/main" val="2020775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2021B0-B91A-63D7-7C0A-968F9CA1B3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2D0F73-E923-C981-D059-66145A6F88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EFADF5-3A6C-EB7F-BBEF-D1683D465C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84041D-A9BB-440C-B6C6-8A02BFCD506E}" type="datetimeFigureOut">
              <a:rPr lang="en-GB" smtClean="0"/>
              <a:t>23/10/2023</a:t>
            </a:fld>
            <a:endParaRPr lang="en-GB"/>
          </a:p>
        </p:txBody>
      </p:sp>
      <p:sp>
        <p:nvSpPr>
          <p:cNvPr id="5" name="Footer Placeholder 4">
            <a:extLst>
              <a:ext uri="{FF2B5EF4-FFF2-40B4-BE49-F238E27FC236}">
                <a16:creationId xmlns:a16="http://schemas.microsoft.com/office/drawing/2014/main" id="{98992B6E-C277-829A-866B-807B925E00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80B7A9-FBCA-C636-6D4B-5AAC6380EE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8DA215-510E-49D1-AF85-9C2DD4CF3063}" type="slidenum">
              <a:rPr lang="en-GB" smtClean="0"/>
              <a:t>‹#›</a:t>
            </a:fld>
            <a:endParaRPr lang="en-GB"/>
          </a:p>
        </p:txBody>
      </p:sp>
    </p:spTree>
    <p:extLst>
      <p:ext uri="{BB962C8B-B14F-4D97-AF65-F5344CB8AC3E}">
        <p14:creationId xmlns:p14="http://schemas.microsoft.com/office/powerpoint/2010/main" val="18814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hyperlink" Target="https://medlineplus.gov/iron.html"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medlineplus.gov/potassium.html" TargetMode="External"/><Relationship Id="rId5" Type="http://schemas.openxmlformats.org/officeDocument/2006/relationships/hyperlink" Target="https://medlineplus.gov/sodium.html" TargetMode="External"/><Relationship Id="rId4" Type="http://schemas.openxmlformats.org/officeDocument/2006/relationships/hyperlink" Target="https://medlineplus.gov/calcium.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medicalnewstoday.com/articles/161547.php"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ods.od.nih.gov/factsheets/Magnesium-HealthProfessional/#en3" TargetMode="External"/><Relationship Id="rId2" Type="http://schemas.openxmlformats.org/officeDocument/2006/relationships/hyperlink" Target="https://ods.od.nih.gov/factsheets/Magnesium-HealthProfessional/#en1" TargetMode="External"/><Relationship Id="rId1" Type="http://schemas.openxmlformats.org/officeDocument/2006/relationships/slideLayout" Target="../slideLayouts/slideLayout2.xml"/><Relationship Id="rId4" Type="http://schemas.openxmlformats.org/officeDocument/2006/relationships/hyperlink" Target="https://ods.od.nih.gov/factsheets/Magnesium-HealthProfessional/#en8"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556A1-CBEB-8DC9-92F8-27716F560D96}"/>
              </a:ext>
            </a:extLst>
          </p:cNvPr>
          <p:cNvSpPr>
            <a:spLocks noGrp="1"/>
          </p:cNvSpPr>
          <p:nvPr>
            <p:ph type="title"/>
          </p:nvPr>
        </p:nvSpPr>
        <p:spPr>
          <a:xfrm>
            <a:off x="5381625" y="609600"/>
            <a:ext cx="5816361" cy="1330839"/>
          </a:xfrm>
        </p:spPr>
        <p:txBody>
          <a:bodyPr>
            <a:normAutofit/>
          </a:bodyPr>
          <a:lstStyle/>
          <a:p>
            <a:r>
              <a:rPr lang="en-GB"/>
              <a:t>Minerals </a:t>
            </a:r>
            <a:endParaRPr lang="en-GB" dirty="0"/>
          </a:p>
        </p:txBody>
      </p:sp>
      <p:sp>
        <p:nvSpPr>
          <p:cNvPr id="12" name="Freeform: Shape 11">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ne">
            <a:extLst>
              <a:ext uri="{FF2B5EF4-FFF2-40B4-BE49-F238E27FC236}">
                <a16:creationId xmlns:a16="http://schemas.microsoft.com/office/drawing/2014/main" id="{A1FDD5C8-FDA9-F575-1B90-F42B39ED4E5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3899" y="1627071"/>
            <a:ext cx="4029075" cy="4029075"/>
          </a:xfrm>
          <a:prstGeom prst="rect">
            <a:avLst/>
          </a:prstGeom>
        </p:spPr>
      </p:pic>
      <p:sp>
        <p:nvSpPr>
          <p:cNvPr id="3" name="Content Placeholder 2">
            <a:extLst>
              <a:ext uri="{FF2B5EF4-FFF2-40B4-BE49-F238E27FC236}">
                <a16:creationId xmlns:a16="http://schemas.microsoft.com/office/drawing/2014/main" id="{8BA3B68C-03DF-F246-8104-BB9C2B3240B0}"/>
              </a:ext>
            </a:extLst>
          </p:cNvPr>
          <p:cNvSpPr>
            <a:spLocks noGrp="1"/>
          </p:cNvSpPr>
          <p:nvPr>
            <p:ph idx="1"/>
          </p:nvPr>
        </p:nvSpPr>
        <p:spPr>
          <a:xfrm>
            <a:off x="5381625" y="2194101"/>
            <a:ext cx="5816362" cy="3908587"/>
          </a:xfrm>
        </p:spPr>
        <p:txBody>
          <a:bodyPr>
            <a:normAutofit/>
          </a:bodyPr>
          <a:lstStyle/>
          <a:p>
            <a:pPr fontAlgn="base"/>
            <a:r>
              <a:rPr lang="en-GB" sz="1900" b="0" i="0" dirty="0">
                <a:effectLst/>
                <a:latin typeface="Lucida Grande"/>
              </a:rPr>
              <a:t>minerals are important for your body to stay healthy. Your body uses minerals for many different jobs, including keeping your bones, muscles, heart, and brain working properly. Minerals are also important for making enzymes and hormones.</a:t>
            </a:r>
          </a:p>
          <a:p>
            <a:pPr fontAlgn="base"/>
            <a:r>
              <a:rPr lang="en-GB" sz="1900" b="0" i="0" dirty="0">
                <a:effectLst/>
                <a:latin typeface="Lucida Grande"/>
              </a:rPr>
              <a:t>There are two kinds of minerals: </a:t>
            </a:r>
            <a:r>
              <a:rPr lang="en-GB" sz="1900" b="0" i="0" dirty="0" err="1">
                <a:effectLst/>
                <a:latin typeface="Lucida Grande"/>
              </a:rPr>
              <a:t>macrominerals</a:t>
            </a:r>
            <a:r>
              <a:rPr lang="en-GB" sz="1900" b="0" i="0" dirty="0">
                <a:effectLst/>
                <a:latin typeface="Lucida Grande"/>
              </a:rPr>
              <a:t> and trace minerals. You need larger amounts of </a:t>
            </a:r>
            <a:r>
              <a:rPr lang="en-GB" sz="1900" b="0" i="0" dirty="0" err="1">
                <a:effectLst/>
                <a:latin typeface="Lucida Grande"/>
              </a:rPr>
              <a:t>macrominerals</a:t>
            </a:r>
            <a:r>
              <a:rPr lang="en-GB" sz="1900" b="0" i="0" dirty="0">
                <a:effectLst/>
                <a:latin typeface="Lucida Grande"/>
              </a:rPr>
              <a:t>. They include </a:t>
            </a:r>
            <a:r>
              <a:rPr lang="en-GB" sz="1900" b="0" i="0" u="none" strike="noStrike" dirty="0">
                <a:effectLst/>
                <a:latin typeface="Lucida Grande"/>
                <a:hlinkClick r:id="rId4"/>
              </a:rPr>
              <a:t>calcium</a:t>
            </a:r>
            <a:r>
              <a:rPr lang="en-GB" sz="1900" b="0" i="0" dirty="0">
                <a:effectLst/>
                <a:latin typeface="Lucida Grande"/>
              </a:rPr>
              <a:t>, phosphorus, magnesium, </a:t>
            </a:r>
            <a:r>
              <a:rPr lang="en-GB" sz="1900" b="0" i="0" u="none" strike="noStrike" dirty="0">
                <a:effectLst/>
                <a:latin typeface="Lucida Grande"/>
                <a:hlinkClick r:id="rId5"/>
              </a:rPr>
              <a:t>sodium</a:t>
            </a:r>
            <a:r>
              <a:rPr lang="en-GB" sz="1900" b="0" i="0" dirty="0">
                <a:effectLst/>
                <a:latin typeface="Lucida Grande"/>
              </a:rPr>
              <a:t>, </a:t>
            </a:r>
            <a:r>
              <a:rPr lang="en-GB" sz="1900" b="0" i="0" u="none" strike="noStrike" dirty="0">
                <a:effectLst/>
                <a:latin typeface="Lucida Grande"/>
                <a:hlinkClick r:id="rId6"/>
              </a:rPr>
              <a:t>potassium</a:t>
            </a:r>
            <a:r>
              <a:rPr lang="en-GB" sz="1900" b="0" i="0" dirty="0">
                <a:effectLst/>
                <a:latin typeface="Lucida Grande"/>
              </a:rPr>
              <a:t>, chloride and </a:t>
            </a:r>
            <a:r>
              <a:rPr lang="en-GB" sz="1900" b="0" i="0" dirty="0" err="1">
                <a:effectLst/>
                <a:latin typeface="Lucida Grande"/>
              </a:rPr>
              <a:t>sulfur</a:t>
            </a:r>
            <a:r>
              <a:rPr lang="en-GB" sz="1900" b="0" i="0" dirty="0">
                <a:effectLst/>
                <a:latin typeface="Lucida Grande"/>
              </a:rPr>
              <a:t>. You only need small amounts of trace minerals. They include </a:t>
            </a:r>
            <a:r>
              <a:rPr lang="en-GB" sz="1900" b="0" i="0" u="none" strike="noStrike" dirty="0">
                <a:effectLst/>
                <a:latin typeface="Lucida Grande"/>
                <a:hlinkClick r:id="rId7"/>
              </a:rPr>
              <a:t>iron</a:t>
            </a:r>
            <a:r>
              <a:rPr lang="en-GB" sz="1900" b="0" i="0" dirty="0">
                <a:effectLst/>
                <a:latin typeface="Lucida Grande"/>
              </a:rPr>
              <a:t>, manganese, copper, iodine, zinc, cobalt, fluoride and selenium.</a:t>
            </a:r>
          </a:p>
          <a:p>
            <a:endParaRPr lang="en-GB" sz="1900" dirty="0"/>
          </a:p>
        </p:txBody>
      </p:sp>
    </p:spTree>
    <p:extLst>
      <p:ext uri="{BB962C8B-B14F-4D97-AF65-F5344CB8AC3E}">
        <p14:creationId xmlns:p14="http://schemas.microsoft.com/office/powerpoint/2010/main" val="1265581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BCC86-1FAB-3D87-9391-3DDC9B382BD4}"/>
              </a:ext>
            </a:extLst>
          </p:cNvPr>
          <p:cNvSpPr>
            <a:spLocks noGrp="1"/>
          </p:cNvSpPr>
          <p:nvPr>
            <p:ph type="title"/>
          </p:nvPr>
        </p:nvSpPr>
        <p:spPr/>
        <p:txBody>
          <a:bodyPr/>
          <a:lstStyle/>
          <a:p>
            <a:r>
              <a:rPr lang="en-GB"/>
              <a:t>Salt</a:t>
            </a:r>
            <a:endParaRPr lang="en-GB" dirty="0"/>
          </a:p>
        </p:txBody>
      </p:sp>
      <p:graphicFrame>
        <p:nvGraphicFramePr>
          <p:cNvPr id="5" name="Content Placeholder 2">
            <a:extLst>
              <a:ext uri="{FF2B5EF4-FFF2-40B4-BE49-F238E27FC236}">
                <a16:creationId xmlns:a16="http://schemas.microsoft.com/office/drawing/2014/main" id="{8E4B0A12-8D93-41B2-EDE1-BF348A97080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6123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1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6"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7"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Rectangle 1">
            <a:extLst>
              <a:ext uri="{FF2B5EF4-FFF2-40B4-BE49-F238E27FC236}">
                <a16:creationId xmlns:a16="http://schemas.microsoft.com/office/drawing/2014/main" id="{50C6F845-CEB5-7BD1-5DE4-E231BE08C13F}"/>
              </a:ext>
            </a:extLst>
          </p:cNvPr>
          <p:cNvSpPr>
            <a:spLocks noChangeArrowheads="1"/>
          </p:cNvSpPr>
          <p:nvPr/>
        </p:nvSpPr>
        <p:spPr bwMode="auto">
          <a:xfrm>
            <a:off x="5894962" y="1984443"/>
            <a:ext cx="5458838" cy="41925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a:ln>
                  <a:noFill/>
                </a:ln>
                <a:effectLst/>
                <a:latin typeface="+mn-lt"/>
              </a:rPr>
              <a:t>Adults should have no more than 6g of salt a day (around 1 level teaspoon).</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a:ln>
                  <a:noFill/>
                </a:ln>
                <a:effectLst/>
                <a:latin typeface="+mn-lt"/>
              </a:rPr>
              <a:t>This includes the salt that’s already in our food and the salt added during and after cooking.</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a:ln>
                <a:noFill/>
              </a:ln>
              <a:effectLst/>
              <a:latin typeface="+mn-lt"/>
            </a:endParaRPr>
          </a:p>
        </p:txBody>
      </p:sp>
      <p:graphicFrame>
        <p:nvGraphicFramePr>
          <p:cNvPr id="2" name="Table 1">
            <a:extLst>
              <a:ext uri="{FF2B5EF4-FFF2-40B4-BE49-F238E27FC236}">
                <a16:creationId xmlns:a16="http://schemas.microsoft.com/office/drawing/2014/main" id="{FC220B28-29A4-3741-0729-442D57C41A55}"/>
              </a:ext>
            </a:extLst>
          </p:cNvPr>
          <p:cNvGraphicFramePr>
            <a:graphicFrameLocks noGrp="1"/>
          </p:cNvGraphicFramePr>
          <p:nvPr>
            <p:extLst>
              <p:ext uri="{D42A27DB-BD31-4B8C-83A1-F6EECF244321}">
                <p14:modId xmlns:p14="http://schemas.microsoft.com/office/powerpoint/2010/main" val="3497833274"/>
              </p:ext>
            </p:extLst>
          </p:nvPr>
        </p:nvGraphicFramePr>
        <p:xfrm>
          <a:off x="703182" y="1176569"/>
          <a:ext cx="4777382" cy="4335121"/>
        </p:xfrm>
        <a:graphic>
          <a:graphicData uri="http://schemas.openxmlformats.org/drawingml/2006/table">
            <a:tbl>
              <a:tblPr firstRow="1" bandRow="1">
                <a:noFill/>
              </a:tblPr>
              <a:tblGrid>
                <a:gridCol w="2223323">
                  <a:extLst>
                    <a:ext uri="{9D8B030D-6E8A-4147-A177-3AD203B41FA5}">
                      <a16:colId xmlns:a16="http://schemas.microsoft.com/office/drawing/2014/main" val="4159873005"/>
                    </a:ext>
                  </a:extLst>
                </a:gridCol>
                <a:gridCol w="2554059">
                  <a:extLst>
                    <a:ext uri="{9D8B030D-6E8A-4147-A177-3AD203B41FA5}">
                      <a16:colId xmlns:a16="http://schemas.microsoft.com/office/drawing/2014/main" val="2503990799"/>
                    </a:ext>
                  </a:extLst>
                </a:gridCol>
              </a:tblGrid>
              <a:tr h="681132">
                <a:tc gridSpan="2">
                  <a:txBody>
                    <a:bodyPr/>
                    <a:lstStyle/>
                    <a:p>
                      <a:r>
                        <a:rPr lang="en-GB" sz="2100">
                          <a:solidFill>
                            <a:schemeClr val="tx1">
                              <a:lumMod val="75000"/>
                              <a:lumOff val="25000"/>
                            </a:schemeClr>
                          </a:solidFill>
                        </a:rPr>
                        <a:t>Maximum recommended salt intake</a:t>
                      </a:r>
                    </a:p>
                  </a:txBody>
                  <a:tcPr marL="266067" marR="159640" marT="159640" marB="159640">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hMerge="1">
                  <a:txBody>
                    <a:bodyPr/>
                    <a:lstStyle/>
                    <a:p>
                      <a:endParaRPr lang="en-GB"/>
                    </a:p>
                  </a:txBody>
                  <a:tcPr/>
                </a:tc>
                <a:extLst>
                  <a:ext uri="{0D108BD9-81ED-4DB2-BD59-A6C34878D82A}">
                    <a16:rowId xmlns:a16="http://schemas.microsoft.com/office/drawing/2014/main" val="2675090221"/>
                  </a:ext>
                </a:extLst>
              </a:tr>
              <a:tr h="567610">
                <a:tc>
                  <a:txBody>
                    <a:bodyPr/>
                    <a:lstStyle/>
                    <a:p>
                      <a:pPr algn="l" fontAlgn="t"/>
                      <a:r>
                        <a:rPr lang="en-GB" sz="1600" b="1">
                          <a:solidFill>
                            <a:schemeClr val="tx1">
                              <a:lumMod val="75000"/>
                              <a:lumOff val="25000"/>
                            </a:schemeClr>
                          </a:solidFill>
                          <a:effectLst/>
                        </a:rPr>
                        <a:t>Age</a:t>
                      </a:r>
                    </a:p>
                  </a:txBody>
                  <a:tcPr marL="266067" marR="138355" marT="138355" marB="138355">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l" fontAlgn="t"/>
                      <a:r>
                        <a:rPr lang="en-GB" sz="1600" b="1">
                          <a:solidFill>
                            <a:schemeClr val="tx1">
                              <a:lumMod val="75000"/>
                              <a:lumOff val="25000"/>
                            </a:schemeClr>
                          </a:solidFill>
                          <a:effectLst/>
                        </a:rPr>
                        <a:t>Amount</a:t>
                      </a:r>
                    </a:p>
                  </a:txBody>
                  <a:tcPr marL="266067" marR="138355" marT="138355" marB="138355">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743432281"/>
                  </a:ext>
                </a:extLst>
              </a:tr>
              <a:tr h="815939">
                <a:tc>
                  <a:txBody>
                    <a:bodyPr/>
                    <a:lstStyle/>
                    <a:p>
                      <a:pPr algn="l" fontAlgn="t"/>
                      <a:r>
                        <a:rPr lang="en-GB" sz="1600">
                          <a:solidFill>
                            <a:schemeClr val="tx1">
                              <a:lumMod val="75000"/>
                              <a:lumOff val="25000"/>
                            </a:schemeClr>
                          </a:solidFill>
                          <a:effectLst/>
                        </a:rPr>
                        <a:t>11 years old and over</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t"/>
                      <a:r>
                        <a:rPr lang="en-GB" sz="1600">
                          <a:solidFill>
                            <a:schemeClr val="tx1">
                              <a:lumMod val="75000"/>
                              <a:lumOff val="25000"/>
                            </a:schemeClr>
                          </a:solidFill>
                          <a:effectLst/>
                        </a:rPr>
                        <a:t>No more than 6g (around 1 teaspoon)</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514217135"/>
                  </a:ext>
                </a:extLst>
              </a:tr>
              <a:tr h="567610">
                <a:tc>
                  <a:txBody>
                    <a:bodyPr/>
                    <a:lstStyle/>
                    <a:p>
                      <a:pPr algn="l" fontAlgn="t"/>
                      <a:r>
                        <a:rPr lang="en-GB" sz="1600">
                          <a:solidFill>
                            <a:schemeClr val="tx1">
                              <a:lumMod val="75000"/>
                              <a:lumOff val="25000"/>
                            </a:schemeClr>
                          </a:solidFill>
                          <a:effectLst/>
                        </a:rPr>
                        <a:t>7 to 10 years old</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t"/>
                      <a:r>
                        <a:rPr lang="en-GB" sz="1600">
                          <a:solidFill>
                            <a:schemeClr val="tx1">
                              <a:lumMod val="75000"/>
                              <a:lumOff val="25000"/>
                            </a:schemeClr>
                          </a:solidFill>
                          <a:effectLst/>
                        </a:rPr>
                        <a:t>No more than 5g</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533220550"/>
                  </a:ext>
                </a:extLst>
              </a:tr>
              <a:tr h="567610">
                <a:tc>
                  <a:txBody>
                    <a:bodyPr/>
                    <a:lstStyle/>
                    <a:p>
                      <a:pPr algn="l" fontAlgn="t"/>
                      <a:r>
                        <a:rPr lang="en-GB" sz="1600">
                          <a:solidFill>
                            <a:schemeClr val="tx1">
                              <a:lumMod val="75000"/>
                              <a:lumOff val="25000"/>
                            </a:schemeClr>
                          </a:solidFill>
                          <a:effectLst/>
                        </a:rPr>
                        <a:t>4 to 6 years old</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t"/>
                      <a:r>
                        <a:rPr lang="en-GB" sz="1600">
                          <a:solidFill>
                            <a:schemeClr val="tx1">
                              <a:lumMod val="75000"/>
                              <a:lumOff val="25000"/>
                            </a:schemeClr>
                          </a:solidFill>
                          <a:effectLst/>
                        </a:rPr>
                        <a:t>No more than 3g</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74814537"/>
                  </a:ext>
                </a:extLst>
              </a:tr>
              <a:tr h="567610">
                <a:tc>
                  <a:txBody>
                    <a:bodyPr/>
                    <a:lstStyle/>
                    <a:p>
                      <a:pPr algn="l" fontAlgn="t"/>
                      <a:r>
                        <a:rPr lang="en-GB" sz="1600">
                          <a:solidFill>
                            <a:schemeClr val="tx1">
                              <a:lumMod val="75000"/>
                              <a:lumOff val="25000"/>
                            </a:schemeClr>
                          </a:solidFill>
                          <a:effectLst/>
                        </a:rPr>
                        <a:t>1 to 3 years old</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t"/>
                      <a:r>
                        <a:rPr lang="en-GB" sz="1600">
                          <a:solidFill>
                            <a:schemeClr val="tx1">
                              <a:lumMod val="75000"/>
                              <a:lumOff val="25000"/>
                            </a:schemeClr>
                          </a:solidFill>
                          <a:effectLst/>
                        </a:rPr>
                        <a:t>No more than 2g</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960563314"/>
                  </a:ext>
                </a:extLst>
              </a:tr>
              <a:tr h="567610">
                <a:tc>
                  <a:txBody>
                    <a:bodyPr/>
                    <a:lstStyle/>
                    <a:p>
                      <a:pPr algn="l" fontAlgn="t"/>
                      <a:r>
                        <a:rPr lang="en-GB" sz="1600">
                          <a:solidFill>
                            <a:schemeClr val="tx1">
                              <a:lumMod val="75000"/>
                              <a:lumOff val="25000"/>
                            </a:schemeClr>
                          </a:solidFill>
                          <a:effectLst/>
                        </a:rPr>
                        <a:t>Under 1 year old</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t"/>
                      <a:r>
                        <a:rPr lang="en-GB" sz="1600">
                          <a:solidFill>
                            <a:schemeClr val="tx1">
                              <a:lumMod val="75000"/>
                              <a:lumOff val="25000"/>
                            </a:schemeClr>
                          </a:solidFill>
                          <a:effectLst/>
                        </a:rPr>
                        <a:t>Less than 1g</a:t>
                      </a:r>
                    </a:p>
                  </a:txBody>
                  <a:tcPr marL="266067" marR="138355" marT="138355" marB="138355">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101237718"/>
                  </a:ext>
                </a:extLst>
              </a:tr>
            </a:tbl>
          </a:graphicData>
        </a:graphic>
      </p:graphicFrame>
    </p:spTree>
    <p:extLst>
      <p:ext uri="{BB962C8B-B14F-4D97-AF65-F5344CB8AC3E}">
        <p14:creationId xmlns:p14="http://schemas.microsoft.com/office/powerpoint/2010/main" val="2977229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93F9B-8315-8105-708C-019D18AD68F5}"/>
              </a:ext>
            </a:extLst>
          </p:cNvPr>
          <p:cNvSpPr>
            <a:spLocks noGrp="1"/>
          </p:cNvSpPr>
          <p:nvPr>
            <p:ph type="title"/>
          </p:nvPr>
        </p:nvSpPr>
        <p:spPr>
          <a:xfrm>
            <a:off x="956826" y="1112969"/>
            <a:ext cx="3937298" cy="4166010"/>
          </a:xfrm>
        </p:spPr>
        <p:txBody>
          <a:bodyPr>
            <a:normAutofit/>
          </a:bodyPr>
          <a:lstStyle/>
          <a:p>
            <a:r>
              <a:rPr lang="en-GB">
                <a:solidFill>
                  <a:srgbClr val="FFFFFF"/>
                </a:solidFill>
              </a:rPr>
              <a:t>Iodine</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7379AEC-7802-3F27-FAB2-C5BA35C3D9D6}"/>
              </a:ext>
            </a:extLst>
          </p:cNvPr>
          <p:cNvSpPr>
            <a:spLocks noGrp="1"/>
          </p:cNvSpPr>
          <p:nvPr>
            <p:ph idx="1"/>
          </p:nvPr>
        </p:nvSpPr>
        <p:spPr>
          <a:xfrm>
            <a:off x="6096000" y="820880"/>
            <a:ext cx="5257799" cy="4889350"/>
          </a:xfrm>
        </p:spPr>
        <p:txBody>
          <a:bodyPr anchor="t">
            <a:normAutofit/>
          </a:bodyPr>
          <a:lstStyle/>
          <a:p>
            <a:r>
              <a:rPr lang="en-GB" sz="2000" i="0">
                <a:effectLst/>
                <a:latin typeface="Frutiger W01"/>
              </a:rPr>
              <a:t>Iodine helps make thyroid hormones, which help keep cells and the metabolic rate (the speed at which chemical reactions take place in the body) healthy.</a:t>
            </a:r>
          </a:p>
          <a:p>
            <a:r>
              <a:rPr lang="en-GB" sz="2000" b="1" i="0">
                <a:effectLst/>
                <a:latin typeface="Frutiger W01"/>
              </a:rPr>
              <a:t>Good sources of iodine</a:t>
            </a:r>
          </a:p>
          <a:p>
            <a:r>
              <a:rPr lang="en-GB" sz="2000" b="0" i="0">
                <a:effectLst/>
                <a:latin typeface="Frutiger W01"/>
              </a:rPr>
              <a:t>Good food sources of iodine include:</a:t>
            </a:r>
          </a:p>
          <a:p>
            <a:pPr>
              <a:buFont typeface="Arial" panose="020B0604020202020204" pitchFamily="34" charset="0"/>
              <a:buChar char="•"/>
            </a:pPr>
            <a:r>
              <a:rPr lang="en-GB" sz="2000" b="0" i="0">
                <a:effectLst/>
                <a:latin typeface="Frutiger W01"/>
              </a:rPr>
              <a:t>cows' milk and dairy products</a:t>
            </a:r>
          </a:p>
          <a:p>
            <a:pPr>
              <a:buFont typeface="Arial" panose="020B0604020202020204" pitchFamily="34" charset="0"/>
              <a:buChar char="•"/>
            </a:pPr>
            <a:r>
              <a:rPr lang="en-GB" sz="2000" b="0" i="0">
                <a:effectLst/>
                <a:latin typeface="Frutiger W01"/>
              </a:rPr>
              <a:t>eggs</a:t>
            </a:r>
          </a:p>
          <a:p>
            <a:pPr>
              <a:buFont typeface="Arial" panose="020B0604020202020204" pitchFamily="34" charset="0"/>
              <a:buChar char="•"/>
            </a:pPr>
            <a:r>
              <a:rPr lang="en-GB" sz="2000" b="0" i="0">
                <a:effectLst/>
                <a:latin typeface="Frutiger W01"/>
              </a:rPr>
              <a:t>sea fish</a:t>
            </a:r>
          </a:p>
          <a:p>
            <a:pPr>
              <a:buFont typeface="Arial" panose="020B0604020202020204" pitchFamily="34" charset="0"/>
              <a:buChar char="•"/>
            </a:pPr>
            <a:r>
              <a:rPr lang="en-GB" sz="2000" b="0" i="0">
                <a:effectLst/>
                <a:latin typeface="Frutiger W01"/>
              </a:rPr>
              <a:t>shellfish</a:t>
            </a:r>
          </a:p>
          <a:p>
            <a:r>
              <a:rPr lang="en-GB" sz="2000" b="0" i="0">
                <a:effectLst/>
                <a:latin typeface="Frutiger W01"/>
              </a:rPr>
              <a:t>Iodine can also be found in plant foods, such as cereals and grains, but the levels vary depending on the amount of iodine in the soil where the plants are grown.</a:t>
            </a:r>
          </a:p>
          <a:p>
            <a:endParaRPr lang="en-GB"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750322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850F84-F477-DD78-676E-237810A3B539}"/>
              </a:ext>
            </a:extLst>
          </p:cNvPr>
          <p:cNvSpPr>
            <a:spLocks noGrp="1"/>
          </p:cNvSpPr>
          <p:nvPr>
            <p:ph type="title"/>
          </p:nvPr>
        </p:nvSpPr>
        <p:spPr>
          <a:xfrm>
            <a:off x="956826" y="1112969"/>
            <a:ext cx="3937298" cy="4166010"/>
          </a:xfrm>
        </p:spPr>
        <p:txBody>
          <a:bodyPr>
            <a:normAutofit/>
          </a:bodyPr>
          <a:lstStyle/>
          <a:p>
            <a:r>
              <a:rPr lang="en-GB">
                <a:solidFill>
                  <a:srgbClr val="FFFFFF"/>
                </a:solidFill>
              </a:rPr>
              <a:t>Zinc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F17C5E0-FB80-BB8A-802F-030AB6206A18}"/>
              </a:ext>
            </a:extLst>
          </p:cNvPr>
          <p:cNvSpPr>
            <a:spLocks noGrp="1"/>
          </p:cNvSpPr>
          <p:nvPr>
            <p:ph idx="1"/>
          </p:nvPr>
        </p:nvSpPr>
        <p:spPr>
          <a:xfrm>
            <a:off x="6096000" y="820880"/>
            <a:ext cx="5257799" cy="4889350"/>
          </a:xfrm>
        </p:spPr>
        <p:txBody>
          <a:bodyPr anchor="t">
            <a:normAutofit/>
          </a:bodyPr>
          <a:lstStyle/>
          <a:p>
            <a:r>
              <a:rPr lang="en-GB" sz="2400" b="0" i="0">
                <a:effectLst/>
                <a:latin typeface="Proxima Nova"/>
              </a:rPr>
              <a:t>Zinc is an essential nutrient found in a variety of plant and animal foods, along with supplements. It plays a key role in skin health, immune function, and cell growth and may protect against acne, inflammation, and other conditions.</a:t>
            </a:r>
          </a:p>
          <a:p>
            <a:r>
              <a:rPr lang="en-GB" sz="2400" b="0" i="0">
                <a:effectLst/>
                <a:latin typeface="Proxima Nova"/>
              </a:rPr>
              <a:t>Zinc is considered an essential nutrient, meaning that your body can’t produce or store it.</a:t>
            </a:r>
          </a:p>
          <a:p>
            <a:r>
              <a:rPr lang="en-GB" sz="2400" b="0" i="0">
                <a:effectLst/>
                <a:latin typeface="Proxima Nova"/>
              </a:rPr>
              <a:t>For this reason, you must get a constant supply through your diet.</a:t>
            </a:r>
          </a:p>
          <a:p>
            <a:endParaRPr lang="en-GB" sz="24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97222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6BF9C2-E7A5-15D3-E847-9FF7CC6ED5EC}"/>
              </a:ext>
            </a:extLst>
          </p:cNvPr>
          <p:cNvSpPr>
            <a:spLocks noGrp="1"/>
          </p:cNvSpPr>
          <p:nvPr>
            <p:ph type="title"/>
          </p:nvPr>
        </p:nvSpPr>
        <p:spPr>
          <a:xfrm>
            <a:off x="5894962" y="479493"/>
            <a:ext cx="5458838" cy="1325563"/>
          </a:xfrm>
        </p:spPr>
        <p:txBody>
          <a:bodyPr>
            <a:normAutofit/>
          </a:bodyPr>
          <a:lstStyle/>
          <a:p>
            <a:r>
              <a:rPr lang="en-GB" dirty="0"/>
              <a:t>Food sources</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rab">
            <a:extLst>
              <a:ext uri="{FF2B5EF4-FFF2-40B4-BE49-F238E27FC236}">
                <a16:creationId xmlns:a16="http://schemas.microsoft.com/office/drawing/2014/main" id="{0D640EF6-B00E-B8FC-8DDF-299DA65B3F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D6F5F23-1ECB-1F27-00ED-C59B47BD6DDC}"/>
              </a:ext>
            </a:extLst>
          </p:cNvPr>
          <p:cNvSpPr>
            <a:spLocks noGrp="1"/>
          </p:cNvSpPr>
          <p:nvPr>
            <p:ph idx="1"/>
          </p:nvPr>
        </p:nvSpPr>
        <p:spPr>
          <a:xfrm>
            <a:off x="5894962" y="1984443"/>
            <a:ext cx="5458838" cy="4192520"/>
          </a:xfrm>
        </p:spPr>
        <p:txBody>
          <a:bodyPr>
            <a:normAutofit/>
          </a:bodyPr>
          <a:lstStyle/>
          <a:p>
            <a:r>
              <a:rPr lang="en-GB" sz="1500" i="0">
                <a:effectLst/>
                <a:latin typeface="Proxima Nova"/>
              </a:rPr>
              <a:t>Many animal and plant foods are naturally rich in zinc, making it easy for most people to consume adequate amounts.</a:t>
            </a:r>
          </a:p>
          <a:p>
            <a:pPr>
              <a:buFont typeface="Arial" panose="020B0604020202020204" pitchFamily="34" charset="0"/>
              <a:buChar char="•"/>
            </a:pPr>
            <a:r>
              <a:rPr lang="en-GB" sz="1500" i="0">
                <a:effectLst/>
                <a:latin typeface="Proxima Nova"/>
              </a:rPr>
              <a:t>Shellfish: oysters, crab, mussels, lobster, and clams</a:t>
            </a:r>
          </a:p>
          <a:p>
            <a:pPr>
              <a:buFont typeface="Arial" panose="020B0604020202020204" pitchFamily="34" charset="0"/>
              <a:buChar char="•"/>
            </a:pPr>
            <a:r>
              <a:rPr lang="en-GB" sz="1500" i="0">
                <a:effectLst/>
                <a:latin typeface="Proxima Nova"/>
              </a:rPr>
              <a:t>Meat: beef, pork, lamb</a:t>
            </a:r>
          </a:p>
          <a:p>
            <a:pPr>
              <a:buFont typeface="Arial" panose="020B0604020202020204" pitchFamily="34" charset="0"/>
              <a:buChar char="•"/>
            </a:pPr>
            <a:r>
              <a:rPr lang="en-GB" sz="1500" i="0">
                <a:effectLst/>
                <a:latin typeface="Proxima Nova"/>
              </a:rPr>
              <a:t>Poultry: turkey and chicken</a:t>
            </a:r>
          </a:p>
          <a:p>
            <a:pPr>
              <a:buFont typeface="Arial" panose="020B0604020202020204" pitchFamily="34" charset="0"/>
              <a:buChar char="•"/>
            </a:pPr>
            <a:r>
              <a:rPr lang="en-GB" sz="1500" i="0">
                <a:effectLst/>
                <a:latin typeface="Proxima Nova"/>
              </a:rPr>
              <a:t>Fish: flounder, sardines, salmon, and sole</a:t>
            </a:r>
          </a:p>
          <a:p>
            <a:pPr>
              <a:buFont typeface="Arial" panose="020B0604020202020204" pitchFamily="34" charset="0"/>
              <a:buChar char="•"/>
            </a:pPr>
            <a:r>
              <a:rPr lang="en-GB" sz="1500" i="0">
                <a:effectLst/>
                <a:latin typeface="Proxima Nova"/>
              </a:rPr>
              <a:t>Legumes: chickpeas, lentils, black beans, kidney beans.</a:t>
            </a:r>
          </a:p>
          <a:p>
            <a:pPr>
              <a:buFont typeface="Arial" panose="020B0604020202020204" pitchFamily="34" charset="0"/>
              <a:buChar char="•"/>
            </a:pPr>
            <a:r>
              <a:rPr lang="en-GB" sz="1500" i="0">
                <a:effectLst/>
                <a:latin typeface="Proxima Nova"/>
              </a:rPr>
              <a:t>Dairy products: milk, yogurt, and cheese</a:t>
            </a:r>
          </a:p>
          <a:p>
            <a:pPr>
              <a:buFont typeface="Arial" panose="020B0604020202020204" pitchFamily="34" charset="0"/>
              <a:buChar char="•"/>
            </a:pPr>
            <a:r>
              <a:rPr lang="en-GB" sz="1500" i="0">
                <a:effectLst/>
                <a:latin typeface="Proxima Nova"/>
              </a:rPr>
              <a:t>Eggs</a:t>
            </a:r>
          </a:p>
          <a:p>
            <a:pPr>
              <a:buFont typeface="Arial" panose="020B0604020202020204" pitchFamily="34" charset="0"/>
              <a:buChar char="•"/>
            </a:pPr>
            <a:r>
              <a:rPr lang="en-GB" sz="1500" i="0">
                <a:effectLst/>
                <a:latin typeface="Proxima Nova"/>
              </a:rPr>
              <a:t>Whole grains: oats, quinoa, brown rice, etc.</a:t>
            </a:r>
          </a:p>
          <a:p>
            <a:pPr>
              <a:buFont typeface="Arial" panose="020B0604020202020204" pitchFamily="34" charset="0"/>
              <a:buChar char="•"/>
            </a:pPr>
            <a:r>
              <a:rPr lang="en-GB" sz="1500" i="0">
                <a:effectLst/>
                <a:latin typeface="Proxima Nova"/>
              </a:rPr>
              <a:t>Certain vegetables: mushrooms and kale </a:t>
            </a:r>
          </a:p>
          <a:p>
            <a:endParaRPr lang="en-GB" sz="1500"/>
          </a:p>
        </p:txBody>
      </p:sp>
    </p:spTree>
    <p:extLst>
      <p:ext uri="{BB962C8B-B14F-4D97-AF65-F5344CB8AC3E}">
        <p14:creationId xmlns:p14="http://schemas.microsoft.com/office/powerpoint/2010/main" val="3534670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F73A7-8DDB-0F9F-6C7B-29C83C0CFCC9}"/>
              </a:ext>
            </a:extLst>
          </p:cNvPr>
          <p:cNvSpPr>
            <a:spLocks noGrp="1"/>
          </p:cNvSpPr>
          <p:nvPr>
            <p:ph type="title"/>
          </p:nvPr>
        </p:nvSpPr>
        <p:spPr>
          <a:xfrm>
            <a:off x="956826" y="1112969"/>
            <a:ext cx="3937298" cy="4166010"/>
          </a:xfrm>
        </p:spPr>
        <p:txBody>
          <a:bodyPr>
            <a:normAutofit/>
          </a:bodyPr>
          <a:lstStyle/>
          <a:p>
            <a:r>
              <a:rPr lang="en-GB">
                <a:solidFill>
                  <a:srgbClr val="FFFFFF"/>
                </a:solidFill>
              </a:rPr>
              <a:t>Deficiency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4226DA1-A03B-8B16-6EC9-6BA1DE7E72BA}"/>
              </a:ext>
            </a:extLst>
          </p:cNvPr>
          <p:cNvSpPr>
            <a:spLocks noGrp="1"/>
          </p:cNvSpPr>
          <p:nvPr>
            <p:ph idx="1"/>
          </p:nvPr>
        </p:nvSpPr>
        <p:spPr>
          <a:xfrm>
            <a:off x="6096000" y="820880"/>
            <a:ext cx="5257799" cy="4889350"/>
          </a:xfrm>
        </p:spPr>
        <p:txBody>
          <a:bodyPr anchor="t">
            <a:normAutofit/>
          </a:bodyPr>
          <a:lstStyle/>
          <a:p>
            <a:r>
              <a:rPr lang="en-GB" b="0" i="0">
                <a:effectLst/>
                <a:latin typeface="Proxima Nova"/>
              </a:rPr>
              <a:t>It is estimated that around 2 billion people worldwide are deficient in zinc due to inadequate dietary intake</a:t>
            </a:r>
          </a:p>
          <a:p>
            <a:r>
              <a:rPr lang="en-GB" b="0" i="0">
                <a:effectLst/>
                <a:latin typeface="Proxima Nova"/>
              </a:rPr>
              <a:t>Since zinc deficiency impairs your immune system — increasing the chances of infection — zinc deficiency is thought to cause over 450,000 deaths in children under 5 every year</a:t>
            </a:r>
          </a:p>
          <a:p>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32137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F9566-E965-D2D0-CEC5-13CD3A14B1E0}"/>
              </a:ext>
            </a:extLst>
          </p:cNvPr>
          <p:cNvSpPr>
            <a:spLocks noGrp="1"/>
          </p:cNvSpPr>
          <p:nvPr>
            <p:ph type="title"/>
          </p:nvPr>
        </p:nvSpPr>
        <p:spPr>
          <a:xfrm>
            <a:off x="6513788" y="365125"/>
            <a:ext cx="4840010" cy="1807305"/>
          </a:xfrm>
        </p:spPr>
        <p:txBody>
          <a:bodyPr>
            <a:normAutofit/>
          </a:bodyPr>
          <a:lstStyle/>
          <a:p>
            <a:r>
              <a:rPr lang="en-GB"/>
              <a:t>Potassium </a:t>
            </a:r>
          </a:p>
        </p:txBody>
      </p:sp>
      <p:pic>
        <p:nvPicPr>
          <p:cNvPr id="47" name="Picture 46" descr="Assorted vegetables and fruits">
            <a:extLst>
              <a:ext uri="{FF2B5EF4-FFF2-40B4-BE49-F238E27FC236}">
                <a16:creationId xmlns:a16="http://schemas.microsoft.com/office/drawing/2014/main" id="{472C4226-644D-FAD6-278C-46C21B39B9E2}"/>
              </a:ext>
            </a:extLst>
          </p:cNvPr>
          <p:cNvPicPr>
            <a:picLocks noChangeAspect="1"/>
          </p:cNvPicPr>
          <p:nvPr/>
        </p:nvPicPr>
        <p:blipFill rotWithShape="1">
          <a:blip r:embed="rId2"/>
          <a:srcRect l="26374" r="1409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E2DF65B-4EF3-61C3-E859-DC6A2E534D77}"/>
              </a:ext>
            </a:extLst>
          </p:cNvPr>
          <p:cNvSpPr>
            <a:spLocks noGrp="1"/>
          </p:cNvSpPr>
          <p:nvPr>
            <p:ph idx="1"/>
          </p:nvPr>
        </p:nvSpPr>
        <p:spPr>
          <a:xfrm>
            <a:off x="6513788" y="2333297"/>
            <a:ext cx="4840010" cy="3843666"/>
          </a:xfrm>
        </p:spPr>
        <p:txBody>
          <a:bodyPr>
            <a:normAutofit/>
          </a:bodyPr>
          <a:lstStyle/>
          <a:p>
            <a:r>
              <a:rPr lang="en-GB" sz="1700" b="0" i="0" dirty="0">
                <a:effectLst/>
                <a:latin typeface="-apple-system"/>
              </a:rPr>
              <a:t>Potassium: needed for fluid balance, nerve transmission, and muscle contraction.</a:t>
            </a:r>
          </a:p>
          <a:p>
            <a:r>
              <a:rPr lang="en-GB" sz="1700" dirty="0"/>
              <a:t>Food sources; dried fruits, lentils, butternut squash, </a:t>
            </a:r>
            <a:r>
              <a:rPr lang="en-GB" sz="1700" dirty="0" err="1"/>
              <a:t>advocados</a:t>
            </a:r>
            <a:r>
              <a:rPr lang="en-GB" sz="1700" dirty="0"/>
              <a:t>, bananas, organs, tomatoes, yoghurt cashews, chicken, salmon.</a:t>
            </a:r>
          </a:p>
          <a:p>
            <a:r>
              <a:rPr lang="en-GB" sz="1700" b="0" i="0" dirty="0">
                <a:effectLst/>
              </a:rPr>
              <a:t>It is rare for a potassium deficiency to be caused by too low a food intake alone because it is found in so many foods; however an inadequate intake combined with heavy sweating, diuretic use, laxative abuse, or severe nausea and vomiting can quickly lead to </a:t>
            </a:r>
            <a:r>
              <a:rPr lang="en-GB" sz="1700" b="0" i="0" dirty="0" err="1">
                <a:effectLst/>
              </a:rPr>
              <a:t>hypokalemia</a:t>
            </a:r>
            <a:r>
              <a:rPr lang="en-GB" sz="1700" b="0" i="0" dirty="0">
                <a:effectLst/>
              </a:rPr>
              <a:t>. Another reason is a deficiency of magnesium, as the kidneys need magnesium to help reabsorb potassium and maintain normal levels in cells.</a:t>
            </a:r>
            <a:endParaRPr lang="en-GB" sz="1700" dirty="0"/>
          </a:p>
        </p:txBody>
      </p:sp>
    </p:spTree>
    <p:extLst>
      <p:ext uri="{BB962C8B-B14F-4D97-AF65-F5344CB8AC3E}">
        <p14:creationId xmlns:p14="http://schemas.microsoft.com/office/powerpoint/2010/main" val="1482177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91877-5890-380F-EDDC-65258F2D8E16}"/>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Phosphorus </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0D3303EE-292F-6C34-B72F-3878D94524C1}"/>
              </a:ext>
            </a:extLst>
          </p:cNvPr>
          <p:cNvGraphicFramePr>
            <a:graphicFrameLocks noGrp="1"/>
          </p:cNvGraphicFramePr>
          <p:nvPr>
            <p:ph idx="1"/>
            <p:extLst>
              <p:ext uri="{D42A27DB-BD31-4B8C-83A1-F6EECF244321}">
                <p14:modId xmlns:p14="http://schemas.microsoft.com/office/powerpoint/2010/main" val="109301243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2951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124897-90CA-F060-ED17-8BB607489235}"/>
              </a:ext>
            </a:extLst>
          </p:cNvPr>
          <p:cNvSpPr>
            <a:spLocks noGrp="1"/>
          </p:cNvSpPr>
          <p:nvPr>
            <p:ph type="title"/>
          </p:nvPr>
        </p:nvSpPr>
        <p:spPr>
          <a:xfrm>
            <a:off x="5894962" y="479493"/>
            <a:ext cx="5458838" cy="1325563"/>
          </a:xfrm>
        </p:spPr>
        <p:txBody>
          <a:bodyPr>
            <a:normAutofit/>
          </a:bodyPr>
          <a:lstStyle/>
          <a:p>
            <a:r>
              <a:rPr lang="en-GB" dirty="0"/>
              <a:t>PHOSPHORUS</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rt">
            <a:extLst>
              <a:ext uri="{FF2B5EF4-FFF2-40B4-BE49-F238E27FC236}">
                <a16:creationId xmlns:a16="http://schemas.microsoft.com/office/drawing/2014/main" id="{74394F72-4E48-F5C0-1329-FB15A42E25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5192440-1D57-A0E1-FF65-218C2EAF43F8}"/>
              </a:ext>
            </a:extLst>
          </p:cNvPr>
          <p:cNvSpPr>
            <a:spLocks noGrp="1"/>
          </p:cNvSpPr>
          <p:nvPr>
            <p:ph idx="1"/>
          </p:nvPr>
        </p:nvSpPr>
        <p:spPr>
          <a:xfrm>
            <a:off x="5894962" y="1984443"/>
            <a:ext cx="5458838" cy="4192520"/>
          </a:xfrm>
        </p:spPr>
        <p:txBody>
          <a:bodyPr>
            <a:normAutofit/>
          </a:bodyPr>
          <a:lstStyle/>
          <a:p>
            <a:r>
              <a:rPr lang="en-GB" sz="2600" b="0" i="0">
                <a:effectLst/>
                <a:latin typeface="Proxima Nova"/>
              </a:rPr>
              <a:t>Phosphorus also plays a role in how the body processes </a:t>
            </a:r>
            <a:r>
              <a:rPr lang="en-GB" sz="2600" b="0" i="0" u="sng">
                <a:effectLst/>
                <a:latin typeface="Proxima Nova"/>
                <a:hlinkClick r:id="rId4" tooltip="What you need to know about carbs"/>
              </a:rPr>
              <a:t>carbohydrates</a:t>
            </a:r>
            <a:r>
              <a:rPr lang="en-GB" sz="2600" b="0" i="0">
                <a:effectLst/>
                <a:latin typeface="Proxima Nova"/>
              </a:rPr>
              <a:t>, or sugars. In addition, it contributes to bodily functions that involve:</a:t>
            </a:r>
          </a:p>
          <a:p>
            <a:pPr>
              <a:buFont typeface="Arial" panose="020B0604020202020204" pitchFamily="34" charset="0"/>
              <a:buChar char="•"/>
            </a:pPr>
            <a:r>
              <a:rPr lang="en-GB" sz="2600" b="0" i="0">
                <a:effectLst/>
                <a:latin typeface="Proxima Nova"/>
              </a:rPr>
              <a:t>The nervous system</a:t>
            </a:r>
          </a:p>
          <a:p>
            <a:pPr>
              <a:buFont typeface="Arial" panose="020B0604020202020204" pitchFamily="34" charset="0"/>
              <a:buChar char="•"/>
            </a:pPr>
            <a:r>
              <a:rPr lang="en-GB" sz="2600" b="0" i="0">
                <a:effectLst/>
                <a:latin typeface="Proxima Nova"/>
              </a:rPr>
              <a:t>kidney function</a:t>
            </a:r>
          </a:p>
          <a:p>
            <a:pPr>
              <a:buFont typeface="Arial" panose="020B0604020202020204" pitchFamily="34" charset="0"/>
              <a:buChar char="•"/>
            </a:pPr>
            <a:r>
              <a:rPr lang="en-GB" sz="2600" b="0" i="0">
                <a:effectLst/>
                <a:latin typeface="Proxima Nova"/>
              </a:rPr>
              <a:t>Muscle contraction</a:t>
            </a:r>
          </a:p>
          <a:p>
            <a:pPr>
              <a:buFont typeface="Arial" panose="020B0604020202020204" pitchFamily="34" charset="0"/>
              <a:buChar char="•"/>
            </a:pPr>
            <a:r>
              <a:rPr lang="en-GB" sz="2600" b="0" i="0">
                <a:effectLst/>
                <a:latin typeface="Proxima Nova"/>
              </a:rPr>
              <a:t>Heartbeat regulation</a:t>
            </a:r>
          </a:p>
          <a:p>
            <a:endParaRPr lang="en-GB" sz="2600"/>
          </a:p>
        </p:txBody>
      </p:sp>
    </p:spTree>
    <p:extLst>
      <p:ext uri="{BB962C8B-B14F-4D97-AF65-F5344CB8AC3E}">
        <p14:creationId xmlns:p14="http://schemas.microsoft.com/office/powerpoint/2010/main" val="564021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22D9B2-B9DF-8E8B-4932-0F4ECAB975D0}"/>
              </a:ext>
            </a:extLst>
          </p:cNvPr>
          <p:cNvSpPr>
            <a:spLocks noGrp="1"/>
          </p:cNvSpPr>
          <p:nvPr>
            <p:ph type="title"/>
          </p:nvPr>
        </p:nvSpPr>
        <p:spPr>
          <a:xfrm>
            <a:off x="1389278" y="1233241"/>
            <a:ext cx="3240506" cy="4064628"/>
          </a:xfrm>
        </p:spPr>
        <p:txBody>
          <a:bodyPr>
            <a:normAutofit/>
          </a:bodyPr>
          <a:lstStyle/>
          <a:p>
            <a:r>
              <a:rPr lang="en-GB">
                <a:solidFill>
                  <a:srgbClr val="FFFFFF"/>
                </a:solidFill>
              </a:rPr>
              <a:t>Health Benefits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C16FA2A-366E-1E84-7010-C7DA656040C8}"/>
              </a:ext>
            </a:extLst>
          </p:cNvPr>
          <p:cNvSpPr>
            <a:spLocks noGrp="1"/>
          </p:cNvSpPr>
          <p:nvPr>
            <p:ph idx="1"/>
          </p:nvPr>
        </p:nvSpPr>
        <p:spPr>
          <a:xfrm>
            <a:off x="6096000" y="820880"/>
            <a:ext cx="5257799" cy="4889350"/>
          </a:xfrm>
        </p:spPr>
        <p:txBody>
          <a:bodyPr anchor="t">
            <a:normAutofit/>
          </a:bodyPr>
          <a:lstStyle/>
          <a:p>
            <a:r>
              <a:rPr lang="en-GB" sz="2000" b="0" i="0">
                <a:effectLst/>
                <a:latin typeface="Proxima Nova"/>
              </a:rPr>
              <a:t>Phosphorus offers numerous health benefits because it affects many different systems in the body. Some of the benefits of phosphorus include:</a:t>
            </a:r>
          </a:p>
          <a:p>
            <a:pPr>
              <a:buFont typeface="Arial" panose="020B0604020202020204" pitchFamily="34" charset="0"/>
              <a:buChar char="•"/>
            </a:pPr>
            <a:r>
              <a:rPr lang="en-GB" sz="2000" b="0" i="0">
                <a:effectLst/>
                <a:latin typeface="Proxima Nova"/>
              </a:rPr>
              <a:t>keeping the bones and teeth strong</a:t>
            </a:r>
          </a:p>
          <a:p>
            <a:pPr>
              <a:buFont typeface="Arial" panose="020B0604020202020204" pitchFamily="34" charset="0"/>
              <a:buChar char="•"/>
            </a:pPr>
            <a:r>
              <a:rPr lang="en-GB" sz="2000" b="0" i="0">
                <a:effectLst/>
                <a:latin typeface="Proxima Nova"/>
              </a:rPr>
              <a:t>helping the muscles contract</a:t>
            </a:r>
          </a:p>
          <a:p>
            <a:pPr>
              <a:buFont typeface="Arial" panose="020B0604020202020204" pitchFamily="34" charset="0"/>
              <a:buChar char="•"/>
            </a:pPr>
            <a:r>
              <a:rPr lang="en-GB" sz="2000" b="0" i="0">
                <a:effectLst/>
                <a:latin typeface="Proxima Nova"/>
              </a:rPr>
              <a:t>aiding muscle recovery after exercise</a:t>
            </a:r>
          </a:p>
          <a:p>
            <a:pPr>
              <a:buFont typeface="Arial" panose="020B0604020202020204" pitchFamily="34" charset="0"/>
              <a:buChar char="•"/>
            </a:pPr>
            <a:r>
              <a:rPr lang="en-GB" sz="2000" b="0" i="0">
                <a:effectLst/>
                <a:latin typeface="Proxima Nova"/>
              </a:rPr>
              <a:t>filtering and removing waste from the kidneys</a:t>
            </a:r>
          </a:p>
          <a:p>
            <a:pPr>
              <a:buFont typeface="Arial" panose="020B0604020202020204" pitchFamily="34" charset="0"/>
              <a:buChar char="•"/>
            </a:pPr>
            <a:r>
              <a:rPr lang="en-GB" sz="2000" b="0" i="0">
                <a:effectLst/>
                <a:latin typeface="Proxima Nova"/>
              </a:rPr>
              <a:t>promoting healthy nerve conduction throughout the body</a:t>
            </a:r>
          </a:p>
          <a:p>
            <a:pPr>
              <a:buFont typeface="Arial" panose="020B0604020202020204" pitchFamily="34" charset="0"/>
              <a:buChar char="•"/>
            </a:pPr>
            <a:r>
              <a:rPr lang="en-GB" sz="2000" b="0" i="0">
                <a:effectLst/>
                <a:latin typeface="Proxima Nova"/>
              </a:rPr>
              <a:t>making DNA and RNA</a:t>
            </a:r>
          </a:p>
          <a:p>
            <a:pPr>
              <a:buFont typeface="Arial" panose="020B0604020202020204" pitchFamily="34" charset="0"/>
              <a:buChar char="•"/>
            </a:pPr>
            <a:r>
              <a:rPr lang="en-GB" sz="2000" b="0" i="0">
                <a:effectLst/>
                <a:latin typeface="Proxima Nova"/>
              </a:rPr>
              <a:t>managing the body’s energy usage and storage</a:t>
            </a:r>
          </a:p>
          <a:p>
            <a:endParaRPr lang="en-GB"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97422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8A2276-E8F3-5A3E-889C-26EFFE65396F}"/>
              </a:ext>
            </a:extLst>
          </p:cNvPr>
          <p:cNvSpPr>
            <a:spLocks noGrp="1"/>
          </p:cNvSpPr>
          <p:nvPr>
            <p:ph type="title"/>
          </p:nvPr>
        </p:nvSpPr>
        <p:spPr>
          <a:xfrm>
            <a:off x="1389278" y="1233241"/>
            <a:ext cx="3240506" cy="4064628"/>
          </a:xfrm>
        </p:spPr>
        <p:txBody>
          <a:bodyPr>
            <a:normAutofit/>
          </a:bodyPr>
          <a:lstStyle/>
          <a:p>
            <a:r>
              <a:rPr lang="en-GB">
                <a:solidFill>
                  <a:srgbClr val="FFFFFF"/>
                </a:solidFill>
              </a:rPr>
              <a:t>Food sources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D3B6DC8-5737-FD9D-811D-5F71C5834872}"/>
              </a:ext>
            </a:extLst>
          </p:cNvPr>
          <p:cNvSpPr>
            <a:spLocks noGrp="1"/>
          </p:cNvSpPr>
          <p:nvPr>
            <p:ph idx="1"/>
          </p:nvPr>
        </p:nvSpPr>
        <p:spPr>
          <a:xfrm>
            <a:off x="6096000" y="820880"/>
            <a:ext cx="5257799" cy="4889350"/>
          </a:xfrm>
        </p:spPr>
        <p:txBody>
          <a:bodyPr anchor="t">
            <a:normAutofit/>
          </a:bodyPr>
          <a:lstStyle/>
          <a:p>
            <a:r>
              <a:rPr lang="en-GB" sz="2400" b="0" i="0">
                <a:effectLst/>
                <a:latin typeface="Proxima Nova"/>
              </a:rPr>
              <a:t>Most protein-rich foods are excellent sources of phosphorus. These foods include:</a:t>
            </a:r>
          </a:p>
          <a:p>
            <a:pPr>
              <a:buFont typeface="Arial" panose="020B0604020202020204" pitchFamily="34" charset="0"/>
              <a:buChar char="•"/>
            </a:pPr>
            <a:r>
              <a:rPr lang="en-GB" sz="2400" b="0" i="0">
                <a:effectLst/>
                <a:latin typeface="Proxima Nova"/>
              </a:rPr>
              <a:t>Chicken</a:t>
            </a:r>
          </a:p>
          <a:p>
            <a:pPr>
              <a:buFont typeface="Arial" panose="020B0604020202020204" pitchFamily="34" charset="0"/>
              <a:buChar char="•"/>
            </a:pPr>
            <a:r>
              <a:rPr lang="en-GB" sz="2400" b="0" i="0">
                <a:effectLst/>
                <a:latin typeface="Proxima Nova"/>
              </a:rPr>
              <a:t>Pork</a:t>
            </a:r>
          </a:p>
          <a:p>
            <a:pPr>
              <a:buFont typeface="Arial" panose="020B0604020202020204" pitchFamily="34" charset="0"/>
              <a:buChar char="•"/>
            </a:pPr>
            <a:r>
              <a:rPr lang="en-GB" sz="2400" b="0" i="0">
                <a:effectLst/>
                <a:latin typeface="Proxima Nova"/>
              </a:rPr>
              <a:t>Turkey</a:t>
            </a:r>
          </a:p>
          <a:p>
            <a:pPr>
              <a:buFont typeface="Arial" panose="020B0604020202020204" pitchFamily="34" charset="0"/>
              <a:buChar char="•"/>
            </a:pPr>
            <a:r>
              <a:rPr lang="en-GB" sz="2400" b="0" i="0">
                <a:effectLst/>
                <a:latin typeface="Proxima Nova"/>
              </a:rPr>
              <a:t>Seafood</a:t>
            </a:r>
          </a:p>
          <a:p>
            <a:pPr>
              <a:buFont typeface="Arial" panose="020B0604020202020204" pitchFamily="34" charset="0"/>
              <a:buChar char="•"/>
            </a:pPr>
            <a:r>
              <a:rPr lang="en-GB" sz="2400" b="0" i="0">
                <a:effectLst/>
                <a:latin typeface="Proxima Nova"/>
              </a:rPr>
              <a:t>Seeds</a:t>
            </a:r>
          </a:p>
          <a:p>
            <a:pPr>
              <a:buFont typeface="Arial" panose="020B0604020202020204" pitchFamily="34" charset="0"/>
              <a:buChar char="•"/>
            </a:pPr>
            <a:r>
              <a:rPr lang="en-GB" sz="2400">
                <a:latin typeface="Proxima Nova"/>
              </a:rPr>
              <a:t>L</a:t>
            </a:r>
            <a:r>
              <a:rPr lang="en-GB" sz="2400" b="0" i="0">
                <a:effectLst/>
                <a:latin typeface="Proxima Nova"/>
              </a:rPr>
              <a:t>ow fat dairy products, such as yogurt and cottage cheese</a:t>
            </a:r>
          </a:p>
          <a:p>
            <a:pPr>
              <a:buFont typeface="Arial" panose="020B0604020202020204" pitchFamily="34" charset="0"/>
              <a:buChar char="•"/>
            </a:pPr>
            <a:r>
              <a:rPr lang="en-GB" sz="2400" b="0" i="0">
                <a:effectLst/>
                <a:latin typeface="Proxima Nova"/>
              </a:rPr>
              <a:t>nuts</a:t>
            </a:r>
          </a:p>
          <a:p>
            <a:endParaRPr lang="en-GB" sz="24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05065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ED0F62-FABF-D50E-9CC4-AFC4A93587BC}"/>
              </a:ext>
            </a:extLst>
          </p:cNvPr>
          <p:cNvSpPr>
            <a:spLocks noGrp="1"/>
          </p:cNvSpPr>
          <p:nvPr>
            <p:ph type="title"/>
          </p:nvPr>
        </p:nvSpPr>
        <p:spPr>
          <a:xfrm>
            <a:off x="1389278" y="1233241"/>
            <a:ext cx="3240506" cy="4064628"/>
          </a:xfrm>
        </p:spPr>
        <p:txBody>
          <a:bodyPr>
            <a:normAutofit/>
          </a:bodyPr>
          <a:lstStyle/>
          <a:p>
            <a:r>
              <a:rPr lang="en-GB">
                <a:solidFill>
                  <a:srgbClr val="FFFFFF"/>
                </a:solidFill>
              </a:rPr>
              <a:t>Calcium</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61A29CB-A926-AD6D-3569-C3BDC368C6E5}"/>
              </a:ext>
            </a:extLst>
          </p:cNvPr>
          <p:cNvSpPr>
            <a:spLocks noGrp="1"/>
          </p:cNvSpPr>
          <p:nvPr>
            <p:ph idx="1"/>
          </p:nvPr>
        </p:nvSpPr>
        <p:spPr>
          <a:xfrm>
            <a:off x="6096000" y="820880"/>
            <a:ext cx="5257799" cy="4889350"/>
          </a:xfrm>
        </p:spPr>
        <p:txBody>
          <a:bodyPr anchor="t">
            <a:normAutofit/>
          </a:bodyPr>
          <a:lstStyle/>
          <a:p>
            <a:r>
              <a:rPr lang="en-GB" b="0" i="0">
                <a:effectLst/>
                <a:latin typeface="-apple-system"/>
              </a:rPr>
              <a:t>Calcium: needed for strong bones and teeth, muscle contraction, and nerve function.</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73075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Rectangle 2">
            <a:extLst>
              <a:ext uri="{FF2B5EF4-FFF2-40B4-BE49-F238E27FC236}">
                <a16:creationId xmlns:a16="http://schemas.microsoft.com/office/drawing/2014/main" id="{A8DDC674-8DF2-ABCD-BD6B-F2FFC38A169C}"/>
              </a:ext>
            </a:extLst>
          </p:cNvPr>
          <p:cNvSpPr>
            <a:spLocks noChangeArrowheads="1"/>
          </p:cNvSpPr>
          <p:nvPr/>
        </p:nvSpPr>
        <p:spPr bwMode="auto">
          <a:xfrm>
            <a:off x="5894962" y="1984443"/>
            <a:ext cx="5458838" cy="41925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b="0" i="0" u="none" strike="noStrike" cap="none" normalizeH="0" baseline="0">
                <a:ln>
                  <a:noFill/>
                </a:ln>
                <a:effectLst/>
              </a:rPr>
              <a:t>The recommended upper limit for calcium is 2,500 mg a day for adults 19 to 50. For those 51 and older, the limit is 2,000 mg a day.</a:t>
            </a:r>
          </a:p>
        </p:txBody>
      </p:sp>
      <p:graphicFrame>
        <p:nvGraphicFramePr>
          <p:cNvPr id="6" name="Table 5">
            <a:extLst>
              <a:ext uri="{FF2B5EF4-FFF2-40B4-BE49-F238E27FC236}">
                <a16:creationId xmlns:a16="http://schemas.microsoft.com/office/drawing/2014/main" id="{A40E95A7-4B56-6B09-12D9-612481112AD3}"/>
              </a:ext>
            </a:extLst>
          </p:cNvPr>
          <p:cNvGraphicFramePr>
            <a:graphicFrameLocks noGrp="1"/>
          </p:cNvGraphicFramePr>
          <p:nvPr>
            <p:extLst>
              <p:ext uri="{D42A27DB-BD31-4B8C-83A1-F6EECF244321}">
                <p14:modId xmlns:p14="http://schemas.microsoft.com/office/powerpoint/2010/main" val="3715729428"/>
              </p:ext>
            </p:extLst>
          </p:nvPr>
        </p:nvGraphicFramePr>
        <p:xfrm>
          <a:off x="894553" y="511293"/>
          <a:ext cx="4394640" cy="5665676"/>
        </p:xfrm>
        <a:graphic>
          <a:graphicData uri="http://schemas.openxmlformats.org/drawingml/2006/table">
            <a:tbl>
              <a:tblPr/>
              <a:tblGrid>
                <a:gridCol w="2246884">
                  <a:extLst>
                    <a:ext uri="{9D8B030D-6E8A-4147-A177-3AD203B41FA5}">
                      <a16:colId xmlns:a16="http://schemas.microsoft.com/office/drawing/2014/main" val="1500742786"/>
                    </a:ext>
                  </a:extLst>
                </a:gridCol>
                <a:gridCol w="2147756">
                  <a:extLst>
                    <a:ext uri="{9D8B030D-6E8A-4147-A177-3AD203B41FA5}">
                      <a16:colId xmlns:a16="http://schemas.microsoft.com/office/drawing/2014/main" val="2995499264"/>
                    </a:ext>
                  </a:extLst>
                </a:gridCol>
              </a:tblGrid>
              <a:tr h="978056">
                <a:tc gridSpan="2">
                  <a:txBody>
                    <a:bodyPr/>
                    <a:lstStyle/>
                    <a:p>
                      <a:pPr algn="l" fontAlgn="ctr">
                        <a:spcBef>
                          <a:spcPts val="0"/>
                        </a:spcBef>
                        <a:spcAft>
                          <a:spcPts val="0"/>
                        </a:spcAft>
                      </a:pPr>
                      <a:r>
                        <a:rPr lang="en-GB" sz="2600" b="0" i="0" u="none" strike="noStrike">
                          <a:effectLst/>
                          <a:latin typeface="Arial" panose="020B0604020202020204" pitchFamily="34" charset="0"/>
                        </a:rPr>
                        <a:t>Calcium: Recommended daily amount</a:t>
                      </a:r>
                    </a:p>
                  </a:txBody>
                  <a:tcPr marL="132170" marR="132170" marT="66085" marB="66085">
                    <a:lnL>
                      <a:noFill/>
                    </a:lnL>
                    <a:lnR>
                      <a:noFill/>
                    </a:lnR>
                    <a:lnT>
                      <a:noFill/>
                    </a:lnT>
                    <a:lnB>
                      <a:noFill/>
                    </a:lnB>
                  </a:tcPr>
                </a:tc>
                <a:tc hMerge="1">
                  <a:txBody>
                    <a:bodyPr/>
                    <a:lstStyle/>
                    <a:p>
                      <a:endParaRPr lang="en-GB"/>
                    </a:p>
                  </a:txBody>
                  <a:tcPr/>
                </a:tc>
                <a:extLst>
                  <a:ext uri="{0D108BD9-81ED-4DB2-BD59-A6C34878D82A}">
                    <a16:rowId xmlns:a16="http://schemas.microsoft.com/office/drawing/2014/main" val="3417725965"/>
                  </a:ext>
                </a:extLst>
              </a:tr>
              <a:tr h="669660">
                <a:tc>
                  <a:txBody>
                    <a:bodyPr/>
                    <a:lstStyle/>
                    <a:p>
                      <a:pPr algn="l" fontAlgn="ctr">
                        <a:spcBef>
                          <a:spcPts val="0"/>
                        </a:spcBef>
                        <a:spcAft>
                          <a:spcPts val="0"/>
                        </a:spcAft>
                      </a:pPr>
                      <a:r>
                        <a:rPr lang="en-GB" sz="2600" b="1" i="0" u="none" strike="noStrike">
                          <a:solidFill>
                            <a:srgbClr val="54585A"/>
                          </a:solidFill>
                          <a:effectLst/>
                          <a:latin typeface="Arial" panose="020B0604020202020204" pitchFamily="34" charset="0"/>
                        </a:rPr>
                        <a:t>Men</a:t>
                      </a:r>
                      <a:endParaRPr lang="en-GB" sz="2600" b="0" i="0" u="none" strike="noStrike">
                        <a:effectLst/>
                        <a:latin typeface="Arial" panose="020B0604020202020204" pitchFamily="34" charset="0"/>
                      </a:endParaRPr>
                    </a:p>
                  </a:txBody>
                  <a:tcPr marL="110141" marR="110141" marT="110141" marB="110141" anchor="ctr">
                    <a:lnL>
                      <a:noFill/>
                    </a:lnL>
                    <a:lnR>
                      <a:noFill/>
                    </a:lnR>
                    <a:lnT>
                      <a:noFill/>
                    </a:lnT>
                    <a:lnB w="6350" cap="flat" cmpd="sng" algn="ctr">
                      <a:solidFill>
                        <a:srgbClr val="CCCCCC"/>
                      </a:solidFill>
                      <a:prstDash val="solid"/>
                      <a:round/>
                      <a:headEnd type="none" w="med" len="med"/>
                      <a:tailEnd type="none" w="med" len="med"/>
                    </a:lnB>
                  </a:tcPr>
                </a:tc>
                <a:tc>
                  <a:txBody>
                    <a:bodyPr/>
                    <a:lstStyle/>
                    <a:p>
                      <a:pPr algn="l" fontAlgn="ctr">
                        <a:spcBef>
                          <a:spcPts val="0"/>
                        </a:spcBef>
                        <a:spcAft>
                          <a:spcPts val="0"/>
                        </a:spcAft>
                      </a:pPr>
                      <a:r>
                        <a:rPr lang="en-GB" sz="2600" b="1" i="0" u="none" strike="noStrike">
                          <a:solidFill>
                            <a:srgbClr val="54585A"/>
                          </a:solidFill>
                          <a:effectLst/>
                          <a:latin typeface="Arial" panose="020B0604020202020204" pitchFamily="34" charset="0"/>
                        </a:rPr>
                        <a:t> </a:t>
                      </a:r>
                      <a:endParaRPr lang="en-GB" sz="2600" b="0" i="0" u="none" strike="noStrike">
                        <a:effectLst/>
                        <a:latin typeface="Arial" panose="020B0604020202020204" pitchFamily="34" charset="0"/>
                      </a:endParaRPr>
                    </a:p>
                  </a:txBody>
                  <a:tcPr marL="110141" marR="110141" marT="110141" marB="110141" anchor="ctr">
                    <a:lnL>
                      <a:noFill/>
                    </a:lnL>
                    <a:lnR>
                      <a:noFill/>
                    </a:lnR>
                    <a:lnT>
                      <a:noFill/>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1269762370"/>
                  </a:ext>
                </a:extLst>
              </a:tr>
              <a:tr h="669660">
                <a:tc>
                  <a:txBody>
                    <a:bodyPr/>
                    <a:lstStyle/>
                    <a:p>
                      <a:pPr algn="l" fontAlgn="t">
                        <a:spcBef>
                          <a:spcPts val="0"/>
                        </a:spcBef>
                        <a:spcAft>
                          <a:spcPts val="0"/>
                        </a:spcAft>
                      </a:pPr>
                      <a:r>
                        <a:rPr lang="en-GB" sz="2600" b="0" i="0" u="none" strike="noStrike">
                          <a:effectLst/>
                          <a:latin typeface="Arial" panose="020B0604020202020204" pitchFamily="34" charset="0"/>
                        </a:rPr>
                        <a:t>19-50 years</a:t>
                      </a:r>
                    </a:p>
                  </a:txBody>
                  <a:tcPr marL="110141" marR="110141" marT="110141" marB="110141">
                    <a:lnL>
                      <a:noFill/>
                    </a:lnL>
                    <a:lnR>
                      <a:noFill/>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tc>
                  <a:txBody>
                    <a:bodyPr/>
                    <a:lstStyle/>
                    <a:p>
                      <a:pPr algn="l" fontAlgn="t">
                        <a:spcBef>
                          <a:spcPts val="0"/>
                        </a:spcBef>
                        <a:spcAft>
                          <a:spcPts val="0"/>
                        </a:spcAft>
                      </a:pPr>
                      <a:r>
                        <a:rPr lang="en-GB" sz="2600" b="0" i="0" u="none" strike="noStrike">
                          <a:effectLst/>
                          <a:latin typeface="Arial" panose="020B0604020202020204" pitchFamily="34" charset="0"/>
                        </a:rPr>
                        <a:t>1,000 mg</a:t>
                      </a:r>
                    </a:p>
                  </a:txBody>
                  <a:tcPr marL="110141" marR="110141" marT="110141" marB="110141">
                    <a:lnL>
                      <a:noFill/>
                    </a:lnL>
                    <a:lnR>
                      <a:noFill/>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2037904877"/>
                  </a:ext>
                </a:extLst>
              </a:tr>
              <a:tr h="669660">
                <a:tc>
                  <a:txBody>
                    <a:bodyPr/>
                    <a:lstStyle/>
                    <a:p>
                      <a:pPr algn="l" fontAlgn="t">
                        <a:spcBef>
                          <a:spcPts val="0"/>
                        </a:spcBef>
                        <a:spcAft>
                          <a:spcPts val="0"/>
                        </a:spcAft>
                      </a:pPr>
                      <a:r>
                        <a:rPr lang="en-GB" sz="2600" b="0" i="0" u="none" strike="noStrike">
                          <a:effectLst/>
                          <a:latin typeface="Arial" panose="020B0604020202020204" pitchFamily="34" charset="0"/>
                        </a:rPr>
                        <a:t>51-70 years</a:t>
                      </a:r>
                    </a:p>
                  </a:txBody>
                  <a:tcPr marL="110141" marR="110141" marT="110141" marB="110141">
                    <a:lnL>
                      <a:noFill/>
                    </a:lnL>
                    <a:lnR>
                      <a:noFill/>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tc>
                  <a:txBody>
                    <a:bodyPr/>
                    <a:lstStyle/>
                    <a:p>
                      <a:pPr algn="l" fontAlgn="t">
                        <a:spcBef>
                          <a:spcPts val="0"/>
                        </a:spcBef>
                        <a:spcAft>
                          <a:spcPts val="0"/>
                        </a:spcAft>
                      </a:pPr>
                      <a:r>
                        <a:rPr lang="en-GB" sz="2600" b="0" i="0" u="none" strike="noStrike">
                          <a:effectLst/>
                          <a:latin typeface="Arial" panose="020B0604020202020204" pitchFamily="34" charset="0"/>
                        </a:rPr>
                        <a:t>1,000 mg</a:t>
                      </a:r>
                    </a:p>
                  </a:txBody>
                  <a:tcPr marL="110141" marR="110141" marT="110141" marB="110141">
                    <a:lnL>
                      <a:noFill/>
                    </a:lnL>
                    <a:lnR>
                      <a:noFill/>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2132712511"/>
                  </a:ext>
                </a:extLst>
              </a:tr>
              <a:tr h="669660">
                <a:tc>
                  <a:txBody>
                    <a:bodyPr/>
                    <a:lstStyle/>
                    <a:p>
                      <a:pPr algn="l" fontAlgn="t">
                        <a:spcBef>
                          <a:spcPts val="0"/>
                        </a:spcBef>
                        <a:spcAft>
                          <a:spcPts val="0"/>
                        </a:spcAft>
                      </a:pPr>
                      <a:r>
                        <a:rPr lang="en-GB" sz="2600" b="0" i="0" u="none" strike="noStrike">
                          <a:effectLst/>
                          <a:latin typeface="Arial" panose="020B0604020202020204" pitchFamily="34" charset="0"/>
                        </a:rPr>
                        <a:t>71 and older</a:t>
                      </a:r>
                    </a:p>
                  </a:txBody>
                  <a:tcPr marL="110141" marR="110141" marT="110141" marB="110141">
                    <a:lnL>
                      <a:noFill/>
                    </a:lnL>
                    <a:lnR>
                      <a:noFill/>
                    </a:lnR>
                    <a:lnT w="6350" cap="flat" cmpd="sng" algn="ctr">
                      <a:solidFill>
                        <a:srgbClr val="CCCCCC"/>
                      </a:solidFill>
                      <a:prstDash val="solid"/>
                      <a:round/>
                      <a:headEnd type="none" w="med" len="med"/>
                      <a:tailEnd type="none" w="med" len="med"/>
                    </a:lnT>
                    <a:lnB>
                      <a:noFill/>
                    </a:lnB>
                  </a:tcPr>
                </a:tc>
                <a:tc>
                  <a:txBody>
                    <a:bodyPr/>
                    <a:lstStyle/>
                    <a:p>
                      <a:pPr algn="l" fontAlgn="t">
                        <a:spcBef>
                          <a:spcPts val="0"/>
                        </a:spcBef>
                        <a:spcAft>
                          <a:spcPts val="0"/>
                        </a:spcAft>
                      </a:pPr>
                      <a:r>
                        <a:rPr lang="en-GB" sz="2600" b="0" i="0" u="none" strike="noStrike">
                          <a:effectLst/>
                          <a:latin typeface="Arial" panose="020B0604020202020204" pitchFamily="34" charset="0"/>
                        </a:rPr>
                        <a:t>1,200 mg</a:t>
                      </a:r>
                    </a:p>
                  </a:txBody>
                  <a:tcPr marL="110141" marR="110141" marT="110141" marB="110141">
                    <a:lnL>
                      <a:noFill/>
                    </a:lnL>
                    <a:lnR>
                      <a:noFill/>
                    </a:lnR>
                    <a:lnT w="6350" cap="flat" cmpd="sng" algn="ctr">
                      <a:solidFill>
                        <a:srgbClr val="CCCCCC"/>
                      </a:solidFill>
                      <a:prstDash val="solid"/>
                      <a:round/>
                      <a:headEnd type="none" w="med" len="med"/>
                      <a:tailEnd type="none" w="med" len="med"/>
                    </a:lnT>
                    <a:lnB>
                      <a:noFill/>
                    </a:lnB>
                  </a:tcPr>
                </a:tc>
                <a:extLst>
                  <a:ext uri="{0D108BD9-81ED-4DB2-BD59-A6C34878D82A}">
                    <a16:rowId xmlns:a16="http://schemas.microsoft.com/office/drawing/2014/main" val="4210078430"/>
                  </a:ext>
                </a:extLst>
              </a:tr>
              <a:tr h="669660">
                <a:tc>
                  <a:txBody>
                    <a:bodyPr/>
                    <a:lstStyle/>
                    <a:p>
                      <a:pPr algn="l" fontAlgn="ctr">
                        <a:spcBef>
                          <a:spcPts val="0"/>
                        </a:spcBef>
                        <a:spcAft>
                          <a:spcPts val="0"/>
                        </a:spcAft>
                      </a:pPr>
                      <a:r>
                        <a:rPr lang="en-GB" sz="2600" b="1" i="0" u="none" strike="noStrike">
                          <a:solidFill>
                            <a:srgbClr val="54585A"/>
                          </a:solidFill>
                          <a:effectLst/>
                          <a:latin typeface="Arial" panose="020B0604020202020204" pitchFamily="34" charset="0"/>
                        </a:rPr>
                        <a:t>Women</a:t>
                      </a:r>
                      <a:endParaRPr lang="en-GB" sz="2600" b="0" i="0" u="none" strike="noStrike">
                        <a:effectLst/>
                        <a:latin typeface="Arial" panose="020B0604020202020204" pitchFamily="34" charset="0"/>
                      </a:endParaRPr>
                    </a:p>
                  </a:txBody>
                  <a:tcPr marL="110141" marR="110141" marT="110141" marB="110141" anchor="ctr">
                    <a:lnL>
                      <a:noFill/>
                    </a:lnL>
                    <a:lnR>
                      <a:noFill/>
                    </a:lnR>
                    <a:lnT>
                      <a:noFill/>
                    </a:lnT>
                    <a:lnB w="6350" cap="flat" cmpd="sng" algn="ctr">
                      <a:solidFill>
                        <a:srgbClr val="CCCCCC"/>
                      </a:solidFill>
                      <a:prstDash val="solid"/>
                      <a:round/>
                      <a:headEnd type="none" w="med" len="med"/>
                      <a:tailEnd type="none" w="med" len="med"/>
                    </a:lnB>
                  </a:tcPr>
                </a:tc>
                <a:tc>
                  <a:txBody>
                    <a:bodyPr/>
                    <a:lstStyle/>
                    <a:p>
                      <a:pPr algn="l" fontAlgn="ctr">
                        <a:spcBef>
                          <a:spcPts val="0"/>
                        </a:spcBef>
                        <a:spcAft>
                          <a:spcPts val="0"/>
                        </a:spcAft>
                      </a:pPr>
                      <a:r>
                        <a:rPr lang="en-GB" sz="2600" b="1" i="0" u="none" strike="noStrike">
                          <a:solidFill>
                            <a:srgbClr val="54585A"/>
                          </a:solidFill>
                          <a:effectLst/>
                          <a:latin typeface="Arial" panose="020B0604020202020204" pitchFamily="34" charset="0"/>
                        </a:rPr>
                        <a:t> </a:t>
                      </a:r>
                      <a:endParaRPr lang="en-GB" sz="2600" b="0" i="0" u="none" strike="noStrike">
                        <a:effectLst/>
                        <a:latin typeface="Arial" panose="020B0604020202020204" pitchFamily="34" charset="0"/>
                      </a:endParaRPr>
                    </a:p>
                  </a:txBody>
                  <a:tcPr marL="110141" marR="110141" marT="110141" marB="110141" anchor="ctr">
                    <a:lnL>
                      <a:noFill/>
                    </a:lnL>
                    <a:lnR>
                      <a:noFill/>
                    </a:lnR>
                    <a:lnT>
                      <a:noFill/>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389775888"/>
                  </a:ext>
                </a:extLst>
              </a:tr>
              <a:tr h="669660">
                <a:tc>
                  <a:txBody>
                    <a:bodyPr/>
                    <a:lstStyle/>
                    <a:p>
                      <a:pPr algn="l" fontAlgn="t">
                        <a:spcBef>
                          <a:spcPts val="0"/>
                        </a:spcBef>
                        <a:spcAft>
                          <a:spcPts val="0"/>
                        </a:spcAft>
                      </a:pPr>
                      <a:r>
                        <a:rPr lang="en-GB" sz="2600" b="0" i="0" u="none" strike="noStrike">
                          <a:effectLst/>
                          <a:latin typeface="Arial" panose="020B0604020202020204" pitchFamily="34" charset="0"/>
                        </a:rPr>
                        <a:t>19-50 years</a:t>
                      </a:r>
                    </a:p>
                  </a:txBody>
                  <a:tcPr marL="110141" marR="110141" marT="110141" marB="110141">
                    <a:lnL>
                      <a:noFill/>
                    </a:lnL>
                    <a:lnR>
                      <a:noFill/>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tc>
                  <a:txBody>
                    <a:bodyPr/>
                    <a:lstStyle/>
                    <a:p>
                      <a:pPr algn="l" fontAlgn="t">
                        <a:spcBef>
                          <a:spcPts val="0"/>
                        </a:spcBef>
                        <a:spcAft>
                          <a:spcPts val="0"/>
                        </a:spcAft>
                      </a:pPr>
                      <a:r>
                        <a:rPr lang="en-GB" sz="2600" b="0" i="0" u="none" strike="noStrike">
                          <a:effectLst/>
                          <a:latin typeface="Arial" panose="020B0604020202020204" pitchFamily="34" charset="0"/>
                        </a:rPr>
                        <a:t>1,000 mg</a:t>
                      </a:r>
                    </a:p>
                  </a:txBody>
                  <a:tcPr marL="110141" marR="110141" marT="110141" marB="110141">
                    <a:lnL>
                      <a:noFill/>
                    </a:lnL>
                    <a:lnR>
                      <a:noFill/>
                    </a:lnR>
                    <a:lnT w="6350" cap="flat" cmpd="sng" algn="ctr">
                      <a:solidFill>
                        <a:srgbClr val="CCCCCC"/>
                      </a:solidFill>
                      <a:prstDash val="solid"/>
                      <a:round/>
                      <a:headEnd type="none" w="med" len="med"/>
                      <a:tailEnd type="none" w="med" len="med"/>
                    </a:lnT>
                    <a:lnB w="6350" cap="flat" cmpd="sng" algn="ctr">
                      <a:solidFill>
                        <a:srgbClr val="CCCCCC"/>
                      </a:solidFill>
                      <a:prstDash val="solid"/>
                      <a:round/>
                      <a:headEnd type="none" w="med" len="med"/>
                      <a:tailEnd type="none" w="med" len="med"/>
                    </a:lnB>
                  </a:tcPr>
                </a:tc>
                <a:extLst>
                  <a:ext uri="{0D108BD9-81ED-4DB2-BD59-A6C34878D82A}">
                    <a16:rowId xmlns:a16="http://schemas.microsoft.com/office/drawing/2014/main" val="2028136920"/>
                  </a:ext>
                </a:extLst>
              </a:tr>
              <a:tr h="669660">
                <a:tc>
                  <a:txBody>
                    <a:bodyPr/>
                    <a:lstStyle/>
                    <a:p>
                      <a:pPr algn="l" fontAlgn="t">
                        <a:spcBef>
                          <a:spcPts val="0"/>
                        </a:spcBef>
                        <a:spcAft>
                          <a:spcPts val="0"/>
                        </a:spcAft>
                      </a:pPr>
                      <a:r>
                        <a:rPr lang="en-GB" sz="2600" b="0" i="0" u="none" strike="noStrike">
                          <a:effectLst/>
                          <a:latin typeface="Arial" panose="020B0604020202020204" pitchFamily="34" charset="0"/>
                        </a:rPr>
                        <a:t>51 and older</a:t>
                      </a:r>
                    </a:p>
                  </a:txBody>
                  <a:tcPr marL="110141" marR="110141" marT="110141" marB="110141">
                    <a:lnL>
                      <a:noFill/>
                    </a:lnL>
                    <a:lnR>
                      <a:noFill/>
                    </a:lnR>
                    <a:lnT w="6350" cap="flat" cmpd="sng" algn="ctr">
                      <a:solidFill>
                        <a:srgbClr val="CCCCCC"/>
                      </a:solidFill>
                      <a:prstDash val="solid"/>
                      <a:round/>
                      <a:headEnd type="none" w="med" len="med"/>
                      <a:tailEnd type="none" w="med" len="med"/>
                    </a:lnT>
                    <a:lnB>
                      <a:noFill/>
                    </a:lnB>
                  </a:tcPr>
                </a:tc>
                <a:tc>
                  <a:txBody>
                    <a:bodyPr/>
                    <a:lstStyle/>
                    <a:p>
                      <a:pPr algn="l" fontAlgn="t">
                        <a:spcBef>
                          <a:spcPts val="0"/>
                        </a:spcBef>
                        <a:spcAft>
                          <a:spcPts val="0"/>
                        </a:spcAft>
                      </a:pPr>
                      <a:r>
                        <a:rPr lang="en-GB" sz="2600" b="0" i="0" u="none" strike="noStrike">
                          <a:effectLst/>
                          <a:latin typeface="Arial" panose="020B0604020202020204" pitchFamily="34" charset="0"/>
                        </a:rPr>
                        <a:t>1,200 mg</a:t>
                      </a:r>
                    </a:p>
                  </a:txBody>
                  <a:tcPr marL="110141" marR="110141" marT="110141" marB="110141">
                    <a:lnL>
                      <a:noFill/>
                    </a:lnL>
                    <a:lnR>
                      <a:noFill/>
                    </a:lnR>
                    <a:lnT w="6350" cap="flat" cmpd="sng" algn="ctr">
                      <a:solidFill>
                        <a:srgbClr val="CCCCCC"/>
                      </a:solidFill>
                      <a:prstDash val="solid"/>
                      <a:round/>
                      <a:headEnd type="none" w="med" len="med"/>
                      <a:tailEnd type="none" w="med" len="med"/>
                    </a:lnT>
                    <a:lnB>
                      <a:noFill/>
                    </a:lnB>
                  </a:tcPr>
                </a:tc>
                <a:extLst>
                  <a:ext uri="{0D108BD9-81ED-4DB2-BD59-A6C34878D82A}">
                    <a16:rowId xmlns:a16="http://schemas.microsoft.com/office/drawing/2014/main" val="754161658"/>
                  </a:ext>
                </a:extLst>
              </a:tr>
            </a:tbl>
          </a:graphicData>
        </a:graphic>
      </p:graphicFrame>
    </p:spTree>
    <p:extLst>
      <p:ext uri="{BB962C8B-B14F-4D97-AF65-F5344CB8AC3E}">
        <p14:creationId xmlns:p14="http://schemas.microsoft.com/office/powerpoint/2010/main" val="1923620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AEFF4C-CBE0-FA96-653D-8222154EA5F5}"/>
              </a:ext>
            </a:extLst>
          </p:cNvPr>
          <p:cNvSpPr>
            <a:spLocks noGrp="1"/>
          </p:cNvSpPr>
          <p:nvPr>
            <p:ph type="title"/>
          </p:nvPr>
        </p:nvSpPr>
        <p:spPr>
          <a:xfrm>
            <a:off x="686834" y="591344"/>
            <a:ext cx="3200400" cy="5585619"/>
          </a:xfrm>
        </p:spPr>
        <p:txBody>
          <a:bodyPr>
            <a:normAutofit/>
          </a:bodyPr>
          <a:lstStyle/>
          <a:p>
            <a:r>
              <a:rPr lang="en-GB">
                <a:solidFill>
                  <a:srgbClr val="FFFFFF"/>
                </a:solidFill>
              </a:rPr>
              <a:t>Calcium and diet </a:t>
            </a:r>
          </a:p>
        </p:txBody>
      </p:sp>
      <p:sp>
        <p:nvSpPr>
          <p:cNvPr id="2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1D4280-B781-7733-198A-324585A2ED49}"/>
              </a:ext>
            </a:extLst>
          </p:cNvPr>
          <p:cNvSpPr>
            <a:spLocks noGrp="1"/>
          </p:cNvSpPr>
          <p:nvPr>
            <p:ph idx="1"/>
          </p:nvPr>
        </p:nvSpPr>
        <p:spPr>
          <a:xfrm>
            <a:off x="4447308" y="591344"/>
            <a:ext cx="6906491" cy="5585619"/>
          </a:xfrm>
        </p:spPr>
        <p:txBody>
          <a:bodyPr anchor="ctr">
            <a:normAutofit/>
          </a:bodyPr>
          <a:lstStyle/>
          <a:p>
            <a:r>
              <a:rPr lang="en-GB" sz="2000" b="0" i="0">
                <a:effectLst/>
                <a:latin typeface="Helvetica" panose="020B0604020202020204" pitchFamily="34" charset="0"/>
              </a:rPr>
              <a:t>Your body doesn't produce calcium, so you must get it through other sources. Calcium can be found in a variety of foods, including:</a:t>
            </a:r>
          </a:p>
          <a:p>
            <a:pPr>
              <a:buFont typeface="Arial" panose="020B0604020202020204" pitchFamily="34" charset="0"/>
              <a:buChar char="•"/>
            </a:pPr>
            <a:r>
              <a:rPr lang="en-GB" sz="2000" b="0" i="0">
                <a:effectLst/>
                <a:latin typeface="Helvetica" panose="020B0604020202020204" pitchFamily="34" charset="0"/>
              </a:rPr>
              <a:t>Dairy products, such as cheese, milk and yogurt</a:t>
            </a:r>
          </a:p>
          <a:p>
            <a:pPr>
              <a:buFont typeface="Arial" panose="020B0604020202020204" pitchFamily="34" charset="0"/>
              <a:buChar char="•"/>
            </a:pPr>
            <a:r>
              <a:rPr lang="en-GB" sz="2000" b="0" i="0">
                <a:effectLst/>
                <a:latin typeface="Helvetica" panose="020B0604020202020204" pitchFamily="34" charset="0"/>
              </a:rPr>
              <a:t>Dark green leafy vegetables, such as broccoli and kale</a:t>
            </a:r>
          </a:p>
          <a:p>
            <a:pPr>
              <a:buFont typeface="Arial" panose="020B0604020202020204" pitchFamily="34" charset="0"/>
              <a:buChar char="•"/>
            </a:pPr>
            <a:r>
              <a:rPr lang="en-GB" sz="2000" b="0" i="0">
                <a:effectLst/>
                <a:latin typeface="Helvetica" panose="020B0604020202020204" pitchFamily="34" charset="0"/>
              </a:rPr>
              <a:t>Fish with edible soft bones, such as sardines and canned salmon</a:t>
            </a:r>
          </a:p>
          <a:p>
            <a:pPr>
              <a:buFont typeface="Arial" panose="020B0604020202020204" pitchFamily="34" charset="0"/>
              <a:buChar char="•"/>
            </a:pPr>
            <a:r>
              <a:rPr lang="en-GB" sz="2000" b="0" i="0">
                <a:effectLst/>
                <a:latin typeface="Helvetica" panose="020B0604020202020204" pitchFamily="34" charset="0"/>
              </a:rPr>
              <a:t>Calcium-fortified foods and beverages, such as soy products, cereal and fruit juices, and milk substitutes</a:t>
            </a:r>
          </a:p>
          <a:p>
            <a:r>
              <a:rPr lang="en-GB" sz="2000" b="0" i="0">
                <a:effectLst/>
                <a:latin typeface="Helvetica" panose="020B0604020202020204" pitchFamily="34" charset="0"/>
              </a:rPr>
              <a:t>To absorb calcium, your body also needs vitamin D. A few foods naturally contain small amounts of vitamin D, such as canned salmon with bones and egg yolks. You can also get vitamin D from fortified foods and sun exposure. The RDA for vitamin D is 600 international units (15 micrograms) a day for most adults</a:t>
            </a:r>
          </a:p>
          <a:p>
            <a:endParaRPr lang="en-GB" sz="2000"/>
          </a:p>
        </p:txBody>
      </p:sp>
    </p:spTree>
    <p:extLst>
      <p:ext uri="{BB962C8B-B14F-4D97-AF65-F5344CB8AC3E}">
        <p14:creationId xmlns:p14="http://schemas.microsoft.com/office/powerpoint/2010/main" val="1834663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99542-FA89-3771-780C-6DDB42A0490B}"/>
              </a:ext>
            </a:extLst>
          </p:cNvPr>
          <p:cNvSpPr>
            <a:spLocks noGrp="1"/>
          </p:cNvSpPr>
          <p:nvPr>
            <p:ph type="title"/>
          </p:nvPr>
        </p:nvSpPr>
        <p:spPr>
          <a:xfrm>
            <a:off x="686834" y="591344"/>
            <a:ext cx="3200400" cy="5585619"/>
          </a:xfrm>
        </p:spPr>
        <p:txBody>
          <a:bodyPr>
            <a:normAutofit/>
          </a:bodyPr>
          <a:lstStyle/>
          <a:p>
            <a:r>
              <a:rPr lang="en-GB">
                <a:solidFill>
                  <a:srgbClr val="FFFFFF"/>
                </a:solidFill>
              </a:rPr>
              <a:t>Types of calcium supplement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C768AE0-1041-664F-0E15-E6989DFAE7EC}"/>
              </a:ext>
            </a:extLst>
          </p:cNvPr>
          <p:cNvSpPr>
            <a:spLocks noGrp="1"/>
          </p:cNvSpPr>
          <p:nvPr>
            <p:ph idx="1"/>
          </p:nvPr>
        </p:nvSpPr>
        <p:spPr>
          <a:xfrm>
            <a:off x="4447308" y="591344"/>
            <a:ext cx="6906491" cy="5585619"/>
          </a:xfrm>
        </p:spPr>
        <p:txBody>
          <a:bodyPr anchor="ctr">
            <a:normAutofit/>
          </a:bodyPr>
          <a:lstStyle/>
          <a:p>
            <a:r>
              <a:rPr lang="en-GB" b="0" i="0">
                <a:effectLst/>
                <a:latin typeface="Helvetica" panose="020B0604020202020204" pitchFamily="34" charset="0"/>
              </a:rPr>
              <a:t>Several different kinds of calcium compounds are used in calcium supplements. Each compound contains varying amounts of calcium — referred to as elemental calcium. Common calcium supplements may be </a:t>
            </a:r>
            <a:r>
              <a:rPr lang="en-GB" b="0" i="0" err="1">
                <a:effectLst/>
                <a:latin typeface="Helvetica" panose="020B0604020202020204" pitchFamily="34" charset="0"/>
              </a:rPr>
              <a:t>labeled</a:t>
            </a:r>
            <a:r>
              <a:rPr lang="en-GB" b="0" i="0">
                <a:effectLst/>
                <a:latin typeface="Helvetica" panose="020B0604020202020204" pitchFamily="34" charset="0"/>
              </a:rPr>
              <a:t> as:</a:t>
            </a:r>
          </a:p>
          <a:p>
            <a:pPr>
              <a:buFont typeface="Arial" panose="020B0604020202020204" pitchFamily="34" charset="0"/>
              <a:buChar char="•"/>
            </a:pPr>
            <a:r>
              <a:rPr lang="en-GB" b="0" i="0">
                <a:effectLst/>
                <a:latin typeface="Helvetica" panose="020B0604020202020204" pitchFamily="34" charset="0"/>
              </a:rPr>
              <a:t>Calcium carbonate (40% elemental calcium)</a:t>
            </a:r>
          </a:p>
          <a:p>
            <a:pPr>
              <a:buFont typeface="Arial" panose="020B0604020202020204" pitchFamily="34" charset="0"/>
              <a:buChar char="•"/>
            </a:pPr>
            <a:r>
              <a:rPr lang="en-GB" b="0" i="0">
                <a:effectLst/>
                <a:latin typeface="Helvetica" panose="020B0604020202020204" pitchFamily="34" charset="0"/>
              </a:rPr>
              <a:t>Calcium citrate (21% elemental calcium)</a:t>
            </a:r>
          </a:p>
          <a:p>
            <a:pPr>
              <a:buFont typeface="Arial" panose="020B0604020202020204" pitchFamily="34" charset="0"/>
              <a:buChar char="•"/>
            </a:pPr>
            <a:r>
              <a:rPr lang="en-GB" b="0" i="0">
                <a:effectLst/>
                <a:latin typeface="Helvetica" panose="020B0604020202020204" pitchFamily="34" charset="0"/>
              </a:rPr>
              <a:t>Calcium gluconate (9% elemental calcium)</a:t>
            </a:r>
          </a:p>
          <a:p>
            <a:pPr>
              <a:buFont typeface="Arial" panose="020B0604020202020204" pitchFamily="34" charset="0"/>
              <a:buChar char="•"/>
            </a:pPr>
            <a:r>
              <a:rPr lang="en-GB" b="0" i="0">
                <a:effectLst/>
                <a:latin typeface="Helvetica" panose="020B0604020202020204" pitchFamily="34" charset="0"/>
              </a:rPr>
              <a:t>Calcium lactate (13% elemental calcium)</a:t>
            </a:r>
          </a:p>
          <a:p>
            <a:endParaRPr lang="en-GB" dirty="0"/>
          </a:p>
        </p:txBody>
      </p:sp>
    </p:spTree>
    <p:extLst>
      <p:ext uri="{BB962C8B-B14F-4D97-AF65-F5344CB8AC3E}">
        <p14:creationId xmlns:p14="http://schemas.microsoft.com/office/powerpoint/2010/main" val="15736830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CD620A-02A5-3C65-612A-900704A130C5}"/>
              </a:ext>
            </a:extLst>
          </p:cNvPr>
          <p:cNvSpPr>
            <a:spLocks noGrp="1"/>
          </p:cNvSpPr>
          <p:nvPr>
            <p:ph type="title"/>
          </p:nvPr>
        </p:nvSpPr>
        <p:spPr>
          <a:xfrm>
            <a:off x="686834" y="591344"/>
            <a:ext cx="3200400" cy="5585619"/>
          </a:xfrm>
        </p:spPr>
        <p:txBody>
          <a:bodyPr>
            <a:normAutofit/>
          </a:bodyPr>
          <a:lstStyle/>
          <a:p>
            <a:r>
              <a:rPr lang="en-GB">
                <a:solidFill>
                  <a:srgbClr val="FFFFFF"/>
                </a:solidFill>
              </a:rPr>
              <a:t>Magnesium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D0F288-54DF-FF4A-CE46-AE97561CC2A9}"/>
              </a:ext>
            </a:extLst>
          </p:cNvPr>
          <p:cNvSpPr>
            <a:spLocks noGrp="1"/>
          </p:cNvSpPr>
          <p:nvPr>
            <p:ph idx="1"/>
          </p:nvPr>
        </p:nvSpPr>
        <p:spPr>
          <a:xfrm>
            <a:off x="4447308" y="591344"/>
            <a:ext cx="6906491" cy="5585619"/>
          </a:xfrm>
        </p:spPr>
        <p:txBody>
          <a:bodyPr anchor="ctr">
            <a:normAutofit/>
          </a:bodyPr>
          <a:lstStyle/>
          <a:p>
            <a:r>
              <a:rPr lang="en-GB" sz="2400" b="0" i="0">
                <a:effectLst/>
                <a:latin typeface="Proxima Nova"/>
              </a:rPr>
              <a:t>Magnesium is involved in over 300 essential metabolic reactions, including energy production, blood pressure regulation, nerve signal transmission, and muscle contraction (</a:t>
            </a:r>
            <a:r>
              <a:rPr lang="en-GB" sz="2400" b="0" i="0" err="1">
                <a:effectLst/>
                <a:latin typeface="Roboto" panose="02000000000000000000" pitchFamily="2" charset="0"/>
              </a:rPr>
              <a:t>Schwalfenberg</a:t>
            </a:r>
            <a:r>
              <a:rPr lang="en-GB" sz="2400" b="0" i="0">
                <a:effectLst/>
                <a:latin typeface="Roboto" panose="02000000000000000000" pitchFamily="2" charset="0"/>
              </a:rPr>
              <a:t> &amp; Genuis, 2017)</a:t>
            </a:r>
            <a:endParaRPr lang="en-GB" sz="2400" b="0" i="0">
              <a:effectLst/>
              <a:latin typeface="Proxima Nova"/>
            </a:endParaRPr>
          </a:p>
          <a:p>
            <a:r>
              <a:rPr lang="en-GB" sz="2400" b="0" i="0">
                <a:effectLst/>
                <a:latin typeface="Proxima Nova"/>
              </a:rPr>
              <a:t>Low magnesium levels may be involved in various health conditions, such as type 2 diabetes, heart disease, osteoporosis, and migraine.</a:t>
            </a:r>
          </a:p>
          <a:p>
            <a:r>
              <a:rPr lang="en-GB" sz="2400" b="0" i="0">
                <a:effectLst/>
                <a:latin typeface="Roboto" panose="02000000000000000000" pitchFamily="2" charset="0"/>
              </a:rPr>
              <a:t>Magnesium also plays a role in the active transport of calcium and potassium ions across cell membranes, a process that is important to nerve impulse conduction, muscle contraction, and normal heart rhythm</a:t>
            </a:r>
            <a:endParaRPr lang="en-GB" sz="2400" b="0" i="0">
              <a:effectLst/>
              <a:latin typeface="Proxima Nova"/>
            </a:endParaRPr>
          </a:p>
          <a:p>
            <a:endParaRPr lang="en-GB" sz="2400"/>
          </a:p>
        </p:txBody>
      </p:sp>
    </p:spTree>
    <p:extLst>
      <p:ext uri="{BB962C8B-B14F-4D97-AF65-F5344CB8AC3E}">
        <p14:creationId xmlns:p14="http://schemas.microsoft.com/office/powerpoint/2010/main" val="4153262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A3CA7-CB68-19B5-9B39-88262CBB46C9}"/>
              </a:ext>
            </a:extLst>
          </p:cNvPr>
          <p:cNvSpPr>
            <a:spLocks noGrp="1"/>
          </p:cNvSpPr>
          <p:nvPr>
            <p:ph type="title"/>
          </p:nvPr>
        </p:nvSpPr>
        <p:spPr>
          <a:xfrm>
            <a:off x="686834" y="591344"/>
            <a:ext cx="3200400" cy="5585619"/>
          </a:xfrm>
        </p:spPr>
        <p:txBody>
          <a:bodyPr>
            <a:normAutofit/>
          </a:bodyPr>
          <a:lstStyle/>
          <a:p>
            <a:r>
              <a:rPr lang="en-GB">
                <a:solidFill>
                  <a:srgbClr val="FFFFFF"/>
                </a:solidFill>
              </a:rPr>
              <a:t>Sources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CD0CFB-A6C8-CF5A-2DB0-865A6C9F02FC}"/>
              </a:ext>
            </a:extLst>
          </p:cNvPr>
          <p:cNvSpPr>
            <a:spLocks noGrp="1"/>
          </p:cNvSpPr>
          <p:nvPr>
            <p:ph idx="1"/>
          </p:nvPr>
        </p:nvSpPr>
        <p:spPr>
          <a:xfrm>
            <a:off x="4447308" y="591344"/>
            <a:ext cx="6906491" cy="5585619"/>
          </a:xfrm>
        </p:spPr>
        <p:txBody>
          <a:bodyPr anchor="ctr">
            <a:normAutofit/>
          </a:bodyPr>
          <a:lstStyle/>
          <a:p>
            <a:r>
              <a:rPr lang="en-GB" b="0" i="0">
                <a:effectLst/>
                <a:latin typeface="Roboto" panose="02000000000000000000" pitchFamily="2" charset="0"/>
              </a:rPr>
              <a:t>Green leafy vegetables, such as spinach, legumes, nuts, seeds, and whole grains, are good sources [</a:t>
            </a:r>
            <a:r>
              <a:rPr lang="en-GB" b="0" i="0" u="none" strike="noStrike">
                <a:effectLst/>
                <a:latin typeface="Roboto" panose="02000000000000000000" pitchFamily="2" charset="0"/>
                <a:hlinkClick r:id="rId2"/>
              </a:rPr>
              <a:t>1</a:t>
            </a:r>
            <a:r>
              <a:rPr lang="en-GB" b="0" i="0">
                <a:effectLst/>
                <a:latin typeface="Roboto" panose="02000000000000000000" pitchFamily="2" charset="0"/>
              </a:rPr>
              <a:t>,</a:t>
            </a:r>
            <a:r>
              <a:rPr lang="en-GB" b="0" i="0" u="none" strike="noStrike">
                <a:effectLst/>
                <a:latin typeface="Roboto" panose="02000000000000000000" pitchFamily="2" charset="0"/>
                <a:hlinkClick r:id="rId3"/>
              </a:rPr>
              <a:t>3</a:t>
            </a:r>
            <a:r>
              <a:rPr lang="en-GB" b="0" i="0">
                <a:effectLst/>
                <a:latin typeface="Roboto" panose="02000000000000000000" pitchFamily="2" charset="0"/>
              </a:rPr>
              <a:t>]. In general, foods containing dietary fibre provide magnesium. Magnesium is also added to some breakfast cereals and other fortified foods.</a:t>
            </a:r>
          </a:p>
          <a:p>
            <a:r>
              <a:rPr lang="en-GB" b="0" i="0">
                <a:effectLst/>
                <a:latin typeface="Roboto" panose="02000000000000000000" pitchFamily="2" charset="0"/>
              </a:rPr>
              <a:t>Tap, mineral, and bottled waters can also be sources of magnesium, but the amount of magnesium in water varies by source and brand (ranging from 1 mg/L to more than 120 mg/L) [</a:t>
            </a:r>
            <a:r>
              <a:rPr lang="en-GB" b="0" i="0" u="none" strike="noStrike">
                <a:effectLst/>
                <a:latin typeface="Roboto" panose="02000000000000000000" pitchFamily="2" charset="0"/>
                <a:hlinkClick r:id="rId4"/>
              </a:rPr>
              <a:t>8</a:t>
            </a:r>
            <a:r>
              <a:rPr lang="en-GB" b="0" i="0">
                <a:effectLst/>
                <a:latin typeface="Roboto" panose="02000000000000000000" pitchFamily="2" charset="0"/>
              </a:rPr>
              <a:t>].</a:t>
            </a:r>
            <a:endParaRPr lang="en-GB" dirty="0"/>
          </a:p>
        </p:txBody>
      </p:sp>
    </p:spTree>
    <p:extLst>
      <p:ext uri="{BB962C8B-B14F-4D97-AF65-F5344CB8AC3E}">
        <p14:creationId xmlns:p14="http://schemas.microsoft.com/office/powerpoint/2010/main" val="3408814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51C4C-B086-C199-AEF5-6C942242E8D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Amount needed RDA</a:t>
            </a:r>
          </a:p>
        </p:txBody>
      </p:sp>
      <p:graphicFrame>
        <p:nvGraphicFramePr>
          <p:cNvPr id="4" name="Content Placeholder 3">
            <a:extLst>
              <a:ext uri="{FF2B5EF4-FFF2-40B4-BE49-F238E27FC236}">
                <a16:creationId xmlns:a16="http://schemas.microsoft.com/office/drawing/2014/main" id="{DDCC0DCC-DA16-EE37-BA36-3D75A236ECAE}"/>
              </a:ext>
            </a:extLst>
          </p:cNvPr>
          <p:cNvGraphicFramePr>
            <a:graphicFrameLocks noGrp="1"/>
          </p:cNvGraphicFramePr>
          <p:nvPr>
            <p:ph idx="1"/>
            <p:extLst>
              <p:ext uri="{D42A27DB-BD31-4B8C-83A1-F6EECF244321}">
                <p14:modId xmlns:p14="http://schemas.microsoft.com/office/powerpoint/2010/main" val="865420871"/>
              </p:ext>
            </p:extLst>
          </p:nvPr>
        </p:nvGraphicFramePr>
        <p:xfrm>
          <a:off x="1016808" y="1675227"/>
          <a:ext cx="10158387" cy="4394200"/>
        </p:xfrm>
        <a:graphic>
          <a:graphicData uri="http://schemas.openxmlformats.org/drawingml/2006/table">
            <a:tbl>
              <a:tblPr firstRow="1" bandRow="1">
                <a:solidFill>
                  <a:schemeClr val="bg1"/>
                </a:solidFill>
              </a:tblPr>
              <a:tblGrid>
                <a:gridCol w="2135210">
                  <a:extLst>
                    <a:ext uri="{9D8B030D-6E8A-4147-A177-3AD203B41FA5}">
                      <a16:colId xmlns:a16="http://schemas.microsoft.com/office/drawing/2014/main" val="1339990257"/>
                    </a:ext>
                  </a:extLst>
                </a:gridCol>
                <a:gridCol w="2135210">
                  <a:extLst>
                    <a:ext uri="{9D8B030D-6E8A-4147-A177-3AD203B41FA5}">
                      <a16:colId xmlns:a16="http://schemas.microsoft.com/office/drawing/2014/main" val="3069303705"/>
                    </a:ext>
                  </a:extLst>
                </a:gridCol>
                <a:gridCol w="2135210">
                  <a:extLst>
                    <a:ext uri="{9D8B030D-6E8A-4147-A177-3AD203B41FA5}">
                      <a16:colId xmlns:a16="http://schemas.microsoft.com/office/drawing/2014/main" val="395211995"/>
                    </a:ext>
                  </a:extLst>
                </a:gridCol>
                <a:gridCol w="2135210">
                  <a:extLst>
                    <a:ext uri="{9D8B030D-6E8A-4147-A177-3AD203B41FA5}">
                      <a16:colId xmlns:a16="http://schemas.microsoft.com/office/drawing/2014/main" val="2461978810"/>
                    </a:ext>
                  </a:extLst>
                </a:gridCol>
                <a:gridCol w="1617547">
                  <a:extLst>
                    <a:ext uri="{9D8B030D-6E8A-4147-A177-3AD203B41FA5}">
                      <a16:colId xmlns:a16="http://schemas.microsoft.com/office/drawing/2014/main" val="1363714434"/>
                    </a:ext>
                  </a:extLst>
                </a:gridCol>
              </a:tblGrid>
              <a:tr h="439420">
                <a:tc>
                  <a:txBody>
                    <a:bodyPr/>
                    <a:lstStyle/>
                    <a:p>
                      <a:pPr algn="l" fontAlgn="b"/>
                      <a:r>
                        <a:rPr lang="en-GB" sz="1400" b="0" cap="none" spc="0">
                          <a:solidFill>
                            <a:schemeClr val="bg1"/>
                          </a:solidFill>
                          <a:effectLst/>
                        </a:rPr>
                        <a:t>Age</a:t>
                      </a:r>
                    </a:p>
                  </a:txBody>
                  <a:tcPr marL="120686" marR="92835" marT="92835" marB="92835"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l" fontAlgn="b"/>
                      <a:r>
                        <a:rPr lang="en-GB" sz="1400" b="0" cap="none" spc="0">
                          <a:solidFill>
                            <a:schemeClr val="bg1"/>
                          </a:solidFill>
                          <a:effectLst/>
                        </a:rPr>
                        <a:t>                       Male</a:t>
                      </a:r>
                    </a:p>
                  </a:txBody>
                  <a:tcPr marL="120686" marR="92835" marT="92835" marB="92835"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l" fontAlgn="b"/>
                      <a:r>
                        <a:rPr lang="en-GB" sz="1400" b="0" cap="none" spc="0">
                          <a:solidFill>
                            <a:schemeClr val="bg1"/>
                          </a:solidFill>
                          <a:effectLst/>
                        </a:rPr>
                        <a:t>                   Female</a:t>
                      </a:r>
                    </a:p>
                  </a:txBody>
                  <a:tcPr marL="120686" marR="92835" marT="92835" marB="92835"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l" fontAlgn="b"/>
                      <a:r>
                        <a:rPr lang="en-GB" sz="1400" b="0" cap="none" spc="0">
                          <a:solidFill>
                            <a:schemeClr val="bg1"/>
                          </a:solidFill>
                          <a:effectLst/>
                        </a:rPr>
                        <a:t>         Pregnancy</a:t>
                      </a:r>
                    </a:p>
                  </a:txBody>
                  <a:tcPr marL="120686" marR="92835" marT="92835" marB="92835"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l" fontAlgn="b"/>
                      <a:r>
                        <a:rPr lang="en-GB" sz="1400" b="0" cap="none" spc="0">
                          <a:solidFill>
                            <a:schemeClr val="bg1"/>
                          </a:solidFill>
                          <a:effectLst/>
                        </a:rPr>
                        <a:t>Lactation</a:t>
                      </a:r>
                    </a:p>
                  </a:txBody>
                  <a:tcPr marL="120686" marR="92835" marT="92835" marB="92835"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640325721"/>
                  </a:ext>
                </a:extLst>
              </a:tr>
              <a:tr h="439420">
                <a:tc>
                  <a:txBody>
                    <a:bodyPr/>
                    <a:lstStyle/>
                    <a:p>
                      <a:pPr fontAlgn="t"/>
                      <a:r>
                        <a:rPr lang="en-GB" sz="1400" cap="none" spc="0">
                          <a:solidFill>
                            <a:schemeClr val="tx1"/>
                          </a:solidFill>
                          <a:effectLst/>
                        </a:rPr>
                        <a:t>Birth to 6 months</a:t>
                      </a:r>
                    </a:p>
                  </a:txBody>
                  <a:tcPr marL="120686" marR="92835" marT="92835" marB="92835">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30 mg*</a:t>
                      </a:r>
                    </a:p>
                  </a:txBody>
                  <a:tcPr marL="120686" marR="92835" marT="92835" marB="92835">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30 mg*</a:t>
                      </a:r>
                    </a:p>
                  </a:txBody>
                  <a:tcPr marL="120686" marR="92835" marT="92835" marB="92835">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164190699"/>
                  </a:ext>
                </a:extLst>
              </a:tr>
              <a:tr h="439420">
                <a:tc>
                  <a:txBody>
                    <a:bodyPr/>
                    <a:lstStyle/>
                    <a:p>
                      <a:pPr fontAlgn="t"/>
                      <a:r>
                        <a:rPr lang="en-GB" sz="1400" cap="none" spc="0">
                          <a:solidFill>
                            <a:schemeClr val="tx1"/>
                          </a:solidFill>
                          <a:effectLst/>
                        </a:rPr>
                        <a:t>7–12 months</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75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75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21007818"/>
                  </a:ext>
                </a:extLst>
              </a:tr>
              <a:tr h="439420">
                <a:tc>
                  <a:txBody>
                    <a:bodyPr/>
                    <a:lstStyle/>
                    <a:p>
                      <a:pPr fontAlgn="t"/>
                      <a:r>
                        <a:rPr lang="en-GB" sz="1400" cap="none" spc="0">
                          <a:solidFill>
                            <a:schemeClr val="tx1"/>
                          </a:solidFill>
                          <a:effectLst/>
                        </a:rPr>
                        <a:t>1–3 years</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80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80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279899591"/>
                  </a:ext>
                </a:extLst>
              </a:tr>
              <a:tr h="439420">
                <a:tc>
                  <a:txBody>
                    <a:bodyPr/>
                    <a:lstStyle/>
                    <a:p>
                      <a:pPr fontAlgn="t"/>
                      <a:r>
                        <a:rPr lang="en-GB" sz="1400" cap="none" spc="0">
                          <a:solidFill>
                            <a:schemeClr val="tx1"/>
                          </a:solidFill>
                          <a:effectLst/>
                        </a:rPr>
                        <a:t>4–8 years</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130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130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574909791"/>
                  </a:ext>
                </a:extLst>
              </a:tr>
              <a:tr h="439420">
                <a:tc>
                  <a:txBody>
                    <a:bodyPr/>
                    <a:lstStyle/>
                    <a:p>
                      <a:pPr fontAlgn="t"/>
                      <a:r>
                        <a:rPr lang="en-GB" sz="1400" cap="none" spc="0">
                          <a:solidFill>
                            <a:schemeClr val="tx1"/>
                          </a:solidFill>
                          <a:effectLst/>
                        </a:rPr>
                        <a:t>9–13 years</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240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240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endParaRPr lang="en-GB" sz="1400" cap="none" spc="0">
                        <a:solidFill>
                          <a:schemeClr val="tx1"/>
                        </a:solidFill>
                        <a:effectLst/>
                      </a:endParaRP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619003565"/>
                  </a:ext>
                </a:extLst>
              </a:tr>
              <a:tr h="439420">
                <a:tc>
                  <a:txBody>
                    <a:bodyPr/>
                    <a:lstStyle/>
                    <a:p>
                      <a:pPr fontAlgn="t"/>
                      <a:r>
                        <a:rPr lang="en-GB" sz="1400" cap="none" spc="0">
                          <a:solidFill>
                            <a:schemeClr val="tx1"/>
                          </a:solidFill>
                          <a:effectLst/>
                        </a:rPr>
                        <a:t>14–18 years</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410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360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400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360 mg</a:t>
                      </a:r>
                    </a:p>
                  </a:txBody>
                  <a:tcPr marL="120686" marR="92835" marT="92835" marB="92835">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022786824"/>
                  </a:ext>
                </a:extLst>
              </a:tr>
              <a:tr h="439420">
                <a:tc>
                  <a:txBody>
                    <a:bodyPr/>
                    <a:lstStyle/>
                    <a:p>
                      <a:pPr fontAlgn="t"/>
                      <a:r>
                        <a:rPr lang="en-GB" sz="1400" cap="none" spc="0">
                          <a:solidFill>
                            <a:schemeClr val="tx1"/>
                          </a:solidFill>
                          <a:effectLst/>
                        </a:rPr>
                        <a:t>19–30 years</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400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310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350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fontAlgn="t"/>
                      <a:r>
                        <a:rPr lang="en-GB" sz="1400" cap="none" spc="0">
                          <a:solidFill>
                            <a:schemeClr val="tx1"/>
                          </a:solidFill>
                          <a:effectLst/>
                        </a:rPr>
                        <a:t>310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53203135"/>
                  </a:ext>
                </a:extLst>
              </a:tr>
              <a:tr h="439420">
                <a:tc>
                  <a:txBody>
                    <a:bodyPr/>
                    <a:lstStyle/>
                    <a:p>
                      <a:pPr fontAlgn="t"/>
                      <a:r>
                        <a:rPr lang="en-GB" sz="1400" cap="none" spc="0">
                          <a:solidFill>
                            <a:schemeClr val="tx1"/>
                          </a:solidFill>
                          <a:effectLst/>
                        </a:rPr>
                        <a:t>31–50 years</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420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320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360 mg</a:t>
                      </a:r>
                    </a:p>
                  </a:txBody>
                  <a:tcPr marL="120686" marR="92835" marT="92835" marB="9283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fontAlgn="t"/>
                      <a:r>
                        <a:rPr lang="en-GB" sz="1400" cap="none" spc="0">
                          <a:solidFill>
                            <a:schemeClr val="tx1"/>
                          </a:solidFill>
                          <a:effectLst/>
                        </a:rPr>
                        <a:t>320 mg</a:t>
                      </a:r>
                    </a:p>
                  </a:txBody>
                  <a:tcPr marL="120686" marR="92835" marT="92835" marB="92835">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493669897"/>
                  </a:ext>
                </a:extLst>
              </a:tr>
              <a:tr h="439420">
                <a:tc>
                  <a:txBody>
                    <a:bodyPr/>
                    <a:lstStyle/>
                    <a:p>
                      <a:pPr fontAlgn="t"/>
                      <a:r>
                        <a:rPr lang="en-GB" sz="1400" cap="none" spc="0">
                          <a:solidFill>
                            <a:schemeClr val="tx1"/>
                          </a:solidFill>
                          <a:effectLst/>
                        </a:rPr>
                        <a:t>51+ years</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algn="r" fontAlgn="t"/>
                      <a:r>
                        <a:rPr lang="en-GB" sz="1400" cap="none" spc="0">
                          <a:solidFill>
                            <a:schemeClr val="tx1"/>
                          </a:solidFill>
                          <a:effectLst/>
                        </a:rPr>
                        <a:t>420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pPr algn="r" fontAlgn="t"/>
                      <a:r>
                        <a:rPr lang="en-GB" sz="1400" cap="none" spc="0">
                          <a:solidFill>
                            <a:schemeClr val="tx1"/>
                          </a:solidFill>
                          <a:effectLst/>
                        </a:rPr>
                        <a:t>320 mg</a:t>
                      </a: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endParaRPr lang="en-GB" sz="1400" cap="none" spc="0">
                        <a:solidFill>
                          <a:schemeClr val="tx1"/>
                        </a:solidFill>
                      </a:endParaRP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endParaRPr lang="en-GB" sz="1400" cap="none" spc="0">
                        <a:solidFill>
                          <a:schemeClr val="tx1"/>
                        </a:solidFill>
                      </a:endParaRPr>
                    </a:p>
                  </a:txBody>
                  <a:tcPr marL="120686" marR="92835" marT="92835" marB="92835">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4133068180"/>
                  </a:ext>
                </a:extLst>
              </a:tr>
            </a:tbl>
          </a:graphicData>
        </a:graphic>
      </p:graphicFrame>
      <p:sp>
        <p:nvSpPr>
          <p:cNvPr id="5" name="Rectangle 1">
            <a:extLst>
              <a:ext uri="{FF2B5EF4-FFF2-40B4-BE49-F238E27FC236}">
                <a16:creationId xmlns:a16="http://schemas.microsoft.com/office/drawing/2014/main" id="{795909A4-4C69-1D51-C1B1-C3F3F4C03E4A}"/>
              </a:ext>
            </a:extLst>
          </p:cNvPr>
          <p:cNvSpPr>
            <a:spLocks noChangeArrowheads="1"/>
          </p:cNvSpPr>
          <p:nvPr/>
        </p:nvSpPr>
        <p:spPr bwMode="auto">
          <a:xfrm>
            <a:off x="0" y="-753988"/>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br>
              <a:rPr kumimoji="0" lang="en-US" altLang="en-US" b="0" i="0" u="none" strike="noStrike" cap="none" normalizeH="0" baseline="0">
                <a:ln>
                  <a:noFill/>
                </a:ln>
                <a:solidFill>
                  <a:schemeClr val="tx1"/>
                </a:solidFill>
                <a:effectLst/>
                <a:latin typeface="Arial" panose="020B0604020202020204" pitchFamily="34" charset="0"/>
              </a:rPr>
            </a:br>
            <a:endParaRPr kumimoji="0" lang="en-US" altLang="en-US"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50073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C5B8D45B-109C-50EE-A36F-F6D41E7BFC70}"/>
              </a:ext>
            </a:extLst>
          </p:cNvPr>
          <p:cNvSpPr>
            <a:spLocks noGrp="1"/>
          </p:cNvSpPr>
          <p:nvPr>
            <p:ph type="title"/>
          </p:nvPr>
        </p:nvSpPr>
        <p:spPr>
          <a:xfrm>
            <a:off x="838200" y="365125"/>
            <a:ext cx="10515599" cy="1325563"/>
          </a:xfrm>
        </p:spPr>
        <p:txBody>
          <a:bodyPr>
            <a:normAutofit/>
          </a:bodyPr>
          <a:lstStyle/>
          <a:p>
            <a:r>
              <a:rPr lang="en-GB" dirty="0"/>
              <a:t>Different types</a:t>
            </a:r>
          </a:p>
        </p:txBody>
      </p:sp>
      <p:sp>
        <p:nvSpPr>
          <p:cNvPr id="3" name="Content Placeholder 2">
            <a:extLst>
              <a:ext uri="{FF2B5EF4-FFF2-40B4-BE49-F238E27FC236}">
                <a16:creationId xmlns:a16="http://schemas.microsoft.com/office/drawing/2014/main" id="{D43BCF41-0E05-5D72-95ED-DED1CE8D2E23}"/>
              </a:ext>
            </a:extLst>
          </p:cNvPr>
          <p:cNvSpPr>
            <a:spLocks noGrp="1"/>
          </p:cNvSpPr>
          <p:nvPr>
            <p:ph idx="1"/>
          </p:nvPr>
        </p:nvSpPr>
        <p:spPr>
          <a:xfrm>
            <a:off x="838200" y="1825625"/>
            <a:ext cx="5393361" cy="4351338"/>
          </a:xfrm>
        </p:spPr>
        <p:txBody>
          <a:bodyPr>
            <a:normAutofit/>
          </a:bodyPr>
          <a:lstStyle/>
          <a:p>
            <a:r>
              <a:rPr lang="en-GB" sz="1800" b="0" i="0">
                <a:effectLst/>
                <a:latin typeface="Proxima Nova"/>
              </a:rPr>
              <a:t>Magnesium </a:t>
            </a:r>
            <a:r>
              <a:rPr lang="en-GB" sz="1800" b="0" i="0" err="1">
                <a:effectLst/>
                <a:latin typeface="Proxima Nova"/>
              </a:rPr>
              <a:t>sulfate</a:t>
            </a:r>
            <a:r>
              <a:rPr lang="en-GB" sz="1800" b="0" i="0">
                <a:effectLst/>
                <a:latin typeface="Proxima Nova"/>
              </a:rPr>
              <a:t>, or Epsom salt, is frequently dissolved in water to treat stress and sore muscles. However, more quality research is needed to support its use.</a:t>
            </a:r>
          </a:p>
          <a:p>
            <a:r>
              <a:rPr lang="en-GB" sz="1800" b="0" i="0">
                <a:effectLst/>
                <a:latin typeface="Proxima Nova"/>
              </a:rPr>
              <a:t>Magnesium citrate is one of the most popular types of magnesium supplements and easily absorbed by your body. It’s mainly used to raise magnesium levels and treat constipation</a:t>
            </a:r>
            <a:r>
              <a:rPr lang="en-GB" sz="1800">
                <a:latin typeface="Proxima Nova"/>
              </a:rPr>
              <a:t>.</a:t>
            </a:r>
          </a:p>
          <a:p>
            <a:r>
              <a:rPr lang="en-GB" sz="1800" b="0" i="0">
                <a:effectLst/>
                <a:latin typeface="Proxima Nova"/>
              </a:rPr>
              <a:t>Magnesium oxide may help relieve digestive complaints like heartburn and constipation. Given that the body doesn’t absorb it well, it isn’t a good choice for those who need to raise their magnesium levels. You may want to consult with a doctor before taking magnesium oxide</a:t>
            </a:r>
            <a:endParaRPr lang="en-GB" sz="180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Health">
            <a:extLst>
              <a:ext uri="{FF2B5EF4-FFF2-40B4-BE49-F238E27FC236}">
                <a16:creationId xmlns:a16="http://schemas.microsoft.com/office/drawing/2014/main" id="{39E1EC75-3F1A-788B-2B2B-34DC6C1E07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471411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ECE80-7319-24F6-1C22-C48A4F9C7E6F}"/>
              </a:ext>
            </a:extLst>
          </p:cNvPr>
          <p:cNvSpPr>
            <a:spLocks noGrp="1"/>
          </p:cNvSpPr>
          <p:nvPr>
            <p:ph type="title"/>
          </p:nvPr>
        </p:nvSpPr>
        <p:spPr>
          <a:xfrm>
            <a:off x="686834" y="591344"/>
            <a:ext cx="3200400" cy="5585619"/>
          </a:xfrm>
        </p:spPr>
        <p:txBody>
          <a:bodyPr>
            <a:normAutofit/>
          </a:bodyPr>
          <a:lstStyle/>
          <a:p>
            <a:r>
              <a:rPr lang="en-GB">
                <a:solidFill>
                  <a:srgbClr val="FFFFFF"/>
                </a:solidFill>
              </a:rPr>
              <a:t>Different types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C1FBF4-CE5B-0BE2-1E23-1AED0AB3F1CD}"/>
              </a:ext>
            </a:extLst>
          </p:cNvPr>
          <p:cNvSpPr>
            <a:spLocks noGrp="1"/>
          </p:cNvSpPr>
          <p:nvPr>
            <p:ph idx="1"/>
          </p:nvPr>
        </p:nvSpPr>
        <p:spPr>
          <a:xfrm>
            <a:off x="4447308" y="591344"/>
            <a:ext cx="6906491" cy="5585619"/>
          </a:xfrm>
        </p:spPr>
        <p:txBody>
          <a:bodyPr anchor="ctr">
            <a:normAutofit/>
          </a:bodyPr>
          <a:lstStyle/>
          <a:p>
            <a:r>
              <a:rPr lang="en-GB" sz="2400" b="0" i="0">
                <a:effectLst/>
                <a:latin typeface="Proxima Nova"/>
              </a:rPr>
              <a:t>Magnesium chloride is easily absorbed orally and used to treat heartburn, constipation, and low magnesium levels. Also, applying it topically may help relieve muscle soreness but not boost your magnesium levels.</a:t>
            </a:r>
          </a:p>
          <a:p>
            <a:r>
              <a:rPr lang="en-GB" sz="2400" b="0" i="0">
                <a:effectLst/>
                <a:latin typeface="Proxima Nova"/>
              </a:rPr>
              <a:t>Magnesium lactate is effective as a dietary supplement and possibly gentler on your digestive system. It may be more suitable for those who don’t tolerate other forms or need to take especially large doses.</a:t>
            </a:r>
            <a:endParaRPr lang="en-GB" sz="2400">
              <a:latin typeface="Proxima Nova"/>
            </a:endParaRPr>
          </a:p>
          <a:p>
            <a:r>
              <a:rPr lang="en-GB" sz="2400" b="0" i="0">
                <a:effectLst/>
                <a:latin typeface="Proxima Nova"/>
              </a:rPr>
              <a:t>Magnesium malate is easily absorbed and may have less of a laxative effect than other forms. It’s occasionally recommended for chronic conditions like fibromyalgia, but more scientific evidence is needed to support this.</a:t>
            </a:r>
            <a:endParaRPr lang="en-GB" sz="2400"/>
          </a:p>
        </p:txBody>
      </p:sp>
    </p:spTree>
    <p:extLst>
      <p:ext uri="{BB962C8B-B14F-4D97-AF65-F5344CB8AC3E}">
        <p14:creationId xmlns:p14="http://schemas.microsoft.com/office/powerpoint/2010/main" val="34834587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27D045-9F84-041D-C419-B22EED1BE760}"/>
              </a:ext>
            </a:extLst>
          </p:cNvPr>
          <p:cNvSpPr>
            <a:spLocks noGrp="1"/>
          </p:cNvSpPr>
          <p:nvPr>
            <p:ph type="title"/>
          </p:nvPr>
        </p:nvSpPr>
        <p:spPr>
          <a:xfrm>
            <a:off x="686834" y="591344"/>
            <a:ext cx="3200400" cy="5585619"/>
          </a:xfrm>
        </p:spPr>
        <p:txBody>
          <a:bodyPr>
            <a:normAutofit/>
          </a:bodyPr>
          <a:lstStyle/>
          <a:p>
            <a:r>
              <a:rPr lang="en-GB">
                <a:solidFill>
                  <a:srgbClr val="FFFFFF"/>
                </a:solidFill>
              </a:rPr>
              <a:t>Different Types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47F7C62-4944-9A7A-5900-33334EEBA8D0}"/>
              </a:ext>
            </a:extLst>
          </p:cNvPr>
          <p:cNvSpPr>
            <a:spLocks noGrp="1"/>
          </p:cNvSpPr>
          <p:nvPr>
            <p:ph idx="1"/>
          </p:nvPr>
        </p:nvSpPr>
        <p:spPr>
          <a:xfrm>
            <a:off x="4447308" y="591344"/>
            <a:ext cx="6906491" cy="5585619"/>
          </a:xfrm>
        </p:spPr>
        <p:txBody>
          <a:bodyPr anchor="ctr">
            <a:normAutofit/>
          </a:bodyPr>
          <a:lstStyle/>
          <a:p>
            <a:r>
              <a:rPr lang="en-GB" sz="2600" b="0" i="0">
                <a:effectLst/>
                <a:latin typeface="Proxima Nova"/>
              </a:rPr>
              <a:t>Magnesium </a:t>
            </a:r>
            <a:r>
              <a:rPr lang="en-GB" sz="2600" b="0" i="0" err="1">
                <a:effectLst/>
                <a:latin typeface="Proxima Nova"/>
              </a:rPr>
              <a:t>taurate</a:t>
            </a:r>
            <a:r>
              <a:rPr lang="en-GB" sz="2600" b="0" i="0">
                <a:effectLst/>
                <a:latin typeface="Proxima Nova"/>
              </a:rPr>
              <a:t> may be the best form for managing high blood sugar and high blood pressure, though more studies are necessary.</a:t>
            </a:r>
          </a:p>
          <a:p>
            <a:r>
              <a:rPr lang="en-GB" sz="2600" b="0" i="0">
                <a:effectLst/>
                <a:latin typeface="Proxima Nova"/>
              </a:rPr>
              <a:t>Magnesium L-</a:t>
            </a:r>
            <a:r>
              <a:rPr lang="en-GB" sz="2600" b="0" i="0" err="1">
                <a:effectLst/>
                <a:latin typeface="Proxima Nova"/>
              </a:rPr>
              <a:t>threonate</a:t>
            </a:r>
            <a:r>
              <a:rPr lang="en-GB" sz="2600" b="0" i="0">
                <a:effectLst/>
                <a:latin typeface="Proxima Nova"/>
              </a:rPr>
              <a:t> may support brain health, potentially aiding the treatment of disorders like depression, Alzheimer’s, and memory loss. All the same, further studies are necessary</a:t>
            </a:r>
            <a:endParaRPr lang="en-GB" sz="2600">
              <a:latin typeface="Proxima Nova"/>
            </a:endParaRPr>
          </a:p>
          <a:p>
            <a:r>
              <a:rPr lang="en-GB" sz="2600" b="0" i="0">
                <a:effectLst/>
                <a:latin typeface="Proxima Nova"/>
              </a:rPr>
              <a:t>Magnesium glycinate is often used for its calming effects to treat anxiety, depression, and insomnia. However, research supporting its efficacy for such conditions is limited.</a:t>
            </a:r>
            <a:endParaRPr lang="en-GB" sz="2600"/>
          </a:p>
        </p:txBody>
      </p:sp>
    </p:spTree>
    <p:extLst>
      <p:ext uri="{BB962C8B-B14F-4D97-AF65-F5344CB8AC3E}">
        <p14:creationId xmlns:p14="http://schemas.microsoft.com/office/powerpoint/2010/main" val="3973762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38678-4064-F992-4F34-F0EB8AB5A570}"/>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WATER SOLUBLE VITAMINS</a:t>
            </a:r>
          </a:p>
        </p:txBody>
      </p:sp>
      <p:sp>
        <p:nvSpPr>
          <p:cNvPr id="33" name="Rectangle: Rounded Corners 32">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E8BCBEBD-4B25-BB3F-6410-CE2C55C1ADBC}"/>
              </a:ext>
            </a:extLst>
          </p:cNvPr>
          <p:cNvGraphicFramePr>
            <a:graphicFrameLocks noGrp="1"/>
          </p:cNvGraphicFramePr>
          <p:nvPr>
            <p:ph idx="1"/>
            <p:extLst>
              <p:ext uri="{D42A27DB-BD31-4B8C-83A1-F6EECF244321}">
                <p14:modId xmlns:p14="http://schemas.microsoft.com/office/powerpoint/2010/main" val="2766258345"/>
              </p:ext>
            </p:extLst>
          </p:nvPr>
        </p:nvGraphicFramePr>
        <p:xfrm>
          <a:off x="838200" y="1852580"/>
          <a:ext cx="10515601" cy="4248005"/>
        </p:xfrm>
        <a:graphic>
          <a:graphicData uri="http://schemas.openxmlformats.org/drawingml/2006/table">
            <a:tbl>
              <a:tblPr firstRow="1" bandRow="1"/>
              <a:tblGrid>
                <a:gridCol w="1451656">
                  <a:extLst>
                    <a:ext uri="{9D8B030D-6E8A-4147-A177-3AD203B41FA5}">
                      <a16:colId xmlns:a16="http://schemas.microsoft.com/office/drawing/2014/main" val="3820998225"/>
                    </a:ext>
                  </a:extLst>
                </a:gridCol>
                <a:gridCol w="3988389">
                  <a:extLst>
                    <a:ext uri="{9D8B030D-6E8A-4147-A177-3AD203B41FA5}">
                      <a16:colId xmlns:a16="http://schemas.microsoft.com/office/drawing/2014/main" val="3782574838"/>
                    </a:ext>
                  </a:extLst>
                </a:gridCol>
                <a:gridCol w="3966344">
                  <a:extLst>
                    <a:ext uri="{9D8B030D-6E8A-4147-A177-3AD203B41FA5}">
                      <a16:colId xmlns:a16="http://schemas.microsoft.com/office/drawing/2014/main" val="419776544"/>
                    </a:ext>
                  </a:extLst>
                </a:gridCol>
                <a:gridCol w="1109212">
                  <a:extLst>
                    <a:ext uri="{9D8B030D-6E8A-4147-A177-3AD203B41FA5}">
                      <a16:colId xmlns:a16="http://schemas.microsoft.com/office/drawing/2014/main" val="3947675031"/>
                    </a:ext>
                  </a:extLst>
                </a:gridCol>
              </a:tblGrid>
              <a:tr h="354634">
                <a:tc>
                  <a:txBody>
                    <a:bodyPr/>
                    <a:lstStyle/>
                    <a:p>
                      <a:pPr algn="l" fontAlgn="ctr">
                        <a:spcBef>
                          <a:spcPts val="0"/>
                        </a:spcBef>
                        <a:spcAft>
                          <a:spcPts val="0"/>
                        </a:spcAft>
                      </a:pPr>
                      <a:r>
                        <a:rPr lang="en-GB" sz="900" b="0" i="0" u="none" strike="noStrike">
                          <a:effectLst/>
                          <a:latin typeface="Arial" panose="020B0604020202020204" pitchFamily="34" charset="0"/>
                        </a:rPr>
                        <a:t> </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900" b="1" i="0" u="none" strike="noStrike">
                          <a:effectLst/>
                          <a:latin typeface="Arial" panose="020B0604020202020204" pitchFamily="34" charset="0"/>
                        </a:rPr>
                        <a:t>It helps…</a:t>
                      </a:r>
                      <a:endParaRPr lang="en-GB" sz="900" b="0" i="0" u="none" strike="noStrike">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900" b="1" i="0" u="none" strike="noStrike">
                          <a:effectLst/>
                          <a:latin typeface="Arial" panose="020B0604020202020204" pitchFamily="34" charset="0"/>
                        </a:rPr>
                        <a:t>Some food sources</a:t>
                      </a:r>
                      <a:endParaRPr lang="en-GB" sz="900" b="0" i="0" u="none" strike="noStrike">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900" b="1" i="0" u="none" strike="noStrike">
                          <a:effectLst/>
                          <a:latin typeface="Arial" panose="020B0604020202020204" pitchFamily="34" charset="0"/>
                        </a:rPr>
                        <a:t>Reference intake (RI)</a:t>
                      </a:r>
                      <a:endParaRPr lang="en-GB" sz="900" b="0" i="0" u="none" strike="noStrike">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20225247"/>
                  </a:ext>
                </a:extLst>
              </a:tr>
              <a:tr h="411072">
                <a:tc>
                  <a:txBody>
                    <a:bodyPr/>
                    <a:lstStyle/>
                    <a:p>
                      <a:pPr algn="l" fontAlgn="ctr">
                        <a:spcBef>
                          <a:spcPts val="0"/>
                        </a:spcBef>
                        <a:spcAft>
                          <a:spcPts val="0"/>
                        </a:spcAft>
                      </a:pPr>
                      <a:r>
                        <a:rPr lang="en-GB" sz="1100" b="1" i="0" u="none" strike="noStrike">
                          <a:effectLst/>
                          <a:latin typeface="Arial" panose="020B0604020202020204" pitchFamily="34" charset="0"/>
                        </a:rPr>
                        <a:t>Vitamin B1 (thiamin)</a:t>
                      </a:r>
                      <a:endParaRPr lang="en-GB" sz="1100" b="0" i="0" u="none" strike="noStrike">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…to release energy from food. It also helps our nervous system and heart function normally.</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Bread, fortified breakfast cereals, nuts and seeds, meat (especially pork), beans and peas.</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1.1mg</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87869990"/>
                  </a:ext>
                </a:extLst>
              </a:tr>
              <a:tr h="580383">
                <a:tc>
                  <a:txBody>
                    <a:bodyPr/>
                    <a:lstStyle/>
                    <a:p>
                      <a:pPr algn="l" fontAlgn="ctr">
                        <a:spcBef>
                          <a:spcPts val="0"/>
                        </a:spcBef>
                        <a:spcAft>
                          <a:spcPts val="0"/>
                        </a:spcAft>
                      </a:pPr>
                      <a:r>
                        <a:rPr lang="en-GB" sz="1100" b="1" i="0" u="none" strike="noStrike">
                          <a:effectLst/>
                          <a:latin typeface="Arial" panose="020B0604020202020204" pitchFamily="34" charset="0"/>
                        </a:rPr>
                        <a:t>Vitamin B2 (riboflavin)</a:t>
                      </a:r>
                      <a:endParaRPr lang="en-GB" sz="1100" b="0" i="0" u="none" strike="noStrike">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…to release energy from food, reduce tiredness, and helps to maintain normal skin and a normal nervous system.</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Milk and milk products, eggs, fortified breakfast cereals, offal, some oily fish (such as mackerel and sardines), mushrooms and almonds.</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1.4mg</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55087524"/>
                  </a:ext>
                </a:extLst>
              </a:tr>
              <a:tr h="580383">
                <a:tc>
                  <a:txBody>
                    <a:bodyPr/>
                    <a:lstStyle/>
                    <a:p>
                      <a:pPr algn="l" fontAlgn="ctr">
                        <a:spcBef>
                          <a:spcPts val="0"/>
                        </a:spcBef>
                        <a:spcAft>
                          <a:spcPts val="0"/>
                        </a:spcAft>
                      </a:pPr>
                      <a:r>
                        <a:rPr lang="en-GB" sz="1100" b="1" i="0" u="none" strike="noStrike">
                          <a:effectLst/>
                          <a:latin typeface="Arial" panose="020B0604020202020204" pitchFamily="34" charset="0"/>
                        </a:rPr>
                        <a:t>Vitamin B3 (niacin)</a:t>
                      </a:r>
                      <a:endParaRPr lang="en-GB" sz="1100" b="0" i="0" u="none" strike="noStrike">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…to release energy from food, reduce tiredness, and helps to maintain normal skin and a normal nervous system.</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Meat, poultry, fish and shellfish, wholegrains (such as brown rice, wholewheat pasta and quinoa), bread and some nuts and seeds (such as peanuts and sesame seeds).</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16mg</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3649439"/>
                  </a:ext>
                </a:extLst>
              </a:tr>
              <a:tr h="580383">
                <a:tc>
                  <a:txBody>
                    <a:bodyPr/>
                    <a:lstStyle/>
                    <a:p>
                      <a:pPr algn="l" fontAlgn="ctr">
                        <a:spcBef>
                          <a:spcPts val="0"/>
                        </a:spcBef>
                        <a:spcAft>
                          <a:spcPts val="0"/>
                        </a:spcAft>
                      </a:pPr>
                      <a:r>
                        <a:rPr lang="en-GB" sz="1100" b="1" i="0" u="none" strike="noStrike" dirty="0">
                          <a:effectLst/>
                          <a:latin typeface="Arial" panose="020B0604020202020204" pitchFamily="34" charset="0"/>
                        </a:rPr>
                        <a:t>Vitamin B6</a:t>
                      </a:r>
                      <a:endParaRPr lang="en-GB" sz="1100" b="0" i="0" u="none" strike="noStrike" dirty="0">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…to make red blood cells, which carry oxygen around the body. It helps our immune system work properly, regulates hormones and helps to reduce tiredness.</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Meat, poultry, fish, fortified breakfast cereals, egg yolk, yeast extract, soya beans, sesame seeds, some fruit and vegetables (such as banana, avocado and green pepper).</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1.4mg</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92510455"/>
                  </a:ext>
                </a:extLst>
              </a:tr>
              <a:tr h="411072">
                <a:tc>
                  <a:txBody>
                    <a:bodyPr/>
                    <a:lstStyle/>
                    <a:p>
                      <a:pPr algn="l" fontAlgn="ctr">
                        <a:spcBef>
                          <a:spcPts val="0"/>
                        </a:spcBef>
                        <a:spcAft>
                          <a:spcPts val="0"/>
                        </a:spcAft>
                      </a:pPr>
                      <a:r>
                        <a:rPr lang="en-GB" sz="1100" b="1" i="0" u="none" strike="noStrike" dirty="0">
                          <a:effectLst/>
                          <a:latin typeface="Arial" panose="020B0604020202020204" pitchFamily="34" charset="0"/>
                        </a:rPr>
                        <a:t>Vitamin B12</a:t>
                      </a:r>
                      <a:endParaRPr lang="en-GB" sz="1100" b="0" i="0" u="none" strike="noStrike" dirty="0">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…to make red blood cells, helps the nervous system function normally, and helps to reduce tiredness.</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Meat, fish, shellfish, milk, cheese, fromage frais, eggs, fortified yeast extract and fortified breakfast cereals.</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2.5µg</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4393677"/>
                  </a:ext>
                </a:extLst>
              </a:tr>
              <a:tr h="580383">
                <a:tc>
                  <a:txBody>
                    <a:bodyPr/>
                    <a:lstStyle/>
                    <a:p>
                      <a:pPr algn="l" fontAlgn="ctr">
                        <a:spcBef>
                          <a:spcPts val="0"/>
                        </a:spcBef>
                        <a:spcAft>
                          <a:spcPts val="0"/>
                        </a:spcAft>
                      </a:pPr>
                      <a:r>
                        <a:rPr lang="en-GB" sz="1100" b="1" i="0" u="none" strike="noStrike" dirty="0">
                          <a:effectLst/>
                          <a:latin typeface="Arial" panose="020B0604020202020204" pitchFamily="34" charset="0"/>
                        </a:rPr>
                        <a:t>Folate/Folic acid</a:t>
                      </a:r>
                      <a:endParaRPr lang="en-GB" sz="1100" b="0" i="0" u="none" strike="noStrike" dirty="0">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…to make red blood cells, reduce tiredness and helps the immune system work as it should. It is also needed for the normal development of the nervous system in unborn babies.</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Green leafy vegetables, some breads (such as malted wheat and brown bread), offal, peas and beans, oranges, berries and fortified breakfast cereals.</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200µg</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07095201"/>
                  </a:ext>
                </a:extLst>
              </a:tr>
              <a:tr h="749695">
                <a:tc>
                  <a:txBody>
                    <a:bodyPr/>
                    <a:lstStyle/>
                    <a:p>
                      <a:pPr algn="l" fontAlgn="ctr">
                        <a:spcBef>
                          <a:spcPts val="0"/>
                        </a:spcBef>
                        <a:spcAft>
                          <a:spcPts val="0"/>
                        </a:spcAft>
                      </a:pPr>
                      <a:r>
                        <a:rPr lang="en-GB" sz="1100" b="1" i="0" u="none" strike="noStrike" dirty="0">
                          <a:effectLst/>
                          <a:latin typeface="Arial" panose="020B0604020202020204" pitchFamily="34" charset="0"/>
                        </a:rPr>
                        <a:t>Vitamin C</a:t>
                      </a:r>
                      <a:endParaRPr lang="en-GB" sz="1100" b="0" i="0" u="none" strike="noStrike" dirty="0">
                        <a:effectLst/>
                        <a:latin typeface="Arial" panose="020B0604020202020204" pitchFamily="34" charset="0"/>
                      </a:endParaRP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…to protect cells from damage. It helps form collagen, which is important for normal bones, gums, teeth and skin. It also helps the immune system and the nervous system to function normally.</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a:effectLst/>
                          <a:latin typeface="Arial" panose="020B0604020202020204" pitchFamily="34" charset="0"/>
                        </a:rPr>
                        <a:t>Fruit (especially citrus fruits, blackcurrants, strawberries, papaya and kiwi), green vegetables, peppers and tomatoes.</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100" b="0" i="0" u="none" strike="noStrike" dirty="0">
                          <a:effectLst/>
                          <a:latin typeface="Arial" panose="020B0604020202020204" pitchFamily="34" charset="0"/>
                        </a:rPr>
                        <a:t>80mg</a:t>
                      </a:r>
                    </a:p>
                  </a:txBody>
                  <a:tcPr marL="38588" marR="38588" marT="19293" marB="1929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6089471"/>
                  </a:ext>
                </a:extLst>
              </a:tr>
            </a:tbl>
          </a:graphicData>
        </a:graphic>
      </p:graphicFrame>
    </p:spTree>
    <p:extLst>
      <p:ext uri="{BB962C8B-B14F-4D97-AF65-F5344CB8AC3E}">
        <p14:creationId xmlns:p14="http://schemas.microsoft.com/office/powerpoint/2010/main" val="23614208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8FD1E94-B12F-434F-8027-5DBEAC55A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083345-AEC6-6D29-B702-F6FD063A16FB}"/>
              </a:ext>
            </a:extLst>
          </p:cNvPr>
          <p:cNvSpPr>
            <a:spLocks noGrp="1"/>
          </p:cNvSpPr>
          <p:nvPr>
            <p:ph type="title"/>
          </p:nvPr>
        </p:nvSpPr>
        <p:spPr>
          <a:xfrm>
            <a:off x="838200" y="365125"/>
            <a:ext cx="10515600" cy="1325563"/>
          </a:xfrm>
        </p:spPr>
        <p:txBody>
          <a:bodyPr>
            <a:normAutofit/>
          </a:bodyPr>
          <a:lstStyle/>
          <a:p>
            <a:r>
              <a:rPr lang="en-GB" dirty="0"/>
              <a:t>FAT SOLUBLE VITAMINS</a:t>
            </a:r>
          </a:p>
        </p:txBody>
      </p:sp>
      <p:graphicFrame>
        <p:nvGraphicFramePr>
          <p:cNvPr id="4" name="Content Placeholder 3">
            <a:extLst>
              <a:ext uri="{FF2B5EF4-FFF2-40B4-BE49-F238E27FC236}">
                <a16:creationId xmlns:a16="http://schemas.microsoft.com/office/drawing/2014/main" id="{3A407617-C8EA-5434-8EC7-7621944C78CA}"/>
              </a:ext>
            </a:extLst>
          </p:cNvPr>
          <p:cNvGraphicFramePr>
            <a:graphicFrameLocks noGrp="1"/>
          </p:cNvGraphicFramePr>
          <p:nvPr>
            <p:ph idx="1"/>
            <p:extLst>
              <p:ext uri="{D42A27DB-BD31-4B8C-83A1-F6EECF244321}">
                <p14:modId xmlns:p14="http://schemas.microsoft.com/office/powerpoint/2010/main" val="2501090963"/>
              </p:ext>
            </p:extLst>
          </p:nvPr>
        </p:nvGraphicFramePr>
        <p:xfrm>
          <a:off x="1302218" y="2011729"/>
          <a:ext cx="10051581" cy="4389070"/>
        </p:xfrm>
        <a:graphic>
          <a:graphicData uri="http://schemas.openxmlformats.org/drawingml/2006/table">
            <a:tbl>
              <a:tblPr/>
              <a:tblGrid>
                <a:gridCol w="1122675">
                  <a:extLst>
                    <a:ext uri="{9D8B030D-6E8A-4147-A177-3AD203B41FA5}">
                      <a16:colId xmlns:a16="http://schemas.microsoft.com/office/drawing/2014/main" val="3502529154"/>
                    </a:ext>
                  </a:extLst>
                </a:gridCol>
                <a:gridCol w="4082263">
                  <a:extLst>
                    <a:ext uri="{9D8B030D-6E8A-4147-A177-3AD203B41FA5}">
                      <a16:colId xmlns:a16="http://schemas.microsoft.com/office/drawing/2014/main" val="2310113522"/>
                    </a:ext>
                  </a:extLst>
                </a:gridCol>
                <a:gridCol w="4061371">
                  <a:extLst>
                    <a:ext uri="{9D8B030D-6E8A-4147-A177-3AD203B41FA5}">
                      <a16:colId xmlns:a16="http://schemas.microsoft.com/office/drawing/2014/main" val="2895603169"/>
                    </a:ext>
                  </a:extLst>
                </a:gridCol>
                <a:gridCol w="785272">
                  <a:extLst>
                    <a:ext uri="{9D8B030D-6E8A-4147-A177-3AD203B41FA5}">
                      <a16:colId xmlns:a16="http://schemas.microsoft.com/office/drawing/2014/main" val="2654045111"/>
                    </a:ext>
                  </a:extLst>
                </a:gridCol>
              </a:tblGrid>
              <a:tr h="332964">
                <a:tc>
                  <a:txBody>
                    <a:bodyPr/>
                    <a:lstStyle/>
                    <a:p>
                      <a:pPr algn="l" fontAlgn="ctr">
                        <a:spcBef>
                          <a:spcPts val="0"/>
                        </a:spcBef>
                        <a:spcAft>
                          <a:spcPts val="0"/>
                        </a:spcAft>
                      </a:pPr>
                      <a:r>
                        <a:rPr lang="en-GB" sz="1400" b="1" i="0" u="none" strike="noStrike">
                          <a:effectLst/>
                          <a:latin typeface="Arial" panose="020B0604020202020204" pitchFamily="34" charset="0"/>
                        </a:rPr>
                        <a:t>It helps…</a:t>
                      </a:r>
                      <a:endParaRPr lang="en-GB" sz="1400" b="0" i="0" u="none" strike="noStrike">
                        <a:effectLst/>
                        <a:latin typeface="Arial" panose="020B0604020202020204" pitchFamily="34" charset="0"/>
                      </a:endParaRP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1" i="0" u="none" strike="noStrike">
                          <a:effectLst/>
                          <a:latin typeface="Arial" panose="020B0604020202020204" pitchFamily="34" charset="0"/>
                        </a:rPr>
                        <a:t>Some food sources</a:t>
                      </a:r>
                      <a:endParaRPr lang="en-GB" sz="1400" b="0" i="0" u="none" strike="noStrike">
                        <a:effectLst/>
                        <a:latin typeface="Arial" panose="020B0604020202020204" pitchFamily="34" charset="0"/>
                      </a:endParaRP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1" i="0" u="none" strike="noStrike">
                          <a:effectLst/>
                          <a:latin typeface="Arial" panose="020B0604020202020204" pitchFamily="34" charset="0"/>
                        </a:rPr>
                        <a:t>Reference intake (RI)</a:t>
                      </a:r>
                      <a:endParaRPr lang="en-GB" sz="1400" b="0" i="0" u="none" strike="noStrike">
                        <a:effectLst/>
                        <a:latin typeface="Arial" panose="020B0604020202020204" pitchFamily="34" charset="0"/>
                      </a:endParaRP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400" b="0" i="0" u="none" strike="noStrike">
                        <a:effectLst/>
                        <a:latin typeface="Arial" panose="020B0604020202020204" pitchFamily="34" charset="0"/>
                      </a:endParaRPr>
                    </a:p>
                  </a:txBody>
                  <a:tcPr marL="71739" marR="71739" marT="35869" marB="35869">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5039190"/>
                  </a:ext>
                </a:extLst>
              </a:tr>
              <a:tr h="1241048">
                <a:tc>
                  <a:txBody>
                    <a:bodyPr/>
                    <a:lstStyle/>
                    <a:p>
                      <a:pPr algn="l" fontAlgn="ctr">
                        <a:spcBef>
                          <a:spcPts val="0"/>
                        </a:spcBef>
                        <a:spcAft>
                          <a:spcPts val="0"/>
                        </a:spcAft>
                      </a:pPr>
                      <a:r>
                        <a:rPr lang="en-GB" sz="1400" b="1" i="0" u="none" strike="noStrike">
                          <a:effectLst/>
                          <a:latin typeface="Arial" panose="020B0604020202020204" pitchFamily="34" charset="0"/>
                        </a:rPr>
                        <a:t>Vitamin A</a:t>
                      </a:r>
                      <a:endParaRPr lang="en-GB" sz="1400" b="0" i="0" u="none" strike="noStrike">
                        <a:effectLst/>
                        <a:latin typeface="Arial" panose="020B0604020202020204" pitchFamily="34" charset="0"/>
                      </a:endParaRP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0" i="0" u="none" strike="noStrike">
                          <a:effectLst/>
                          <a:latin typeface="Arial" panose="020B0604020202020204" pitchFamily="34" charset="0"/>
                        </a:rPr>
                        <a:t>the immune system to function normally, helps with vision and helps the maintenance of normal skin.</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0" i="0" u="none" strike="noStrike">
                          <a:effectLst/>
                          <a:latin typeface="Arial" panose="020B0604020202020204" pitchFamily="34" charset="0"/>
                        </a:rPr>
                        <a:t>Liver, cheese, eggs, dark green leafy vegetables and orange-coloured fruits and vegetables (such as carrot, sweet potato, butternut squash, cantaloupe melon and papaya)</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0" i="0" u="none" strike="noStrike">
                          <a:effectLst/>
                          <a:latin typeface="Arial" panose="020B0604020202020204" pitchFamily="34" charset="0"/>
                        </a:rPr>
                        <a:t>800µg</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07118211"/>
                  </a:ext>
                </a:extLst>
              </a:tr>
              <a:tr h="1014026">
                <a:tc>
                  <a:txBody>
                    <a:bodyPr/>
                    <a:lstStyle/>
                    <a:p>
                      <a:pPr algn="l" fontAlgn="ctr">
                        <a:spcBef>
                          <a:spcPts val="0"/>
                        </a:spcBef>
                        <a:spcAft>
                          <a:spcPts val="0"/>
                        </a:spcAft>
                      </a:pPr>
                      <a:r>
                        <a:rPr lang="en-GB" sz="1400" b="1" i="0" u="none" strike="noStrike">
                          <a:effectLst/>
                          <a:latin typeface="Arial" panose="020B0604020202020204" pitchFamily="34" charset="0"/>
                        </a:rPr>
                        <a:t>Vitamin D</a:t>
                      </a:r>
                      <a:endParaRPr lang="en-GB" sz="1400" b="0" i="0" u="none" strike="noStrike">
                        <a:effectLst/>
                        <a:latin typeface="Arial" panose="020B0604020202020204" pitchFamily="34" charset="0"/>
                      </a:endParaRP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0" i="0" u="none" strike="noStrike">
                          <a:effectLst/>
                          <a:latin typeface="Arial" panose="020B0604020202020204" pitchFamily="34" charset="0"/>
                        </a:rPr>
                        <a:t>…the body to absorb calcium and to build and maintain healthy bones and muscles. It also helps the immune system to work as it should. </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0" i="0" u="none" strike="noStrike">
                          <a:effectLst/>
                          <a:latin typeface="Arial" panose="020B0604020202020204" pitchFamily="34" charset="0"/>
                        </a:rPr>
                        <a:t>Oily fish, eggs, fortified breakfast cereals and fat spreads. In spring/summer, the majority of people will get most of their vitamin D through the action of sunlight on the skin.</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0" i="0" u="none" strike="noStrike">
                          <a:effectLst/>
                          <a:latin typeface="Arial" panose="020B0604020202020204" pitchFamily="34" charset="0"/>
                        </a:rPr>
                        <a:t>5µg</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66140515"/>
                  </a:ext>
                </a:extLst>
              </a:tr>
              <a:tr h="1014026">
                <a:tc>
                  <a:txBody>
                    <a:bodyPr/>
                    <a:lstStyle/>
                    <a:p>
                      <a:pPr algn="l" fontAlgn="ctr">
                        <a:spcBef>
                          <a:spcPts val="0"/>
                        </a:spcBef>
                        <a:spcAft>
                          <a:spcPts val="0"/>
                        </a:spcAft>
                      </a:pPr>
                      <a:r>
                        <a:rPr lang="en-GB" sz="1400" b="1" i="0" u="none" strike="noStrike">
                          <a:effectLst/>
                          <a:latin typeface="Arial" panose="020B0604020202020204" pitchFamily="34" charset="0"/>
                        </a:rPr>
                        <a:t>Vitamin E</a:t>
                      </a:r>
                      <a:endParaRPr lang="en-GB" sz="1400" b="0" i="0" u="none" strike="noStrike">
                        <a:effectLst/>
                        <a:latin typeface="Arial" panose="020B0604020202020204" pitchFamily="34" charset="0"/>
                      </a:endParaRP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0" i="0" u="none" strike="noStrike">
                          <a:effectLst/>
                          <a:latin typeface="Arial" panose="020B0604020202020204" pitchFamily="34" charset="0"/>
                        </a:rPr>
                        <a:t>…to protect the cells in our bodies against damage.</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0" i="0" u="none" strike="noStrike">
                          <a:effectLst/>
                          <a:latin typeface="Arial" panose="020B0604020202020204" pitchFamily="34" charset="0"/>
                        </a:rPr>
                        <a:t>Vegetable and seed oils (such as olive, rapeseed, sunflower, peanut oils) nuts and seeds (such as sunflower seeds and almonds), avocados and olives</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1400" b="0" i="0" u="none" strike="noStrike">
                          <a:effectLst/>
                          <a:latin typeface="Arial" panose="020B0604020202020204" pitchFamily="34" charset="0"/>
                        </a:rPr>
                        <a:t>12mg</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84097722"/>
                  </a:ext>
                </a:extLst>
              </a:tr>
              <a:tr h="787006">
                <a:tc>
                  <a:txBody>
                    <a:bodyPr/>
                    <a:lstStyle/>
                    <a:p>
                      <a:pPr algn="ctr" fontAlgn="ctr">
                        <a:spcBef>
                          <a:spcPts val="0"/>
                        </a:spcBef>
                        <a:spcAft>
                          <a:spcPts val="0"/>
                        </a:spcAft>
                      </a:pPr>
                      <a:r>
                        <a:rPr lang="en-GB" sz="1400" b="1" i="0" u="none" strike="noStrike">
                          <a:effectLst/>
                          <a:latin typeface="Arial" panose="020B0604020202020204" pitchFamily="34" charset="0"/>
                        </a:rPr>
                        <a:t>Vitamin K</a:t>
                      </a:r>
                      <a:endParaRPr lang="en-GB" sz="1400" b="0" i="0" u="none" strike="noStrike">
                        <a:effectLst/>
                        <a:latin typeface="Arial" panose="020B0604020202020204" pitchFamily="34" charset="0"/>
                      </a:endParaRP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400" b="0" i="0" u="none" strike="noStrike">
                          <a:effectLst/>
                          <a:latin typeface="Arial" panose="020B0604020202020204" pitchFamily="34" charset="0"/>
                        </a:rPr>
                        <a:t>…with normal clotting of blood and is required for normal bone structure.</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400" b="0" i="0" u="none" strike="noStrike">
                          <a:effectLst/>
                          <a:latin typeface="Arial" panose="020B0604020202020204" pitchFamily="34" charset="0"/>
                        </a:rPr>
                        <a:t>Green vegetables (including leafy greens, broccoli, green beans and peas) and some oils (such as rapeseed, olive and soya oil)</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1400" b="0" i="0" u="none" strike="noStrike" dirty="0">
                          <a:effectLst/>
                          <a:latin typeface="Arial" panose="020B0604020202020204" pitchFamily="34" charset="0"/>
                        </a:rPr>
                        <a:t>75µg</a:t>
                      </a:r>
                    </a:p>
                  </a:txBody>
                  <a:tcPr marL="71739" marR="71739" marT="35869" marB="3586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1261608"/>
                  </a:ext>
                </a:extLst>
              </a:tr>
            </a:tbl>
          </a:graphicData>
        </a:graphic>
      </p:graphicFrame>
    </p:spTree>
    <p:extLst>
      <p:ext uri="{BB962C8B-B14F-4D97-AF65-F5344CB8AC3E}">
        <p14:creationId xmlns:p14="http://schemas.microsoft.com/office/powerpoint/2010/main" val="33103381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2438</Words>
  <Application>Microsoft Office PowerPoint</Application>
  <PresentationFormat>Widescreen</PresentationFormat>
  <Paragraphs>223</Paragraphs>
  <Slides>24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-apple-system</vt:lpstr>
      <vt:lpstr>Frutiger W01</vt:lpstr>
      <vt:lpstr>Lucida Grande</vt:lpstr>
      <vt:lpstr>Proxima Nova</vt:lpstr>
      <vt:lpstr>Arial</vt:lpstr>
      <vt:lpstr>Calibri</vt:lpstr>
      <vt:lpstr>Calibri Light</vt:lpstr>
      <vt:lpstr>Helvetica</vt:lpstr>
      <vt:lpstr>Roboto</vt:lpstr>
      <vt:lpstr>Office Theme</vt:lpstr>
      <vt:lpstr>Minerals </vt:lpstr>
      <vt:lpstr>Salt</vt:lpstr>
      <vt:lpstr>PowerPoint Presentation</vt:lpstr>
      <vt:lpstr>Iodine</vt:lpstr>
      <vt:lpstr>Zinc </vt:lpstr>
      <vt:lpstr>Food sources</vt:lpstr>
      <vt:lpstr>Deficiency </vt:lpstr>
      <vt:lpstr>Potassium </vt:lpstr>
      <vt:lpstr>Phosphorus </vt:lpstr>
      <vt:lpstr>PHOSPHORUS</vt:lpstr>
      <vt:lpstr>Health Benefits </vt:lpstr>
      <vt:lpstr>Food sources</vt:lpstr>
      <vt:lpstr>Calcium</vt:lpstr>
      <vt:lpstr>PowerPoint Presentation</vt:lpstr>
      <vt:lpstr>Calcium and diet </vt:lpstr>
      <vt:lpstr>Types of calcium supplement </vt:lpstr>
      <vt:lpstr>Magnesium </vt:lpstr>
      <vt:lpstr>Sources</vt:lpstr>
      <vt:lpstr>Amount needed RDA</vt:lpstr>
      <vt:lpstr>Different types</vt:lpstr>
      <vt:lpstr>Different types</vt:lpstr>
      <vt:lpstr>Different Types</vt:lpstr>
      <vt:lpstr>WATER SOLUBLE VITAMINS</vt:lpstr>
      <vt:lpstr>FAT SOLUBLE VITAMINS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Minerals</dc:title>
  <dc:creator>Felicity Peacock</dc:creator>
  <cp:lastModifiedBy>Felicity Peacock</cp:lastModifiedBy>
  <cp:revision>1</cp:revision>
  <dcterms:created xsi:type="dcterms:W3CDTF">2023-07-31T11:37:03Z</dcterms:created>
  <dcterms:modified xsi:type="dcterms:W3CDTF">2023-10-23T08:25:52Z</dcterms:modified>
</cp:coreProperties>
</file>