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57" r:id="rId2"/>
    <p:sldId id="292" r:id="rId3"/>
    <p:sldId id="293" r:id="rId4"/>
    <p:sldId id="294" r:id="rId5"/>
    <p:sldId id="345" r:id="rId6"/>
    <p:sldId id="338" r:id="rId7"/>
    <p:sldId id="334" r:id="rId8"/>
    <p:sldId id="346" r:id="rId9"/>
    <p:sldId id="347" r:id="rId10"/>
    <p:sldId id="348" r:id="rId11"/>
    <p:sldId id="342" r:id="rId12"/>
    <p:sldId id="340" r:id="rId13"/>
    <p:sldId id="341" r:id="rId14"/>
    <p:sldId id="343" r:id="rId15"/>
    <p:sldId id="344" r:id="rId16"/>
    <p:sldId id="332" r:id="rId17"/>
    <p:sldId id="349" r:id="rId18"/>
    <p:sldId id="350" r:id="rId19"/>
    <p:sldId id="351" r:id="rId20"/>
    <p:sldId id="352" r:id="rId21"/>
    <p:sldId id="353" r:id="rId22"/>
    <p:sldId id="354" r:id="rId23"/>
    <p:sldId id="355" r:id="rId24"/>
    <p:sldId id="356" r:id="rId25"/>
    <p:sldId id="358" r:id="rId26"/>
    <p:sldId id="357" r:id="rId27"/>
    <p:sldId id="359" r:id="rId28"/>
    <p:sldId id="339"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62625" autoAdjust="0"/>
  </p:normalViewPr>
  <p:slideViewPr>
    <p:cSldViewPr snapToGrid="0">
      <p:cViewPr varScale="1">
        <p:scale>
          <a:sx n="60" d="100"/>
          <a:sy n="60" d="100"/>
        </p:scale>
        <p:origin x="60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4260AC-4286-4772-9037-4DBE5517F3A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03EC04BF-B81A-421F-A444-96DE27A7F7E0}">
      <dgm:prSet/>
      <dgm:spPr/>
      <dgm:t>
        <a:bodyPr/>
        <a:lstStyle/>
        <a:p>
          <a:r>
            <a:rPr lang="en-GB" b="0" i="0"/>
            <a:t>Speeding, as well as inappropriate speed, can have a devastating impact on the safety of road users, increasing the risk of a collision and the severity of the consequences. </a:t>
          </a:r>
          <a:endParaRPr lang="en-US"/>
        </a:p>
      </dgm:t>
    </dgm:pt>
    <dgm:pt modelId="{6729D4A2-F0F1-46C7-AE06-4E1E4358E5D1}" type="parTrans" cxnId="{ACD9FCC4-18A9-4ACA-8F9A-3E18BD29E5B2}">
      <dgm:prSet/>
      <dgm:spPr/>
      <dgm:t>
        <a:bodyPr/>
        <a:lstStyle/>
        <a:p>
          <a:endParaRPr lang="en-US"/>
        </a:p>
      </dgm:t>
    </dgm:pt>
    <dgm:pt modelId="{D64D3725-2E36-4C80-AE58-D0481F4D3B74}" type="sibTrans" cxnId="{ACD9FCC4-18A9-4ACA-8F9A-3E18BD29E5B2}">
      <dgm:prSet/>
      <dgm:spPr/>
      <dgm:t>
        <a:bodyPr/>
        <a:lstStyle/>
        <a:p>
          <a:endParaRPr lang="en-US"/>
        </a:p>
      </dgm:t>
    </dgm:pt>
    <dgm:pt modelId="{169DA86B-3E23-4814-AC4D-C5F2769AB6D0}">
      <dgm:prSet/>
      <dgm:spPr/>
      <dgm:t>
        <a:bodyPr/>
        <a:lstStyle/>
        <a:p>
          <a:r>
            <a:rPr lang="en-GB" b="0" i="0"/>
            <a:t>If prosecuted for speeding, the minimum penalty is a £100 fine and 3 penalty points.</a:t>
          </a:r>
          <a:endParaRPr lang="en-US"/>
        </a:p>
      </dgm:t>
    </dgm:pt>
    <dgm:pt modelId="{0900040C-DA64-4F01-8EC5-8414A8470FD0}" type="parTrans" cxnId="{B1297A8C-B36A-4B56-8510-95F324BAD0A3}">
      <dgm:prSet/>
      <dgm:spPr/>
      <dgm:t>
        <a:bodyPr/>
        <a:lstStyle/>
        <a:p>
          <a:endParaRPr lang="en-US"/>
        </a:p>
      </dgm:t>
    </dgm:pt>
    <dgm:pt modelId="{F9970B19-B486-4A6D-B751-2F24D73F4431}" type="sibTrans" cxnId="{B1297A8C-B36A-4B56-8510-95F324BAD0A3}">
      <dgm:prSet/>
      <dgm:spPr/>
      <dgm:t>
        <a:bodyPr/>
        <a:lstStyle/>
        <a:p>
          <a:endParaRPr lang="en-US"/>
        </a:p>
      </dgm:t>
    </dgm:pt>
    <dgm:pt modelId="{7347B0CF-BA33-480C-BAA8-685DD9846595}" type="pres">
      <dgm:prSet presAssocID="{8B4260AC-4286-4772-9037-4DBE5517F3A4}" presName="hierChild1" presStyleCnt="0">
        <dgm:presLayoutVars>
          <dgm:chPref val="1"/>
          <dgm:dir/>
          <dgm:animOne val="branch"/>
          <dgm:animLvl val="lvl"/>
          <dgm:resizeHandles/>
        </dgm:presLayoutVars>
      </dgm:prSet>
      <dgm:spPr/>
    </dgm:pt>
    <dgm:pt modelId="{2D3FEAC3-EFCF-41D0-A69B-08CC5E810CAA}" type="pres">
      <dgm:prSet presAssocID="{03EC04BF-B81A-421F-A444-96DE27A7F7E0}" presName="hierRoot1" presStyleCnt="0"/>
      <dgm:spPr/>
    </dgm:pt>
    <dgm:pt modelId="{D9161F60-2850-482C-A68E-ED517B6E56FF}" type="pres">
      <dgm:prSet presAssocID="{03EC04BF-B81A-421F-A444-96DE27A7F7E0}" presName="composite" presStyleCnt="0"/>
      <dgm:spPr/>
    </dgm:pt>
    <dgm:pt modelId="{FEFADEEF-4232-4620-9BD0-E8561D7EF48B}" type="pres">
      <dgm:prSet presAssocID="{03EC04BF-B81A-421F-A444-96DE27A7F7E0}" presName="background" presStyleLbl="node0" presStyleIdx="0" presStyleCnt="2"/>
      <dgm:spPr/>
    </dgm:pt>
    <dgm:pt modelId="{F833B717-1F51-44BE-B685-9912F36F49B9}" type="pres">
      <dgm:prSet presAssocID="{03EC04BF-B81A-421F-A444-96DE27A7F7E0}" presName="text" presStyleLbl="fgAcc0" presStyleIdx="0" presStyleCnt="2">
        <dgm:presLayoutVars>
          <dgm:chPref val="3"/>
        </dgm:presLayoutVars>
      </dgm:prSet>
      <dgm:spPr/>
    </dgm:pt>
    <dgm:pt modelId="{DB0FC1F9-EFE9-42A7-A6BF-2D94DEBBF7D2}" type="pres">
      <dgm:prSet presAssocID="{03EC04BF-B81A-421F-A444-96DE27A7F7E0}" presName="hierChild2" presStyleCnt="0"/>
      <dgm:spPr/>
    </dgm:pt>
    <dgm:pt modelId="{2A0EA2AD-AD05-4641-B83B-17938EBABB9D}" type="pres">
      <dgm:prSet presAssocID="{169DA86B-3E23-4814-AC4D-C5F2769AB6D0}" presName="hierRoot1" presStyleCnt="0"/>
      <dgm:spPr/>
    </dgm:pt>
    <dgm:pt modelId="{261AAB95-7F22-4126-A3DC-B6BBE3742C97}" type="pres">
      <dgm:prSet presAssocID="{169DA86B-3E23-4814-AC4D-C5F2769AB6D0}" presName="composite" presStyleCnt="0"/>
      <dgm:spPr/>
    </dgm:pt>
    <dgm:pt modelId="{44B77C34-8750-4270-AB2B-55D2BBBE59B5}" type="pres">
      <dgm:prSet presAssocID="{169DA86B-3E23-4814-AC4D-C5F2769AB6D0}" presName="background" presStyleLbl="node0" presStyleIdx="1" presStyleCnt="2"/>
      <dgm:spPr/>
    </dgm:pt>
    <dgm:pt modelId="{6309568E-A246-4CD2-9322-12B08BC2481D}" type="pres">
      <dgm:prSet presAssocID="{169DA86B-3E23-4814-AC4D-C5F2769AB6D0}" presName="text" presStyleLbl="fgAcc0" presStyleIdx="1" presStyleCnt="2">
        <dgm:presLayoutVars>
          <dgm:chPref val="3"/>
        </dgm:presLayoutVars>
      </dgm:prSet>
      <dgm:spPr/>
    </dgm:pt>
    <dgm:pt modelId="{E85B7A45-B7F1-42D9-B166-509E23E230AA}" type="pres">
      <dgm:prSet presAssocID="{169DA86B-3E23-4814-AC4D-C5F2769AB6D0}" presName="hierChild2" presStyleCnt="0"/>
      <dgm:spPr/>
    </dgm:pt>
  </dgm:ptLst>
  <dgm:cxnLst>
    <dgm:cxn modelId="{8DBF1F0E-3D41-4908-AC2A-667F4409967D}" type="presOf" srcId="{8B4260AC-4286-4772-9037-4DBE5517F3A4}" destId="{7347B0CF-BA33-480C-BAA8-685DD9846595}" srcOrd="0" destOrd="0" presId="urn:microsoft.com/office/officeart/2005/8/layout/hierarchy1"/>
    <dgm:cxn modelId="{B1297A8C-B36A-4B56-8510-95F324BAD0A3}" srcId="{8B4260AC-4286-4772-9037-4DBE5517F3A4}" destId="{169DA86B-3E23-4814-AC4D-C5F2769AB6D0}" srcOrd="1" destOrd="0" parTransId="{0900040C-DA64-4F01-8EC5-8414A8470FD0}" sibTransId="{F9970B19-B486-4A6D-B751-2F24D73F4431}"/>
    <dgm:cxn modelId="{8D4AE596-3613-4D15-87A1-BF091C62F8F4}" type="presOf" srcId="{169DA86B-3E23-4814-AC4D-C5F2769AB6D0}" destId="{6309568E-A246-4CD2-9322-12B08BC2481D}" srcOrd="0" destOrd="0" presId="urn:microsoft.com/office/officeart/2005/8/layout/hierarchy1"/>
    <dgm:cxn modelId="{ACD9FCC4-18A9-4ACA-8F9A-3E18BD29E5B2}" srcId="{8B4260AC-4286-4772-9037-4DBE5517F3A4}" destId="{03EC04BF-B81A-421F-A444-96DE27A7F7E0}" srcOrd="0" destOrd="0" parTransId="{6729D4A2-F0F1-46C7-AE06-4E1E4358E5D1}" sibTransId="{D64D3725-2E36-4C80-AE58-D0481F4D3B74}"/>
    <dgm:cxn modelId="{A957BAE2-5C48-4F1D-946D-83966F192C3C}" type="presOf" srcId="{03EC04BF-B81A-421F-A444-96DE27A7F7E0}" destId="{F833B717-1F51-44BE-B685-9912F36F49B9}" srcOrd="0" destOrd="0" presId="urn:microsoft.com/office/officeart/2005/8/layout/hierarchy1"/>
    <dgm:cxn modelId="{EAEFC1B2-2BDC-45BA-BFC0-72FE9B61E83E}" type="presParOf" srcId="{7347B0CF-BA33-480C-BAA8-685DD9846595}" destId="{2D3FEAC3-EFCF-41D0-A69B-08CC5E810CAA}" srcOrd="0" destOrd="0" presId="urn:microsoft.com/office/officeart/2005/8/layout/hierarchy1"/>
    <dgm:cxn modelId="{FCCB4CBB-77B9-4669-BB2B-866320F53383}" type="presParOf" srcId="{2D3FEAC3-EFCF-41D0-A69B-08CC5E810CAA}" destId="{D9161F60-2850-482C-A68E-ED517B6E56FF}" srcOrd="0" destOrd="0" presId="urn:microsoft.com/office/officeart/2005/8/layout/hierarchy1"/>
    <dgm:cxn modelId="{7CA5CFC6-5D28-4753-9805-FF71FE9CCEF2}" type="presParOf" srcId="{D9161F60-2850-482C-A68E-ED517B6E56FF}" destId="{FEFADEEF-4232-4620-9BD0-E8561D7EF48B}" srcOrd="0" destOrd="0" presId="urn:microsoft.com/office/officeart/2005/8/layout/hierarchy1"/>
    <dgm:cxn modelId="{DB62A8A6-B9A6-4B34-8174-BA252715FBD0}" type="presParOf" srcId="{D9161F60-2850-482C-A68E-ED517B6E56FF}" destId="{F833B717-1F51-44BE-B685-9912F36F49B9}" srcOrd="1" destOrd="0" presId="urn:microsoft.com/office/officeart/2005/8/layout/hierarchy1"/>
    <dgm:cxn modelId="{01DBE2D4-9FFE-434B-9D37-575EDCDEE16B}" type="presParOf" srcId="{2D3FEAC3-EFCF-41D0-A69B-08CC5E810CAA}" destId="{DB0FC1F9-EFE9-42A7-A6BF-2D94DEBBF7D2}" srcOrd="1" destOrd="0" presId="urn:microsoft.com/office/officeart/2005/8/layout/hierarchy1"/>
    <dgm:cxn modelId="{E4E1E9F0-4C0B-4763-920F-B3ACD06BDEEB}" type="presParOf" srcId="{7347B0CF-BA33-480C-BAA8-685DD9846595}" destId="{2A0EA2AD-AD05-4641-B83B-17938EBABB9D}" srcOrd="1" destOrd="0" presId="urn:microsoft.com/office/officeart/2005/8/layout/hierarchy1"/>
    <dgm:cxn modelId="{03ECFD63-FC7C-4C74-9DEA-61EBCB754CCF}" type="presParOf" srcId="{2A0EA2AD-AD05-4641-B83B-17938EBABB9D}" destId="{261AAB95-7F22-4126-A3DC-B6BBE3742C97}" srcOrd="0" destOrd="0" presId="urn:microsoft.com/office/officeart/2005/8/layout/hierarchy1"/>
    <dgm:cxn modelId="{DD97191D-ED44-403B-B638-B87AFBCDECCE}" type="presParOf" srcId="{261AAB95-7F22-4126-A3DC-B6BBE3742C97}" destId="{44B77C34-8750-4270-AB2B-55D2BBBE59B5}" srcOrd="0" destOrd="0" presId="urn:microsoft.com/office/officeart/2005/8/layout/hierarchy1"/>
    <dgm:cxn modelId="{9F53D819-2D67-48A2-B86C-B4B9B8C2F22D}" type="presParOf" srcId="{261AAB95-7F22-4126-A3DC-B6BBE3742C97}" destId="{6309568E-A246-4CD2-9322-12B08BC2481D}" srcOrd="1" destOrd="0" presId="urn:microsoft.com/office/officeart/2005/8/layout/hierarchy1"/>
    <dgm:cxn modelId="{E5E8168B-B810-40FE-BD09-E65DF2D29BDB}" type="presParOf" srcId="{2A0EA2AD-AD05-4641-B83B-17938EBABB9D}" destId="{E85B7A45-B7F1-42D9-B166-509E23E230A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E2CC7A-BCE6-43D0-BCB3-37E3CA1CEBF8}"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B2648298-61DF-49DC-82F6-71275E971275}">
      <dgm:prSet/>
      <dgm:spPr/>
      <dgm:t>
        <a:bodyPr/>
        <a:lstStyle/>
        <a:p>
          <a:r>
            <a:rPr lang="en-GB" b="0" i="0"/>
            <a:t>Seatbelt use is such a significant contributory factor with regards to road collisions and the resulting injuries. </a:t>
          </a:r>
          <a:endParaRPr lang="en-US"/>
        </a:p>
      </dgm:t>
    </dgm:pt>
    <dgm:pt modelId="{2533FB21-D6B3-4F78-90F4-775247E65C37}" type="parTrans" cxnId="{C86AE24D-940D-4259-8781-680ED6D97511}">
      <dgm:prSet/>
      <dgm:spPr/>
      <dgm:t>
        <a:bodyPr/>
        <a:lstStyle/>
        <a:p>
          <a:endParaRPr lang="en-US"/>
        </a:p>
      </dgm:t>
    </dgm:pt>
    <dgm:pt modelId="{4CF4555C-8F2C-4B14-9A03-8F6734117754}" type="sibTrans" cxnId="{C86AE24D-940D-4259-8781-680ED6D97511}">
      <dgm:prSet/>
      <dgm:spPr/>
      <dgm:t>
        <a:bodyPr/>
        <a:lstStyle/>
        <a:p>
          <a:endParaRPr lang="en-US"/>
        </a:p>
      </dgm:t>
    </dgm:pt>
    <dgm:pt modelId="{F4576243-CBFB-4FB4-852C-8937E1C051D1}">
      <dgm:prSet/>
      <dgm:spPr/>
      <dgm:t>
        <a:bodyPr/>
        <a:lstStyle/>
        <a:p>
          <a:r>
            <a:rPr lang="en-GB" b="0" i="0"/>
            <a:t>In the UK it is a legal requirement for drivers and passengers to wear a seatbelt, unless they have an exemption, and it is the driver’s legal responsibility to ensure that any passenger under 14 years old is using the appropriate child restraint.</a:t>
          </a:r>
          <a:endParaRPr lang="en-US"/>
        </a:p>
      </dgm:t>
    </dgm:pt>
    <dgm:pt modelId="{E359C4AA-A2FA-4431-B2C8-B8D28F5DE4A4}" type="parTrans" cxnId="{83243CF8-68B2-46D1-BC2D-8112A8C6D9BC}">
      <dgm:prSet/>
      <dgm:spPr/>
      <dgm:t>
        <a:bodyPr/>
        <a:lstStyle/>
        <a:p>
          <a:endParaRPr lang="en-US"/>
        </a:p>
      </dgm:t>
    </dgm:pt>
    <dgm:pt modelId="{6EECB1C5-7D5F-43A9-9030-F3806AABCBB7}" type="sibTrans" cxnId="{83243CF8-68B2-46D1-BC2D-8112A8C6D9BC}">
      <dgm:prSet/>
      <dgm:spPr/>
      <dgm:t>
        <a:bodyPr/>
        <a:lstStyle/>
        <a:p>
          <a:endParaRPr lang="en-US"/>
        </a:p>
      </dgm:t>
    </dgm:pt>
    <dgm:pt modelId="{5C8F2ED8-6990-4220-BC74-529B38E747C0}" type="pres">
      <dgm:prSet presAssocID="{54E2CC7A-BCE6-43D0-BCB3-37E3CA1CEBF8}" presName="hierChild1" presStyleCnt="0">
        <dgm:presLayoutVars>
          <dgm:chPref val="1"/>
          <dgm:dir/>
          <dgm:animOne val="branch"/>
          <dgm:animLvl val="lvl"/>
          <dgm:resizeHandles/>
        </dgm:presLayoutVars>
      </dgm:prSet>
      <dgm:spPr/>
    </dgm:pt>
    <dgm:pt modelId="{E48E00B5-1064-4068-A63F-B182E516A9D5}" type="pres">
      <dgm:prSet presAssocID="{B2648298-61DF-49DC-82F6-71275E971275}" presName="hierRoot1" presStyleCnt="0"/>
      <dgm:spPr/>
    </dgm:pt>
    <dgm:pt modelId="{7E8CCA03-6EED-4660-B822-7C9DBB776715}" type="pres">
      <dgm:prSet presAssocID="{B2648298-61DF-49DC-82F6-71275E971275}" presName="composite" presStyleCnt="0"/>
      <dgm:spPr/>
    </dgm:pt>
    <dgm:pt modelId="{ED50D47A-2ACE-4E95-ABE8-B80C56EC2B02}" type="pres">
      <dgm:prSet presAssocID="{B2648298-61DF-49DC-82F6-71275E971275}" presName="background" presStyleLbl="node0" presStyleIdx="0" presStyleCnt="2"/>
      <dgm:spPr/>
    </dgm:pt>
    <dgm:pt modelId="{CC70272F-ACB2-459F-BBE2-60F6C3E47A4C}" type="pres">
      <dgm:prSet presAssocID="{B2648298-61DF-49DC-82F6-71275E971275}" presName="text" presStyleLbl="fgAcc0" presStyleIdx="0" presStyleCnt="2">
        <dgm:presLayoutVars>
          <dgm:chPref val="3"/>
        </dgm:presLayoutVars>
      </dgm:prSet>
      <dgm:spPr/>
    </dgm:pt>
    <dgm:pt modelId="{81140EF7-8496-489E-B5BA-8FCAD959DC41}" type="pres">
      <dgm:prSet presAssocID="{B2648298-61DF-49DC-82F6-71275E971275}" presName="hierChild2" presStyleCnt="0"/>
      <dgm:spPr/>
    </dgm:pt>
    <dgm:pt modelId="{C556D585-EA49-40EA-BE29-253811F4017A}" type="pres">
      <dgm:prSet presAssocID="{F4576243-CBFB-4FB4-852C-8937E1C051D1}" presName="hierRoot1" presStyleCnt="0"/>
      <dgm:spPr/>
    </dgm:pt>
    <dgm:pt modelId="{9B80C70B-DA58-4CD8-881A-CBEC6F15DC12}" type="pres">
      <dgm:prSet presAssocID="{F4576243-CBFB-4FB4-852C-8937E1C051D1}" presName="composite" presStyleCnt="0"/>
      <dgm:spPr/>
    </dgm:pt>
    <dgm:pt modelId="{66BB6CBA-8F7D-49E4-88E0-6D8B6D6F69CB}" type="pres">
      <dgm:prSet presAssocID="{F4576243-CBFB-4FB4-852C-8937E1C051D1}" presName="background" presStyleLbl="node0" presStyleIdx="1" presStyleCnt="2"/>
      <dgm:spPr/>
    </dgm:pt>
    <dgm:pt modelId="{295DE6B4-EB97-4797-A94A-41B32254FF9C}" type="pres">
      <dgm:prSet presAssocID="{F4576243-CBFB-4FB4-852C-8937E1C051D1}" presName="text" presStyleLbl="fgAcc0" presStyleIdx="1" presStyleCnt="2">
        <dgm:presLayoutVars>
          <dgm:chPref val="3"/>
        </dgm:presLayoutVars>
      </dgm:prSet>
      <dgm:spPr/>
    </dgm:pt>
    <dgm:pt modelId="{9A843BD6-172C-4D51-B662-39189AEC9226}" type="pres">
      <dgm:prSet presAssocID="{F4576243-CBFB-4FB4-852C-8937E1C051D1}" presName="hierChild2" presStyleCnt="0"/>
      <dgm:spPr/>
    </dgm:pt>
  </dgm:ptLst>
  <dgm:cxnLst>
    <dgm:cxn modelId="{53DC8708-CEF4-4E95-83A4-055DF4191D84}" type="presOf" srcId="{B2648298-61DF-49DC-82F6-71275E971275}" destId="{CC70272F-ACB2-459F-BBE2-60F6C3E47A4C}" srcOrd="0" destOrd="0" presId="urn:microsoft.com/office/officeart/2005/8/layout/hierarchy1"/>
    <dgm:cxn modelId="{D06CBE45-546E-4F8E-8F70-28D1586EA8AC}" type="presOf" srcId="{54E2CC7A-BCE6-43D0-BCB3-37E3CA1CEBF8}" destId="{5C8F2ED8-6990-4220-BC74-529B38E747C0}" srcOrd="0" destOrd="0" presId="urn:microsoft.com/office/officeart/2005/8/layout/hierarchy1"/>
    <dgm:cxn modelId="{C86AE24D-940D-4259-8781-680ED6D97511}" srcId="{54E2CC7A-BCE6-43D0-BCB3-37E3CA1CEBF8}" destId="{B2648298-61DF-49DC-82F6-71275E971275}" srcOrd="0" destOrd="0" parTransId="{2533FB21-D6B3-4F78-90F4-775247E65C37}" sibTransId="{4CF4555C-8F2C-4B14-9A03-8F6734117754}"/>
    <dgm:cxn modelId="{D4198892-AB3A-4759-84AD-F3F6CC860290}" type="presOf" srcId="{F4576243-CBFB-4FB4-852C-8937E1C051D1}" destId="{295DE6B4-EB97-4797-A94A-41B32254FF9C}" srcOrd="0" destOrd="0" presId="urn:microsoft.com/office/officeart/2005/8/layout/hierarchy1"/>
    <dgm:cxn modelId="{83243CF8-68B2-46D1-BC2D-8112A8C6D9BC}" srcId="{54E2CC7A-BCE6-43D0-BCB3-37E3CA1CEBF8}" destId="{F4576243-CBFB-4FB4-852C-8937E1C051D1}" srcOrd="1" destOrd="0" parTransId="{E359C4AA-A2FA-4431-B2C8-B8D28F5DE4A4}" sibTransId="{6EECB1C5-7D5F-43A9-9030-F3806AABCBB7}"/>
    <dgm:cxn modelId="{ED904B1F-F48E-4508-9F83-89D33FC4F443}" type="presParOf" srcId="{5C8F2ED8-6990-4220-BC74-529B38E747C0}" destId="{E48E00B5-1064-4068-A63F-B182E516A9D5}" srcOrd="0" destOrd="0" presId="urn:microsoft.com/office/officeart/2005/8/layout/hierarchy1"/>
    <dgm:cxn modelId="{2D4D0C59-8971-4A5C-BBC0-3C595CB9C899}" type="presParOf" srcId="{E48E00B5-1064-4068-A63F-B182E516A9D5}" destId="{7E8CCA03-6EED-4660-B822-7C9DBB776715}" srcOrd="0" destOrd="0" presId="urn:microsoft.com/office/officeart/2005/8/layout/hierarchy1"/>
    <dgm:cxn modelId="{CB9DBB62-8AEA-457D-8ABE-3BBC263ACA18}" type="presParOf" srcId="{7E8CCA03-6EED-4660-B822-7C9DBB776715}" destId="{ED50D47A-2ACE-4E95-ABE8-B80C56EC2B02}" srcOrd="0" destOrd="0" presId="urn:microsoft.com/office/officeart/2005/8/layout/hierarchy1"/>
    <dgm:cxn modelId="{A707ED74-3CA9-4E3D-A57D-CE3E35FABA22}" type="presParOf" srcId="{7E8CCA03-6EED-4660-B822-7C9DBB776715}" destId="{CC70272F-ACB2-459F-BBE2-60F6C3E47A4C}" srcOrd="1" destOrd="0" presId="urn:microsoft.com/office/officeart/2005/8/layout/hierarchy1"/>
    <dgm:cxn modelId="{6235E35D-304B-4E4F-9082-55E7B607F81B}" type="presParOf" srcId="{E48E00B5-1064-4068-A63F-B182E516A9D5}" destId="{81140EF7-8496-489E-B5BA-8FCAD959DC41}" srcOrd="1" destOrd="0" presId="urn:microsoft.com/office/officeart/2005/8/layout/hierarchy1"/>
    <dgm:cxn modelId="{39FDA598-6056-4867-BE88-495FC1FBB3EF}" type="presParOf" srcId="{5C8F2ED8-6990-4220-BC74-529B38E747C0}" destId="{C556D585-EA49-40EA-BE29-253811F4017A}" srcOrd="1" destOrd="0" presId="urn:microsoft.com/office/officeart/2005/8/layout/hierarchy1"/>
    <dgm:cxn modelId="{F5A89DD0-0365-4B41-8250-45225EE3C81C}" type="presParOf" srcId="{C556D585-EA49-40EA-BE29-253811F4017A}" destId="{9B80C70B-DA58-4CD8-881A-CBEC6F15DC12}" srcOrd="0" destOrd="0" presId="urn:microsoft.com/office/officeart/2005/8/layout/hierarchy1"/>
    <dgm:cxn modelId="{12A28DEE-089A-40F3-9161-AC7F276CBFBD}" type="presParOf" srcId="{9B80C70B-DA58-4CD8-881A-CBEC6F15DC12}" destId="{66BB6CBA-8F7D-49E4-88E0-6D8B6D6F69CB}" srcOrd="0" destOrd="0" presId="urn:microsoft.com/office/officeart/2005/8/layout/hierarchy1"/>
    <dgm:cxn modelId="{15FDFC50-03B6-4430-BA71-FF8C8ADB5F3D}" type="presParOf" srcId="{9B80C70B-DA58-4CD8-881A-CBEC6F15DC12}" destId="{295DE6B4-EB97-4797-A94A-41B32254FF9C}" srcOrd="1" destOrd="0" presId="urn:microsoft.com/office/officeart/2005/8/layout/hierarchy1"/>
    <dgm:cxn modelId="{8FE6D4A3-9500-430E-8AB2-97BAEDF64BAB}" type="presParOf" srcId="{C556D585-EA49-40EA-BE29-253811F4017A}" destId="{9A843BD6-172C-4D51-B662-39189AEC922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81941E-5E36-4524-AF31-C6633FD543C0}" type="doc">
      <dgm:prSet loTypeId="urn:microsoft.com/office/officeart/2016/7/layout/BasicLinearProcessNumbered" loCatId="process" qsTypeId="urn:microsoft.com/office/officeart/2005/8/quickstyle/simple1" qsCatId="simple" csTypeId="urn:microsoft.com/office/officeart/2005/8/colors/colorful2" csCatId="colorful"/>
      <dgm:spPr/>
      <dgm:t>
        <a:bodyPr/>
        <a:lstStyle/>
        <a:p>
          <a:endParaRPr lang="en-US"/>
        </a:p>
      </dgm:t>
    </dgm:pt>
    <dgm:pt modelId="{E2186C57-0CD7-4CD3-AF9F-C66B850EFE80}">
      <dgm:prSet/>
      <dgm:spPr/>
      <dgm:t>
        <a:bodyPr/>
        <a:lstStyle/>
        <a:p>
          <a:r>
            <a:rPr lang="en-GB"/>
            <a:t>Encouraging the public to take personal responsibility for helping to make our roads safer. </a:t>
          </a:r>
          <a:endParaRPr lang="en-US"/>
        </a:p>
      </dgm:t>
    </dgm:pt>
    <dgm:pt modelId="{CFCFF7C0-AFE5-4FB1-8D42-B857860463DA}" type="parTrans" cxnId="{59EA0FF9-B08F-4D52-8093-F4E8EF237765}">
      <dgm:prSet/>
      <dgm:spPr/>
      <dgm:t>
        <a:bodyPr/>
        <a:lstStyle/>
        <a:p>
          <a:endParaRPr lang="en-US"/>
        </a:p>
      </dgm:t>
    </dgm:pt>
    <dgm:pt modelId="{4CA45406-E848-4A57-BE6A-423035253E4F}" type="sibTrans" cxnId="{59EA0FF9-B08F-4D52-8093-F4E8EF237765}">
      <dgm:prSet phldrT="1" phldr="0"/>
      <dgm:spPr/>
      <dgm:t>
        <a:bodyPr/>
        <a:lstStyle/>
        <a:p>
          <a:r>
            <a:rPr lang="en-US"/>
            <a:t>1</a:t>
          </a:r>
        </a:p>
      </dgm:t>
    </dgm:pt>
    <dgm:pt modelId="{9C3BEEBD-5E68-4DD7-B4B9-B75B5D9C1881}">
      <dgm:prSet/>
      <dgm:spPr/>
      <dgm:t>
        <a:bodyPr/>
        <a:lstStyle/>
        <a:p>
          <a:r>
            <a:rPr lang="en-GB"/>
            <a:t>Abiding by the laws of the road. </a:t>
          </a:r>
          <a:endParaRPr lang="en-US"/>
        </a:p>
      </dgm:t>
    </dgm:pt>
    <dgm:pt modelId="{E95A2D39-1364-46B5-83CB-F320DDDF9CDB}" type="parTrans" cxnId="{42780287-9A9A-491B-BB93-EF4BFA299D80}">
      <dgm:prSet/>
      <dgm:spPr/>
      <dgm:t>
        <a:bodyPr/>
        <a:lstStyle/>
        <a:p>
          <a:endParaRPr lang="en-US"/>
        </a:p>
      </dgm:t>
    </dgm:pt>
    <dgm:pt modelId="{954784A6-3443-4B45-A43F-81F626ACAA81}" type="sibTrans" cxnId="{42780287-9A9A-491B-BB93-EF4BFA299D80}">
      <dgm:prSet phldrT="2" phldr="0"/>
      <dgm:spPr/>
      <dgm:t>
        <a:bodyPr/>
        <a:lstStyle/>
        <a:p>
          <a:r>
            <a:rPr lang="en-US"/>
            <a:t>2</a:t>
          </a:r>
        </a:p>
      </dgm:t>
    </dgm:pt>
    <dgm:pt modelId="{AA676146-9002-4499-91FF-7B4207BEA37D}">
      <dgm:prSet/>
      <dgm:spPr/>
      <dgm:t>
        <a:bodyPr/>
        <a:lstStyle/>
        <a:p>
          <a:r>
            <a:rPr lang="en-GB"/>
            <a:t>Challenging behaviours such as speeding which are widely accepted within society. </a:t>
          </a:r>
          <a:endParaRPr lang="en-US"/>
        </a:p>
      </dgm:t>
    </dgm:pt>
    <dgm:pt modelId="{91B57C85-8CA8-4273-B059-8F5419AC8A5A}" type="parTrans" cxnId="{78EFAF9D-5EA9-4F14-815D-15573484AFC5}">
      <dgm:prSet/>
      <dgm:spPr/>
      <dgm:t>
        <a:bodyPr/>
        <a:lstStyle/>
        <a:p>
          <a:endParaRPr lang="en-US"/>
        </a:p>
      </dgm:t>
    </dgm:pt>
    <dgm:pt modelId="{A882F87A-BF54-4C04-98AD-3CDC5FD84E8B}" type="sibTrans" cxnId="{78EFAF9D-5EA9-4F14-815D-15573484AFC5}">
      <dgm:prSet phldrT="3" phldr="0"/>
      <dgm:spPr/>
      <dgm:t>
        <a:bodyPr/>
        <a:lstStyle/>
        <a:p>
          <a:r>
            <a:rPr lang="en-US"/>
            <a:t>3</a:t>
          </a:r>
        </a:p>
      </dgm:t>
    </dgm:pt>
    <dgm:pt modelId="{50F4AFDE-D4B6-495C-9A96-2E6EDAC117B9}" type="pres">
      <dgm:prSet presAssocID="{1D81941E-5E36-4524-AF31-C6633FD543C0}" presName="Name0" presStyleCnt="0">
        <dgm:presLayoutVars>
          <dgm:animLvl val="lvl"/>
          <dgm:resizeHandles val="exact"/>
        </dgm:presLayoutVars>
      </dgm:prSet>
      <dgm:spPr/>
    </dgm:pt>
    <dgm:pt modelId="{B44DCD2D-95CA-49E6-A4BC-6ACF875E85B0}" type="pres">
      <dgm:prSet presAssocID="{E2186C57-0CD7-4CD3-AF9F-C66B850EFE80}" presName="compositeNode" presStyleCnt="0">
        <dgm:presLayoutVars>
          <dgm:bulletEnabled val="1"/>
        </dgm:presLayoutVars>
      </dgm:prSet>
      <dgm:spPr/>
    </dgm:pt>
    <dgm:pt modelId="{0A981A60-97FA-4BFA-83BB-95401E7953DC}" type="pres">
      <dgm:prSet presAssocID="{E2186C57-0CD7-4CD3-AF9F-C66B850EFE80}" presName="bgRect" presStyleLbl="bgAccFollowNode1" presStyleIdx="0" presStyleCnt="3"/>
      <dgm:spPr/>
    </dgm:pt>
    <dgm:pt modelId="{5D08F600-0ECD-45BD-A5F2-09731A38E12A}" type="pres">
      <dgm:prSet presAssocID="{4CA45406-E848-4A57-BE6A-423035253E4F}" presName="sibTransNodeCircle" presStyleLbl="alignNode1" presStyleIdx="0" presStyleCnt="6">
        <dgm:presLayoutVars>
          <dgm:chMax val="0"/>
          <dgm:bulletEnabled/>
        </dgm:presLayoutVars>
      </dgm:prSet>
      <dgm:spPr/>
    </dgm:pt>
    <dgm:pt modelId="{5C272E58-6B7E-4A9A-83CA-0C12215F0D6C}" type="pres">
      <dgm:prSet presAssocID="{E2186C57-0CD7-4CD3-AF9F-C66B850EFE80}" presName="bottomLine" presStyleLbl="alignNode1" presStyleIdx="1" presStyleCnt="6">
        <dgm:presLayoutVars/>
      </dgm:prSet>
      <dgm:spPr/>
    </dgm:pt>
    <dgm:pt modelId="{B80477A9-488D-42C1-A2E7-BAC478476E4D}" type="pres">
      <dgm:prSet presAssocID="{E2186C57-0CD7-4CD3-AF9F-C66B850EFE80}" presName="nodeText" presStyleLbl="bgAccFollowNode1" presStyleIdx="0" presStyleCnt="3">
        <dgm:presLayoutVars>
          <dgm:bulletEnabled val="1"/>
        </dgm:presLayoutVars>
      </dgm:prSet>
      <dgm:spPr/>
    </dgm:pt>
    <dgm:pt modelId="{F05D3A30-9057-4328-A15E-1CF79C6CA5EE}" type="pres">
      <dgm:prSet presAssocID="{4CA45406-E848-4A57-BE6A-423035253E4F}" presName="sibTrans" presStyleCnt="0"/>
      <dgm:spPr/>
    </dgm:pt>
    <dgm:pt modelId="{0DBAD0BF-9AD4-455A-B6C3-4B2884910D13}" type="pres">
      <dgm:prSet presAssocID="{9C3BEEBD-5E68-4DD7-B4B9-B75B5D9C1881}" presName="compositeNode" presStyleCnt="0">
        <dgm:presLayoutVars>
          <dgm:bulletEnabled val="1"/>
        </dgm:presLayoutVars>
      </dgm:prSet>
      <dgm:spPr/>
    </dgm:pt>
    <dgm:pt modelId="{C478598B-5C23-439C-B52E-EC3D246BCCB7}" type="pres">
      <dgm:prSet presAssocID="{9C3BEEBD-5E68-4DD7-B4B9-B75B5D9C1881}" presName="bgRect" presStyleLbl="bgAccFollowNode1" presStyleIdx="1" presStyleCnt="3"/>
      <dgm:spPr/>
    </dgm:pt>
    <dgm:pt modelId="{D68DF63A-1531-4B10-BD56-2C73219CA305}" type="pres">
      <dgm:prSet presAssocID="{954784A6-3443-4B45-A43F-81F626ACAA81}" presName="sibTransNodeCircle" presStyleLbl="alignNode1" presStyleIdx="2" presStyleCnt="6">
        <dgm:presLayoutVars>
          <dgm:chMax val="0"/>
          <dgm:bulletEnabled/>
        </dgm:presLayoutVars>
      </dgm:prSet>
      <dgm:spPr/>
    </dgm:pt>
    <dgm:pt modelId="{A3E4B55D-9B5D-45F0-8EBE-FDF2979EE971}" type="pres">
      <dgm:prSet presAssocID="{9C3BEEBD-5E68-4DD7-B4B9-B75B5D9C1881}" presName="bottomLine" presStyleLbl="alignNode1" presStyleIdx="3" presStyleCnt="6">
        <dgm:presLayoutVars/>
      </dgm:prSet>
      <dgm:spPr/>
    </dgm:pt>
    <dgm:pt modelId="{E59B76E3-B59F-4E60-BAD2-05C2CDA6CFB9}" type="pres">
      <dgm:prSet presAssocID="{9C3BEEBD-5E68-4DD7-B4B9-B75B5D9C1881}" presName="nodeText" presStyleLbl="bgAccFollowNode1" presStyleIdx="1" presStyleCnt="3">
        <dgm:presLayoutVars>
          <dgm:bulletEnabled val="1"/>
        </dgm:presLayoutVars>
      </dgm:prSet>
      <dgm:spPr/>
    </dgm:pt>
    <dgm:pt modelId="{4F14D82B-EEE6-4F1E-BDEE-0C2230306C06}" type="pres">
      <dgm:prSet presAssocID="{954784A6-3443-4B45-A43F-81F626ACAA81}" presName="sibTrans" presStyleCnt="0"/>
      <dgm:spPr/>
    </dgm:pt>
    <dgm:pt modelId="{065E265C-D285-4CE5-B318-A6C587BD9F52}" type="pres">
      <dgm:prSet presAssocID="{AA676146-9002-4499-91FF-7B4207BEA37D}" presName="compositeNode" presStyleCnt="0">
        <dgm:presLayoutVars>
          <dgm:bulletEnabled val="1"/>
        </dgm:presLayoutVars>
      </dgm:prSet>
      <dgm:spPr/>
    </dgm:pt>
    <dgm:pt modelId="{EC808ABD-06B4-4F1F-A7C7-F2F1CE391629}" type="pres">
      <dgm:prSet presAssocID="{AA676146-9002-4499-91FF-7B4207BEA37D}" presName="bgRect" presStyleLbl="bgAccFollowNode1" presStyleIdx="2" presStyleCnt="3"/>
      <dgm:spPr/>
    </dgm:pt>
    <dgm:pt modelId="{89EE29DF-F4F9-44D2-BC74-FE0E6AAF1845}" type="pres">
      <dgm:prSet presAssocID="{A882F87A-BF54-4C04-98AD-3CDC5FD84E8B}" presName="sibTransNodeCircle" presStyleLbl="alignNode1" presStyleIdx="4" presStyleCnt="6">
        <dgm:presLayoutVars>
          <dgm:chMax val="0"/>
          <dgm:bulletEnabled/>
        </dgm:presLayoutVars>
      </dgm:prSet>
      <dgm:spPr/>
    </dgm:pt>
    <dgm:pt modelId="{F1F80122-3F44-423F-83DE-3C02506707B3}" type="pres">
      <dgm:prSet presAssocID="{AA676146-9002-4499-91FF-7B4207BEA37D}" presName="bottomLine" presStyleLbl="alignNode1" presStyleIdx="5" presStyleCnt="6">
        <dgm:presLayoutVars/>
      </dgm:prSet>
      <dgm:spPr/>
    </dgm:pt>
    <dgm:pt modelId="{1239AC8A-740C-40CF-A3F9-0957D3B05838}" type="pres">
      <dgm:prSet presAssocID="{AA676146-9002-4499-91FF-7B4207BEA37D}" presName="nodeText" presStyleLbl="bgAccFollowNode1" presStyleIdx="2" presStyleCnt="3">
        <dgm:presLayoutVars>
          <dgm:bulletEnabled val="1"/>
        </dgm:presLayoutVars>
      </dgm:prSet>
      <dgm:spPr/>
    </dgm:pt>
  </dgm:ptLst>
  <dgm:cxnLst>
    <dgm:cxn modelId="{F1AA990F-ABF4-4095-B382-845A736FE5D9}" type="presOf" srcId="{9C3BEEBD-5E68-4DD7-B4B9-B75B5D9C1881}" destId="{E59B76E3-B59F-4E60-BAD2-05C2CDA6CFB9}" srcOrd="1" destOrd="0" presId="urn:microsoft.com/office/officeart/2016/7/layout/BasicLinearProcessNumbered"/>
    <dgm:cxn modelId="{B43BF014-23AA-4484-B57C-8D3EE6D88575}" type="presOf" srcId="{A882F87A-BF54-4C04-98AD-3CDC5FD84E8B}" destId="{89EE29DF-F4F9-44D2-BC74-FE0E6AAF1845}" srcOrd="0" destOrd="0" presId="urn:microsoft.com/office/officeart/2016/7/layout/BasicLinearProcessNumbered"/>
    <dgm:cxn modelId="{9F118035-AE1F-4BBA-B717-EDFC74A630E1}" type="presOf" srcId="{AA676146-9002-4499-91FF-7B4207BEA37D}" destId="{EC808ABD-06B4-4F1F-A7C7-F2F1CE391629}" srcOrd="0" destOrd="0" presId="urn:microsoft.com/office/officeart/2016/7/layout/BasicLinearProcessNumbered"/>
    <dgm:cxn modelId="{D4940A43-1F2D-4314-AA92-62FBED10F81D}" type="presOf" srcId="{E2186C57-0CD7-4CD3-AF9F-C66B850EFE80}" destId="{0A981A60-97FA-4BFA-83BB-95401E7953DC}" srcOrd="0" destOrd="0" presId="urn:microsoft.com/office/officeart/2016/7/layout/BasicLinearProcessNumbered"/>
    <dgm:cxn modelId="{1F768055-4A74-4D52-80F6-949AA13B4CD5}" type="presOf" srcId="{E2186C57-0CD7-4CD3-AF9F-C66B850EFE80}" destId="{B80477A9-488D-42C1-A2E7-BAC478476E4D}" srcOrd="1" destOrd="0" presId="urn:microsoft.com/office/officeart/2016/7/layout/BasicLinearProcessNumbered"/>
    <dgm:cxn modelId="{42780287-9A9A-491B-BB93-EF4BFA299D80}" srcId="{1D81941E-5E36-4524-AF31-C6633FD543C0}" destId="{9C3BEEBD-5E68-4DD7-B4B9-B75B5D9C1881}" srcOrd="1" destOrd="0" parTransId="{E95A2D39-1364-46B5-83CB-F320DDDF9CDB}" sibTransId="{954784A6-3443-4B45-A43F-81F626ACAA81}"/>
    <dgm:cxn modelId="{15D25393-7F6D-4DB3-B913-E3C729358A3D}" type="presOf" srcId="{9C3BEEBD-5E68-4DD7-B4B9-B75B5D9C1881}" destId="{C478598B-5C23-439C-B52E-EC3D246BCCB7}" srcOrd="0" destOrd="0" presId="urn:microsoft.com/office/officeart/2016/7/layout/BasicLinearProcessNumbered"/>
    <dgm:cxn modelId="{78EFAF9D-5EA9-4F14-815D-15573484AFC5}" srcId="{1D81941E-5E36-4524-AF31-C6633FD543C0}" destId="{AA676146-9002-4499-91FF-7B4207BEA37D}" srcOrd="2" destOrd="0" parTransId="{91B57C85-8CA8-4273-B059-8F5419AC8A5A}" sibTransId="{A882F87A-BF54-4C04-98AD-3CDC5FD84E8B}"/>
    <dgm:cxn modelId="{0A2F6CC1-3451-4398-9CAD-02CF26F13CC7}" type="presOf" srcId="{954784A6-3443-4B45-A43F-81F626ACAA81}" destId="{D68DF63A-1531-4B10-BD56-2C73219CA305}" srcOrd="0" destOrd="0" presId="urn:microsoft.com/office/officeart/2016/7/layout/BasicLinearProcessNumbered"/>
    <dgm:cxn modelId="{25B045C7-0531-4B86-8605-77F3691DF094}" type="presOf" srcId="{1D81941E-5E36-4524-AF31-C6633FD543C0}" destId="{50F4AFDE-D4B6-495C-9A96-2E6EDAC117B9}" srcOrd="0" destOrd="0" presId="urn:microsoft.com/office/officeart/2016/7/layout/BasicLinearProcessNumbered"/>
    <dgm:cxn modelId="{A6AF49C8-65EC-48E2-9A6F-0EB9A1B115BD}" type="presOf" srcId="{4CA45406-E848-4A57-BE6A-423035253E4F}" destId="{5D08F600-0ECD-45BD-A5F2-09731A38E12A}" srcOrd="0" destOrd="0" presId="urn:microsoft.com/office/officeart/2016/7/layout/BasicLinearProcessNumbered"/>
    <dgm:cxn modelId="{CAB178D4-A447-49BB-9029-2C93E8ED80DE}" type="presOf" srcId="{AA676146-9002-4499-91FF-7B4207BEA37D}" destId="{1239AC8A-740C-40CF-A3F9-0957D3B05838}" srcOrd="1" destOrd="0" presId="urn:microsoft.com/office/officeart/2016/7/layout/BasicLinearProcessNumbered"/>
    <dgm:cxn modelId="{59EA0FF9-B08F-4D52-8093-F4E8EF237765}" srcId="{1D81941E-5E36-4524-AF31-C6633FD543C0}" destId="{E2186C57-0CD7-4CD3-AF9F-C66B850EFE80}" srcOrd="0" destOrd="0" parTransId="{CFCFF7C0-AFE5-4FB1-8D42-B857860463DA}" sibTransId="{4CA45406-E848-4A57-BE6A-423035253E4F}"/>
    <dgm:cxn modelId="{7FA6F5D0-4830-44AB-87A4-D8585756C1C8}" type="presParOf" srcId="{50F4AFDE-D4B6-495C-9A96-2E6EDAC117B9}" destId="{B44DCD2D-95CA-49E6-A4BC-6ACF875E85B0}" srcOrd="0" destOrd="0" presId="urn:microsoft.com/office/officeart/2016/7/layout/BasicLinearProcessNumbered"/>
    <dgm:cxn modelId="{0BA15EC6-EDC2-4385-8BBA-CE4D2561C41E}" type="presParOf" srcId="{B44DCD2D-95CA-49E6-A4BC-6ACF875E85B0}" destId="{0A981A60-97FA-4BFA-83BB-95401E7953DC}" srcOrd="0" destOrd="0" presId="urn:microsoft.com/office/officeart/2016/7/layout/BasicLinearProcessNumbered"/>
    <dgm:cxn modelId="{3D9D8035-BC63-476D-B334-D1C3CB11F89C}" type="presParOf" srcId="{B44DCD2D-95CA-49E6-A4BC-6ACF875E85B0}" destId="{5D08F600-0ECD-45BD-A5F2-09731A38E12A}" srcOrd="1" destOrd="0" presId="urn:microsoft.com/office/officeart/2016/7/layout/BasicLinearProcessNumbered"/>
    <dgm:cxn modelId="{3E594040-E325-4CAB-9DD1-815922EBAEBA}" type="presParOf" srcId="{B44DCD2D-95CA-49E6-A4BC-6ACF875E85B0}" destId="{5C272E58-6B7E-4A9A-83CA-0C12215F0D6C}" srcOrd="2" destOrd="0" presId="urn:microsoft.com/office/officeart/2016/7/layout/BasicLinearProcessNumbered"/>
    <dgm:cxn modelId="{F048E449-B755-4FD4-8A4E-D36E5B306AA7}" type="presParOf" srcId="{B44DCD2D-95CA-49E6-A4BC-6ACF875E85B0}" destId="{B80477A9-488D-42C1-A2E7-BAC478476E4D}" srcOrd="3" destOrd="0" presId="urn:microsoft.com/office/officeart/2016/7/layout/BasicLinearProcessNumbered"/>
    <dgm:cxn modelId="{1067F0B0-BBD7-4671-8F43-147BFD72323B}" type="presParOf" srcId="{50F4AFDE-D4B6-495C-9A96-2E6EDAC117B9}" destId="{F05D3A30-9057-4328-A15E-1CF79C6CA5EE}" srcOrd="1" destOrd="0" presId="urn:microsoft.com/office/officeart/2016/7/layout/BasicLinearProcessNumbered"/>
    <dgm:cxn modelId="{43802231-AA07-45B7-971E-92411C83EC64}" type="presParOf" srcId="{50F4AFDE-D4B6-495C-9A96-2E6EDAC117B9}" destId="{0DBAD0BF-9AD4-455A-B6C3-4B2884910D13}" srcOrd="2" destOrd="0" presId="urn:microsoft.com/office/officeart/2016/7/layout/BasicLinearProcessNumbered"/>
    <dgm:cxn modelId="{0D7242DE-0F90-44B4-A824-5845613B65A6}" type="presParOf" srcId="{0DBAD0BF-9AD4-455A-B6C3-4B2884910D13}" destId="{C478598B-5C23-439C-B52E-EC3D246BCCB7}" srcOrd="0" destOrd="0" presId="urn:microsoft.com/office/officeart/2016/7/layout/BasicLinearProcessNumbered"/>
    <dgm:cxn modelId="{F73BF062-9814-4B90-BA48-D96A91871C7D}" type="presParOf" srcId="{0DBAD0BF-9AD4-455A-B6C3-4B2884910D13}" destId="{D68DF63A-1531-4B10-BD56-2C73219CA305}" srcOrd="1" destOrd="0" presId="urn:microsoft.com/office/officeart/2016/7/layout/BasicLinearProcessNumbered"/>
    <dgm:cxn modelId="{0597A945-3ED8-4684-86A5-0DFB1156E38E}" type="presParOf" srcId="{0DBAD0BF-9AD4-455A-B6C3-4B2884910D13}" destId="{A3E4B55D-9B5D-45F0-8EBE-FDF2979EE971}" srcOrd="2" destOrd="0" presId="urn:microsoft.com/office/officeart/2016/7/layout/BasicLinearProcessNumbered"/>
    <dgm:cxn modelId="{87BC6FD3-C542-424C-8C4A-C2CFF87564D7}" type="presParOf" srcId="{0DBAD0BF-9AD4-455A-B6C3-4B2884910D13}" destId="{E59B76E3-B59F-4E60-BAD2-05C2CDA6CFB9}" srcOrd="3" destOrd="0" presId="urn:microsoft.com/office/officeart/2016/7/layout/BasicLinearProcessNumbered"/>
    <dgm:cxn modelId="{CC4CC6FC-0AFC-415A-8330-E79B5166B29E}" type="presParOf" srcId="{50F4AFDE-D4B6-495C-9A96-2E6EDAC117B9}" destId="{4F14D82B-EEE6-4F1E-BDEE-0C2230306C06}" srcOrd="3" destOrd="0" presId="urn:microsoft.com/office/officeart/2016/7/layout/BasicLinearProcessNumbered"/>
    <dgm:cxn modelId="{6A46FB8F-3917-435C-A64D-1E0091973951}" type="presParOf" srcId="{50F4AFDE-D4B6-495C-9A96-2E6EDAC117B9}" destId="{065E265C-D285-4CE5-B318-A6C587BD9F52}" srcOrd="4" destOrd="0" presId="urn:microsoft.com/office/officeart/2016/7/layout/BasicLinearProcessNumbered"/>
    <dgm:cxn modelId="{8D4C459A-0B66-46A5-B4FF-DF9FF81660DB}" type="presParOf" srcId="{065E265C-D285-4CE5-B318-A6C587BD9F52}" destId="{EC808ABD-06B4-4F1F-A7C7-F2F1CE391629}" srcOrd="0" destOrd="0" presId="urn:microsoft.com/office/officeart/2016/7/layout/BasicLinearProcessNumbered"/>
    <dgm:cxn modelId="{38A6EA6D-9BE8-46C3-9816-4C63E8F5D3F4}" type="presParOf" srcId="{065E265C-D285-4CE5-B318-A6C587BD9F52}" destId="{89EE29DF-F4F9-44D2-BC74-FE0E6AAF1845}" srcOrd="1" destOrd="0" presId="urn:microsoft.com/office/officeart/2016/7/layout/BasicLinearProcessNumbered"/>
    <dgm:cxn modelId="{3AF2C293-24DF-4B9C-BF94-153AB8BFBEBF}" type="presParOf" srcId="{065E265C-D285-4CE5-B318-A6C587BD9F52}" destId="{F1F80122-3F44-423F-83DE-3C02506707B3}" srcOrd="2" destOrd="0" presId="urn:microsoft.com/office/officeart/2016/7/layout/BasicLinearProcessNumbered"/>
    <dgm:cxn modelId="{619D6CBA-680F-44F0-B2B2-2AA46628CE4C}" type="presParOf" srcId="{065E265C-D285-4CE5-B318-A6C587BD9F52}" destId="{1239AC8A-740C-40CF-A3F9-0957D3B05838}"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9F7C76-B658-4E1C-B9EE-F295FAA2FC9F}"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280996-FA1C-48C1-BCED-55ED6548539D}">
      <dgm:prSet/>
      <dgm:spPr/>
      <dgm:t>
        <a:bodyPr/>
        <a:lstStyle/>
        <a:p>
          <a:pPr>
            <a:defRPr cap="all"/>
          </a:pPr>
          <a:r>
            <a:rPr lang="en-GB"/>
            <a:t>This is a very old act but is still very active and although it has some powers/offences that do not make sense in modern life such as:</a:t>
          </a:r>
          <a:endParaRPr lang="en-US"/>
        </a:p>
      </dgm:t>
    </dgm:pt>
    <dgm:pt modelId="{1C64F097-006D-4487-8E67-C75D1308BA59}" type="parTrans" cxnId="{6CFA51CC-5099-4E23-A02F-0F9D8CE42062}">
      <dgm:prSet/>
      <dgm:spPr/>
      <dgm:t>
        <a:bodyPr/>
        <a:lstStyle/>
        <a:p>
          <a:endParaRPr lang="en-US"/>
        </a:p>
      </dgm:t>
    </dgm:pt>
    <dgm:pt modelId="{4A94F88B-FD78-48EA-A35B-F2F27FBA7300}" type="sibTrans" cxnId="{6CFA51CC-5099-4E23-A02F-0F9D8CE42062}">
      <dgm:prSet/>
      <dgm:spPr/>
      <dgm:t>
        <a:bodyPr/>
        <a:lstStyle/>
        <a:p>
          <a:endParaRPr lang="en-US"/>
        </a:p>
      </dgm:t>
    </dgm:pt>
    <dgm:pt modelId="{62CA69D1-E814-40CC-ADF2-D889C847B2F8}">
      <dgm:prSet/>
      <dgm:spPr/>
      <dgm:t>
        <a:bodyPr/>
        <a:lstStyle/>
        <a:p>
          <a:pPr>
            <a:defRPr cap="all"/>
          </a:pPr>
          <a:r>
            <a:rPr lang="en-GB"/>
            <a:t>Riding upon the cart, or upon any horse drawing it, and not having some other person to guide it, unless there be some person driving it. </a:t>
          </a:r>
          <a:endParaRPr lang="en-US"/>
        </a:p>
      </dgm:t>
    </dgm:pt>
    <dgm:pt modelId="{FE2AB09D-8EF8-4F7A-A606-0F40BA01F2C4}" type="parTrans" cxnId="{A250525B-8E36-4460-94E5-0A495BCDDAD2}">
      <dgm:prSet/>
      <dgm:spPr/>
      <dgm:t>
        <a:bodyPr/>
        <a:lstStyle/>
        <a:p>
          <a:endParaRPr lang="en-US"/>
        </a:p>
      </dgm:t>
    </dgm:pt>
    <dgm:pt modelId="{FA6AA16D-A63C-40D7-8B74-35534EA02A66}" type="sibTrans" cxnId="{A250525B-8E36-4460-94E5-0A495BCDDAD2}">
      <dgm:prSet/>
      <dgm:spPr/>
      <dgm:t>
        <a:bodyPr/>
        <a:lstStyle/>
        <a:p>
          <a:endParaRPr lang="en-US"/>
        </a:p>
      </dgm:t>
    </dgm:pt>
    <dgm:pt modelId="{B2D1E9C4-9458-4063-AAEE-34E4C583C504}">
      <dgm:prSet/>
      <dgm:spPr/>
      <dgm:t>
        <a:bodyPr/>
        <a:lstStyle/>
        <a:p>
          <a:pPr>
            <a:defRPr cap="all"/>
          </a:pPr>
          <a:r>
            <a:rPr lang="en-GB"/>
            <a:t>Quitting his cart, or leaving control of the horses, or leaving the cart so as to be an obstruction on the highway.</a:t>
          </a:r>
          <a:endParaRPr lang="en-US"/>
        </a:p>
      </dgm:t>
    </dgm:pt>
    <dgm:pt modelId="{206F7A4C-30C8-4E85-901D-E2E2BC7CCD2A}" type="parTrans" cxnId="{DEC01C56-3642-4ACA-83AA-7AD8C069DE69}">
      <dgm:prSet/>
      <dgm:spPr/>
      <dgm:t>
        <a:bodyPr/>
        <a:lstStyle/>
        <a:p>
          <a:endParaRPr lang="en-US"/>
        </a:p>
      </dgm:t>
    </dgm:pt>
    <dgm:pt modelId="{E7085713-54E5-4E12-85B2-954AFDD47D54}" type="sibTrans" cxnId="{DEC01C56-3642-4ACA-83AA-7AD8C069DE69}">
      <dgm:prSet/>
      <dgm:spPr/>
      <dgm:t>
        <a:bodyPr/>
        <a:lstStyle/>
        <a:p>
          <a:endParaRPr lang="en-US"/>
        </a:p>
      </dgm:t>
    </dgm:pt>
    <dgm:pt modelId="{AAA47E23-BA94-451A-B4A4-0AB905EDE13F}" type="pres">
      <dgm:prSet presAssocID="{379F7C76-B658-4E1C-B9EE-F295FAA2FC9F}" presName="root" presStyleCnt="0">
        <dgm:presLayoutVars>
          <dgm:dir/>
          <dgm:resizeHandles val="exact"/>
        </dgm:presLayoutVars>
      </dgm:prSet>
      <dgm:spPr/>
    </dgm:pt>
    <dgm:pt modelId="{EF2AACC7-DF12-44B8-B50A-A214E48487B0}" type="pres">
      <dgm:prSet presAssocID="{22280996-FA1C-48C1-BCED-55ED6548539D}" presName="compNode" presStyleCnt="0"/>
      <dgm:spPr/>
    </dgm:pt>
    <dgm:pt modelId="{9DD2AE4F-00BF-41EC-BC99-2AC8E947C424}" type="pres">
      <dgm:prSet presAssocID="{22280996-FA1C-48C1-BCED-55ED6548539D}" presName="iconBgRect" presStyleLbl="bgShp" presStyleIdx="0" presStyleCnt="3"/>
      <dgm:spPr>
        <a:prstGeom prst="round2DiagRect">
          <a:avLst>
            <a:gd name="adj1" fmla="val 29727"/>
            <a:gd name="adj2" fmla="val 0"/>
          </a:avLst>
        </a:prstGeom>
      </dgm:spPr>
    </dgm:pt>
    <dgm:pt modelId="{80EDFE5E-61B4-4178-8212-D61419575F2A}" type="pres">
      <dgm:prSet presAssocID="{22280996-FA1C-48C1-BCED-55ED654853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BF898062-6A2F-49BA-9345-E3962D8183E7}" type="pres">
      <dgm:prSet presAssocID="{22280996-FA1C-48C1-BCED-55ED6548539D}" presName="spaceRect" presStyleCnt="0"/>
      <dgm:spPr/>
    </dgm:pt>
    <dgm:pt modelId="{334A4C02-4935-42E0-9D43-A2452F25E485}" type="pres">
      <dgm:prSet presAssocID="{22280996-FA1C-48C1-BCED-55ED6548539D}" presName="textRect" presStyleLbl="revTx" presStyleIdx="0" presStyleCnt="3">
        <dgm:presLayoutVars>
          <dgm:chMax val="1"/>
          <dgm:chPref val="1"/>
        </dgm:presLayoutVars>
      </dgm:prSet>
      <dgm:spPr/>
    </dgm:pt>
    <dgm:pt modelId="{D59E39A2-44A6-4896-8EC6-FF59B253AA63}" type="pres">
      <dgm:prSet presAssocID="{4A94F88B-FD78-48EA-A35B-F2F27FBA7300}" presName="sibTrans" presStyleCnt="0"/>
      <dgm:spPr/>
    </dgm:pt>
    <dgm:pt modelId="{6C5AAE6D-20CE-4AF5-BB87-909183AB74EC}" type="pres">
      <dgm:prSet presAssocID="{62CA69D1-E814-40CC-ADF2-D889C847B2F8}" presName="compNode" presStyleCnt="0"/>
      <dgm:spPr/>
    </dgm:pt>
    <dgm:pt modelId="{68C2D0DD-E0B3-4C0E-BE33-DE5CE2E59FB5}" type="pres">
      <dgm:prSet presAssocID="{62CA69D1-E814-40CC-ADF2-D889C847B2F8}" presName="iconBgRect" presStyleLbl="bgShp" presStyleIdx="1" presStyleCnt="3"/>
      <dgm:spPr>
        <a:prstGeom prst="round2DiagRect">
          <a:avLst>
            <a:gd name="adj1" fmla="val 29727"/>
            <a:gd name="adj2" fmla="val 0"/>
          </a:avLst>
        </a:prstGeom>
      </dgm:spPr>
    </dgm:pt>
    <dgm:pt modelId="{FE9237BF-8354-4FB9-8C45-987381EB05C1}" type="pres">
      <dgm:prSet presAssocID="{62CA69D1-E814-40CC-ADF2-D889C847B2F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rse"/>
        </a:ext>
      </dgm:extLst>
    </dgm:pt>
    <dgm:pt modelId="{7C5A6450-E661-441D-A74E-03B1F128DF9D}" type="pres">
      <dgm:prSet presAssocID="{62CA69D1-E814-40CC-ADF2-D889C847B2F8}" presName="spaceRect" presStyleCnt="0"/>
      <dgm:spPr/>
    </dgm:pt>
    <dgm:pt modelId="{EE98C8AD-1FF6-4490-971A-70E3F121D441}" type="pres">
      <dgm:prSet presAssocID="{62CA69D1-E814-40CC-ADF2-D889C847B2F8}" presName="textRect" presStyleLbl="revTx" presStyleIdx="1" presStyleCnt="3">
        <dgm:presLayoutVars>
          <dgm:chMax val="1"/>
          <dgm:chPref val="1"/>
        </dgm:presLayoutVars>
      </dgm:prSet>
      <dgm:spPr/>
    </dgm:pt>
    <dgm:pt modelId="{024D5538-2D30-4AD8-9477-B9DC3FD0D081}" type="pres">
      <dgm:prSet presAssocID="{FA6AA16D-A63C-40D7-8B74-35534EA02A66}" presName="sibTrans" presStyleCnt="0"/>
      <dgm:spPr/>
    </dgm:pt>
    <dgm:pt modelId="{29AADEE6-2C44-46F0-AA7C-AFF88542E2E2}" type="pres">
      <dgm:prSet presAssocID="{B2D1E9C4-9458-4063-AAEE-34E4C583C504}" presName="compNode" presStyleCnt="0"/>
      <dgm:spPr/>
    </dgm:pt>
    <dgm:pt modelId="{95D8F0A4-97BC-4F31-BD0D-739BF716F92E}" type="pres">
      <dgm:prSet presAssocID="{B2D1E9C4-9458-4063-AAEE-34E4C583C504}" presName="iconBgRect" presStyleLbl="bgShp" presStyleIdx="2" presStyleCnt="3"/>
      <dgm:spPr>
        <a:prstGeom prst="round2DiagRect">
          <a:avLst>
            <a:gd name="adj1" fmla="val 29727"/>
            <a:gd name="adj2" fmla="val 0"/>
          </a:avLst>
        </a:prstGeom>
      </dgm:spPr>
    </dgm:pt>
    <dgm:pt modelId="{609D02B7-54AB-471B-AC17-DA00999506BC}" type="pres">
      <dgm:prSet presAssocID="{B2D1E9C4-9458-4063-AAEE-34E4C583C5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rseshoe"/>
        </a:ext>
      </dgm:extLst>
    </dgm:pt>
    <dgm:pt modelId="{880E09E6-3390-4600-B193-2450EEF833DC}" type="pres">
      <dgm:prSet presAssocID="{B2D1E9C4-9458-4063-AAEE-34E4C583C504}" presName="spaceRect" presStyleCnt="0"/>
      <dgm:spPr/>
    </dgm:pt>
    <dgm:pt modelId="{C947652D-8BB2-4632-AE68-B23151B8BD0F}" type="pres">
      <dgm:prSet presAssocID="{B2D1E9C4-9458-4063-AAEE-34E4C583C504}" presName="textRect" presStyleLbl="revTx" presStyleIdx="2" presStyleCnt="3">
        <dgm:presLayoutVars>
          <dgm:chMax val="1"/>
          <dgm:chPref val="1"/>
        </dgm:presLayoutVars>
      </dgm:prSet>
      <dgm:spPr/>
    </dgm:pt>
  </dgm:ptLst>
  <dgm:cxnLst>
    <dgm:cxn modelId="{83C1110D-8F36-444C-896D-58999A52AFB3}" type="presOf" srcId="{62CA69D1-E814-40CC-ADF2-D889C847B2F8}" destId="{EE98C8AD-1FF6-4490-971A-70E3F121D441}" srcOrd="0" destOrd="0" presId="urn:microsoft.com/office/officeart/2018/5/layout/IconLeafLabelList"/>
    <dgm:cxn modelId="{78A8F331-CAD2-44A9-932D-F69BD223D6F9}" type="presOf" srcId="{22280996-FA1C-48C1-BCED-55ED6548539D}" destId="{334A4C02-4935-42E0-9D43-A2452F25E485}" srcOrd="0" destOrd="0" presId="urn:microsoft.com/office/officeart/2018/5/layout/IconLeafLabelList"/>
    <dgm:cxn modelId="{A250525B-8E36-4460-94E5-0A495BCDDAD2}" srcId="{379F7C76-B658-4E1C-B9EE-F295FAA2FC9F}" destId="{62CA69D1-E814-40CC-ADF2-D889C847B2F8}" srcOrd="1" destOrd="0" parTransId="{FE2AB09D-8EF8-4F7A-A606-0F40BA01F2C4}" sibTransId="{FA6AA16D-A63C-40D7-8B74-35534EA02A66}"/>
    <dgm:cxn modelId="{DEC01C56-3642-4ACA-83AA-7AD8C069DE69}" srcId="{379F7C76-B658-4E1C-B9EE-F295FAA2FC9F}" destId="{B2D1E9C4-9458-4063-AAEE-34E4C583C504}" srcOrd="2" destOrd="0" parTransId="{206F7A4C-30C8-4E85-901D-E2E2BC7CCD2A}" sibTransId="{E7085713-54E5-4E12-85B2-954AFDD47D54}"/>
    <dgm:cxn modelId="{F5AE3885-CA5D-45FE-A3F5-293D0C2471A7}" type="presOf" srcId="{379F7C76-B658-4E1C-B9EE-F295FAA2FC9F}" destId="{AAA47E23-BA94-451A-B4A4-0AB905EDE13F}" srcOrd="0" destOrd="0" presId="urn:microsoft.com/office/officeart/2018/5/layout/IconLeafLabelList"/>
    <dgm:cxn modelId="{6CFA51CC-5099-4E23-A02F-0F9D8CE42062}" srcId="{379F7C76-B658-4E1C-B9EE-F295FAA2FC9F}" destId="{22280996-FA1C-48C1-BCED-55ED6548539D}" srcOrd="0" destOrd="0" parTransId="{1C64F097-006D-4487-8E67-C75D1308BA59}" sibTransId="{4A94F88B-FD78-48EA-A35B-F2F27FBA7300}"/>
    <dgm:cxn modelId="{01E1B9EB-5097-400B-9E01-A9279EAB6DD6}" type="presOf" srcId="{B2D1E9C4-9458-4063-AAEE-34E4C583C504}" destId="{C947652D-8BB2-4632-AE68-B23151B8BD0F}" srcOrd="0" destOrd="0" presId="urn:microsoft.com/office/officeart/2018/5/layout/IconLeafLabelList"/>
    <dgm:cxn modelId="{49D6B02B-F25E-4D9A-A3BE-32A142FF3F9B}" type="presParOf" srcId="{AAA47E23-BA94-451A-B4A4-0AB905EDE13F}" destId="{EF2AACC7-DF12-44B8-B50A-A214E48487B0}" srcOrd="0" destOrd="0" presId="urn:microsoft.com/office/officeart/2018/5/layout/IconLeafLabelList"/>
    <dgm:cxn modelId="{1FE044A7-C5A6-4F0D-BEFF-793BD2A8FDA5}" type="presParOf" srcId="{EF2AACC7-DF12-44B8-B50A-A214E48487B0}" destId="{9DD2AE4F-00BF-41EC-BC99-2AC8E947C424}" srcOrd="0" destOrd="0" presId="urn:microsoft.com/office/officeart/2018/5/layout/IconLeafLabelList"/>
    <dgm:cxn modelId="{462FB66B-B03A-49A6-BFC6-9946CD228420}" type="presParOf" srcId="{EF2AACC7-DF12-44B8-B50A-A214E48487B0}" destId="{80EDFE5E-61B4-4178-8212-D61419575F2A}" srcOrd="1" destOrd="0" presId="urn:microsoft.com/office/officeart/2018/5/layout/IconLeafLabelList"/>
    <dgm:cxn modelId="{F4865E2B-AAD2-4BB4-8178-7248FFC28966}" type="presParOf" srcId="{EF2AACC7-DF12-44B8-B50A-A214E48487B0}" destId="{BF898062-6A2F-49BA-9345-E3962D8183E7}" srcOrd="2" destOrd="0" presId="urn:microsoft.com/office/officeart/2018/5/layout/IconLeafLabelList"/>
    <dgm:cxn modelId="{6340719D-DB5A-4232-B91B-B54576BA4C36}" type="presParOf" srcId="{EF2AACC7-DF12-44B8-B50A-A214E48487B0}" destId="{334A4C02-4935-42E0-9D43-A2452F25E485}" srcOrd="3" destOrd="0" presId="urn:microsoft.com/office/officeart/2018/5/layout/IconLeafLabelList"/>
    <dgm:cxn modelId="{08DC113D-B97B-4E2D-B943-C754F99CAA73}" type="presParOf" srcId="{AAA47E23-BA94-451A-B4A4-0AB905EDE13F}" destId="{D59E39A2-44A6-4896-8EC6-FF59B253AA63}" srcOrd="1" destOrd="0" presId="urn:microsoft.com/office/officeart/2018/5/layout/IconLeafLabelList"/>
    <dgm:cxn modelId="{D17B8606-2EF1-42AB-A02E-54533FC2FC55}" type="presParOf" srcId="{AAA47E23-BA94-451A-B4A4-0AB905EDE13F}" destId="{6C5AAE6D-20CE-4AF5-BB87-909183AB74EC}" srcOrd="2" destOrd="0" presId="urn:microsoft.com/office/officeart/2018/5/layout/IconLeafLabelList"/>
    <dgm:cxn modelId="{0E43E038-ADC0-4643-A84F-CFDCCB761F8A}" type="presParOf" srcId="{6C5AAE6D-20CE-4AF5-BB87-909183AB74EC}" destId="{68C2D0DD-E0B3-4C0E-BE33-DE5CE2E59FB5}" srcOrd="0" destOrd="0" presId="urn:microsoft.com/office/officeart/2018/5/layout/IconLeafLabelList"/>
    <dgm:cxn modelId="{55CA6F03-131B-46A1-902C-3E575A1FC4A2}" type="presParOf" srcId="{6C5AAE6D-20CE-4AF5-BB87-909183AB74EC}" destId="{FE9237BF-8354-4FB9-8C45-987381EB05C1}" srcOrd="1" destOrd="0" presId="urn:microsoft.com/office/officeart/2018/5/layout/IconLeafLabelList"/>
    <dgm:cxn modelId="{2AAD0A31-810B-4604-81B3-6E307F07772D}" type="presParOf" srcId="{6C5AAE6D-20CE-4AF5-BB87-909183AB74EC}" destId="{7C5A6450-E661-441D-A74E-03B1F128DF9D}" srcOrd="2" destOrd="0" presId="urn:microsoft.com/office/officeart/2018/5/layout/IconLeafLabelList"/>
    <dgm:cxn modelId="{B50FA20F-10DF-4F4E-9EF4-4A8254533BDB}" type="presParOf" srcId="{6C5AAE6D-20CE-4AF5-BB87-909183AB74EC}" destId="{EE98C8AD-1FF6-4490-971A-70E3F121D441}" srcOrd="3" destOrd="0" presId="urn:microsoft.com/office/officeart/2018/5/layout/IconLeafLabelList"/>
    <dgm:cxn modelId="{2E3888ED-F82B-4767-9D87-FCD5E5A4766F}" type="presParOf" srcId="{AAA47E23-BA94-451A-B4A4-0AB905EDE13F}" destId="{024D5538-2D30-4AD8-9477-B9DC3FD0D081}" srcOrd="3" destOrd="0" presId="urn:microsoft.com/office/officeart/2018/5/layout/IconLeafLabelList"/>
    <dgm:cxn modelId="{114BEA55-DDA1-43AE-8585-5FF471395BDA}" type="presParOf" srcId="{AAA47E23-BA94-451A-B4A4-0AB905EDE13F}" destId="{29AADEE6-2C44-46F0-AA7C-AFF88542E2E2}" srcOrd="4" destOrd="0" presId="urn:microsoft.com/office/officeart/2018/5/layout/IconLeafLabelList"/>
    <dgm:cxn modelId="{79CEC176-8E84-4702-8614-380006ABFFAA}" type="presParOf" srcId="{29AADEE6-2C44-46F0-AA7C-AFF88542E2E2}" destId="{95D8F0A4-97BC-4F31-BD0D-739BF716F92E}" srcOrd="0" destOrd="0" presId="urn:microsoft.com/office/officeart/2018/5/layout/IconLeafLabelList"/>
    <dgm:cxn modelId="{ADB8FE07-63CD-49D0-8594-D77E708307B3}" type="presParOf" srcId="{29AADEE6-2C44-46F0-AA7C-AFF88542E2E2}" destId="{609D02B7-54AB-471B-AC17-DA00999506BC}" srcOrd="1" destOrd="0" presId="urn:microsoft.com/office/officeart/2018/5/layout/IconLeafLabelList"/>
    <dgm:cxn modelId="{4800CA97-0868-4882-BC2D-DC7DBD51D0D5}" type="presParOf" srcId="{29AADEE6-2C44-46F0-AA7C-AFF88542E2E2}" destId="{880E09E6-3390-4600-B193-2450EEF833DC}" srcOrd="2" destOrd="0" presId="urn:microsoft.com/office/officeart/2018/5/layout/IconLeafLabelList"/>
    <dgm:cxn modelId="{3E46FCA0-AB64-4AA1-AF7E-DB02040353F6}" type="presParOf" srcId="{29AADEE6-2C44-46F0-AA7C-AFF88542E2E2}" destId="{C947652D-8BB2-4632-AE68-B23151B8BD0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FADEEF-4232-4620-9BD0-E8561D7EF48B}">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833B717-1F51-44BE-B685-9912F36F49B9}">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Speeding, as well as inappropriate speed, can have a devastating impact on the safety of road users, increasing the risk of a collision and the severity of the consequences. </a:t>
          </a:r>
          <a:endParaRPr lang="en-US" sz="2600" kern="1200"/>
        </a:p>
      </dsp:txBody>
      <dsp:txXfrm>
        <a:off x="608661" y="692298"/>
        <a:ext cx="4508047" cy="2799040"/>
      </dsp:txXfrm>
    </dsp:sp>
    <dsp:sp modelId="{44B77C34-8750-4270-AB2B-55D2BBBE59B5}">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09568E-A246-4CD2-9322-12B08BC2481D}">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0" i="0" kern="1200"/>
            <a:t>If prosecuted for speeding, the minimum penalty is a £100 fine and 3 penalty points.</a:t>
          </a:r>
          <a:endParaRPr lang="en-US" sz="2600" kern="1200"/>
        </a:p>
      </dsp:txBody>
      <dsp:txXfrm>
        <a:off x="6331365" y="692298"/>
        <a:ext cx="4508047" cy="2799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50D47A-2ACE-4E95-ABE8-B80C56EC2B02}">
      <dsp:nvSpPr>
        <dsp:cNvPr id="0" name=""/>
        <dsp:cNvSpPr/>
      </dsp:nvSpPr>
      <dsp:spPr>
        <a:xfrm>
          <a:off x="1333" y="110983"/>
          <a:ext cx="4682211" cy="297320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70272F-ACB2-459F-BBE2-60F6C3E47A4C}">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Seatbelt use is such a significant contributory factor with regards to road collisions and the resulting injuries. </a:t>
          </a:r>
          <a:endParaRPr lang="en-US" sz="2300" kern="1200"/>
        </a:p>
      </dsp:txBody>
      <dsp:txXfrm>
        <a:off x="608661" y="692298"/>
        <a:ext cx="4508047" cy="2799040"/>
      </dsp:txXfrm>
    </dsp:sp>
    <dsp:sp modelId="{66BB6CBA-8F7D-49E4-88E0-6D8B6D6F69CB}">
      <dsp:nvSpPr>
        <dsp:cNvPr id="0" name=""/>
        <dsp:cNvSpPr/>
      </dsp:nvSpPr>
      <dsp:spPr>
        <a:xfrm>
          <a:off x="5724037" y="110983"/>
          <a:ext cx="4682211" cy="297320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5DE6B4-EB97-4797-A94A-41B32254FF9C}">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In the UK it is a legal requirement for drivers and passengers to wear a seatbelt, unless they have an exemption, and it is the driver’s legal responsibility to ensure that any passenger under 14 years old is using the appropriate child restraint.</a:t>
          </a:r>
          <a:endParaRPr lang="en-US" sz="2300" kern="120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981A60-97FA-4BFA-83BB-95401E7953DC}">
      <dsp:nvSpPr>
        <dsp:cNvPr id="0" name=""/>
        <dsp:cNvSpPr/>
      </dsp:nvSpPr>
      <dsp:spPr>
        <a:xfrm>
          <a:off x="0" y="0"/>
          <a:ext cx="3414946" cy="4192805"/>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1022350">
            <a:lnSpc>
              <a:spcPct val="90000"/>
            </a:lnSpc>
            <a:spcBef>
              <a:spcPct val="0"/>
            </a:spcBef>
            <a:spcAft>
              <a:spcPct val="35000"/>
            </a:spcAft>
            <a:buNone/>
          </a:pPr>
          <a:r>
            <a:rPr lang="en-GB" sz="2300" kern="1200"/>
            <a:t>Encouraging the public to take personal responsibility for helping to make our roads safer. </a:t>
          </a:r>
          <a:endParaRPr lang="en-US" sz="2300" kern="1200"/>
        </a:p>
      </dsp:txBody>
      <dsp:txXfrm>
        <a:off x="0" y="1593265"/>
        <a:ext cx="3414946" cy="2515683"/>
      </dsp:txXfrm>
    </dsp:sp>
    <dsp:sp modelId="{5D08F600-0ECD-45BD-A5F2-09731A38E12A}">
      <dsp:nvSpPr>
        <dsp:cNvPr id="0" name=""/>
        <dsp:cNvSpPr/>
      </dsp:nvSpPr>
      <dsp:spPr>
        <a:xfrm>
          <a:off x="1078552" y="419280"/>
          <a:ext cx="1257841" cy="1257841"/>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262759" y="603487"/>
        <a:ext cx="889427" cy="889427"/>
      </dsp:txXfrm>
    </dsp:sp>
    <dsp:sp modelId="{5C272E58-6B7E-4A9A-83CA-0C12215F0D6C}">
      <dsp:nvSpPr>
        <dsp:cNvPr id="0" name=""/>
        <dsp:cNvSpPr/>
      </dsp:nvSpPr>
      <dsp:spPr>
        <a:xfrm>
          <a:off x="0" y="4192733"/>
          <a:ext cx="3414946" cy="72"/>
        </a:xfrm>
        <a:prstGeom prst="rect">
          <a:avLst/>
        </a:prstGeom>
        <a:solidFill>
          <a:schemeClr val="accent2">
            <a:hueOff val="1288723"/>
            <a:satOff val="-3699"/>
            <a:lumOff val="-5922"/>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78598B-5C23-439C-B52E-EC3D246BCCB7}">
      <dsp:nvSpPr>
        <dsp:cNvPr id="0" name=""/>
        <dsp:cNvSpPr/>
      </dsp:nvSpPr>
      <dsp:spPr>
        <a:xfrm>
          <a:off x="3756441" y="0"/>
          <a:ext cx="3414946" cy="4192805"/>
        </a:xfrm>
        <a:prstGeom prst="rect">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1022350">
            <a:lnSpc>
              <a:spcPct val="90000"/>
            </a:lnSpc>
            <a:spcBef>
              <a:spcPct val="0"/>
            </a:spcBef>
            <a:spcAft>
              <a:spcPct val="35000"/>
            </a:spcAft>
            <a:buNone/>
          </a:pPr>
          <a:r>
            <a:rPr lang="en-GB" sz="2300" kern="1200"/>
            <a:t>Abiding by the laws of the road. </a:t>
          </a:r>
          <a:endParaRPr lang="en-US" sz="2300" kern="1200"/>
        </a:p>
      </dsp:txBody>
      <dsp:txXfrm>
        <a:off x="3756441" y="1593265"/>
        <a:ext cx="3414946" cy="2515683"/>
      </dsp:txXfrm>
    </dsp:sp>
    <dsp:sp modelId="{D68DF63A-1531-4B10-BD56-2C73219CA305}">
      <dsp:nvSpPr>
        <dsp:cNvPr id="0" name=""/>
        <dsp:cNvSpPr/>
      </dsp:nvSpPr>
      <dsp:spPr>
        <a:xfrm>
          <a:off x="4834993" y="419280"/>
          <a:ext cx="1257841" cy="1257841"/>
        </a:xfrm>
        <a:prstGeom prst="ellipse">
          <a:avLst/>
        </a:prstGeom>
        <a:solidFill>
          <a:schemeClr val="accent2">
            <a:hueOff val="2577445"/>
            <a:satOff val="-7397"/>
            <a:lumOff val="-11844"/>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019200" y="603487"/>
        <a:ext cx="889427" cy="889427"/>
      </dsp:txXfrm>
    </dsp:sp>
    <dsp:sp modelId="{A3E4B55D-9B5D-45F0-8EBE-FDF2979EE971}">
      <dsp:nvSpPr>
        <dsp:cNvPr id="0" name=""/>
        <dsp:cNvSpPr/>
      </dsp:nvSpPr>
      <dsp:spPr>
        <a:xfrm>
          <a:off x="3756441" y="4192733"/>
          <a:ext cx="3414946" cy="72"/>
        </a:xfrm>
        <a:prstGeom prst="rect">
          <a:avLst/>
        </a:prstGeom>
        <a:solidFill>
          <a:schemeClr val="accent2">
            <a:hueOff val="3866169"/>
            <a:satOff val="-11096"/>
            <a:lumOff val="-17765"/>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808ABD-06B4-4F1F-A7C7-F2F1CE391629}">
      <dsp:nvSpPr>
        <dsp:cNvPr id="0" name=""/>
        <dsp:cNvSpPr/>
      </dsp:nvSpPr>
      <dsp:spPr>
        <a:xfrm>
          <a:off x="7512882" y="0"/>
          <a:ext cx="3414946" cy="4192805"/>
        </a:xfrm>
        <a:prstGeom prst="rect">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243" tIns="330200" rIns="266243" bIns="330200" numCol="1" spcCol="1270" anchor="t" anchorCtr="0">
          <a:noAutofit/>
        </a:bodyPr>
        <a:lstStyle/>
        <a:p>
          <a:pPr marL="0" lvl="0" indent="0" algn="l" defTabSz="1022350">
            <a:lnSpc>
              <a:spcPct val="90000"/>
            </a:lnSpc>
            <a:spcBef>
              <a:spcPct val="0"/>
            </a:spcBef>
            <a:spcAft>
              <a:spcPct val="35000"/>
            </a:spcAft>
            <a:buNone/>
          </a:pPr>
          <a:r>
            <a:rPr lang="en-GB" sz="2300" kern="1200"/>
            <a:t>Challenging behaviours such as speeding which are widely accepted within society. </a:t>
          </a:r>
          <a:endParaRPr lang="en-US" sz="2300" kern="1200"/>
        </a:p>
      </dsp:txBody>
      <dsp:txXfrm>
        <a:off x="7512882" y="1593265"/>
        <a:ext cx="3414946" cy="2515683"/>
      </dsp:txXfrm>
    </dsp:sp>
    <dsp:sp modelId="{89EE29DF-F4F9-44D2-BC74-FE0E6AAF1845}">
      <dsp:nvSpPr>
        <dsp:cNvPr id="0" name=""/>
        <dsp:cNvSpPr/>
      </dsp:nvSpPr>
      <dsp:spPr>
        <a:xfrm>
          <a:off x="8591434" y="419280"/>
          <a:ext cx="1257841" cy="1257841"/>
        </a:xfrm>
        <a:prstGeom prst="ellipse">
          <a:avLst/>
        </a:prstGeom>
        <a:solidFill>
          <a:schemeClr val="accent2">
            <a:hueOff val="5154891"/>
            <a:satOff val="-14794"/>
            <a:lumOff val="-23687"/>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066" tIns="12700" rIns="98066"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775641" y="603487"/>
        <a:ext cx="889427" cy="889427"/>
      </dsp:txXfrm>
    </dsp:sp>
    <dsp:sp modelId="{F1F80122-3F44-423F-83DE-3C02506707B3}">
      <dsp:nvSpPr>
        <dsp:cNvPr id="0" name=""/>
        <dsp:cNvSpPr/>
      </dsp:nvSpPr>
      <dsp:spPr>
        <a:xfrm>
          <a:off x="7512882" y="4192733"/>
          <a:ext cx="3414946" cy="7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2AE4F-00BF-41EC-BC99-2AC8E947C424}">
      <dsp:nvSpPr>
        <dsp:cNvPr id="0" name=""/>
        <dsp:cNvSpPr/>
      </dsp:nvSpPr>
      <dsp:spPr>
        <a:xfrm>
          <a:off x="718664" y="453902"/>
          <a:ext cx="1955812" cy="195581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EDFE5E-61B4-4178-8212-D61419575F2A}">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4A4C02-4935-42E0-9D43-A2452F25E485}">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This is a very old act but is still very active and although it has some powers/offences that do not make sense in modern life such as:</a:t>
          </a:r>
          <a:endParaRPr lang="en-US" sz="1200" kern="1200"/>
        </a:p>
      </dsp:txBody>
      <dsp:txXfrm>
        <a:off x="93445" y="3018902"/>
        <a:ext cx="3206250" cy="720000"/>
      </dsp:txXfrm>
    </dsp:sp>
    <dsp:sp modelId="{68C2D0DD-E0B3-4C0E-BE33-DE5CE2E59FB5}">
      <dsp:nvSpPr>
        <dsp:cNvPr id="0" name=""/>
        <dsp:cNvSpPr/>
      </dsp:nvSpPr>
      <dsp:spPr>
        <a:xfrm>
          <a:off x="4486008" y="453902"/>
          <a:ext cx="1955812" cy="195581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9237BF-8354-4FB9-8C45-987381EB05C1}">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98C8AD-1FF6-4490-971A-70E3F121D441}">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Riding upon the cart, or upon any horse drawing it, and not having some other person to guide it, unless there be some person driving it. </a:t>
          </a:r>
          <a:endParaRPr lang="en-US" sz="1200" kern="1200"/>
        </a:p>
      </dsp:txBody>
      <dsp:txXfrm>
        <a:off x="3860789" y="3018902"/>
        <a:ext cx="3206250" cy="720000"/>
      </dsp:txXfrm>
    </dsp:sp>
    <dsp:sp modelId="{95D8F0A4-97BC-4F31-BD0D-739BF716F92E}">
      <dsp:nvSpPr>
        <dsp:cNvPr id="0" name=""/>
        <dsp:cNvSpPr/>
      </dsp:nvSpPr>
      <dsp:spPr>
        <a:xfrm>
          <a:off x="8253352" y="453902"/>
          <a:ext cx="1955812" cy="1955812"/>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9D02B7-54AB-471B-AC17-DA00999506BC}">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47652D-8BB2-4632-AE68-B23151B8BD0F}">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a:t>Quitting his cart, or leaving control of the horses, or leaving the cart so as to be an obstruction on the highway.</a:t>
          </a:r>
          <a:endParaRPr lang="en-US" sz="1200" kern="1200"/>
        </a:p>
      </dsp:txBody>
      <dsp:txXfrm>
        <a:off x="7628133" y="3018902"/>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5BA661-A2E4-4D79-B289-B7B4DFF64351}" type="datetimeFigureOut">
              <a:rPr lang="en-GB" smtClean="0"/>
              <a:t>22/01/2025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44CE6-8E09-4349-8CBC-31D6216F86C9}" type="slidenum">
              <a:rPr lang="en-GB" smtClean="0"/>
              <a:t>‹#›</a:t>
            </a:fld>
            <a:endParaRPr lang="en-GB"/>
          </a:p>
        </p:txBody>
      </p:sp>
    </p:spTree>
    <p:extLst>
      <p:ext uri="{BB962C8B-B14F-4D97-AF65-F5344CB8AC3E}">
        <p14:creationId xmlns:p14="http://schemas.microsoft.com/office/powerpoint/2010/main" val="1557311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5</a:t>
            </a:fld>
            <a:endParaRPr lang="en-GB"/>
          </a:p>
        </p:txBody>
      </p:sp>
    </p:spTree>
    <p:extLst>
      <p:ext uri="{BB962C8B-B14F-4D97-AF65-F5344CB8AC3E}">
        <p14:creationId xmlns:p14="http://schemas.microsoft.com/office/powerpoint/2010/main" val="11837483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latin typeface="GDS Transport"/>
              </a:rPr>
              <a:t>While this factsheet follows the National Police Chiefs Council (</a:t>
            </a:r>
            <a:r>
              <a:rPr lang="en-GB" dirty="0"/>
              <a:t>NPCC</a:t>
            </a:r>
            <a:r>
              <a:rPr lang="en-GB" b="0" i="0" dirty="0">
                <a:solidFill>
                  <a:srgbClr val="0B0C0C"/>
                </a:solidFill>
                <a:effectLst/>
                <a:latin typeface="GDS Transport"/>
              </a:rPr>
              <a:t>) in considering the fatal 4 factors, it should be noted that some police forces and road safety organisations consider 5 factors, with the fifth being careless driving.</a:t>
            </a:r>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12</a:t>
            </a:fld>
            <a:endParaRPr lang="en-GB"/>
          </a:p>
        </p:txBody>
      </p:sp>
    </p:spTree>
    <p:extLst>
      <p:ext uri="{BB962C8B-B14F-4D97-AF65-F5344CB8AC3E}">
        <p14:creationId xmlns:p14="http://schemas.microsoft.com/office/powerpoint/2010/main" val="3731308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0B0C0C"/>
                </a:solidFill>
                <a:effectLst/>
                <a:latin typeface="GDS Transport"/>
              </a:rPr>
              <a:t>Table 1</a:t>
            </a:r>
            <a:r>
              <a:rPr lang="en-GB" b="0" i="0" dirty="0">
                <a:solidFill>
                  <a:srgbClr val="0B0C0C"/>
                </a:solidFill>
                <a:effectLst/>
                <a:latin typeface="GDS Transport"/>
              </a:rPr>
              <a:t> shows that more than half of fatal collisions in 2023 were assigned at least one fatal 4 factor (65%). Specifically, 935 out of 1,441 fatal collisions with at least one factor assigned</a:t>
            </a:r>
            <a:r>
              <a:rPr lang="en-GB" b="0" i="0" baseline="30000" dirty="0">
                <a:solidFill>
                  <a:srgbClr val="1D70B8"/>
                </a:solidFill>
                <a:effectLst/>
                <a:latin typeface="GDS Transport"/>
              </a:rPr>
              <a:t> </a:t>
            </a:r>
            <a:r>
              <a:rPr lang="en-GB" b="0" i="0" dirty="0">
                <a:solidFill>
                  <a:srgbClr val="0B0C0C"/>
                </a:solidFill>
                <a:effectLst/>
                <a:latin typeface="GDS Transport"/>
              </a:rPr>
              <a:t> were assigned one of the fatal 4.</a:t>
            </a:r>
          </a:p>
          <a:p>
            <a:endParaRPr lang="en-GB" b="0" i="0" dirty="0">
              <a:solidFill>
                <a:srgbClr val="0B0C0C"/>
              </a:solidFill>
              <a:effectLst/>
              <a:latin typeface="GDS Transport"/>
            </a:endParaRPr>
          </a:p>
          <a:p>
            <a:r>
              <a:rPr lang="en-GB" b="0" i="0" dirty="0">
                <a:solidFill>
                  <a:srgbClr val="0B0C0C"/>
                </a:solidFill>
                <a:effectLst/>
                <a:latin typeface="GDS Transport"/>
              </a:rPr>
              <a:t>Of the fatal 4 factors, speed was the most commonly assigned. Over 50% of fatal collisions were assigned at least one speed related RSF. A relatively low percent of fatal collisions were assigned a factor related to mobile device use.</a:t>
            </a:r>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13</a:t>
            </a:fld>
            <a:endParaRPr lang="en-GB"/>
          </a:p>
        </p:txBody>
      </p:sp>
    </p:spTree>
    <p:extLst>
      <p:ext uri="{BB962C8B-B14F-4D97-AF65-F5344CB8AC3E}">
        <p14:creationId xmlns:p14="http://schemas.microsoft.com/office/powerpoint/2010/main" val="3883859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0B0C0C"/>
                </a:solidFill>
                <a:effectLst/>
                <a:latin typeface="GDS Transport"/>
              </a:rPr>
              <a:t>Chart 1</a:t>
            </a:r>
            <a:r>
              <a:rPr lang="en-GB" b="0" i="0" dirty="0">
                <a:solidFill>
                  <a:srgbClr val="0B0C0C"/>
                </a:solidFill>
                <a:effectLst/>
                <a:latin typeface="GDS Transport"/>
              </a:rPr>
              <a:t> shows that the overall number of fatal 4 related collisions fell slightly between 2014 and 2019 and sharply in 2020 which was associated with the coronavirus (COVID-19) pandemic. The subsequent increase represents a return to pre-pandemic levels. The overall number of non fatal 4 related collisions shows less of a dip during the pandemic period but otherwise follows a similar trend.</a:t>
            </a:r>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14</a:t>
            </a:fld>
            <a:endParaRPr lang="en-GB"/>
          </a:p>
        </p:txBody>
      </p:sp>
    </p:spTree>
    <p:extLst>
      <p:ext uri="{BB962C8B-B14F-4D97-AF65-F5344CB8AC3E}">
        <p14:creationId xmlns:p14="http://schemas.microsoft.com/office/powerpoint/2010/main" val="19998115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1F2025"/>
                </a:solidFill>
                <a:effectLst/>
                <a:latin typeface="Lato-Regular"/>
              </a:rPr>
              <a:t>While many forces undertake proactive operations around the fatal 4 behaviours through the summer months, Operation Spotlight is the first time it will be nationally coordinated, building on the success of Op Limit – the Christmas drink and drug driving campaign.</a:t>
            </a:r>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16</a:t>
            </a:fld>
            <a:endParaRPr lang="en-GB"/>
          </a:p>
        </p:txBody>
      </p:sp>
    </p:spTree>
    <p:extLst>
      <p:ext uri="{BB962C8B-B14F-4D97-AF65-F5344CB8AC3E}">
        <p14:creationId xmlns:p14="http://schemas.microsoft.com/office/powerpoint/2010/main" val="2097261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18</a:t>
            </a:fld>
            <a:endParaRPr lang="en-GB"/>
          </a:p>
        </p:txBody>
      </p:sp>
    </p:spTree>
    <p:extLst>
      <p:ext uri="{BB962C8B-B14F-4D97-AF65-F5344CB8AC3E}">
        <p14:creationId xmlns:p14="http://schemas.microsoft.com/office/powerpoint/2010/main" val="2369724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21</a:t>
            </a:fld>
            <a:endParaRPr lang="en-GB"/>
          </a:p>
        </p:txBody>
      </p:sp>
    </p:spTree>
    <p:extLst>
      <p:ext uri="{BB962C8B-B14F-4D97-AF65-F5344CB8AC3E}">
        <p14:creationId xmlns:p14="http://schemas.microsoft.com/office/powerpoint/2010/main" val="2334133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22</a:t>
            </a:fld>
            <a:endParaRPr lang="en-GB"/>
          </a:p>
        </p:txBody>
      </p:sp>
    </p:spTree>
    <p:extLst>
      <p:ext uri="{BB962C8B-B14F-4D97-AF65-F5344CB8AC3E}">
        <p14:creationId xmlns:p14="http://schemas.microsoft.com/office/powerpoint/2010/main" val="4160729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still has offences we can use today such as: Section 72: "If any person shall wilfully ride upon any footpath or causeway by the side of any road made or set apart for the use or accommodation of foot passengers; or shall wilfully lead or drive any horse, ass, sheep, mule, swine, or cattle or carriage of any description, or any truck or sledge, upon any such footpath or causeway; or shall tether any horse, ass, mule, swine, or cattle, on any highway, so as to suffer or permit the tethered animal to be thereon.“ This is directly reference in the current Highway Code (Rule 64) You MUST NOT cycle on a pavement. HA 1835 sect 72</a:t>
            </a:r>
          </a:p>
        </p:txBody>
      </p:sp>
      <p:sp>
        <p:nvSpPr>
          <p:cNvPr id="4" name="Slide Number Placeholder 3"/>
          <p:cNvSpPr>
            <a:spLocks noGrp="1"/>
          </p:cNvSpPr>
          <p:nvPr>
            <p:ph type="sldNum" sz="quarter" idx="5"/>
          </p:nvPr>
        </p:nvSpPr>
        <p:spPr/>
        <p:txBody>
          <a:bodyPr/>
          <a:lstStyle/>
          <a:p>
            <a:fld id="{05F44CE6-8E09-4349-8CBC-31D6216F86C9}" type="slidenum">
              <a:rPr lang="en-GB" smtClean="0"/>
              <a:t>24</a:t>
            </a:fld>
            <a:endParaRPr lang="en-GB"/>
          </a:p>
        </p:txBody>
      </p:sp>
    </p:spTree>
    <p:extLst>
      <p:ext uri="{BB962C8B-B14F-4D97-AF65-F5344CB8AC3E}">
        <p14:creationId xmlns:p14="http://schemas.microsoft.com/office/powerpoint/2010/main" val="39485236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25</a:t>
            </a:fld>
            <a:endParaRPr lang="en-GB"/>
          </a:p>
        </p:txBody>
      </p:sp>
    </p:spTree>
    <p:extLst>
      <p:ext uri="{BB962C8B-B14F-4D97-AF65-F5344CB8AC3E}">
        <p14:creationId xmlns:p14="http://schemas.microsoft.com/office/powerpoint/2010/main" val="28508479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the next session go away and research unusual traffic offences which </a:t>
            </a:r>
            <a:r>
              <a:rPr lang="en-GB"/>
              <a:t>are still in use today. </a:t>
            </a:r>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27</a:t>
            </a:fld>
            <a:endParaRPr lang="en-GB"/>
          </a:p>
        </p:txBody>
      </p:sp>
    </p:spTree>
    <p:extLst>
      <p:ext uri="{BB962C8B-B14F-4D97-AF65-F5344CB8AC3E}">
        <p14:creationId xmlns:p14="http://schemas.microsoft.com/office/powerpoint/2010/main" val="27556389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28</a:t>
            </a:fld>
            <a:endParaRPr lang="en-GB"/>
          </a:p>
        </p:txBody>
      </p:sp>
    </p:spTree>
    <p:extLst>
      <p:ext uri="{BB962C8B-B14F-4D97-AF65-F5344CB8AC3E}">
        <p14:creationId xmlns:p14="http://schemas.microsoft.com/office/powerpoint/2010/main" val="28911966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8F684-F2E0-F60C-1DA9-AD4931CE4D6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BCBA2A-D225-C319-6443-D286BE2D6E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ACA864-C65D-0F39-9409-F9453A99D837}"/>
              </a:ext>
            </a:extLst>
          </p:cNvPr>
          <p:cNvSpPr>
            <a:spLocks noGrp="1"/>
          </p:cNvSpPr>
          <p:nvPr>
            <p:ph type="dt" sz="half" idx="10"/>
          </p:nvPr>
        </p:nvSpPr>
        <p:spPr/>
        <p:txBody>
          <a:bodyPr/>
          <a:lstStyle/>
          <a:p>
            <a:fld id="{1A3B6EE7-AC8F-46CB-8D4F-C41FD0057BB1}" type="datetimeFigureOut">
              <a:rPr lang="en-GB" smtClean="0"/>
              <a:t>22/01/2025</a:t>
            </a:fld>
            <a:endParaRPr lang="en-GB"/>
          </a:p>
        </p:txBody>
      </p:sp>
      <p:sp>
        <p:nvSpPr>
          <p:cNvPr id="5" name="Footer Placeholder 4">
            <a:extLst>
              <a:ext uri="{FF2B5EF4-FFF2-40B4-BE49-F238E27FC236}">
                <a16:creationId xmlns:a16="http://schemas.microsoft.com/office/drawing/2014/main" id="{6FC94CF6-8C1D-AE6D-21FC-F397B2ABB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0F7BEC-2397-8608-A5F6-A80B8EAA00D6}"/>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085313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68C48-D3AE-3FBD-F53D-F116D96CF0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9FFA5B-E697-6C6D-010A-B50DA93D23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A2C74D-07D4-94F0-ACD9-361ECE0B8FD1}"/>
              </a:ext>
            </a:extLst>
          </p:cNvPr>
          <p:cNvSpPr>
            <a:spLocks noGrp="1"/>
          </p:cNvSpPr>
          <p:nvPr>
            <p:ph type="dt" sz="half" idx="10"/>
          </p:nvPr>
        </p:nvSpPr>
        <p:spPr/>
        <p:txBody>
          <a:bodyPr/>
          <a:lstStyle/>
          <a:p>
            <a:fld id="{1A3B6EE7-AC8F-46CB-8D4F-C41FD0057BB1}" type="datetimeFigureOut">
              <a:rPr lang="en-GB" smtClean="0"/>
              <a:t>22/01/2025</a:t>
            </a:fld>
            <a:endParaRPr lang="en-GB"/>
          </a:p>
        </p:txBody>
      </p:sp>
      <p:sp>
        <p:nvSpPr>
          <p:cNvPr id="5" name="Footer Placeholder 4">
            <a:extLst>
              <a:ext uri="{FF2B5EF4-FFF2-40B4-BE49-F238E27FC236}">
                <a16:creationId xmlns:a16="http://schemas.microsoft.com/office/drawing/2014/main" id="{17640599-7A43-9781-8D04-29FA61FB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788F88-5BA7-0ADE-D10E-4C596A58A113}"/>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309840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30C12-E32F-A32C-D4D2-BDE7DD2AF5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7C04A1-1E43-C944-986A-DC687AAE90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F7638A-7A0A-A156-39CA-E6B447DF7B14}"/>
              </a:ext>
            </a:extLst>
          </p:cNvPr>
          <p:cNvSpPr>
            <a:spLocks noGrp="1"/>
          </p:cNvSpPr>
          <p:nvPr>
            <p:ph type="dt" sz="half" idx="10"/>
          </p:nvPr>
        </p:nvSpPr>
        <p:spPr/>
        <p:txBody>
          <a:bodyPr/>
          <a:lstStyle/>
          <a:p>
            <a:fld id="{1A3B6EE7-AC8F-46CB-8D4F-C41FD0057BB1}" type="datetimeFigureOut">
              <a:rPr lang="en-GB" smtClean="0"/>
              <a:t>22/01/2025</a:t>
            </a:fld>
            <a:endParaRPr lang="en-GB"/>
          </a:p>
        </p:txBody>
      </p:sp>
      <p:sp>
        <p:nvSpPr>
          <p:cNvPr id="5" name="Footer Placeholder 4">
            <a:extLst>
              <a:ext uri="{FF2B5EF4-FFF2-40B4-BE49-F238E27FC236}">
                <a16:creationId xmlns:a16="http://schemas.microsoft.com/office/drawing/2014/main" id="{B07476A3-5139-6AF5-9F1C-6978E0B0C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9D5626-7533-184F-0744-7D07F3C6EE7E}"/>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35629596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C330-B0C8-4151-8817-087000A7F61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410DCD-5541-969C-D11A-87827B3B79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D1A01EB-7C20-91FE-B912-03CBE15B84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B2E668F-C27B-1F8B-B9E6-4E5EF82B0BE2}"/>
              </a:ext>
            </a:extLst>
          </p:cNvPr>
          <p:cNvSpPr>
            <a:spLocks noGrp="1"/>
          </p:cNvSpPr>
          <p:nvPr>
            <p:ph type="dt" sz="half" idx="10"/>
          </p:nvPr>
        </p:nvSpPr>
        <p:spPr/>
        <p:txBody>
          <a:bodyPr/>
          <a:lstStyle/>
          <a:p>
            <a:fld id="{1A3B6EE7-AC8F-46CB-8D4F-C41FD0057BB1}" type="datetimeFigureOut">
              <a:rPr lang="en-GB" smtClean="0"/>
              <a:t>22/01/2025</a:t>
            </a:fld>
            <a:endParaRPr lang="en-GB"/>
          </a:p>
        </p:txBody>
      </p:sp>
      <p:sp>
        <p:nvSpPr>
          <p:cNvPr id="6" name="Footer Placeholder 5">
            <a:extLst>
              <a:ext uri="{FF2B5EF4-FFF2-40B4-BE49-F238E27FC236}">
                <a16:creationId xmlns:a16="http://schemas.microsoft.com/office/drawing/2014/main" id="{61E4D57F-B35C-BAF9-91BE-8D8DD9C7DE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CE6D6B-E853-D98F-4330-5C4FBAF8703D}"/>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525193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4DAA8-BEC0-5BA6-7469-39466337C2F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1CE25D2-AD3B-6F5D-638B-0A5D4AC7A3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809C0-4609-B741-320C-9F853B5818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A67CE6-E709-0B90-B6C4-968B8773BB5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BC0920-A844-C417-E01E-E28C046B032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00E542-014B-2592-B073-19257DCDE259}"/>
              </a:ext>
            </a:extLst>
          </p:cNvPr>
          <p:cNvSpPr>
            <a:spLocks noGrp="1"/>
          </p:cNvSpPr>
          <p:nvPr>
            <p:ph type="dt" sz="half" idx="10"/>
          </p:nvPr>
        </p:nvSpPr>
        <p:spPr/>
        <p:txBody>
          <a:bodyPr/>
          <a:lstStyle/>
          <a:p>
            <a:fld id="{1A3B6EE7-AC8F-46CB-8D4F-C41FD0057BB1}" type="datetimeFigureOut">
              <a:rPr lang="en-GB" smtClean="0"/>
              <a:t>22/01/2025</a:t>
            </a:fld>
            <a:endParaRPr lang="en-GB"/>
          </a:p>
        </p:txBody>
      </p:sp>
      <p:sp>
        <p:nvSpPr>
          <p:cNvPr id="8" name="Footer Placeholder 7">
            <a:extLst>
              <a:ext uri="{FF2B5EF4-FFF2-40B4-BE49-F238E27FC236}">
                <a16:creationId xmlns:a16="http://schemas.microsoft.com/office/drawing/2014/main" id="{E387F455-04F0-4263-6FB3-A7AF6E20C6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F86986A-37C8-B103-023E-2C958794DDD7}"/>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0608818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426BF-7BDD-E517-4BA8-01D52B76DF0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65F867B-4037-2FD2-0AD6-02F7DDA69099}"/>
              </a:ext>
            </a:extLst>
          </p:cNvPr>
          <p:cNvSpPr>
            <a:spLocks noGrp="1"/>
          </p:cNvSpPr>
          <p:nvPr>
            <p:ph type="dt" sz="half" idx="10"/>
          </p:nvPr>
        </p:nvSpPr>
        <p:spPr/>
        <p:txBody>
          <a:bodyPr/>
          <a:lstStyle/>
          <a:p>
            <a:fld id="{1A3B6EE7-AC8F-46CB-8D4F-C41FD0057BB1}" type="datetimeFigureOut">
              <a:rPr lang="en-GB" smtClean="0"/>
              <a:t>22/01/2025</a:t>
            </a:fld>
            <a:endParaRPr lang="en-GB"/>
          </a:p>
        </p:txBody>
      </p:sp>
      <p:sp>
        <p:nvSpPr>
          <p:cNvPr id="4" name="Footer Placeholder 3">
            <a:extLst>
              <a:ext uri="{FF2B5EF4-FFF2-40B4-BE49-F238E27FC236}">
                <a16:creationId xmlns:a16="http://schemas.microsoft.com/office/drawing/2014/main" id="{5B20B8B3-8ADA-1F84-C75F-0B325B026E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64C81A-A572-F73E-CC28-9E8AE63866EA}"/>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36617533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0BFB80-D8D6-4940-79CE-29DE135540BC}"/>
              </a:ext>
            </a:extLst>
          </p:cNvPr>
          <p:cNvSpPr>
            <a:spLocks noGrp="1"/>
          </p:cNvSpPr>
          <p:nvPr>
            <p:ph type="dt" sz="half" idx="10"/>
          </p:nvPr>
        </p:nvSpPr>
        <p:spPr/>
        <p:txBody>
          <a:bodyPr/>
          <a:lstStyle/>
          <a:p>
            <a:fld id="{1A3B6EE7-AC8F-46CB-8D4F-C41FD0057BB1}" type="datetimeFigureOut">
              <a:rPr lang="en-GB" smtClean="0"/>
              <a:t>22/01/2025</a:t>
            </a:fld>
            <a:endParaRPr lang="en-GB"/>
          </a:p>
        </p:txBody>
      </p:sp>
      <p:sp>
        <p:nvSpPr>
          <p:cNvPr id="3" name="Footer Placeholder 2">
            <a:extLst>
              <a:ext uri="{FF2B5EF4-FFF2-40B4-BE49-F238E27FC236}">
                <a16:creationId xmlns:a16="http://schemas.microsoft.com/office/drawing/2014/main" id="{0A2E88A0-3248-5BC4-4251-ED137B1AAD1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418A5F-A6B4-F951-CB37-E728A08198EB}"/>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32641097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96E7A-6850-B01E-E543-7DB26B86AC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F40CC0-BCD5-A0D3-B4E5-F55EF6666A8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0CF766-6418-E453-27E4-8326505C78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194A15-DD31-8380-8C0D-ACA1569FCE8B}"/>
              </a:ext>
            </a:extLst>
          </p:cNvPr>
          <p:cNvSpPr>
            <a:spLocks noGrp="1"/>
          </p:cNvSpPr>
          <p:nvPr>
            <p:ph type="dt" sz="half" idx="10"/>
          </p:nvPr>
        </p:nvSpPr>
        <p:spPr/>
        <p:txBody>
          <a:bodyPr/>
          <a:lstStyle/>
          <a:p>
            <a:fld id="{1A3B6EE7-AC8F-46CB-8D4F-C41FD0057BB1}" type="datetimeFigureOut">
              <a:rPr lang="en-GB" smtClean="0"/>
              <a:t>22/01/2025</a:t>
            </a:fld>
            <a:endParaRPr lang="en-GB"/>
          </a:p>
        </p:txBody>
      </p:sp>
      <p:sp>
        <p:nvSpPr>
          <p:cNvPr id="6" name="Footer Placeholder 5">
            <a:extLst>
              <a:ext uri="{FF2B5EF4-FFF2-40B4-BE49-F238E27FC236}">
                <a16:creationId xmlns:a16="http://schemas.microsoft.com/office/drawing/2014/main" id="{0E78732F-C3BD-B5A9-C71A-3F9CA8EC56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12B9E6-FEB7-73E1-6E6A-9259E9071725}"/>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9885373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F64ED-08F2-7D10-32C8-D9CEBA58B3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C771525-6E3D-258C-64E2-5D422972FD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D112DF6-3912-FC62-7B3C-EAB9E8F777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B3FFCB-8DC9-E4D2-BA53-87860C0B456D}"/>
              </a:ext>
            </a:extLst>
          </p:cNvPr>
          <p:cNvSpPr>
            <a:spLocks noGrp="1"/>
          </p:cNvSpPr>
          <p:nvPr>
            <p:ph type="dt" sz="half" idx="10"/>
          </p:nvPr>
        </p:nvSpPr>
        <p:spPr/>
        <p:txBody>
          <a:bodyPr/>
          <a:lstStyle/>
          <a:p>
            <a:fld id="{1A3B6EE7-AC8F-46CB-8D4F-C41FD0057BB1}" type="datetimeFigureOut">
              <a:rPr lang="en-GB" smtClean="0"/>
              <a:t>22/01/2025</a:t>
            </a:fld>
            <a:endParaRPr lang="en-GB"/>
          </a:p>
        </p:txBody>
      </p:sp>
      <p:sp>
        <p:nvSpPr>
          <p:cNvPr id="6" name="Footer Placeholder 5">
            <a:extLst>
              <a:ext uri="{FF2B5EF4-FFF2-40B4-BE49-F238E27FC236}">
                <a16:creationId xmlns:a16="http://schemas.microsoft.com/office/drawing/2014/main" id="{11A500CA-13D9-56E4-5E08-B29F3C8442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5584A-F64F-51BB-7744-F5D49CB65F5C}"/>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4183827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6DBA4-8D83-8EB1-0EAD-E3CA30E786E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6B95C3-F900-2250-EB41-2335A32DECD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AB0CB3-F840-2C99-4A45-5FF676497174}"/>
              </a:ext>
            </a:extLst>
          </p:cNvPr>
          <p:cNvSpPr>
            <a:spLocks noGrp="1"/>
          </p:cNvSpPr>
          <p:nvPr>
            <p:ph type="dt" sz="half" idx="10"/>
          </p:nvPr>
        </p:nvSpPr>
        <p:spPr/>
        <p:txBody>
          <a:bodyPr/>
          <a:lstStyle/>
          <a:p>
            <a:fld id="{1A3B6EE7-AC8F-46CB-8D4F-C41FD0057BB1}" type="datetimeFigureOut">
              <a:rPr lang="en-GB" smtClean="0"/>
              <a:t>22/01/2025</a:t>
            </a:fld>
            <a:endParaRPr lang="en-GB"/>
          </a:p>
        </p:txBody>
      </p:sp>
      <p:sp>
        <p:nvSpPr>
          <p:cNvPr id="5" name="Footer Placeholder 4">
            <a:extLst>
              <a:ext uri="{FF2B5EF4-FFF2-40B4-BE49-F238E27FC236}">
                <a16:creationId xmlns:a16="http://schemas.microsoft.com/office/drawing/2014/main" id="{11F4E821-9BC0-FE84-744C-B870CD055E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7B9CFD-70B3-96ED-8547-20A0F476C415}"/>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845300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444764-1DA9-F3D9-E619-E5DB4FADDB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410BEA-6137-83F6-FF4B-9C8176B159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227A1A-B4B0-F3B2-895F-7BDBC97AEC05}"/>
              </a:ext>
            </a:extLst>
          </p:cNvPr>
          <p:cNvSpPr>
            <a:spLocks noGrp="1"/>
          </p:cNvSpPr>
          <p:nvPr>
            <p:ph type="dt" sz="half" idx="10"/>
          </p:nvPr>
        </p:nvSpPr>
        <p:spPr/>
        <p:txBody>
          <a:bodyPr/>
          <a:lstStyle/>
          <a:p>
            <a:fld id="{1A3B6EE7-AC8F-46CB-8D4F-C41FD0057BB1}" type="datetimeFigureOut">
              <a:rPr lang="en-GB" smtClean="0"/>
              <a:t>22/01/2025</a:t>
            </a:fld>
            <a:endParaRPr lang="en-GB"/>
          </a:p>
        </p:txBody>
      </p:sp>
      <p:sp>
        <p:nvSpPr>
          <p:cNvPr id="5" name="Footer Placeholder 4">
            <a:extLst>
              <a:ext uri="{FF2B5EF4-FFF2-40B4-BE49-F238E27FC236}">
                <a16:creationId xmlns:a16="http://schemas.microsoft.com/office/drawing/2014/main" id="{67B4FF68-68C1-3F5A-F738-3B8ECBE76A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9EDAE0-F0D5-69F5-7F65-AD8EC12C06E4}"/>
              </a:ext>
            </a:extLst>
          </p:cNvPr>
          <p:cNvSpPr>
            <a:spLocks noGrp="1"/>
          </p:cNvSpPr>
          <p:nvPr>
            <p:ph type="sldNum" sz="quarter" idx="12"/>
          </p:nvPr>
        </p:nvSpPr>
        <p:spPr/>
        <p:txBody>
          <a:bodyPr/>
          <a:lstStyle/>
          <a:p>
            <a:fld id="{C71E9955-5AAC-4B44-9B81-6EE0042DB82F}" type="slidenum">
              <a:rPr lang="en-GB" smtClean="0"/>
              <a:t>‹#›</a:t>
            </a:fld>
            <a:endParaRPr lang="en-GB"/>
          </a:p>
        </p:txBody>
      </p:sp>
    </p:spTree>
    <p:extLst>
      <p:ext uri="{BB962C8B-B14F-4D97-AF65-F5344CB8AC3E}">
        <p14:creationId xmlns:p14="http://schemas.microsoft.com/office/powerpoint/2010/main" val="1126954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EEBC20-2F5F-1096-8B72-585CDCBA8E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D7B90A-618C-6F47-7340-8780F000D0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7C24FF-D722-1D0C-6395-688EE48355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3B6EE7-AC8F-46CB-8D4F-C41FD0057BB1}" type="datetimeFigureOut">
              <a:rPr lang="en-GB" smtClean="0"/>
              <a:t>22/01/2025</a:t>
            </a:fld>
            <a:endParaRPr lang="en-GB"/>
          </a:p>
        </p:txBody>
      </p:sp>
      <p:sp>
        <p:nvSpPr>
          <p:cNvPr id="5" name="Footer Placeholder 4">
            <a:extLst>
              <a:ext uri="{FF2B5EF4-FFF2-40B4-BE49-F238E27FC236}">
                <a16:creationId xmlns:a16="http://schemas.microsoft.com/office/drawing/2014/main" id="{27155C97-E19D-5C3B-E319-98EEB7F2E7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4118499-FD24-1A64-3952-0744A94E42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1E9955-5AAC-4B44-9B81-6EE0042DB82F}" type="slidenum">
              <a:rPr lang="en-GB" smtClean="0"/>
              <a:t>‹#›</a:t>
            </a:fld>
            <a:endParaRPr lang="en-GB"/>
          </a:p>
        </p:txBody>
      </p:sp>
    </p:spTree>
    <p:extLst>
      <p:ext uri="{BB962C8B-B14F-4D97-AF65-F5344CB8AC3E}">
        <p14:creationId xmlns:p14="http://schemas.microsoft.com/office/powerpoint/2010/main" val="1650494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BA36C2A-4828-AA1C-A6D1-E22048CC69A9}"/>
              </a:ext>
            </a:extLst>
          </p:cNvPr>
          <p:cNvPicPr>
            <a:picLocks noChangeAspect="1"/>
          </p:cNvPicPr>
          <p:nvPr/>
        </p:nvPicPr>
        <p:blipFill>
          <a:blip r:embed="rId2">
            <a:alphaModFix amt="50000"/>
          </a:blip>
          <a:srcRect t="881"/>
          <a:stretch/>
        </p:blipFill>
        <p:spPr>
          <a:xfrm>
            <a:off x="20" y="1"/>
            <a:ext cx="12191980" cy="6857999"/>
          </a:xfrm>
          <a:prstGeom prst="rect">
            <a:avLst/>
          </a:prstGeom>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1524000" y="1122362"/>
            <a:ext cx="9144000" cy="2900518"/>
          </a:xfrm>
        </p:spPr>
        <p:txBody>
          <a:bodyPr>
            <a:normAutofit/>
          </a:bodyPr>
          <a:lstStyle/>
          <a:p>
            <a:r>
              <a:rPr lang="en-GB">
                <a:solidFill>
                  <a:srgbClr val="FFFFFF"/>
                </a:solidFill>
              </a:rPr>
              <a:t>Response and Roads Policing</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1524000" y="4159404"/>
            <a:ext cx="9144000" cy="1098395"/>
          </a:xfrm>
        </p:spPr>
        <p:txBody>
          <a:bodyPr>
            <a:normAutofit/>
          </a:bodyPr>
          <a:lstStyle/>
          <a:p>
            <a:r>
              <a:rPr lang="en-GB" sz="1700" b="1">
                <a:solidFill>
                  <a:srgbClr val="FFFFFF"/>
                </a:solidFill>
              </a:rPr>
              <a:t>Introduction to Module </a:t>
            </a:r>
          </a:p>
          <a:p>
            <a:r>
              <a:rPr lang="en-GB" sz="1700" b="1">
                <a:solidFill>
                  <a:srgbClr val="FFFFFF"/>
                </a:solidFill>
              </a:rPr>
              <a:t>Week 1 Session 1</a:t>
            </a:r>
          </a:p>
          <a:p>
            <a:r>
              <a:rPr lang="en-GB" sz="1700" b="1">
                <a:solidFill>
                  <a:srgbClr val="FFFFFF"/>
                </a:solidFill>
              </a:rPr>
              <a:t>BMPL5018</a:t>
            </a:r>
          </a:p>
        </p:txBody>
      </p:sp>
    </p:spTree>
    <p:extLst>
      <p:ext uri="{BB962C8B-B14F-4D97-AF65-F5344CB8AC3E}">
        <p14:creationId xmlns:p14="http://schemas.microsoft.com/office/powerpoint/2010/main" val="214467572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50E3D4-FEF3-EB3D-DEA9-72E50BF43690}"/>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Introduction to Roads Policing:</a:t>
            </a:r>
            <a:br>
              <a:rPr lang="en-GB" sz="4000" dirty="0">
                <a:solidFill>
                  <a:srgbClr val="FFFFFF"/>
                </a:solidFill>
              </a:rPr>
            </a:br>
            <a:br>
              <a:rPr lang="en-GB" sz="4000" dirty="0">
                <a:solidFill>
                  <a:srgbClr val="FFFFFF"/>
                </a:solidFill>
              </a:rPr>
            </a:br>
            <a:r>
              <a:rPr lang="en-GB" sz="4000" dirty="0">
                <a:solidFill>
                  <a:srgbClr val="FFFFFF"/>
                </a:solidFill>
              </a:rPr>
              <a:t>Module Content</a:t>
            </a:r>
          </a:p>
        </p:txBody>
      </p:sp>
      <p:sp>
        <p:nvSpPr>
          <p:cNvPr id="3" name="Content Placeholder 2">
            <a:extLst>
              <a:ext uri="{FF2B5EF4-FFF2-40B4-BE49-F238E27FC236}">
                <a16:creationId xmlns:a16="http://schemas.microsoft.com/office/drawing/2014/main" id="{F7EAF98B-2698-3C6C-613B-027752310809}"/>
              </a:ext>
            </a:extLst>
          </p:cNvPr>
          <p:cNvSpPr>
            <a:spLocks noGrp="1"/>
          </p:cNvSpPr>
          <p:nvPr>
            <p:ph idx="1"/>
          </p:nvPr>
        </p:nvSpPr>
        <p:spPr>
          <a:xfrm>
            <a:off x="4810259" y="649480"/>
            <a:ext cx="6555347" cy="5546047"/>
          </a:xfrm>
        </p:spPr>
        <p:txBody>
          <a:bodyPr anchor="ctr">
            <a:noAutofit/>
          </a:bodyPr>
          <a:lstStyle/>
          <a:p>
            <a:pPr marL="0" indent="0">
              <a:buNone/>
            </a:pPr>
            <a:r>
              <a:rPr lang="en-GB" sz="1600" dirty="0"/>
              <a:t>• Important terms and definitions under the Road Traffic Act 1988 relevant to the role of constable.</a:t>
            </a:r>
          </a:p>
          <a:p>
            <a:pPr marL="0" indent="0">
              <a:buNone/>
            </a:pPr>
            <a:r>
              <a:rPr lang="en-GB" sz="1600" dirty="0"/>
              <a:t> • Prevalent Offences in the RTA 1988. • Offences related to the ‘fatal four’ (Speeding, Drink &amp; Drug Driving, Driving Whilst Distracted, Non-wearing of seatbelts).</a:t>
            </a:r>
          </a:p>
          <a:p>
            <a:pPr marL="0" indent="0">
              <a:buNone/>
            </a:pPr>
            <a:r>
              <a:rPr lang="en-GB" sz="1600" dirty="0"/>
              <a:t> • Sections 1-3 RTA 1988 and to deal with incidents with injury or death.</a:t>
            </a:r>
          </a:p>
          <a:p>
            <a:pPr marL="0" indent="0">
              <a:buNone/>
            </a:pPr>
            <a:r>
              <a:rPr lang="en-GB" sz="1600" dirty="0"/>
              <a:t> • Sections 4, 5 and 5a RTA 1988. </a:t>
            </a:r>
          </a:p>
          <a:p>
            <a:pPr marL="0" indent="0">
              <a:buNone/>
            </a:pPr>
            <a:r>
              <a:rPr lang="en-GB" sz="1600" dirty="0"/>
              <a:t>• Terms ‘Use’, Cause’ &amp; ‘Permit’. • Reporting for summons (POCLAROC). </a:t>
            </a:r>
          </a:p>
          <a:p>
            <a:pPr marL="0" indent="0">
              <a:buNone/>
            </a:pPr>
            <a:r>
              <a:rPr lang="en-GB" sz="1600" dirty="0"/>
              <a:t>• Legal requirements for drivers.</a:t>
            </a:r>
          </a:p>
          <a:p>
            <a:pPr marL="0" indent="0">
              <a:buNone/>
            </a:pPr>
            <a:r>
              <a:rPr lang="en-GB" sz="1600" dirty="0"/>
              <a:t> • RTC Management.</a:t>
            </a:r>
          </a:p>
          <a:p>
            <a:pPr marL="0" indent="0">
              <a:buNone/>
            </a:pPr>
            <a:r>
              <a:rPr lang="en-GB" sz="1600" dirty="0"/>
              <a:t> • National Police Chiefs’ Council (NPCC) Roads Policing Strategy. </a:t>
            </a:r>
          </a:p>
          <a:p>
            <a:pPr marL="0" indent="0">
              <a:buNone/>
            </a:pPr>
            <a:r>
              <a:rPr lang="en-GB" sz="1600" dirty="0"/>
              <a:t>• Links between road traffic offences and other forms of criminality. </a:t>
            </a:r>
          </a:p>
          <a:p>
            <a:pPr marL="0" indent="0">
              <a:buNone/>
            </a:pPr>
            <a:r>
              <a:rPr lang="en-GB" sz="1600" dirty="0"/>
              <a:t>• Use of intelligence and other data insights in directing roads policing activity. </a:t>
            </a:r>
          </a:p>
          <a:p>
            <a:pPr marL="0" indent="0">
              <a:buNone/>
            </a:pPr>
            <a:r>
              <a:rPr lang="en-GB" sz="1600" dirty="0"/>
              <a:t>• Operating methods of criminal gangs on the road network. </a:t>
            </a:r>
          </a:p>
          <a:p>
            <a:pPr marL="0" indent="0">
              <a:buNone/>
            </a:pPr>
            <a:r>
              <a:rPr lang="en-GB" sz="1600" dirty="0"/>
              <a:t>• Strategies to disrupt and reduce criminal and terrorist activity on the roads. </a:t>
            </a:r>
          </a:p>
          <a:p>
            <a:pPr marL="0" indent="0">
              <a:buNone/>
            </a:pPr>
            <a:r>
              <a:rPr lang="en-GB" sz="1600" dirty="0"/>
              <a:t>• Other road offences.</a:t>
            </a:r>
          </a:p>
        </p:txBody>
      </p:sp>
    </p:spTree>
    <p:extLst>
      <p:ext uri="{BB962C8B-B14F-4D97-AF65-F5344CB8AC3E}">
        <p14:creationId xmlns:p14="http://schemas.microsoft.com/office/powerpoint/2010/main" val="2394394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88A744-AFF7-89C8-81C7-4305F2A6875B}"/>
              </a:ext>
            </a:extLst>
          </p:cNvPr>
          <p:cNvSpPr>
            <a:spLocks noGrp="1"/>
          </p:cNvSpPr>
          <p:nvPr>
            <p:ph type="title"/>
          </p:nvPr>
        </p:nvSpPr>
        <p:spPr>
          <a:xfrm>
            <a:off x="466722" y="586855"/>
            <a:ext cx="3201366" cy="3387497"/>
          </a:xfrm>
        </p:spPr>
        <p:txBody>
          <a:bodyPr anchor="b">
            <a:normAutofit/>
          </a:bodyPr>
          <a:lstStyle/>
          <a:p>
            <a:pPr algn="r"/>
            <a:br>
              <a:rPr lang="en-GB" sz="3100">
                <a:solidFill>
                  <a:srgbClr val="FFFFFF"/>
                </a:solidFill>
              </a:rPr>
            </a:br>
            <a:br>
              <a:rPr lang="en-GB" sz="3100">
                <a:solidFill>
                  <a:srgbClr val="FFFFFF"/>
                </a:solidFill>
              </a:rPr>
            </a:br>
            <a:r>
              <a:rPr lang="en-GB" sz="3100">
                <a:solidFill>
                  <a:srgbClr val="FFFFFF"/>
                </a:solidFill>
              </a:rPr>
              <a:t>Assessment 1 (Week 6, 3 and 4</a:t>
            </a:r>
            <a:r>
              <a:rPr lang="en-GB" sz="3100" baseline="30000">
                <a:solidFill>
                  <a:srgbClr val="FFFFFF"/>
                </a:solidFill>
              </a:rPr>
              <a:t>th</a:t>
            </a:r>
            <a:r>
              <a:rPr lang="en-GB" sz="3100">
                <a:solidFill>
                  <a:srgbClr val="FFFFFF"/>
                </a:solidFill>
              </a:rPr>
              <a:t> of March 2025).</a:t>
            </a:r>
            <a:br>
              <a:rPr lang="en-GB" sz="3100">
                <a:solidFill>
                  <a:srgbClr val="FFFFFF"/>
                </a:solidFill>
              </a:rPr>
            </a:br>
            <a:br>
              <a:rPr lang="en-GB" sz="3100">
                <a:solidFill>
                  <a:srgbClr val="FFFFFF"/>
                </a:solidFill>
              </a:rPr>
            </a:br>
            <a:endParaRPr lang="en-GB" sz="3100">
              <a:solidFill>
                <a:srgbClr val="FFFFFF"/>
              </a:solidFill>
            </a:endParaRPr>
          </a:p>
        </p:txBody>
      </p:sp>
      <p:sp>
        <p:nvSpPr>
          <p:cNvPr id="3" name="Content Placeholder 2">
            <a:extLst>
              <a:ext uri="{FF2B5EF4-FFF2-40B4-BE49-F238E27FC236}">
                <a16:creationId xmlns:a16="http://schemas.microsoft.com/office/drawing/2014/main" id="{C7723030-464E-E967-B75F-9ED5F12134CE}"/>
              </a:ext>
            </a:extLst>
          </p:cNvPr>
          <p:cNvSpPr>
            <a:spLocks noGrp="1"/>
          </p:cNvSpPr>
          <p:nvPr>
            <p:ph idx="1"/>
          </p:nvPr>
        </p:nvSpPr>
        <p:spPr>
          <a:xfrm>
            <a:off x="4581727" y="649480"/>
            <a:ext cx="3025303" cy="5546047"/>
          </a:xfrm>
        </p:spPr>
        <p:txBody>
          <a:bodyPr anchor="ctr">
            <a:normAutofit/>
          </a:bodyPr>
          <a:lstStyle/>
          <a:p>
            <a:pPr marL="0" indent="0">
              <a:buNone/>
            </a:pPr>
            <a:endParaRPr lang="en-GB" sz="2000"/>
          </a:p>
          <a:p>
            <a:pPr marL="0" indent="0">
              <a:buNone/>
            </a:pPr>
            <a:endParaRPr lang="en-GB" sz="2000"/>
          </a:p>
        </p:txBody>
      </p:sp>
      <p:pic>
        <p:nvPicPr>
          <p:cNvPr id="8" name="Picture 7">
            <a:extLst>
              <a:ext uri="{FF2B5EF4-FFF2-40B4-BE49-F238E27FC236}">
                <a16:creationId xmlns:a16="http://schemas.microsoft.com/office/drawing/2014/main" id="{6EF36EA4-FCBD-339F-493F-DD39A998FB4A}"/>
              </a:ext>
            </a:extLst>
          </p:cNvPr>
          <p:cNvPicPr>
            <a:picLocks noChangeAspect="1"/>
          </p:cNvPicPr>
          <p:nvPr/>
        </p:nvPicPr>
        <p:blipFill>
          <a:blip r:embed="rId2"/>
          <a:stretch>
            <a:fillRect/>
          </a:stretch>
        </p:blipFill>
        <p:spPr>
          <a:xfrm>
            <a:off x="4717474" y="342900"/>
            <a:ext cx="6494318" cy="6276109"/>
          </a:xfrm>
          <a:prstGeom prst="rect">
            <a:avLst/>
          </a:prstGeom>
        </p:spPr>
      </p:pic>
    </p:spTree>
    <p:extLst>
      <p:ext uri="{BB962C8B-B14F-4D97-AF65-F5344CB8AC3E}">
        <p14:creationId xmlns:p14="http://schemas.microsoft.com/office/powerpoint/2010/main" val="2600195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62AE80D-FB0A-8DD2-2576-E4AC09918EF6}"/>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Assessment 2 (Date to be confirmed).</a:t>
            </a:r>
          </a:p>
        </p:txBody>
      </p:sp>
      <p:pic>
        <p:nvPicPr>
          <p:cNvPr id="5" name="Content Placeholder 4">
            <a:extLst>
              <a:ext uri="{FF2B5EF4-FFF2-40B4-BE49-F238E27FC236}">
                <a16:creationId xmlns:a16="http://schemas.microsoft.com/office/drawing/2014/main" id="{D15F7151-1283-82CD-D6FE-46A8AAD01DE9}"/>
              </a:ext>
            </a:extLst>
          </p:cNvPr>
          <p:cNvPicPr>
            <a:picLocks noGrp="1" noChangeAspect="1"/>
          </p:cNvPicPr>
          <p:nvPr>
            <p:ph idx="1"/>
          </p:nvPr>
        </p:nvPicPr>
        <p:blipFill>
          <a:blip r:embed="rId2"/>
          <a:stretch>
            <a:fillRect/>
          </a:stretch>
        </p:blipFill>
        <p:spPr>
          <a:xfrm>
            <a:off x="4502428" y="791602"/>
            <a:ext cx="7225748" cy="5274795"/>
          </a:xfrm>
          <a:prstGeom prst="rect">
            <a:avLst/>
          </a:prstGeom>
        </p:spPr>
      </p:pic>
    </p:spTree>
    <p:extLst>
      <p:ext uri="{BB962C8B-B14F-4D97-AF65-F5344CB8AC3E}">
        <p14:creationId xmlns:p14="http://schemas.microsoft.com/office/powerpoint/2010/main" val="3296121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6451B06-57B9-110D-9D5A-43ED13F21D5E}"/>
              </a:ext>
            </a:extLst>
          </p:cNvPr>
          <p:cNvPicPr>
            <a:picLocks noGrp="1" noChangeAspect="1"/>
          </p:cNvPicPr>
          <p:nvPr>
            <p:ph idx="1"/>
          </p:nvPr>
        </p:nvPicPr>
        <p:blipFill>
          <a:blip r:embed="rId3"/>
          <a:srcRect l="2887" r="4668"/>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372146-C7AE-6776-BCD7-3A3E08498B2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What is the Fatal Four?</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1493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FE36B6F-E74E-2233-692B-AC19D5990827}"/>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a:solidFill>
                  <a:srgbClr val="FFFFFF"/>
                </a:solidFill>
                <a:latin typeface="+mj-lt"/>
                <a:ea typeface="+mj-ea"/>
                <a:cs typeface="+mj-cs"/>
              </a:rPr>
              <a:t>Introduction to….</a:t>
            </a:r>
          </a:p>
        </p:txBody>
      </p:sp>
      <p:pic>
        <p:nvPicPr>
          <p:cNvPr id="5" name="Content Placeholder 4">
            <a:extLst>
              <a:ext uri="{FF2B5EF4-FFF2-40B4-BE49-F238E27FC236}">
                <a16:creationId xmlns:a16="http://schemas.microsoft.com/office/drawing/2014/main" id="{DBBFC8EF-251F-DA7A-AA4F-FE414DA8B882}"/>
              </a:ext>
            </a:extLst>
          </p:cNvPr>
          <p:cNvPicPr>
            <a:picLocks noGrp="1" noChangeAspect="1"/>
          </p:cNvPicPr>
          <p:nvPr>
            <p:ph idx="1"/>
          </p:nvPr>
        </p:nvPicPr>
        <p:blipFill>
          <a:blip r:embed="rId2"/>
          <a:stretch>
            <a:fillRect/>
          </a:stretch>
        </p:blipFill>
        <p:spPr>
          <a:xfrm>
            <a:off x="4777316" y="1207157"/>
            <a:ext cx="6780700" cy="4441357"/>
          </a:xfrm>
          <a:prstGeom prst="rect">
            <a:avLst/>
          </a:prstGeom>
        </p:spPr>
      </p:pic>
    </p:spTree>
    <p:extLst>
      <p:ext uri="{BB962C8B-B14F-4D97-AF65-F5344CB8AC3E}">
        <p14:creationId xmlns:p14="http://schemas.microsoft.com/office/powerpoint/2010/main" val="1003972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80369-3E15-DB33-B70E-2F9C560D29D6}"/>
              </a:ext>
            </a:extLst>
          </p:cNvPr>
          <p:cNvSpPr>
            <a:spLocks noGrp="1"/>
          </p:cNvSpPr>
          <p:nvPr>
            <p:ph type="title"/>
          </p:nvPr>
        </p:nvSpPr>
        <p:spPr/>
        <p:txBody>
          <a:bodyPr/>
          <a:lstStyle/>
          <a:p>
            <a:r>
              <a:rPr lang="en-GB" dirty="0"/>
              <a:t>The fatal four…</a:t>
            </a:r>
          </a:p>
        </p:txBody>
      </p:sp>
      <p:sp>
        <p:nvSpPr>
          <p:cNvPr id="3" name="Content Placeholder 2">
            <a:extLst>
              <a:ext uri="{FF2B5EF4-FFF2-40B4-BE49-F238E27FC236}">
                <a16:creationId xmlns:a16="http://schemas.microsoft.com/office/drawing/2014/main" id="{F50FC19C-BC6C-ABA2-CF69-2F746DD73681}"/>
              </a:ext>
            </a:extLst>
          </p:cNvPr>
          <p:cNvSpPr>
            <a:spLocks noGrp="1"/>
          </p:cNvSpPr>
          <p:nvPr>
            <p:ph idx="1"/>
          </p:nvPr>
        </p:nvSpPr>
        <p:spPr/>
        <p:txBody>
          <a:bodyPr>
            <a:normAutofit lnSpcReduction="10000"/>
          </a:bodyPr>
          <a:lstStyle/>
          <a:p>
            <a:pPr marL="0" indent="0" algn="l">
              <a:buNone/>
            </a:pPr>
            <a:r>
              <a:rPr lang="en-GB" b="0" i="0" dirty="0">
                <a:solidFill>
                  <a:srgbClr val="282828"/>
                </a:solidFill>
                <a:effectLst/>
                <a:highlight>
                  <a:srgbClr val="FFFFFF"/>
                </a:highlight>
                <a:latin typeface="ff-tisa-sans-web-pro"/>
              </a:rPr>
              <a:t>The 'fatal four' are offences prioritised by the police in the NPCC road policing strategy, to reduce the numbers of people killed and seriously injured on the roads. The fatal four offences are:</a:t>
            </a:r>
          </a:p>
          <a:p>
            <a:pPr algn="l" fontAlgn="base">
              <a:buFont typeface="+mj-lt"/>
              <a:buAutoNum type="arabicPeriod"/>
            </a:pPr>
            <a:r>
              <a:rPr lang="en-GB" b="0" i="0" dirty="0">
                <a:solidFill>
                  <a:srgbClr val="282828"/>
                </a:solidFill>
                <a:effectLst/>
                <a:highlight>
                  <a:srgbClr val="FFFFFF"/>
                </a:highlight>
                <a:latin typeface="ff-tisa-sans-web-pro"/>
              </a:rPr>
              <a:t>Speeding</a:t>
            </a:r>
          </a:p>
          <a:p>
            <a:pPr algn="l" fontAlgn="base">
              <a:buFont typeface="+mj-lt"/>
              <a:buAutoNum type="arabicPeriod"/>
            </a:pPr>
            <a:r>
              <a:rPr lang="en-GB" b="0" i="0" dirty="0">
                <a:solidFill>
                  <a:srgbClr val="282828"/>
                </a:solidFill>
                <a:effectLst/>
                <a:highlight>
                  <a:srgbClr val="FFFFFF"/>
                </a:highlight>
                <a:latin typeface="ff-tisa-sans-web-pro"/>
              </a:rPr>
              <a:t>Drink and drug driving</a:t>
            </a:r>
          </a:p>
          <a:p>
            <a:pPr algn="l" fontAlgn="base">
              <a:buFont typeface="+mj-lt"/>
              <a:buAutoNum type="arabicPeriod"/>
            </a:pPr>
            <a:r>
              <a:rPr lang="en-GB" b="0" i="0" dirty="0">
                <a:solidFill>
                  <a:srgbClr val="282828"/>
                </a:solidFill>
                <a:effectLst/>
                <a:highlight>
                  <a:srgbClr val="FFFFFF"/>
                </a:highlight>
                <a:latin typeface="ff-tisa-sans-web-pro"/>
              </a:rPr>
              <a:t>Driving while distracted</a:t>
            </a:r>
          </a:p>
          <a:p>
            <a:pPr algn="l" fontAlgn="base">
              <a:buFont typeface="+mj-lt"/>
              <a:buAutoNum type="arabicPeriod"/>
            </a:pPr>
            <a:r>
              <a:rPr lang="en-GB" b="0" i="0" dirty="0">
                <a:solidFill>
                  <a:srgbClr val="282828"/>
                </a:solidFill>
                <a:effectLst/>
                <a:highlight>
                  <a:srgbClr val="FFFFFF"/>
                </a:highlight>
                <a:latin typeface="ff-tisa-sans-web-pro"/>
              </a:rPr>
              <a:t>Non-wearing of seat-belts</a:t>
            </a:r>
          </a:p>
          <a:p>
            <a:pPr algn="l" fontAlgn="base">
              <a:buFont typeface="+mj-lt"/>
              <a:buAutoNum type="arabicPeriod"/>
            </a:pPr>
            <a:endParaRPr lang="en-GB" dirty="0">
              <a:solidFill>
                <a:srgbClr val="282828"/>
              </a:solidFill>
              <a:highlight>
                <a:srgbClr val="FFFFFF"/>
              </a:highlight>
              <a:latin typeface="ff-tisa-sans-web-pro"/>
            </a:endParaRPr>
          </a:p>
          <a:p>
            <a:pPr marL="0" indent="0" fontAlgn="base">
              <a:buNone/>
            </a:pPr>
            <a:r>
              <a:rPr lang="en-GB" sz="2800" dirty="0">
                <a:solidFill>
                  <a:schemeClr val="accent1">
                    <a:lumMod val="60000"/>
                    <a:lumOff val="40000"/>
                  </a:schemeClr>
                </a:solidFill>
              </a:rPr>
              <a:t>https://library.college.police.uk/docs/NPCC/Roads_Policing_Strategy_2022.25.pdf</a:t>
            </a:r>
            <a:endParaRPr lang="en-GB" b="0" i="0" dirty="0">
              <a:solidFill>
                <a:schemeClr val="accent1">
                  <a:lumMod val="60000"/>
                  <a:lumOff val="40000"/>
                </a:schemeClr>
              </a:solidFill>
              <a:effectLst/>
              <a:highlight>
                <a:srgbClr val="FFFFFF"/>
              </a:highlight>
              <a:latin typeface="ff-tisa-sans-web-pro"/>
            </a:endParaRPr>
          </a:p>
          <a:p>
            <a:pPr algn="l" fontAlgn="base">
              <a:buFont typeface="+mj-lt"/>
              <a:buAutoNum type="arabicPeriod"/>
            </a:pPr>
            <a:endParaRPr lang="en-GB" b="0" i="0" dirty="0">
              <a:solidFill>
                <a:srgbClr val="282828"/>
              </a:solidFill>
              <a:effectLst/>
              <a:highlight>
                <a:srgbClr val="FFFFFF"/>
              </a:highlight>
              <a:latin typeface="ff-tisa-sans-web-pro"/>
            </a:endParaRPr>
          </a:p>
          <a:p>
            <a:endParaRPr lang="en-GB" dirty="0"/>
          </a:p>
        </p:txBody>
      </p:sp>
      <p:pic>
        <p:nvPicPr>
          <p:cNvPr id="4" name="Picture 3">
            <a:extLst>
              <a:ext uri="{FF2B5EF4-FFF2-40B4-BE49-F238E27FC236}">
                <a16:creationId xmlns:a16="http://schemas.microsoft.com/office/drawing/2014/main" id="{03C4FF9D-625D-AFD1-3412-BF9EFDFC6E54}"/>
              </a:ext>
            </a:extLst>
          </p:cNvPr>
          <p:cNvPicPr>
            <a:picLocks noChangeAspect="1"/>
          </p:cNvPicPr>
          <p:nvPr/>
        </p:nvPicPr>
        <p:blipFill>
          <a:blip r:embed="rId2"/>
          <a:stretch>
            <a:fillRect/>
          </a:stretch>
        </p:blipFill>
        <p:spPr>
          <a:xfrm>
            <a:off x="9362779" y="142336"/>
            <a:ext cx="2467319" cy="743054"/>
          </a:xfrm>
          <a:prstGeom prst="rect">
            <a:avLst/>
          </a:prstGeom>
        </p:spPr>
      </p:pic>
    </p:spTree>
    <p:extLst>
      <p:ext uri="{BB962C8B-B14F-4D97-AF65-F5344CB8AC3E}">
        <p14:creationId xmlns:p14="http://schemas.microsoft.com/office/powerpoint/2010/main" val="3211654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B1AEDD-A24E-5E39-4CBD-0CF808E92B33}"/>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Speeding</a:t>
            </a:r>
          </a:p>
        </p:txBody>
      </p:sp>
      <p:graphicFrame>
        <p:nvGraphicFramePr>
          <p:cNvPr id="5" name="Content Placeholder 2">
            <a:extLst>
              <a:ext uri="{FF2B5EF4-FFF2-40B4-BE49-F238E27FC236}">
                <a16:creationId xmlns:a16="http://schemas.microsoft.com/office/drawing/2014/main" id="{D7AE4B29-7F20-7033-9E7C-C8A0DEFC8C9F}"/>
              </a:ext>
            </a:extLst>
          </p:cNvPr>
          <p:cNvGraphicFramePr>
            <a:graphicFrameLocks noGrp="1"/>
          </p:cNvGraphicFramePr>
          <p:nvPr>
            <p:ph idx="1"/>
            <p:extLst>
              <p:ext uri="{D42A27DB-BD31-4B8C-83A1-F6EECF244321}">
                <p14:modId xmlns:p14="http://schemas.microsoft.com/office/powerpoint/2010/main" val="118385343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3190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3B0612-3E7E-A9B3-4F9E-3FBECF02671A}"/>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Mobile Phone Use</a:t>
            </a:r>
          </a:p>
        </p:txBody>
      </p:sp>
      <p:sp>
        <p:nvSpPr>
          <p:cNvPr id="3" name="Content Placeholder 2">
            <a:extLst>
              <a:ext uri="{FF2B5EF4-FFF2-40B4-BE49-F238E27FC236}">
                <a16:creationId xmlns:a16="http://schemas.microsoft.com/office/drawing/2014/main" id="{E755189F-62C1-AE06-5F99-D604EFF4932D}"/>
              </a:ext>
            </a:extLst>
          </p:cNvPr>
          <p:cNvSpPr>
            <a:spLocks noGrp="1"/>
          </p:cNvSpPr>
          <p:nvPr>
            <p:ph idx="1"/>
          </p:nvPr>
        </p:nvSpPr>
        <p:spPr>
          <a:xfrm>
            <a:off x="1371599" y="2318197"/>
            <a:ext cx="9724031" cy="3683358"/>
          </a:xfrm>
        </p:spPr>
        <p:txBody>
          <a:bodyPr anchor="ctr">
            <a:normAutofit/>
          </a:bodyPr>
          <a:lstStyle/>
          <a:p>
            <a:r>
              <a:rPr lang="en-GB" sz="2000">
                <a:latin typeface="Lato-Regular"/>
              </a:rPr>
              <a:t>It is </a:t>
            </a:r>
            <a:r>
              <a:rPr lang="en-GB" sz="2000" b="0" i="0">
                <a:effectLst/>
                <a:latin typeface="Lato-Regular"/>
              </a:rPr>
              <a:t>illegal to use a handheld mobile behind the wheel and motorists caught face a £200 fine and six points on their licence. Drivers caught twice face a lengthy ban – which could also lead to a £1,000 fine. </a:t>
            </a:r>
          </a:p>
          <a:p>
            <a:r>
              <a:rPr lang="en-GB" sz="2000" b="0" i="0">
                <a:effectLst/>
                <a:latin typeface="Lato-Regular"/>
              </a:rPr>
              <a:t>While new drivers - those who have passed within the last two years - face having their licence revoked if caught just once.</a:t>
            </a:r>
          </a:p>
          <a:p>
            <a:r>
              <a:rPr lang="en-GB" sz="2000" b="0" i="0">
                <a:effectLst/>
                <a:latin typeface="Lato-Regular"/>
              </a:rPr>
              <a:t> New legislation also makes it clearer that the law includes using phones for reasons such as internet use, checking notifications and uploading content whilst driving.</a:t>
            </a:r>
            <a:endParaRPr lang="en-GB" sz="2000"/>
          </a:p>
        </p:txBody>
      </p:sp>
    </p:spTree>
    <p:extLst>
      <p:ext uri="{BB962C8B-B14F-4D97-AF65-F5344CB8AC3E}">
        <p14:creationId xmlns:p14="http://schemas.microsoft.com/office/powerpoint/2010/main" val="1815940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68E4F9-87EC-7E81-9E9D-89A992941906}"/>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Seatbelt Use</a:t>
            </a:r>
          </a:p>
        </p:txBody>
      </p:sp>
      <p:graphicFrame>
        <p:nvGraphicFramePr>
          <p:cNvPr id="5" name="Content Placeholder 2">
            <a:extLst>
              <a:ext uri="{FF2B5EF4-FFF2-40B4-BE49-F238E27FC236}">
                <a16:creationId xmlns:a16="http://schemas.microsoft.com/office/drawing/2014/main" id="{56118BC3-9840-E9CC-8EA3-5C0A8C7B2618}"/>
              </a:ext>
            </a:extLst>
          </p:cNvPr>
          <p:cNvGraphicFramePr>
            <a:graphicFrameLocks noGrp="1"/>
          </p:cNvGraphicFramePr>
          <p:nvPr>
            <p:ph idx="1"/>
            <p:extLst>
              <p:ext uri="{D42A27DB-BD31-4B8C-83A1-F6EECF244321}">
                <p14:modId xmlns:p14="http://schemas.microsoft.com/office/powerpoint/2010/main" val="380662901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8216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DF17F-0D83-D4C7-C9DB-86B33643CD76}"/>
              </a:ext>
            </a:extLst>
          </p:cNvPr>
          <p:cNvSpPr>
            <a:spLocks noGrp="1"/>
          </p:cNvSpPr>
          <p:nvPr>
            <p:ph type="title"/>
          </p:nvPr>
        </p:nvSpPr>
        <p:spPr>
          <a:xfrm>
            <a:off x="5868557" y="1138036"/>
            <a:ext cx="5444382" cy="1402470"/>
          </a:xfrm>
        </p:spPr>
        <p:txBody>
          <a:bodyPr anchor="t">
            <a:normAutofit/>
          </a:bodyPr>
          <a:lstStyle/>
          <a:p>
            <a:r>
              <a:rPr lang="en-GB" sz="3200"/>
              <a:t>Department for Transport 2023</a:t>
            </a:r>
          </a:p>
        </p:txBody>
      </p:sp>
      <p:pic>
        <p:nvPicPr>
          <p:cNvPr id="11" name="Picture 10" descr="Cars in a traffic jam">
            <a:extLst>
              <a:ext uri="{FF2B5EF4-FFF2-40B4-BE49-F238E27FC236}">
                <a16:creationId xmlns:a16="http://schemas.microsoft.com/office/drawing/2014/main" id="{7EF27532-D254-17FB-26CB-C0F02DED40BB}"/>
              </a:ext>
            </a:extLst>
          </p:cNvPr>
          <p:cNvPicPr>
            <a:picLocks noChangeAspect="1"/>
          </p:cNvPicPr>
          <p:nvPr/>
        </p:nvPicPr>
        <p:blipFill>
          <a:blip r:embed="rId2"/>
          <a:srcRect l="25229" r="25948"/>
          <a:stretch/>
        </p:blipFill>
        <p:spPr>
          <a:xfrm>
            <a:off x="-1" y="10"/>
            <a:ext cx="5151179" cy="6857990"/>
          </a:xfrm>
          <a:prstGeom prst="rect">
            <a:avLst/>
          </a:prstGeom>
        </p:spPr>
      </p:pic>
      <p:cxnSp>
        <p:nvCxnSpPr>
          <p:cNvPr id="12" name="Straight Connector 11">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B8917E-E491-9907-46EA-D88428935D3D}"/>
              </a:ext>
            </a:extLst>
          </p:cNvPr>
          <p:cNvSpPr>
            <a:spLocks noGrp="1"/>
          </p:cNvSpPr>
          <p:nvPr>
            <p:ph idx="1"/>
          </p:nvPr>
        </p:nvSpPr>
        <p:spPr>
          <a:xfrm>
            <a:off x="5868557" y="2551176"/>
            <a:ext cx="5444382" cy="3591207"/>
          </a:xfrm>
        </p:spPr>
        <p:txBody>
          <a:bodyPr>
            <a:normAutofit/>
          </a:bodyPr>
          <a:lstStyle/>
          <a:p>
            <a:r>
              <a:rPr lang="en-GB" sz="2400" dirty="0">
                <a:latin typeface="Arial" panose="020B0604020202020204" pitchFamily="34" charset="0"/>
                <a:cs typeface="Arial" panose="020B0604020202020204" pitchFamily="34" charset="0"/>
              </a:rPr>
              <a:t>Reported road casualties; Fatal 4 Fact sheet. </a:t>
            </a:r>
          </a:p>
          <a:p>
            <a:endParaRPr lang="en-GB" sz="2400" dirty="0">
              <a:latin typeface="Arial" panose="020B0604020202020204" pitchFamily="34" charset="0"/>
              <a:cs typeface="Arial" panose="020B0604020202020204" pitchFamily="34" charset="0"/>
            </a:endParaRPr>
          </a:p>
          <a:p>
            <a:r>
              <a:rPr lang="en-GB" sz="2400" b="0" i="0" dirty="0">
                <a:effectLst/>
                <a:latin typeface="Arial" panose="020B0604020202020204" pitchFamily="34" charset="0"/>
                <a:cs typeface="Arial" panose="020B0604020202020204" pitchFamily="34" charset="0"/>
              </a:rPr>
              <a:t>The figures, based on collisions with at least one contributing factor recorded, show that more than half (65%) of fatal collisions in 2023 had at least one of the fatal 4 factors assigned.</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483173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D1FFB2-4935-E581-ABCE-66D60362A954}"/>
              </a:ext>
            </a:extLst>
          </p:cNvPr>
          <p:cNvSpPr>
            <a:spLocks noGrp="1"/>
          </p:cNvSpPr>
          <p:nvPr>
            <p:ph type="title"/>
          </p:nvPr>
        </p:nvSpPr>
        <p:spPr>
          <a:xfrm>
            <a:off x="836679" y="723898"/>
            <a:ext cx="6002110" cy="1495425"/>
          </a:xfrm>
        </p:spPr>
        <p:txBody>
          <a:bodyPr>
            <a:normAutofit/>
          </a:bodyPr>
          <a:lstStyle/>
          <a:p>
            <a:r>
              <a:rPr lang="en-GB" sz="4000"/>
              <a:t>Main findings</a:t>
            </a:r>
          </a:p>
        </p:txBody>
      </p:sp>
      <p:sp>
        <p:nvSpPr>
          <p:cNvPr id="3" name="Content Placeholder 2">
            <a:extLst>
              <a:ext uri="{FF2B5EF4-FFF2-40B4-BE49-F238E27FC236}">
                <a16:creationId xmlns:a16="http://schemas.microsoft.com/office/drawing/2014/main" id="{0E92D232-7AE8-5F9C-9B9C-8C1697C18475}"/>
              </a:ext>
            </a:extLst>
          </p:cNvPr>
          <p:cNvSpPr>
            <a:spLocks noGrp="1"/>
          </p:cNvSpPr>
          <p:nvPr>
            <p:ph idx="1"/>
          </p:nvPr>
        </p:nvSpPr>
        <p:spPr>
          <a:xfrm>
            <a:off x="836680" y="1930400"/>
            <a:ext cx="6002110" cy="4203701"/>
          </a:xfrm>
        </p:spPr>
        <p:txBody>
          <a:bodyPr>
            <a:normAutofit/>
          </a:bodyPr>
          <a:lstStyle/>
          <a:p>
            <a:pPr>
              <a:spcBef>
                <a:spcPts val="1500"/>
              </a:spcBef>
              <a:spcAft>
                <a:spcPts val="1500"/>
              </a:spcAft>
            </a:pPr>
            <a:r>
              <a:rPr lang="en-GB" sz="1600" b="0" i="0" dirty="0">
                <a:effectLst/>
                <a:latin typeface="Arial" panose="020B0604020202020204" pitchFamily="34" charset="0"/>
                <a:cs typeface="Arial" panose="020B0604020202020204" pitchFamily="34" charset="0"/>
              </a:rPr>
              <a:t>Compared to other fatal collisions, fatal collisions with a fatal 4 factor assigned:</a:t>
            </a:r>
          </a:p>
          <a:p>
            <a:pPr>
              <a:spcBef>
                <a:spcPts val="1500"/>
              </a:spcBef>
              <a:spcAft>
                <a:spcPts val="375"/>
              </a:spcAft>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were more likely to occur on Fridays, Saturdays and Sundays</a:t>
            </a:r>
          </a:p>
          <a:p>
            <a:pPr>
              <a:spcBef>
                <a:spcPts val="1500"/>
              </a:spcBef>
              <a:spcAft>
                <a:spcPts val="375"/>
              </a:spcAft>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were more likely to occur during evenings and overnight</a:t>
            </a:r>
          </a:p>
          <a:p>
            <a:pPr>
              <a:spcBef>
                <a:spcPts val="1500"/>
              </a:spcBef>
              <a:spcAft>
                <a:spcPts val="375"/>
              </a:spcAft>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had a higher proportion of casualties that were car occupants and motorcyclists (whereas other collisions were more likely to have pedestrian casualties)</a:t>
            </a:r>
          </a:p>
          <a:p>
            <a:pPr>
              <a:spcBef>
                <a:spcPts val="1500"/>
              </a:spcBef>
              <a:spcAft>
                <a:spcPts val="1500"/>
              </a:spcAft>
            </a:pPr>
            <a:r>
              <a:rPr lang="en-GB" sz="1600" b="0" i="0" dirty="0">
                <a:effectLst/>
                <a:latin typeface="Arial" panose="020B0604020202020204" pitchFamily="34" charset="0"/>
                <a:cs typeface="Arial" panose="020B0604020202020204" pitchFamily="34" charset="0"/>
              </a:rPr>
              <a:t>Drivers or riders with fatal 4 factors assigned in fatal collisions were more likely to be male than drivers or riders without fatal 4 factors assigned. Similarly, drivers or riders with fatal 4 factors assigned were more likely to be from younger age groups (such as 17- to 24-year-olds).</a:t>
            </a:r>
          </a:p>
          <a:p>
            <a:endParaRPr lang="en-GB" sz="1400" dirty="0"/>
          </a:p>
        </p:txBody>
      </p:sp>
      <p:pic>
        <p:nvPicPr>
          <p:cNvPr id="5" name="Picture 4" descr="Cars in a traffic jam">
            <a:extLst>
              <a:ext uri="{FF2B5EF4-FFF2-40B4-BE49-F238E27FC236}">
                <a16:creationId xmlns:a16="http://schemas.microsoft.com/office/drawing/2014/main" id="{3677114A-68CA-0CE1-47FD-22237EE1C71D}"/>
              </a:ext>
            </a:extLst>
          </p:cNvPr>
          <p:cNvPicPr>
            <a:picLocks noChangeAspect="1"/>
          </p:cNvPicPr>
          <p:nvPr/>
        </p:nvPicPr>
        <p:blipFill>
          <a:blip r:embed="rId3"/>
          <a:srcRect l="24496" r="28185"/>
          <a:stretch/>
        </p:blipFill>
        <p:spPr>
          <a:xfrm>
            <a:off x="7199440" y="10"/>
            <a:ext cx="4992560" cy="6857990"/>
          </a:xfrm>
          <a:prstGeom prst="rect">
            <a:avLst/>
          </a:prstGeom>
          <a:effectLst/>
        </p:spPr>
      </p:pic>
    </p:spTree>
    <p:extLst>
      <p:ext uri="{BB962C8B-B14F-4D97-AF65-F5344CB8AC3E}">
        <p14:creationId xmlns:p14="http://schemas.microsoft.com/office/powerpoint/2010/main" val="37740813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screenshot of a graph&#10;&#10;Description automatically generated">
            <a:extLst>
              <a:ext uri="{FF2B5EF4-FFF2-40B4-BE49-F238E27FC236}">
                <a16:creationId xmlns:a16="http://schemas.microsoft.com/office/drawing/2014/main" id="{D3978FF4-7F56-099E-4E79-33F226926021}"/>
              </a:ext>
            </a:extLst>
          </p:cNvPr>
          <p:cNvPicPr>
            <a:picLocks noGrp="1" noChangeAspect="1"/>
          </p:cNvPicPr>
          <p:nvPr>
            <p:ph idx="1"/>
          </p:nvPr>
        </p:nvPicPr>
        <p:blipFill>
          <a:blip r:embed="rId3"/>
          <a:stretch>
            <a:fillRect/>
          </a:stretch>
        </p:blipFill>
        <p:spPr>
          <a:xfrm>
            <a:off x="1143000" y="457200"/>
            <a:ext cx="9906000" cy="5943600"/>
          </a:xfrm>
          <a:prstGeom prst="rect">
            <a:avLst/>
          </a:prstGeom>
        </p:spPr>
      </p:pic>
    </p:spTree>
    <p:extLst>
      <p:ext uri="{BB962C8B-B14F-4D97-AF65-F5344CB8AC3E}">
        <p14:creationId xmlns:p14="http://schemas.microsoft.com/office/powerpoint/2010/main" val="945353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1D81B5-4BB4-567A-A17A-E220F2A873A2}"/>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Department for Transport</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Data </a:t>
            </a:r>
          </a:p>
        </p:txBody>
      </p:sp>
      <p:pic>
        <p:nvPicPr>
          <p:cNvPr id="5" name="Content Placeholder 4">
            <a:extLst>
              <a:ext uri="{FF2B5EF4-FFF2-40B4-BE49-F238E27FC236}">
                <a16:creationId xmlns:a16="http://schemas.microsoft.com/office/drawing/2014/main" id="{13188EB3-BCB3-C97F-C014-A00615C13342}"/>
              </a:ext>
            </a:extLst>
          </p:cNvPr>
          <p:cNvPicPr>
            <a:picLocks noGrp="1" noChangeAspect="1"/>
          </p:cNvPicPr>
          <p:nvPr>
            <p:ph idx="1"/>
          </p:nvPr>
        </p:nvPicPr>
        <p:blipFill>
          <a:blip r:embed="rId3"/>
          <a:stretch>
            <a:fillRect/>
          </a:stretch>
        </p:blipFill>
        <p:spPr>
          <a:xfrm>
            <a:off x="4777316" y="1020687"/>
            <a:ext cx="6780700" cy="4814297"/>
          </a:xfrm>
          <a:prstGeom prst="rect">
            <a:avLst/>
          </a:prstGeom>
        </p:spPr>
      </p:pic>
    </p:spTree>
    <p:extLst>
      <p:ext uri="{BB962C8B-B14F-4D97-AF65-F5344CB8AC3E}">
        <p14:creationId xmlns:p14="http://schemas.microsoft.com/office/powerpoint/2010/main" val="24754510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0F567162-5509-9EBC-7F97-AC63C19EC814}"/>
              </a:ext>
            </a:extLst>
          </p:cNvPr>
          <p:cNvPicPr>
            <a:picLocks noGrp="1" noChangeAspect="1"/>
          </p:cNvPicPr>
          <p:nvPr>
            <p:ph idx="1"/>
          </p:nvPr>
        </p:nvPicPr>
        <p:blipFill>
          <a:blip r:embed="rId2"/>
          <a:srcRect t="301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03683F-D18C-4A27-0ECC-E7D0353CDC3F}"/>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How is the issue being addressed?</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47027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EA82C-D49B-F1D0-9C16-DC65059CAEDF}"/>
              </a:ext>
            </a:extLst>
          </p:cNvPr>
          <p:cNvSpPr>
            <a:spLocks noGrp="1"/>
          </p:cNvSpPr>
          <p:nvPr>
            <p:ph type="title"/>
          </p:nvPr>
        </p:nvSpPr>
        <p:spPr>
          <a:xfrm>
            <a:off x="673740" y="2759383"/>
            <a:ext cx="2895573" cy="2834223"/>
          </a:xfrm>
        </p:spPr>
        <p:txBody>
          <a:bodyPr vert="horz" lIns="91440" tIns="45720" rIns="91440" bIns="45720" rtlCol="0" anchor="t">
            <a:normAutofit/>
          </a:bodyPr>
          <a:lstStyle/>
          <a:p>
            <a:br>
              <a:rPr lang="en-US" sz="2200">
                <a:solidFill>
                  <a:srgbClr val="FFFFFF"/>
                </a:solidFill>
              </a:rPr>
            </a:br>
            <a:br>
              <a:rPr lang="en-US" sz="2200">
                <a:solidFill>
                  <a:srgbClr val="FFFFFF"/>
                </a:solidFill>
              </a:rPr>
            </a:br>
            <a:r>
              <a:rPr lang="en-US" sz="2200">
                <a:solidFill>
                  <a:srgbClr val="FFFFFF"/>
                </a:solidFill>
              </a:rPr>
              <a:t>Op Spotlight (Summer campaign).</a:t>
            </a:r>
            <a:br>
              <a:rPr lang="en-US" sz="2200">
                <a:solidFill>
                  <a:srgbClr val="FFFFFF"/>
                </a:solidFill>
              </a:rPr>
            </a:br>
            <a:br>
              <a:rPr lang="en-US" sz="2200">
                <a:solidFill>
                  <a:srgbClr val="FFFFFF"/>
                </a:solidFill>
              </a:rPr>
            </a:br>
            <a:r>
              <a:rPr lang="en-US" sz="2200">
                <a:solidFill>
                  <a:srgbClr val="FFFFFF"/>
                </a:solidFill>
              </a:rPr>
              <a:t>Op limit (Christmas road safety campaign).</a:t>
            </a:r>
          </a:p>
        </p:txBody>
      </p:sp>
      <p:pic>
        <p:nvPicPr>
          <p:cNvPr id="5" name="Content Placeholder 4">
            <a:extLst>
              <a:ext uri="{FF2B5EF4-FFF2-40B4-BE49-F238E27FC236}">
                <a16:creationId xmlns:a16="http://schemas.microsoft.com/office/drawing/2014/main" id="{BD63F730-6871-B6F8-EC32-980F7E523AA1}"/>
              </a:ext>
            </a:extLst>
          </p:cNvPr>
          <p:cNvPicPr>
            <a:picLocks noGrp="1" noChangeAspect="1"/>
          </p:cNvPicPr>
          <p:nvPr>
            <p:ph idx="1"/>
          </p:nvPr>
        </p:nvPicPr>
        <p:blipFill>
          <a:blip r:embed="rId3"/>
          <a:stretch>
            <a:fillRect/>
          </a:stretch>
        </p:blipFill>
        <p:spPr>
          <a:xfrm>
            <a:off x="5294634" y="851338"/>
            <a:ext cx="2692000" cy="2503561"/>
          </a:xfrm>
          <a:prstGeom prst="rect">
            <a:avLst/>
          </a:prstGeom>
        </p:spPr>
      </p:pic>
      <p:pic>
        <p:nvPicPr>
          <p:cNvPr id="7" name="Picture 6">
            <a:extLst>
              <a:ext uri="{FF2B5EF4-FFF2-40B4-BE49-F238E27FC236}">
                <a16:creationId xmlns:a16="http://schemas.microsoft.com/office/drawing/2014/main" id="{7B529AFB-6CBB-3A6A-4092-7E4799C81C69}"/>
              </a:ext>
            </a:extLst>
          </p:cNvPr>
          <p:cNvPicPr>
            <a:picLocks noChangeAspect="1"/>
          </p:cNvPicPr>
          <p:nvPr/>
        </p:nvPicPr>
        <p:blipFill>
          <a:blip r:embed="rId4"/>
          <a:stretch>
            <a:fillRect/>
          </a:stretch>
        </p:blipFill>
        <p:spPr>
          <a:xfrm>
            <a:off x="8298768" y="1610156"/>
            <a:ext cx="3044519" cy="1744743"/>
          </a:xfrm>
          <a:prstGeom prst="rect">
            <a:avLst/>
          </a:prstGeom>
        </p:spPr>
      </p:pic>
      <p:pic>
        <p:nvPicPr>
          <p:cNvPr id="11" name="Picture 10">
            <a:extLst>
              <a:ext uri="{FF2B5EF4-FFF2-40B4-BE49-F238E27FC236}">
                <a16:creationId xmlns:a16="http://schemas.microsoft.com/office/drawing/2014/main" id="{C8FD0EF7-A96D-2A48-44EA-A6CDDB56190A}"/>
              </a:ext>
            </a:extLst>
          </p:cNvPr>
          <p:cNvPicPr>
            <a:picLocks noChangeAspect="1"/>
          </p:cNvPicPr>
          <p:nvPr/>
        </p:nvPicPr>
        <p:blipFill>
          <a:blip r:embed="rId5"/>
          <a:stretch>
            <a:fillRect/>
          </a:stretch>
        </p:blipFill>
        <p:spPr>
          <a:xfrm>
            <a:off x="4931902" y="3673425"/>
            <a:ext cx="3054733" cy="1615909"/>
          </a:xfrm>
          <a:prstGeom prst="rect">
            <a:avLst/>
          </a:prstGeom>
        </p:spPr>
      </p:pic>
      <p:pic>
        <p:nvPicPr>
          <p:cNvPr id="9" name="Picture 8">
            <a:extLst>
              <a:ext uri="{FF2B5EF4-FFF2-40B4-BE49-F238E27FC236}">
                <a16:creationId xmlns:a16="http://schemas.microsoft.com/office/drawing/2014/main" id="{F2B17C8E-4D50-A310-290A-05B36E580332}"/>
              </a:ext>
            </a:extLst>
          </p:cNvPr>
          <p:cNvPicPr>
            <a:picLocks noChangeAspect="1"/>
          </p:cNvPicPr>
          <p:nvPr/>
        </p:nvPicPr>
        <p:blipFill>
          <a:blip r:embed="rId6"/>
          <a:stretch>
            <a:fillRect/>
          </a:stretch>
        </p:blipFill>
        <p:spPr>
          <a:xfrm>
            <a:off x="8298768" y="3673425"/>
            <a:ext cx="3054730" cy="1741195"/>
          </a:xfrm>
          <a:prstGeom prst="rect">
            <a:avLst/>
          </a:prstGeom>
        </p:spPr>
      </p:pic>
    </p:spTree>
    <p:extLst>
      <p:ext uri="{BB962C8B-B14F-4D97-AF65-F5344CB8AC3E}">
        <p14:creationId xmlns:p14="http://schemas.microsoft.com/office/powerpoint/2010/main" val="3880768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FD18CB-AAA2-5C91-9CE9-5F0A49120637}"/>
              </a:ext>
            </a:extLst>
          </p:cNvPr>
          <p:cNvSpPr>
            <a:spLocks noGrp="1"/>
          </p:cNvSpPr>
          <p:nvPr>
            <p:ph type="title"/>
          </p:nvPr>
        </p:nvSpPr>
        <p:spPr>
          <a:xfrm>
            <a:off x="761800" y="762001"/>
            <a:ext cx="5334197" cy="1708242"/>
          </a:xfrm>
        </p:spPr>
        <p:txBody>
          <a:bodyPr anchor="ctr">
            <a:normAutofit/>
          </a:bodyPr>
          <a:lstStyle/>
          <a:p>
            <a:r>
              <a:rPr lang="en-GB" sz="4000"/>
              <a:t>National Roads Policing Strategy</a:t>
            </a:r>
          </a:p>
        </p:txBody>
      </p:sp>
      <p:sp>
        <p:nvSpPr>
          <p:cNvPr id="3" name="Content Placeholder 2">
            <a:extLst>
              <a:ext uri="{FF2B5EF4-FFF2-40B4-BE49-F238E27FC236}">
                <a16:creationId xmlns:a16="http://schemas.microsoft.com/office/drawing/2014/main" id="{1F23D935-E6E2-019A-CC18-1337F845EE09}"/>
              </a:ext>
            </a:extLst>
          </p:cNvPr>
          <p:cNvSpPr>
            <a:spLocks noGrp="1"/>
          </p:cNvSpPr>
          <p:nvPr>
            <p:ph idx="1"/>
          </p:nvPr>
        </p:nvSpPr>
        <p:spPr>
          <a:xfrm>
            <a:off x="761800" y="2470244"/>
            <a:ext cx="5334197" cy="3769835"/>
          </a:xfrm>
        </p:spPr>
        <p:txBody>
          <a:bodyPr anchor="ctr">
            <a:normAutofit/>
          </a:bodyPr>
          <a:lstStyle/>
          <a:p>
            <a:r>
              <a:rPr lang="en-GB" sz="2000"/>
              <a:t>2022 – 2025</a:t>
            </a:r>
          </a:p>
          <a:p>
            <a:endParaRPr lang="en-GB" sz="2000"/>
          </a:p>
          <a:p>
            <a:r>
              <a:rPr lang="en-GB" sz="2000"/>
              <a:t>See link within Moodle. </a:t>
            </a:r>
          </a:p>
        </p:txBody>
      </p:sp>
      <p:pic>
        <p:nvPicPr>
          <p:cNvPr id="5" name="Picture 4">
            <a:extLst>
              <a:ext uri="{FF2B5EF4-FFF2-40B4-BE49-F238E27FC236}">
                <a16:creationId xmlns:a16="http://schemas.microsoft.com/office/drawing/2014/main" id="{56E232CC-EB28-E217-FE49-E3BD65F52EA9}"/>
              </a:ext>
            </a:extLst>
          </p:cNvPr>
          <p:cNvPicPr>
            <a:picLocks noChangeAspect="1"/>
          </p:cNvPicPr>
          <p:nvPr/>
        </p:nvPicPr>
        <p:blipFill>
          <a:blip r:embed="rId2"/>
          <a:srcRect l="1031" r="338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082015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4D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2A9F634-3D94-7414-8F79-95B34165ADAC}"/>
              </a:ext>
            </a:extLst>
          </p:cNvPr>
          <p:cNvPicPr>
            <a:picLocks noGrp="1" noChangeAspect="1"/>
          </p:cNvPicPr>
          <p:nvPr>
            <p:ph idx="1"/>
          </p:nvPr>
        </p:nvPicPr>
        <p:blipFill>
          <a:blip r:embed="rId3"/>
          <a:stretch>
            <a:fillRect/>
          </a:stretch>
        </p:blipFill>
        <p:spPr>
          <a:xfrm>
            <a:off x="3324395" y="643467"/>
            <a:ext cx="5543210" cy="5571066"/>
          </a:xfrm>
          <a:prstGeom prst="rect">
            <a:avLst/>
          </a:prstGeom>
        </p:spPr>
      </p:pic>
    </p:spTree>
    <p:extLst>
      <p:ext uri="{BB962C8B-B14F-4D97-AF65-F5344CB8AC3E}">
        <p14:creationId xmlns:p14="http://schemas.microsoft.com/office/powerpoint/2010/main" val="1074159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67C78D-5DDD-F0C8-3AAF-AFA6EA508C5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Prevent Harm and Save Lives</a:t>
            </a:r>
          </a:p>
        </p:txBody>
      </p:sp>
      <p:sp>
        <p:nvSpPr>
          <p:cNvPr id="3" name="Content Placeholder 2">
            <a:extLst>
              <a:ext uri="{FF2B5EF4-FFF2-40B4-BE49-F238E27FC236}">
                <a16:creationId xmlns:a16="http://schemas.microsoft.com/office/drawing/2014/main" id="{FB4E10C5-1B36-E048-3B0E-3528BFE313C9}"/>
              </a:ext>
            </a:extLst>
          </p:cNvPr>
          <p:cNvSpPr>
            <a:spLocks noGrp="1"/>
          </p:cNvSpPr>
          <p:nvPr>
            <p:ph idx="1"/>
          </p:nvPr>
        </p:nvSpPr>
        <p:spPr>
          <a:xfrm>
            <a:off x="1371599" y="2318197"/>
            <a:ext cx="9724031" cy="3683358"/>
          </a:xfrm>
        </p:spPr>
        <p:txBody>
          <a:bodyPr anchor="ctr">
            <a:normAutofit/>
          </a:bodyPr>
          <a:lstStyle/>
          <a:p>
            <a:r>
              <a:rPr lang="en-GB" sz="2000"/>
              <a:t>Preventing harm and saving lives is a core mission of policing.</a:t>
            </a:r>
          </a:p>
          <a:p>
            <a:r>
              <a:rPr lang="en-GB" sz="2000"/>
              <a:t>On average five people are killed on our roads every day. Many more suffer life changing injuries.</a:t>
            </a:r>
          </a:p>
          <a:p>
            <a:r>
              <a:rPr lang="en-GB" sz="2000"/>
              <a:t>Partnership working is the key to achieving this. </a:t>
            </a:r>
          </a:p>
          <a:p>
            <a:r>
              <a:rPr lang="en-GB" sz="2000"/>
              <a:t>Enforce powers to prosecute offenders.</a:t>
            </a:r>
          </a:p>
          <a:p>
            <a:r>
              <a:rPr lang="en-GB" sz="2000"/>
              <a:t>Education with appropriate.</a:t>
            </a:r>
          </a:p>
          <a:p>
            <a:endParaRPr lang="en-GB" sz="2000"/>
          </a:p>
        </p:txBody>
      </p:sp>
    </p:spTree>
    <p:extLst>
      <p:ext uri="{BB962C8B-B14F-4D97-AF65-F5344CB8AC3E}">
        <p14:creationId xmlns:p14="http://schemas.microsoft.com/office/powerpoint/2010/main" val="17663355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BD822-196C-B7B0-EDFA-5FCB54B98C4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Tackling Crime</a:t>
            </a:r>
          </a:p>
        </p:txBody>
      </p:sp>
      <p:sp>
        <p:nvSpPr>
          <p:cNvPr id="3" name="Content Placeholder 2">
            <a:extLst>
              <a:ext uri="{FF2B5EF4-FFF2-40B4-BE49-F238E27FC236}">
                <a16:creationId xmlns:a16="http://schemas.microsoft.com/office/drawing/2014/main" id="{FD8D025D-14DE-B23E-74D9-DE2CF654E584}"/>
              </a:ext>
            </a:extLst>
          </p:cNvPr>
          <p:cNvSpPr>
            <a:spLocks noGrp="1"/>
          </p:cNvSpPr>
          <p:nvPr>
            <p:ph idx="1"/>
          </p:nvPr>
        </p:nvSpPr>
        <p:spPr>
          <a:xfrm>
            <a:off x="1371599" y="2318197"/>
            <a:ext cx="9724031" cy="3683358"/>
          </a:xfrm>
        </p:spPr>
        <p:txBody>
          <a:bodyPr anchor="ctr">
            <a:normAutofit/>
          </a:bodyPr>
          <a:lstStyle/>
          <a:p>
            <a:pPr marL="0" indent="0">
              <a:buNone/>
            </a:pPr>
            <a:r>
              <a:rPr lang="en-GB" sz="2400" dirty="0"/>
              <a:t>Working with partner agencies to police the road network can prevent both social and economic harm to our society from a range of threats and criminal activity. Preventing harm includes preventing offending, we will work together to find ways to reduce and prevent offending in the first place.</a:t>
            </a:r>
          </a:p>
        </p:txBody>
      </p:sp>
    </p:spTree>
    <p:extLst>
      <p:ext uri="{BB962C8B-B14F-4D97-AF65-F5344CB8AC3E}">
        <p14:creationId xmlns:p14="http://schemas.microsoft.com/office/powerpoint/2010/main" val="15273074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DB3E9-0149-C7D3-EAB7-49217DB2A3A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Driving Technology and Innovation</a:t>
            </a:r>
          </a:p>
        </p:txBody>
      </p:sp>
      <p:sp>
        <p:nvSpPr>
          <p:cNvPr id="3" name="Content Placeholder 2">
            <a:extLst>
              <a:ext uri="{FF2B5EF4-FFF2-40B4-BE49-F238E27FC236}">
                <a16:creationId xmlns:a16="http://schemas.microsoft.com/office/drawing/2014/main" id="{EC7DC773-E779-62D6-042C-C3F78743DAAD}"/>
              </a:ext>
            </a:extLst>
          </p:cNvPr>
          <p:cNvSpPr>
            <a:spLocks noGrp="1"/>
          </p:cNvSpPr>
          <p:nvPr>
            <p:ph idx="1"/>
          </p:nvPr>
        </p:nvSpPr>
        <p:spPr>
          <a:xfrm>
            <a:off x="1371599" y="2318197"/>
            <a:ext cx="9724031" cy="3683358"/>
          </a:xfrm>
        </p:spPr>
        <p:txBody>
          <a:bodyPr anchor="ctr">
            <a:normAutofit/>
          </a:bodyPr>
          <a:lstStyle/>
          <a:p>
            <a:pPr marL="0" indent="0">
              <a:buNone/>
            </a:pPr>
            <a:r>
              <a:rPr lang="en-GB" sz="2400" dirty="0"/>
              <a:t>New technologies present roads policing challenges, such as e-scooters, e-bikes.</a:t>
            </a:r>
          </a:p>
          <a:p>
            <a:pPr marL="0" indent="0">
              <a:buNone/>
            </a:pPr>
            <a:r>
              <a:rPr lang="en-GB" sz="2400" dirty="0"/>
              <a:t>However, they also provide opportunities to help prevent death and reduce offending on our roads. </a:t>
            </a:r>
          </a:p>
          <a:p>
            <a:pPr marL="0" indent="0">
              <a:buNone/>
            </a:pPr>
            <a:r>
              <a:rPr lang="en-GB" sz="2400" dirty="0"/>
              <a:t>Use evidence-based policing, using research to best inform decision making.</a:t>
            </a:r>
          </a:p>
          <a:p>
            <a:endParaRPr lang="en-GB" sz="2000" dirty="0"/>
          </a:p>
        </p:txBody>
      </p:sp>
    </p:spTree>
    <p:extLst>
      <p:ext uri="{BB962C8B-B14F-4D97-AF65-F5344CB8AC3E}">
        <p14:creationId xmlns:p14="http://schemas.microsoft.com/office/powerpoint/2010/main" val="1477846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580E8F-2213-26F5-8283-23E171593F91}"/>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Changing Minds</a:t>
            </a:r>
          </a:p>
        </p:txBody>
      </p:sp>
      <p:graphicFrame>
        <p:nvGraphicFramePr>
          <p:cNvPr id="5" name="Content Placeholder 2">
            <a:extLst>
              <a:ext uri="{FF2B5EF4-FFF2-40B4-BE49-F238E27FC236}">
                <a16:creationId xmlns:a16="http://schemas.microsoft.com/office/drawing/2014/main" id="{F1358F93-02D1-359B-BAF4-9964E02F7D52}"/>
              </a:ext>
            </a:extLst>
          </p:cNvPr>
          <p:cNvGraphicFramePr>
            <a:graphicFrameLocks noGrp="1"/>
          </p:cNvGraphicFramePr>
          <p:nvPr>
            <p:ph idx="1"/>
            <p:extLst>
              <p:ext uri="{D42A27DB-BD31-4B8C-83A1-F6EECF244321}">
                <p14:modId xmlns:p14="http://schemas.microsoft.com/office/powerpoint/2010/main" val="302311621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23328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A4122-6583-671D-9B95-323596F2BC1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Legislation </a:t>
            </a:r>
          </a:p>
        </p:txBody>
      </p:sp>
      <p:pic>
        <p:nvPicPr>
          <p:cNvPr id="5" name="Content Placeholder 4" descr="A group of colorful rectangular labels&#10;&#10;Description automatically generated with medium confidence">
            <a:extLst>
              <a:ext uri="{FF2B5EF4-FFF2-40B4-BE49-F238E27FC236}">
                <a16:creationId xmlns:a16="http://schemas.microsoft.com/office/drawing/2014/main" id="{38936994-AD03-3F03-0FE9-E2BC3C64774B}"/>
              </a:ext>
            </a:extLst>
          </p:cNvPr>
          <p:cNvPicPr>
            <a:picLocks noGrp="1" noChangeAspect="1"/>
          </p:cNvPicPr>
          <p:nvPr>
            <p:ph idx="1"/>
          </p:nvPr>
        </p:nvPicPr>
        <p:blipFill>
          <a:blip r:embed="rId2"/>
          <a:stretch>
            <a:fillRect/>
          </a:stretch>
        </p:blipFill>
        <p:spPr>
          <a:xfrm>
            <a:off x="671061" y="1675227"/>
            <a:ext cx="10849877" cy="4394199"/>
          </a:xfrm>
          <a:prstGeom prst="rect">
            <a:avLst/>
          </a:prstGeom>
        </p:spPr>
      </p:pic>
    </p:spTree>
    <p:extLst>
      <p:ext uri="{BB962C8B-B14F-4D97-AF65-F5344CB8AC3E}">
        <p14:creationId xmlns:p14="http://schemas.microsoft.com/office/powerpoint/2010/main" val="3694925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C9B660-3845-F3B7-11CA-6277DD29EFC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Highways Act 1835</a:t>
            </a:r>
          </a:p>
        </p:txBody>
      </p:sp>
      <p:graphicFrame>
        <p:nvGraphicFramePr>
          <p:cNvPr id="5" name="Content Placeholder 2">
            <a:extLst>
              <a:ext uri="{FF2B5EF4-FFF2-40B4-BE49-F238E27FC236}">
                <a16:creationId xmlns:a16="http://schemas.microsoft.com/office/drawing/2014/main" id="{805835EA-E260-92AE-DA7A-D383A2170485}"/>
              </a:ext>
            </a:extLst>
          </p:cNvPr>
          <p:cNvGraphicFramePr>
            <a:graphicFrameLocks noGrp="1"/>
          </p:cNvGraphicFramePr>
          <p:nvPr>
            <p:ph idx="1"/>
            <p:extLst>
              <p:ext uri="{D42A27DB-BD31-4B8C-83A1-F6EECF244321}">
                <p14:modId xmlns:p14="http://schemas.microsoft.com/office/powerpoint/2010/main" val="134155522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96159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865C99-A4B5-39BC-DFB1-CA713DF1804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Highways Act 1980</a:t>
            </a:r>
          </a:p>
        </p:txBody>
      </p:sp>
      <p:sp>
        <p:nvSpPr>
          <p:cNvPr id="3" name="Content Placeholder 2">
            <a:extLst>
              <a:ext uri="{FF2B5EF4-FFF2-40B4-BE49-F238E27FC236}">
                <a16:creationId xmlns:a16="http://schemas.microsoft.com/office/drawing/2014/main" id="{72AF5C53-85CC-E390-5F01-D064CE82A2B2}"/>
              </a:ext>
            </a:extLst>
          </p:cNvPr>
          <p:cNvSpPr>
            <a:spLocks noGrp="1"/>
          </p:cNvSpPr>
          <p:nvPr>
            <p:ph idx="1"/>
          </p:nvPr>
        </p:nvSpPr>
        <p:spPr>
          <a:xfrm>
            <a:off x="4810259" y="649480"/>
            <a:ext cx="6555347" cy="5546047"/>
          </a:xfrm>
        </p:spPr>
        <p:txBody>
          <a:bodyPr anchor="ctr">
            <a:normAutofit/>
          </a:bodyPr>
          <a:lstStyle/>
          <a:p>
            <a:r>
              <a:rPr lang="en-GB" sz="2000"/>
              <a:t>This act mainly deals with the management and operation of the road network in England and Wales. But has several powers and offences within it which can be beneficial to Police Officers.</a:t>
            </a:r>
          </a:p>
          <a:p>
            <a:r>
              <a:rPr lang="en-GB" sz="2000"/>
              <a:t>Example:</a:t>
            </a:r>
          </a:p>
          <a:p>
            <a:r>
              <a:rPr lang="en-GB" sz="2000"/>
              <a:t>131(2) If a person without lawful authority or excuse pulls down or obliterates a traffic sign placed on or over a highway, or a milestone or direction post (not being a traffic sign) so placed, he is guilty of an offence; but it is a defence in any proceedings under this subsection to show that the traffic sign, milestone or post was not lawfully so placed.</a:t>
            </a:r>
          </a:p>
        </p:txBody>
      </p:sp>
    </p:spTree>
    <p:extLst>
      <p:ext uri="{BB962C8B-B14F-4D97-AF65-F5344CB8AC3E}">
        <p14:creationId xmlns:p14="http://schemas.microsoft.com/office/powerpoint/2010/main" val="12474903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BE657-1020-AF34-6314-F4C28088BC79}"/>
              </a:ext>
            </a:extLst>
          </p:cNvPr>
          <p:cNvSpPr>
            <a:spLocks noGrp="1"/>
          </p:cNvSpPr>
          <p:nvPr>
            <p:ph type="title"/>
          </p:nvPr>
        </p:nvSpPr>
        <p:spPr>
          <a:xfrm>
            <a:off x="5868557" y="1138036"/>
            <a:ext cx="5444382" cy="1402470"/>
          </a:xfrm>
        </p:spPr>
        <p:txBody>
          <a:bodyPr anchor="t">
            <a:normAutofit/>
          </a:bodyPr>
          <a:lstStyle/>
          <a:p>
            <a:r>
              <a:rPr lang="en-GB" sz="3200"/>
              <a:t>Road Traffic Regulations Act 1984</a:t>
            </a:r>
          </a:p>
        </p:txBody>
      </p:sp>
      <p:pic>
        <p:nvPicPr>
          <p:cNvPr id="5" name="Picture 4" descr="Black and white finish line">
            <a:extLst>
              <a:ext uri="{FF2B5EF4-FFF2-40B4-BE49-F238E27FC236}">
                <a16:creationId xmlns:a16="http://schemas.microsoft.com/office/drawing/2014/main" id="{0BAF1132-2645-8EF5-CA8D-AEF7965FC16D}"/>
              </a:ext>
            </a:extLst>
          </p:cNvPr>
          <p:cNvPicPr>
            <a:picLocks noChangeAspect="1"/>
          </p:cNvPicPr>
          <p:nvPr/>
        </p:nvPicPr>
        <p:blipFill>
          <a:blip r:embed="rId2"/>
          <a:srcRect l="25592" r="24459"/>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CBE992-A164-C746-B8A4-4B65317CF64E}"/>
              </a:ext>
            </a:extLst>
          </p:cNvPr>
          <p:cNvSpPr>
            <a:spLocks noGrp="1"/>
          </p:cNvSpPr>
          <p:nvPr>
            <p:ph idx="1"/>
          </p:nvPr>
        </p:nvSpPr>
        <p:spPr>
          <a:xfrm>
            <a:off x="5868557" y="2551176"/>
            <a:ext cx="5444382" cy="3591207"/>
          </a:xfrm>
        </p:spPr>
        <p:txBody>
          <a:bodyPr>
            <a:normAutofit/>
          </a:bodyPr>
          <a:lstStyle/>
          <a:p>
            <a:r>
              <a:rPr lang="en-GB" sz="2000"/>
              <a:t>This act provides powers to regulate or restrict traffic on UK roads, in the interest of safety. Such powers / offences include:</a:t>
            </a:r>
          </a:p>
          <a:p>
            <a:r>
              <a:rPr lang="en-GB" sz="2000"/>
              <a:t>General speed limit for restricted roads.</a:t>
            </a:r>
          </a:p>
          <a:p>
            <a:r>
              <a:rPr lang="en-GB" sz="2000"/>
              <a:t>Speed limits on roads other than restricted roads.</a:t>
            </a:r>
          </a:p>
          <a:p>
            <a:endParaRPr lang="en-GB" sz="2000"/>
          </a:p>
        </p:txBody>
      </p:sp>
    </p:spTree>
    <p:extLst>
      <p:ext uri="{BB962C8B-B14F-4D97-AF65-F5344CB8AC3E}">
        <p14:creationId xmlns:p14="http://schemas.microsoft.com/office/powerpoint/2010/main" val="20213079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19BCC79-0300-1EE6-CE2A-B3D6289F147E}"/>
              </a:ext>
            </a:extLst>
          </p:cNvPr>
          <p:cNvPicPr>
            <a:picLocks noGrp="1" noChangeAspect="1"/>
          </p:cNvPicPr>
          <p:nvPr>
            <p:ph idx="1"/>
          </p:nvPr>
        </p:nvPicPr>
        <p:blipFill>
          <a:blip r:embed="rId3"/>
          <a:srcRect t="2725" b="12048"/>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97307-B600-114A-30F2-479CEDDE51E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Challenge Time</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37527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F3C90-B929-4773-20B5-76342FDD4583}"/>
              </a:ext>
            </a:extLst>
          </p:cNvPr>
          <p:cNvSpPr>
            <a:spLocks noGrp="1"/>
          </p:cNvSpPr>
          <p:nvPr>
            <p:ph type="title"/>
          </p:nvPr>
        </p:nvSpPr>
        <p:spPr>
          <a:xfrm>
            <a:off x="1524000" y="4914855"/>
            <a:ext cx="9144000" cy="786703"/>
          </a:xfrm>
        </p:spPr>
        <p:txBody>
          <a:bodyPr vert="horz" lIns="91440" tIns="45720" rIns="91440" bIns="45720" rtlCol="0" anchor="b">
            <a:normAutofit/>
          </a:bodyPr>
          <a:lstStyle/>
          <a:p>
            <a:pPr algn="ctr"/>
            <a:r>
              <a:rPr lang="en-US" sz="3600" dirty="0"/>
              <a:t>Any Questions?</a:t>
            </a:r>
          </a:p>
        </p:txBody>
      </p:sp>
      <p:pic>
        <p:nvPicPr>
          <p:cNvPr id="5" name="Picture 4" descr="3D black question marks with one yellow question mark">
            <a:extLst>
              <a:ext uri="{FF2B5EF4-FFF2-40B4-BE49-F238E27FC236}">
                <a16:creationId xmlns:a16="http://schemas.microsoft.com/office/drawing/2014/main" id="{DA88F006-0223-2CF3-F2B3-6C0D4AF03920}"/>
              </a:ext>
            </a:extLst>
          </p:cNvPr>
          <p:cNvPicPr>
            <a:picLocks noChangeAspect="1"/>
          </p:cNvPicPr>
          <p:nvPr/>
        </p:nvPicPr>
        <p:blipFill>
          <a:blip r:embed="rId3"/>
          <a:srcRect l="3378" r="1" b="1"/>
          <a:stretch/>
        </p:blipFill>
        <p:spPr>
          <a:xfrm>
            <a:off x="20" y="10"/>
            <a:ext cx="12191980" cy="4605671"/>
          </a:xfrm>
          <a:prstGeom prst="rect">
            <a:avLst/>
          </a:prstGeom>
        </p:spPr>
      </p:pic>
      <p:grpSp>
        <p:nvGrpSpPr>
          <p:cNvPr id="9" name="Group 8">
            <a:extLst>
              <a:ext uri="{FF2B5EF4-FFF2-40B4-BE49-F238E27FC236}">
                <a16:creationId xmlns:a16="http://schemas.microsoft.com/office/drawing/2014/main" id="{FB7FB62D-DD5B-C587-F53F-679128D41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9" y="4525778"/>
            <a:ext cx="12207200" cy="123363"/>
            <a:chOff x="-5025" y="6737718"/>
            <a:chExt cx="12207200" cy="123363"/>
          </a:xfrm>
        </p:grpSpPr>
        <p:sp>
          <p:nvSpPr>
            <p:cNvPr id="10" name="Rectangle 9">
              <a:extLst>
                <a:ext uri="{FF2B5EF4-FFF2-40B4-BE49-F238E27FC236}">
                  <a16:creationId xmlns:a16="http://schemas.microsoft.com/office/drawing/2014/main" id="{D474BA53-241B-ACB6-E742-B074F40EB9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797B091-2608-7480-FE24-507CC5333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130902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62</TotalTime>
  <Words>1593</Words>
  <Application>Microsoft Office PowerPoint</Application>
  <PresentationFormat>Widescreen</PresentationFormat>
  <Paragraphs>111</Paragraphs>
  <Slides>28</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Aptos</vt:lpstr>
      <vt:lpstr>Aptos Display</vt:lpstr>
      <vt:lpstr>Arial</vt:lpstr>
      <vt:lpstr>ff-tisa-sans-web-pro</vt:lpstr>
      <vt:lpstr>GDS Transport</vt:lpstr>
      <vt:lpstr>Lato-Regular</vt:lpstr>
      <vt:lpstr>Office Theme</vt:lpstr>
      <vt:lpstr>Response and Roads Policing</vt:lpstr>
      <vt:lpstr>Introduction to Roads Policing:  Module Content</vt:lpstr>
      <vt:lpstr>  Assessment 1 (Week 6, 3 and 4th of March 2025).  </vt:lpstr>
      <vt:lpstr>Assessment 2 (Date to be confirmed).</vt:lpstr>
      <vt:lpstr>What is the Fatal Four?</vt:lpstr>
      <vt:lpstr>PowerPoint Presentation</vt:lpstr>
      <vt:lpstr>The fatal four…</vt:lpstr>
      <vt:lpstr>Speeding</vt:lpstr>
      <vt:lpstr>Mobile Phone Use</vt:lpstr>
      <vt:lpstr>Seatbelt Use</vt:lpstr>
      <vt:lpstr>Department for Transport 2023</vt:lpstr>
      <vt:lpstr>Main findings</vt:lpstr>
      <vt:lpstr>PowerPoint Presentation</vt:lpstr>
      <vt:lpstr>Department for Transport Data </vt:lpstr>
      <vt:lpstr>How is the issue being addressed?</vt:lpstr>
      <vt:lpstr>  Op Spotlight (Summer campaign).  Op limit (Christmas road safety campaign).</vt:lpstr>
      <vt:lpstr>National Roads Policing Strategy</vt:lpstr>
      <vt:lpstr>PowerPoint Presentation</vt:lpstr>
      <vt:lpstr>Prevent Harm and Save Lives</vt:lpstr>
      <vt:lpstr>Tackling Crime</vt:lpstr>
      <vt:lpstr>Driving Technology and Innovation</vt:lpstr>
      <vt:lpstr>Changing Minds</vt:lpstr>
      <vt:lpstr>Legislation </vt:lpstr>
      <vt:lpstr>Highways Act 1835</vt:lpstr>
      <vt:lpstr>Highways Act 1980</vt:lpstr>
      <vt:lpstr>Road Traffic Regulations Act 1984</vt:lpstr>
      <vt:lpstr>Challenge Time</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Kelly Andrews</cp:lastModifiedBy>
  <cp:revision>5</cp:revision>
  <dcterms:created xsi:type="dcterms:W3CDTF">2024-09-13T13:39:38Z</dcterms:created>
  <dcterms:modified xsi:type="dcterms:W3CDTF">2025-01-22T15:39:41Z</dcterms:modified>
</cp:coreProperties>
</file>