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2"/>
  </p:notesMasterIdLst>
  <p:sldIdLst>
    <p:sldId id="256" r:id="rId2"/>
    <p:sldId id="258" r:id="rId3"/>
    <p:sldId id="259" r:id="rId4"/>
    <p:sldId id="261" r:id="rId5"/>
    <p:sldId id="263" r:id="rId6"/>
    <p:sldId id="264" r:id="rId7"/>
    <p:sldId id="265" r:id="rId8"/>
    <p:sldId id="266" r:id="rId9"/>
    <p:sldId id="268" r:id="rId10"/>
    <p:sldId id="269" r:id="rId11"/>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110" autoAdjust="0"/>
  </p:normalViewPr>
  <p:slideViewPr>
    <p:cSldViewPr>
      <p:cViewPr varScale="1">
        <p:scale>
          <a:sx n="123" d="100"/>
          <a:sy n="123" d="100"/>
        </p:scale>
        <p:origin x="-90" y="-258"/>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39B51E-6F39-43DA-AEF6-78568B6B200F}" type="datetimeFigureOut">
              <a:rPr lang="en-GB" smtClean="0"/>
              <a:t>13/11/2023</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1899B18-0E2D-44F5-A778-50E7160636C5}" type="slidenum">
              <a:rPr lang="en-GB" smtClean="0"/>
              <a:t>‹#›</a:t>
            </a:fld>
            <a:endParaRPr lang="en-GB"/>
          </a:p>
        </p:txBody>
      </p:sp>
    </p:spTree>
    <p:extLst>
      <p:ext uri="{BB962C8B-B14F-4D97-AF65-F5344CB8AC3E}">
        <p14:creationId xmlns:p14="http://schemas.microsoft.com/office/powerpoint/2010/main" val="1687825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1</a:t>
            </a:fld>
            <a:endParaRPr lang="en-GB"/>
          </a:p>
        </p:txBody>
      </p:sp>
    </p:spTree>
    <p:extLst>
      <p:ext uri="{BB962C8B-B14F-4D97-AF65-F5344CB8AC3E}">
        <p14:creationId xmlns:p14="http://schemas.microsoft.com/office/powerpoint/2010/main" val="2231884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Employee engagement is critical for corporate organizations because it helps them operate more effectively and accomplish their goals more quickly with the help of their workforce. In order for "Hotel Trinity" to meet its business objective, this presentation will highlight the significance of employee engagement. In addition to supporting with the design of employee engagement in the hotel to bring about performance development, the presentation will reveal effective pitching techniques that will guarantee staff engagement (</a:t>
            </a:r>
            <a:r>
              <a:rPr lang="en-GB" sz="1200" kern="1200" dirty="0" err="1" smtClean="0">
                <a:solidFill>
                  <a:schemeClr val="tx1"/>
                </a:solidFill>
                <a:effectLst/>
                <a:latin typeface="+mn-lt"/>
                <a:ea typeface="+mn-ea"/>
                <a:cs typeface="+mn-cs"/>
              </a:rPr>
              <a:t>Bhana</a:t>
            </a:r>
            <a:r>
              <a:rPr lang="en-GB" sz="1200" kern="1200" dirty="0" smtClean="0">
                <a:solidFill>
                  <a:schemeClr val="tx1"/>
                </a:solidFill>
                <a:effectLst/>
                <a:latin typeface="+mn-lt"/>
                <a:ea typeface="+mn-ea"/>
                <a:cs typeface="+mn-cs"/>
              </a:rPr>
              <a:t> et al, 2021).</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2</a:t>
            </a:fld>
            <a:endParaRPr lang="en-GB"/>
          </a:p>
        </p:txBody>
      </p:sp>
    </p:spTree>
    <p:extLst>
      <p:ext uri="{BB962C8B-B14F-4D97-AF65-F5344CB8AC3E}">
        <p14:creationId xmlns:p14="http://schemas.microsoft.com/office/powerpoint/2010/main" val="3420525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"Hotel Trinity" provides its clients with the highest calibre of services and manages its business operations efficiently. To boost "Hotel Trinity's" revenue, the company offers a variety of services to its clientele, including meal service, room service, event service, and more. Using persuasiveness and connecting ideas to company goals, as well as how you plan to use these techniques while making a presentation to the general manager.</a:t>
            </a:r>
          </a:p>
          <a:p>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3</a:t>
            </a:fld>
            <a:endParaRPr lang="en-GB"/>
          </a:p>
        </p:txBody>
      </p:sp>
    </p:spTree>
    <p:extLst>
      <p:ext uri="{BB962C8B-B14F-4D97-AF65-F5344CB8AC3E}">
        <p14:creationId xmlns:p14="http://schemas.microsoft.com/office/powerpoint/2010/main" val="40355992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 company organization's ability to persuade people via the presentation of various scenarios and the effortless resolution of pressing issues makes pitching skills crucial, particularly for business managers. Since it improves worker safety, employee engagement is very valuable to a company. Employee comfort and productivity increase for the benefit of the business when worker safety increases. As it would help the organization keep in excellent touch, "Hotel Trinity" management should focus on enhancing communication. (Has et al, 2021).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general manager should concentrate on speaking with the staff in order to clearly convey "Hotel Trinity's" goals and help the company operate more effectively. Businesses should constantly put their employees first in order to allow them to focus on their tasks and improve performance, which will benefit the organization.  To persuade staff members to work for the organization's growth, the general manager must have a thorough understanding of the workers' preferences (</a:t>
            </a:r>
            <a:r>
              <a:rPr lang="en-GB" sz="1200" kern="1200" dirty="0" err="1" smtClean="0">
                <a:solidFill>
                  <a:schemeClr val="tx1"/>
                </a:solidFill>
                <a:effectLst/>
                <a:latin typeface="+mn-lt"/>
                <a:ea typeface="+mn-ea"/>
                <a:cs typeface="+mn-cs"/>
              </a:rPr>
              <a:t>Mahardi</a:t>
            </a:r>
            <a:r>
              <a:rPr lang="en-GB" sz="1200" kern="1200" dirty="0" smtClean="0">
                <a:solidFill>
                  <a:schemeClr val="tx1"/>
                </a:solidFill>
                <a:effectLst/>
                <a:latin typeface="+mn-lt"/>
                <a:ea typeface="+mn-ea"/>
                <a:cs typeface="+mn-cs"/>
              </a:rPr>
              <a:t> et al., 2020). </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4</a:t>
            </a:fld>
            <a:endParaRPr lang="en-GB"/>
          </a:p>
        </p:txBody>
      </p:sp>
    </p:spTree>
    <p:extLst>
      <p:ext uri="{BB962C8B-B14F-4D97-AF65-F5344CB8AC3E}">
        <p14:creationId xmlns:p14="http://schemas.microsoft.com/office/powerpoint/2010/main" val="28925532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To guarantee staff involvement with the company, the general manager of "Hotel Trinity" has to practice the rule of three while making pitches. By comprehending "Hotel Trinity's" objective, this talent helps staff members become more engaged. Businesses need engaged people because, with their help, they can accomplish their objectives faster and with greater performance. Here, the general manager will outline the organization's mission in writing, emphasizing three key points—slogans, movie titles, and a host of other items—so that staff members can grasp the hotel's philosophy with ease (Kim et al, 2020).</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For an organization to function better and achieve its goals more quickly with the assistance of its workforce, employee engagement is essential. For the general manager to convince employees to contribute to the expansion of the business, they need to have a deep awareness of the staff and their preferences (</a:t>
            </a:r>
            <a:r>
              <a:rPr lang="en-GB" sz="1200" kern="1200" dirty="0" err="1" smtClean="0">
                <a:solidFill>
                  <a:schemeClr val="tx1"/>
                </a:solidFill>
                <a:effectLst/>
                <a:latin typeface="+mn-lt"/>
                <a:ea typeface="+mn-ea"/>
                <a:cs typeface="+mn-cs"/>
              </a:rPr>
              <a:t>Mahardi</a:t>
            </a:r>
            <a:r>
              <a:rPr lang="en-GB" sz="1200" kern="1200" dirty="0" smtClean="0">
                <a:solidFill>
                  <a:schemeClr val="tx1"/>
                </a:solidFill>
                <a:effectLst/>
                <a:latin typeface="+mn-lt"/>
                <a:ea typeface="+mn-ea"/>
                <a:cs typeface="+mn-cs"/>
              </a:rPr>
              <a:t> et al, 2020). </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5</a:t>
            </a:fld>
            <a:endParaRPr lang="en-GB"/>
          </a:p>
        </p:txBody>
      </p:sp>
    </p:spTree>
    <p:extLst>
      <p:ext uri="{BB962C8B-B14F-4D97-AF65-F5344CB8AC3E}">
        <p14:creationId xmlns:p14="http://schemas.microsoft.com/office/powerpoint/2010/main" val="22809776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acronym EMBOK stands for Even Management Body of Knowledge and Skills, which are critical for an individual to effectively, convey his or her point of view to the audience in order for them to identify with the narrative and contribute to the success of the event. According to </a:t>
            </a:r>
            <a:r>
              <a:rPr lang="en-GB" sz="1200" kern="1200" dirty="0" err="1" smtClean="0">
                <a:solidFill>
                  <a:schemeClr val="tx1"/>
                </a:solidFill>
                <a:effectLst/>
                <a:latin typeface="+mn-lt"/>
                <a:ea typeface="+mn-ea"/>
                <a:cs typeface="+mn-cs"/>
              </a:rPr>
              <a:t>Zeidan</a:t>
            </a:r>
            <a:r>
              <a:rPr lang="en-GB" sz="1200" kern="1200" dirty="0" smtClean="0">
                <a:solidFill>
                  <a:schemeClr val="tx1"/>
                </a:solidFill>
                <a:effectLst/>
                <a:latin typeface="+mn-lt"/>
                <a:ea typeface="+mn-ea"/>
                <a:cs typeface="+mn-cs"/>
              </a:rPr>
              <a:t> et al. (2020), the Management Body of Knowledge also emphasizes some fundamental values, such as the general manager's inventiveness, management tactics, moral principles, and personal preferences that help them become more likable to the staff.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To guarantee employee involvement with the company, the general manager of "Hotel Trinity" must use his abilities and imagination and develop a sound business plan. Since it will help the staff comprehend the purpose of the event, the general manager of "Hotel Trinity" needs to practice using this appropriate event creating tool. In addition, the use of this approach will lessen organizational ambiguity, which will boost staff involvement in "Hotel Trinity" and help it reach its objective (Sharma et al, 2020).</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6</a:t>
            </a:fld>
            <a:endParaRPr lang="en-GB"/>
          </a:p>
        </p:txBody>
      </p:sp>
    </p:spTree>
    <p:extLst>
      <p:ext uri="{BB962C8B-B14F-4D97-AF65-F5344CB8AC3E}">
        <p14:creationId xmlns:p14="http://schemas.microsoft.com/office/powerpoint/2010/main" val="24259173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"Hotel Trinity"' management should concentrate on improving communication since doing so will help the business keep solid lines of communication open with its staff, who are crucial to raising consumer engagement. In an effort to increase employee engagement, the general manager of "Hotel Trinity" is always looking to assist and dispel any doubts among staff members (Kim et al, 2020). In addition, "Hotel Trinity" must make frequent workplace visits to learn about the requirements of the staff in order to boost engagement (Koon et al, 2021).</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 order to effectively explain the "Hotel Trinity" aims and improve the overall functioning of the organization, the General Manager should focus on communicating with the personnel. If he guarantees that the employee engagement model is properly used in the workplace, the general manager of "Hotel Trinity" will also be able to satisfy the staff (</a:t>
            </a:r>
            <a:r>
              <a:rPr lang="en-GB" sz="1200" kern="1200" dirty="0" err="1" smtClean="0">
                <a:solidFill>
                  <a:schemeClr val="tx1"/>
                </a:solidFill>
                <a:effectLst/>
                <a:latin typeface="+mn-lt"/>
                <a:ea typeface="+mn-ea"/>
                <a:cs typeface="+mn-cs"/>
              </a:rPr>
              <a:t>Bhana</a:t>
            </a:r>
            <a:r>
              <a:rPr lang="en-GB" sz="1200" kern="1200" dirty="0" smtClean="0">
                <a:solidFill>
                  <a:schemeClr val="tx1"/>
                </a:solidFill>
                <a:effectLst/>
                <a:latin typeface="+mn-lt"/>
                <a:ea typeface="+mn-ea"/>
                <a:cs typeface="+mn-cs"/>
              </a:rPr>
              <a:t> et al., 2021).</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7</a:t>
            </a:fld>
            <a:endParaRPr lang="en-GB"/>
          </a:p>
        </p:txBody>
      </p:sp>
    </p:spTree>
    <p:extLst>
      <p:ext uri="{BB962C8B-B14F-4D97-AF65-F5344CB8AC3E}">
        <p14:creationId xmlns:p14="http://schemas.microsoft.com/office/powerpoint/2010/main" val="26606949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This approach is used by businesses that want to concentrate on market segmentation. This approach primarily helps a corporate organization set itself apart from other market segments by catering to the needs of its target consumer group. Once the target consumer base has been distinguished, the business turns its attention to other market sectors and employs various marketing techniques to draw clients from those areas (</a:t>
            </a:r>
            <a:r>
              <a:rPr lang="en-GB" sz="1200" kern="1200" dirty="0" err="1" smtClean="0">
                <a:solidFill>
                  <a:schemeClr val="tx1"/>
                </a:solidFill>
                <a:effectLst/>
                <a:latin typeface="+mn-lt"/>
                <a:ea typeface="+mn-ea"/>
                <a:cs typeface="+mn-cs"/>
              </a:rPr>
              <a:t>Hashim</a:t>
            </a:r>
            <a:r>
              <a:rPr lang="en-GB" sz="1200" kern="1200" dirty="0" smtClean="0">
                <a:solidFill>
                  <a:schemeClr val="tx1"/>
                </a:solidFill>
                <a:effectLst/>
                <a:latin typeface="+mn-lt"/>
                <a:ea typeface="+mn-ea"/>
                <a:cs typeface="+mn-cs"/>
              </a:rPr>
              <a:t>, et al, 2014).</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advantages of employee engagement for a corporate organization are enormous since it helps to enhance worker safety. When worker safety improves, workers feel safe and give their all for the company. In addition, by guaranteeing teamwork, a well-implemented employee engagement strategy helps to compensate for individual shortcomings. In addition, in order to increase employee engagement, "Hotel Trinity" need to make frequent visits to the workplace to evaluate workers' needs (Koon et al., 2021).</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8</a:t>
            </a:fld>
            <a:endParaRPr lang="en-GB"/>
          </a:p>
        </p:txBody>
      </p:sp>
    </p:spTree>
    <p:extLst>
      <p:ext uri="{BB962C8B-B14F-4D97-AF65-F5344CB8AC3E}">
        <p14:creationId xmlns:p14="http://schemas.microsoft.com/office/powerpoint/2010/main" val="2406357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Employers should constantly have their workers' best interests in heart so that they may concentrate on their jobs and provide improved assistance to the company. The "Hotel Trinity" general manager consistently seeks to assist staff members and clear up any misunderstanding in order to boost engagement (Kim et al, 2020).</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9</a:t>
            </a:fld>
            <a:endParaRPr lang="en-GB"/>
          </a:p>
        </p:txBody>
      </p:sp>
    </p:spTree>
    <p:extLst>
      <p:ext uri="{BB962C8B-B14F-4D97-AF65-F5344CB8AC3E}">
        <p14:creationId xmlns:p14="http://schemas.microsoft.com/office/powerpoint/2010/main" val="6850770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err="1" smtClean="0">
                <a:solidFill>
                  <a:schemeClr val="tx1"/>
                </a:solidFill>
                <a:effectLst/>
                <a:latin typeface="+mn-lt"/>
                <a:ea typeface="+mn-ea"/>
                <a:cs typeface="+mn-cs"/>
              </a:rPr>
              <a:t>Bhana</a:t>
            </a:r>
            <a:r>
              <a:rPr lang="en-US" sz="1200" b="0" i="0" kern="1200" dirty="0" smtClean="0">
                <a:solidFill>
                  <a:schemeClr val="tx1"/>
                </a:solidFill>
                <a:effectLst/>
                <a:latin typeface="+mn-lt"/>
                <a:ea typeface="+mn-ea"/>
                <a:cs typeface="+mn-cs"/>
              </a:rPr>
              <a:t>, A. and </a:t>
            </a:r>
            <a:r>
              <a:rPr lang="en-US" sz="1200" b="0" i="0" kern="1200" dirty="0" err="1" smtClean="0">
                <a:solidFill>
                  <a:schemeClr val="tx1"/>
                </a:solidFill>
                <a:effectLst/>
                <a:latin typeface="+mn-lt"/>
                <a:ea typeface="+mn-ea"/>
                <a:cs typeface="+mn-cs"/>
              </a:rPr>
              <a:t>Suknunan</a:t>
            </a:r>
            <a:r>
              <a:rPr lang="en-US" sz="1200" b="0" i="0" kern="1200" dirty="0" smtClean="0">
                <a:solidFill>
                  <a:schemeClr val="tx1"/>
                </a:solidFill>
                <a:effectLst/>
                <a:latin typeface="+mn-lt"/>
                <a:ea typeface="+mn-ea"/>
                <a:cs typeface="+mn-cs"/>
              </a:rPr>
              <a:t>, S. (2021), 'Exploring leadership factors creating employee engagement or disengagement across job grade categories at a public higher education institution in South Africa', </a:t>
            </a:r>
            <a:r>
              <a:rPr lang="en-US" sz="1200" b="0" i="1" kern="1200" dirty="0" smtClean="0">
                <a:solidFill>
                  <a:schemeClr val="tx1"/>
                </a:solidFill>
                <a:effectLst/>
                <a:latin typeface="+mn-lt"/>
                <a:ea typeface="+mn-ea"/>
                <a:cs typeface="+mn-cs"/>
              </a:rPr>
              <a:t>Problems and Perspectives in Management</a:t>
            </a:r>
            <a:r>
              <a:rPr lang="en-US" sz="1200" b="0" i="0" kern="1200" dirty="0" smtClean="0">
                <a:solidFill>
                  <a:schemeClr val="tx1"/>
                </a:solidFill>
                <a:effectLst/>
                <a:latin typeface="+mn-lt"/>
                <a:ea typeface="+mn-ea"/>
                <a:cs typeface="+mn-cs"/>
              </a:rPr>
              <a:t>, vol. 19, no. 1.</a:t>
            </a:r>
          </a:p>
          <a:p>
            <a:r>
              <a:rPr lang="en-US" sz="1200" b="0" i="0" kern="1200" dirty="0" smtClean="0">
                <a:solidFill>
                  <a:schemeClr val="tx1"/>
                </a:solidFill>
                <a:effectLst/>
                <a:latin typeface="+mn-lt"/>
                <a:ea typeface="+mn-ea"/>
                <a:cs typeface="+mn-cs"/>
              </a:rPr>
              <a:t>Haas, C. (2021), 'Exploring Strategies Healthcare Managers Can Implement for Increased Employee Engagement and Retention', Doctoral dissertation, </a:t>
            </a:r>
            <a:r>
              <a:rPr lang="en-US" sz="1200" b="0" i="1" kern="1200" dirty="0" smtClean="0">
                <a:solidFill>
                  <a:schemeClr val="tx1"/>
                </a:solidFill>
                <a:effectLst/>
                <a:latin typeface="+mn-lt"/>
                <a:ea typeface="+mn-ea"/>
                <a:cs typeface="+mn-cs"/>
              </a:rPr>
              <a:t>Colorado Technical University</a:t>
            </a:r>
            <a:r>
              <a:rPr lang="en-US" sz="1200" b="0" i="0" kern="1200" dirty="0" smtClean="0">
                <a:solidFill>
                  <a:schemeClr val="tx1"/>
                </a:solidFill>
                <a:effectLst/>
                <a:latin typeface="+mn-lt"/>
                <a:ea typeface="+mn-ea"/>
                <a:cs typeface="+mn-cs"/>
              </a:rPr>
              <a:t>.</a:t>
            </a:r>
          </a:p>
          <a:p>
            <a:r>
              <a:rPr lang="en-US" sz="1200" b="0" i="0" kern="1200" dirty="0" smtClean="0">
                <a:solidFill>
                  <a:schemeClr val="tx1"/>
                </a:solidFill>
                <a:effectLst/>
                <a:latin typeface="+mn-lt"/>
                <a:ea typeface="+mn-ea"/>
                <a:cs typeface="+mn-cs"/>
              </a:rPr>
              <a:t>Kim, M. and Kim, J. (2020), 'Corporate social responsibility, employee engagement, well-being and the task performance of frontline employees', </a:t>
            </a:r>
            <a:r>
              <a:rPr lang="en-US" sz="1200" b="0" i="1" kern="1200" dirty="0" smtClean="0">
                <a:solidFill>
                  <a:schemeClr val="tx1"/>
                </a:solidFill>
                <a:effectLst/>
                <a:latin typeface="+mn-lt"/>
                <a:ea typeface="+mn-ea"/>
                <a:cs typeface="+mn-cs"/>
              </a:rPr>
              <a:t>Management Decision</a:t>
            </a:r>
            <a:r>
              <a:rPr lang="en-US" sz="1200" b="0" i="0" kern="1200" dirty="0" smtClean="0">
                <a:solidFill>
                  <a:schemeClr val="tx1"/>
                </a:solidFill>
                <a:effectLst/>
                <a:latin typeface="+mn-lt"/>
                <a:ea typeface="+mn-ea"/>
                <a:cs typeface="+mn-cs"/>
              </a:rPr>
              <a:t>.</a:t>
            </a:r>
          </a:p>
          <a:p>
            <a:r>
              <a:rPr lang="en-US" sz="1200" b="0" i="0" kern="1200" dirty="0" smtClean="0">
                <a:solidFill>
                  <a:schemeClr val="tx1"/>
                </a:solidFill>
                <a:effectLst/>
                <a:latin typeface="+mn-lt"/>
                <a:ea typeface="+mn-ea"/>
                <a:cs typeface="+mn-cs"/>
              </a:rPr>
              <a:t>Koon, V.Y. and Ho, T.S. (2021), 'Authentic leadership and employee engagement: The role of employee well-being', </a:t>
            </a:r>
            <a:r>
              <a:rPr lang="en-US" sz="1200" b="0" i="1" kern="1200" dirty="0" smtClean="0">
                <a:solidFill>
                  <a:schemeClr val="tx1"/>
                </a:solidFill>
                <a:effectLst/>
                <a:latin typeface="+mn-lt"/>
                <a:ea typeface="+mn-ea"/>
                <a:cs typeface="+mn-cs"/>
              </a:rPr>
              <a:t>Human Systems Management</a:t>
            </a:r>
            <a:r>
              <a:rPr lang="en-US" sz="1200" b="0" i="0" kern="1200" dirty="0" smtClean="0">
                <a:solidFill>
                  <a:schemeClr val="tx1"/>
                </a:solidFill>
                <a:effectLst/>
                <a:latin typeface="+mn-lt"/>
                <a:ea typeface="+mn-ea"/>
                <a:cs typeface="+mn-cs"/>
              </a:rPr>
              <a:t>, vol. 40, no. 1, pp. 81-92.</a:t>
            </a:r>
          </a:p>
          <a:p>
            <a:r>
              <a:rPr lang="en-US" sz="1200" b="0" i="0" kern="1200" dirty="0" err="1" smtClean="0">
                <a:solidFill>
                  <a:schemeClr val="tx1"/>
                </a:solidFill>
                <a:effectLst/>
                <a:latin typeface="+mn-lt"/>
                <a:ea typeface="+mn-ea"/>
                <a:cs typeface="+mn-cs"/>
              </a:rPr>
              <a:t>Mahardi</a:t>
            </a:r>
            <a:r>
              <a:rPr lang="en-US" sz="1200" b="0" i="0" kern="1200" dirty="0" smtClean="0">
                <a:solidFill>
                  <a:schemeClr val="tx1"/>
                </a:solidFill>
                <a:effectLst/>
                <a:latin typeface="+mn-lt"/>
                <a:ea typeface="+mn-ea"/>
                <a:cs typeface="+mn-cs"/>
              </a:rPr>
              <a:t>, T.P. and </a:t>
            </a:r>
            <a:r>
              <a:rPr lang="en-US" sz="1200" b="0" i="0" kern="1200" dirty="0" err="1" smtClean="0">
                <a:solidFill>
                  <a:schemeClr val="tx1"/>
                </a:solidFill>
                <a:effectLst/>
                <a:latin typeface="+mn-lt"/>
                <a:ea typeface="+mn-ea"/>
                <a:cs typeface="+mn-cs"/>
              </a:rPr>
              <a:t>Idawati</a:t>
            </a:r>
            <a:r>
              <a:rPr lang="en-US" sz="1200" b="0" i="0" kern="1200" dirty="0" smtClean="0">
                <a:solidFill>
                  <a:schemeClr val="tx1"/>
                </a:solidFill>
                <a:effectLst/>
                <a:latin typeface="+mn-lt"/>
                <a:ea typeface="+mn-ea"/>
                <a:cs typeface="+mn-cs"/>
              </a:rPr>
              <a:t>, D. (2020, August), 'The Importance of Strategy Employee Engagement in Organization', in </a:t>
            </a:r>
            <a:r>
              <a:rPr lang="en-US" sz="1200" b="0" i="1" kern="1200" dirty="0" smtClean="0">
                <a:solidFill>
                  <a:schemeClr val="tx1"/>
                </a:solidFill>
                <a:effectLst/>
                <a:latin typeface="+mn-lt"/>
                <a:ea typeface="+mn-ea"/>
                <a:cs typeface="+mn-cs"/>
              </a:rPr>
              <a:t>3rd Asia Pacific Management Research Conference (APMRC 2019)</a:t>
            </a:r>
            <a:r>
              <a:rPr lang="en-US" sz="1200" b="0" i="0" kern="1200" dirty="0" smtClean="0">
                <a:solidFill>
                  <a:schemeClr val="tx1"/>
                </a:solidFill>
                <a:effectLst/>
                <a:latin typeface="+mn-lt"/>
                <a:ea typeface="+mn-ea"/>
                <a:cs typeface="+mn-cs"/>
              </a:rPr>
              <a:t>, pp. 159-163, Atlantis Press.</a:t>
            </a:r>
          </a:p>
          <a:p>
            <a:r>
              <a:rPr lang="en-US" sz="1200" b="0" i="0" kern="1200" dirty="0" smtClean="0">
                <a:solidFill>
                  <a:schemeClr val="tx1"/>
                </a:solidFill>
                <a:effectLst/>
                <a:latin typeface="+mn-lt"/>
                <a:ea typeface="+mn-ea"/>
                <a:cs typeface="+mn-cs"/>
              </a:rPr>
              <a:t>NGUYEN, L.G.T. and PHAM, H.T. (2020), 'Factors affecting employee engagement at not-for-profit organizations: A case in Vietnam', </a:t>
            </a:r>
            <a:r>
              <a:rPr lang="en-US" sz="1200" b="0" i="1" kern="1200" dirty="0" smtClean="0">
                <a:solidFill>
                  <a:schemeClr val="tx1"/>
                </a:solidFill>
                <a:effectLst/>
                <a:latin typeface="+mn-lt"/>
                <a:ea typeface="+mn-ea"/>
                <a:cs typeface="+mn-cs"/>
              </a:rPr>
              <a:t>The Journal of Asian Finance, Economics, and Business</a:t>
            </a:r>
            <a:r>
              <a:rPr lang="en-US" sz="1200" b="0" i="0" kern="1200" dirty="0" smtClean="0">
                <a:solidFill>
                  <a:schemeClr val="tx1"/>
                </a:solidFill>
                <a:effectLst/>
                <a:latin typeface="+mn-lt"/>
                <a:ea typeface="+mn-ea"/>
                <a:cs typeface="+mn-cs"/>
              </a:rPr>
              <a:t>, vol. 7, no. 8, pp. 495-507.</a:t>
            </a:r>
          </a:p>
          <a:p>
            <a:r>
              <a:rPr lang="en-US" sz="1200" b="0" i="0" kern="1200" dirty="0" smtClean="0">
                <a:solidFill>
                  <a:schemeClr val="tx1"/>
                </a:solidFill>
                <a:effectLst/>
                <a:latin typeface="+mn-lt"/>
                <a:ea typeface="+mn-ea"/>
                <a:cs typeface="+mn-cs"/>
              </a:rPr>
              <a:t>Sharma, P.K. and </a:t>
            </a:r>
            <a:r>
              <a:rPr lang="en-US" sz="1200" b="0" i="0" kern="1200" dirty="0" err="1" smtClean="0">
                <a:solidFill>
                  <a:schemeClr val="tx1"/>
                </a:solidFill>
                <a:effectLst/>
                <a:latin typeface="+mn-lt"/>
                <a:ea typeface="+mn-ea"/>
                <a:cs typeface="+mn-cs"/>
              </a:rPr>
              <a:t>Kumra</a:t>
            </a:r>
            <a:r>
              <a:rPr lang="en-US" sz="1200" b="0" i="0" kern="1200" dirty="0" smtClean="0">
                <a:solidFill>
                  <a:schemeClr val="tx1"/>
                </a:solidFill>
                <a:effectLst/>
                <a:latin typeface="+mn-lt"/>
                <a:ea typeface="+mn-ea"/>
                <a:cs typeface="+mn-cs"/>
              </a:rPr>
              <a:t>, R. (2020), 'Relationship between workplace spirituality, organizational justice and mental health: mediation role of employee engagement', </a:t>
            </a:r>
            <a:r>
              <a:rPr lang="en-US" sz="1200" b="0" i="1" kern="1200" dirty="0" smtClean="0">
                <a:solidFill>
                  <a:schemeClr val="tx1"/>
                </a:solidFill>
                <a:effectLst/>
                <a:latin typeface="+mn-lt"/>
                <a:ea typeface="+mn-ea"/>
                <a:cs typeface="+mn-cs"/>
              </a:rPr>
              <a:t>Journal of Advances in Management Research</a:t>
            </a:r>
            <a:r>
              <a:rPr lang="en-US" sz="1200" b="0" i="0" kern="1200" dirty="0" smtClean="0">
                <a:solidFill>
                  <a:schemeClr val="tx1"/>
                </a:solidFill>
                <a:effectLst/>
                <a:latin typeface="+mn-lt"/>
                <a:ea typeface="+mn-ea"/>
                <a:cs typeface="+mn-cs"/>
              </a:rPr>
              <a:t>.</a:t>
            </a:r>
          </a:p>
          <a:p>
            <a:r>
              <a:rPr lang="en-US" sz="1200" b="0" i="0" kern="1200" dirty="0" err="1" smtClean="0">
                <a:solidFill>
                  <a:schemeClr val="tx1"/>
                </a:solidFill>
                <a:effectLst/>
                <a:latin typeface="+mn-lt"/>
                <a:ea typeface="+mn-ea"/>
                <a:cs typeface="+mn-cs"/>
              </a:rPr>
              <a:t>Zeidan</a:t>
            </a:r>
            <a:r>
              <a:rPr lang="en-US" sz="1200" b="0" i="0" kern="1200" dirty="0" smtClean="0">
                <a:solidFill>
                  <a:schemeClr val="tx1"/>
                </a:solidFill>
                <a:effectLst/>
                <a:latin typeface="+mn-lt"/>
                <a:ea typeface="+mn-ea"/>
                <a:cs typeface="+mn-cs"/>
              </a:rPr>
              <a:t>, S. and </a:t>
            </a:r>
            <a:r>
              <a:rPr lang="en-US" sz="1200" b="0" i="0" kern="1200" dirty="0" err="1" smtClean="0">
                <a:solidFill>
                  <a:schemeClr val="tx1"/>
                </a:solidFill>
                <a:effectLst/>
                <a:latin typeface="+mn-lt"/>
                <a:ea typeface="+mn-ea"/>
                <a:cs typeface="+mn-cs"/>
              </a:rPr>
              <a:t>Itani</a:t>
            </a:r>
            <a:r>
              <a:rPr lang="en-US" sz="1200" b="0" i="0" kern="1200" dirty="0" smtClean="0">
                <a:solidFill>
                  <a:schemeClr val="tx1"/>
                </a:solidFill>
                <a:effectLst/>
                <a:latin typeface="+mn-lt"/>
                <a:ea typeface="+mn-ea"/>
                <a:cs typeface="+mn-cs"/>
              </a:rPr>
              <a:t>, N. (2020), 'Cultivating employee engagement in organizations: development of a conceptual framework', </a:t>
            </a:r>
            <a:r>
              <a:rPr lang="en-US" sz="1200" b="0" i="1" kern="1200" dirty="0" smtClean="0">
                <a:solidFill>
                  <a:schemeClr val="tx1"/>
                </a:solidFill>
                <a:effectLst/>
                <a:latin typeface="+mn-lt"/>
                <a:ea typeface="+mn-ea"/>
                <a:cs typeface="+mn-cs"/>
              </a:rPr>
              <a:t>Central European Management Journal</a:t>
            </a:r>
            <a:r>
              <a:rPr lang="en-US" sz="1200" b="0" i="0" kern="1200" dirty="0" smtClean="0">
                <a:solidFill>
                  <a:schemeClr val="tx1"/>
                </a:solidFill>
                <a:effectLst/>
                <a:latin typeface="+mn-lt"/>
                <a:ea typeface="+mn-ea"/>
                <a:cs typeface="+mn-cs"/>
              </a:rPr>
              <a:t>, vol. 28, no. 1, pp. 99-118.</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1899B18-0E2D-44F5-A778-50E7160636C5}" type="slidenum">
              <a:rPr lang="en-GB" smtClean="0"/>
              <a:t>10</a:t>
            </a:fld>
            <a:endParaRPr lang="en-GB"/>
          </a:p>
        </p:txBody>
      </p:sp>
    </p:spTree>
    <p:extLst>
      <p:ext uri="{BB962C8B-B14F-4D97-AF65-F5344CB8AC3E}">
        <p14:creationId xmlns:p14="http://schemas.microsoft.com/office/powerpoint/2010/main" val="29230971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3498110"/>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314451"/>
            <a:ext cx="7772400" cy="137232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2708705"/>
            <a:ext cx="7772400" cy="899778"/>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3714750"/>
            <a:ext cx="9147765" cy="1434066"/>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F729879D-5A50-483E-9CC2-797D201EA312}" type="datetimeFigureOut">
              <a:rPr lang="en-GB" smtClean="0"/>
              <a:t>13/11/2023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88B5DC7-E652-42A6-925D-9D2EAF8699C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729879D-5A50-483E-9CC2-797D201EA312}" type="datetimeFigureOut">
              <a:rPr lang="en-GB" smtClean="0"/>
              <a:t>13/11/2023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88B5DC7-E652-42A6-925D-9D2EAF8699CB}"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794784"/>
            <a:ext cx="7772400" cy="13716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198784"/>
            <a:ext cx="4572000" cy="1091166"/>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F729879D-5A50-483E-9CC2-797D201EA312}" type="datetimeFigureOut">
              <a:rPr lang="en-GB" smtClean="0"/>
              <a:t>13/11/2023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88B5DC7-E652-42A6-925D-9D2EAF8699CB}" type="slidenum">
              <a:rPr lang="en-GB" smtClean="0"/>
              <a:t>‹#›</a:t>
            </a:fld>
            <a:endParaRPr lang="en-GB"/>
          </a:p>
        </p:txBody>
      </p:sp>
      <p:sp>
        <p:nvSpPr>
          <p:cNvPr id="7" name="Chevron 6"/>
          <p:cNvSpPr/>
          <p:nvPr/>
        </p:nvSpPr>
        <p:spPr>
          <a:xfrm>
            <a:off x="3636680" y="2254104"/>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2254104"/>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110997"/>
            <a:ext cx="4038600" cy="339447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110997"/>
            <a:ext cx="4038600" cy="339447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729879D-5A50-483E-9CC2-797D201EA312}" type="datetimeFigureOut">
              <a:rPr lang="en-GB" smtClean="0"/>
              <a:t>13/11/2023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88B5DC7-E652-42A6-925D-9D2EAF8699CB}"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04788"/>
            <a:ext cx="8229600" cy="85725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4057650"/>
            <a:ext cx="4040188" cy="5715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7" y="4057650"/>
            <a:ext cx="4041775" cy="5715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083221"/>
            <a:ext cx="4040188" cy="2956322"/>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6" y="1083221"/>
            <a:ext cx="4041775" cy="2956322"/>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F729879D-5A50-483E-9CC2-797D201EA312}" type="datetimeFigureOut">
              <a:rPr lang="en-GB" smtClean="0"/>
              <a:t>13/11/2023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988B5DC7-E652-42A6-925D-9D2EAF8699CB}"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F729879D-5A50-483E-9CC2-797D201EA312}" type="datetimeFigureOut">
              <a:rPr lang="en-GB" smtClean="0"/>
              <a:t>13/11/2023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988B5DC7-E652-42A6-925D-9D2EAF8699CB}"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F729879D-5A50-483E-9CC2-797D201EA312}" type="datetimeFigureOut">
              <a:rPr lang="en-GB" smtClean="0"/>
              <a:t>13/11/2023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988B5DC7-E652-42A6-925D-9D2EAF8699C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3657600"/>
            <a:ext cx="7481776" cy="3429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4016327"/>
            <a:ext cx="3974592" cy="6858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05740"/>
            <a:ext cx="7479792" cy="3429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4805958"/>
            <a:ext cx="1920240" cy="274320"/>
          </a:xfrm>
        </p:spPr>
        <p:txBody>
          <a:bodyPr/>
          <a:lstStyle>
            <a:extLst/>
          </a:lstStyle>
          <a:p>
            <a:fld id="{F729879D-5A50-483E-9CC2-797D201EA312}" type="datetimeFigureOut">
              <a:rPr lang="en-GB" smtClean="0"/>
              <a:t>13/11/2023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88B5DC7-E652-42A6-925D-9D2EAF8699CB}"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4082552"/>
            <a:ext cx="7162800" cy="486174"/>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42476"/>
            <a:ext cx="8686800" cy="329184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F729879D-5A50-483E-9CC2-797D201EA312}" type="datetimeFigureOut">
              <a:rPr lang="en-GB" smtClean="0"/>
              <a:t>13/11/2023</a:t>
            </a:fld>
            <a:endParaRPr lang="en-GB"/>
          </a:p>
        </p:txBody>
      </p:sp>
      <p:sp>
        <p:nvSpPr>
          <p:cNvPr id="6" name="Footer Placeholder 5"/>
          <p:cNvSpPr>
            <a:spLocks noGrp="1"/>
          </p:cNvSpPr>
          <p:nvPr>
            <p:ph type="ftr" sz="quarter" idx="11"/>
          </p:nvPr>
        </p:nvSpPr>
        <p:spPr>
          <a:xfrm>
            <a:off x="4380073" y="4805958"/>
            <a:ext cx="2350681" cy="273844"/>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88B5DC7-E652-42A6-925D-9D2EAF8699CB}" type="slidenum">
              <a:rPr lang="en-GB" smtClean="0"/>
              <a:t>‹#›</a:t>
            </a:fld>
            <a:endParaRPr lang="en-GB"/>
          </a:p>
        </p:txBody>
      </p:sp>
      <p:sp>
        <p:nvSpPr>
          <p:cNvPr id="2" name="Title 1"/>
          <p:cNvSpPr>
            <a:spLocks noGrp="1"/>
          </p:cNvSpPr>
          <p:nvPr>
            <p:ph type="title"/>
          </p:nvPr>
        </p:nvSpPr>
        <p:spPr>
          <a:xfrm>
            <a:off x="228600" y="3648842"/>
            <a:ext cx="8075432" cy="422004"/>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4458702"/>
            <a:ext cx="4940624" cy="69080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4454258"/>
            <a:ext cx="3690451" cy="700088"/>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4343440"/>
            <a:ext cx="3402314" cy="810651"/>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4340804"/>
            <a:ext cx="3405509" cy="813287"/>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3741330"/>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3741330"/>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10997"/>
            <a:ext cx="8229600" cy="3289553"/>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729879D-5A50-483E-9CC2-797D201EA312}" type="datetimeFigureOut">
              <a:rPr lang="en-GB" smtClean="0"/>
              <a:t>13/11/2023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88B5DC7-E652-42A6-925D-9D2EAF8699C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05980"/>
            <a:ext cx="1777470" cy="419457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05981"/>
            <a:ext cx="6324600" cy="419457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729879D-5A50-483E-9CC2-797D201EA312}" type="datetimeFigureOut">
              <a:rPr lang="en-GB" smtClean="0"/>
              <a:t>13/11/2023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88B5DC7-E652-42A6-925D-9D2EAF8699C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4458702"/>
            <a:ext cx="4940624" cy="69080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4454258"/>
            <a:ext cx="3690451" cy="700088"/>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4343440"/>
            <a:ext cx="3402314" cy="810651"/>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4340804"/>
            <a:ext cx="3405509" cy="813287"/>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05979"/>
            <a:ext cx="8229600" cy="85725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110997"/>
            <a:ext cx="8229600" cy="3394472"/>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4805958"/>
            <a:ext cx="1920240" cy="274320"/>
          </a:xfrm>
          <a:prstGeom prst="rect">
            <a:avLst/>
          </a:prstGeom>
        </p:spPr>
        <p:txBody>
          <a:bodyPr vert="horz" anchor="b"/>
          <a:lstStyle>
            <a:lvl1pPr algn="l" eaLnBrk="1" latinLnBrk="0" hangingPunct="1">
              <a:defRPr kumimoji="0" sz="1000">
                <a:solidFill>
                  <a:schemeClr val="tx1"/>
                </a:solidFill>
              </a:defRPr>
            </a:lvl1pPr>
            <a:extLst/>
          </a:lstStyle>
          <a:p>
            <a:fld id="{F729879D-5A50-483E-9CC2-797D201EA312}" type="datetimeFigureOut">
              <a:rPr lang="en-GB" smtClean="0"/>
              <a:t>13/11/2023</a:t>
            </a:fld>
            <a:endParaRPr lang="en-GB"/>
          </a:p>
        </p:txBody>
      </p:sp>
      <p:sp>
        <p:nvSpPr>
          <p:cNvPr id="22" name="Footer Placeholder 21"/>
          <p:cNvSpPr>
            <a:spLocks noGrp="1"/>
          </p:cNvSpPr>
          <p:nvPr>
            <p:ph type="ftr" sz="quarter" idx="3"/>
          </p:nvPr>
        </p:nvSpPr>
        <p:spPr>
          <a:xfrm>
            <a:off x="4380073" y="4805958"/>
            <a:ext cx="2350681" cy="273844"/>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4805958"/>
            <a:ext cx="365760" cy="273844"/>
          </a:xfrm>
          <a:prstGeom prst="rect">
            <a:avLst/>
          </a:prstGeom>
        </p:spPr>
        <p:txBody>
          <a:bodyPr vert="horz" anchor="b"/>
          <a:lstStyle>
            <a:lvl1pPr algn="r" eaLnBrk="1" latinLnBrk="0" hangingPunct="1">
              <a:defRPr kumimoji="0" sz="1000" b="0">
                <a:solidFill>
                  <a:schemeClr val="tx1"/>
                </a:solidFill>
              </a:defRPr>
            </a:lvl1pPr>
            <a:extLst/>
          </a:lstStyle>
          <a:p>
            <a:fld id="{988B5DC7-E652-42A6-925D-9D2EAF8699C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arget="../media/image2.jpeg" Type="http://schemas.openxmlformats.org/officeDocument/2006/relationships/image"/><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3" Target="../media/image3.jpe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arget="../media/image5.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 Id="rId4" Target="../media/image6.jpeg" Type="http://schemas.openxmlformats.org/officeDocument/2006/relationships/image"/></Relationships>
</file>

<file path=ppt/slides/_rels/slide5.xml.rels><?xml version="1.0" encoding="UTF-8" standalone="yes" ?><Relationships xmlns="http://schemas.openxmlformats.org/package/2006/relationships"><Relationship Id="rId3" Target="../media/image7.jpe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arget="../media/image9.jpe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arget="../media/image12.jpe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 y="438150"/>
            <a:ext cx="5867400" cy="1372321"/>
          </a:xfrm>
        </p:spPr>
        <p:txBody>
          <a:bodyPr>
            <a:normAutofit/>
          </a:bodyPr>
          <a:lstStyle/>
          <a:p>
            <a:pPr algn="ctr"/>
            <a:r>
              <a:rPr lang="en-GB" sz="3200" dirty="0"/>
              <a:t>BMIH4006</a:t>
            </a:r>
            <a:br>
              <a:rPr lang="en-GB" sz="3200" dirty="0"/>
            </a:br>
            <a:r>
              <a:rPr lang="en-GB" sz="3200" dirty="0"/>
              <a:t>Operating Hotel Facilities</a:t>
            </a:r>
          </a:p>
        </p:txBody>
      </p:sp>
      <p:sp>
        <p:nvSpPr>
          <p:cNvPr id="3" name="Subtitle 2"/>
          <p:cNvSpPr>
            <a:spLocks noGrp="1"/>
          </p:cNvSpPr>
          <p:nvPr>
            <p:ph type="subTitle" idx="1"/>
          </p:nvPr>
        </p:nvSpPr>
        <p:spPr>
          <a:xfrm>
            <a:off x="533400" y="2269060"/>
            <a:ext cx="5257800" cy="899778"/>
          </a:xfrm>
        </p:spPr>
        <p:txBody>
          <a:bodyPr>
            <a:normAutofit fontScale="70000" lnSpcReduction="20000"/>
          </a:bodyPr>
          <a:lstStyle/>
          <a:p>
            <a:pPr algn="ctr"/>
            <a:r>
              <a:rPr lang="en-GB" dirty="0" smtClean="0"/>
              <a:t>AS3</a:t>
            </a:r>
          </a:p>
          <a:p>
            <a:pPr algn="ctr"/>
            <a:endParaRPr lang="en-GB" dirty="0" smtClean="0"/>
          </a:p>
          <a:p>
            <a:pPr algn="ctr"/>
            <a:r>
              <a:rPr lang="en-GB" dirty="0"/>
              <a:t>Room Cleaning Checklist </a:t>
            </a:r>
            <a:r>
              <a:rPr lang="en-GB" dirty="0" smtClean="0"/>
              <a:t>Training</a:t>
            </a:r>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1178" y="1581150"/>
            <a:ext cx="3267075" cy="1704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0726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00150"/>
            <a:ext cx="5029200" cy="3655314"/>
          </a:xfrm>
        </p:spPr>
        <p:txBody>
          <a:bodyPr>
            <a:normAutofit/>
          </a:bodyPr>
          <a:lstStyle/>
          <a:p>
            <a:pPr algn="just"/>
            <a:r>
              <a:rPr lang="en-GB" sz="1600" dirty="0"/>
              <a:t>Employee engagement is critical for corporate organizations because it helps them operate more effectively and accomplish their goals more quickly with the help of their workforce. In order for "Hotel Trinity" to meet its business objective, this presentation will highlight the significance of employee engagement. </a:t>
            </a:r>
            <a:endParaRPr lang="en-GB" sz="1600" dirty="0" smtClean="0"/>
          </a:p>
          <a:p>
            <a:pPr algn="just"/>
            <a:r>
              <a:rPr lang="en-GB" sz="1600" dirty="0" smtClean="0"/>
              <a:t>In </a:t>
            </a:r>
            <a:r>
              <a:rPr lang="en-GB" sz="1600" dirty="0"/>
              <a:t>addition to supporting with the design of employee engagement in the hotel to bring about performance development, the presentation will reveal effective pitching techniques that will guarantee staff engagement (</a:t>
            </a:r>
            <a:r>
              <a:rPr lang="en-GB" sz="1600" dirty="0" err="1"/>
              <a:t>Bhana</a:t>
            </a:r>
            <a:r>
              <a:rPr lang="en-GB" sz="1600" dirty="0"/>
              <a:t> et al, 2021).</a:t>
            </a:r>
          </a:p>
          <a:p>
            <a:pPr algn="just"/>
            <a:endParaRPr lang="en-GB" sz="1600" dirty="0"/>
          </a:p>
        </p:txBody>
      </p:sp>
      <p:sp>
        <p:nvSpPr>
          <p:cNvPr id="3" name="Title 2"/>
          <p:cNvSpPr>
            <a:spLocks noGrp="1"/>
          </p:cNvSpPr>
          <p:nvPr>
            <p:ph type="title"/>
          </p:nvPr>
        </p:nvSpPr>
        <p:spPr/>
        <p:txBody>
          <a:bodyPr/>
          <a:lstStyle/>
          <a:p>
            <a:r>
              <a:rPr lang="en-GB" dirty="0"/>
              <a:t>Introduction</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1809750"/>
            <a:ext cx="2790825" cy="1733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96470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09600" y="1581150"/>
            <a:ext cx="3676110" cy="25130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itle 2"/>
          <p:cNvSpPr>
            <a:spLocks noGrp="1"/>
          </p:cNvSpPr>
          <p:nvPr>
            <p:ph type="title"/>
          </p:nvPr>
        </p:nvSpPr>
        <p:spPr/>
        <p:txBody>
          <a:bodyPr>
            <a:normAutofit/>
          </a:bodyPr>
          <a:lstStyle/>
          <a:p>
            <a:r>
              <a:rPr lang="en-GB" dirty="0"/>
              <a:t>Agenda: Overview and objectives.</a:t>
            </a:r>
          </a:p>
        </p:txBody>
      </p:sp>
      <p:sp>
        <p:nvSpPr>
          <p:cNvPr id="7" name="Rectangle 6"/>
          <p:cNvSpPr/>
          <p:nvPr/>
        </p:nvSpPr>
        <p:spPr>
          <a:xfrm>
            <a:off x="5091659" y="1733550"/>
            <a:ext cx="3204980" cy="523220"/>
          </a:xfrm>
          <a:prstGeom prst="rect">
            <a:avLst/>
          </a:prstGeom>
        </p:spPr>
        <p:txBody>
          <a:bodyPr wrap="none">
            <a:spAutoFit/>
          </a:bodyPr>
          <a:lstStyle/>
          <a:p>
            <a:r>
              <a:rPr lang="en-GB" sz="1400" b="1" dirty="0" smtClean="0"/>
              <a:t>Objectives</a:t>
            </a:r>
          </a:p>
          <a:p>
            <a:r>
              <a:rPr lang="en-GB" sz="1400" dirty="0" smtClean="0"/>
              <a:t>To ensure basic training on room cleaning</a:t>
            </a:r>
            <a:endParaRPr lang="en-GB" sz="1400" dirty="0"/>
          </a:p>
        </p:txBody>
      </p:sp>
      <p:sp>
        <p:nvSpPr>
          <p:cNvPr id="2" name="Rectangle 1"/>
          <p:cNvSpPr/>
          <p:nvPr/>
        </p:nvSpPr>
        <p:spPr>
          <a:xfrm>
            <a:off x="4495800" y="2952750"/>
            <a:ext cx="4572000" cy="1600438"/>
          </a:xfrm>
          <a:prstGeom prst="rect">
            <a:avLst/>
          </a:prstGeom>
        </p:spPr>
        <p:txBody>
          <a:bodyPr>
            <a:spAutoFit/>
          </a:bodyPr>
          <a:lstStyle/>
          <a:p>
            <a:pPr algn="just"/>
            <a:endParaRPr lang="en-GB" sz="1400" dirty="0"/>
          </a:p>
          <a:p>
            <a:pPr marL="285750" indent="-285750" algn="just">
              <a:buFont typeface="Arial" panose="020B0604020202020204" pitchFamily="34" charset="0"/>
              <a:buChar char="•"/>
            </a:pPr>
            <a:r>
              <a:rPr lang="en-GB" sz="1400" dirty="0"/>
              <a:t>"Hotel Trinity" provides its clients with the highest calibre of services and manages its business operations efficiently. </a:t>
            </a:r>
            <a:endParaRPr lang="en-GB" sz="1400" dirty="0" smtClean="0"/>
          </a:p>
          <a:p>
            <a:pPr marL="285750" indent="-285750" algn="just">
              <a:buFont typeface="Arial" panose="020B0604020202020204" pitchFamily="34" charset="0"/>
              <a:buChar char="•"/>
            </a:pPr>
            <a:r>
              <a:rPr lang="en-GB" sz="1400" dirty="0" smtClean="0"/>
              <a:t>To </a:t>
            </a:r>
            <a:r>
              <a:rPr lang="en-GB" sz="1400" dirty="0"/>
              <a:t>boost "Hotel Trinity's" revenue, the company offers a variety of services to its clientele, including meal service, room service, event service, and more. </a:t>
            </a:r>
          </a:p>
        </p:txBody>
      </p:sp>
    </p:spTree>
    <p:extLst>
      <p:ext uri="{BB962C8B-B14F-4D97-AF65-F5344CB8AC3E}">
        <p14:creationId xmlns:p14="http://schemas.microsoft.com/office/powerpoint/2010/main" val="4018586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38200" y="3105150"/>
            <a:ext cx="4395787" cy="14609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itle 2"/>
          <p:cNvSpPr>
            <a:spLocks noGrp="1"/>
          </p:cNvSpPr>
          <p:nvPr>
            <p:ph type="title"/>
          </p:nvPr>
        </p:nvSpPr>
        <p:spPr/>
        <p:txBody>
          <a:bodyPr/>
          <a:lstStyle/>
          <a:p>
            <a:r>
              <a:rPr lang="en-GB" dirty="0"/>
              <a:t>Key cleaning areas breakdown.</a:t>
            </a:r>
          </a:p>
        </p:txBody>
      </p:sp>
      <p:sp>
        <p:nvSpPr>
          <p:cNvPr id="2" name="Rectangle 1"/>
          <p:cNvSpPr/>
          <p:nvPr/>
        </p:nvSpPr>
        <p:spPr>
          <a:xfrm>
            <a:off x="533400" y="1047750"/>
            <a:ext cx="4800600" cy="1754326"/>
          </a:xfrm>
          <a:prstGeom prst="rect">
            <a:avLst/>
          </a:prstGeom>
        </p:spPr>
        <p:txBody>
          <a:bodyPr wrap="square">
            <a:spAutoFit/>
          </a:bodyPr>
          <a:lstStyle/>
          <a:p>
            <a:pPr marL="171450" indent="-171450" algn="just">
              <a:buFont typeface="Arial" panose="020B0604020202020204" pitchFamily="34" charset="0"/>
              <a:buChar char="•"/>
            </a:pPr>
            <a:r>
              <a:rPr lang="en-GB" sz="1200" dirty="0"/>
              <a:t>A company organization's ability to persuade people via the presentation of various scenarios and the effortless resolution of pressing issues makes pitching skills crucial, particularly for business managers. </a:t>
            </a:r>
            <a:endParaRPr lang="en-GB" sz="1200" dirty="0" smtClean="0"/>
          </a:p>
          <a:p>
            <a:pPr marL="171450" indent="-171450" algn="just">
              <a:buFont typeface="Arial" panose="020B0604020202020204" pitchFamily="34" charset="0"/>
              <a:buChar char="•"/>
            </a:pPr>
            <a:r>
              <a:rPr lang="en-GB" sz="1200" dirty="0" smtClean="0"/>
              <a:t>Since </a:t>
            </a:r>
            <a:r>
              <a:rPr lang="en-GB" sz="1200" dirty="0"/>
              <a:t>it improves worker safety, employee engagement is very valuable to a company. </a:t>
            </a:r>
            <a:endParaRPr lang="en-GB" sz="1200" dirty="0" smtClean="0"/>
          </a:p>
          <a:p>
            <a:pPr marL="171450" indent="-171450" algn="just">
              <a:buFont typeface="Arial" panose="020B0604020202020204" pitchFamily="34" charset="0"/>
              <a:buChar char="•"/>
            </a:pPr>
            <a:r>
              <a:rPr lang="en-GB" sz="1200" dirty="0" smtClean="0"/>
              <a:t>Employee </a:t>
            </a:r>
            <a:r>
              <a:rPr lang="en-GB" sz="1200" dirty="0"/>
              <a:t>comfort and productivity increase for the benefit of the business when worker safety increases. As it would help the organization keep in excellent touch, "Hotel Trinity" management should focus on enhancing communication. (Has et al, 2021). </a:t>
            </a: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34000" y="2495550"/>
            <a:ext cx="3495675" cy="1619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325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00150"/>
            <a:ext cx="4495800" cy="3655314"/>
          </a:xfrm>
        </p:spPr>
        <p:txBody>
          <a:bodyPr>
            <a:normAutofit/>
          </a:bodyPr>
          <a:lstStyle/>
          <a:p>
            <a:pPr algn="just"/>
            <a:r>
              <a:rPr lang="en-GB" sz="1200" dirty="0"/>
              <a:t>To guarantee staff involvement with the company, the general manager of "Hotel Trinity" has to practice the rule of three while making pitches. By comprehending "Hotel Trinity's" objective, this talent helps staff members become more engaged. </a:t>
            </a:r>
            <a:endParaRPr lang="en-GB" sz="1200" dirty="0" smtClean="0"/>
          </a:p>
          <a:p>
            <a:pPr algn="just"/>
            <a:r>
              <a:rPr lang="en-GB" sz="1200" dirty="0" smtClean="0"/>
              <a:t>Businesses </a:t>
            </a:r>
            <a:r>
              <a:rPr lang="en-GB" sz="1200" dirty="0"/>
              <a:t>need engaged people because, with their help, they can accomplish their objectives faster and with greater performance. </a:t>
            </a:r>
            <a:endParaRPr lang="en-GB" sz="1200" dirty="0" smtClean="0"/>
          </a:p>
          <a:p>
            <a:pPr algn="just"/>
            <a:r>
              <a:rPr lang="en-GB" sz="1200" dirty="0" smtClean="0"/>
              <a:t>Here</a:t>
            </a:r>
            <a:r>
              <a:rPr lang="en-GB" sz="1200" dirty="0"/>
              <a:t>, the general manager will outline the organization's mission in writing, emphasizing three key points—slogans, movie titles, and a host of other items—so that staff members can grasp the hotel's philosophy with ease (Kim et al, 2020).</a:t>
            </a:r>
          </a:p>
          <a:p>
            <a:pPr algn="just"/>
            <a:endParaRPr lang="en-GB" sz="1200" dirty="0"/>
          </a:p>
        </p:txBody>
      </p:sp>
      <p:sp>
        <p:nvSpPr>
          <p:cNvPr id="3" name="Title 2"/>
          <p:cNvSpPr>
            <a:spLocks noGrp="1"/>
          </p:cNvSpPr>
          <p:nvPr>
            <p:ph type="title"/>
          </p:nvPr>
        </p:nvSpPr>
        <p:spPr/>
        <p:txBody>
          <a:bodyPr/>
          <a:lstStyle/>
          <a:p>
            <a:r>
              <a:rPr lang="en-GB" dirty="0"/>
              <a:t>Tools and materials needed.</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1200" y="1962150"/>
            <a:ext cx="2705100" cy="1857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1705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Users\FB PC\Desktop\embok_processes.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257800" y="1352550"/>
            <a:ext cx="3398820" cy="2552700"/>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p:cNvSpPr>
            <a:spLocks noGrp="1"/>
          </p:cNvSpPr>
          <p:nvPr>
            <p:ph type="title"/>
          </p:nvPr>
        </p:nvSpPr>
        <p:spPr/>
        <p:txBody>
          <a:bodyPr/>
          <a:lstStyle/>
          <a:p>
            <a:r>
              <a:rPr lang="en-GB" dirty="0"/>
              <a:t>Employee engagement model</a:t>
            </a:r>
          </a:p>
        </p:txBody>
      </p:sp>
      <p:sp>
        <p:nvSpPr>
          <p:cNvPr id="2" name="Rectangle 1"/>
          <p:cNvSpPr/>
          <p:nvPr/>
        </p:nvSpPr>
        <p:spPr>
          <a:xfrm>
            <a:off x="381000" y="1289588"/>
            <a:ext cx="4572000" cy="2462213"/>
          </a:xfrm>
          <a:prstGeom prst="rect">
            <a:avLst/>
          </a:prstGeom>
        </p:spPr>
        <p:txBody>
          <a:bodyPr>
            <a:spAutoFit/>
          </a:bodyPr>
          <a:lstStyle/>
          <a:p>
            <a:pPr marL="285750" indent="-285750" algn="just">
              <a:buFont typeface="Arial" panose="020B0604020202020204" pitchFamily="34" charset="0"/>
              <a:buChar char="•"/>
            </a:pPr>
            <a:r>
              <a:rPr lang="en-GB" sz="1400" dirty="0"/>
              <a:t>The acronym EMBOK stands for Even Management Body of Knowledge and Skills, which are critical for an individual to effectively, convey his or her point of view to the audience in order for them to identify with the narrative and contribute to the success of the event. </a:t>
            </a:r>
            <a:endParaRPr lang="en-GB" sz="1400" dirty="0" smtClean="0"/>
          </a:p>
          <a:p>
            <a:pPr marL="285750" indent="-285750" algn="just">
              <a:buFont typeface="Arial" panose="020B0604020202020204" pitchFamily="34" charset="0"/>
              <a:buChar char="•"/>
            </a:pPr>
            <a:r>
              <a:rPr lang="en-GB" sz="1400" dirty="0" smtClean="0"/>
              <a:t>According </a:t>
            </a:r>
            <a:r>
              <a:rPr lang="en-GB" sz="1400" dirty="0"/>
              <a:t>to </a:t>
            </a:r>
            <a:r>
              <a:rPr lang="en-GB" sz="1400" dirty="0" err="1"/>
              <a:t>Zeidan</a:t>
            </a:r>
            <a:r>
              <a:rPr lang="en-GB" sz="1400" dirty="0"/>
              <a:t> et al. (2020), the Management Body of Knowledge also emphasizes some fundamental values, such as the general manager's inventiveness, management tactics, moral principles, and personal preferences that help them become more likable to the staff. </a:t>
            </a:r>
          </a:p>
        </p:txBody>
      </p:sp>
    </p:spTree>
    <p:extLst>
      <p:ext uri="{BB962C8B-B14F-4D97-AF65-F5344CB8AC3E}">
        <p14:creationId xmlns:p14="http://schemas.microsoft.com/office/powerpoint/2010/main" val="3969725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Safety measures emphasized.</a:t>
            </a:r>
          </a:p>
        </p:txBody>
      </p:sp>
      <p:sp>
        <p:nvSpPr>
          <p:cNvPr id="6" name="Rectangle 5"/>
          <p:cNvSpPr/>
          <p:nvPr/>
        </p:nvSpPr>
        <p:spPr>
          <a:xfrm>
            <a:off x="762000" y="3220425"/>
            <a:ext cx="4572000" cy="1600438"/>
          </a:xfrm>
          <a:prstGeom prst="rect">
            <a:avLst/>
          </a:prstGeom>
        </p:spPr>
        <p:txBody>
          <a:bodyPr>
            <a:spAutoFit/>
          </a:bodyPr>
          <a:lstStyle/>
          <a:p>
            <a:pPr marL="342900" indent="-342900">
              <a:buFont typeface="Arial" panose="020B0604020202020204" pitchFamily="34" charset="0"/>
              <a:buChar char="•"/>
            </a:pPr>
            <a:r>
              <a:rPr lang="en-US" sz="1400" dirty="0" smtClean="0"/>
              <a:t>Masks, </a:t>
            </a:r>
          </a:p>
          <a:p>
            <a:pPr marL="342900" indent="-342900">
              <a:buFont typeface="Arial" panose="020B0604020202020204" pitchFamily="34" charset="0"/>
              <a:buChar char="•"/>
            </a:pPr>
            <a:r>
              <a:rPr lang="en-US" sz="1400" dirty="0" smtClean="0"/>
              <a:t>Gloves, </a:t>
            </a:r>
          </a:p>
          <a:p>
            <a:pPr marL="342900" indent="-342900">
              <a:buFont typeface="Arial" panose="020B0604020202020204" pitchFamily="34" charset="0"/>
              <a:buChar char="•"/>
            </a:pPr>
            <a:r>
              <a:rPr lang="en-US" sz="1400" dirty="0" smtClean="0"/>
              <a:t>Sanitizers,</a:t>
            </a:r>
          </a:p>
          <a:p>
            <a:pPr marL="342900" indent="-342900">
              <a:buFont typeface="Arial" panose="020B0604020202020204" pitchFamily="34" charset="0"/>
              <a:buChar char="•"/>
            </a:pPr>
            <a:r>
              <a:rPr lang="en-US" sz="1400" dirty="0" smtClean="0"/>
              <a:t>Distancing, </a:t>
            </a:r>
          </a:p>
          <a:p>
            <a:pPr marL="342900" indent="-342900">
              <a:buFont typeface="Arial" panose="020B0604020202020204" pitchFamily="34" charset="0"/>
              <a:buChar char="•"/>
            </a:pPr>
            <a:r>
              <a:rPr lang="en-US" sz="1400" dirty="0" smtClean="0"/>
              <a:t>Ventilation, </a:t>
            </a:r>
          </a:p>
          <a:p>
            <a:pPr marL="342900" indent="-342900">
              <a:buFont typeface="Arial" panose="020B0604020202020204" pitchFamily="34" charset="0"/>
              <a:buChar char="•"/>
            </a:pPr>
            <a:r>
              <a:rPr lang="en-US" sz="1400" dirty="0" smtClean="0"/>
              <a:t>Thorough cleaning, </a:t>
            </a:r>
          </a:p>
          <a:p>
            <a:pPr marL="342900" indent="-342900">
              <a:buFont typeface="Arial" panose="020B0604020202020204" pitchFamily="34" charset="0"/>
              <a:buChar char="•"/>
            </a:pPr>
            <a:r>
              <a:rPr lang="en-US" sz="1400" dirty="0" smtClean="0"/>
              <a:t>Trained staff.</a:t>
            </a:r>
            <a:endParaRPr lang="en-GB" sz="1400" dirty="0"/>
          </a:p>
        </p:txBody>
      </p:sp>
      <p:sp>
        <p:nvSpPr>
          <p:cNvPr id="2" name="Rectangle 1"/>
          <p:cNvSpPr/>
          <p:nvPr/>
        </p:nvSpPr>
        <p:spPr>
          <a:xfrm>
            <a:off x="381000" y="1200150"/>
            <a:ext cx="4572000" cy="1754326"/>
          </a:xfrm>
          <a:prstGeom prst="rect">
            <a:avLst/>
          </a:prstGeom>
        </p:spPr>
        <p:txBody>
          <a:bodyPr>
            <a:spAutoFit/>
          </a:bodyPr>
          <a:lstStyle/>
          <a:p>
            <a:pPr marL="171450" indent="-171450" algn="just">
              <a:buFont typeface="Arial" panose="020B0604020202020204" pitchFamily="34" charset="0"/>
              <a:buChar char="•"/>
            </a:pPr>
            <a:r>
              <a:rPr lang="en-GB" sz="1200" dirty="0"/>
              <a:t>The "Hotel Trinity"' management should concentrate on improving communication since doing so will help the business keep solid lines of communication open with its staff, who are crucial to raising consumer engagement. </a:t>
            </a:r>
            <a:endParaRPr lang="en-GB" sz="1200" dirty="0" smtClean="0"/>
          </a:p>
          <a:p>
            <a:pPr marL="171450" indent="-171450" algn="just">
              <a:buFont typeface="Arial" panose="020B0604020202020204" pitchFamily="34" charset="0"/>
              <a:buChar char="•"/>
            </a:pPr>
            <a:r>
              <a:rPr lang="en-GB" sz="1200" dirty="0" smtClean="0"/>
              <a:t>In </a:t>
            </a:r>
            <a:r>
              <a:rPr lang="en-GB" sz="1200" dirty="0"/>
              <a:t>an effort to increase employee engagement, the general manager of "Hotel Trinity" is always looking to assist and dispel any doubts among staff members (Kim et al, 2020). In addition, "Hotel Trinity" must make frequent workplace visits to learn about the requirements of the staff in order to boost engagement (Koon et al, 2021).</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3105150"/>
            <a:ext cx="3581400" cy="1485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69985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71550"/>
            <a:ext cx="4876800" cy="3655314"/>
          </a:xfrm>
        </p:spPr>
        <p:txBody>
          <a:bodyPr>
            <a:normAutofit/>
          </a:bodyPr>
          <a:lstStyle/>
          <a:p>
            <a:pPr algn="just"/>
            <a:endParaRPr lang="en-GB" sz="1200" dirty="0" smtClean="0"/>
          </a:p>
          <a:p>
            <a:pPr algn="just"/>
            <a:endParaRPr lang="en-GB" sz="1200" dirty="0"/>
          </a:p>
          <a:p>
            <a:pPr algn="just"/>
            <a:r>
              <a:rPr lang="en-GB" sz="1200" dirty="0" smtClean="0"/>
              <a:t>This </a:t>
            </a:r>
            <a:r>
              <a:rPr lang="en-GB" sz="1200" dirty="0"/>
              <a:t>approach is used by businesses that want to concentrate on market segmentation. This approach primarily helps a corporate organization set itself apart from other market segments by catering to the needs of its target consumer group. </a:t>
            </a:r>
            <a:endParaRPr lang="en-GB" sz="1200" dirty="0" smtClean="0"/>
          </a:p>
          <a:p>
            <a:pPr algn="just"/>
            <a:r>
              <a:rPr lang="en-GB" sz="1200" dirty="0" smtClean="0"/>
              <a:t>Once </a:t>
            </a:r>
            <a:r>
              <a:rPr lang="en-GB" sz="1200" dirty="0"/>
              <a:t>the target consumer base has been distinguished, the business turns its attention to other market sectors and employs various marketing techniques to draw clients from those areas (</a:t>
            </a:r>
            <a:r>
              <a:rPr lang="en-GB" sz="1200" dirty="0" err="1"/>
              <a:t>Hashim</a:t>
            </a:r>
            <a:r>
              <a:rPr lang="en-GB" sz="1200" dirty="0"/>
              <a:t>, et al, 2014).</a:t>
            </a:r>
          </a:p>
          <a:p>
            <a:pPr algn="just"/>
            <a:endParaRPr lang="en-GB" sz="1200" dirty="0"/>
          </a:p>
        </p:txBody>
      </p:sp>
      <p:sp>
        <p:nvSpPr>
          <p:cNvPr id="3" name="Title 2"/>
          <p:cNvSpPr>
            <a:spLocks noGrp="1"/>
          </p:cNvSpPr>
          <p:nvPr>
            <p:ph type="title"/>
          </p:nvPr>
        </p:nvSpPr>
        <p:spPr/>
        <p:txBody>
          <a:bodyPr>
            <a:normAutofit/>
          </a:bodyPr>
          <a:lstStyle/>
          <a:p>
            <a:r>
              <a:rPr lang="en-GB" dirty="0"/>
              <a:t>Common challenges and solutions.</a:t>
            </a: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5000" y="2006385"/>
            <a:ext cx="2924175" cy="1809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 y="3149825"/>
            <a:ext cx="3295650" cy="13083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90217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00150"/>
            <a:ext cx="4495800" cy="3655314"/>
          </a:xfrm>
        </p:spPr>
        <p:txBody>
          <a:bodyPr>
            <a:normAutofit/>
          </a:bodyPr>
          <a:lstStyle/>
          <a:p>
            <a:pPr algn="just"/>
            <a:r>
              <a:rPr lang="en-GB" sz="1800" dirty="0"/>
              <a:t>Employers should constantly have their workers' best interests in heart so that they may concentrate on their jobs and provide improved assistance to the company. </a:t>
            </a:r>
            <a:endParaRPr lang="en-GB" sz="1800" dirty="0" smtClean="0"/>
          </a:p>
          <a:p>
            <a:pPr algn="just"/>
            <a:r>
              <a:rPr lang="en-GB" sz="1800" dirty="0" smtClean="0"/>
              <a:t>The </a:t>
            </a:r>
            <a:r>
              <a:rPr lang="en-GB" sz="1800" dirty="0"/>
              <a:t>"Hotel Trinity" general manager consistently seeks to assist staff members and clear up any misunderstanding in order to boost engagement (Kim et al, 2020).</a:t>
            </a:r>
          </a:p>
          <a:p>
            <a:pPr algn="just"/>
            <a:endParaRPr lang="en-GB" sz="1800" dirty="0"/>
          </a:p>
        </p:txBody>
      </p:sp>
      <p:sp>
        <p:nvSpPr>
          <p:cNvPr id="3" name="Title 2"/>
          <p:cNvSpPr>
            <a:spLocks noGrp="1"/>
          </p:cNvSpPr>
          <p:nvPr>
            <p:ph type="title"/>
          </p:nvPr>
        </p:nvSpPr>
        <p:spPr/>
        <p:txBody>
          <a:bodyPr/>
          <a:lstStyle/>
          <a:p>
            <a:r>
              <a:rPr lang="en-GB" dirty="0"/>
              <a:t>Conclusion</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3600" y="2038350"/>
            <a:ext cx="1990725" cy="1800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0803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57150"/>
            <a:ext cx="8229600" cy="857250"/>
          </a:xfrm>
        </p:spPr>
        <p:txBody>
          <a:bodyPr/>
          <a:lstStyle/>
          <a:p>
            <a:r>
              <a:rPr lang="en-GB" dirty="0"/>
              <a:t>References</a:t>
            </a:r>
          </a:p>
        </p:txBody>
      </p:sp>
      <p:pic>
        <p:nvPicPr>
          <p:cNvPr id="819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971550"/>
            <a:ext cx="8187602" cy="339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331517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FB">
      <a:majorFont>
        <a:latin typeface="Times New Roman"/>
        <a:ea typeface=""/>
        <a:cs typeface=""/>
      </a:majorFont>
      <a:minorFont>
        <a:latin typeface="Times New Roman"/>
        <a:ea typeface=""/>
        <a:cs typeface=""/>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44</TotalTime>
  <Words>2012</Words>
  <Application>Microsoft Office PowerPoint</Application>
  <PresentationFormat>On-screen Show (16:9)</PresentationFormat>
  <Paragraphs>76</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Concourse</vt:lpstr>
      <vt:lpstr>BMIH4006 Operating Hotel Facilities</vt:lpstr>
      <vt:lpstr>Introduction</vt:lpstr>
      <vt:lpstr>Agenda: Overview and objectives.</vt:lpstr>
      <vt:lpstr>Key cleaning areas breakdown.</vt:lpstr>
      <vt:lpstr>Tools and materials needed.</vt:lpstr>
      <vt:lpstr>Employee engagement model</vt:lpstr>
      <vt:lpstr>Safety measures emphasized.</vt:lpstr>
      <vt:lpstr>Common challenges and solutions.</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FB PC</dc:creator>
  <cp:lastModifiedBy>FB PC</cp:lastModifiedBy>
  <cp:revision>107</cp:revision>
  <dcterms:created xsi:type="dcterms:W3CDTF">2023-11-02T16:28:52Z</dcterms:created>
  <dcterms:modified xsi:type="dcterms:W3CDTF">2023-11-13T08:39:51Z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name="NXPowerLiteLastOptimized" pid="2">
    <vt:lpwstr>257260</vt:lpwstr>
  </property>
  <property fmtid="{D5CDD505-2E9C-101B-9397-08002B2CF9AE}" name="NXPowerLiteSettings" pid="3">
    <vt:lpwstr>E700052003A000</vt:lpwstr>
  </property>
  <property fmtid="{D5CDD505-2E9C-101B-9397-08002B2CF9AE}" name="NXPowerLiteVersion" pid="4">
    <vt:lpwstr>D9.1.2</vt:lpwstr>
  </property>
</Properties>
</file>