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6FD33-846B-7435-1BA9-AC26EF6D1B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0BB0A4-5162-31DD-71F1-9A0159CA2D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746FE-80F0-F748-B941-B4C2CA785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4426F-5F95-F1FC-1A20-D72684A52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AE857-3297-9932-27A9-8D214AF59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39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D613D-9BFC-417E-2D5A-013DBF3E3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FEC49-1AD1-394E-EEDF-9B574EBE3B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8B5E3-BA11-9A81-38E4-E57015555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FF35F-4D0C-EA75-361B-C56DE4B9C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D1CEF-F171-04EF-AB8F-6A8C6B0FB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409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29D01-E240-97BC-CEDE-84ED155DC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CB0697-613A-B7CE-BB72-8DBF89C97E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45DE5-C27D-A5F2-4618-4725CE92E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FD96D-D0E2-94B4-C319-FA737B8C4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CA49B-D4F9-0ACA-384A-7CAE7EAF7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0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21E55-7D9C-0388-D44B-1A420E9DD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6F7DE-3940-7714-19B7-1B688FFAB7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4D72EB-A78F-57F3-2D08-810759CED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ADD017-D98B-ACF6-C7EF-7EB28CD24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FFC37D-3541-7D99-4103-48875B237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CA318C-A08A-CA9C-7A98-606AC2E13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208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25295-6E89-B398-BE11-A58A5023E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B7226-79F1-E4C1-90DB-8601A66BAD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1A8230-CB19-74F0-40CB-2480BC02FA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38F15B-3703-F6BA-C85B-99EBF34E62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B5BA4F-3B68-84CF-26E1-5075932473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F04530-BE06-4C23-B32A-3E666FF59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E4C853-82B7-1C4C-905C-CF0007580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276C4-9382-02B8-4711-E24433015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317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5CA09-C498-C1C9-61B9-E08EF24CD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D5B293-A27F-DCF0-8294-CED081C75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1328ED-4D27-8B04-6E7B-D4F9BFD79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A71848-1283-9607-C9AC-1C23A5CD2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00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A6E867-7D34-3A59-AA9B-287128952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36C3D3-962B-8BDD-C6C1-1215DB31A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BCE4AF-8629-025F-687E-0BECE940F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009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C4B9B-65D6-51C8-99CA-258A255DB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E2A6F-C8D9-5D8D-9377-D8C62DB8F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6324BF-D2BF-FFF3-EF56-612DEFC9A3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8F4512-7B1E-E26A-5E8B-47FA87D83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048518-901C-385C-117C-31DFBB3A9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94F70-28C0-2883-C7DE-2742C41B3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748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03166-44F9-5E3B-B8D7-F02D8FD4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D1A6B3-0C61-BE31-3275-870AE28AD8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86A60B-D07B-DA07-37E4-85F2FF2513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6F2735-6E8D-3B6A-E670-C19C2EC0F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B53845-C3A2-7C39-0A24-2C3748DCF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35D1ED-2C51-885D-BE6A-105228346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87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1AB13-4FBB-9747-C4CB-796C8924C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10D8DA-984A-AF12-6128-35DC79B9C4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1E9D3C-4A88-A64F-E84E-9A7A07F89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72FF2-6035-4267-326C-0B5A2CBD6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1EBFA-D35C-2F2B-595F-228C08F7A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103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634C09-2FC3-DDEF-3855-01F3CA3D0E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1E63C4-C1E2-4405-2F6C-02DE3438E2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8052F-B847-4942-7CF3-CF0087F49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D30A2-73FC-A09B-CC47-9F249C4F1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95A11-975C-7CCE-E774-2080B67BE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851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38CC17-0DA6-C13C-6381-D1A9A7C34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9F9530-7379-006B-D946-FA74F13732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051E57-5041-A035-DDE4-0B9FB77EB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276CCA-16C6-4F76-AD94-17F3B90FD27A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271AA6-36A0-35E7-C5E5-4A47A77744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A0161-799C-BC69-D130-C2D294168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956DF2-7E67-4127-A8DB-36DA0F2879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392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3EFC2-EBFE-F7CE-F043-C9C8DC1FEC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1" u="sng" dirty="0"/>
              <a:t>Introduction to </a:t>
            </a:r>
            <a:br>
              <a:rPr lang="en-GB" b="1" i="1" u="sng" dirty="0"/>
            </a:br>
            <a:r>
              <a:rPr lang="en-GB" b="1" i="1" u="sng" dirty="0"/>
              <a:t>Probability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DCC639-0776-A78D-3077-2D35545615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561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F63F4C-73A5-3ECF-4560-C127D6E7E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u="sng" dirty="0"/>
              <a:t>Probability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CCF20-70DD-D014-380D-6C1B8C528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Probability is a measure of how likely an event is to occur</a:t>
            </a:r>
          </a:p>
          <a:p>
            <a:r>
              <a:rPr lang="en-GB" sz="2400" dirty="0"/>
              <a:t>It is measure on a scale between 0 and 1</a:t>
            </a:r>
          </a:p>
          <a:p>
            <a:r>
              <a:rPr lang="en-GB" sz="2400" dirty="0"/>
              <a:t>If the probability of an event is zero it can never happen</a:t>
            </a:r>
          </a:p>
          <a:p>
            <a:r>
              <a:rPr lang="en-GB" sz="2400" dirty="0"/>
              <a:t>If the probability of an event is 1 it is certain to happen.</a:t>
            </a:r>
          </a:p>
          <a:p>
            <a:r>
              <a:rPr lang="en-GB" sz="2400" dirty="0"/>
              <a:t>Most events have a probability between these two values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3613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58547-86C4-7B74-8FA8-D66755951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96290-083F-D94F-F752-94EF76A92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rolling a fair Cubical die</a:t>
            </a:r>
          </a:p>
          <a:p>
            <a:r>
              <a:rPr lang="en-GB" dirty="0"/>
              <a:t>P(6) =1/6</a:t>
            </a:r>
          </a:p>
          <a:p>
            <a:r>
              <a:rPr lang="en-GB" dirty="0"/>
              <a:t>Consider tossing a fair coin </a:t>
            </a:r>
          </a:p>
          <a:p>
            <a:r>
              <a:rPr lang="en-GB" dirty="0"/>
              <a:t>P(H) =1/2</a:t>
            </a:r>
          </a:p>
          <a:p>
            <a:r>
              <a:rPr lang="en-GB" dirty="0"/>
              <a:t>Consider drawing a card from an ordinary deck of 52 playing cards</a:t>
            </a:r>
          </a:p>
          <a:p>
            <a:r>
              <a:rPr lang="en-GB" dirty="0"/>
              <a:t>P(king) =4/52 </a:t>
            </a:r>
          </a:p>
          <a:p>
            <a:r>
              <a:rPr lang="en-GB" dirty="0"/>
              <a:t>P(ACE of Hearts) =1/52</a:t>
            </a:r>
          </a:p>
          <a:p>
            <a:r>
              <a:rPr lang="en-GB" dirty="0"/>
              <a:t>P(Red Card) =26/52 =1/2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173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6A701-8A10-7D09-4970-D76C35664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u="sng" dirty="0"/>
              <a:t>General definition of Probability of an event.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1BD9A-BE0B-3470-E287-8B23EFE13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Consider an event/experiment which has ‘n’ possible outcomes, called the sample space -S.</a:t>
            </a:r>
          </a:p>
          <a:p>
            <a:endParaRPr lang="en-GB" sz="2400" dirty="0"/>
          </a:p>
          <a:p>
            <a:r>
              <a:rPr lang="en-GB" sz="2400" dirty="0"/>
              <a:t>Then if we are interested in some particular aspect of this experiment, call it A, which can occur in ‘r’ ways then:</a:t>
            </a:r>
          </a:p>
          <a:p>
            <a:endParaRPr lang="en-GB" sz="2400" dirty="0"/>
          </a:p>
          <a:p>
            <a:r>
              <a:rPr lang="en-GB" sz="2400" dirty="0"/>
              <a:t>P(A) = n(A)/n(S) </a:t>
            </a:r>
          </a:p>
          <a:p>
            <a:pPr marL="0" indent="0">
              <a:buNone/>
            </a:pPr>
            <a:r>
              <a:rPr lang="en-GB" sz="2400" dirty="0"/>
              <a:t>              =r/n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3671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2982D-02F5-EADF-69A3-68556DC07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9B746-D239-7E1B-2AE4-B73D76AD4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 consider tossing a fair coin once: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Sample space S= {H, T}</a:t>
            </a:r>
          </a:p>
          <a:p>
            <a:pPr marL="0" indent="0">
              <a:buNone/>
            </a:pPr>
            <a:r>
              <a:rPr lang="en-GB" dirty="0"/>
              <a:t>n(S) =2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 is the event that a head occurs n(A) =1</a:t>
            </a:r>
          </a:p>
          <a:p>
            <a:pPr marL="0" indent="0">
              <a:buNone/>
            </a:pPr>
            <a:r>
              <a:rPr lang="en-GB" dirty="0"/>
              <a:t>P(A) = n(A)/n(S)</a:t>
            </a:r>
          </a:p>
          <a:p>
            <a:pPr marL="0" indent="0">
              <a:buNone/>
            </a:pPr>
            <a:r>
              <a:rPr lang="en-GB" dirty="0"/>
              <a:t>          =1/2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414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0D1F4-9E95-FF8F-E2A4-A5E4D70EE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now tossing the same fair coin twice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64C12-88A6-BC81-A61F-BE40C3AFF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S={HH,HT,TH,TT}</a:t>
            </a:r>
          </a:p>
          <a:p>
            <a:pPr marL="0" indent="0">
              <a:buNone/>
            </a:pPr>
            <a:r>
              <a:rPr lang="en-GB" dirty="0"/>
              <a:t>N(S) = 4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 is the event two heads occur then n(A)=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P(A)=n(A)/n(S)</a:t>
            </a:r>
          </a:p>
          <a:p>
            <a:pPr marL="0" indent="0">
              <a:buNone/>
            </a:pPr>
            <a:r>
              <a:rPr lang="en-GB" dirty="0"/>
              <a:t>          = ¼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922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38076-47C8-5D13-AFE7-33DB0620D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B9CC8-88BE-8C0E-9378-767ACF876C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fair cubical die is rolled once</a:t>
            </a:r>
          </a:p>
          <a:p>
            <a:pPr marL="0" indent="0">
              <a:buNone/>
            </a:pPr>
            <a:r>
              <a:rPr lang="en-GB" dirty="0"/>
              <a:t>S={1,2,3,4,5,6}</a:t>
            </a:r>
          </a:p>
          <a:p>
            <a:pPr marL="0" indent="0">
              <a:buNone/>
            </a:pPr>
            <a:r>
              <a:rPr lang="en-GB" dirty="0"/>
              <a:t>N(S)=6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is the event that a 6 occurs</a:t>
            </a:r>
          </a:p>
          <a:p>
            <a:pPr marL="0" indent="0">
              <a:buNone/>
            </a:pPr>
            <a:r>
              <a:rPr lang="en-GB" dirty="0"/>
              <a:t>n(A) =1</a:t>
            </a:r>
          </a:p>
          <a:p>
            <a:pPr marL="0" indent="0">
              <a:buNone/>
            </a:pPr>
            <a:r>
              <a:rPr lang="en-GB" dirty="0"/>
              <a:t>P(6) = n(A)/n(S)</a:t>
            </a:r>
          </a:p>
          <a:p>
            <a:pPr marL="0" indent="0">
              <a:buNone/>
            </a:pPr>
            <a:r>
              <a:rPr lang="en-GB" dirty="0"/>
              <a:t>          = 1/6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782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B056-E422-8614-07F1-76E83D2EB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B8E85-A378-78B9-CB31-E008058AB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 bag contains 10 coloured balls.</a:t>
            </a:r>
          </a:p>
          <a:p>
            <a:pPr marL="0" indent="0">
              <a:buNone/>
            </a:pPr>
            <a:r>
              <a:rPr lang="en-GB" dirty="0"/>
              <a:t>4 are RED, 3 are WHITE, 2 are BLUE and 1 is GREEN.</a:t>
            </a:r>
          </a:p>
          <a:p>
            <a:pPr marL="0" indent="0">
              <a:buNone/>
            </a:pPr>
            <a:r>
              <a:rPr lang="en-GB" dirty="0"/>
              <a:t>A ball is drawn out at random its colour noted and not replaced.</a:t>
            </a:r>
          </a:p>
          <a:p>
            <a:pPr marL="0" indent="0">
              <a:buNone/>
            </a:pPr>
            <a:r>
              <a:rPr lang="en-GB" dirty="0"/>
              <a:t> what are :</a:t>
            </a:r>
          </a:p>
          <a:p>
            <a:pPr marL="0" indent="0">
              <a:buNone/>
            </a:pPr>
            <a:r>
              <a:rPr lang="en-GB" dirty="0"/>
              <a:t>P(RED) =</a:t>
            </a:r>
          </a:p>
          <a:p>
            <a:pPr marL="0" indent="0">
              <a:buNone/>
            </a:pPr>
            <a:r>
              <a:rPr lang="en-GB" dirty="0"/>
              <a:t>P(BLUE)=</a:t>
            </a:r>
          </a:p>
          <a:p>
            <a:pPr marL="0" indent="0">
              <a:buNone/>
            </a:pPr>
            <a:r>
              <a:rPr lang="en-GB" dirty="0"/>
              <a:t>P(YELLOW)=</a:t>
            </a:r>
          </a:p>
          <a:p>
            <a:pPr marL="0" indent="0">
              <a:buNone/>
            </a:pPr>
            <a:r>
              <a:rPr lang="en-GB" dirty="0"/>
              <a:t>P(RED or WHITE)=</a:t>
            </a:r>
          </a:p>
          <a:p>
            <a:pPr marL="0" indent="0">
              <a:buNone/>
            </a:pPr>
            <a:r>
              <a:rPr lang="en-GB" dirty="0"/>
              <a:t>P(RED OR WHITE OR BLUE OR GREEN)=</a:t>
            </a:r>
          </a:p>
        </p:txBody>
      </p:sp>
    </p:spTree>
    <p:extLst>
      <p:ext uri="{BB962C8B-B14F-4D97-AF65-F5344CB8AC3E}">
        <p14:creationId xmlns:p14="http://schemas.microsoft.com/office/powerpoint/2010/main" val="3650694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419</Words>
  <Application>Microsoft Office PowerPoint</Application>
  <PresentationFormat>Widescreen</PresentationFormat>
  <Paragraphs>58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Introduction to  Probability</vt:lpstr>
      <vt:lpstr>Probability</vt:lpstr>
      <vt:lpstr>Examples</vt:lpstr>
      <vt:lpstr>General definition of Probability of an event.</vt:lpstr>
      <vt:lpstr>PowerPoint Presentation</vt:lpstr>
      <vt:lpstr>Consider now tossing the same fair coin twice</vt:lpstr>
      <vt:lpstr>Example</vt:lpstr>
      <vt:lpstr>Example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Nigel Davies (ISA)</dc:creator>
  <cp:lastModifiedBy>Nigel Davies (ISA)</cp:lastModifiedBy>
  <cp:revision>1</cp:revision>
  <dcterms:created xsi:type="dcterms:W3CDTF">2024-09-16T13:04:08Z</dcterms:created>
  <dcterms:modified xsi:type="dcterms:W3CDTF">2024-09-16T13:27:21Z</dcterms:modified>
</cp:coreProperties>
</file>