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07" r:id="rId1"/>
    <p:sldMasterId id="2147483720" r:id="rId2"/>
  </p:sldMasterIdLst>
  <p:notesMasterIdLst>
    <p:notesMasterId r:id="rId24"/>
  </p:notesMasterIdLst>
  <p:sldIdLst>
    <p:sldId id="358" r:id="rId3"/>
    <p:sldId id="305" r:id="rId4"/>
    <p:sldId id="306" r:id="rId5"/>
    <p:sldId id="758" r:id="rId6"/>
    <p:sldId id="307" r:id="rId7"/>
    <p:sldId id="761" r:id="rId8"/>
    <p:sldId id="308" r:id="rId9"/>
    <p:sldId id="762" r:id="rId10"/>
    <p:sldId id="759" r:id="rId11"/>
    <p:sldId id="760" r:id="rId12"/>
    <p:sldId id="309" r:id="rId13"/>
    <p:sldId id="763" r:id="rId14"/>
    <p:sldId id="736" r:id="rId15"/>
    <p:sldId id="374" r:id="rId16"/>
    <p:sldId id="737" r:id="rId17"/>
    <p:sldId id="738" r:id="rId18"/>
    <p:sldId id="739" r:id="rId19"/>
    <p:sldId id="378" r:id="rId20"/>
    <p:sldId id="379" r:id="rId21"/>
    <p:sldId id="382" r:id="rId22"/>
    <p:sldId id="757" r:id="rId2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2E5D7A"/>
    <a:srgbClr val="000099"/>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54" autoAdjust="0"/>
    <p:restoredTop sz="68905" autoAdjust="0"/>
  </p:normalViewPr>
  <p:slideViewPr>
    <p:cSldViewPr>
      <p:cViewPr varScale="1">
        <p:scale>
          <a:sx n="74" d="100"/>
          <a:sy n="74" d="100"/>
        </p:scale>
        <p:origin x="259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8" d="100"/>
        <a:sy n="68"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dirty="0"/>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dirty="0"/>
          </a:p>
        </p:txBody>
      </p:sp>
      <p:sp>
        <p:nvSpPr>
          <p:cNvPr id="337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dirty="0"/>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1C9CA944-4F53-4C16-B847-83F7D1F15EFB}" type="slidenum">
              <a:rPr lang="en-US"/>
              <a:pPr/>
              <a:t>‹#›</a:t>
            </a:fld>
            <a:endParaRPr lang="en-US" dirty="0"/>
          </a:p>
        </p:txBody>
      </p:sp>
    </p:spTree>
    <p:extLst>
      <p:ext uri="{BB962C8B-B14F-4D97-AF65-F5344CB8AC3E}">
        <p14:creationId xmlns:p14="http://schemas.microsoft.com/office/powerpoint/2010/main" val="153490899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benefit is gained by consumers from the consumption of goods and services. The consumption of certain goods and services can create external costs (negative externalities)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from private consumption that must be paid for by third parties.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refer to the external costs created by the consumers during the course of using the product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classic example is the consumption of cigarettes. There is a private benefit to the smoker as she purchases and consumes cigarettes. There is also a cost to society imposed by the smoker on third parties. The consumption of cigarettes affects others indirectly – passive smoking, higher healthcare costs (higher taxes being paid), less productivity in the work place (through ill health), and so on and such forth.</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Demerit goods are goods and services that create negative externalities when they are consumed. Examples include, cigarettes, drugs and alcohol, sugar and junk food, petrol, cars and coal.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consumer when deciding how much of a good or service to consume does not necessarily consider what external costs their consumption may impose on others. Only the marginal private costs and marginal benefits are considered, and the level of consumption is determined where the marginal private cost (MPC) = marginal private benefit (MPB). This is where the cost to the cons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consumption such as second-hand smoking (cigarettes) and traffic congestion (cars),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benefit of consuming one more unit of a good or service is the marginal private benefit. The additional external benefit obtained or harm caused by consuming an extra unit of a good or service is the marginal external benefit. Thus, MSB = MPB + MEB. Thus, negative externalities of consumption result in the MSB curve being below and to the left of the MPB curve (see Figure 11).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11 above, it is assumed that there are no external positive effects from cigarette consumption on third parties, only harm. Each packet of cigarettes consumed affects others through the unpleasant and harmful effects of second hand smoking, and reduces worker productivity and adds to the healthcare costs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MPB &gt; MSB. The individual consumer is aiming to maximise her satisfaction and does not take into account any external harm she is causing when consuming the next packet of cigarettes. She maximises her utility at the point where marginal private cost equals marginal private benefit. This is where the cost (price paid) to the consumer of consuming an additional unit of a good is equal to the value of the additional benefit that is to be gained from consuming one more additional unit of a good.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the optimum level of individual private consumption at the price Pe. However, because cigarette consumption negatively affects others, the benefit gained by the private consumer is greater than the benefit obtained by society as a whole. Thus the MSB &lt; MPB. The allocatively efficient point of consumption is Q* which is less than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the free market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achieved because the price of cigarettes is too low, and at the low price too many cigarettes are being consumed.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87327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Indirect tax to remove negative externality of consumption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Indirect taxes seek an efficient outcome by making both the consumer and the consumer to pay the marginal external cost of pollution. Almost all developed countries have an excise tax of cigarettes, and these sales taxes can account for over 80% of the price of a packet of cigarettes (e.g., Finland). However, it should be noted that there is wide variation between and even within countries. For example, the US state of Missouri has an exceptionally low tax of 17 cents per packet.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Governments impose an excise tax on each unit of output produced and sold by the firm. Consumers and producers share the burden of the indirect tax, but because cigarettes are addictive the demand curve is inelastic and consumers will bear the greatest burden. The reason for this is that for inelastic goods and services, the quantity demanded decreases less than for more elastic goods and services. Thus, more consumers continue to purchase the product and pay the tax; see Figure 13 </a:t>
            </a:r>
          </a:p>
          <a:p>
            <a:endParaRPr lang="en-GB" sz="1800" dirty="0">
              <a:effectLst/>
              <a:latin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new equilibrium that is achieved after the tax is imposed is that of the intersection of MSC and the demand curve (MPB). The tax results in a higher price being paid by consumers (P*) and a lower price being received by producers (PP), and at the higher price the allocatively efficient quantity of the good is being produced and consumed. Thus, the negative externality of consumption has been internalised.</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consumption taxes are those on petrol, , alcohol, cigarettes, Sugar etc. </a:t>
            </a:r>
            <a:endParaRPr lang="en-GB" dirty="0"/>
          </a:p>
        </p:txBody>
      </p:sp>
      <p:sp>
        <p:nvSpPr>
          <p:cNvPr id="4" name="Slide Number Placeholder 3"/>
          <p:cNvSpPr>
            <a:spLocks noGrp="1"/>
          </p:cNvSpPr>
          <p:nvPr>
            <p:ph type="sldNum" sz="quarter" idx="5"/>
          </p:nvPr>
        </p:nvSpPr>
        <p:spPr/>
        <p:txBody>
          <a:bodyPr/>
          <a:lstStyle/>
          <a:p>
            <a:fld id="{1C9CA944-4F53-4C16-B847-83F7D1F15EFB}" type="slidenum">
              <a:rPr lang="en-US" smtClean="0"/>
              <a:pPr/>
              <a:t>4</a:t>
            </a:fld>
            <a:endParaRPr lang="en-US" dirty="0"/>
          </a:p>
        </p:txBody>
      </p:sp>
    </p:spTree>
    <p:extLst>
      <p:ext uri="{BB962C8B-B14F-4D97-AF65-F5344CB8AC3E}">
        <p14:creationId xmlns:p14="http://schemas.microsoft.com/office/powerpoint/2010/main" val="550440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consumption occurs when an external 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benefit is created by the consumption of a good or service. An example is education. When education is consumed there is both a private benefit to the individual receiving the education (e.g., higher wages and salaries), as well as social benefits such as increased productivity, lower unemployment, lower crime rates, and increased economic development.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Collectively, goods which generate positive externalities of consumption are termed merit goods. Merit goods are those goods and services that the government feels that people will under-consume, and which ought to be subsidised or provided free at the point of use so that consumption does not depend primarily on the ability to pay for the good or service.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other words, society benefits when an individual consumes a certain good or a service over and above the private benefits from consuming that good or service (e.g., marginal utility).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consumption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Vaccinations for diseases confer protection to the individual being vaccinated and it also reduces the chances of others in society becoming infected from the disease.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Healthcare services benefit those receiving the services and has </a:t>
            </a:r>
            <a:r>
              <a:rPr lang="en-GB" sz="1800" b="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b="0" dirty="0">
                <a:effectLst/>
                <a:latin typeface="Calibri" panose="020F0502020204030204" pitchFamily="34" charset="0"/>
                <a:ea typeface="Calibri" panose="020F0502020204030204" pitchFamily="34" charset="0"/>
                <a:cs typeface="Times New Roman" panose="02020603050405020304" pitchFamily="18" charset="0"/>
              </a:rPr>
              <a:t> benefits for society in terms of increased productivity – a healthy worker is more productive.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Electric vehicles transport individuals around the city and at the same time reduce the overall pollution produced by the vehicle fleet and making the air everyone breathes cleaner and less harmful.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consumption decision without having to pay a cost. And the consumer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individual’s marginal private benefit is lower than that of the marginal social cost because the benefits are not internalised in the competitive free market. Thus MSB &gt; MSC. Consumers in the free market will choose to consume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MSB = MSC (see Figure 18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the good consumed are greater than the value of the benefits gained by the individual consuming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MSB &gt; MSC for the level of consumption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consumption of the good could produce. At Q* the marginal social benefits equals the marginal social cost and this is the optimal level of consumption because the benefits to society from the next additional unit of output consumed are equal to the value of the benefit gained by the individual +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MSB = MSC, the social optimum equilibrium, P* and Q</a:t>
            </a:r>
            <a:r>
              <a:rPr lang="en-GB" sz="1800">
                <a:effectLst/>
                <a:latin typeface="Calibri" panose="020F0502020204030204" pitchFamily="34" charset="0"/>
                <a:ea typeface="Calibri" panose="020F0502020204030204" pitchFamily="34" charset="0"/>
                <a:cs typeface="Times New Roman" panose="02020603050405020304" pitchFamily="18" charset="0"/>
              </a:rPr>
              <a:t>* results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MPB = MSC,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results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In the free market merit goods are under consumed. Consumers do not consider the external benefits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others in society when consuming a merit good. MSB &gt; MSC at the optimum level of private consumption. The government must intervene in the market to increase the consumption of merit goods so that it increases to MSB = MSC which is the social optimum level that maximises the welfare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27141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Subsidies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subsidy is a sum of money granted by the state or a public body to help an industry or business keep the price of a good or service lower than the market can usually supply the good or service. Supply increases as lower costs of production make supplying the good or service relatively more profitable. A subsidy decreases the cost of production to firms and reduce the price paid by consumers. Any subsidy will increase supply and shift the supply curve to the right.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targeted subsidy can be used by government to correct an allocative inefficiency by correcting a market failure.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fully correct for the market failure caused by a positive externality of consumption, the government will pay the firm a per unit subsidy that is equal to the value of the external benefit. The marginal private cost curve shifts right until it equals (or overlaps) with the MSC curve (see Figure 23).</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Paying a subsidy to firms producing the good generating the positive externality of consumption increases the supply of the good (shifts the supply curve right).  If the subsidy is equal to the external benefit then the new supply curve (MPC – subsidy) will intersect with MPB at the Q* level of output and consumption. The socially optimum quantity of the good or service is produced and consumed at Q* and the price will decrease from Pe to P*</a:t>
            </a:r>
          </a:p>
          <a:p>
            <a:endParaRPr lang="en-GB" dirty="0"/>
          </a:p>
        </p:txBody>
      </p:sp>
      <p:sp>
        <p:nvSpPr>
          <p:cNvPr id="4" name="Slide Number Placeholder 3"/>
          <p:cNvSpPr>
            <a:spLocks noGrp="1"/>
          </p:cNvSpPr>
          <p:nvPr>
            <p:ph type="sldNum" sz="quarter" idx="5"/>
          </p:nvPr>
        </p:nvSpPr>
        <p:spPr/>
        <p:txBody>
          <a:bodyPr/>
          <a:lstStyle/>
          <a:p>
            <a:fld id="{1C9CA944-4F53-4C16-B847-83F7D1F15EFB}" type="slidenum">
              <a:rPr lang="en-US" smtClean="0"/>
              <a:pPr/>
              <a:t>6</a:t>
            </a:fld>
            <a:endParaRPr lang="en-US" dirty="0"/>
          </a:p>
        </p:txBody>
      </p:sp>
    </p:spTree>
    <p:extLst>
      <p:ext uri="{BB962C8B-B14F-4D97-AF65-F5344CB8AC3E}">
        <p14:creationId xmlns:p14="http://schemas.microsoft.com/office/powerpoint/2010/main" val="1504855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cost is a cost that firms incur in producing goods and services to supply the market, such as wages and rent (i.e., costs of production). Negative externalities of production, or the external costs affecting third parties, are created by firms in the process of producing goods and services, however, they do not pay these costs (e.g., the healthcare costs associated with a factory’s air pollution).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not the firms creating them.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production such as pollution and traffic congestion,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total of private and external costs equal the social costs associated with production (SC = PC + EC).</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cost of producing one more unit of a good or service is the marginal private cost. The additional external cost of producing an extra unit of output is the marginal external cost. Thus, MSC = MPC + MEC. Thus, negative externalities of production result in the MSC curve being above and to the left of the MPC curve (see Figure 5 right).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Steel manufacturing is often very polluting as the lowest cost method of production is to burn lots of coal to provide the energy needed in the steel manufacturing process.</a:t>
            </a:r>
          </a:p>
          <a:p>
            <a:pPr marL="0" marR="0" lvl="0" indent="0" algn="l" defTabSz="914400" rtl="0" eaLnBrk="1" fontAlgn="base" latinLnBrk="0" hangingPunct="1">
              <a:lnSpc>
                <a:spcPct val="107000"/>
              </a:lnSpc>
              <a:spcBef>
                <a:spcPct val="3000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Producing conventional vegetables with pesticides causes carcinogens to get into the environment.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5 above, it is assumed that there are only external costs associated with producing steel, and no external benefits. Each tonne of steel produced adds to the surrounding air pollution. Thus, MSB = MPB.</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 producing the good aims to maximise profits and as such does not take into account any external costs associated with producing the next unit of output. The profit maximising firm sets quantity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the MSB = MPC. This is not the socially optimum level of output because this is where MSB = MSC, and factors of production are being misallocated (e.g., more labour and capital are being used to produce steel, and less labour and capital is being used to produce, say, education and health services).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5 illustrates this. In the free market the price of steel is too low – Pe instead of P* – and the output of steel is too high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instead of Q*. Thus,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MSC &gt; MSB. The value of the resources used to make additional tonnes of steel (MSC) is greater than the satisfaction gained from society buying and consuming another tonne of steel (MSB). Thus, MSC &gt; MSB in regards to steel production and consumption. On and every unit of output (tonnes of steel produced)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 loss of social welfare occurs. The MSC is less than private benefit of steel consumption because of the negative externalities associated with the production of that good.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9809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Pollution taxes seek an efficient outcome by making a polluter pay the marginal external cost of pollution. Pollution charges have been used only modestly in the United States, but are common in Europe.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Governments could either impose a tax on each unit of output produced by the firm, or they could tax per unit of pollutant that is being emitted (e.g., a carbon tax).</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8 illustrates the effects of a pollution tax. By charging or taxing the producer at a rate equal to marginal external cost, the marginal social cost curve becomes the market supply curve. The market price rises, the quantity produced decreases to the efficient quantity, and the government collects tax revenue of an amount shown by the yellow rectangle. The tax results in supply decreasing, shifting up and to the left, from S = MPC to MSC = (MPC + tax).</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The most efficient per unit tax is one that is exactly equal to the external costs associated with pollution. The government aims to achieve a shift of the MPC curve upwards to a point where it overlies the MSC curve and the allocatively efficient supply of the polluting good is achieved.</a:t>
            </a:r>
          </a:p>
          <a:p>
            <a:r>
              <a:rPr lang="en-GB" dirty="0"/>
              <a:t>The new equilibrium that is achieved after the tax is imposed is that of the intersection of MSC and the demand curve (MPB). The tax results in a higher price being paid by consumers (P*) and a lower price being received by producers (PP), and at the higher price the allocatively efficient quantity of the good is being produced and consumed.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C9CA944-4F53-4C16-B847-83F7D1F15EFB}" type="slidenum">
              <a:rPr lang="en-US" smtClean="0"/>
              <a:pPr/>
              <a:t>8</a:t>
            </a:fld>
            <a:endParaRPr lang="en-US" dirty="0"/>
          </a:p>
        </p:txBody>
      </p:sp>
    </p:spTree>
    <p:extLst>
      <p:ext uri="{BB962C8B-B14F-4D97-AF65-F5344CB8AC3E}">
        <p14:creationId xmlns:p14="http://schemas.microsoft.com/office/powerpoint/2010/main" val="1359365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Solution Tradeable Permits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Marketable pollution permits (also called cap-and-trade) seek an efficient outcome by assigning or selling pollution rights to individual producers who are then free to trade permits with each other.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Cap and trade schemes are another market-based approach to controlling emissions that impose costs on third parties. They are used by some governments to control greenhouse gas emissions, the primary driver of global warming, as well as other pollutants.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“cap” sets a limit on emissions, which is lowered over time to reduce the amount of pollutants released into the atmosphere. For example, a small country such as New Zealand may set a cap for its most polluting industries at 40 million tonnes of CO2, and this cap will have staged decreases over time – say 30 million tonnes in 2025, 25 million tonnes in 2030, and so 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“trade” creates a market for carbon allowances, helping companies innovate in order to meet, or come in under, their allocated limit. The less they emit, the less they pay, so it is in their economic incentive to pollute less.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cap sets a maximum allowable level of pollution and penalises companies that exceed their emission allowance.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cap is a limit on the amount of pollution that can be released, measured in billions of tons of carbon dioxide (or equivalent) per year. It is set based on science.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covers all major sources of pollution. The cap should limit emissions economy-wide, covering electric power generation, natural gas, transportation, and large manufacturers.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Emitters can release only limited pollution. Permits or “allowances” are distributed or auctioned to polluting entities: one allowance per ton of carbon dioxide, or CO2 equivalent heat-trapping gases. The total amount of allowances will be equal to the cap. A company or utility may only emit as much carbon as it has allowances for.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Industry can plan ahead. Each year, the cap is ratcheted down on a gradual and predictable schedule. Companies can plan well in advance to be allowed fewer and fewer permits – less global warming pollution – each year.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Trading leads to investment and innovation. Some companies will find it easy to reduce their pollution to match their number of permits; others may find it more difficult. Trading lets companies buy and sell allowances, leading to more cost-effective pollution cuts, and incentives to invest in cleaner technology.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Unlike with some pollutants, all CO2 goes into the upper atmosphere and has a global – not local – effect. So it doesn’t matter whether the factory making the emission cuts is in Boston, Baton Rouge, or Berlin, it reduces global emissions.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Companies can turn pollution cuts into revenue. If a company is able to cut its pollution easily and cheaply, it can end up with extra allowances. It can then sell its extra allowances to other companies. This provides a powerful incentive for creativity, energy conservation and investment – companies can turn pollution cuts into dollars.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option to buy allowances gives companies flexibility. On the other hand, some companies might have trouble reducing their emissions, or want to make longer-term investments instead of quick changes. Trading allowances gives these companies another option for how to meet each year’s cap.</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same amount of pollution cuts are achieved. While companies may exchange allowances with each other, the total number of allowances remains the same and the hard limit on pollution is still met every year.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10 above shows the market for tradeable pollution permits. The supply of permits is determined by the government and then distributed to firms. Firms cannot emit more pollution than the permits they have allow them to. The demand for such permits determines their market price. As the economy grows, the demand for such permits may increase, and so too will the price. Firms will have an incentive to reduce their emissions to reduce their costs of production and/or sell permits to other less efficient firms to earn additional revenues.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C9CA944-4F53-4C16-B847-83F7D1F15EF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268916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11 below shows that over time, as the government reduces the supply of the permits to reduce the level of pollution being emitted by firms operating in the economy, and further reducing the external costs imposed on third parties. Governments will usually purchase its own permits circulating in the economy, thus reducing the supply available to firms. As supply is reduced, the price of these permits will increase, providing firms with added incentives to reduce their emissions, and hence, their costs of production. To become more profitable, firms can adopt new technologies and/or substitute to less polluting inputs.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C9CA944-4F53-4C16-B847-83F7D1F15EF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205364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POSITIVE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production is a situation where a firm producing a good or service creates an external benefit that spills over and is enjoyed by third parties whom are external to the market.  In other words, society benefits when a firm creases a certain good or a service over and above the private benefits from producing that good or service (e.g., shareholder profit).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production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 and development that increases productivity in manufacturing a certain good will increase the productivity of manufacturing across a wide range of goods, firms and industries.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forestry corporation growing sustainable forests for pulp and paper manufacturing allows hikers and mountain bikers to use their forests for recreational purposes.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engages workers in extensive training and development will benefit other firms who later go on to employ some of its highly productive former workers.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produces scrubbers for cleaning pollution from chimney stacks at Tata still and removing emissions.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production decision without having to pay a cost. And the firm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firm’s marginal private cost is higher than that of the marginal social cost because the benefits are not internalised in the competitive free market. Thus MPC &gt; MSC. The firm will set output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MPC = MSB (see Figure 15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output produced are greater than the value of the resources employed by the firm to produce it. MSB &gt; MSC for the level of output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production could produce. At Q* the marginal social benefits equals the marginal social cost and this is the optimal level of production because the benefits to society from the next additional unit of output produced are equal to the value of the resources employed by the firm to produce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MSC = MSB, the social optimum equilibrium, P* and Q* results – a lower price and a greater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MPC = MSB,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results – a higher price and a lower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63999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CORRECTING POSITIVE EXTERNALITIES OF PRODUCTION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Subsidies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subsidy is a sum of money granted by the state or a public body to help an industry or business keep the price of a good or service lower than the market can usually supply the good or service. Supply increases as lower costs of production make supplying the good or service relatively more profitable. A subsidy decrease the cost of production to firms and any subsidy will increase supply and shift the supply curve to the right.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targeted subsidy can be used by government to correct an allocative inefficiency by correcting a market failure.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fully correct for the market failure caused by a positive externality of production, the government will pay the firm a per unit subsidy that is equal to the value of the external benefit. The marginal private cost curve shifts right until it equals (or overlaps) with the MSC curve (see Figure 17).</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Paying a subsidy to firms producing the good generating the positive externality of production increases the supply of the good (shifts the supply curve – MPC – right) towards the MSC curve. At MSC the socially optimum quantity of the good or service is produced at Q* and the price will decrease from Pe to P*.</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Both direct provision of a good and paying a per unit subsidy have the same market outcomes. This is because correcting a positive externality of production requires that the MPC curve shifts right towards the MSC curve. To achieve allocative efficiency in the market the quantity produced and consumed in the market must increase from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Q*, and the price must fall from Pe to P*.</a:t>
            </a:r>
          </a:p>
          <a:p>
            <a:endParaRPr lang="en-GB" dirty="0"/>
          </a:p>
        </p:txBody>
      </p:sp>
      <p:sp>
        <p:nvSpPr>
          <p:cNvPr id="4" name="Slide Number Placeholder 3"/>
          <p:cNvSpPr>
            <a:spLocks noGrp="1"/>
          </p:cNvSpPr>
          <p:nvPr>
            <p:ph type="sldNum" sz="quarter" idx="5"/>
          </p:nvPr>
        </p:nvSpPr>
        <p:spPr/>
        <p:txBody>
          <a:bodyPr/>
          <a:lstStyle/>
          <a:p>
            <a:fld id="{1C9CA944-4F53-4C16-B847-83F7D1F15EFB}" type="slidenum">
              <a:rPr lang="en-US" smtClean="0"/>
              <a:pPr/>
              <a:t>12</a:t>
            </a:fld>
            <a:endParaRPr lang="en-US" dirty="0"/>
          </a:p>
        </p:txBody>
      </p:sp>
    </p:spTree>
    <p:extLst>
      <p:ext uri="{BB962C8B-B14F-4D97-AF65-F5344CB8AC3E}">
        <p14:creationId xmlns:p14="http://schemas.microsoft.com/office/powerpoint/2010/main" val="1313055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a:t>Of all the available control instruments, pollution permit trading systems are by far the most market-oriented. Much of the initial development of these programs has occurred in the United States at the federal level. In attempting to combat the adverse effects of acid rain, the Clean Air Act Amendments of 1990 established an allowance-based trad- </a:t>
            </a:r>
            <a:r>
              <a:rPr lang="en-GB" dirty="0" err="1"/>
              <a:t>ing</a:t>
            </a:r>
            <a:r>
              <a:rPr lang="en-GB" dirty="0"/>
              <a:t> program to control </a:t>
            </a:r>
            <a:r>
              <a:rPr lang="en-GB" dirty="0" err="1"/>
              <a:t>sulfur</a:t>
            </a:r>
            <a:r>
              <a:rPr lang="en-GB" dirty="0"/>
              <a:t> dioxide (SO2) emissions. Application 5.2 describes the major events that characterized the first day of official trading on March 31, 1993. </a:t>
            </a:r>
          </a:p>
          <a:p>
            <a:endParaRPr lang="en-GB" dirty="0"/>
          </a:p>
          <a:p>
            <a:r>
              <a:rPr lang="en-GB" dirty="0"/>
              <a:t>More recent developments in U.S. trading programs have occurred at the regional and state levels. For example, in an effort to reduce urban smog, a group of northeast- ern states organized the Ozone Transport Commission, which ultimately designed and implemented a tradeable permit system to reduce nitrogen oxide (NOx) emissions. An analogous state-level system was devised by California’s Regional Clean Air Incentives Market (RECLAIM) to combat urban smog in the Los Angeles area.23 Visit RECLAIM’s Web site at www.aqmd.gov/reclaim/reclaim.html for more information. </a:t>
            </a:r>
          </a:p>
          <a:p>
            <a:endParaRPr lang="en-GB" dirty="0"/>
          </a:p>
          <a:p>
            <a:r>
              <a:rPr lang="en-GB" dirty="0"/>
              <a:t>On a global scale, a trading program that has received considerable worldwide attention is the tradeable permit system for greenhouse gases (GHGs) established by the Kyoto Protocol, an international accord that addresses global warming.24 To meet their obligations under the Protocol, member states of the European Union executed a formal directive to establish the European Union Greenhouse Gas Emission Trading System (EU ETS), which was launched in 2005. This multination trading program </a:t>
            </a:r>
            <a:r>
              <a:rPr lang="en-GB" dirty="0" err="1"/>
              <a:t>effec</a:t>
            </a:r>
            <a:r>
              <a:rPr lang="en-GB" dirty="0"/>
              <a:t>- </a:t>
            </a:r>
            <a:r>
              <a:rPr lang="en-GB" dirty="0" err="1"/>
              <a:t>tively</a:t>
            </a:r>
            <a:r>
              <a:rPr lang="en-GB" dirty="0"/>
              <a:t> limits aggregate carbon dioxide (CO2) emissions of participating countries and grants each nation marketable emissions allowances. More on this innovative program is available at http://ec.europa.eu/clima/policies/ets/index_en.htm</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C9CA944-4F53-4C16-B847-83F7D1F15EF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9CA944-4F53-4C16-B847-83F7D1F15EFB}" type="slidenum">
              <a:rPr lang="en-US" smtClean="0"/>
              <a:pPr/>
              <a:t>21</a:t>
            </a:fld>
            <a:endParaRPr lang="en-US" dirty="0"/>
          </a:p>
        </p:txBody>
      </p:sp>
    </p:spTree>
    <p:extLst>
      <p:ext uri="{BB962C8B-B14F-4D97-AF65-F5344CB8AC3E}">
        <p14:creationId xmlns:p14="http://schemas.microsoft.com/office/powerpoint/2010/main" val="2921764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EF49AC92-75A3-40B6-9DDC-DB3091B2593F}"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cSld>
  <p:clrMapOvr>
    <a:masterClrMapping/>
  </p:clrMapOvr>
  <p:transition spd="slow">
    <p:strips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676400"/>
          </a:xfrm>
        </p:spPr>
        <p:txBody>
          <a:bodyPr anchor="t"/>
          <a:lstStyle>
            <a:lvl1pPr algn="l">
              <a:defRPr sz="3200" b="1" cap="all"/>
            </a:lvl1pPr>
          </a:lstStyle>
          <a:p>
            <a:r>
              <a:rPr lang="en-US"/>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DE913E15-D31D-46E6-8302-6BE6DFD4A29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9E27AD15-7599-44FE-BA07-8B360935112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p:txBody>
          <a:bodyPr/>
          <a:lstStyle>
            <a:lvl1pPr>
              <a:defRPr/>
            </a:lvl1pPr>
          </a:lstStyle>
          <a:p>
            <a:fld id="{4EA4092B-99C6-4694-A189-CD8B40BDB9F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863AB31B-7E12-4584-84F8-6287F1382631}"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Slide Number Placeholder 3"/>
          <p:cNvSpPr>
            <a:spLocks noGrp="1"/>
          </p:cNvSpPr>
          <p:nvPr>
            <p:ph type="sldNum" sz="quarter" idx="11"/>
          </p:nvPr>
        </p:nvSpPr>
        <p:spPr/>
        <p:txBody>
          <a:bodyPr/>
          <a:lstStyle>
            <a:lvl1pPr>
              <a:defRPr/>
            </a:lvl1pPr>
          </a:lstStyle>
          <a:p>
            <a:fld id="{24A569F6-7144-4C8A-82E9-772C28797726}"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50C6E9B2-6155-4D3B-BC0F-544B3F871887}"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0564661A-DC22-4896-AD72-8DF072284644}"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2128E24A-F55C-45C8-962C-0BC42912E68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1C6D3F37-E853-4706-9BCF-0CAD384B17BF}"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E98FDEE6-93E8-4BB0-9FB9-3D44210AB21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a:t>Click to edit Master title style</a:t>
            </a:r>
          </a:p>
        </p:txBody>
      </p:sp>
      <p:sp>
        <p:nvSpPr>
          <p:cNvPr id="3" name="Text Placeholder 2"/>
          <p:cNvSpPr>
            <a:spLocks noGrp="1"/>
          </p:cNvSpPr>
          <p:nvPr>
            <p:ph type="body" sz="half" idx="1"/>
          </p:nvPr>
        </p:nvSpPr>
        <p:spPr>
          <a:xfrm>
            <a:off x="990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DE913E15-D31D-46E6-8302-6BE6DFD4A29C}"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32727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197134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6515558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567941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9DD079-B4CC-49B6-AA54-A1D179BBAC7C}" type="datetimeFigureOut">
              <a:rPr lang="en-GB" smtClean="0"/>
              <a:t>12/03/2026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2887831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9DD079-B4CC-49B6-AA54-A1D179BBAC7C}"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7365456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9DD079-B4CC-49B6-AA54-A1D179BBAC7C}" type="datetimeFigureOut">
              <a:rPr lang="en-GB" smtClean="0"/>
              <a:t>12/03/2026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6479337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7731219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7454103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712550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1360435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extLst>
      <p:ext uri="{BB962C8B-B14F-4D97-AF65-F5344CB8AC3E}">
        <p14:creationId xmlns:p14="http://schemas.microsoft.com/office/powerpoint/2010/main" val="458564712"/>
      </p:ext>
    </p:extLst>
  </p:cSld>
  <p:clrMapOvr>
    <a:masterClrMapping/>
  </p:clrMapOvr>
  <p:transition spd="slow">
    <p:strips dir="rd"/>
  </p:transition>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3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pic>
        <p:nvPicPr>
          <p:cNvPr id="1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85799" y="2438400"/>
            <a:ext cx="2692307" cy="3463358"/>
          </a:xfrm>
          <a:prstGeom prst="rect">
            <a:avLst/>
          </a:prstGeom>
          <a:noFill/>
          <a:ln>
            <a:noFill/>
          </a:ln>
          <a:effectLst>
            <a:outerShdw blurRad="76200" dir="18900000" sy="23000" kx="-1200000" algn="bl" rotWithShape="0">
              <a:prstClr val="black">
                <a:alpha val="17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0705583"/>
      </p:ext>
    </p:extLst>
  </p:cSld>
  <p:clrMapOvr>
    <a:masterClrMapping/>
  </p:clrMapOvr>
  <p:transition spd="slow">
    <p:strips dir="rd"/>
  </p:transition>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US" dirty="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DE913E15-D31D-46E6-8302-6BE6DFD4A29C}"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8" name="TextBox 7"/>
          <p:cNvSpPr txBox="1"/>
          <p:nvPr/>
        </p:nvSpPr>
        <p:spPr>
          <a:xfrm>
            <a:off x="152400" y="6248400"/>
            <a:ext cx="8077200" cy="415498"/>
          </a:xfrm>
          <a:prstGeom prst="rect">
            <a:avLst/>
          </a:prstGeom>
          <a:noFill/>
        </p:spPr>
        <p:txBody>
          <a:bodyPr wrap="square" rtlCol="0">
            <a:spAutoFit/>
          </a:bodyPr>
          <a:lstStyle/>
          <a:p>
            <a:r>
              <a:rPr lang="en-US" sz="1050" dirty="0"/>
              <a:t>© 2013 </a:t>
            </a:r>
            <a:r>
              <a:rPr lang="en-US" sz="1050" dirty="0" err="1"/>
              <a:t>Cengage</a:t>
            </a:r>
            <a:r>
              <a:rPr lang="en-US" sz="1050" dirty="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ransition spd="slow">
    <p:strips dir="rd"/>
  </p:transition>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9DD079-B4CC-49B6-AA54-A1D179BBAC7C}" type="datetimeFigureOut">
              <a:rPr lang="en-GB" smtClean="0"/>
              <a:t>12/03/2026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57A5E9-1196-4C5D-A63D-9E83CF8EA84E}" type="slidenum">
              <a:rPr lang="en-GB" smtClean="0"/>
              <a:t>‹#›</a:t>
            </a:fld>
            <a:endParaRPr lang="en-GB"/>
          </a:p>
        </p:txBody>
      </p:sp>
    </p:spTree>
    <p:extLst>
      <p:ext uri="{BB962C8B-B14F-4D97-AF65-F5344CB8AC3E}">
        <p14:creationId xmlns:p14="http://schemas.microsoft.com/office/powerpoint/2010/main" val="29971073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UdfI5TlF2WQ"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www.bottlebill.org/"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wuxp-38hbeY&amp;t=53s"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hyperlink" Target="https://www.youtube.com/watch?v=qxdxBfZKoa0" TargetMode="External"/><Relationship Id="rId4" Type="http://schemas.openxmlformats.org/officeDocument/2006/relationships/hyperlink" Target="http://ec.europa.eu/clima/policies/ets/index_en.ht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microeconomicsap.com/externalities-ap-microeconomics.html"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609600" y="457200"/>
            <a:ext cx="8001000" cy="990600"/>
          </a:xfrm>
        </p:spPr>
        <p:txBody>
          <a:bodyPr/>
          <a:lstStyle/>
          <a:p>
            <a:r>
              <a:rPr lang="en-GB" sz="2800" dirty="0"/>
              <a:t>Economic Solutions to Environmental Problems </a:t>
            </a:r>
            <a:br>
              <a:rPr lang="en-GB" sz="2800" dirty="0"/>
            </a:br>
            <a:r>
              <a:rPr lang="en-GB" sz="2800" dirty="0"/>
              <a:t>The Market Approach - </a:t>
            </a:r>
            <a:r>
              <a:rPr lang="en-US" sz="2800" dirty="0"/>
              <a:t>Overview</a:t>
            </a:r>
          </a:p>
        </p:txBody>
      </p:sp>
      <p:sp>
        <p:nvSpPr>
          <p:cNvPr id="126979" name="Rectangle 3"/>
          <p:cNvSpPr>
            <a:spLocks noGrp="1" noChangeArrowheads="1"/>
          </p:cNvSpPr>
          <p:nvPr>
            <p:ph idx="1"/>
          </p:nvPr>
        </p:nvSpPr>
        <p:spPr>
          <a:xfrm>
            <a:off x="533400" y="1676400"/>
            <a:ext cx="8382000" cy="4419600"/>
          </a:xfrm>
        </p:spPr>
        <p:txBody>
          <a:bodyPr/>
          <a:lstStyle/>
          <a:p>
            <a:pPr marL="533400" indent="-533400"/>
            <a:r>
              <a:rPr lang="en-US" sz="2400" dirty="0">
                <a:solidFill>
                  <a:srgbClr val="2E5D7A"/>
                </a:solidFill>
              </a:rPr>
              <a:t>Market approach </a:t>
            </a:r>
            <a:r>
              <a:rPr lang="en-US" sz="2400" dirty="0"/>
              <a:t>refers to incentive-based policy that encourages conservative practices or pollution reduction strategies</a:t>
            </a:r>
          </a:p>
          <a:p>
            <a:pPr marL="952500" lvl="1" indent="-495300"/>
            <a:r>
              <a:rPr lang="en-US" sz="2000" dirty="0"/>
              <a:t>Difference between market approach and command-and-control approach is </a:t>
            </a:r>
            <a:r>
              <a:rPr lang="en-US" sz="2000" i="1" dirty="0"/>
              <a:t>how</a:t>
            </a:r>
            <a:r>
              <a:rPr lang="en-US" sz="2000" dirty="0"/>
              <a:t> each approach attempts to achieve its objectives</a:t>
            </a:r>
          </a:p>
          <a:p>
            <a:pPr marL="533400" indent="-533400"/>
            <a:r>
              <a:rPr lang="en-US" sz="2400" dirty="0"/>
              <a:t>Types of Market Instruments</a:t>
            </a:r>
          </a:p>
          <a:p>
            <a:pPr marL="952500" lvl="1" indent="-495300"/>
            <a:r>
              <a:rPr lang="en-US" sz="2000" dirty="0">
                <a:solidFill>
                  <a:srgbClr val="2E5D7A"/>
                </a:solidFill>
              </a:rPr>
              <a:t>Pollution charge</a:t>
            </a:r>
          </a:p>
          <a:p>
            <a:pPr marL="952500" lvl="1" indent="-495300"/>
            <a:r>
              <a:rPr lang="en-US" sz="2000" dirty="0">
                <a:solidFill>
                  <a:srgbClr val="2E5D7A"/>
                </a:solidFill>
              </a:rPr>
              <a:t>Subsidies</a:t>
            </a:r>
          </a:p>
          <a:p>
            <a:pPr marL="952500" lvl="1" indent="-495300"/>
            <a:r>
              <a:rPr lang="en-US" sz="2000" dirty="0">
                <a:solidFill>
                  <a:srgbClr val="2E5D7A"/>
                </a:solidFill>
              </a:rPr>
              <a:t>Deposit/refund systems</a:t>
            </a:r>
          </a:p>
          <a:p>
            <a:pPr marL="952500" lvl="1" indent="-495300"/>
            <a:r>
              <a:rPr lang="en-US" sz="2000" dirty="0">
                <a:solidFill>
                  <a:srgbClr val="2E5D7A"/>
                </a:solidFill>
              </a:rPr>
              <a:t>Pollution permit trading systems</a:t>
            </a:r>
          </a:p>
        </p:txBody>
      </p:sp>
      <p:sp>
        <p:nvSpPr>
          <p:cNvPr id="5" name="Slide Number Placeholder 4"/>
          <p:cNvSpPr>
            <a:spLocks noGrp="1"/>
          </p:cNvSpPr>
          <p:nvPr>
            <p:ph type="sldNum" sz="quarter" idx="11"/>
          </p:nvPr>
        </p:nvSpPr>
        <p:spPr/>
        <p:txBody>
          <a:bodyPr/>
          <a:lstStyle/>
          <a:p>
            <a:fld id="{9FF6A19A-FEA8-477A-8FD5-EDC9FA453DE2}" type="slidenum">
              <a:rPr lang="en-US"/>
              <a:pPr/>
              <a:t>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6978"/>
                                        </p:tgtEl>
                                        <p:attrNameLst>
                                          <p:attrName>style.visibility</p:attrName>
                                        </p:attrNameLst>
                                      </p:cBhvr>
                                      <p:to>
                                        <p:strVal val="visible"/>
                                      </p:to>
                                    </p:set>
                                    <p:animEffect transition="in" filter="fade">
                                      <p:cBhvr>
                                        <p:cTn id="7" dur="2000"/>
                                        <p:tgtEl>
                                          <p:spTgt spid="1269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6979">
                                            <p:txEl>
                                              <p:pRg st="0" end="0"/>
                                            </p:txEl>
                                          </p:spTgt>
                                        </p:tgtEl>
                                        <p:attrNameLst>
                                          <p:attrName>style.visibility</p:attrName>
                                        </p:attrNameLst>
                                      </p:cBhvr>
                                      <p:to>
                                        <p:strVal val="visible"/>
                                      </p:to>
                                    </p:set>
                                    <p:animEffect transition="in" filter="wipe(left)">
                                      <p:cBhvr>
                                        <p:cTn id="12" dur="500"/>
                                        <p:tgtEl>
                                          <p:spTgt spid="12697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26979">
                                            <p:txEl>
                                              <p:pRg st="1" end="1"/>
                                            </p:txEl>
                                          </p:spTgt>
                                        </p:tgtEl>
                                        <p:attrNameLst>
                                          <p:attrName>style.visibility</p:attrName>
                                        </p:attrNameLst>
                                      </p:cBhvr>
                                      <p:to>
                                        <p:strVal val="visible"/>
                                      </p:to>
                                    </p:set>
                                    <p:animEffect transition="in" filter="wipe(left)">
                                      <p:cBhvr>
                                        <p:cTn id="15" dur="500"/>
                                        <p:tgtEl>
                                          <p:spTgt spid="12697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126979">
                                            <p:txEl>
                                              <p:pRg st="2" end="2"/>
                                            </p:txEl>
                                          </p:spTgt>
                                        </p:tgtEl>
                                        <p:attrNameLst>
                                          <p:attrName>style.visibility</p:attrName>
                                        </p:attrNameLst>
                                      </p:cBhvr>
                                      <p:to>
                                        <p:strVal val="visible"/>
                                      </p:to>
                                    </p:set>
                                    <p:animEffect transition="in" filter="wipe(left)">
                                      <p:cBhvr>
                                        <p:cTn id="20" dur="500"/>
                                        <p:tgtEl>
                                          <p:spTgt spid="12697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26979">
                                            <p:txEl>
                                              <p:pRg st="3" end="3"/>
                                            </p:txEl>
                                          </p:spTgt>
                                        </p:tgtEl>
                                        <p:attrNameLst>
                                          <p:attrName>style.visibility</p:attrName>
                                        </p:attrNameLst>
                                      </p:cBhvr>
                                      <p:to>
                                        <p:strVal val="visible"/>
                                      </p:to>
                                    </p:set>
                                    <p:animEffect transition="in" filter="wipe(left)">
                                      <p:cBhvr>
                                        <p:cTn id="23" dur="500"/>
                                        <p:tgtEl>
                                          <p:spTgt spid="126979">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26979">
                                            <p:txEl>
                                              <p:pRg st="4" end="4"/>
                                            </p:txEl>
                                          </p:spTgt>
                                        </p:tgtEl>
                                        <p:attrNameLst>
                                          <p:attrName>style.visibility</p:attrName>
                                        </p:attrNameLst>
                                      </p:cBhvr>
                                      <p:to>
                                        <p:strVal val="visible"/>
                                      </p:to>
                                    </p:set>
                                    <p:animEffect transition="in" filter="wipe(left)">
                                      <p:cBhvr>
                                        <p:cTn id="26" dur="500"/>
                                        <p:tgtEl>
                                          <p:spTgt spid="126979">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26979">
                                            <p:txEl>
                                              <p:pRg st="5" end="5"/>
                                            </p:txEl>
                                          </p:spTgt>
                                        </p:tgtEl>
                                        <p:attrNameLst>
                                          <p:attrName>style.visibility</p:attrName>
                                        </p:attrNameLst>
                                      </p:cBhvr>
                                      <p:to>
                                        <p:strVal val="visible"/>
                                      </p:to>
                                    </p:set>
                                    <p:animEffect transition="in" filter="wipe(left)">
                                      <p:cBhvr>
                                        <p:cTn id="29" dur="500"/>
                                        <p:tgtEl>
                                          <p:spTgt spid="126979">
                                            <p:txEl>
                                              <p:pRg st="5" end="5"/>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126979">
                                            <p:txEl>
                                              <p:pRg st="6" end="6"/>
                                            </p:txEl>
                                          </p:spTgt>
                                        </p:tgtEl>
                                        <p:attrNameLst>
                                          <p:attrName>style.visibility</p:attrName>
                                        </p:attrNameLst>
                                      </p:cBhvr>
                                      <p:to>
                                        <p:strVal val="visible"/>
                                      </p:to>
                                    </p:set>
                                    <p:animEffect transition="in" filter="wipe(left)">
                                      <p:cBhvr>
                                        <p:cTn id="32" dur="500"/>
                                        <p:tgtEl>
                                          <p:spTgt spid="12697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8" grpId="0"/>
      <p:bldP spid="126979"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C2BE-F09C-46FB-9558-87FEF76465AA}"/>
              </a:ext>
            </a:extLst>
          </p:cNvPr>
          <p:cNvSpPr>
            <a:spLocks noGrp="1"/>
          </p:cNvSpPr>
          <p:nvPr>
            <p:ph type="title"/>
          </p:nvPr>
        </p:nvSpPr>
        <p:spPr/>
        <p:txBody>
          <a:bodyPr>
            <a:normAutofit fontScale="90000"/>
          </a:bodyPr>
          <a:lstStyle/>
          <a:p>
            <a:r>
              <a:rPr lang="en-GB" dirty="0"/>
              <a:t>Types of Externality</a:t>
            </a:r>
            <a:br>
              <a:rPr lang="en-GB" dirty="0"/>
            </a:br>
            <a:endParaRPr lang="en-GB" dirty="0"/>
          </a:p>
        </p:txBody>
      </p:sp>
      <p:sp>
        <p:nvSpPr>
          <p:cNvPr id="3" name="Content Placeholder 2">
            <a:extLst>
              <a:ext uri="{FF2B5EF4-FFF2-40B4-BE49-F238E27FC236}">
                <a16:creationId xmlns:a16="http://schemas.microsoft.com/office/drawing/2014/main" id="{C104AD13-750C-4FA9-AB02-63A19199ABEA}"/>
              </a:ext>
            </a:extLst>
          </p:cNvPr>
          <p:cNvSpPr>
            <a:spLocks noGrp="1"/>
          </p:cNvSpPr>
          <p:nvPr>
            <p:ph idx="1"/>
          </p:nvPr>
        </p:nvSpPr>
        <p:spPr/>
        <p:txBody>
          <a:bodyPr/>
          <a:lstStyle/>
          <a:p>
            <a:pPr lvl="1">
              <a:buFont typeface="Arial" panose="020B0604020202020204" pitchFamily="34" charset="0"/>
              <a:buChar char="•"/>
            </a:pPr>
            <a:r>
              <a:rPr lang="en-GB" dirty="0"/>
              <a:t>Negative Externalities of Consumption</a:t>
            </a:r>
          </a:p>
          <a:p>
            <a:pPr lvl="1">
              <a:buFont typeface="Arial" panose="020B0604020202020204" pitchFamily="34" charset="0"/>
              <a:buChar char="•"/>
            </a:pPr>
            <a:r>
              <a:rPr lang="en-GB" dirty="0"/>
              <a:t>Positive Externalities of Consumption</a:t>
            </a:r>
          </a:p>
          <a:p>
            <a:pPr lvl="1">
              <a:buFont typeface="Arial" panose="020B0604020202020204" pitchFamily="34" charset="0"/>
              <a:buChar char="•"/>
            </a:pPr>
            <a:r>
              <a:rPr lang="en-GB" dirty="0"/>
              <a:t>Negative Externalities of Production</a:t>
            </a:r>
          </a:p>
          <a:p>
            <a:pPr lvl="1">
              <a:buFont typeface="Arial" panose="020B0604020202020204" pitchFamily="34" charset="0"/>
              <a:buChar char="•"/>
            </a:pPr>
            <a:r>
              <a:rPr lang="en-GB" dirty="0"/>
              <a:t>Positive Externalities of Production</a:t>
            </a:r>
          </a:p>
        </p:txBody>
      </p:sp>
    </p:spTree>
    <p:extLst>
      <p:ext uri="{BB962C8B-B14F-4D97-AF65-F5344CB8AC3E}">
        <p14:creationId xmlns:p14="http://schemas.microsoft.com/office/powerpoint/2010/main" val="3906404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3517-362F-4A07-9501-EDF3F820D219}"/>
              </a:ext>
            </a:extLst>
          </p:cNvPr>
          <p:cNvSpPr>
            <a:spLocks noGrp="1"/>
          </p:cNvSpPr>
          <p:nvPr>
            <p:ph type="title"/>
          </p:nvPr>
        </p:nvSpPr>
        <p:spPr/>
        <p:txBody>
          <a:bodyPr>
            <a:normAutofit fontScale="90000"/>
          </a:bodyPr>
          <a:lstStyle/>
          <a:p>
            <a:r>
              <a:rPr lang="en-GB" dirty="0"/>
              <a:t>Negative Externalities of Consumption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4C73A5F7-7522-417F-BF77-4DCBD63C1DAC}"/>
              </a:ext>
            </a:extLst>
          </p:cNvPr>
          <p:cNvPicPr>
            <a:picLocks noChangeAspect="1"/>
          </p:cNvPicPr>
          <p:nvPr/>
        </p:nvPicPr>
        <p:blipFill rotWithShape="1">
          <a:blip r:embed="rId3"/>
          <a:srcRect l="21937" t="39828" r="51141" b="25000"/>
          <a:stretch/>
        </p:blipFill>
        <p:spPr bwMode="auto">
          <a:xfrm>
            <a:off x="960804" y="795732"/>
            <a:ext cx="7222392" cy="60622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20219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8BBB1-E95E-4C7C-A7C6-C9CCA91B520F}"/>
              </a:ext>
            </a:extLst>
          </p:cNvPr>
          <p:cNvSpPr>
            <a:spLocks noGrp="1"/>
          </p:cNvSpPr>
          <p:nvPr>
            <p:ph type="title"/>
          </p:nvPr>
        </p:nvSpPr>
        <p:spPr/>
        <p:txBody>
          <a:bodyPr>
            <a:normAutofit fontScale="90000"/>
          </a:bodyPr>
          <a:lstStyle/>
          <a:p>
            <a:r>
              <a:rPr lang="en-GB" dirty="0"/>
              <a:t>Indirect Tax to remove Externality of Negative Consumption</a:t>
            </a:r>
          </a:p>
        </p:txBody>
      </p:sp>
      <p:pic>
        <p:nvPicPr>
          <p:cNvPr id="5" name="Picture 4" descr="Graphical user interface&#10;&#10;Description automatically generated">
            <a:extLst>
              <a:ext uri="{FF2B5EF4-FFF2-40B4-BE49-F238E27FC236}">
                <a16:creationId xmlns:a16="http://schemas.microsoft.com/office/drawing/2014/main" id="{8D01B1A8-9FAF-4838-A9A0-E7098496ABF8}"/>
              </a:ext>
            </a:extLst>
          </p:cNvPr>
          <p:cNvPicPr>
            <a:picLocks noChangeAspect="1"/>
          </p:cNvPicPr>
          <p:nvPr/>
        </p:nvPicPr>
        <p:blipFill rotWithShape="1">
          <a:blip r:embed="rId3"/>
          <a:srcRect l="50188" t="13793" r="22779" b="50172"/>
          <a:stretch/>
        </p:blipFill>
        <p:spPr bwMode="auto">
          <a:xfrm>
            <a:off x="1295400" y="1452703"/>
            <a:ext cx="6159500" cy="527514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54158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3072B-E79B-4096-9508-4FBC0A542332}"/>
              </a:ext>
            </a:extLst>
          </p:cNvPr>
          <p:cNvSpPr>
            <a:spLocks noGrp="1"/>
          </p:cNvSpPr>
          <p:nvPr>
            <p:ph type="title"/>
          </p:nvPr>
        </p:nvSpPr>
        <p:spPr/>
        <p:txBody>
          <a:bodyPr>
            <a:normAutofit fontScale="90000"/>
          </a:bodyPr>
          <a:lstStyle/>
          <a:p>
            <a:r>
              <a:rPr lang="en-GB" dirty="0"/>
              <a:t>Positive Externalities of Consumption</a:t>
            </a:r>
            <a:br>
              <a:rPr lang="en-GB" dirty="0"/>
            </a:br>
            <a:endParaRPr lang="en-GB" dirty="0"/>
          </a:p>
        </p:txBody>
      </p:sp>
      <p:pic>
        <p:nvPicPr>
          <p:cNvPr id="4" name="Picture 3" descr="Graphical user interface&#10;&#10;Description automatically generated">
            <a:extLst>
              <a:ext uri="{FF2B5EF4-FFF2-40B4-BE49-F238E27FC236}">
                <a16:creationId xmlns:a16="http://schemas.microsoft.com/office/drawing/2014/main" id="{3E7A0145-3264-48A1-8081-753D7236C6C6}"/>
              </a:ext>
            </a:extLst>
          </p:cNvPr>
          <p:cNvPicPr>
            <a:picLocks noChangeAspect="1"/>
          </p:cNvPicPr>
          <p:nvPr/>
        </p:nvPicPr>
        <p:blipFill rotWithShape="1">
          <a:blip r:embed="rId3"/>
          <a:srcRect l="51296" t="27931" r="22557" b="35517"/>
          <a:stretch/>
        </p:blipFill>
        <p:spPr bwMode="auto">
          <a:xfrm>
            <a:off x="899592" y="887002"/>
            <a:ext cx="6624736" cy="59501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12823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62DA-A923-4568-BE18-38DD42CEAFB5}"/>
              </a:ext>
            </a:extLst>
          </p:cNvPr>
          <p:cNvSpPr>
            <a:spLocks noGrp="1"/>
          </p:cNvSpPr>
          <p:nvPr>
            <p:ph type="title"/>
          </p:nvPr>
        </p:nvSpPr>
        <p:spPr/>
        <p:txBody>
          <a:bodyPr>
            <a:normAutofit fontScale="90000"/>
          </a:bodyPr>
          <a:lstStyle/>
          <a:p>
            <a:r>
              <a:rPr lang="en-GB" dirty="0"/>
              <a:t>Subsidies to correct Positive Externalities of Consumption</a:t>
            </a:r>
          </a:p>
        </p:txBody>
      </p:sp>
      <p:pic>
        <p:nvPicPr>
          <p:cNvPr id="5" name="Picture 4" descr="Graphical user interface, text, application&#10;&#10;Description automatically generated">
            <a:extLst>
              <a:ext uri="{FF2B5EF4-FFF2-40B4-BE49-F238E27FC236}">
                <a16:creationId xmlns:a16="http://schemas.microsoft.com/office/drawing/2014/main" id="{E8CED35F-BCA2-4657-A530-4CE5144B9F56}"/>
              </a:ext>
            </a:extLst>
          </p:cNvPr>
          <p:cNvPicPr>
            <a:picLocks noChangeAspect="1"/>
          </p:cNvPicPr>
          <p:nvPr/>
        </p:nvPicPr>
        <p:blipFill rotWithShape="1">
          <a:blip r:embed="rId3"/>
          <a:srcRect l="51961" t="12414" r="23333" b="52931"/>
          <a:stretch/>
        </p:blipFill>
        <p:spPr bwMode="auto">
          <a:xfrm>
            <a:off x="1219200" y="1569690"/>
            <a:ext cx="5867400" cy="528831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16424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6B067-837A-49EA-9597-DBA07C092924}"/>
              </a:ext>
            </a:extLst>
          </p:cNvPr>
          <p:cNvSpPr>
            <a:spLocks noGrp="1"/>
          </p:cNvSpPr>
          <p:nvPr>
            <p:ph type="title"/>
          </p:nvPr>
        </p:nvSpPr>
        <p:spPr/>
        <p:txBody>
          <a:bodyPr>
            <a:normAutofit fontScale="90000"/>
          </a:bodyPr>
          <a:lstStyle/>
          <a:p>
            <a:r>
              <a:rPr lang="en-GB" dirty="0"/>
              <a:t>Negative Externalities of Production</a:t>
            </a:r>
            <a:br>
              <a:rPr lang="en-GB" dirty="0"/>
            </a:br>
            <a:endParaRPr lang="en-GB" dirty="0"/>
          </a:p>
        </p:txBody>
      </p:sp>
      <p:pic>
        <p:nvPicPr>
          <p:cNvPr id="4" name="Picture 3" descr="Graphical user interface&#10;&#10;Description automatically generated with medium confidence">
            <a:extLst>
              <a:ext uri="{FF2B5EF4-FFF2-40B4-BE49-F238E27FC236}">
                <a16:creationId xmlns:a16="http://schemas.microsoft.com/office/drawing/2014/main" id="{432B1AA2-43D8-4DB6-B6C2-EA3441F8672F}"/>
              </a:ext>
            </a:extLst>
          </p:cNvPr>
          <p:cNvPicPr>
            <a:picLocks noChangeAspect="1"/>
          </p:cNvPicPr>
          <p:nvPr/>
        </p:nvPicPr>
        <p:blipFill rotWithShape="1">
          <a:blip r:embed="rId3"/>
          <a:srcRect l="51629" t="29655" r="22667" b="35000"/>
          <a:stretch/>
        </p:blipFill>
        <p:spPr bwMode="auto">
          <a:xfrm>
            <a:off x="899592" y="908720"/>
            <a:ext cx="6480720" cy="57264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61349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F3FCC-8F6C-4EFD-BD98-2BB91C65219C}"/>
              </a:ext>
            </a:extLst>
          </p:cNvPr>
          <p:cNvSpPr>
            <a:spLocks noGrp="1"/>
          </p:cNvSpPr>
          <p:nvPr>
            <p:ph type="title"/>
          </p:nvPr>
        </p:nvSpPr>
        <p:spPr/>
        <p:txBody>
          <a:bodyPr>
            <a:normAutofit fontScale="90000"/>
          </a:bodyPr>
          <a:lstStyle/>
          <a:p>
            <a:r>
              <a:rPr lang="en-GB" dirty="0"/>
              <a:t>Pigouvian tax to correct Negative Externalities of Production</a:t>
            </a:r>
          </a:p>
        </p:txBody>
      </p:sp>
      <p:pic>
        <p:nvPicPr>
          <p:cNvPr id="4" name="Picture 3" descr="Graphical user interface, application&#10;&#10;Description automatically generated">
            <a:extLst>
              <a:ext uri="{FF2B5EF4-FFF2-40B4-BE49-F238E27FC236}">
                <a16:creationId xmlns:a16="http://schemas.microsoft.com/office/drawing/2014/main" id="{38BA7BCF-6299-404E-8120-243DD70B96BF}"/>
              </a:ext>
            </a:extLst>
          </p:cNvPr>
          <p:cNvPicPr>
            <a:picLocks noChangeAspect="1"/>
          </p:cNvPicPr>
          <p:nvPr/>
        </p:nvPicPr>
        <p:blipFill rotWithShape="1">
          <a:blip r:embed="rId3"/>
          <a:srcRect l="21382" t="26896" r="52693" b="36379"/>
          <a:stretch/>
        </p:blipFill>
        <p:spPr bwMode="auto">
          <a:xfrm>
            <a:off x="1371600" y="1457325"/>
            <a:ext cx="5933477" cy="54006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37554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A5BCC-7CD9-4E76-BD24-7C88ACAD4F7E}"/>
              </a:ext>
            </a:extLst>
          </p:cNvPr>
          <p:cNvSpPr>
            <a:spLocks noGrp="1"/>
          </p:cNvSpPr>
          <p:nvPr>
            <p:ph type="title"/>
          </p:nvPr>
        </p:nvSpPr>
        <p:spPr/>
        <p:txBody>
          <a:bodyPr>
            <a:normAutofit fontScale="90000"/>
          </a:bodyPr>
          <a:lstStyle/>
          <a:p>
            <a:r>
              <a:rPr lang="en-GB" dirty="0"/>
              <a:t>Tradeable Permits to remove Externality of Negative Production</a:t>
            </a:r>
          </a:p>
        </p:txBody>
      </p:sp>
      <p:pic>
        <p:nvPicPr>
          <p:cNvPr id="4" name="Picture 3" descr="Graphical user interface, application&#10;&#10;Description automatically generated">
            <a:extLst>
              <a:ext uri="{FF2B5EF4-FFF2-40B4-BE49-F238E27FC236}">
                <a16:creationId xmlns:a16="http://schemas.microsoft.com/office/drawing/2014/main" id="{F6017175-A5ED-465F-B712-8A0AE7FEA426}"/>
              </a:ext>
            </a:extLst>
          </p:cNvPr>
          <p:cNvPicPr>
            <a:picLocks noChangeAspect="1"/>
          </p:cNvPicPr>
          <p:nvPr/>
        </p:nvPicPr>
        <p:blipFill rotWithShape="1">
          <a:blip r:embed="rId3"/>
          <a:srcRect l="50631" t="23966" r="22668" b="39138"/>
          <a:stretch/>
        </p:blipFill>
        <p:spPr bwMode="auto">
          <a:xfrm>
            <a:off x="914400" y="1401643"/>
            <a:ext cx="6172200" cy="54799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01914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A05AF-B7FF-4E1B-9DAD-61737712DB2D}"/>
              </a:ext>
            </a:extLst>
          </p:cNvPr>
          <p:cNvSpPr>
            <a:spLocks noGrp="1"/>
          </p:cNvSpPr>
          <p:nvPr>
            <p:ph type="title"/>
          </p:nvPr>
        </p:nvSpPr>
        <p:spPr/>
        <p:txBody>
          <a:bodyPr>
            <a:normAutofit fontScale="90000"/>
          </a:bodyPr>
          <a:lstStyle/>
          <a:p>
            <a:r>
              <a:rPr lang="en-GB" dirty="0"/>
              <a:t>Tradeable Permits to remove Externality of Negative Production</a:t>
            </a:r>
          </a:p>
        </p:txBody>
      </p:sp>
      <p:pic>
        <p:nvPicPr>
          <p:cNvPr id="4" name="Picture 3" descr="Graphical user interface, application&#10;&#10;Description automatically generated">
            <a:extLst>
              <a:ext uri="{FF2B5EF4-FFF2-40B4-BE49-F238E27FC236}">
                <a16:creationId xmlns:a16="http://schemas.microsoft.com/office/drawing/2014/main" id="{265026A5-ED49-4EFA-B753-7AB3131306A9}"/>
              </a:ext>
            </a:extLst>
          </p:cNvPr>
          <p:cNvPicPr>
            <a:picLocks noChangeAspect="1"/>
          </p:cNvPicPr>
          <p:nvPr/>
        </p:nvPicPr>
        <p:blipFill rotWithShape="1">
          <a:blip r:embed="rId3"/>
          <a:srcRect l="50742" t="15001" r="22779" b="48620"/>
          <a:stretch/>
        </p:blipFill>
        <p:spPr bwMode="auto">
          <a:xfrm>
            <a:off x="1295400" y="1600200"/>
            <a:ext cx="6019800" cy="531452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99277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6C739-693B-4167-B8B5-FD5CFB7CEE04}"/>
              </a:ext>
            </a:extLst>
          </p:cNvPr>
          <p:cNvSpPr>
            <a:spLocks noGrp="1"/>
          </p:cNvSpPr>
          <p:nvPr>
            <p:ph type="title"/>
          </p:nvPr>
        </p:nvSpPr>
        <p:spPr/>
        <p:txBody>
          <a:bodyPr>
            <a:normAutofit fontScale="90000"/>
          </a:bodyPr>
          <a:lstStyle/>
          <a:p>
            <a:r>
              <a:rPr lang="en-GB" dirty="0"/>
              <a:t>Positive Externalities of Production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E15F7FF3-9B82-4D51-A493-3E694DDCEA86}"/>
              </a:ext>
            </a:extLst>
          </p:cNvPr>
          <p:cNvPicPr>
            <a:picLocks noChangeAspect="1"/>
          </p:cNvPicPr>
          <p:nvPr/>
        </p:nvPicPr>
        <p:blipFill rotWithShape="1">
          <a:blip r:embed="rId3"/>
          <a:srcRect l="50521" t="18621" r="22779" b="44138"/>
          <a:stretch/>
        </p:blipFill>
        <p:spPr bwMode="auto">
          <a:xfrm>
            <a:off x="1043608" y="846138"/>
            <a:ext cx="6624736" cy="5936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98242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BCD9B-4C5B-4DAC-94F6-426898DA6961}"/>
              </a:ext>
            </a:extLst>
          </p:cNvPr>
          <p:cNvSpPr>
            <a:spLocks noGrp="1"/>
          </p:cNvSpPr>
          <p:nvPr>
            <p:ph type="title"/>
          </p:nvPr>
        </p:nvSpPr>
        <p:spPr/>
        <p:txBody>
          <a:bodyPr>
            <a:normAutofit fontScale="90000"/>
          </a:bodyPr>
          <a:lstStyle/>
          <a:p>
            <a:r>
              <a:rPr lang="en-GB" dirty="0"/>
              <a:t>Subsidy to correct Positive Externalities of Production</a:t>
            </a:r>
          </a:p>
        </p:txBody>
      </p:sp>
      <p:pic>
        <p:nvPicPr>
          <p:cNvPr id="4" name="Picture 3" descr="Graphical user interface, application&#10;&#10;Description automatically generated">
            <a:extLst>
              <a:ext uri="{FF2B5EF4-FFF2-40B4-BE49-F238E27FC236}">
                <a16:creationId xmlns:a16="http://schemas.microsoft.com/office/drawing/2014/main" id="{A8130982-3590-44A0-9F33-0E5ED6A36041}"/>
              </a:ext>
            </a:extLst>
          </p:cNvPr>
          <p:cNvPicPr>
            <a:picLocks noChangeAspect="1"/>
          </p:cNvPicPr>
          <p:nvPr/>
        </p:nvPicPr>
        <p:blipFill rotWithShape="1">
          <a:blip r:embed="rId3"/>
          <a:srcRect l="50853" t="21896" r="22889" b="42069"/>
          <a:stretch/>
        </p:blipFill>
        <p:spPr bwMode="auto">
          <a:xfrm>
            <a:off x="1558925" y="1417638"/>
            <a:ext cx="6026150" cy="53141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79766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2466" name="Rectangle 2"/>
          <p:cNvSpPr>
            <a:spLocks noGrp="1" noChangeArrowheads="1"/>
          </p:cNvSpPr>
          <p:nvPr>
            <p:ph type="title"/>
          </p:nvPr>
        </p:nvSpPr>
        <p:spPr/>
        <p:txBody>
          <a:bodyPr/>
          <a:lstStyle/>
          <a:p>
            <a:r>
              <a:rPr lang="en-US" sz="4000" dirty="0"/>
              <a:t>Subsidies in Practice</a:t>
            </a:r>
          </a:p>
        </p:txBody>
      </p:sp>
      <p:sp>
        <p:nvSpPr>
          <p:cNvPr id="702467" name="Rectangle 3"/>
          <p:cNvSpPr>
            <a:spLocks noGrp="1" noChangeArrowheads="1"/>
          </p:cNvSpPr>
          <p:nvPr>
            <p:ph idx="1"/>
          </p:nvPr>
        </p:nvSpPr>
        <p:spPr>
          <a:xfrm>
            <a:off x="838200" y="1752600"/>
            <a:ext cx="7924800" cy="4114800"/>
          </a:xfrm>
        </p:spPr>
        <p:txBody>
          <a:bodyPr/>
          <a:lstStyle/>
          <a:p>
            <a:r>
              <a:rPr lang="en-US" sz="2400" dirty="0"/>
              <a:t>Environmental subsidies typically are implemented as grants, low-interest loans, tax credits or exemptions, and rebates</a:t>
            </a:r>
          </a:p>
          <a:p>
            <a:r>
              <a:rPr lang="en-US" sz="2400" dirty="0"/>
              <a:t>Many countries around the world use these instruments, including </a:t>
            </a:r>
            <a:r>
              <a:rPr lang="en-US" sz="2400" dirty="0">
                <a:solidFill>
                  <a:schemeClr val="tx2"/>
                </a:solidFill>
                <a:latin typeface="+mn-lt"/>
                <a:ea typeface="+mn-ea"/>
                <a:cs typeface="+mn-cs"/>
              </a:rPr>
              <a:t>Belgium, Denmark, Finland, Japan, and Turkey</a:t>
            </a:r>
            <a:endParaRPr lang="en-US" sz="2400" dirty="0"/>
          </a:p>
          <a:p>
            <a:r>
              <a:rPr lang="en-US" sz="2400" dirty="0"/>
              <a:t>In the U.S., common uses include federal funding to build publicly-owned treatment works and subsidies to encourage the development of cleaner fuels and low-emission vehicles</a:t>
            </a:r>
          </a:p>
        </p:txBody>
      </p:sp>
      <p:sp>
        <p:nvSpPr>
          <p:cNvPr id="5" name="Slide Number Placeholder 4"/>
          <p:cNvSpPr>
            <a:spLocks noGrp="1"/>
          </p:cNvSpPr>
          <p:nvPr>
            <p:ph type="sldNum" sz="quarter" idx="11"/>
          </p:nvPr>
        </p:nvSpPr>
        <p:spPr/>
        <p:txBody>
          <a:bodyPr/>
          <a:lstStyle/>
          <a:p>
            <a:fld id="{7EF85DCD-DBDC-4B4B-B4A2-8FE22FF4047C}" type="slidenum">
              <a:rPr lang="en-US"/>
              <a:pPr/>
              <a:t>13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02467">
                                            <p:txEl>
                                              <p:pRg st="0" end="0"/>
                                            </p:txEl>
                                          </p:spTgt>
                                        </p:tgtEl>
                                        <p:attrNameLst>
                                          <p:attrName>style.visibility</p:attrName>
                                        </p:attrNameLst>
                                      </p:cBhvr>
                                      <p:to>
                                        <p:strVal val="visible"/>
                                      </p:to>
                                    </p:set>
                                    <p:animEffect transition="in" filter="fade">
                                      <p:cBhvr>
                                        <p:cTn id="7" dur="1000"/>
                                        <p:tgtEl>
                                          <p:spTgt spid="702467">
                                            <p:txEl>
                                              <p:pRg st="0" end="0"/>
                                            </p:txEl>
                                          </p:spTgt>
                                        </p:tgtEl>
                                      </p:cBhvr>
                                    </p:animEffect>
                                    <p:anim calcmode="lin" valueType="num">
                                      <p:cBhvr>
                                        <p:cTn id="8" dur="1000" fill="hold"/>
                                        <p:tgtEl>
                                          <p:spTgt spid="7024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024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02467">
                                            <p:txEl>
                                              <p:pRg st="1" end="1"/>
                                            </p:txEl>
                                          </p:spTgt>
                                        </p:tgtEl>
                                        <p:attrNameLst>
                                          <p:attrName>style.visibility</p:attrName>
                                        </p:attrNameLst>
                                      </p:cBhvr>
                                      <p:to>
                                        <p:strVal val="visible"/>
                                      </p:to>
                                    </p:set>
                                    <p:animEffect transition="in" filter="fade">
                                      <p:cBhvr>
                                        <p:cTn id="14" dur="1000"/>
                                        <p:tgtEl>
                                          <p:spTgt spid="702467">
                                            <p:txEl>
                                              <p:pRg st="1" end="1"/>
                                            </p:txEl>
                                          </p:spTgt>
                                        </p:tgtEl>
                                      </p:cBhvr>
                                    </p:animEffect>
                                    <p:anim calcmode="lin" valueType="num">
                                      <p:cBhvr>
                                        <p:cTn id="15" dur="1000" fill="hold"/>
                                        <p:tgtEl>
                                          <p:spTgt spid="70246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024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02467">
                                            <p:txEl>
                                              <p:pRg st="2" end="2"/>
                                            </p:txEl>
                                          </p:spTgt>
                                        </p:tgtEl>
                                        <p:attrNameLst>
                                          <p:attrName>style.visibility</p:attrName>
                                        </p:attrNameLst>
                                      </p:cBhvr>
                                      <p:to>
                                        <p:strVal val="visible"/>
                                      </p:to>
                                    </p:set>
                                    <p:animEffect transition="in" filter="fade">
                                      <p:cBhvr>
                                        <p:cTn id="21" dur="1000"/>
                                        <p:tgtEl>
                                          <p:spTgt spid="702467">
                                            <p:txEl>
                                              <p:pRg st="2" end="2"/>
                                            </p:txEl>
                                          </p:spTgt>
                                        </p:tgtEl>
                                      </p:cBhvr>
                                    </p:animEffect>
                                    <p:anim calcmode="lin" valueType="num">
                                      <p:cBhvr>
                                        <p:cTn id="22" dur="1000" fill="hold"/>
                                        <p:tgtEl>
                                          <p:spTgt spid="70246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0246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7"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685800" y="685800"/>
            <a:ext cx="8229600" cy="685800"/>
          </a:xfrm>
        </p:spPr>
        <p:txBody>
          <a:bodyPr/>
          <a:lstStyle/>
          <a:p>
            <a:r>
              <a:rPr lang="en-US" dirty="0"/>
              <a:t>Deposit/Refund Systems</a:t>
            </a:r>
          </a:p>
        </p:txBody>
      </p:sp>
      <p:sp>
        <p:nvSpPr>
          <p:cNvPr id="144387" name="Rectangle 3"/>
          <p:cNvSpPr>
            <a:spLocks noGrp="1" noChangeArrowheads="1"/>
          </p:cNvSpPr>
          <p:nvPr>
            <p:ph idx="1"/>
          </p:nvPr>
        </p:nvSpPr>
        <p:spPr>
          <a:xfrm>
            <a:off x="685800" y="1905000"/>
            <a:ext cx="7543800" cy="4530725"/>
          </a:xfrm>
        </p:spPr>
        <p:txBody>
          <a:bodyPr/>
          <a:lstStyle/>
          <a:p>
            <a:pPr marL="533400" indent="-533400"/>
            <a:r>
              <a:rPr lang="en-US" dirty="0"/>
              <a:t>A </a:t>
            </a:r>
            <a:r>
              <a:rPr lang="en-US" dirty="0">
                <a:solidFill>
                  <a:srgbClr val="2E5D7A"/>
                </a:solidFill>
              </a:rPr>
              <a:t>deposit/refund system </a:t>
            </a:r>
            <a:r>
              <a:rPr lang="en-US" dirty="0"/>
              <a:t>is a market instrument that imposes an up-front charge to pay for potential damages and refunds it for returning a product for proper disposal or recycling</a:t>
            </a:r>
          </a:p>
          <a:p>
            <a:pPr marL="533400" indent="-533400"/>
            <a:r>
              <a:rPr lang="en-US" sz="2400" dirty="0">
                <a:latin typeface="Times Roman"/>
              </a:rPr>
              <a:t>Targets the </a:t>
            </a:r>
            <a:r>
              <a:rPr lang="en-US" sz="2400" i="1" dirty="0">
                <a:latin typeface="Times Roman"/>
              </a:rPr>
              <a:t>potential</a:t>
            </a:r>
            <a:r>
              <a:rPr lang="en-US" sz="2400" dirty="0">
                <a:latin typeface="Times Roman"/>
              </a:rPr>
              <a:t> vs. actual polluter</a:t>
            </a:r>
          </a:p>
          <a:p>
            <a:pPr marL="533400" indent="-533400"/>
            <a:r>
              <a:rPr lang="en-US" sz="2400" dirty="0">
                <a:latin typeface="Times Roman"/>
              </a:rPr>
              <a:t>The deposit is intended to capture the MEC of improper waste disposal (IW) </a:t>
            </a:r>
            <a:r>
              <a:rPr lang="en-US" sz="2400" i="1" dirty="0">
                <a:latin typeface="Times Roman"/>
              </a:rPr>
              <a:t>in advance</a:t>
            </a:r>
          </a:p>
          <a:p>
            <a:pPr marL="952500" lvl="1" indent="-495300"/>
            <a:r>
              <a:rPr lang="en-US" sz="2100" i="1" dirty="0">
                <a:latin typeface="Times Roman"/>
                <a:hlinkClick r:id="rId3"/>
              </a:rPr>
              <a:t>Video link of scheme</a:t>
            </a:r>
            <a:endParaRPr lang="en-US" sz="2400" dirty="0"/>
          </a:p>
        </p:txBody>
      </p:sp>
      <p:sp>
        <p:nvSpPr>
          <p:cNvPr id="5" name="Slide Number Placeholder 4"/>
          <p:cNvSpPr>
            <a:spLocks noGrp="1"/>
          </p:cNvSpPr>
          <p:nvPr>
            <p:ph type="sldNum" sz="quarter" idx="11"/>
          </p:nvPr>
        </p:nvSpPr>
        <p:spPr/>
        <p:txBody>
          <a:bodyPr/>
          <a:lstStyle/>
          <a:p>
            <a:fld id="{99012D92-7074-4463-BC93-3948BB0BA35D}" type="slidenum">
              <a:rPr lang="en-US"/>
              <a:pPr/>
              <a:t>14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4387">
                                            <p:txEl>
                                              <p:pRg st="0" end="0"/>
                                            </p:txEl>
                                          </p:spTgt>
                                        </p:tgtEl>
                                        <p:attrNameLst>
                                          <p:attrName>style.visibility</p:attrName>
                                        </p:attrNameLst>
                                      </p:cBhvr>
                                      <p:to>
                                        <p:strVal val="visible"/>
                                      </p:to>
                                    </p:set>
                                    <p:animEffect transition="in" filter="fade">
                                      <p:cBhvr>
                                        <p:cTn id="7" dur="1000"/>
                                        <p:tgtEl>
                                          <p:spTgt spid="144387">
                                            <p:txEl>
                                              <p:pRg st="0" end="0"/>
                                            </p:txEl>
                                          </p:spTgt>
                                        </p:tgtEl>
                                      </p:cBhvr>
                                    </p:animEffect>
                                    <p:anim calcmode="lin" valueType="num">
                                      <p:cBhvr>
                                        <p:cTn id="8" dur="1000" fill="hold"/>
                                        <p:tgtEl>
                                          <p:spTgt spid="1443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438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4387">
                                            <p:txEl>
                                              <p:pRg st="1" end="1"/>
                                            </p:txEl>
                                          </p:spTgt>
                                        </p:tgtEl>
                                        <p:attrNameLst>
                                          <p:attrName>style.visibility</p:attrName>
                                        </p:attrNameLst>
                                      </p:cBhvr>
                                      <p:to>
                                        <p:strVal val="visible"/>
                                      </p:to>
                                    </p:set>
                                    <p:animEffect transition="in" filter="fade">
                                      <p:cBhvr>
                                        <p:cTn id="14" dur="1000"/>
                                        <p:tgtEl>
                                          <p:spTgt spid="144387">
                                            <p:txEl>
                                              <p:pRg st="1" end="1"/>
                                            </p:txEl>
                                          </p:spTgt>
                                        </p:tgtEl>
                                      </p:cBhvr>
                                    </p:animEffect>
                                    <p:anim calcmode="lin" valueType="num">
                                      <p:cBhvr>
                                        <p:cTn id="15" dur="1000" fill="hold"/>
                                        <p:tgtEl>
                                          <p:spTgt spid="14438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438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4387">
                                            <p:txEl>
                                              <p:pRg st="2" end="2"/>
                                            </p:txEl>
                                          </p:spTgt>
                                        </p:tgtEl>
                                        <p:attrNameLst>
                                          <p:attrName>style.visibility</p:attrName>
                                        </p:attrNameLst>
                                      </p:cBhvr>
                                      <p:to>
                                        <p:strVal val="visible"/>
                                      </p:to>
                                    </p:set>
                                    <p:animEffect transition="in" filter="fade">
                                      <p:cBhvr>
                                        <p:cTn id="21" dur="1000"/>
                                        <p:tgtEl>
                                          <p:spTgt spid="144387">
                                            <p:txEl>
                                              <p:pRg st="2" end="2"/>
                                            </p:txEl>
                                          </p:spTgt>
                                        </p:tgtEl>
                                      </p:cBhvr>
                                    </p:animEffect>
                                    <p:anim calcmode="lin" valueType="num">
                                      <p:cBhvr>
                                        <p:cTn id="22" dur="1000" fill="hold"/>
                                        <p:tgtEl>
                                          <p:spTgt spid="14438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4387">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144387">
                                            <p:txEl>
                                              <p:pRg st="3" end="3"/>
                                            </p:txEl>
                                          </p:spTgt>
                                        </p:tgtEl>
                                        <p:attrNameLst>
                                          <p:attrName>style.visibility</p:attrName>
                                        </p:attrNameLst>
                                      </p:cBhvr>
                                      <p:to>
                                        <p:strVal val="visible"/>
                                      </p:to>
                                    </p:set>
                                    <p:animEffect transition="in" filter="fade">
                                      <p:cBhvr>
                                        <p:cTn id="26" dur="1000"/>
                                        <p:tgtEl>
                                          <p:spTgt spid="144387">
                                            <p:txEl>
                                              <p:pRg st="3" end="3"/>
                                            </p:txEl>
                                          </p:spTgt>
                                        </p:tgtEl>
                                      </p:cBhvr>
                                    </p:animEffect>
                                    <p:anim calcmode="lin" valueType="num">
                                      <p:cBhvr>
                                        <p:cTn id="27" dur="1000" fill="hold"/>
                                        <p:tgtEl>
                                          <p:spTgt spid="144387">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14438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3490" name="Rectangle 2"/>
          <p:cNvSpPr>
            <a:spLocks noGrp="1" noChangeArrowheads="1"/>
          </p:cNvSpPr>
          <p:nvPr>
            <p:ph type="title"/>
          </p:nvPr>
        </p:nvSpPr>
        <p:spPr>
          <a:xfrm>
            <a:off x="914400" y="609600"/>
            <a:ext cx="8001000" cy="1066800"/>
          </a:xfrm>
        </p:spPr>
        <p:txBody>
          <a:bodyPr/>
          <a:lstStyle/>
          <a:p>
            <a:r>
              <a:rPr lang="en-US" sz="3600" dirty="0"/>
              <a:t>Modeling Deposit/Refund System</a:t>
            </a:r>
            <a:br>
              <a:rPr lang="en-US" sz="4000" dirty="0"/>
            </a:br>
            <a:r>
              <a:rPr lang="en-US" sz="2400" dirty="0"/>
              <a:t>IW disposal market</a:t>
            </a:r>
            <a:endParaRPr lang="en-US" sz="4000" dirty="0"/>
          </a:p>
        </p:txBody>
      </p:sp>
      <p:sp>
        <p:nvSpPr>
          <p:cNvPr id="703491" name="Rectangle 3"/>
          <p:cNvSpPr>
            <a:spLocks noGrp="1" noChangeArrowheads="1"/>
          </p:cNvSpPr>
          <p:nvPr>
            <p:ph idx="1"/>
          </p:nvPr>
        </p:nvSpPr>
        <p:spPr>
          <a:xfrm>
            <a:off x="990600" y="2057400"/>
            <a:ext cx="7010400" cy="3657600"/>
          </a:xfrm>
        </p:spPr>
        <p:txBody>
          <a:bodyPr/>
          <a:lstStyle/>
          <a:p>
            <a:r>
              <a:rPr lang="en-US" sz="2400" b="1" dirty="0"/>
              <a:t>MEC</a:t>
            </a:r>
            <a:r>
              <a:rPr lang="en-US" sz="2400" b="1" baseline="-25000" dirty="0"/>
              <a:t>IW</a:t>
            </a:r>
            <a:r>
              <a:rPr lang="en-US" sz="2400" dirty="0"/>
              <a:t>: health damages + aesthetic impairment from litter, trash accumulation, etc.</a:t>
            </a:r>
          </a:p>
          <a:p>
            <a:r>
              <a:rPr lang="en-US" sz="2400" b="1" dirty="0"/>
              <a:t>MPC</a:t>
            </a:r>
            <a:r>
              <a:rPr lang="en-US" sz="2400" b="1" baseline="-25000" dirty="0"/>
              <a:t>IW</a:t>
            </a:r>
            <a:r>
              <a:rPr lang="en-US" sz="2400" dirty="0"/>
              <a:t>: costs to disposer </a:t>
            </a:r>
            <a:r>
              <a:rPr lang="en-US" sz="2000" dirty="0"/>
              <a:t>(e.g., trash receptacles, collection fees, plus forgone revenue from not recycling)</a:t>
            </a:r>
            <a:endParaRPr lang="en-US" sz="2400" dirty="0"/>
          </a:p>
          <a:p>
            <a:r>
              <a:rPr lang="en-US" sz="2400" b="1" dirty="0"/>
              <a:t>MSC</a:t>
            </a:r>
            <a:r>
              <a:rPr lang="en-US" sz="2400" b="1" baseline="-25000" dirty="0"/>
              <a:t>IW</a:t>
            </a:r>
            <a:r>
              <a:rPr lang="en-US" sz="2400" dirty="0"/>
              <a:t> = MPC</a:t>
            </a:r>
            <a:r>
              <a:rPr lang="en-US" sz="2400" baseline="-25000" dirty="0"/>
              <a:t>IW</a:t>
            </a:r>
            <a:r>
              <a:rPr lang="en-US" sz="2400" dirty="0"/>
              <a:t> + MEC</a:t>
            </a:r>
            <a:r>
              <a:rPr lang="en-US" sz="2400" baseline="-25000" dirty="0"/>
              <a:t>IW</a:t>
            </a:r>
            <a:endParaRPr lang="en-US" sz="2400" dirty="0"/>
          </a:p>
          <a:p>
            <a:r>
              <a:rPr lang="en-US" sz="2400" b="1" dirty="0"/>
              <a:t>MPB</a:t>
            </a:r>
            <a:r>
              <a:rPr lang="en-US" sz="2400" b="1" baseline="-25000" dirty="0"/>
              <a:t>IW</a:t>
            </a:r>
            <a:r>
              <a:rPr lang="en-US" sz="2400" dirty="0"/>
              <a:t>: demand for improper disposal</a:t>
            </a:r>
          </a:p>
          <a:p>
            <a:pPr marL="457200" lvl="1" indent="0">
              <a:buSzTx/>
              <a:buNone/>
            </a:pPr>
            <a:endParaRPr lang="en-US" sz="2100" baseline="-25000" dirty="0"/>
          </a:p>
        </p:txBody>
      </p:sp>
      <p:sp>
        <p:nvSpPr>
          <p:cNvPr id="5" name="Slide Number Placeholder 4"/>
          <p:cNvSpPr>
            <a:spLocks noGrp="1"/>
          </p:cNvSpPr>
          <p:nvPr>
            <p:ph type="sldNum" sz="quarter" idx="11"/>
          </p:nvPr>
        </p:nvSpPr>
        <p:spPr/>
        <p:txBody>
          <a:bodyPr/>
          <a:lstStyle/>
          <a:p>
            <a:fld id="{7F7AB700-DBAA-4C86-BD90-0B2BA8499867}" type="slidenum">
              <a:rPr lang="en-US"/>
              <a:pPr/>
              <a:t>15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03491">
                                            <p:txEl>
                                              <p:pRg st="0" end="0"/>
                                            </p:txEl>
                                          </p:spTgt>
                                        </p:tgtEl>
                                        <p:attrNameLst>
                                          <p:attrName>style.visibility</p:attrName>
                                        </p:attrNameLst>
                                      </p:cBhvr>
                                      <p:to>
                                        <p:strVal val="visible"/>
                                      </p:to>
                                    </p:set>
                                    <p:animEffect transition="in" filter="barn(inHorizontal)">
                                      <p:cBhvr>
                                        <p:cTn id="7" dur="500"/>
                                        <p:tgtEl>
                                          <p:spTgt spid="703491">
                                            <p:txEl>
                                              <p:pRg st="0" end="0"/>
                                            </p:txEl>
                                          </p:spTgt>
                                        </p:tgtEl>
                                      </p:cBhvr>
                                    </p:animEffect>
                                  </p:childTnLst>
                                </p:cTn>
                              </p:par>
                            </p:childTnLst>
                          </p:cTn>
                        </p:par>
                        <p:par>
                          <p:cTn id="8" fill="hold">
                            <p:stCondLst>
                              <p:cond delay="500"/>
                            </p:stCondLst>
                            <p:childTnLst>
                              <p:par>
                                <p:cTn id="9" presetID="16" presetClass="entr" presetSubtype="26" fill="hold" grpId="0" nodeType="afterEffect">
                                  <p:stCondLst>
                                    <p:cond delay="0"/>
                                  </p:stCondLst>
                                  <p:childTnLst>
                                    <p:set>
                                      <p:cBhvr>
                                        <p:cTn id="10" dur="1" fill="hold">
                                          <p:stCondLst>
                                            <p:cond delay="0"/>
                                          </p:stCondLst>
                                        </p:cTn>
                                        <p:tgtEl>
                                          <p:spTgt spid="703491">
                                            <p:txEl>
                                              <p:pRg st="1" end="1"/>
                                            </p:txEl>
                                          </p:spTgt>
                                        </p:tgtEl>
                                        <p:attrNameLst>
                                          <p:attrName>style.visibility</p:attrName>
                                        </p:attrNameLst>
                                      </p:cBhvr>
                                      <p:to>
                                        <p:strVal val="visible"/>
                                      </p:to>
                                    </p:set>
                                    <p:animEffect transition="in" filter="barn(inHorizontal)">
                                      <p:cBhvr>
                                        <p:cTn id="11" dur="1000"/>
                                        <p:tgtEl>
                                          <p:spTgt spid="703491">
                                            <p:txEl>
                                              <p:pRg st="1" end="1"/>
                                            </p:txEl>
                                          </p:spTgt>
                                        </p:tgtEl>
                                      </p:cBhvr>
                                    </p:animEffect>
                                  </p:childTnLst>
                                </p:cTn>
                              </p:par>
                            </p:childTnLst>
                          </p:cTn>
                        </p:par>
                        <p:par>
                          <p:cTn id="12" fill="hold">
                            <p:stCondLst>
                              <p:cond delay="1500"/>
                            </p:stCondLst>
                            <p:childTnLst>
                              <p:par>
                                <p:cTn id="13" presetID="16" presetClass="entr" presetSubtype="26" fill="hold" grpId="0" nodeType="afterEffect">
                                  <p:stCondLst>
                                    <p:cond delay="0"/>
                                  </p:stCondLst>
                                  <p:childTnLst>
                                    <p:set>
                                      <p:cBhvr>
                                        <p:cTn id="14" dur="1" fill="hold">
                                          <p:stCondLst>
                                            <p:cond delay="0"/>
                                          </p:stCondLst>
                                        </p:cTn>
                                        <p:tgtEl>
                                          <p:spTgt spid="703491">
                                            <p:txEl>
                                              <p:pRg st="2" end="2"/>
                                            </p:txEl>
                                          </p:spTgt>
                                        </p:tgtEl>
                                        <p:attrNameLst>
                                          <p:attrName>style.visibility</p:attrName>
                                        </p:attrNameLst>
                                      </p:cBhvr>
                                      <p:to>
                                        <p:strVal val="visible"/>
                                      </p:to>
                                    </p:set>
                                    <p:animEffect transition="in" filter="barn(inHorizontal)">
                                      <p:cBhvr>
                                        <p:cTn id="15" dur="1000"/>
                                        <p:tgtEl>
                                          <p:spTgt spid="703491">
                                            <p:txEl>
                                              <p:pRg st="2" end="2"/>
                                            </p:txEl>
                                          </p:spTgt>
                                        </p:tgtEl>
                                      </p:cBhvr>
                                    </p:animEffect>
                                  </p:childTnLst>
                                </p:cTn>
                              </p:par>
                            </p:childTnLst>
                          </p:cTn>
                        </p:par>
                        <p:par>
                          <p:cTn id="16" fill="hold">
                            <p:stCondLst>
                              <p:cond delay="2500"/>
                            </p:stCondLst>
                            <p:childTnLst>
                              <p:par>
                                <p:cTn id="17" presetID="16" presetClass="entr" presetSubtype="26" fill="hold" grpId="0" nodeType="afterEffect">
                                  <p:stCondLst>
                                    <p:cond delay="0"/>
                                  </p:stCondLst>
                                  <p:childTnLst>
                                    <p:set>
                                      <p:cBhvr>
                                        <p:cTn id="18" dur="1" fill="hold">
                                          <p:stCondLst>
                                            <p:cond delay="0"/>
                                          </p:stCondLst>
                                        </p:cTn>
                                        <p:tgtEl>
                                          <p:spTgt spid="703491">
                                            <p:txEl>
                                              <p:pRg st="3" end="3"/>
                                            </p:txEl>
                                          </p:spTgt>
                                        </p:tgtEl>
                                        <p:attrNameLst>
                                          <p:attrName>style.visibility</p:attrName>
                                        </p:attrNameLst>
                                      </p:cBhvr>
                                      <p:to>
                                        <p:strVal val="visible"/>
                                      </p:to>
                                    </p:set>
                                    <p:animEffect transition="in" filter="barn(inHorizontal)">
                                      <p:cBhvr>
                                        <p:cTn id="19" dur="1000"/>
                                        <p:tgtEl>
                                          <p:spTgt spid="7034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3491"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4514" name="Rectangle 2"/>
          <p:cNvSpPr>
            <a:spLocks noGrp="1" noChangeArrowheads="1"/>
          </p:cNvSpPr>
          <p:nvPr>
            <p:ph type="title"/>
          </p:nvPr>
        </p:nvSpPr>
        <p:spPr>
          <a:xfrm>
            <a:off x="1220788" y="76200"/>
            <a:ext cx="6856412" cy="762000"/>
          </a:xfrm>
        </p:spPr>
        <p:txBody>
          <a:bodyPr/>
          <a:lstStyle/>
          <a:p>
            <a:r>
              <a:rPr lang="en-US" dirty="0"/>
              <a:t>Deposit-Refund Model</a:t>
            </a:r>
          </a:p>
        </p:txBody>
      </p:sp>
      <p:sp>
        <p:nvSpPr>
          <p:cNvPr id="704515" name="Line 3"/>
          <p:cNvSpPr>
            <a:spLocks noChangeShapeType="1"/>
          </p:cNvSpPr>
          <p:nvPr/>
        </p:nvSpPr>
        <p:spPr bwMode="auto">
          <a:xfrm>
            <a:off x="1219200" y="990600"/>
            <a:ext cx="0" cy="4191000"/>
          </a:xfrm>
          <a:prstGeom prst="line">
            <a:avLst/>
          </a:prstGeom>
          <a:noFill/>
          <a:ln w="28575">
            <a:solidFill>
              <a:schemeClr val="tx1"/>
            </a:solidFill>
            <a:round/>
            <a:headEnd/>
            <a:tailEnd/>
          </a:ln>
          <a:effectLst/>
        </p:spPr>
        <p:txBody>
          <a:bodyPr wrap="none" anchor="ctr"/>
          <a:lstStyle/>
          <a:p>
            <a:endParaRPr lang="en-US" dirty="0"/>
          </a:p>
        </p:txBody>
      </p:sp>
      <p:sp>
        <p:nvSpPr>
          <p:cNvPr id="704516" name="Line 4"/>
          <p:cNvSpPr>
            <a:spLocks noChangeShapeType="1"/>
          </p:cNvSpPr>
          <p:nvPr/>
        </p:nvSpPr>
        <p:spPr bwMode="auto">
          <a:xfrm>
            <a:off x="1219200" y="5181600"/>
            <a:ext cx="6934200" cy="0"/>
          </a:xfrm>
          <a:prstGeom prst="line">
            <a:avLst/>
          </a:prstGeom>
          <a:noFill/>
          <a:ln w="28575">
            <a:solidFill>
              <a:schemeClr val="tx1"/>
            </a:solidFill>
            <a:round/>
            <a:headEnd/>
            <a:tailEnd/>
          </a:ln>
          <a:effectLst/>
        </p:spPr>
        <p:txBody>
          <a:bodyPr wrap="none" anchor="ctr"/>
          <a:lstStyle/>
          <a:p>
            <a:endParaRPr lang="en-US" dirty="0"/>
          </a:p>
        </p:txBody>
      </p:sp>
      <p:sp>
        <p:nvSpPr>
          <p:cNvPr id="704517" name="Text Box 5"/>
          <p:cNvSpPr txBox="1">
            <a:spLocks noChangeArrowheads="1"/>
          </p:cNvSpPr>
          <p:nvPr/>
        </p:nvSpPr>
        <p:spPr bwMode="auto">
          <a:xfrm rot="-53630">
            <a:off x="609600" y="836613"/>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704518" name="Text Box 6"/>
          <p:cNvSpPr txBox="1">
            <a:spLocks noChangeArrowheads="1"/>
          </p:cNvSpPr>
          <p:nvPr/>
        </p:nvSpPr>
        <p:spPr bwMode="auto">
          <a:xfrm>
            <a:off x="3506788" y="5459413"/>
            <a:ext cx="2998787" cy="336550"/>
          </a:xfrm>
          <a:prstGeom prst="rect">
            <a:avLst/>
          </a:prstGeom>
          <a:noFill/>
          <a:ln w="9525">
            <a:noFill/>
            <a:miter lim="800000"/>
            <a:headEnd/>
            <a:tailEnd/>
          </a:ln>
          <a:effectLst/>
        </p:spPr>
        <p:txBody>
          <a:bodyPr wrap="none">
            <a:spAutoFit/>
          </a:bodyPr>
          <a:lstStyle/>
          <a:p>
            <a:r>
              <a:rPr lang="en-US" sz="1600" b="1" dirty="0"/>
              <a:t>Improper Waste Disposal (%)</a:t>
            </a:r>
            <a:endParaRPr lang="en-US" sz="2400" dirty="0"/>
          </a:p>
        </p:txBody>
      </p:sp>
      <p:sp>
        <p:nvSpPr>
          <p:cNvPr id="704519" name="Line 7"/>
          <p:cNvSpPr>
            <a:spLocks noChangeShapeType="1"/>
          </p:cNvSpPr>
          <p:nvPr/>
        </p:nvSpPr>
        <p:spPr bwMode="auto">
          <a:xfrm>
            <a:off x="1219200" y="1295400"/>
            <a:ext cx="5638800" cy="3352800"/>
          </a:xfrm>
          <a:prstGeom prst="line">
            <a:avLst/>
          </a:prstGeom>
          <a:noFill/>
          <a:ln w="38100">
            <a:solidFill>
              <a:srgbClr val="660066"/>
            </a:solidFill>
            <a:round/>
            <a:headEnd/>
            <a:tailEnd/>
          </a:ln>
          <a:effectLst/>
        </p:spPr>
        <p:txBody>
          <a:bodyPr wrap="none" anchor="ctr"/>
          <a:lstStyle/>
          <a:p>
            <a:endParaRPr lang="en-US" dirty="0"/>
          </a:p>
        </p:txBody>
      </p:sp>
      <p:sp>
        <p:nvSpPr>
          <p:cNvPr id="704520" name="Text Box 8"/>
          <p:cNvSpPr txBox="1">
            <a:spLocks noChangeArrowheads="1"/>
          </p:cNvSpPr>
          <p:nvPr/>
        </p:nvSpPr>
        <p:spPr bwMode="auto">
          <a:xfrm>
            <a:off x="6553200" y="4570413"/>
            <a:ext cx="2384425" cy="457200"/>
          </a:xfrm>
          <a:prstGeom prst="rect">
            <a:avLst/>
          </a:prstGeom>
          <a:noFill/>
          <a:ln w="9525">
            <a:noFill/>
            <a:miter lim="800000"/>
            <a:headEnd/>
            <a:tailEnd/>
          </a:ln>
          <a:effectLst/>
        </p:spPr>
        <p:txBody>
          <a:bodyPr wrap="none">
            <a:spAutoFit/>
          </a:bodyPr>
          <a:lstStyle/>
          <a:p>
            <a:r>
              <a:rPr lang="en-US" sz="2400" b="1" dirty="0">
                <a:solidFill>
                  <a:srgbClr val="660066"/>
                </a:solidFill>
              </a:rPr>
              <a:t>MPB</a:t>
            </a:r>
            <a:r>
              <a:rPr lang="en-US" sz="2400" b="1" baseline="-25000" dirty="0">
                <a:solidFill>
                  <a:srgbClr val="660066"/>
                </a:solidFill>
              </a:rPr>
              <a:t>IW</a:t>
            </a:r>
            <a:r>
              <a:rPr lang="en-US" sz="2400" b="1" dirty="0">
                <a:solidFill>
                  <a:srgbClr val="660066"/>
                </a:solidFill>
              </a:rPr>
              <a:t> = MSB</a:t>
            </a:r>
            <a:r>
              <a:rPr lang="en-US" sz="2400" b="1" baseline="-25000" dirty="0">
                <a:solidFill>
                  <a:srgbClr val="660066"/>
                </a:solidFill>
              </a:rPr>
              <a:t>IW</a:t>
            </a:r>
            <a:endParaRPr lang="en-US" sz="2400" dirty="0">
              <a:solidFill>
                <a:srgbClr val="660066"/>
              </a:solidFill>
            </a:endParaRPr>
          </a:p>
        </p:txBody>
      </p:sp>
      <p:sp>
        <p:nvSpPr>
          <p:cNvPr id="704521" name="Line 9"/>
          <p:cNvSpPr>
            <a:spLocks noChangeShapeType="1"/>
          </p:cNvSpPr>
          <p:nvPr/>
        </p:nvSpPr>
        <p:spPr bwMode="auto">
          <a:xfrm flipV="1">
            <a:off x="1219200" y="2514600"/>
            <a:ext cx="5791200" cy="1752600"/>
          </a:xfrm>
          <a:prstGeom prst="line">
            <a:avLst/>
          </a:prstGeom>
          <a:noFill/>
          <a:ln w="38100">
            <a:solidFill>
              <a:schemeClr val="hlink"/>
            </a:solidFill>
            <a:round/>
            <a:headEnd/>
            <a:tailEnd/>
          </a:ln>
          <a:effectLst/>
        </p:spPr>
        <p:txBody>
          <a:bodyPr wrap="none" anchor="ctr"/>
          <a:lstStyle/>
          <a:p>
            <a:endParaRPr lang="en-US" dirty="0"/>
          </a:p>
        </p:txBody>
      </p:sp>
      <p:sp>
        <p:nvSpPr>
          <p:cNvPr id="704522" name="Text Box 10"/>
          <p:cNvSpPr txBox="1">
            <a:spLocks noChangeArrowheads="1"/>
          </p:cNvSpPr>
          <p:nvPr/>
        </p:nvSpPr>
        <p:spPr bwMode="auto">
          <a:xfrm>
            <a:off x="6918325" y="2251075"/>
            <a:ext cx="1311275" cy="457200"/>
          </a:xfrm>
          <a:prstGeom prst="rect">
            <a:avLst/>
          </a:prstGeom>
          <a:noFill/>
          <a:ln w="9525">
            <a:noFill/>
            <a:miter lim="800000"/>
            <a:headEnd/>
            <a:tailEnd/>
          </a:ln>
          <a:effectLst/>
        </p:spPr>
        <p:txBody>
          <a:bodyPr>
            <a:spAutoFit/>
          </a:bodyPr>
          <a:lstStyle/>
          <a:p>
            <a:r>
              <a:rPr lang="en-US" sz="2400" b="1" dirty="0">
                <a:solidFill>
                  <a:schemeClr val="hlink"/>
                </a:solidFill>
              </a:rPr>
              <a:t>MPC</a:t>
            </a:r>
            <a:r>
              <a:rPr lang="en-US" sz="2400" b="1" baseline="-25000" dirty="0">
                <a:solidFill>
                  <a:schemeClr val="hlink"/>
                </a:solidFill>
              </a:rPr>
              <a:t>IW</a:t>
            </a:r>
            <a:endParaRPr lang="en-US" sz="2400" dirty="0">
              <a:solidFill>
                <a:schemeClr val="hlink"/>
              </a:solidFill>
            </a:endParaRPr>
          </a:p>
        </p:txBody>
      </p:sp>
      <p:sp>
        <p:nvSpPr>
          <p:cNvPr id="704523" name="Line 11"/>
          <p:cNvSpPr>
            <a:spLocks noChangeShapeType="1"/>
          </p:cNvSpPr>
          <p:nvPr/>
        </p:nvSpPr>
        <p:spPr bwMode="auto">
          <a:xfrm flipV="1">
            <a:off x="1219200" y="1676400"/>
            <a:ext cx="5257800" cy="2590800"/>
          </a:xfrm>
          <a:prstGeom prst="line">
            <a:avLst/>
          </a:prstGeom>
          <a:noFill/>
          <a:ln w="38100">
            <a:solidFill>
              <a:schemeClr val="hlink"/>
            </a:solidFill>
            <a:round/>
            <a:headEnd/>
            <a:tailEnd/>
          </a:ln>
          <a:effectLst/>
        </p:spPr>
        <p:txBody>
          <a:bodyPr wrap="none" anchor="ctr"/>
          <a:lstStyle/>
          <a:p>
            <a:endParaRPr lang="en-US" dirty="0"/>
          </a:p>
        </p:txBody>
      </p:sp>
      <p:sp>
        <p:nvSpPr>
          <p:cNvPr id="704524" name="Text Box 12"/>
          <p:cNvSpPr txBox="1">
            <a:spLocks noChangeArrowheads="1"/>
          </p:cNvSpPr>
          <p:nvPr/>
        </p:nvSpPr>
        <p:spPr bwMode="auto">
          <a:xfrm>
            <a:off x="6477000" y="1293813"/>
            <a:ext cx="1111250" cy="457200"/>
          </a:xfrm>
          <a:prstGeom prst="rect">
            <a:avLst/>
          </a:prstGeom>
          <a:noFill/>
          <a:ln w="9525">
            <a:noFill/>
            <a:miter lim="800000"/>
            <a:headEnd/>
            <a:tailEnd/>
          </a:ln>
          <a:effectLst/>
        </p:spPr>
        <p:txBody>
          <a:bodyPr wrap="none">
            <a:spAutoFit/>
          </a:bodyPr>
          <a:lstStyle/>
          <a:p>
            <a:r>
              <a:rPr lang="en-US" sz="2400" b="1" dirty="0">
                <a:solidFill>
                  <a:schemeClr val="hlink"/>
                </a:solidFill>
              </a:rPr>
              <a:t>MSC</a:t>
            </a:r>
            <a:r>
              <a:rPr lang="en-US" sz="2400" b="1" baseline="-25000" dirty="0">
                <a:solidFill>
                  <a:schemeClr val="hlink"/>
                </a:solidFill>
              </a:rPr>
              <a:t>IW</a:t>
            </a:r>
            <a:endParaRPr lang="en-US" sz="2400" dirty="0">
              <a:solidFill>
                <a:schemeClr val="hlink"/>
              </a:solidFill>
            </a:endParaRPr>
          </a:p>
        </p:txBody>
      </p:sp>
      <p:sp>
        <p:nvSpPr>
          <p:cNvPr id="704525" name="Line 13"/>
          <p:cNvSpPr>
            <a:spLocks noChangeShapeType="1"/>
          </p:cNvSpPr>
          <p:nvPr/>
        </p:nvSpPr>
        <p:spPr bwMode="auto">
          <a:xfrm>
            <a:off x="4572000" y="3276600"/>
            <a:ext cx="0" cy="19050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26" name="Line 14"/>
          <p:cNvSpPr>
            <a:spLocks noChangeShapeType="1"/>
          </p:cNvSpPr>
          <p:nvPr/>
        </p:nvSpPr>
        <p:spPr bwMode="auto">
          <a:xfrm>
            <a:off x="3962400" y="2971800"/>
            <a:ext cx="0" cy="2209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27" name="Text Box 15"/>
          <p:cNvSpPr txBox="1">
            <a:spLocks noChangeArrowheads="1"/>
          </p:cNvSpPr>
          <p:nvPr/>
        </p:nvSpPr>
        <p:spPr bwMode="auto">
          <a:xfrm>
            <a:off x="1144588" y="5459413"/>
            <a:ext cx="325437"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04528" name="Text Box 16"/>
          <p:cNvSpPr txBox="1">
            <a:spLocks noChangeArrowheads="1"/>
          </p:cNvSpPr>
          <p:nvPr/>
        </p:nvSpPr>
        <p:spPr bwMode="auto">
          <a:xfrm>
            <a:off x="3733800" y="5102225"/>
            <a:ext cx="490538" cy="396875"/>
          </a:xfrm>
          <a:prstGeom prst="rect">
            <a:avLst/>
          </a:prstGeom>
          <a:noFill/>
          <a:ln w="9525">
            <a:noFill/>
            <a:miter lim="800000"/>
            <a:headEnd/>
            <a:tailEnd/>
          </a:ln>
          <a:effectLst/>
        </p:spPr>
        <p:txBody>
          <a:bodyPr wrap="none">
            <a:spAutoFit/>
          </a:bodyPr>
          <a:lstStyle/>
          <a:p>
            <a:r>
              <a:rPr lang="en-US" sz="2000" b="1" dirty="0"/>
              <a:t>Q</a:t>
            </a:r>
            <a:r>
              <a:rPr lang="en-US" sz="2000" b="1" baseline="-25000" dirty="0"/>
              <a:t>E</a:t>
            </a:r>
            <a:endParaRPr lang="en-US" sz="2400" b="1" dirty="0"/>
          </a:p>
        </p:txBody>
      </p:sp>
      <p:sp>
        <p:nvSpPr>
          <p:cNvPr id="704529" name="Text Box 17"/>
          <p:cNvSpPr txBox="1">
            <a:spLocks noChangeArrowheads="1"/>
          </p:cNvSpPr>
          <p:nvPr/>
        </p:nvSpPr>
        <p:spPr bwMode="auto">
          <a:xfrm>
            <a:off x="4419600" y="5102225"/>
            <a:ext cx="582613" cy="396875"/>
          </a:xfrm>
          <a:prstGeom prst="rect">
            <a:avLst/>
          </a:prstGeom>
          <a:noFill/>
          <a:ln w="9525">
            <a:noFill/>
            <a:miter lim="800000"/>
            <a:headEnd/>
            <a:tailEnd/>
          </a:ln>
          <a:effectLst/>
        </p:spPr>
        <p:txBody>
          <a:bodyPr wrap="none">
            <a:spAutoFit/>
          </a:bodyPr>
          <a:lstStyle/>
          <a:p>
            <a:r>
              <a:rPr lang="en-US" sz="2000" b="1" dirty="0"/>
              <a:t>Q</a:t>
            </a:r>
            <a:r>
              <a:rPr lang="en-US" sz="2000" b="1" baseline="-25000" dirty="0"/>
              <a:t>IW</a:t>
            </a:r>
            <a:endParaRPr lang="en-US" sz="2400" b="1" dirty="0"/>
          </a:p>
        </p:txBody>
      </p:sp>
      <p:sp>
        <p:nvSpPr>
          <p:cNvPr id="704530" name="Line 18"/>
          <p:cNvSpPr>
            <a:spLocks noChangeShapeType="1"/>
          </p:cNvSpPr>
          <p:nvPr/>
        </p:nvSpPr>
        <p:spPr bwMode="auto">
          <a:xfrm flipH="1">
            <a:off x="1219200" y="2133600"/>
            <a:ext cx="5486400" cy="16002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4531" name="Text Box 19"/>
          <p:cNvSpPr txBox="1">
            <a:spLocks noChangeArrowheads="1"/>
          </p:cNvSpPr>
          <p:nvPr/>
        </p:nvSpPr>
        <p:spPr bwMode="auto">
          <a:xfrm>
            <a:off x="6400800" y="1751013"/>
            <a:ext cx="2574925" cy="457200"/>
          </a:xfrm>
          <a:prstGeom prst="rect">
            <a:avLst/>
          </a:prstGeom>
          <a:noFill/>
          <a:ln w="9525">
            <a:noFill/>
            <a:miter lim="800000"/>
            <a:headEnd/>
            <a:tailEnd/>
          </a:ln>
          <a:effectLst/>
        </p:spPr>
        <p:txBody>
          <a:bodyPr wrap="none">
            <a:spAutoFit/>
          </a:bodyPr>
          <a:lstStyle/>
          <a:p>
            <a:r>
              <a:rPr lang="en-US" sz="2400" b="1" dirty="0">
                <a:solidFill>
                  <a:schemeClr val="tx2"/>
                </a:solidFill>
              </a:rPr>
              <a:t>MPC</a:t>
            </a:r>
            <a:r>
              <a:rPr lang="en-US" sz="2400" b="1" baseline="-25000" dirty="0">
                <a:solidFill>
                  <a:schemeClr val="tx2"/>
                </a:solidFill>
              </a:rPr>
              <a:t>IW</a:t>
            </a:r>
            <a:r>
              <a:rPr lang="en-US" sz="2400" b="1" dirty="0">
                <a:solidFill>
                  <a:schemeClr val="tx2"/>
                </a:solidFill>
              </a:rPr>
              <a:t> + Deposit</a:t>
            </a:r>
            <a:endParaRPr lang="en-US" sz="2400" dirty="0">
              <a:solidFill>
                <a:schemeClr val="tx2"/>
              </a:solidFill>
            </a:endParaRPr>
          </a:p>
        </p:txBody>
      </p:sp>
      <p:sp>
        <p:nvSpPr>
          <p:cNvPr id="704532" name="Text Box 20"/>
          <p:cNvSpPr txBox="1">
            <a:spLocks noChangeArrowheads="1"/>
          </p:cNvSpPr>
          <p:nvPr/>
        </p:nvSpPr>
        <p:spPr bwMode="auto">
          <a:xfrm>
            <a:off x="3733800" y="3351213"/>
            <a:ext cx="354013" cy="457200"/>
          </a:xfrm>
          <a:prstGeom prst="rect">
            <a:avLst/>
          </a:prstGeom>
          <a:noFill/>
          <a:ln w="9525">
            <a:noFill/>
            <a:miter lim="800000"/>
            <a:headEnd/>
            <a:tailEnd/>
          </a:ln>
          <a:effectLst/>
        </p:spPr>
        <p:txBody>
          <a:bodyPr wrap="none">
            <a:spAutoFit/>
          </a:bodyPr>
          <a:lstStyle/>
          <a:p>
            <a:r>
              <a:rPr lang="en-US" sz="2400" dirty="0"/>
              <a:t>b</a:t>
            </a:r>
          </a:p>
        </p:txBody>
      </p:sp>
      <p:sp>
        <p:nvSpPr>
          <p:cNvPr id="704533" name="Text Box 21"/>
          <p:cNvSpPr txBox="1">
            <a:spLocks noChangeArrowheads="1"/>
          </p:cNvSpPr>
          <p:nvPr/>
        </p:nvSpPr>
        <p:spPr bwMode="auto">
          <a:xfrm>
            <a:off x="3794125" y="2478088"/>
            <a:ext cx="354013" cy="457200"/>
          </a:xfrm>
          <a:prstGeom prst="rect">
            <a:avLst/>
          </a:prstGeom>
          <a:noFill/>
          <a:ln w="9525">
            <a:noFill/>
            <a:miter lim="800000"/>
            <a:headEnd/>
            <a:tailEnd/>
          </a:ln>
          <a:effectLst/>
        </p:spPr>
        <p:txBody>
          <a:bodyPr wrap="none">
            <a:spAutoFit/>
          </a:bodyPr>
          <a:lstStyle/>
          <a:p>
            <a:r>
              <a:rPr lang="en-US" sz="2400" dirty="0"/>
              <a:t>a</a:t>
            </a:r>
          </a:p>
        </p:txBody>
      </p:sp>
      <p:sp>
        <p:nvSpPr>
          <p:cNvPr id="704534" name="AutoShape 22"/>
          <p:cNvSpPr>
            <a:spLocks noChangeArrowheads="1"/>
          </p:cNvSpPr>
          <p:nvPr/>
        </p:nvSpPr>
        <p:spPr bwMode="auto">
          <a:xfrm>
            <a:off x="3886200" y="2895600"/>
            <a:ext cx="152400" cy="533400"/>
          </a:xfrm>
          <a:prstGeom prst="upDownArrow">
            <a:avLst>
              <a:gd name="adj1" fmla="val 50000"/>
              <a:gd name="adj2" fmla="val 70000"/>
            </a:avLst>
          </a:prstGeom>
          <a:solidFill>
            <a:schemeClr val="accent2"/>
          </a:solidFill>
          <a:ln w="9525">
            <a:solidFill>
              <a:schemeClr val="tx1"/>
            </a:solidFill>
            <a:miter lim="800000"/>
            <a:headEnd/>
            <a:tailEnd/>
          </a:ln>
          <a:effectLst/>
        </p:spPr>
        <p:txBody>
          <a:bodyPr wrap="none" anchor="ctr"/>
          <a:lstStyle/>
          <a:p>
            <a:endParaRPr lang="en-US" dirty="0"/>
          </a:p>
        </p:txBody>
      </p:sp>
      <p:sp>
        <p:nvSpPr>
          <p:cNvPr id="704535" name="AutoShape 23"/>
          <p:cNvSpPr>
            <a:spLocks/>
          </p:cNvSpPr>
          <p:nvPr/>
        </p:nvSpPr>
        <p:spPr bwMode="auto">
          <a:xfrm>
            <a:off x="6477000" y="3200400"/>
            <a:ext cx="2362200" cy="379413"/>
          </a:xfrm>
          <a:prstGeom prst="borderCallout1">
            <a:avLst>
              <a:gd name="adj1" fmla="val 17477"/>
              <a:gd name="adj2" fmla="val -3227"/>
              <a:gd name="adj3" fmla="val -13833"/>
              <a:gd name="adj4" fmla="val -98389"/>
            </a:avLst>
          </a:prstGeom>
          <a:solidFill>
            <a:schemeClr val="bg1"/>
          </a:solidFill>
          <a:ln w="12700">
            <a:solidFill>
              <a:schemeClr val="tx1"/>
            </a:solidFill>
            <a:miter lim="800000"/>
            <a:headEnd type="none" w="sm" len="sm"/>
            <a:tailEnd type="none" w="sm" len="sm"/>
          </a:ln>
          <a:effectLst/>
        </p:spPr>
        <p:txBody>
          <a:bodyPr>
            <a:spAutoFit/>
          </a:bodyPr>
          <a:lstStyle/>
          <a:p>
            <a:r>
              <a:rPr lang="en-US" b="1" dirty="0">
                <a:solidFill>
                  <a:schemeClr val="tx2"/>
                </a:solidFill>
              </a:rPr>
              <a:t>Deposit=MEC at Qe</a:t>
            </a:r>
          </a:p>
        </p:txBody>
      </p:sp>
      <p:sp>
        <p:nvSpPr>
          <p:cNvPr id="704536" name="Line 24"/>
          <p:cNvSpPr>
            <a:spLocks noChangeShapeType="1"/>
          </p:cNvSpPr>
          <p:nvPr/>
        </p:nvSpPr>
        <p:spPr bwMode="auto">
          <a:xfrm flipV="1">
            <a:off x="1449388" y="5794375"/>
            <a:ext cx="6248400" cy="0"/>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704537" name="Text Box 25"/>
          <p:cNvSpPr txBox="1">
            <a:spLocks noChangeArrowheads="1"/>
          </p:cNvSpPr>
          <p:nvPr/>
        </p:nvSpPr>
        <p:spPr bwMode="auto">
          <a:xfrm>
            <a:off x="7697788" y="5486400"/>
            <a:ext cx="608012" cy="396875"/>
          </a:xfrm>
          <a:prstGeom prst="rect">
            <a:avLst/>
          </a:prstGeom>
          <a:noFill/>
          <a:ln w="9525">
            <a:noFill/>
            <a:miter lim="800000"/>
            <a:headEnd/>
            <a:tailEnd/>
          </a:ln>
          <a:effectLst/>
        </p:spPr>
        <p:txBody>
          <a:bodyPr wrap="none">
            <a:spAutoFit/>
          </a:bodyPr>
          <a:lstStyle/>
          <a:p>
            <a:r>
              <a:rPr lang="en-US" sz="2000" dirty="0"/>
              <a:t>100</a:t>
            </a:r>
            <a:endParaRPr lang="en-US" sz="2400" dirty="0"/>
          </a:p>
        </p:txBody>
      </p:sp>
      <p:sp>
        <p:nvSpPr>
          <p:cNvPr id="704538" name="Line 26"/>
          <p:cNvSpPr>
            <a:spLocks noChangeShapeType="1"/>
          </p:cNvSpPr>
          <p:nvPr/>
        </p:nvSpPr>
        <p:spPr bwMode="auto">
          <a:xfrm flipH="1">
            <a:off x="1373188" y="6251575"/>
            <a:ext cx="6324600" cy="0"/>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704539" name="Text Box 27"/>
          <p:cNvSpPr txBox="1">
            <a:spLocks noChangeArrowheads="1"/>
          </p:cNvSpPr>
          <p:nvPr/>
        </p:nvSpPr>
        <p:spPr bwMode="auto">
          <a:xfrm>
            <a:off x="3659188" y="5868988"/>
            <a:ext cx="2771775" cy="336550"/>
          </a:xfrm>
          <a:prstGeom prst="rect">
            <a:avLst/>
          </a:prstGeom>
          <a:noFill/>
          <a:ln w="9525">
            <a:noFill/>
            <a:miter lim="800000"/>
            <a:headEnd/>
            <a:tailEnd/>
          </a:ln>
          <a:effectLst/>
        </p:spPr>
        <p:txBody>
          <a:bodyPr wrap="none">
            <a:spAutoFit/>
          </a:bodyPr>
          <a:lstStyle/>
          <a:p>
            <a:r>
              <a:rPr lang="en-US" sz="1600" b="1" dirty="0"/>
              <a:t>Proper Waste Disposal (%)</a:t>
            </a:r>
            <a:endParaRPr lang="en-US" sz="2400" dirty="0"/>
          </a:p>
        </p:txBody>
      </p:sp>
      <p:sp>
        <p:nvSpPr>
          <p:cNvPr id="704540" name="Text Box 28"/>
          <p:cNvSpPr txBox="1">
            <a:spLocks noChangeArrowheads="1"/>
          </p:cNvSpPr>
          <p:nvPr/>
        </p:nvSpPr>
        <p:spPr bwMode="auto">
          <a:xfrm>
            <a:off x="7850188" y="5915025"/>
            <a:ext cx="325437"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04541" name="Text Box 29"/>
          <p:cNvSpPr txBox="1">
            <a:spLocks noChangeArrowheads="1"/>
          </p:cNvSpPr>
          <p:nvPr/>
        </p:nvSpPr>
        <p:spPr bwMode="auto">
          <a:xfrm>
            <a:off x="839788" y="6003925"/>
            <a:ext cx="608012" cy="396875"/>
          </a:xfrm>
          <a:prstGeom prst="rect">
            <a:avLst/>
          </a:prstGeom>
          <a:noFill/>
          <a:ln w="9525">
            <a:noFill/>
            <a:miter lim="800000"/>
            <a:headEnd/>
            <a:tailEnd/>
          </a:ln>
          <a:effectLst/>
        </p:spPr>
        <p:txBody>
          <a:bodyPr wrap="none">
            <a:spAutoFit/>
          </a:bodyPr>
          <a:lstStyle/>
          <a:p>
            <a:r>
              <a:rPr lang="en-US" sz="2000" dirty="0"/>
              <a:t>100</a:t>
            </a:r>
            <a:endParaRPr lang="en-US" sz="2400" dirty="0"/>
          </a:p>
        </p:txBody>
      </p:sp>
      <p:sp>
        <p:nvSpPr>
          <p:cNvPr id="704542" name="Text Box 30"/>
          <p:cNvSpPr txBox="1">
            <a:spLocks noChangeArrowheads="1"/>
          </p:cNvSpPr>
          <p:nvPr/>
        </p:nvSpPr>
        <p:spPr bwMode="auto">
          <a:xfrm>
            <a:off x="2209800" y="1069975"/>
            <a:ext cx="3886200" cy="835025"/>
          </a:xfrm>
          <a:prstGeom prst="rect">
            <a:avLst/>
          </a:prstGeom>
          <a:solidFill>
            <a:schemeClr val="bg1"/>
          </a:solidFill>
          <a:ln w="9525">
            <a:solidFill>
              <a:srgbClr val="000080"/>
            </a:solidFill>
            <a:miter lim="800000"/>
            <a:headEnd/>
            <a:tailEnd/>
          </a:ln>
          <a:effectLst/>
        </p:spPr>
        <p:txBody>
          <a:bodyPr>
            <a:spAutoFit/>
          </a:bodyPr>
          <a:lstStyle/>
          <a:p>
            <a:r>
              <a:rPr lang="en-US" sz="1600" b="1" dirty="0">
                <a:solidFill>
                  <a:schemeClr val="tx2"/>
                </a:solidFill>
              </a:rPr>
              <a:t>Deposit converts % of overall waste disposal, measured by (Q</a:t>
            </a:r>
            <a:r>
              <a:rPr lang="en-US" sz="1600" b="1" baseline="-25000" dirty="0">
                <a:solidFill>
                  <a:schemeClr val="tx2"/>
                </a:solidFill>
              </a:rPr>
              <a:t>IW</a:t>
            </a:r>
            <a:r>
              <a:rPr lang="en-US" sz="1600" b="1" dirty="0">
                <a:solidFill>
                  <a:schemeClr val="tx2"/>
                </a:solidFill>
              </a:rPr>
              <a:t> -  Q</a:t>
            </a:r>
            <a:r>
              <a:rPr lang="en-US" sz="1600" b="1" baseline="-25000" dirty="0">
                <a:solidFill>
                  <a:schemeClr val="tx2"/>
                </a:solidFill>
              </a:rPr>
              <a:t>E</a:t>
            </a:r>
            <a:r>
              <a:rPr lang="en-US" sz="1600" b="1" dirty="0">
                <a:solidFill>
                  <a:schemeClr val="tx2"/>
                </a:solidFill>
              </a:rPr>
              <a:t>), from improper methods to proper</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4519"/>
                                        </p:tgtEl>
                                        <p:attrNameLst>
                                          <p:attrName>style.visibility</p:attrName>
                                        </p:attrNameLst>
                                      </p:cBhvr>
                                      <p:to>
                                        <p:strVal val="visible"/>
                                      </p:to>
                                    </p:set>
                                    <p:animEffect transition="in" filter="wipe(left)">
                                      <p:cBhvr>
                                        <p:cTn id="7" dur="500"/>
                                        <p:tgtEl>
                                          <p:spTgt spid="704519"/>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704520"/>
                                        </p:tgtEl>
                                        <p:attrNameLst>
                                          <p:attrName>style.visibility</p:attrName>
                                        </p:attrNameLst>
                                      </p:cBhvr>
                                      <p:to>
                                        <p:strVal val="visible"/>
                                      </p:to>
                                    </p:set>
                                    <p:animEffect transition="in" filter="dissolve">
                                      <p:cBhvr>
                                        <p:cTn id="11" dur="500"/>
                                        <p:tgtEl>
                                          <p:spTgt spid="704520"/>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04521"/>
                                        </p:tgtEl>
                                        <p:attrNameLst>
                                          <p:attrName>style.visibility</p:attrName>
                                        </p:attrNameLst>
                                      </p:cBhvr>
                                      <p:to>
                                        <p:strVal val="visible"/>
                                      </p:to>
                                    </p:set>
                                    <p:animEffect transition="in" filter="wipe(left)">
                                      <p:cBhvr>
                                        <p:cTn id="15" dur="500"/>
                                        <p:tgtEl>
                                          <p:spTgt spid="704521"/>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704522"/>
                                        </p:tgtEl>
                                        <p:attrNameLst>
                                          <p:attrName>style.visibility</p:attrName>
                                        </p:attrNameLst>
                                      </p:cBhvr>
                                      <p:to>
                                        <p:strVal val="visible"/>
                                      </p:to>
                                    </p:set>
                                    <p:animEffect transition="in" filter="dissolve">
                                      <p:cBhvr>
                                        <p:cTn id="19" dur="500"/>
                                        <p:tgtEl>
                                          <p:spTgt spid="704522"/>
                                        </p:tgtEl>
                                      </p:cBhvr>
                                    </p:animEffect>
                                  </p:childTnLst>
                                </p:cTn>
                              </p:par>
                            </p:childTnLst>
                          </p:cTn>
                        </p:par>
                        <p:par>
                          <p:cTn id="20" fill="hold">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704523"/>
                                        </p:tgtEl>
                                        <p:attrNameLst>
                                          <p:attrName>style.visibility</p:attrName>
                                        </p:attrNameLst>
                                      </p:cBhvr>
                                      <p:to>
                                        <p:strVal val="visible"/>
                                      </p:to>
                                    </p:set>
                                    <p:animEffect transition="in" filter="wipe(left)">
                                      <p:cBhvr>
                                        <p:cTn id="23" dur="500"/>
                                        <p:tgtEl>
                                          <p:spTgt spid="704523"/>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704524"/>
                                        </p:tgtEl>
                                        <p:attrNameLst>
                                          <p:attrName>style.visibility</p:attrName>
                                        </p:attrNameLst>
                                      </p:cBhvr>
                                      <p:to>
                                        <p:strVal val="visible"/>
                                      </p:to>
                                    </p:set>
                                    <p:animEffect transition="in" filter="dissolve">
                                      <p:cBhvr>
                                        <p:cTn id="27" dur="500"/>
                                        <p:tgtEl>
                                          <p:spTgt spid="704524"/>
                                        </p:tgtEl>
                                      </p:cBhvr>
                                    </p:animEffect>
                                  </p:childTnLst>
                                </p:cTn>
                              </p:par>
                            </p:childTnLst>
                          </p:cTn>
                        </p:par>
                        <p:par>
                          <p:cTn id="28" fill="hold">
                            <p:stCondLst>
                              <p:cond delay="3000"/>
                            </p:stCondLst>
                            <p:childTnLst>
                              <p:par>
                                <p:cTn id="29" presetID="22" presetClass="entr" presetSubtype="1" fill="hold" grpId="0" nodeType="afterEffect">
                                  <p:stCondLst>
                                    <p:cond delay="0"/>
                                  </p:stCondLst>
                                  <p:childTnLst>
                                    <p:set>
                                      <p:cBhvr>
                                        <p:cTn id="30" dur="1" fill="hold">
                                          <p:stCondLst>
                                            <p:cond delay="0"/>
                                          </p:stCondLst>
                                        </p:cTn>
                                        <p:tgtEl>
                                          <p:spTgt spid="704525"/>
                                        </p:tgtEl>
                                        <p:attrNameLst>
                                          <p:attrName>style.visibility</p:attrName>
                                        </p:attrNameLst>
                                      </p:cBhvr>
                                      <p:to>
                                        <p:strVal val="visible"/>
                                      </p:to>
                                    </p:set>
                                    <p:animEffect transition="in" filter="wipe(up)">
                                      <p:cBhvr>
                                        <p:cTn id="31" dur="500"/>
                                        <p:tgtEl>
                                          <p:spTgt spid="704525"/>
                                        </p:tgtEl>
                                      </p:cBhvr>
                                    </p:animEffect>
                                  </p:childTnLst>
                                </p:cTn>
                              </p:par>
                            </p:childTnLst>
                          </p:cTn>
                        </p:par>
                        <p:par>
                          <p:cTn id="32" fill="hold">
                            <p:stCondLst>
                              <p:cond delay="3500"/>
                            </p:stCondLst>
                            <p:childTnLst>
                              <p:par>
                                <p:cTn id="33" presetID="9" presetClass="entr" presetSubtype="0" fill="hold" grpId="0" nodeType="afterEffect">
                                  <p:stCondLst>
                                    <p:cond delay="0"/>
                                  </p:stCondLst>
                                  <p:childTnLst>
                                    <p:set>
                                      <p:cBhvr>
                                        <p:cTn id="34" dur="1" fill="hold">
                                          <p:stCondLst>
                                            <p:cond delay="0"/>
                                          </p:stCondLst>
                                        </p:cTn>
                                        <p:tgtEl>
                                          <p:spTgt spid="704529"/>
                                        </p:tgtEl>
                                        <p:attrNameLst>
                                          <p:attrName>style.visibility</p:attrName>
                                        </p:attrNameLst>
                                      </p:cBhvr>
                                      <p:to>
                                        <p:strVal val="visible"/>
                                      </p:to>
                                    </p:set>
                                    <p:animEffect transition="in" filter="dissolve">
                                      <p:cBhvr>
                                        <p:cTn id="35" dur="500"/>
                                        <p:tgtEl>
                                          <p:spTgt spid="704529"/>
                                        </p:tgtEl>
                                      </p:cBhvr>
                                    </p:animEffect>
                                  </p:childTnLst>
                                </p:cTn>
                              </p:par>
                            </p:childTnLst>
                          </p:cTn>
                        </p:par>
                        <p:par>
                          <p:cTn id="36" fill="hold">
                            <p:stCondLst>
                              <p:cond delay="4000"/>
                            </p:stCondLst>
                            <p:childTnLst>
                              <p:par>
                                <p:cTn id="37" presetID="22" presetClass="entr" presetSubtype="1" fill="hold" grpId="0" nodeType="afterEffect">
                                  <p:stCondLst>
                                    <p:cond delay="0"/>
                                  </p:stCondLst>
                                  <p:childTnLst>
                                    <p:set>
                                      <p:cBhvr>
                                        <p:cTn id="38" dur="1" fill="hold">
                                          <p:stCondLst>
                                            <p:cond delay="0"/>
                                          </p:stCondLst>
                                        </p:cTn>
                                        <p:tgtEl>
                                          <p:spTgt spid="704526"/>
                                        </p:tgtEl>
                                        <p:attrNameLst>
                                          <p:attrName>style.visibility</p:attrName>
                                        </p:attrNameLst>
                                      </p:cBhvr>
                                      <p:to>
                                        <p:strVal val="visible"/>
                                      </p:to>
                                    </p:set>
                                    <p:animEffect transition="in" filter="wipe(up)">
                                      <p:cBhvr>
                                        <p:cTn id="39" dur="500"/>
                                        <p:tgtEl>
                                          <p:spTgt spid="704526"/>
                                        </p:tgtEl>
                                      </p:cBhvr>
                                    </p:animEffect>
                                  </p:childTnLst>
                                </p:cTn>
                              </p:par>
                            </p:childTnLst>
                          </p:cTn>
                        </p:par>
                        <p:par>
                          <p:cTn id="40" fill="hold">
                            <p:stCondLst>
                              <p:cond delay="4500"/>
                            </p:stCondLst>
                            <p:childTnLst>
                              <p:par>
                                <p:cTn id="41" presetID="9" presetClass="entr" presetSubtype="0" fill="hold" grpId="0" nodeType="afterEffect">
                                  <p:stCondLst>
                                    <p:cond delay="0"/>
                                  </p:stCondLst>
                                  <p:childTnLst>
                                    <p:set>
                                      <p:cBhvr>
                                        <p:cTn id="42" dur="1" fill="hold">
                                          <p:stCondLst>
                                            <p:cond delay="0"/>
                                          </p:stCondLst>
                                        </p:cTn>
                                        <p:tgtEl>
                                          <p:spTgt spid="704528"/>
                                        </p:tgtEl>
                                        <p:attrNameLst>
                                          <p:attrName>style.visibility</p:attrName>
                                        </p:attrNameLst>
                                      </p:cBhvr>
                                      <p:to>
                                        <p:strVal val="visible"/>
                                      </p:to>
                                    </p:set>
                                    <p:animEffect transition="in" filter="dissolve">
                                      <p:cBhvr>
                                        <p:cTn id="43" dur="500"/>
                                        <p:tgtEl>
                                          <p:spTgt spid="704528"/>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704533"/>
                                        </p:tgtEl>
                                        <p:attrNameLst>
                                          <p:attrName>style.visibility</p:attrName>
                                        </p:attrNameLst>
                                      </p:cBhvr>
                                      <p:to>
                                        <p:strVal val="visible"/>
                                      </p:to>
                                    </p:set>
                                    <p:animEffect transition="in" filter="dissolve">
                                      <p:cBhvr>
                                        <p:cTn id="48" dur="500"/>
                                        <p:tgtEl>
                                          <p:spTgt spid="704533"/>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704532"/>
                                        </p:tgtEl>
                                        <p:attrNameLst>
                                          <p:attrName>style.visibility</p:attrName>
                                        </p:attrNameLst>
                                      </p:cBhvr>
                                      <p:to>
                                        <p:strVal val="visible"/>
                                      </p:to>
                                    </p:set>
                                    <p:animEffect transition="in" filter="dissolve">
                                      <p:cBhvr>
                                        <p:cTn id="51" dur="500"/>
                                        <p:tgtEl>
                                          <p:spTgt spid="704532"/>
                                        </p:tgtEl>
                                      </p:cBhvr>
                                    </p:animEffect>
                                  </p:childTnLst>
                                </p:cTn>
                              </p:par>
                            </p:childTnLst>
                          </p:cTn>
                        </p:par>
                        <p:par>
                          <p:cTn id="52" fill="hold">
                            <p:stCondLst>
                              <p:cond delay="500"/>
                            </p:stCondLst>
                            <p:childTnLst>
                              <p:par>
                                <p:cTn id="53" presetID="9" presetClass="entr" presetSubtype="0" fill="hold" grpId="0" nodeType="afterEffect">
                                  <p:stCondLst>
                                    <p:cond delay="0"/>
                                  </p:stCondLst>
                                  <p:childTnLst>
                                    <p:set>
                                      <p:cBhvr>
                                        <p:cTn id="54" dur="1" fill="hold">
                                          <p:stCondLst>
                                            <p:cond delay="0"/>
                                          </p:stCondLst>
                                        </p:cTn>
                                        <p:tgtEl>
                                          <p:spTgt spid="704534"/>
                                        </p:tgtEl>
                                        <p:attrNameLst>
                                          <p:attrName>style.visibility</p:attrName>
                                        </p:attrNameLst>
                                      </p:cBhvr>
                                      <p:to>
                                        <p:strVal val="visible"/>
                                      </p:to>
                                    </p:set>
                                    <p:animEffect transition="in" filter="dissolve">
                                      <p:cBhvr>
                                        <p:cTn id="55" dur="500"/>
                                        <p:tgtEl>
                                          <p:spTgt spid="704534"/>
                                        </p:tgtEl>
                                      </p:cBhvr>
                                    </p:animEffect>
                                  </p:childTnLst>
                                </p:cTn>
                              </p:par>
                            </p:childTnLst>
                          </p:cTn>
                        </p:par>
                        <p:par>
                          <p:cTn id="56" fill="hold">
                            <p:stCondLst>
                              <p:cond delay="1000"/>
                            </p:stCondLst>
                            <p:childTnLst>
                              <p:par>
                                <p:cTn id="57" presetID="5" presetClass="entr" presetSubtype="10" fill="hold" grpId="0" nodeType="afterEffect">
                                  <p:stCondLst>
                                    <p:cond delay="0"/>
                                  </p:stCondLst>
                                  <p:childTnLst>
                                    <p:set>
                                      <p:cBhvr>
                                        <p:cTn id="58" dur="1" fill="hold">
                                          <p:stCondLst>
                                            <p:cond delay="0"/>
                                          </p:stCondLst>
                                        </p:cTn>
                                        <p:tgtEl>
                                          <p:spTgt spid="704535"/>
                                        </p:tgtEl>
                                        <p:attrNameLst>
                                          <p:attrName>style.visibility</p:attrName>
                                        </p:attrNameLst>
                                      </p:cBhvr>
                                      <p:to>
                                        <p:strVal val="visible"/>
                                      </p:to>
                                    </p:set>
                                    <p:animEffect transition="in" filter="checkerboard(across)">
                                      <p:cBhvr>
                                        <p:cTn id="59" dur="500"/>
                                        <p:tgtEl>
                                          <p:spTgt spid="704535"/>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grpId="0" nodeType="clickEffect">
                                  <p:stCondLst>
                                    <p:cond delay="0"/>
                                  </p:stCondLst>
                                  <p:childTnLst>
                                    <p:set>
                                      <p:cBhvr>
                                        <p:cTn id="63" dur="1" fill="hold">
                                          <p:stCondLst>
                                            <p:cond delay="0"/>
                                          </p:stCondLst>
                                        </p:cTn>
                                        <p:tgtEl>
                                          <p:spTgt spid="704530"/>
                                        </p:tgtEl>
                                        <p:attrNameLst>
                                          <p:attrName>style.visibility</p:attrName>
                                        </p:attrNameLst>
                                      </p:cBhvr>
                                      <p:to>
                                        <p:strVal val="visible"/>
                                      </p:to>
                                    </p:set>
                                    <p:animEffect transition="in" filter="wipe(left)">
                                      <p:cBhvr>
                                        <p:cTn id="64" dur="500"/>
                                        <p:tgtEl>
                                          <p:spTgt spid="704530"/>
                                        </p:tgtEl>
                                      </p:cBhvr>
                                    </p:animEffect>
                                  </p:childTnLst>
                                </p:cTn>
                              </p:par>
                            </p:childTnLst>
                          </p:cTn>
                        </p:par>
                        <p:par>
                          <p:cTn id="65" fill="hold">
                            <p:stCondLst>
                              <p:cond delay="500"/>
                            </p:stCondLst>
                            <p:childTnLst>
                              <p:par>
                                <p:cTn id="66" presetID="9" presetClass="entr" presetSubtype="0" fill="hold" grpId="0" nodeType="afterEffect">
                                  <p:stCondLst>
                                    <p:cond delay="0"/>
                                  </p:stCondLst>
                                  <p:childTnLst>
                                    <p:set>
                                      <p:cBhvr>
                                        <p:cTn id="67" dur="1" fill="hold">
                                          <p:stCondLst>
                                            <p:cond delay="0"/>
                                          </p:stCondLst>
                                        </p:cTn>
                                        <p:tgtEl>
                                          <p:spTgt spid="704531"/>
                                        </p:tgtEl>
                                        <p:attrNameLst>
                                          <p:attrName>style.visibility</p:attrName>
                                        </p:attrNameLst>
                                      </p:cBhvr>
                                      <p:to>
                                        <p:strVal val="visible"/>
                                      </p:to>
                                    </p:set>
                                    <p:animEffect transition="in" filter="dissolve">
                                      <p:cBhvr>
                                        <p:cTn id="68" dur="500"/>
                                        <p:tgtEl>
                                          <p:spTgt spid="704531"/>
                                        </p:tgtEl>
                                      </p:cBhvr>
                                    </p:animEffect>
                                  </p:childTnLst>
                                </p:cTn>
                              </p:par>
                            </p:childTnLst>
                          </p:cTn>
                        </p:par>
                      </p:childTnLst>
                    </p:cTn>
                  </p:par>
                  <p:par>
                    <p:cTn id="69" fill="hold">
                      <p:stCondLst>
                        <p:cond delay="indefinite"/>
                      </p:stCondLst>
                      <p:childTnLst>
                        <p:par>
                          <p:cTn id="70" fill="hold">
                            <p:stCondLst>
                              <p:cond delay="0"/>
                            </p:stCondLst>
                            <p:childTnLst>
                              <p:par>
                                <p:cTn id="71" presetID="16" presetClass="entr" presetSubtype="26" fill="hold" grpId="0" nodeType="clickEffect">
                                  <p:stCondLst>
                                    <p:cond delay="0"/>
                                  </p:stCondLst>
                                  <p:childTnLst>
                                    <p:set>
                                      <p:cBhvr>
                                        <p:cTn id="72" dur="1" fill="hold">
                                          <p:stCondLst>
                                            <p:cond delay="0"/>
                                          </p:stCondLst>
                                        </p:cTn>
                                        <p:tgtEl>
                                          <p:spTgt spid="704542"/>
                                        </p:tgtEl>
                                        <p:attrNameLst>
                                          <p:attrName>style.visibility</p:attrName>
                                        </p:attrNameLst>
                                      </p:cBhvr>
                                      <p:to>
                                        <p:strVal val="visible"/>
                                      </p:to>
                                    </p:set>
                                    <p:animEffect transition="in" filter="barn(inHorizontal)">
                                      <p:cBhvr>
                                        <p:cTn id="73" dur="500"/>
                                        <p:tgtEl>
                                          <p:spTgt spid="7045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4519" grpId="0" animBg="1"/>
      <p:bldP spid="704520" grpId="0" autoUpdateAnimBg="0"/>
      <p:bldP spid="704521" grpId="0" animBg="1"/>
      <p:bldP spid="704522" grpId="0" autoUpdateAnimBg="0"/>
      <p:bldP spid="704523" grpId="0" animBg="1"/>
      <p:bldP spid="704524" grpId="0" autoUpdateAnimBg="0"/>
      <p:bldP spid="704525" grpId="0" animBg="1"/>
      <p:bldP spid="704526" grpId="0" animBg="1"/>
      <p:bldP spid="704528" grpId="0" autoUpdateAnimBg="0"/>
      <p:bldP spid="704529" grpId="0" autoUpdateAnimBg="0"/>
      <p:bldP spid="704530" grpId="0" animBg="1"/>
      <p:bldP spid="704531" grpId="0" autoUpdateAnimBg="0"/>
      <p:bldP spid="704532" grpId="0" autoUpdateAnimBg="0"/>
      <p:bldP spid="704533" grpId="0" autoUpdateAnimBg="0"/>
      <p:bldP spid="704534" grpId="0" animBg="1"/>
      <p:bldP spid="704535" grpId="0" animBg="1" autoUpdateAnimBg="0"/>
      <p:bldP spid="704542" grpId="0" animBg="1"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5538" name="Rectangle 2"/>
          <p:cNvSpPr>
            <a:spLocks noGrp="1" noChangeArrowheads="1"/>
          </p:cNvSpPr>
          <p:nvPr>
            <p:ph type="title"/>
          </p:nvPr>
        </p:nvSpPr>
        <p:spPr/>
        <p:txBody>
          <a:bodyPr/>
          <a:lstStyle/>
          <a:p>
            <a:r>
              <a:rPr lang="en-US" dirty="0"/>
              <a:t>Assessing the Model</a:t>
            </a:r>
          </a:p>
        </p:txBody>
      </p:sp>
      <p:sp>
        <p:nvSpPr>
          <p:cNvPr id="705539" name="Rectangle 3"/>
          <p:cNvSpPr>
            <a:spLocks noGrp="1" noChangeArrowheads="1"/>
          </p:cNvSpPr>
          <p:nvPr>
            <p:ph idx="1"/>
          </p:nvPr>
        </p:nvSpPr>
        <p:spPr/>
        <p:txBody>
          <a:bodyPr/>
          <a:lstStyle/>
          <a:p>
            <a:r>
              <a:rPr lang="en-US" dirty="0"/>
              <a:t>Promotes responsible </a:t>
            </a:r>
            <a:r>
              <a:rPr lang="en-US" dirty="0" err="1"/>
              <a:t>behaviour</a:t>
            </a:r>
            <a:endParaRPr lang="en-US" dirty="0"/>
          </a:p>
          <a:p>
            <a:r>
              <a:rPr lang="en-US" dirty="0"/>
              <a:t>Requires minimal supervision by government</a:t>
            </a:r>
          </a:p>
          <a:p>
            <a:r>
              <a:rPr lang="en-US" dirty="0"/>
              <a:t>Can help slow the use of virgin raw materials by improving availability of recycled materials</a:t>
            </a:r>
          </a:p>
        </p:txBody>
      </p:sp>
      <p:sp>
        <p:nvSpPr>
          <p:cNvPr id="5" name="Slide Number Placeholder 4"/>
          <p:cNvSpPr>
            <a:spLocks noGrp="1"/>
          </p:cNvSpPr>
          <p:nvPr>
            <p:ph type="sldNum" sz="quarter" idx="11"/>
          </p:nvPr>
        </p:nvSpPr>
        <p:spPr/>
        <p:txBody>
          <a:bodyPr/>
          <a:lstStyle/>
          <a:p>
            <a:fld id="{3F5DDA0E-C8FD-439C-B90E-DCE88FA40C97}" type="slidenum">
              <a:rPr lang="en-US"/>
              <a:pPr/>
              <a:t>17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05539">
                                            <p:txEl>
                                              <p:pRg st="0" end="0"/>
                                            </p:txEl>
                                          </p:spTgt>
                                        </p:tgtEl>
                                        <p:attrNameLst>
                                          <p:attrName>style.visibility</p:attrName>
                                        </p:attrNameLst>
                                      </p:cBhvr>
                                      <p:to>
                                        <p:strVal val="visible"/>
                                      </p:to>
                                    </p:set>
                                    <p:animEffect transition="in" filter="fade">
                                      <p:cBhvr>
                                        <p:cTn id="7" dur="1000"/>
                                        <p:tgtEl>
                                          <p:spTgt spid="705539">
                                            <p:txEl>
                                              <p:pRg st="0" end="0"/>
                                            </p:txEl>
                                          </p:spTgt>
                                        </p:tgtEl>
                                      </p:cBhvr>
                                    </p:animEffect>
                                    <p:anim calcmode="lin" valueType="num">
                                      <p:cBhvr>
                                        <p:cTn id="8" dur="1000" fill="hold"/>
                                        <p:tgtEl>
                                          <p:spTgt spid="7055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055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05539">
                                            <p:txEl>
                                              <p:pRg st="1" end="1"/>
                                            </p:txEl>
                                          </p:spTgt>
                                        </p:tgtEl>
                                        <p:attrNameLst>
                                          <p:attrName>style.visibility</p:attrName>
                                        </p:attrNameLst>
                                      </p:cBhvr>
                                      <p:to>
                                        <p:strVal val="visible"/>
                                      </p:to>
                                    </p:set>
                                    <p:animEffect transition="in" filter="fade">
                                      <p:cBhvr>
                                        <p:cTn id="14" dur="1000"/>
                                        <p:tgtEl>
                                          <p:spTgt spid="705539">
                                            <p:txEl>
                                              <p:pRg st="1" end="1"/>
                                            </p:txEl>
                                          </p:spTgt>
                                        </p:tgtEl>
                                      </p:cBhvr>
                                    </p:animEffect>
                                    <p:anim calcmode="lin" valueType="num">
                                      <p:cBhvr>
                                        <p:cTn id="15" dur="1000" fill="hold"/>
                                        <p:tgtEl>
                                          <p:spTgt spid="7055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055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05539">
                                            <p:txEl>
                                              <p:pRg st="2" end="2"/>
                                            </p:txEl>
                                          </p:spTgt>
                                        </p:tgtEl>
                                        <p:attrNameLst>
                                          <p:attrName>style.visibility</p:attrName>
                                        </p:attrNameLst>
                                      </p:cBhvr>
                                      <p:to>
                                        <p:strVal val="visible"/>
                                      </p:to>
                                    </p:set>
                                    <p:animEffect transition="in" filter="fade">
                                      <p:cBhvr>
                                        <p:cTn id="21" dur="1000"/>
                                        <p:tgtEl>
                                          <p:spTgt spid="705539">
                                            <p:txEl>
                                              <p:pRg st="2" end="2"/>
                                            </p:txEl>
                                          </p:spTgt>
                                        </p:tgtEl>
                                      </p:cBhvr>
                                    </p:animEffect>
                                    <p:anim calcmode="lin" valueType="num">
                                      <p:cBhvr>
                                        <p:cTn id="22" dur="1000" fill="hold"/>
                                        <p:tgtEl>
                                          <p:spTgt spid="7055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0553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5539"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a:xfrm>
            <a:off x="762000" y="533400"/>
            <a:ext cx="8077200" cy="914400"/>
          </a:xfrm>
        </p:spPr>
        <p:txBody>
          <a:bodyPr/>
          <a:lstStyle/>
          <a:p>
            <a:r>
              <a:rPr lang="en-US" sz="3600" dirty="0"/>
              <a:t>Deposit/Refund Systems in Practice</a:t>
            </a:r>
          </a:p>
        </p:txBody>
      </p:sp>
      <p:sp>
        <p:nvSpPr>
          <p:cNvPr id="148483" name="Rectangle 3"/>
          <p:cNvSpPr>
            <a:spLocks noGrp="1" noChangeArrowheads="1"/>
          </p:cNvSpPr>
          <p:nvPr>
            <p:ph idx="1"/>
          </p:nvPr>
        </p:nvSpPr>
        <p:spPr>
          <a:xfrm>
            <a:off x="685800" y="1752600"/>
            <a:ext cx="7696200" cy="4191000"/>
          </a:xfrm>
        </p:spPr>
        <p:txBody>
          <a:bodyPr/>
          <a:lstStyle/>
          <a:p>
            <a:pPr marL="533400" indent="-533400"/>
            <a:r>
              <a:rPr lang="en-US" dirty="0"/>
              <a:t>Deposit/refund systems are used worldwide</a:t>
            </a:r>
          </a:p>
          <a:p>
            <a:pPr marL="952500" lvl="1" indent="-495300"/>
            <a:r>
              <a:rPr lang="en-US" dirty="0"/>
              <a:t>Many nations use these systems to encourage proper disposal of beverage containers </a:t>
            </a:r>
          </a:p>
          <a:p>
            <a:pPr marL="1352550" lvl="2" indent="-438150"/>
            <a:r>
              <a:rPr lang="en-US" dirty="0"/>
              <a:t>In the US, 10 states have </a:t>
            </a:r>
            <a:r>
              <a:rPr lang="en-US" dirty="0">
                <a:hlinkClick r:id="rId3"/>
              </a:rPr>
              <a:t>bottle bills</a:t>
            </a:r>
            <a:endParaRPr lang="en-US" dirty="0"/>
          </a:p>
          <a:p>
            <a:pPr marL="1352550" lvl="2" indent="-438150"/>
            <a:r>
              <a:rPr lang="en-US" dirty="0"/>
              <a:t>Deposits range from 2 cents to 15 cents per container</a:t>
            </a:r>
          </a:p>
          <a:p>
            <a:pPr marL="533400" indent="-533400"/>
            <a:r>
              <a:rPr lang="en-US" dirty="0"/>
              <a:t>Other applications include systems used to promote responsible disposal of used tires, car hulks, and lead-acid batteries</a:t>
            </a:r>
          </a:p>
          <a:p>
            <a:pPr marL="1352550" lvl="2" indent="-438150"/>
            <a:endParaRPr lang="en-US" sz="2300" dirty="0"/>
          </a:p>
          <a:p>
            <a:pPr marL="1352550" lvl="2" indent="-438150"/>
            <a:endParaRPr lang="en-US" sz="2300" dirty="0"/>
          </a:p>
        </p:txBody>
      </p:sp>
      <p:sp>
        <p:nvSpPr>
          <p:cNvPr id="5" name="Slide Number Placeholder 4"/>
          <p:cNvSpPr>
            <a:spLocks noGrp="1"/>
          </p:cNvSpPr>
          <p:nvPr>
            <p:ph type="sldNum" sz="quarter" idx="11"/>
          </p:nvPr>
        </p:nvSpPr>
        <p:spPr/>
        <p:txBody>
          <a:bodyPr/>
          <a:lstStyle/>
          <a:p>
            <a:fld id="{533C732D-C985-4F9F-80AF-A9955B8F6749}" type="slidenum">
              <a:rPr lang="en-US"/>
              <a:pPr/>
              <a:t>18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8482"/>
                                        </p:tgtEl>
                                        <p:attrNameLst>
                                          <p:attrName>style.visibility</p:attrName>
                                        </p:attrNameLst>
                                      </p:cBhvr>
                                      <p:to>
                                        <p:strVal val="visible"/>
                                      </p:to>
                                    </p:set>
                                    <p:animEffect transition="in" filter="fade">
                                      <p:cBhvr>
                                        <p:cTn id="7" dur="2000"/>
                                        <p:tgtEl>
                                          <p:spTgt spid="14848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8483">
                                            <p:txEl>
                                              <p:pRg st="0" end="0"/>
                                            </p:txEl>
                                          </p:spTgt>
                                        </p:tgtEl>
                                        <p:attrNameLst>
                                          <p:attrName>style.visibility</p:attrName>
                                        </p:attrNameLst>
                                      </p:cBhvr>
                                      <p:to>
                                        <p:strVal val="visible"/>
                                      </p:to>
                                    </p:set>
                                    <p:animEffect transition="in" filter="wipe(left)">
                                      <p:cBhvr>
                                        <p:cTn id="12" dur="500"/>
                                        <p:tgtEl>
                                          <p:spTgt spid="14848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48483">
                                            <p:txEl>
                                              <p:pRg st="1" end="1"/>
                                            </p:txEl>
                                          </p:spTgt>
                                        </p:tgtEl>
                                        <p:attrNameLst>
                                          <p:attrName>style.visibility</p:attrName>
                                        </p:attrNameLst>
                                      </p:cBhvr>
                                      <p:to>
                                        <p:strVal val="visible"/>
                                      </p:to>
                                    </p:set>
                                    <p:animEffect transition="in" filter="wipe(left)">
                                      <p:cBhvr>
                                        <p:cTn id="15" dur="500"/>
                                        <p:tgtEl>
                                          <p:spTgt spid="148483">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48483">
                                            <p:txEl>
                                              <p:pRg st="2" end="2"/>
                                            </p:txEl>
                                          </p:spTgt>
                                        </p:tgtEl>
                                        <p:attrNameLst>
                                          <p:attrName>style.visibility</p:attrName>
                                        </p:attrNameLst>
                                      </p:cBhvr>
                                      <p:to>
                                        <p:strVal val="visible"/>
                                      </p:to>
                                    </p:set>
                                    <p:animEffect transition="in" filter="wipe(left)">
                                      <p:cBhvr>
                                        <p:cTn id="18" dur="500"/>
                                        <p:tgtEl>
                                          <p:spTgt spid="148483">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48483">
                                            <p:txEl>
                                              <p:pRg st="3" end="3"/>
                                            </p:txEl>
                                          </p:spTgt>
                                        </p:tgtEl>
                                        <p:attrNameLst>
                                          <p:attrName>style.visibility</p:attrName>
                                        </p:attrNameLst>
                                      </p:cBhvr>
                                      <p:to>
                                        <p:strVal val="visible"/>
                                      </p:to>
                                    </p:set>
                                    <p:animEffect transition="in" filter="wipe(left)">
                                      <p:cBhvr>
                                        <p:cTn id="21" dur="500"/>
                                        <p:tgtEl>
                                          <p:spTgt spid="14848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48483">
                                            <p:txEl>
                                              <p:pRg st="4" end="4"/>
                                            </p:txEl>
                                          </p:spTgt>
                                        </p:tgtEl>
                                        <p:attrNameLst>
                                          <p:attrName>style.visibility</p:attrName>
                                        </p:attrNameLst>
                                      </p:cBhvr>
                                      <p:to>
                                        <p:strVal val="visible"/>
                                      </p:to>
                                    </p:set>
                                    <p:animEffect transition="in" filter="wipe(left)">
                                      <p:cBhvr>
                                        <p:cTn id="26" dur="500"/>
                                        <p:tgtEl>
                                          <p:spTgt spid="148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482" grpId="0"/>
      <p:bldP spid="14848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533400" y="533400"/>
            <a:ext cx="8305800" cy="914400"/>
          </a:xfrm>
        </p:spPr>
        <p:txBody>
          <a:bodyPr/>
          <a:lstStyle/>
          <a:p>
            <a:r>
              <a:rPr lang="en-US" sz="3500" dirty="0"/>
              <a:t>Pollution Permit Trading Systems</a:t>
            </a:r>
          </a:p>
        </p:txBody>
      </p:sp>
      <p:sp>
        <p:nvSpPr>
          <p:cNvPr id="149507" name="Rectangle 3"/>
          <p:cNvSpPr>
            <a:spLocks noGrp="1" noChangeArrowheads="1"/>
          </p:cNvSpPr>
          <p:nvPr>
            <p:ph idx="1"/>
          </p:nvPr>
        </p:nvSpPr>
        <p:spPr>
          <a:xfrm>
            <a:off x="457200" y="1828800"/>
            <a:ext cx="8458200" cy="4038600"/>
          </a:xfrm>
        </p:spPr>
        <p:txBody>
          <a:bodyPr/>
          <a:lstStyle/>
          <a:p>
            <a:pPr marL="533400" indent="-533400">
              <a:lnSpc>
                <a:spcPct val="90000"/>
              </a:lnSpc>
            </a:pPr>
            <a:r>
              <a:rPr lang="en-US" dirty="0"/>
              <a:t>A </a:t>
            </a:r>
            <a:r>
              <a:rPr lang="en-US" dirty="0">
                <a:solidFill>
                  <a:srgbClr val="2E5D7A"/>
                </a:solidFill>
              </a:rPr>
              <a:t>pollution permit trading system</a:t>
            </a:r>
            <a:r>
              <a:rPr lang="en-US" dirty="0"/>
              <a:t> establishes a market for rights to pollute by issuing tradeable pollution credits or allowances</a:t>
            </a:r>
          </a:p>
          <a:p>
            <a:pPr marL="952500" lvl="1" indent="-495300">
              <a:lnSpc>
                <a:spcPct val="90000"/>
              </a:lnSpc>
            </a:pPr>
            <a:r>
              <a:rPr lang="en-US" sz="2100" b="1" dirty="0">
                <a:solidFill>
                  <a:srgbClr val="2E5D7A"/>
                </a:solidFill>
              </a:rPr>
              <a:t>Credits</a:t>
            </a:r>
            <a:r>
              <a:rPr lang="en-US" sz="2100" dirty="0"/>
              <a:t> are issued for emitting </a:t>
            </a:r>
            <a:r>
              <a:rPr lang="en-US" sz="2100" i="1" dirty="0"/>
              <a:t>below</a:t>
            </a:r>
            <a:r>
              <a:rPr lang="en-US" sz="2100" dirty="0"/>
              <a:t> a standard</a:t>
            </a:r>
          </a:p>
          <a:p>
            <a:pPr marL="952500" lvl="1" indent="-495300">
              <a:lnSpc>
                <a:spcPct val="90000"/>
              </a:lnSpc>
            </a:pPr>
            <a:r>
              <a:rPr lang="en-US" sz="2100" b="1" dirty="0">
                <a:solidFill>
                  <a:srgbClr val="2E5D7A"/>
                </a:solidFill>
              </a:rPr>
              <a:t>Allowances</a:t>
            </a:r>
            <a:r>
              <a:rPr lang="en-US" sz="2100" dirty="0"/>
              <a:t> indicate how much can be released</a:t>
            </a:r>
          </a:p>
          <a:p>
            <a:pPr marL="533400" indent="-533400">
              <a:lnSpc>
                <a:spcPct val="90000"/>
              </a:lnSpc>
            </a:pPr>
            <a:r>
              <a:rPr lang="en-US" dirty="0"/>
              <a:t>Two components of the system are</a:t>
            </a:r>
          </a:p>
          <a:p>
            <a:pPr marL="952500" lvl="1" indent="-495300">
              <a:lnSpc>
                <a:spcPct val="90000"/>
              </a:lnSpc>
              <a:buFont typeface="Wingdings" pitchFamily="2" charset="2"/>
              <a:buAutoNum type="arabicPeriod"/>
            </a:pPr>
            <a:r>
              <a:rPr lang="en-US" sz="2400" dirty="0"/>
              <a:t>Fixed number of permits is issued based on an “acceptable” level of pollution set by government</a:t>
            </a:r>
          </a:p>
          <a:p>
            <a:pPr marL="952500" lvl="1" indent="-495300">
              <a:lnSpc>
                <a:spcPct val="90000"/>
              </a:lnSpc>
              <a:buFont typeface="Wingdings" pitchFamily="2" charset="2"/>
              <a:buAutoNum type="arabicPeriod"/>
            </a:pPr>
            <a:r>
              <a:rPr lang="en-US" sz="2400" dirty="0"/>
              <a:t>The permits are marketable</a:t>
            </a:r>
          </a:p>
          <a:p>
            <a:pPr marL="533400" indent="-533400">
              <a:lnSpc>
                <a:spcPct val="90000"/>
              </a:lnSpc>
              <a:buSzTx/>
            </a:pPr>
            <a:r>
              <a:rPr lang="en-US" sz="2600" dirty="0"/>
              <a:t>Bargaining gives rise to a market for pollution rights</a:t>
            </a:r>
          </a:p>
        </p:txBody>
      </p:sp>
      <p:sp>
        <p:nvSpPr>
          <p:cNvPr id="5" name="Slide Number Placeholder 4"/>
          <p:cNvSpPr>
            <a:spLocks noGrp="1"/>
          </p:cNvSpPr>
          <p:nvPr>
            <p:ph type="sldNum" sz="quarter" idx="11"/>
          </p:nvPr>
        </p:nvSpPr>
        <p:spPr/>
        <p:txBody>
          <a:bodyPr/>
          <a:lstStyle/>
          <a:p>
            <a:fld id="{A006FAD9-F81E-4BC9-B761-E52E2483887C}" type="slidenum">
              <a:rPr lang="en-US"/>
              <a:pPr/>
              <a:t>19</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9506"/>
                                        </p:tgtEl>
                                        <p:attrNameLst>
                                          <p:attrName>style.visibility</p:attrName>
                                        </p:attrNameLst>
                                      </p:cBhvr>
                                      <p:to>
                                        <p:strVal val="visible"/>
                                      </p:to>
                                    </p:set>
                                    <p:animEffect transition="in" filter="fade">
                                      <p:cBhvr>
                                        <p:cTn id="7" dur="2000"/>
                                        <p:tgtEl>
                                          <p:spTgt spid="1495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9507">
                                            <p:txEl>
                                              <p:pRg st="0" end="0"/>
                                            </p:txEl>
                                          </p:spTgt>
                                        </p:tgtEl>
                                        <p:attrNameLst>
                                          <p:attrName>style.visibility</p:attrName>
                                        </p:attrNameLst>
                                      </p:cBhvr>
                                      <p:to>
                                        <p:strVal val="visible"/>
                                      </p:to>
                                    </p:set>
                                    <p:animEffect transition="in" filter="wipe(left)">
                                      <p:cBhvr>
                                        <p:cTn id="12" dur="500"/>
                                        <p:tgtEl>
                                          <p:spTgt spid="149507">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49507">
                                            <p:txEl>
                                              <p:pRg st="1" end="1"/>
                                            </p:txEl>
                                          </p:spTgt>
                                        </p:tgtEl>
                                        <p:attrNameLst>
                                          <p:attrName>style.visibility</p:attrName>
                                        </p:attrNameLst>
                                      </p:cBhvr>
                                      <p:to>
                                        <p:strVal val="visible"/>
                                      </p:to>
                                    </p:set>
                                    <p:animEffect transition="in" filter="wipe(left)">
                                      <p:cBhvr>
                                        <p:cTn id="15" dur="500"/>
                                        <p:tgtEl>
                                          <p:spTgt spid="149507">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49507">
                                            <p:txEl>
                                              <p:pRg st="2" end="2"/>
                                            </p:txEl>
                                          </p:spTgt>
                                        </p:tgtEl>
                                        <p:attrNameLst>
                                          <p:attrName>style.visibility</p:attrName>
                                        </p:attrNameLst>
                                      </p:cBhvr>
                                      <p:to>
                                        <p:strVal val="visible"/>
                                      </p:to>
                                    </p:set>
                                    <p:animEffect transition="in" filter="wipe(left)">
                                      <p:cBhvr>
                                        <p:cTn id="18" dur="500"/>
                                        <p:tgtEl>
                                          <p:spTgt spid="149507">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49507">
                                            <p:txEl>
                                              <p:pRg st="3" end="3"/>
                                            </p:txEl>
                                          </p:spTgt>
                                        </p:tgtEl>
                                        <p:attrNameLst>
                                          <p:attrName>style.visibility</p:attrName>
                                        </p:attrNameLst>
                                      </p:cBhvr>
                                      <p:to>
                                        <p:strVal val="visible"/>
                                      </p:to>
                                    </p:set>
                                    <p:animEffect transition="in" filter="wipe(left)">
                                      <p:cBhvr>
                                        <p:cTn id="23" dur="500"/>
                                        <p:tgtEl>
                                          <p:spTgt spid="149507">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49507">
                                            <p:txEl>
                                              <p:pRg st="4" end="4"/>
                                            </p:txEl>
                                          </p:spTgt>
                                        </p:tgtEl>
                                        <p:attrNameLst>
                                          <p:attrName>style.visibility</p:attrName>
                                        </p:attrNameLst>
                                      </p:cBhvr>
                                      <p:to>
                                        <p:strVal val="visible"/>
                                      </p:to>
                                    </p:set>
                                    <p:animEffect transition="in" filter="wipe(left)">
                                      <p:cBhvr>
                                        <p:cTn id="26" dur="500"/>
                                        <p:tgtEl>
                                          <p:spTgt spid="149507">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49507">
                                            <p:txEl>
                                              <p:pRg st="5" end="5"/>
                                            </p:txEl>
                                          </p:spTgt>
                                        </p:tgtEl>
                                        <p:attrNameLst>
                                          <p:attrName>style.visibility</p:attrName>
                                        </p:attrNameLst>
                                      </p:cBhvr>
                                      <p:to>
                                        <p:strVal val="visible"/>
                                      </p:to>
                                    </p:set>
                                    <p:animEffect transition="in" filter="wipe(left)">
                                      <p:cBhvr>
                                        <p:cTn id="29" dur="500"/>
                                        <p:tgtEl>
                                          <p:spTgt spid="149507">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149507">
                                            <p:txEl>
                                              <p:pRg st="6" end="6"/>
                                            </p:txEl>
                                          </p:spTgt>
                                        </p:tgtEl>
                                        <p:attrNameLst>
                                          <p:attrName>style.visibility</p:attrName>
                                        </p:attrNameLst>
                                      </p:cBhvr>
                                      <p:to>
                                        <p:strVal val="visible"/>
                                      </p:to>
                                    </p:set>
                                    <p:animEffect transition="in" filter="wipe(left)">
                                      <p:cBhvr>
                                        <p:cTn id="34" dur="500"/>
                                        <p:tgtEl>
                                          <p:spTgt spid="1495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506" grpId="0"/>
      <p:bldP spid="149507"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a:xfrm>
            <a:off x="685800" y="533400"/>
            <a:ext cx="8305800" cy="838200"/>
          </a:xfrm>
        </p:spPr>
        <p:txBody>
          <a:bodyPr/>
          <a:lstStyle/>
          <a:p>
            <a:r>
              <a:rPr lang="en-US" sz="3600"/>
              <a:t>Pollution Trading Systems in Practice</a:t>
            </a:r>
            <a:endParaRPr lang="en-US" sz="3600" dirty="0"/>
          </a:p>
        </p:txBody>
      </p:sp>
      <p:sp>
        <p:nvSpPr>
          <p:cNvPr id="152579" name="Rectangle 3"/>
          <p:cNvSpPr>
            <a:spLocks noGrp="1" noChangeArrowheads="1"/>
          </p:cNvSpPr>
          <p:nvPr>
            <p:ph idx="1"/>
          </p:nvPr>
        </p:nvSpPr>
        <p:spPr>
          <a:xfrm>
            <a:off x="609600" y="1600200"/>
            <a:ext cx="8229600" cy="4454525"/>
          </a:xfrm>
        </p:spPr>
        <p:txBody>
          <a:bodyPr/>
          <a:lstStyle/>
          <a:p>
            <a:pPr marL="533400" indent="-533400">
              <a:lnSpc>
                <a:spcPct val="90000"/>
              </a:lnSpc>
            </a:pPr>
            <a:r>
              <a:rPr lang="en-US" sz="2600" dirty="0"/>
              <a:t>UK Emissions Trading scheme - </a:t>
            </a:r>
            <a:r>
              <a:rPr lang="en-US" sz="2600" dirty="0">
                <a:hlinkClick r:id="rId3"/>
              </a:rPr>
              <a:t>UK Emissions Trading Scheme</a:t>
            </a:r>
            <a:endParaRPr lang="en-US" sz="2600" dirty="0"/>
          </a:p>
          <a:p>
            <a:pPr marL="533400" indent="-533400">
              <a:lnSpc>
                <a:spcPct val="90000"/>
              </a:lnSpc>
            </a:pPr>
            <a:r>
              <a:rPr lang="en-US" sz="2000" dirty="0"/>
              <a:t>T</a:t>
            </a:r>
            <a:r>
              <a:rPr lang="en-US" sz="2000" dirty="0">
                <a:solidFill>
                  <a:schemeClr val="tx2"/>
                </a:solidFill>
                <a:latin typeface="+mn-lt"/>
              </a:rPr>
              <a:t>he </a:t>
            </a:r>
            <a:r>
              <a:rPr lang="en-US" sz="2000" dirty="0">
                <a:solidFill>
                  <a:schemeClr val="tx2"/>
                </a:solidFill>
                <a:latin typeface="+mn-lt"/>
                <a:hlinkClick r:id="rId4"/>
              </a:rPr>
              <a:t>European Union Greenhouse Gas Emission Trading System (EU ETS)</a:t>
            </a:r>
            <a:r>
              <a:rPr lang="en-US" sz="2000" dirty="0">
                <a:solidFill>
                  <a:schemeClr val="tx2"/>
                </a:solidFill>
                <a:latin typeface="+mn-lt"/>
              </a:rPr>
              <a:t>, launched in 2005</a:t>
            </a:r>
          </a:p>
          <a:p>
            <a:pPr marL="1352550" lvl="2" indent="-495300">
              <a:lnSpc>
                <a:spcPct val="90000"/>
              </a:lnSpc>
            </a:pPr>
            <a:r>
              <a:rPr lang="en-US" sz="2000" dirty="0">
                <a:hlinkClick r:id="rId5"/>
              </a:rPr>
              <a:t>Video on EU ETS</a:t>
            </a:r>
            <a:endParaRPr lang="en-US" sz="1900" dirty="0"/>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911CBEC-9B32-4ADB-A85D-E5052BDDBE0B}" type="slidenum">
              <a:rPr kumimoji="0" lang="en-US" sz="1200" b="0" i="0" u="none" strike="noStrike" kern="1200" cap="none" spc="0" normalizeH="0" baseline="0" noProof="0" smtClean="0">
                <a:ln>
                  <a:noFill/>
                </a:ln>
                <a:solidFill>
                  <a:srgbClr val="1C1C34"/>
                </a:solidFill>
                <a:effectLst/>
                <a:uLnTx/>
                <a:uFillTx/>
                <a:latin typeface="Arial"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1C1C34"/>
              </a:solidFill>
              <a:effectLst/>
              <a:uLnTx/>
              <a:uFillTx/>
              <a:latin typeface="Arial" pitchFamily="34" charset="0"/>
              <a:ea typeface="+mn-ea"/>
              <a:cs typeface="+mn-cs"/>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2578"/>
                                        </p:tgtEl>
                                        <p:attrNameLst>
                                          <p:attrName>style.visibility</p:attrName>
                                        </p:attrNameLst>
                                      </p:cBhvr>
                                      <p:to>
                                        <p:strVal val="visible"/>
                                      </p:to>
                                    </p:set>
                                    <p:animEffect transition="in" filter="fade">
                                      <p:cBhvr>
                                        <p:cTn id="7" dur="2000"/>
                                        <p:tgtEl>
                                          <p:spTgt spid="1525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2579">
                                            <p:txEl>
                                              <p:pRg st="0" end="0"/>
                                            </p:txEl>
                                          </p:spTgt>
                                        </p:tgtEl>
                                        <p:attrNameLst>
                                          <p:attrName>style.visibility</p:attrName>
                                        </p:attrNameLst>
                                      </p:cBhvr>
                                      <p:to>
                                        <p:strVal val="visible"/>
                                      </p:to>
                                    </p:set>
                                    <p:animEffect transition="in" filter="wipe(left)">
                                      <p:cBhvr>
                                        <p:cTn id="12" dur="500"/>
                                        <p:tgtEl>
                                          <p:spTgt spid="15257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2579">
                                            <p:txEl>
                                              <p:pRg st="1" end="1"/>
                                            </p:txEl>
                                          </p:spTgt>
                                        </p:tgtEl>
                                        <p:attrNameLst>
                                          <p:attrName>style.visibility</p:attrName>
                                        </p:attrNameLst>
                                      </p:cBhvr>
                                      <p:to>
                                        <p:strVal val="visible"/>
                                      </p:to>
                                    </p:set>
                                    <p:animEffect transition="in" filter="wipe(left)">
                                      <p:cBhvr>
                                        <p:cTn id="17" dur="500"/>
                                        <p:tgtEl>
                                          <p:spTgt spid="152579">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152579">
                                            <p:txEl>
                                              <p:pRg st="2" end="2"/>
                                            </p:txEl>
                                          </p:spTgt>
                                        </p:tgtEl>
                                        <p:attrNameLst>
                                          <p:attrName>style.visibility</p:attrName>
                                        </p:attrNameLst>
                                      </p:cBhvr>
                                      <p:to>
                                        <p:strVal val="visible"/>
                                      </p:to>
                                    </p:set>
                                    <p:animEffect transition="in" filter="wipe(left)">
                                      <p:cBhvr>
                                        <p:cTn id="20" dur="500"/>
                                        <p:tgtEl>
                                          <p:spTgt spid="1525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8" grpId="0"/>
      <p:bldP spid="15257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p:txBody>
          <a:bodyPr/>
          <a:lstStyle/>
          <a:p>
            <a:pPr marL="0" indent="0">
              <a:buNone/>
            </a:pPr>
            <a:r>
              <a:rPr lang="en-GB" dirty="0"/>
              <a:t>References (</a:t>
            </a:r>
            <a:r>
              <a:rPr lang="en-GB"/>
              <a:t>all diagrams)</a:t>
            </a:r>
            <a:endParaRPr lang="en-GB" dirty="0"/>
          </a:p>
          <a:p>
            <a:pPr marL="0" indent="0">
              <a:buNone/>
            </a:pPr>
            <a:r>
              <a:rPr lang="en-GB" dirty="0">
                <a:hlinkClick r:id="rId3"/>
              </a:rPr>
              <a:t>https://www.microeconomicsap.com/externalities-ap-microeconomics.html</a:t>
            </a:r>
            <a:endParaRPr lang="en-GB" dirty="0"/>
          </a:p>
          <a:p>
            <a:pPr marL="0" indent="0">
              <a:buNone/>
            </a:pPr>
            <a:endParaRPr lang="en-GB" dirty="0"/>
          </a:p>
        </p:txBody>
      </p:sp>
      <p:sp>
        <p:nvSpPr>
          <p:cNvPr id="4" name="Slide Number Placeholder 3"/>
          <p:cNvSpPr>
            <a:spLocks noGrp="1"/>
          </p:cNvSpPr>
          <p:nvPr>
            <p:ph type="sldNum" sz="quarter" idx="11"/>
          </p:nvPr>
        </p:nvSpPr>
        <p:spPr/>
        <p:txBody>
          <a:bodyPr/>
          <a:lstStyle/>
          <a:p>
            <a:fld id="{9E27AD15-7599-44FE-BA07-8B360935112C}" type="slidenum">
              <a:rPr lang="en-US" smtClean="0"/>
              <a:pPr/>
              <a:t>21</a:t>
            </a:fld>
            <a:endParaRPr lang="en-US" dirty="0"/>
          </a:p>
        </p:txBody>
      </p:sp>
    </p:spTree>
    <p:extLst>
      <p:ext uri="{BB962C8B-B14F-4D97-AF65-F5344CB8AC3E}">
        <p14:creationId xmlns:p14="http://schemas.microsoft.com/office/powerpoint/2010/main" val="1353278912"/>
      </p:ext>
    </p:extLst>
  </p:cSld>
  <p:clrMapOvr>
    <a:masterClrMapping/>
  </p:clrMapOvr>
  <p:transition spd="slow">
    <p:strips dir="rd"/>
  </p:transition>
</p:sld>
</file>

<file path=ppt/theme/theme1.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CallanThomas6e</Template>
  <TotalTime>0</TotalTime>
  <Words>5294</Words>
  <Application>Microsoft Office PowerPoint</Application>
  <PresentationFormat>On-screen Show (4:3)</PresentationFormat>
  <Paragraphs>251</Paragraphs>
  <Slides>21</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21</vt:i4>
      </vt:variant>
    </vt:vector>
  </HeadingPairs>
  <TitlesOfParts>
    <vt:vector size="28" baseType="lpstr">
      <vt:lpstr>Times Roman</vt:lpstr>
      <vt:lpstr>Arial</vt:lpstr>
      <vt:lpstr>Calibri</vt:lpstr>
      <vt:lpstr>Times New Roman</vt:lpstr>
      <vt:lpstr>Wingdings</vt:lpstr>
      <vt:lpstr>CallanThomas6e</vt:lpstr>
      <vt:lpstr>Office Theme</vt:lpstr>
      <vt:lpstr>Economic Solutions to Environmental Problems  The Market Approach - Overview</vt:lpstr>
      <vt:lpstr>Types of Externality </vt:lpstr>
      <vt:lpstr>Negative Externalities of Consumption </vt:lpstr>
      <vt:lpstr>Indirect Tax to remove Externality of Negative Consumption</vt:lpstr>
      <vt:lpstr>Positive Externalities of Consumption </vt:lpstr>
      <vt:lpstr>Subsidies to correct Positive Externalities of Consumption</vt:lpstr>
      <vt:lpstr>Negative Externalities of Production </vt:lpstr>
      <vt:lpstr>Pigouvian tax to correct Negative Externalities of Production</vt:lpstr>
      <vt:lpstr>Tradeable Permits to remove Externality of Negative Production</vt:lpstr>
      <vt:lpstr>Tradeable Permits to remove Externality of Negative Production</vt:lpstr>
      <vt:lpstr>Positive Externalities of Production </vt:lpstr>
      <vt:lpstr>Subsidy to correct Positive Externalities of Production</vt:lpstr>
      <vt:lpstr>Subsidies in Practice</vt:lpstr>
      <vt:lpstr>Deposit/Refund Systems</vt:lpstr>
      <vt:lpstr>Modeling Deposit/Refund System IW disposal market</vt:lpstr>
      <vt:lpstr>Deposit-Refund Model</vt:lpstr>
      <vt:lpstr>Assessing the Model</vt:lpstr>
      <vt:lpstr>Deposit/Refund Systems in Practice</vt:lpstr>
      <vt:lpstr>Pollution Permit Trading Systems</vt:lpstr>
      <vt:lpstr>Pollution Trading Systems in Practice</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2009-08-24T15:02:42Z</dcterms:created>
  <dcterms:modified xsi:type="dcterms:W3CDTF">2026-03-12T13:50:36Z</dcterms:modified>
  <cp:contentStatus/>
</cp:coreProperties>
</file>