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9" r:id="rId1"/>
  </p:sldMasterIdLst>
  <p:notesMasterIdLst>
    <p:notesMasterId r:id="rId21"/>
  </p:notesMasterIdLst>
  <p:sldIdLst>
    <p:sldId id="282" r:id="rId2"/>
    <p:sldId id="283" r:id="rId3"/>
    <p:sldId id="314" r:id="rId4"/>
    <p:sldId id="315" r:id="rId5"/>
    <p:sldId id="318" r:id="rId6"/>
    <p:sldId id="319" r:id="rId7"/>
    <p:sldId id="320" r:id="rId8"/>
    <p:sldId id="321" r:id="rId9"/>
    <p:sldId id="322" r:id="rId10"/>
    <p:sldId id="323" r:id="rId11"/>
    <p:sldId id="332" r:id="rId12"/>
    <p:sldId id="334" r:id="rId13"/>
    <p:sldId id="333" r:id="rId14"/>
    <p:sldId id="325" r:id="rId15"/>
    <p:sldId id="331" r:id="rId16"/>
    <p:sldId id="329" r:id="rId17"/>
    <p:sldId id="326" r:id="rId18"/>
    <p:sldId id="328" r:id="rId19"/>
    <p:sldId id="330" r:id="rId20"/>
  </p:sldIdLst>
  <p:sldSz cx="12192000" cy="6858000"/>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20952" autoAdjust="0"/>
    <p:restoredTop sz="85058" autoAdjust="0"/>
  </p:normalViewPr>
  <p:slideViewPr>
    <p:cSldViewPr snapToGrid="0">
      <p:cViewPr varScale="1">
        <p:scale>
          <a:sx n="97" d="100"/>
          <a:sy n="97" d="100"/>
        </p:scale>
        <p:origin x="768" y="78"/>
      </p:cViewPr>
      <p:guideLst/>
    </p:cSldViewPr>
  </p:slideViewPr>
  <p:notesTextViewPr>
    <p:cViewPr>
      <p:scale>
        <a:sx n="1" d="1"/>
        <a:sy n="1" d="1"/>
      </p:scale>
      <p:origin x="0" y="0"/>
    </p:cViewPr>
  </p:notesTextViewPr>
  <p:sorterViewPr>
    <p:cViewPr>
      <p:scale>
        <a:sx n="100" d="100"/>
        <a:sy n="100" d="100"/>
      </p:scale>
      <p:origin x="0" y="-9942"/>
    </p:cViewPr>
  </p:sorterViewPr>
  <p:notesViewPr>
    <p:cSldViewPr snapToGrid="0">
      <p:cViewPr varScale="1">
        <p:scale>
          <a:sx n="87" d="100"/>
          <a:sy n="87" d="100"/>
        </p:scale>
        <p:origin x="384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Iles" userId="80abbc71-045e-409a-a317-7d3641ca40a2" providerId="ADAL" clId="{153A763C-6D84-434A-8A3F-B9E6A3E8EA94}"/>
    <pc:docChg chg="modSld">
      <pc:chgData name="Rachel Iles" userId="80abbc71-045e-409a-a317-7d3641ca40a2" providerId="ADAL" clId="{153A763C-6D84-434A-8A3F-B9E6A3E8EA94}" dt="2022-08-01T15:27:34.918" v="5" actId="20577"/>
      <pc:docMkLst>
        <pc:docMk/>
      </pc:docMkLst>
      <pc:sldChg chg="modNotes">
        <pc:chgData name="Rachel Iles" userId="80abbc71-045e-409a-a317-7d3641ca40a2" providerId="ADAL" clId="{153A763C-6D84-434A-8A3F-B9E6A3E8EA94}" dt="2022-08-01T15:26:45.047" v="0" actId="20577"/>
        <pc:sldMkLst>
          <pc:docMk/>
          <pc:sldMk cId="0" sldId="318"/>
        </pc:sldMkLst>
      </pc:sldChg>
      <pc:sldChg chg="modNotes">
        <pc:chgData name="Rachel Iles" userId="80abbc71-045e-409a-a317-7d3641ca40a2" providerId="ADAL" clId="{153A763C-6D84-434A-8A3F-B9E6A3E8EA94}" dt="2022-08-01T15:27:16.199" v="3" actId="20577"/>
        <pc:sldMkLst>
          <pc:docMk/>
          <pc:sldMk cId="0" sldId="325"/>
        </pc:sldMkLst>
      </pc:sldChg>
      <pc:sldChg chg="modNotes">
        <pc:chgData name="Rachel Iles" userId="80abbc71-045e-409a-a317-7d3641ca40a2" providerId="ADAL" clId="{153A763C-6D84-434A-8A3F-B9E6A3E8EA94}" dt="2022-08-01T15:27:34.918" v="5" actId="20577"/>
        <pc:sldMkLst>
          <pc:docMk/>
          <pc:sldMk cId="0" sldId="326"/>
        </pc:sldMkLst>
      </pc:sldChg>
      <pc:sldChg chg="modNotes">
        <pc:chgData name="Rachel Iles" userId="80abbc71-045e-409a-a317-7d3641ca40a2" providerId="ADAL" clId="{153A763C-6D84-434A-8A3F-B9E6A3E8EA94}" dt="2022-08-01T15:27:22.191" v="4" actId="20577"/>
        <pc:sldMkLst>
          <pc:docMk/>
          <pc:sldMk cId="0" sldId="331"/>
        </pc:sldMkLst>
      </pc:sldChg>
      <pc:sldChg chg="modNotes">
        <pc:chgData name="Rachel Iles" userId="80abbc71-045e-409a-a317-7d3641ca40a2" providerId="ADAL" clId="{153A763C-6D84-434A-8A3F-B9E6A3E8EA94}" dt="2022-08-01T15:26:56.782" v="1" actId="20577"/>
        <pc:sldMkLst>
          <pc:docMk/>
          <pc:sldMk cId="1634004704" sldId="332"/>
        </pc:sldMkLst>
      </pc:sldChg>
      <pc:sldChg chg="modNotes">
        <pc:chgData name="Rachel Iles" userId="80abbc71-045e-409a-a317-7d3641ca40a2" providerId="ADAL" clId="{153A763C-6D84-434A-8A3F-B9E6A3E8EA94}" dt="2022-08-01T15:27:05.521" v="2" actId="20577"/>
        <pc:sldMkLst>
          <pc:docMk/>
          <pc:sldMk cId="4164833374" sldId="33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76172B-B521-4474-BF40-CFAB0D062005}" type="datetimeFigureOut">
              <a:rPr lang="en-GB" smtClean="0"/>
              <a:t>01/08/2022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83A06D-66CB-42CB-A295-BE4F74E0D1BD}" type="slidenum">
              <a:rPr lang="en-GB" smtClean="0"/>
              <a:t>‹#›</a:t>
            </a:fld>
            <a:endParaRPr lang="en-GB"/>
          </a:p>
        </p:txBody>
      </p:sp>
    </p:spTree>
    <p:extLst>
      <p:ext uri="{BB962C8B-B14F-4D97-AF65-F5344CB8AC3E}">
        <p14:creationId xmlns:p14="http://schemas.microsoft.com/office/powerpoint/2010/main" val="1394985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a:t>
            </a:fld>
            <a:endParaRPr lang="en-GB"/>
          </a:p>
        </p:txBody>
      </p:sp>
    </p:spTree>
    <p:extLst>
      <p:ext uri="{BB962C8B-B14F-4D97-AF65-F5344CB8AC3E}">
        <p14:creationId xmlns:p14="http://schemas.microsoft.com/office/powerpoint/2010/main" val="27918504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2</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2333369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FEC99BA7-F475-4541-B2F6-2A2A3C9BE33B}"/>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167D9BB8-27E0-4574-8288-CF061A7F439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22532" name="Slide Number Placeholder 3">
            <a:extLst>
              <a:ext uri="{FF2B5EF4-FFF2-40B4-BE49-F238E27FC236}">
                <a16:creationId xmlns:a16="http://schemas.microsoft.com/office/drawing/2014/main" id="{04530CFE-9C6A-4AF4-9B13-C8727900C87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1D96C5B-558E-49BD-AF0A-847F423AEB74}" type="slidenum">
              <a:rPr lang="cy-GB" altLang="en-US" sz="1200">
                <a:latin typeface="Arial" panose="020B0604020202020204" pitchFamily="34" charset="0"/>
              </a:rPr>
              <a:pPr/>
              <a:t>3</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AC8C3702-6008-4180-8AC5-50927EEFA391}"/>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29613AD0-62FD-4672-9487-7B104693AB9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4580" name="Slide Number Placeholder 3">
            <a:extLst>
              <a:ext uri="{FF2B5EF4-FFF2-40B4-BE49-F238E27FC236}">
                <a16:creationId xmlns:a16="http://schemas.microsoft.com/office/drawing/2014/main" id="{12532397-7FF0-4476-B730-479E10B0B54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879368C-B230-4726-9A39-CD7C1A868023}" type="slidenum">
              <a:rPr lang="cy-GB" altLang="en-US" sz="1200">
                <a:latin typeface="Arial" panose="020B0604020202020204" pitchFamily="34" charset="0"/>
              </a:rPr>
              <a:pPr/>
              <a:t>4</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EF2B1FF1-DDED-45C0-AEF1-B5A32472A6BF}"/>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33FD1B68-D35A-4FC4-97E2-1F465C17220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p:txBody>
      </p:sp>
      <p:sp>
        <p:nvSpPr>
          <p:cNvPr id="26628" name="Slide Number Placeholder 3">
            <a:extLst>
              <a:ext uri="{FF2B5EF4-FFF2-40B4-BE49-F238E27FC236}">
                <a16:creationId xmlns:a16="http://schemas.microsoft.com/office/drawing/2014/main" id="{9A958FFF-6A80-4C4F-B73D-DFDFE6C70D6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687A733-8A1A-41B8-945F-C6B45D2AE069}" type="slidenum">
              <a:rPr lang="cy-GB" altLang="en-US" sz="120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CFB5F559-91A8-46FC-A41F-5E5FB669B516}"/>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3BAFC561-CB08-415C-93AF-5ED4CA49C3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The UN Convention on the Rights of the Child (UNCRC) applies to everyone under the age of 18. Its aim is to recognise the rights of children and ensure that they grow up in the spirit of peace, dignity, tolerance, freedom, equality and solidarity.</a:t>
            </a:r>
          </a:p>
          <a:p>
            <a:endParaRPr lang="en-GB" altLang="en-US" dirty="0">
              <a:latin typeface="Arial" panose="020B0604020202020204" pitchFamily="34" charset="0"/>
            </a:endParaRPr>
          </a:p>
        </p:txBody>
      </p:sp>
      <p:sp>
        <p:nvSpPr>
          <p:cNvPr id="28676" name="Slide Number Placeholder 3">
            <a:extLst>
              <a:ext uri="{FF2B5EF4-FFF2-40B4-BE49-F238E27FC236}">
                <a16:creationId xmlns:a16="http://schemas.microsoft.com/office/drawing/2014/main" id="{6DAB7B0A-A685-4D3D-90A2-719B78CD12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66F5201-F9F7-4CEF-A182-4F6A39120AE8}" type="slidenum">
              <a:rPr lang="cy-GB" altLang="en-US" sz="120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F64767D4-3462-4133-8B0C-8AC0533B5D80}"/>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D49A4F6A-EA18-49BC-96CC-2EA28634470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a:p>
            <a:r>
              <a:rPr lang="en-GB" altLang="en-US">
                <a:latin typeface="Arial" panose="020B0604020202020204" pitchFamily="34" charset="0"/>
              </a:rPr>
              <a:t> </a:t>
            </a:r>
          </a:p>
          <a:p>
            <a:endParaRPr lang="en-GB" altLang="en-US">
              <a:latin typeface="Arial" panose="020B0604020202020204" pitchFamily="34" charset="0"/>
            </a:endParaRPr>
          </a:p>
        </p:txBody>
      </p:sp>
      <p:sp>
        <p:nvSpPr>
          <p:cNvPr id="30724" name="Slide Number Placeholder 3">
            <a:extLst>
              <a:ext uri="{FF2B5EF4-FFF2-40B4-BE49-F238E27FC236}">
                <a16:creationId xmlns:a16="http://schemas.microsoft.com/office/drawing/2014/main" id="{517C48E8-86F3-4FB1-994F-5113A472CA0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158D3D8-5C47-42DE-AFCF-3F08F34CEA7B}" type="slidenum">
              <a:rPr lang="cy-GB" altLang="en-US" sz="120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6735FC85-EE28-49FC-9D7F-82E6AD6EEBF2}"/>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18CE8A8F-F298-4919-9896-58F0D73C80E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To participate in things like play, sport, leisure, education etc </a:t>
            </a:r>
          </a:p>
        </p:txBody>
      </p:sp>
      <p:sp>
        <p:nvSpPr>
          <p:cNvPr id="32772" name="Slide Number Placeholder 3">
            <a:extLst>
              <a:ext uri="{FF2B5EF4-FFF2-40B4-BE49-F238E27FC236}">
                <a16:creationId xmlns:a16="http://schemas.microsoft.com/office/drawing/2014/main" id="{17891AE8-1E74-40E6-871E-D19BB9B6C86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89278DA-55F6-43F7-A165-EE9520B2BA8E}" type="slidenum">
              <a:rPr lang="cy-GB" altLang="en-US" sz="1200">
                <a:latin typeface="Arial" panose="020B0604020202020204" pitchFamily="34" charset="0"/>
              </a:rPr>
              <a:pPr/>
              <a:t>8</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555CBC8D-DFE3-432D-9BDD-B4CB507F0316}"/>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4CC76B17-12D3-4F6C-8D4D-2836441F963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4820" name="Slide Number Placeholder 3">
            <a:extLst>
              <a:ext uri="{FF2B5EF4-FFF2-40B4-BE49-F238E27FC236}">
                <a16:creationId xmlns:a16="http://schemas.microsoft.com/office/drawing/2014/main" id="{DB1BA060-F529-4E6A-8DB8-ED7F598F56B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266ED02-A332-4942-8A84-102677F798C2}" type="slidenum">
              <a:rPr lang="cy-GB" altLang="en-US" sz="120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5F7EBF11-22B8-43CC-A210-EC82A53FB9D8}"/>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B3165CB4-6936-4FB2-B40D-CBC9FFA6566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6868" name="Slide Number Placeholder 3">
            <a:extLst>
              <a:ext uri="{FF2B5EF4-FFF2-40B4-BE49-F238E27FC236}">
                <a16:creationId xmlns:a16="http://schemas.microsoft.com/office/drawing/2014/main" id="{BAC0C810-9647-49F2-84E5-49C94F289F1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511FAE4-E2D6-44AA-86EE-661779DF8D69}" type="slidenum">
              <a:rPr lang="cy-GB" altLang="en-US" sz="1200">
                <a:latin typeface="Arial" panose="020B0604020202020204" pitchFamily="34" charset="0"/>
              </a:rPr>
              <a:pPr/>
              <a:t>10</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11</a:t>
            </a:fld>
            <a:endParaRPr lang="en-GB"/>
          </a:p>
        </p:txBody>
      </p:sp>
    </p:spTree>
    <p:extLst>
      <p:ext uri="{BB962C8B-B14F-4D97-AF65-F5344CB8AC3E}">
        <p14:creationId xmlns:p14="http://schemas.microsoft.com/office/powerpoint/2010/main" val="1053083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12</a:t>
            </a:fld>
            <a:endParaRPr lang="en-GB"/>
          </a:p>
        </p:txBody>
      </p:sp>
    </p:spTree>
    <p:extLst>
      <p:ext uri="{BB962C8B-B14F-4D97-AF65-F5344CB8AC3E}">
        <p14:creationId xmlns:p14="http://schemas.microsoft.com/office/powerpoint/2010/main" val="10036647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13</a:t>
            </a:fld>
            <a:endParaRPr lang="en-GB"/>
          </a:p>
        </p:txBody>
      </p:sp>
    </p:spTree>
    <p:extLst>
      <p:ext uri="{BB962C8B-B14F-4D97-AF65-F5344CB8AC3E}">
        <p14:creationId xmlns:p14="http://schemas.microsoft.com/office/powerpoint/2010/main" val="39516986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CCBA1DCB-93F2-4AF4-BA30-C7EE54EDDA69}"/>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05CF641E-EFE5-44D8-B94A-D7782D90E2A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Children’s rights are already enshrined in Welsh law under Rights of Children and Young Persons (Wales) Measure 2011 - underlining </a:t>
            </a:r>
            <a:r>
              <a:rPr lang="en-GB" altLang="en-US" dirty="0" err="1">
                <a:latin typeface="Arial" panose="020B0604020202020204" pitchFamily="34" charset="0"/>
              </a:rPr>
              <a:t>Wales’</a:t>
            </a:r>
            <a:r>
              <a:rPr lang="en-GB" altLang="en-US" dirty="0">
                <a:latin typeface="Arial" panose="020B0604020202020204" pitchFamily="34" charset="0"/>
              </a:rPr>
              <a:t> commitment to children’s rights and the UNCRC.</a:t>
            </a:r>
          </a:p>
          <a:p>
            <a:endParaRPr lang="en-GB" altLang="en-US" dirty="0">
              <a:latin typeface="Arial" panose="020B0604020202020204" pitchFamily="34" charset="0"/>
            </a:endParaRPr>
          </a:p>
        </p:txBody>
      </p:sp>
      <p:sp>
        <p:nvSpPr>
          <p:cNvPr id="38916" name="Slide Number Placeholder 3">
            <a:extLst>
              <a:ext uri="{FF2B5EF4-FFF2-40B4-BE49-F238E27FC236}">
                <a16:creationId xmlns:a16="http://schemas.microsoft.com/office/drawing/2014/main" id="{D84C7A67-84EB-460A-8C4A-70C8B1F4E46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2941E0A-0188-41CF-85F9-00E345C1C1BE}" type="slidenum">
              <a:rPr lang="cy-GB" altLang="en-US" sz="1200">
                <a:latin typeface="Arial" panose="020B0604020202020204" pitchFamily="34" charset="0"/>
              </a:rPr>
              <a:pPr/>
              <a:t>14</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31611F1A-DFAA-4DE2-BDEA-AF4B10C9FA9F}"/>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68B21EC1-5E78-4963-B5A9-069D9F0B350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40964" name="Slide Number Placeholder 3">
            <a:extLst>
              <a:ext uri="{FF2B5EF4-FFF2-40B4-BE49-F238E27FC236}">
                <a16:creationId xmlns:a16="http://schemas.microsoft.com/office/drawing/2014/main" id="{706A24A8-6052-4872-BF7D-184048A063B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307076B-E398-4D54-A775-65A7A97295FF}" type="slidenum">
              <a:rPr lang="cy-GB" altLang="en-US" sz="1200">
                <a:latin typeface="Arial" panose="020B0604020202020204" pitchFamily="34" charset="0"/>
              </a:rPr>
              <a:pPr/>
              <a:t>15</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C6F08625-2C86-437E-A6CA-0DC4688419BF}"/>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2D66CFEB-CE97-44AA-83EC-C64D2537DC0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Everyone in Wales has a right to well-being, and a responsibility for their own well-being . (8 minute video) </a:t>
            </a:r>
          </a:p>
        </p:txBody>
      </p:sp>
      <p:sp>
        <p:nvSpPr>
          <p:cNvPr id="43012" name="Slide Number Placeholder 3">
            <a:extLst>
              <a:ext uri="{FF2B5EF4-FFF2-40B4-BE49-F238E27FC236}">
                <a16:creationId xmlns:a16="http://schemas.microsoft.com/office/drawing/2014/main" id="{CF643A13-D197-47CF-BB23-79A5820C295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26E2FA2-4A16-4217-9147-5AE47E42996A}" type="slidenum">
              <a:rPr lang="cy-GB" altLang="en-US" sz="1200">
                <a:latin typeface="Arial" panose="020B0604020202020204" pitchFamily="34" charset="0"/>
              </a:rPr>
              <a:pPr/>
              <a:t>16</a:t>
            </a:fld>
            <a:endParaRPr lang="cy-GB" altLang="en-US" sz="120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E73454E9-9484-457B-85C6-DCF6E931053B}"/>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7DE13123-4479-44A4-AD0F-D667423871A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a:p>
            <a:endParaRPr lang="en-GB" altLang="en-US" dirty="0">
              <a:latin typeface="Arial" panose="020B0604020202020204" pitchFamily="34" charset="0"/>
            </a:endParaRPr>
          </a:p>
        </p:txBody>
      </p:sp>
      <p:sp>
        <p:nvSpPr>
          <p:cNvPr id="47108" name="Slide Number Placeholder 3">
            <a:extLst>
              <a:ext uri="{FF2B5EF4-FFF2-40B4-BE49-F238E27FC236}">
                <a16:creationId xmlns:a16="http://schemas.microsoft.com/office/drawing/2014/main" id="{58429BEC-F924-46C5-A950-AA213E2300E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E48EC08-8151-4FC5-9E51-1AA517DBAD62}" type="slidenum">
              <a:rPr lang="cy-GB" altLang="en-US" sz="1200">
                <a:latin typeface="Arial" panose="020B0604020202020204" pitchFamily="34" charset="0"/>
              </a:rPr>
              <a:pPr/>
              <a:t>17</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A14CD136-A3BB-4187-A5AC-744DEC03D379}"/>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39931375-A025-4AFA-B2AD-4123A97E064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And how this organisations embeds the UNCRC </a:t>
            </a:r>
          </a:p>
        </p:txBody>
      </p:sp>
      <p:sp>
        <p:nvSpPr>
          <p:cNvPr id="49156" name="Slide Number Placeholder 3">
            <a:extLst>
              <a:ext uri="{FF2B5EF4-FFF2-40B4-BE49-F238E27FC236}">
                <a16:creationId xmlns:a16="http://schemas.microsoft.com/office/drawing/2014/main" id="{4EC09DFD-7018-47A2-8D00-D425B099186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F31D8A7-58A6-4B1E-960E-8279699D150D}" type="slidenum">
              <a:rPr lang="cy-GB" altLang="en-US" sz="1200">
                <a:latin typeface="Arial" panose="020B0604020202020204" pitchFamily="34" charset="0"/>
              </a:rPr>
              <a:pPr/>
              <a:t>18</a:t>
            </a:fld>
            <a:endParaRPr lang="cy-GB" altLang="en-US" sz="120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D2CF8CAE-7BC2-4196-81A5-DE91CBE5AFC5}"/>
              </a:ext>
            </a:extLst>
          </p:cNvPr>
          <p:cNvSpPr>
            <a:spLocks noGrp="1" noRot="1" noChangeAspect="1" noChangeArrowheads="1" noTextEdit="1"/>
          </p:cNvSpPr>
          <p:nvPr>
            <p:ph type="sldImg"/>
          </p:nvPr>
        </p:nvSpPr>
        <p:spPr>
          <a:ln/>
        </p:spPr>
      </p:sp>
      <p:sp>
        <p:nvSpPr>
          <p:cNvPr id="51203" name="Notes Placeholder 2">
            <a:extLst>
              <a:ext uri="{FF2B5EF4-FFF2-40B4-BE49-F238E27FC236}">
                <a16:creationId xmlns:a16="http://schemas.microsoft.com/office/drawing/2014/main" id="{D95CED2A-C6A1-42E2-A09B-58D7B8AB1F7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1204" name="Slide Number Placeholder 3">
            <a:extLst>
              <a:ext uri="{FF2B5EF4-FFF2-40B4-BE49-F238E27FC236}">
                <a16:creationId xmlns:a16="http://schemas.microsoft.com/office/drawing/2014/main" id="{CC9A4AE7-334E-4FF0-9CC8-7236F2DAA29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5E884A2-BACD-4EAF-B8E4-28E5E3D04E20}" type="slidenum">
              <a:rPr lang="cy-GB" altLang="en-US" sz="1200">
                <a:latin typeface="Arial" panose="020B0604020202020204" pitchFamily="34" charset="0"/>
              </a:rPr>
              <a:pPr/>
              <a:t>19</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97806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12815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004A69B8-2871-4FA4-8492-B069FF631261}" type="datetimeFigureOut">
              <a:rPr lang="en-GB" smtClean="0"/>
              <a:pPr>
                <a:defRPr/>
              </a:pPr>
              <a:t>01/08/2022</a:t>
            </a:fld>
            <a:endParaRPr lang="en-GB"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fontAlgn="base">
              <a:spcBef>
                <a:spcPct val="0"/>
              </a:spcBef>
              <a:spcAft>
                <a:spcPct val="0"/>
              </a:spcAft>
            </a:pPr>
            <a:fld id="{3DC78687-D1FC-4C4A-9241-4888D1D80AA4}" type="slidenum">
              <a:rPr lang="en-GB" altLang="en-US" smtClean="0">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14940446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B33867F4-0AAD-42B1-9384-326D074A4F56}" type="datetimeFigureOut">
              <a:rPr lang="en-GB" smtClean="0"/>
              <a:pPr>
                <a:defRPr/>
              </a:pPr>
              <a:t>01/08/2022</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B01329-CC6C-4CC9-9578-6DF9774B1477}" type="slidenum">
              <a:rPr lang="en-GB" altLang="en-US" smtClean="0"/>
              <a:pPr/>
              <a:t>‹#›</a:t>
            </a:fld>
            <a:endParaRPr lang="en-GB" altLang="en-US"/>
          </a:p>
        </p:txBody>
      </p:sp>
    </p:spTree>
    <p:extLst>
      <p:ext uri="{BB962C8B-B14F-4D97-AF65-F5344CB8AC3E}">
        <p14:creationId xmlns:p14="http://schemas.microsoft.com/office/powerpoint/2010/main" val="8872451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DCF8DB81-439C-4656-9D3E-66A7D1A45EA3}" type="datetimeFigureOut">
              <a:rPr lang="en-GB" smtClean="0"/>
              <a:pPr>
                <a:defRPr/>
              </a:pPr>
              <a:t>01/08/2022</a:t>
            </a:fld>
            <a:endParaRPr lang="en-GB"/>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540B88C-F0A9-42D6-80BF-256C9807E1EB}" type="slidenum">
              <a:rPr lang="en-GB" altLang="en-US" smtClean="0"/>
              <a:pPr/>
              <a:t>‹#›</a:t>
            </a:fld>
            <a:endParaRPr lang="en-GB" altLang="en-US"/>
          </a:p>
        </p:txBody>
      </p:sp>
    </p:spTree>
    <p:extLst>
      <p:ext uri="{BB962C8B-B14F-4D97-AF65-F5344CB8AC3E}">
        <p14:creationId xmlns:p14="http://schemas.microsoft.com/office/powerpoint/2010/main" val="3044581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BC8E3CB2-1CF2-4995-A5FE-D409EFFC65D6}" type="datetimeFigureOut">
              <a:rPr lang="en-GB" smtClean="0"/>
              <a:pPr>
                <a:defRPr/>
              </a:pPr>
              <a:t>01/08/2022</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491408-BBF5-4FE7-9F09-3C9DF13A05F9}" type="slidenum">
              <a:rPr lang="en-GB" altLang="en-US" smtClean="0"/>
              <a:pPr/>
              <a:t>‹#›</a:t>
            </a:fld>
            <a:endParaRPr lang="en-GB" altLang="en-US"/>
          </a:p>
        </p:txBody>
      </p:sp>
    </p:spTree>
    <p:extLst>
      <p:ext uri="{BB962C8B-B14F-4D97-AF65-F5344CB8AC3E}">
        <p14:creationId xmlns:p14="http://schemas.microsoft.com/office/powerpoint/2010/main" val="3419121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01/08/2022</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31925454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B3E7E5E2-C784-4A97-8CF6-8823521BE196}" type="datetimeFigureOut">
              <a:rPr lang="en-GB" smtClean="0"/>
              <a:pPr>
                <a:defRPr/>
              </a:pPr>
              <a:t>01/08/2022</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528FF3-08BB-4A1C-8E1B-8B7FAB55C84A}" type="slidenum">
              <a:rPr lang="en-GB" altLang="en-US" smtClean="0"/>
              <a:pPr/>
              <a:t>‹#›</a:t>
            </a:fld>
            <a:endParaRPr lang="en-GB" altLang="en-US"/>
          </a:p>
        </p:txBody>
      </p:sp>
    </p:spTree>
    <p:extLst>
      <p:ext uri="{BB962C8B-B14F-4D97-AF65-F5344CB8AC3E}">
        <p14:creationId xmlns:p14="http://schemas.microsoft.com/office/powerpoint/2010/main" val="1871139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F416119F-627E-4435-8782-E1A15BFB5236}" type="datetimeFigureOut">
              <a:rPr lang="en-GB" smtClean="0"/>
              <a:pPr>
                <a:defRPr/>
              </a:pPr>
              <a:t>01/08/2022</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BC273DB-3413-402B-995A-5F578E93DF5E}" type="slidenum">
              <a:rPr lang="en-GB" altLang="en-US" smtClean="0"/>
              <a:pPr/>
              <a:t>‹#›</a:t>
            </a:fld>
            <a:endParaRPr lang="en-GB" altLang="en-US"/>
          </a:p>
        </p:txBody>
      </p:sp>
    </p:spTree>
    <p:extLst>
      <p:ext uri="{BB962C8B-B14F-4D97-AF65-F5344CB8AC3E}">
        <p14:creationId xmlns:p14="http://schemas.microsoft.com/office/powerpoint/2010/main" val="21807499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B4B8E2AC-B30A-4DC0-B431-6112BDE13CA5}" type="datetimeFigureOut">
              <a:rPr lang="en-GB" smtClean="0"/>
              <a:pPr>
                <a:defRPr/>
              </a:pPr>
              <a:t>01/08/2022</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635911-DFC3-4C37-A973-78AFF2B97951}" type="slidenum">
              <a:rPr lang="en-GB" altLang="en-US" smtClean="0"/>
              <a:pPr/>
              <a:t>‹#›</a:t>
            </a:fld>
            <a:endParaRPr lang="en-GB" altLang="en-US"/>
          </a:p>
        </p:txBody>
      </p:sp>
    </p:spTree>
    <p:extLst>
      <p:ext uri="{BB962C8B-B14F-4D97-AF65-F5344CB8AC3E}">
        <p14:creationId xmlns:p14="http://schemas.microsoft.com/office/powerpoint/2010/main" val="2875127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E43C031-A6CF-420F-AE3A-6087542148F3}" type="datetimeFigureOut">
              <a:rPr lang="en-GB" smtClean="0"/>
              <a:pPr>
                <a:defRPr/>
              </a:pPr>
              <a:t>01/08/2022</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708640-F9A1-4FBA-8E45-5438E53A8313}" type="slidenum">
              <a:rPr lang="en-GB" altLang="en-US" smtClean="0"/>
              <a:pPr/>
              <a:t>‹#›</a:t>
            </a:fld>
            <a:endParaRPr lang="en-GB" altLang="en-US"/>
          </a:p>
        </p:txBody>
      </p:sp>
    </p:spTree>
    <p:extLst>
      <p:ext uri="{BB962C8B-B14F-4D97-AF65-F5344CB8AC3E}">
        <p14:creationId xmlns:p14="http://schemas.microsoft.com/office/powerpoint/2010/main" val="2732089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004A69B8-2871-4FA4-8492-B069FF631261}" type="datetimeFigureOut">
              <a:rPr lang="en-GB" smtClean="0"/>
              <a:pPr>
                <a:defRPr/>
              </a:pPr>
              <a:t>01/08/2022</a:t>
            </a:fld>
            <a:endParaRPr lang="en-GB"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3DC78687-D1FC-4C4A-9241-4888D1D80AA4}" type="slidenum">
              <a:rPr lang="en-GB" altLang="en-US" smtClean="0">
                <a:ea typeface="MS PGothic" pitchFamily="34" charset="-128"/>
              </a:rPr>
              <a:pPr fontAlgn="base">
                <a:spcBef>
                  <a:spcPct val="0"/>
                </a:spcBef>
                <a:spcAft>
                  <a:spcPct val="0"/>
                </a:spcAft>
              </a:pPr>
              <a:t>‹#›</a:t>
            </a:fld>
            <a:endParaRPr lang="en-GB" altLang="en-US">
              <a:ea typeface="MS PGothic" pitchFamily="34" charset="-128"/>
            </a:endParaRPr>
          </a:p>
        </p:txBody>
      </p:sp>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33171455"/>
      </p:ext>
    </p:extLst>
  </p:cSld>
  <p:clrMap bg1="lt1" tx1="dk1" bg2="lt2" tx2="dk2" accent1="accent1" accent2="accent2" accent3="accent3" accent4="accent4" accent5="accent5" accent6="accent6" hlink="hlink" folHlink="folHlink"/>
  <p:sldLayoutIdLst>
    <p:sldLayoutId id="2147483960" r:id="rId1"/>
    <p:sldLayoutId id="2147483961" r:id="rId2"/>
    <p:sldLayoutId id="2147483962" r:id="rId3"/>
    <p:sldLayoutId id="2147483963" r:id="rId4"/>
    <p:sldLayoutId id="2147483964" r:id="rId5"/>
    <p:sldLayoutId id="2147483965" r:id="rId6"/>
    <p:sldLayoutId id="2147483966" r:id="rId7"/>
    <p:sldLayoutId id="2147483967" r:id="rId8"/>
    <p:sldLayoutId id="2147483968" r:id="rId9"/>
    <p:sldLayoutId id="2147483969" r:id="rId10"/>
    <p:sldLayoutId id="214748397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unicef.org/child-rights-convention/history-child-rights"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hyperlink" Target="https://www.unicef.org.uk/wp-content/uploads/2019/10/UNCRC_summary-1_1.pdf"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z1RXVz8QgQ8"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hyperlink" Target="https://gov.wales/ending-physical-punishment-children"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qcsc332-L-g"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www.unicef.org.uk/what-we-do/un-convention-child-rights/" TargetMode="External"/><Relationship Id="rId2" Type="http://schemas.openxmlformats.org/officeDocument/2006/relationships/notesSlide" Target="../notesSlides/notesSlide19.xml"/><Relationship Id="rId1" Type="http://schemas.openxmlformats.org/officeDocument/2006/relationships/slideLayout" Target="../slideLayouts/slideLayout4.xml"/><Relationship Id="rId6" Type="http://schemas.openxmlformats.org/officeDocument/2006/relationships/hyperlink" Target="http://gov.wales/topics/people-and-communities/people/children-and-young-people/rights/uncrc/?lang=en" TargetMode="External"/><Relationship Id="rId5" Type="http://schemas.openxmlformats.org/officeDocument/2006/relationships/hyperlink" Target="http://gov.wales/topics/health/socialcare/act/?lang=en" TargetMode="External"/><Relationship Id="rId4" Type="http://schemas.openxmlformats.org/officeDocument/2006/relationships/hyperlink" Target="http://www.un.org/en/sections/about-un/overview/index.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F6DE7B1-5A78-4EAD-9021-D77A436C40A8}"/>
              </a:ext>
            </a:extLst>
          </p:cNvPr>
          <p:cNvSpPr txBox="1"/>
          <p:nvPr/>
        </p:nvSpPr>
        <p:spPr>
          <a:xfrm>
            <a:off x="678229" y="1120978"/>
            <a:ext cx="10797187" cy="830997"/>
          </a:xfrm>
          <a:prstGeom prst="rect">
            <a:avLst/>
          </a:prstGeom>
          <a:noFill/>
          <a:ln>
            <a:solidFill>
              <a:schemeClr val="bg1"/>
            </a:solidFill>
          </a:ln>
        </p:spPr>
        <p:txBody>
          <a:bodyPr wrap="square">
            <a:spAutoFit/>
          </a:bodyPr>
          <a:lstStyle/>
          <a:p>
            <a:pPr marL="0" marR="0" lvl="0" indent="0" algn="ctr" defTabSz="914400" rtl="0" eaLnBrk="1" fontAlgn="auto" latinLnBrk="0" hangingPunct="1">
              <a:lnSpc>
                <a:spcPct val="100000"/>
              </a:lnSpc>
              <a:spcBef>
                <a:spcPts val="700"/>
              </a:spcBef>
              <a:spcAft>
                <a:spcPts val="0"/>
              </a:spcAft>
              <a:buClrTx/>
              <a:buSzTx/>
              <a:buFont typeface="Arial" panose="020B0604020202020204" pitchFamily="34" charset="0"/>
              <a:buNone/>
              <a:tabLst/>
              <a:defRPr/>
            </a:pPr>
            <a:r>
              <a:rPr kumimoji="0" lang="en-GB" sz="4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ECEY4002: </a:t>
            </a:r>
            <a:r>
              <a:rPr kumimoji="0" lang="en-GB" sz="4800" b="1"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Ymarferydd</a:t>
            </a:r>
            <a:r>
              <a:rPr kumimoji="0" lang="en-GB" sz="4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kumimoji="0" lang="en-GB" sz="4800" b="1"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Proffesiynol</a:t>
            </a:r>
            <a:endParaRPr kumimoji="0" lang="en-GB" sz="4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91A203E9-AD17-45C8-B9FC-A61E9C41953C}"/>
              </a:ext>
            </a:extLst>
          </p:cNvPr>
          <p:cNvSpPr txBox="1"/>
          <p:nvPr/>
        </p:nvSpPr>
        <p:spPr>
          <a:xfrm>
            <a:off x="617671" y="4490527"/>
            <a:ext cx="10918301" cy="830997"/>
          </a:xfrm>
          <a:prstGeom prst="rect">
            <a:avLst/>
          </a:prstGeom>
          <a:noFill/>
          <a:ln>
            <a:solidFill>
              <a:schemeClr val="bg1"/>
            </a:solidFill>
          </a:ln>
        </p:spPr>
        <p:txBody>
          <a:bodyPr wrap="square" rtlCol="0">
            <a:spAutoFit/>
          </a:bodyPr>
          <a:lstStyle/>
          <a:p>
            <a:pPr algn="ctr"/>
            <a:r>
              <a:rPr lang="en-GB" sz="4800" b="1" dirty="0">
                <a:solidFill>
                  <a:schemeClr val="bg1"/>
                </a:solidFill>
                <a:latin typeface="Arial" panose="020B0604020202020204" pitchFamily="34" charset="0"/>
                <a:cs typeface="Arial" panose="020B0604020202020204" pitchFamily="34" charset="0"/>
              </a:rPr>
              <a:t>ECEY4002: Professional Practitioner</a:t>
            </a:r>
          </a:p>
        </p:txBody>
      </p:sp>
    </p:spTree>
    <p:extLst>
      <p:ext uri="{BB962C8B-B14F-4D97-AF65-F5344CB8AC3E}">
        <p14:creationId xmlns:p14="http://schemas.microsoft.com/office/powerpoint/2010/main" val="2213243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sz="half" idx="1"/>
          </p:nvPr>
        </p:nvSpPr>
        <p:spPr>
          <a:xfrm>
            <a:off x="1991544" y="1412776"/>
            <a:ext cx="4038600" cy="3989040"/>
          </a:xfrm>
        </p:spPr>
        <p:txBody>
          <a:bodyPr>
            <a:normAutofit/>
          </a:bodyPr>
          <a:lstStyle/>
          <a:p>
            <a:pPr eaLnBrk="1" hangingPunct="1">
              <a:lnSpc>
                <a:spcPct val="80000"/>
              </a:lnSpc>
            </a:pPr>
            <a:endParaRPr lang="en-GB" altLang="en-US" sz="2400" noProof="1"/>
          </a:p>
          <a:p>
            <a:pPr eaLnBrk="1" hangingPunct="1">
              <a:lnSpc>
                <a:spcPct val="80000"/>
              </a:lnSpc>
            </a:pPr>
            <a:endParaRPr lang="en-GB" altLang="en-US" sz="2400" noProof="1"/>
          </a:p>
        </p:txBody>
      </p:sp>
      <p:pic>
        <p:nvPicPr>
          <p:cNvPr id="1026" name="Picture 2" descr="UN Convention on the Rights of the Child - UNICEF UK">
            <a:extLst>
              <a:ext uri="{FF2B5EF4-FFF2-40B4-BE49-F238E27FC236}">
                <a16:creationId xmlns:a16="http://schemas.microsoft.com/office/drawing/2014/main" id="{F6EE275B-0F67-4EB9-B32E-24F72EA0EF9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137" b="76"/>
          <a:stretch/>
        </p:blipFill>
        <p:spPr bwMode="auto">
          <a:xfrm>
            <a:off x="0" y="0"/>
            <a:ext cx="12192000" cy="565265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UNCRC, Ruardean Acorns, Care and education for children two to five,">
            <a:extLst>
              <a:ext uri="{FF2B5EF4-FFF2-40B4-BE49-F238E27FC236}">
                <a16:creationId xmlns:a16="http://schemas.microsoft.com/office/drawing/2014/main" id="{75BB095D-FE38-4C0C-83D6-75B408827E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1"/>
            <a:ext cx="5008005" cy="17030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42039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4A05ED5C-8670-4862-9B44-A0C98B2329C9}"/>
              </a:ext>
            </a:extLst>
          </p:cNvPr>
          <p:cNvSpPr>
            <a:spLocks noGrp="1"/>
          </p:cNvSpPr>
          <p:nvPr>
            <p:ph type="title"/>
          </p:nvPr>
        </p:nvSpPr>
        <p:spPr>
          <a:xfrm>
            <a:off x="2209800" y="260351"/>
            <a:ext cx="7772400" cy="1223963"/>
          </a:xfrm>
        </p:spPr>
        <p:txBody>
          <a:bodyPr>
            <a:noAutofit/>
          </a:bodyPr>
          <a:lstStyle/>
          <a:p>
            <a:r>
              <a:rPr lang="en-GB" altLang="en-US" sz="4800" dirty="0"/>
              <a:t>Y </a:t>
            </a:r>
            <a:r>
              <a:rPr lang="en-GB" altLang="en-US" sz="4800" dirty="0" err="1"/>
              <a:t>Cenhedloedd</a:t>
            </a:r>
            <a:r>
              <a:rPr lang="en-GB" altLang="en-US" sz="4800" dirty="0"/>
              <a:t> </a:t>
            </a:r>
            <a:r>
              <a:rPr lang="en-GB" altLang="en-US" sz="4800" dirty="0" err="1"/>
              <a:t>Unedig</a:t>
            </a:r>
            <a:br>
              <a:rPr lang="en-GB" altLang="en-US" sz="4800" dirty="0"/>
            </a:br>
            <a:r>
              <a:rPr lang="en-GB" altLang="en-US" sz="4800" dirty="0">
                <a:solidFill>
                  <a:schemeClr val="accent1">
                    <a:lumMod val="75000"/>
                  </a:schemeClr>
                </a:solidFill>
              </a:rPr>
              <a:t>The United Nations</a:t>
            </a:r>
            <a:endParaRPr lang="en-US" altLang="en-US" sz="4800" dirty="0">
              <a:solidFill>
                <a:schemeClr val="accent1">
                  <a:lumMod val="75000"/>
                </a:schemeClr>
              </a:solidFill>
            </a:endParaRPr>
          </a:p>
        </p:txBody>
      </p:sp>
      <p:sp>
        <p:nvSpPr>
          <p:cNvPr id="21507" name="Content Placeholder 2">
            <a:extLst>
              <a:ext uri="{FF2B5EF4-FFF2-40B4-BE49-F238E27FC236}">
                <a16:creationId xmlns:a16="http://schemas.microsoft.com/office/drawing/2014/main" id="{ADF0BF5F-781A-499C-9EE9-38757ACFDCFB}"/>
              </a:ext>
            </a:extLst>
          </p:cNvPr>
          <p:cNvSpPr txBox="1">
            <a:spLocks/>
          </p:cNvSpPr>
          <p:nvPr/>
        </p:nvSpPr>
        <p:spPr bwMode="auto">
          <a:xfrm>
            <a:off x="5970850" y="1719610"/>
            <a:ext cx="6027875" cy="446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US" altLang="en-US" sz="2400" dirty="0">
                <a:solidFill>
                  <a:schemeClr val="accent1">
                    <a:lumMod val="75000"/>
                  </a:schemeClr>
                </a:solidFill>
              </a:rPr>
              <a:t>‘The United Nations is an international organization founded in 1945 after the Second World War by 51 countries committed to maintaining international peace and security, developing friendly relations among nations and promoting social progress, better living standards and human rights.’</a:t>
            </a:r>
          </a:p>
          <a:p>
            <a:pPr>
              <a:buFontTx/>
              <a:buNone/>
            </a:pPr>
            <a:r>
              <a:rPr lang="en-GB" altLang="en-US" sz="2400" dirty="0">
                <a:solidFill>
                  <a:schemeClr val="accent1">
                    <a:lumMod val="75000"/>
                  </a:schemeClr>
                </a:solidFill>
              </a:rPr>
              <a:t>			(United Nations, 2015)</a:t>
            </a:r>
            <a:endParaRPr lang="en-US" altLang="en-US" sz="2400" dirty="0">
              <a:solidFill>
                <a:schemeClr val="accent1">
                  <a:lumMod val="75000"/>
                </a:schemeClr>
              </a:solidFill>
            </a:endParaRPr>
          </a:p>
        </p:txBody>
      </p:sp>
      <p:sp>
        <p:nvSpPr>
          <p:cNvPr id="5" name="TextBox 4">
            <a:extLst>
              <a:ext uri="{FF2B5EF4-FFF2-40B4-BE49-F238E27FC236}">
                <a16:creationId xmlns:a16="http://schemas.microsoft.com/office/drawing/2014/main" id="{9F99AB55-FFD4-0DEC-CBBA-B95094DFC36A}"/>
              </a:ext>
            </a:extLst>
          </p:cNvPr>
          <p:cNvSpPr txBox="1"/>
          <p:nvPr/>
        </p:nvSpPr>
        <p:spPr>
          <a:xfrm>
            <a:off x="292183" y="1719421"/>
            <a:ext cx="5369830" cy="3620158"/>
          </a:xfrm>
          <a:prstGeom prst="rect">
            <a:avLst/>
          </a:prstGeom>
          <a:noFill/>
        </p:spPr>
        <p:txBody>
          <a:bodyPr wrap="square">
            <a:spAutoFit/>
          </a:bodyPr>
          <a:lstStyle/>
          <a:p>
            <a:pPr>
              <a:lnSpc>
                <a:spcPct val="107000"/>
              </a:lnSpc>
              <a:spcAft>
                <a:spcPts val="800"/>
              </a:spcAft>
            </a:pPr>
            <a:r>
              <a:rPr lang="cy-GB" sz="2400" dirty="0">
                <a:effectLst/>
                <a:latin typeface="Arial" panose="020B0604020202020204" pitchFamily="34" charset="0"/>
                <a:ea typeface="DengXian" panose="02010600030101010101" pitchFamily="2" charset="-122"/>
                <a:cs typeface="Arial" panose="020B0604020202020204" pitchFamily="34" charset="0"/>
              </a:rPr>
              <a:t>Mae’r Cenhedloedd Unedig yn sefydliad rhyngwladol a ddechreuwyd yn 1945 wedi’r Ail Ryfel Byd gan 51 gwlad oedd yn ymrwymedig i gynnal heddwch a diogelwch rhyngwladol, gan ddatblygu cysylltiadau cyfeillgar ymhlith cenhedloedd a hyrwyddo cynnydd cymdeithasol, gwell safonau byw a hawliau dynol.</a:t>
            </a:r>
            <a:endParaRPr lang="en-GB" sz="2400" dirty="0">
              <a:effectLst/>
              <a:latin typeface="Arial" panose="020B0604020202020204" pitchFamily="34" charset="0"/>
              <a:ea typeface="DengXian" panose="02010600030101010101" pitchFamily="2" charset="-122"/>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3">
            <a:extLst>
              <a:ext uri="{FF2B5EF4-FFF2-40B4-BE49-F238E27FC236}">
                <a16:creationId xmlns:a16="http://schemas.microsoft.com/office/drawing/2014/main" id="{AEBF71E3-737A-4F7A-9CF2-37BF199A3533}"/>
              </a:ext>
            </a:extLst>
          </p:cNvPr>
          <p:cNvSpPr>
            <a:spLocks noGrp="1"/>
          </p:cNvSpPr>
          <p:nvPr>
            <p:ph type="title"/>
          </p:nvPr>
        </p:nvSpPr>
        <p:spPr>
          <a:xfrm>
            <a:off x="2209800" y="609600"/>
            <a:ext cx="7772400" cy="1143000"/>
          </a:xfrm>
        </p:spPr>
        <p:txBody>
          <a:bodyPr>
            <a:noAutofit/>
          </a:bodyPr>
          <a:lstStyle/>
          <a:p>
            <a:r>
              <a:rPr lang="en-GB" altLang="en-US" sz="4800" dirty="0" err="1"/>
              <a:t>Pwrpas</a:t>
            </a:r>
            <a:r>
              <a:rPr lang="en-GB" altLang="en-US" sz="4800" dirty="0"/>
              <a:t> y CU</a:t>
            </a:r>
            <a:br>
              <a:rPr lang="en-GB" altLang="en-US" sz="4800" dirty="0"/>
            </a:br>
            <a:r>
              <a:rPr lang="en-GB" altLang="en-US" sz="4800" dirty="0">
                <a:solidFill>
                  <a:schemeClr val="accent1">
                    <a:lumMod val="75000"/>
                  </a:schemeClr>
                </a:solidFill>
              </a:rPr>
              <a:t>Purpose of the UN</a:t>
            </a:r>
            <a:endParaRPr lang="en-US" altLang="en-US" sz="4800" dirty="0">
              <a:solidFill>
                <a:schemeClr val="accent1">
                  <a:lumMod val="75000"/>
                </a:schemeClr>
              </a:solidFill>
            </a:endParaRPr>
          </a:p>
        </p:txBody>
      </p:sp>
      <p:sp>
        <p:nvSpPr>
          <p:cNvPr id="23555" name="Content Placeholder 4">
            <a:extLst>
              <a:ext uri="{FF2B5EF4-FFF2-40B4-BE49-F238E27FC236}">
                <a16:creationId xmlns:a16="http://schemas.microsoft.com/office/drawing/2014/main" id="{25969660-A159-4EE6-9518-2F15AB442392}"/>
              </a:ext>
            </a:extLst>
          </p:cNvPr>
          <p:cNvSpPr>
            <a:spLocks noGrp="1"/>
          </p:cNvSpPr>
          <p:nvPr>
            <p:ph sz="half" idx="1"/>
          </p:nvPr>
        </p:nvSpPr>
        <p:spPr>
          <a:xfrm>
            <a:off x="921774" y="2362763"/>
            <a:ext cx="3810000" cy="2553365"/>
          </a:xfrm>
        </p:spPr>
        <p:txBody>
          <a:bodyPr/>
          <a:lstStyle/>
          <a:p>
            <a:r>
              <a:rPr lang="en-GB" altLang="en-US" dirty="0" err="1"/>
              <a:t>Heddwch</a:t>
            </a:r>
            <a:endParaRPr lang="en-GB" altLang="en-US" dirty="0"/>
          </a:p>
          <a:p>
            <a:r>
              <a:rPr lang="en-GB" altLang="en-US" dirty="0" err="1"/>
              <a:t>Cyfeillgarwch</a:t>
            </a:r>
            <a:endParaRPr lang="en-GB" altLang="en-US" dirty="0"/>
          </a:p>
          <a:p>
            <a:r>
              <a:rPr lang="en-GB" altLang="en-US" dirty="0" err="1"/>
              <a:t>Hawliau</a:t>
            </a:r>
            <a:r>
              <a:rPr lang="en-GB" altLang="en-US" dirty="0"/>
              <a:t> a </a:t>
            </a:r>
            <a:r>
              <a:rPr lang="en-GB" altLang="en-US" dirty="0" err="1"/>
              <a:t>rhyddid</a:t>
            </a:r>
            <a:endParaRPr lang="en-GB" altLang="en-US" dirty="0"/>
          </a:p>
          <a:p>
            <a:r>
              <a:rPr lang="en-GB" altLang="en-US" dirty="0" err="1"/>
              <a:t>Hyrwyddo</a:t>
            </a:r>
            <a:r>
              <a:rPr lang="en-GB" altLang="en-US" dirty="0"/>
              <a:t> </a:t>
            </a:r>
            <a:r>
              <a:rPr lang="en-GB" altLang="en-US" dirty="0" err="1"/>
              <a:t>cytgord</a:t>
            </a:r>
            <a:endParaRPr lang="en-US" altLang="en-US" dirty="0"/>
          </a:p>
        </p:txBody>
      </p:sp>
      <p:sp>
        <p:nvSpPr>
          <p:cNvPr id="19460" name="Content Placeholder 5">
            <a:extLst>
              <a:ext uri="{FF2B5EF4-FFF2-40B4-BE49-F238E27FC236}">
                <a16:creationId xmlns:a16="http://schemas.microsoft.com/office/drawing/2014/main" id="{0679EF16-A0DE-4BA4-A931-D1CB3FF4A996}"/>
              </a:ext>
            </a:extLst>
          </p:cNvPr>
          <p:cNvSpPr>
            <a:spLocks noGrp="1"/>
          </p:cNvSpPr>
          <p:nvPr>
            <p:ph sz="half" idx="2"/>
          </p:nvPr>
        </p:nvSpPr>
        <p:spPr>
          <a:xfrm>
            <a:off x="6172200" y="2362763"/>
            <a:ext cx="3810000" cy="2818836"/>
          </a:xfrm>
        </p:spPr>
        <p:txBody>
          <a:bodyPr/>
          <a:lstStyle/>
          <a:p>
            <a:pPr>
              <a:defRPr/>
            </a:pPr>
            <a:r>
              <a:rPr lang="en-GB" altLang="en-US" dirty="0">
                <a:solidFill>
                  <a:schemeClr val="accent1">
                    <a:lumMod val="75000"/>
                  </a:schemeClr>
                </a:solidFill>
              </a:rPr>
              <a:t>Peace</a:t>
            </a:r>
          </a:p>
          <a:p>
            <a:pPr>
              <a:defRPr/>
            </a:pPr>
            <a:r>
              <a:rPr lang="en-GB" altLang="en-US" dirty="0">
                <a:solidFill>
                  <a:schemeClr val="accent1">
                    <a:lumMod val="75000"/>
                  </a:schemeClr>
                </a:solidFill>
              </a:rPr>
              <a:t>Friendship</a:t>
            </a:r>
          </a:p>
          <a:p>
            <a:pPr>
              <a:defRPr/>
            </a:pPr>
            <a:r>
              <a:rPr lang="en-GB" altLang="en-US" dirty="0">
                <a:solidFill>
                  <a:schemeClr val="accent1">
                    <a:lumMod val="75000"/>
                  </a:schemeClr>
                </a:solidFill>
              </a:rPr>
              <a:t>Rights and freedoms</a:t>
            </a:r>
          </a:p>
          <a:p>
            <a:pPr>
              <a:defRPr/>
            </a:pPr>
            <a:r>
              <a:rPr lang="en-GB" altLang="en-US" dirty="0">
                <a:solidFill>
                  <a:schemeClr val="accent1">
                    <a:lumMod val="75000"/>
                  </a:schemeClr>
                </a:solidFill>
              </a:rPr>
              <a:t>Promote harmony</a:t>
            </a:r>
          </a:p>
          <a:p>
            <a:pPr marL="0" indent="0" algn="r">
              <a:buNone/>
              <a:defRPr/>
            </a:pPr>
            <a:r>
              <a:rPr lang="en-GB" altLang="en-US" sz="2000" dirty="0"/>
              <a:t>(United Nations, 2015)</a:t>
            </a:r>
            <a:endParaRPr lang="en-US" altLang="en-US" sz="2000" dirty="0"/>
          </a:p>
          <a:p>
            <a:pPr marL="0" indent="0">
              <a:buNone/>
              <a:defRPr/>
            </a:pPr>
            <a:endParaRPr lang="en-US"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2DDFF504-E1CF-403C-95C6-812157880203}"/>
              </a:ext>
            </a:extLst>
          </p:cNvPr>
          <p:cNvSpPr>
            <a:spLocks noGrp="1"/>
          </p:cNvSpPr>
          <p:nvPr>
            <p:ph type="title"/>
          </p:nvPr>
        </p:nvSpPr>
        <p:spPr>
          <a:xfrm>
            <a:off x="2042652" y="188914"/>
            <a:ext cx="7772400" cy="1223962"/>
          </a:xfrm>
        </p:spPr>
        <p:txBody>
          <a:bodyPr>
            <a:noAutofit/>
          </a:bodyPr>
          <a:lstStyle/>
          <a:p>
            <a:r>
              <a:rPr lang="en-GB" altLang="en-US" sz="4800" dirty="0"/>
              <a:t>CCUHP:  </a:t>
            </a:r>
            <a:r>
              <a:rPr lang="en-GB" altLang="en-US" sz="4800" dirty="0" err="1"/>
              <a:t>Cefndir</a:t>
            </a:r>
            <a:br>
              <a:rPr lang="en-GB" altLang="en-US" sz="4800" dirty="0"/>
            </a:br>
            <a:r>
              <a:rPr lang="en-GB" altLang="en-US" sz="4800" dirty="0">
                <a:solidFill>
                  <a:schemeClr val="accent1">
                    <a:lumMod val="75000"/>
                  </a:schemeClr>
                </a:solidFill>
              </a:rPr>
              <a:t>UNCRC:  Background</a:t>
            </a:r>
          </a:p>
        </p:txBody>
      </p:sp>
      <p:sp>
        <p:nvSpPr>
          <p:cNvPr id="25603" name="Rectangle 3">
            <a:extLst>
              <a:ext uri="{FF2B5EF4-FFF2-40B4-BE49-F238E27FC236}">
                <a16:creationId xmlns:a16="http://schemas.microsoft.com/office/drawing/2014/main" id="{FC4BB385-699F-4B5D-AAC9-FC481F2B37DB}"/>
              </a:ext>
            </a:extLst>
          </p:cNvPr>
          <p:cNvSpPr txBox="1">
            <a:spLocks noChangeArrowheads="1"/>
          </p:cNvSpPr>
          <p:nvPr/>
        </p:nvSpPr>
        <p:spPr bwMode="auto">
          <a:xfrm>
            <a:off x="640119" y="1590189"/>
            <a:ext cx="4105275" cy="36776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GB" altLang="en-US" sz="2400" dirty="0">
                <a:latin typeface="Arial" panose="020B0604020202020204" pitchFamily="34" charset="0"/>
                <a:cs typeface="Arial" panose="020B0604020202020204" pitchFamily="34" charset="0"/>
              </a:rPr>
              <a:t>1923 </a:t>
            </a:r>
            <a:r>
              <a:rPr lang="en-GB" altLang="en-US" sz="2400" dirty="0" err="1">
                <a:latin typeface="Arial" panose="020B0604020202020204" pitchFamily="34" charset="0"/>
                <a:cs typeface="Arial" panose="020B0604020202020204" pitchFamily="34" charset="0"/>
              </a:rPr>
              <a:t>Datganiad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Ddrafft</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Hawliau’r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Plentyn</a:t>
            </a:r>
            <a:r>
              <a:rPr lang="en-GB" altLang="en-US" sz="2400" dirty="0">
                <a:latin typeface="Arial" panose="020B0604020202020204" pitchFamily="34" charset="0"/>
                <a:cs typeface="Arial" panose="020B0604020202020204" pitchFamily="34" charset="0"/>
              </a:rPr>
              <a:t>:</a:t>
            </a:r>
          </a:p>
          <a:p>
            <a:pPr>
              <a:buFontTx/>
              <a:buNone/>
            </a:pPr>
            <a:r>
              <a:rPr lang="en-GB" altLang="en-US" sz="2400" i="1" dirty="0">
                <a:latin typeface="Arial" panose="020B0604020202020204" pitchFamily="34" charset="0"/>
                <a:cs typeface="Arial" panose="020B0604020202020204" pitchFamily="34" charset="0"/>
              </a:rPr>
              <a:t>“</a:t>
            </a:r>
            <a:r>
              <a:rPr lang="en-GB" altLang="en-US" sz="2400" i="1" dirty="0" err="1">
                <a:latin typeface="Arial" panose="020B0604020202020204" pitchFamily="34" charset="0"/>
                <a:cs typeface="Arial" panose="020B0604020202020204" pitchFamily="34" charset="0"/>
              </a:rPr>
              <a:t>Dylai’r</a:t>
            </a:r>
            <a:r>
              <a:rPr lang="en-GB" altLang="en-US" sz="2400" i="1" dirty="0">
                <a:latin typeface="Arial" panose="020B0604020202020204" pitchFamily="34" charset="0"/>
                <a:cs typeface="Arial" panose="020B0604020202020204" pitchFamily="34" charset="0"/>
              </a:rPr>
              <a:t> </a:t>
            </a:r>
            <a:r>
              <a:rPr lang="en-GB" altLang="en-US" sz="2400" i="1" dirty="0" err="1">
                <a:latin typeface="Arial" panose="020B0604020202020204" pitchFamily="34" charset="0"/>
                <a:cs typeface="Arial" panose="020B0604020202020204" pitchFamily="34" charset="0"/>
              </a:rPr>
              <a:t>ddynoliaeth</a:t>
            </a:r>
            <a:r>
              <a:rPr lang="en-GB" altLang="en-US" sz="2400" i="1" dirty="0">
                <a:latin typeface="Arial" panose="020B0604020202020204" pitchFamily="34" charset="0"/>
                <a:cs typeface="Arial" panose="020B0604020202020204" pitchFamily="34" charset="0"/>
              </a:rPr>
              <a:t> </a:t>
            </a:r>
            <a:r>
              <a:rPr lang="en-GB" altLang="en-US" sz="2400" i="1" dirty="0" err="1">
                <a:latin typeface="Arial" panose="020B0604020202020204" pitchFamily="34" charset="0"/>
                <a:cs typeface="Arial" panose="020B0604020202020204" pitchFamily="34" charset="0"/>
              </a:rPr>
              <a:t>sicrhau</a:t>
            </a:r>
            <a:r>
              <a:rPr lang="en-GB" altLang="en-US" sz="2400" i="1" dirty="0">
                <a:latin typeface="Arial" panose="020B0604020202020204" pitchFamily="34" charset="0"/>
                <a:cs typeface="Arial" panose="020B0604020202020204" pitchFamily="34" charset="0"/>
              </a:rPr>
              <a:t> bod plant </a:t>
            </a:r>
            <a:r>
              <a:rPr lang="en-GB" altLang="en-US" sz="2400" i="1" dirty="0" err="1">
                <a:latin typeface="Arial" panose="020B0604020202020204" pitchFamily="34" charset="0"/>
                <a:cs typeface="Arial" panose="020B0604020202020204" pitchFamily="34" charset="0"/>
              </a:rPr>
              <a:t>yn</a:t>
            </a:r>
            <a:r>
              <a:rPr lang="en-GB" altLang="en-US" sz="2400" i="1" dirty="0">
                <a:latin typeface="Arial" panose="020B0604020202020204" pitchFamily="34" charset="0"/>
                <a:cs typeface="Arial" panose="020B0604020202020204" pitchFamily="34" charset="0"/>
              </a:rPr>
              <a:t> </a:t>
            </a:r>
            <a:r>
              <a:rPr lang="en-GB" altLang="en-US" sz="2400" i="1" dirty="0" err="1">
                <a:latin typeface="Arial" panose="020B0604020202020204" pitchFamily="34" charset="0"/>
                <a:cs typeface="Arial" panose="020B0604020202020204" pitchFamily="34" charset="0"/>
              </a:rPr>
              <a:t>cael</a:t>
            </a:r>
            <a:r>
              <a:rPr lang="en-GB" altLang="en-US" sz="2400" i="1" dirty="0">
                <a:latin typeface="Arial" panose="020B0604020202020204" pitchFamily="34" charset="0"/>
                <a:cs typeface="Arial" panose="020B0604020202020204" pitchFamily="34" charset="0"/>
              </a:rPr>
              <a:t> y </a:t>
            </a:r>
            <a:r>
              <a:rPr lang="en-GB" altLang="en-US" sz="2400" i="1" dirty="0" err="1">
                <a:latin typeface="Arial" panose="020B0604020202020204" pitchFamily="34" charset="0"/>
                <a:cs typeface="Arial" panose="020B0604020202020204" pitchFamily="34" charset="0"/>
              </a:rPr>
              <a:t>gorau</a:t>
            </a:r>
            <a:r>
              <a:rPr lang="en-GB" altLang="en-US" sz="2400" i="1" dirty="0">
                <a:latin typeface="Arial" panose="020B0604020202020204" pitchFamily="34" charset="0"/>
                <a:cs typeface="Arial" panose="020B0604020202020204" pitchFamily="34" charset="0"/>
              </a:rPr>
              <a:t> y </a:t>
            </a:r>
            <a:r>
              <a:rPr lang="en-GB" altLang="en-US" sz="2400" i="1" dirty="0" err="1">
                <a:latin typeface="Arial" panose="020B0604020202020204" pitchFamily="34" charset="0"/>
                <a:cs typeface="Arial" panose="020B0604020202020204" pitchFamily="34" charset="0"/>
              </a:rPr>
              <a:t>gellid</a:t>
            </a:r>
            <a:r>
              <a:rPr lang="en-GB" altLang="en-US" sz="2400" i="1" dirty="0">
                <a:latin typeface="Arial" panose="020B0604020202020204" pitchFamily="34" charset="0"/>
                <a:cs typeface="Arial" panose="020B0604020202020204" pitchFamily="34" charset="0"/>
              </a:rPr>
              <a:t> </a:t>
            </a:r>
            <a:r>
              <a:rPr lang="en-GB" altLang="en-US" sz="2400" i="1" dirty="0" err="1">
                <a:latin typeface="Arial" panose="020B0604020202020204" pitchFamily="34" charset="0"/>
                <a:cs typeface="Arial" panose="020B0604020202020204" pitchFamily="34" charset="0"/>
              </a:rPr>
              <a:t>ei</a:t>
            </a:r>
            <a:r>
              <a:rPr lang="en-GB" altLang="en-US" sz="2400" i="1" dirty="0">
                <a:latin typeface="Arial" panose="020B0604020202020204" pitchFamily="34" charset="0"/>
                <a:cs typeface="Arial" panose="020B0604020202020204" pitchFamily="34" charset="0"/>
              </a:rPr>
              <a:t> </a:t>
            </a:r>
            <a:r>
              <a:rPr lang="en-GB" altLang="en-US" sz="2400" i="1" dirty="0" err="1">
                <a:latin typeface="Arial" panose="020B0604020202020204" pitchFamily="34" charset="0"/>
                <a:cs typeface="Arial" panose="020B0604020202020204" pitchFamily="34" charset="0"/>
              </a:rPr>
              <a:t>ddarparu</a:t>
            </a:r>
            <a:r>
              <a:rPr lang="en-GB" altLang="en-US" sz="2400" i="1" dirty="0">
                <a:latin typeface="Arial" panose="020B0604020202020204" pitchFamily="34" charset="0"/>
                <a:cs typeface="Arial" panose="020B0604020202020204" pitchFamily="34" charset="0"/>
              </a:rPr>
              <a:t>”</a:t>
            </a:r>
          </a:p>
          <a:p>
            <a:pPr>
              <a:buFontTx/>
              <a:buNone/>
            </a:pPr>
            <a:endParaRPr lang="en-GB" altLang="en-US" sz="2400" i="1" dirty="0">
              <a:latin typeface="Arial" panose="020B0604020202020204" pitchFamily="34" charset="0"/>
              <a:cs typeface="Arial" panose="020B0604020202020204" pitchFamily="34" charset="0"/>
            </a:endParaRPr>
          </a:p>
          <a:p>
            <a:pPr>
              <a:buFontTx/>
              <a:buNone/>
            </a:pPr>
            <a:r>
              <a:rPr lang="en-GB" altLang="en-US" sz="2400" dirty="0" err="1">
                <a:latin typeface="Arial" panose="020B0604020202020204" pitchFamily="34" charset="0"/>
                <a:cs typeface="Arial" panose="020B0604020202020204" pitchFamily="34" charset="0"/>
              </a:rPr>
              <a:t>Mabwysiadu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gan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Gyngrair</a:t>
            </a:r>
            <a:r>
              <a:rPr lang="en-GB" altLang="en-US" sz="2400" dirty="0">
                <a:latin typeface="Arial" panose="020B0604020202020204" pitchFamily="34" charset="0"/>
                <a:cs typeface="Arial" panose="020B0604020202020204" pitchFamily="34" charset="0"/>
              </a:rPr>
              <a:t> y </a:t>
            </a:r>
            <a:r>
              <a:rPr lang="en-GB" altLang="en-US" sz="2400" dirty="0" err="1">
                <a:latin typeface="Arial" panose="020B0604020202020204" pitchFamily="34" charset="0"/>
                <a:cs typeface="Arial" panose="020B0604020202020204" pitchFamily="34" charset="0"/>
              </a:rPr>
              <a:t>Cenhedloedd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ym</a:t>
            </a:r>
            <a:r>
              <a:rPr lang="en-GB" altLang="en-US" sz="2400" dirty="0">
                <a:latin typeface="Arial" panose="020B0604020202020204" pitchFamily="34" charset="0"/>
                <a:cs typeface="Arial" panose="020B0604020202020204" pitchFamily="34" charset="0"/>
              </a:rPr>
              <a:t> 1924</a:t>
            </a:r>
            <a:endParaRPr lang="en-GB" altLang="en-US" sz="2400" i="1" dirty="0">
              <a:latin typeface="Arial" panose="020B0604020202020204" pitchFamily="34" charset="0"/>
              <a:cs typeface="Arial" panose="020B0604020202020204" pitchFamily="34" charset="0"/>
            </a:endParaRPr>
          </a:p>
        </p:txBody>
      </p:sp>
      <p:sp>
        <p:nvSpPr>
          <p:cNvPr id="25604" name="Rectangle 4">
            <a:extLst>
              <a:ext uri="{FF2B5EF4-FFF2-40B4-BE49-F238E27FC236}">
                <a16:creationId xmlns:a16="http://schemas.microsoft.com/office/drawing/2014/main" id="{4FE972A4-AC2F-4BD9-A9C6-278A1194A007}"/>
              </a:ext>
            </a:extLst>
          </p:cNvPr>
          <p:cNvSpPr txBox="1">
            <a:spLocks noChangeArrowheads="1"/>
          </p:cNvSpPr>
          <p:nvPr/>
        </p:nvSpPr>
        <p:spPr bwMode="auto">
          <a:xfrm>
            <a:off x="6266859" y="1668912"/>
            <a:ext cx="4257368" cy="468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GB" altLang="en-US" sz="2400" dirty="0">
                <a:latin typeface="Arial" panose="020B0604020202020204" pitchFamily="34" charset="0"/>
                <a:cs typeface="Arial" panose="020B0604020202020204" pitchFamily="34" charset="0"/>
              </a:rPr>
              <a:t>1923 Draft Declaration of the Rights of the Child:</a:t>
            </a:r>
          </a:p>
          <a:p>
            <a:pPr>
              <a:buFontTx/>
              <a:buNone/>
            </a:pPr>
            <a:r>
              <a:rPr lang="en-GB" altLang="en-US" sz="2400" dirty="0">
                <a:latin typeface="Arial" panose="020B0604020202020204" pitchFamily="34" charset="0"/>
                <a:cs typeface="Arial" panose="020B0604020202020204" pitchFamily="34" charset="0"/>
              </a:rPr>
              <a:t>“</a:t>
            </a:r>
            <a:r>
              <a:rPr lang="en-GB" altLang="en-US" sz="2400" i="1" dirty="0">
                <a:latin typeface="Arial" panose="020B0604020202020204" pitchFamily="34" charset="0"/>
                <a:cs typeface="Arial" panose="020B0604020202020204" pitchFamily="34" charset="0"/>
              </a:rPr>
              <a:t>Mankind owes to the child the best that it has to give.”</a:t>
            </a:r>
          </a:p>
          <a:p>
            <a:pPr>
              <a:buFontTx/>
              <a:buNone/>
            </a:pPr>
            <a:endParaRPr lang="en-GB" altLang="en-US" sz="2400" i="1" dirty="0">
              <a:latin typeface="Arial" panose="020B0604020202020204" pitchFamily="34" charset="0"/>
              <a:cs typeface="Arial" panose="020B0604020202020204" pitchFamily="34" charset="0"/>
            </a:endParaRPr>
          </a:p>
          <a:p>
            <a:pPr>
              <a:buFontTx/>
              <a:buNone/>
            </a:pPr>
            <a:r>
              <a:rPr lang="en-GB" altLang="en-US" sz="2400" dirty="0">
                <a:latin typeface="Arial" panose="020B0604020202020204" pitchFamily="34" charset="0"/>
                <a:cs typeface="Arial" panose="020B0604020202020204" pitchFamily="34" charset="0"/>
              </a:rPr>
              <a:t>Adopted by the League of Nations in 1924</a:t>
            </a:r>
          </a:p>
        </p:txBody>
      </p:sp>
      <p:sp>
        <p:nvSpPr>
          <p:cNvPr id="6" name="TextBox 5">
            <a:extLst>
              <a:ext uri="{FF2B5EF4-FFF2-40B4-BE49-F238E27FC236}">
                <a16:creationId xmlns:a16="http://schemas.microsoft.com/office/drawing/2014/main" id="{B48A4E1D-39EA-172C-D8CC-D015EC8D33FF}"/>
              </a:ext>
            </a:extLst>
          </p:cNvPr>
          <p:cNvSpPr txBox="1"/>
          <p:nvPr/>
        </p:nvSpPr>
        <p:spPr>
          <a:xfrm>
            <a:off x="1336490" y="5164934"/>
            <a:ext cx="10215391" cy="461665"/>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hlinkClick r:id="rId3"/>
              </a:rPr>
              <a:t>https://www.unicef.org/child-rights-convention/history-child-rights</a:t>
            </a:r>
            <a:r>
              <a:rPr lang="en-GB" dirty="0">
                <a:latin typeface="Arial" panose="020B0604020202020204" pitchFamily="34" charset="0"/>
                <a:cs typeface="Arial" panose="020B0604020202020204" pitchFamily="34" charset="0"/>
              </a:rPr>
              <a: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FC74B9D-4777-4623-8E18-C17B0C51FB27}"/>
              </a:ext>
            </a:extLst>
          </p:cNvPr>
          <p:cNvSpPr>
            <a:spLocks noGrp="1"/>
          </p:cNvSpPr>
          <p:nvPr>
            <p:ph type="title"/>
          </p:nvPr>
        </p:nvSpPr>
        <p:spPr>
          <a:xfrm>
            <a:off x="1728019" y="609600"/>
            <a:ext cx="7772400" cy="1143000"/>
          </a:xfrm>
        </p:spPr>
        <p:txBody>
          <a:bodyPr>
            <a:normAutofit/>
          </a:bodyPr>
          <a:lstStyle/>
          <a:p>
            <a:r>
              <a:rPr lang="en-GB" altLang="en-US" sz="4800" dirty="0"/>
              <a:t>CCUHP   		 </a:t>
            </a:r>
            <a:r>
              <a:rPr lang="en-GB" altLang="en-US" sz="4800" dirty="0">
                <a:solidFill>
                  <a:schemeClr val="accent1">
                    <a:lumMod val="75000"/>
                  </a:schemeClr>
                </a:solidFill>
              </a:rPr>
              <a:t>UNCRC</a:t>
            </a:r>
          </a:p>
        </p:txBody>
      </p:sp>
      <p:sp>
        <p:nvSpPr>
          <p:cNvPr id="27651" name="Rectangle 3">
            <a:extLst>
              <a:ext uri="{FF2B5EF4-FFF2-40B4-BE49-F238E27FC236}">
                <a16:creationId xmlns:a16="http://schemas.microsoft.com/office/drawing/2014/main" id="{CE479252-015C-4FE9-836D-BC34560A0724}"/>
              </a:ext>
            </a:extLst>
          </p:cNvPr>
          <p:cNvSpPr txBox="1">
            <a:spLocks noChangeArrowheads="1"/>
          </p:cNvSpPr>
          <p:nvPr/>
        </p:nvSpPr>
        <p:spPr bwMode="auto">
          <a:xfrm>
            <a:off x="823453" y="2133600"/>
            <a:ext cx="381476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GB" altLang="en-US" sz="2800" dirty="0" err="1"/>
              <a:t>Datganiad</a:t>
            </a:r>
            <a:r>
              <a:rPr lang="en-GB" altLang="en-US" sz="2800" dirty="0"/>
              <a:t> </a:t>
            </a:r>
            <a:r>
              <a:rPr lang="en-GB" altLang="en-US" sz="2800" dirty="0" err="1"/>
              <a:t>fod</a:t>
            </a:r>
            <a:r>
              <a:rPr lang="en-GB" altLang="en-US" sz="2800" dirty="0"/>
              <a:t> </a:t>
            </a:r>
            <a:r>
              <a:rPr lang="en-GB" altLang="en-US" sz="2800" dirty="0" err="1"/>
              <a:t>gan</a:t>
            </a:r>
            <a:r>
              <a:rPr lang="en-GB" altLang="en-US" sz="2800" dirty="0"/>
              <a:t> </a:t>
            </a:r>
            <a:r>
              <a:rPr lang="en-GB" altLang="en-US" sz="2800" dirty="0" err="1"/>
              <a:t>blant</a:t>
            </a:r>
            <a:r>
              <a:rPr lang="en-GB" altLang="en-US" sz="2800" dirty="0"/>
              <a:t> </a:t>
            </a:r>
            <a:r>
              <a:rPr lang="en-GB" altLang="en-US" sz="2800" dirty="0" err="1"/>
              <a:t>hawliau</a:t>
            </a:r>
            <a:r>
              <a:rPr lang="en-GB" altLang="en-US" sz="2800" dirty="0"/>
              <a:t> </a:t>
            </a:r>
            <a:r>
              <a:rPr lang="en-GB" altLang="en-US" sz="2800" dirty="0" err="1"/>
              <a:t>dynol</a:t>
            </a:r>
            <a:r>
              <a:rPr lang="en-GB" altLang="en-US" sz="2800" dirty="0"/>
              <a:t> </a:t>
            </a:r>
            <a:r>
              <a:rPr lang="en-GB" altLang="en-US" sz="2800" dirty="0" err="1"/>
              <a:t>sylfaenol</a:t>
            </a:r>
            <a:r>
              <a:rPr lang="en-GB" altLang="en-US" sz="2800" dirty="0"/>
              <a:t> y </a:t>
            </a:r>
            <a:r>
              <a:rPr lang="en-GB" altLang="en-US" sz="2800" dirty="0" err="1"/>
              <a:t>dylid</a:t>
            </a:r>
            <a:r>
              <a:rPr lang="en-GB" altLang="en-US" sz="2800" dirty="0"/>
              <a:t> </a:t>
            </a:r>
            <a:r>
              <a:rPr lang="en-GB" altLang="en-US" sz="2800" dirty="0" err="1"/>
              <a:t>eu</a:t>
            </a:r>
            <a:r>
              <a:rPr lang="en-GB" altLang="en-US" sz="2800" dirty="0"/>
              <a:t> </a:t>
            </a:r>
            <a:r>
              <a:rPr lang="en-GB" altLang="en-US" sz="2800" dirty="0" err="1"/>
              <a:t>parchu</a:t>
            </a:r>
            <a:r>
              <a:rPr lang="en-GB" altLang="en-US" sz="2800" dirty="0"/>
              <a:t> </a:t>
            </a:r>
            <a:r>
              <a:rPr lang="en-GB" altLang="en-US" sz="2800" dirty="0" err="1"/>
              <a:t>a’u</a:t>
            </a:r>
            <a:r>
              <a:rPr lang="en-GB" altLang="en-US" sz="2800" dirty="0"/>
              <a:t> </a:t>
            </a:r>
            <a:r>
              <a:rPr lang="en-GB" altLang="en-US" sz="2800" dirty="0" err="1"/>
              <a:t>hyrwyddo</a:t>
            </a:r>
            <a:endParaRPr lang="en-GB" altLang="en-US" sz="2800" dirty="0"/>
          </a:p>
        </p:txBody>
      </p:sp>
      <p:sp>
        <p:nvSpPr>
          <p:cNvPr id="27652" name="Rectangle 4">
            <a:extLst>
              <a:ext uri="{FF2B5EF4-FFF2-40B4-BE49-F238E27FC236}">
                <a16:creationId xmlns:a16="http://schemas.microsoft.com/office/drawing/2014/main" id="{3FFFE032-9ED5-4BC7-9D18-C4A78B2E3D73}"/>
              </a:ext>
            </a:extLst>
          </p:cNvPr>
          <p:cNvSpPr txBox="1">
            <a:spLocks noChangeArrowheads="1"/>
          </p:cNvSpPr>
          <p:nvPr/>
        </p:nvSpPr>
        <p:spPr bwMode="auto">
          <a:xfrm>
            <a:off x="6167438" y="2133600"/>
            <a:ext cx="3814762"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GB" altLang="en-US" sz="2800" dirty="0">
                <a:solidFill>
                  <a:schemeClr val="accent1">
                    <a:lumMod val="75000"/>
                  </a:schemeClr>
                </a:solidFill>
              </a:rPr>
              <a:t>A declaration that children have basic human rights that should be respected and promoted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5967D305-F208-44E2-8331-9CF565A86256}"/>
              </a:ext>
            </a:extLst>
          </p:cNvPr>
          <p:cNvSpPr>
            <a:spLocks noGrp="1"/>
          </p:cNvSpPr>
          <p:nvPr>
            <p:ph type="title"/>
          </p:nvPr>
        </p:nvSpPr>
        <p:spPr>
          <a:xfrm>
            <a:off x="1708355" y="619433"/>
            <a:ext cx="8265266" cy="1143000"/>
          </a:xfrm>
        </p:spPr>
        <p:txBody>
          <a:bodyPr>
            <a:noAutofit/>
          </a:bodyPr>
          <a:lstStyle/>
          <a:p>
            <a:r>
              <a:rPr lang="en-GB" altLang="en-US" sz="4800" dirty="0" err="1"/>
              <a:t>Datganiad</a:t>
            </a:r>
            <a:r>
              <a:rPr lang="en-GB" altLang="en-US" sz="4800" dirty="0"/>
              <a:t>		</a:t>
            </a:r>
            <a:r>
              <a:rPr lang="en-GB" altLang="en-US" sz="4800" dirty="0">
                <a:solidFill>
                  <a:schemeClr val="accent1">
                    <a:lumMod val="75000"/>
                  </a:schemeClr>
                </a:solidFill>
              </a:rPr>
              <a:t>Declaration</a:t>
            </a:r>
          </a:p>
        </p:txBody>
      </p:sp>
      <p:sp>
        <p:nvSpPr>
          <p:cNvPr id="29699" name="Rectangle 3">
            <a:extLst>
              <a:ext uri="{FF2B5EF4-FFF2-40B4-BE49-F238E27FC236}">
                <a16:creationId xmlns:a16="http://schemas.microsoft.com/office/drawing/2014/main" id="{8EB29CE2-3B82-4295-A248-C34C6C6D0FDE}"/>
              </a:ext>
            </a:extLst>
          </p:cNvPr>
          <p:cNvSpPr txBox="1">
            <a:spLocks noChangeArrowheads="1"/>
          </p:cNvSpPr>
          <p:nvPr/>
        </p:nvSpPr>
        <p:spPr bwMode="auto">
          <a:xfrm>
            <a:off x="1010265" y="1981200"/>
            <a:ext cx="381476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err="1"/>
              <a:t>Datganiadau</a:t>
            </a:r>
            <a:r>
              <a:rPr lang="en-GB" altLang="en-US" sz="2400" dirty="0"/>
              <a:t> neu </a:t>
            </a:r>
            <a:r>
              <a:rPr lang="en-GB" altLang="en-US" sz="2400" dirty="0" err="1"/>
              <a:t>egwyddorion</a:t>
            </a:r>
            <a:r>
              <a:rPr lang="en-GB" altLang="en-US" sz="2400" dirty="0"/>
              <a:t> </a:t>
            </a:r>
            <a:r>
              <a:rPr lang="en-GB" altLang="en-US" sz="2400" dirty="0" err="1"/>
              <a:t>cyffredinol</a:t>
            </a:r>
            <a:endParaRPr lang="en-GB" altLang="en-US" sz="2400" dirty="0"/>
          </a:p>
          <a:p>
            <a:endParaRPr lang="en-GB" altLang="en-US" sz="2400" dirty="0"/>
          </a:p>
          <a:p>
            <a:r>
              <a:rPr lang="en-GB" altLang="en-US" sz="2400" dirty="0" err="1"/>
              <a:t>Nid</a:t>
            </a:r>
            <a:r>
              <a:rPr lang="en-GB" altLang="en-US" sz="2400" dirty="0"/>
              <a:t> </a:t>
            </a:r>
            <a:r>
              <a:rPr lang="en-GB" altLang="en-US" sz="2400" dirty="0" err="1"/>
              <a:t>oes</a:t>
            </a:r>
            <a:r>
              <a:rPr lang="en-GB" altLang="en-US" sz="2400" dirty="0"/>
              <a:t> </a:t>
            </a:r>
            <a:r>
              <a:rPr lang="en-GB" altLang="en-US" sz="2400" dirty="0" err="1"/>
              <a:t>rhaid</a:t>
            </a:r>
            <a:r>
              <a:rPr lang="en-GB" altLang="en-US" sz="2400" dirty="0"/>
              <a:t> </a:t>
            </a:r>
            <a:r>
              <a:rPr lang="en-GB" altLang="en-US" sz="2400" dirty="0" err="1"/>
              <a:t>eu</a:t>
            </a:r>
            <a:r>
              <a:rPr lang="en-GB" altLang="en-US" sz="2400" dirty="0"/>
              <a:t> </a:t>
            </a:r>
            <a:r>
              <a:rPr lang="en-GB" altLang="en-US" sz="2400" dirty="0" err="1"/>
              <a:t>mabwysiadu</a:t>
            </a:r>
            <a:r>
              <a:rPr lang="en-GB" altLang="en-US" sz="2400" dirty="0"/>
              <a:t> neu </a:t>
            </a:r>
            <a:r>
              <a:rPr lang="en-GB" altLang="en-US" sz="2400" dirty="0" err="1"/>
              <a:t>eu</a:t>
            </a:r>
            <a:r>
              <a:rPr lang="en-GB" altLang="en-US" sz="2400" dirty="0"/>
              <a:t> </a:t>
            </a:r>
            <a:r>
              <a:rPr lang="en-GB" altLang="en-US" sz="2400" dirty="0" err="1"/>
              <a:t>gweithredu</a:t>
            </a:r>
            <a:r>
              <a:rPr lang="en-GB" altLang="en-US" sz="2400" dirty="0"/>
              <a:t> </a:t>
            </a:r>
            <a:r>
              <a:rPr lang="en-GB" altLang="en-US" sz="2400" dirty="0" err="1"/>
              <a:t>gan</a:t>
            </a:r>
            <a:r>
              <a:rPr lang="en-GB" altLang="en-US" sz="2400" dirty="0"/>
              <a:t> y </a:t>
            </a:r>
            <a:r>
              <a:rPr lang="en-GB" altLang="en-US" sz="2400" dirty="0" err="1"/>
              <a:t>gwledydd</a:t>
            </a:r>
            <a:r>
              <a:rPr lang="en-GB" altLang="en-US" sz="2400" dirty="0"/>
              <a:t> </a:t>
            </a:r>
            <a:r>
              <a:rPr lang="en-GB" altLang="en-US" sz="2400" dirty="0" err="1"/>
              <a:t>sy’n</a:t>
            </a:r>
            <a:r>
              <a:rPr lang="en-GB" altLang="en-US" sz="2400" dirty="0"/>
              <a:t> </a:t>
            </a:r>
            <a:r>
              <a:rPr lang="en-GB" altLang="en-US" sz="2400" dirty="0" err="1"/>
              <a:t>aelodau</a:t>
            </a:r>
            <a:endParaRPr lang="en-GB" altLang="en-US" sz="2400" dirty="0"/>
          </a:p>
        </p:txBody>
      </p:sp>
      <p:sp>
        <p:nvSpPr>
          <p:cNvPr id="29700" name="Rectangle 4">
            <a:extLst>
              <a:ext uri="{FF2B5EF4-FFF2-40B4-BE49-F238E27FC236}">
                <a16:creationId xmlns:a16="http://schemas.microsoft.com/office/drawing/2014/main" id="{2B7175EA-1511-406B-80B0-BEA968C38D45}"/>
              </a:ext>
            </a:extLst>
          </p:cNvPr>
          <p:cNvSpPr txBox="1">
            <a:spLocks noChangeArrowheads="1"/>
          </p:cNvSpPr>
          <p:nvPr/>
        </p:nvSpPr>
        <p:spPr bwMode="auto">
          <a:xfrm>
            <a:off x="6432909" y="2005781"/>
            <a:ext cx="3814762"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solidFill>
                  <a:schemeClr val="accent1">
                    <a:lumMod val="75000"/>
                  </a:schemeClr>
                </a:solidFill>
              </a:rPr>
              <a:t>Statements or general principles</a:t>
            </a:r>
          </a:p>
          <a:p>
            <a:endParaRPr lang="en-GB" altLang="en-US" sz="2400" dirty="0">
              <a:solidFill>
                <a:schemeClr val="accent1">
                  <a:lumMod val="75000"/>
                </a:schemeClr>
              </a:solidFill>
            </a:endParaRPr>
          </a:p>
          <a:p>
            <a:r>
              <a:rPr lang="en-GB" altLang="en-US" sz="2400" dirty="0">
                <a:solidFill>
                  <a:schemeClr val="accent1">
                    <a:lumMod val="75000"/>
                  </a:schemeClr>
                </a:solidFill>
              </a:rPr>
              <a:t>Do not have to be adopted or implemented by member states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5C96E592-1697-4F63-99C4-3D845A00F125}"/>
              </a:ext>
            </a:extLst>
          </p:cNvPr>
          <p:cNvSpPr>
            <a:spLocks noGrp="1"/>
          </p:cNvSpPr>
          <p:nvPr>
            <p:ph type="title"/>
          </p:nvPr>
        </p:nvSpPr>
        <p:spPr>
          <a:xfrm>
            <a:off x="2209799" y="333376"/>
            <a:ext cx="8551053" cy="1008063"/>
          </a:xfrm>
        </p:spPr>
        <p:txBody>
          <a:bodyPr>
            <a:noAutofit/>
          </a:bodyPr>
          <a:lstStyle/>
          <a:p>
            <a:r>
              <a:rPr lang="en-GB" altLang="en-US" sz="4800" dirty="0"/>
              <a:t>CCUHP				</a:t>
            </a:r>
            <a:r>
              <a:rPr lang="en-GB" altLang="en-US" sz="4800" dirty="0">
                <a:solidFill>
                  <a:schemeClr val="accent1">
                    <a:lumMod val="75000"/>
                  </a:schemeClr>
                </a:solidFill>
              </a:rPr>
              <a:t>UNCRC</a:t>
            </a:r>
          </a:p>
        </p:txBody>
      </p:sp>
      <p:sp>
        <p:nvSpPr>
          <p:cNvPr id="31747" name="Rectangle 3">
            <a:extLst>
              <a:ext uri="{FF2B5EF4-FFF2-40B4-BE49-F238E27FC236}">
                <a16:creationId xmlns:a16="http://schemas.microsoft.com/office/drawing/2014/main" id="{C5431A30-69BC-4E86-8FE6-C60C71503077}"/>
              </a:ext>
            </a:extLst>
          </p:cNvPr>
          <p:cNvSpPr txBox="1">
            <a:spLocks noChangeArrowheads="1"/>
          </p:cNvSpPr>
          <p:nvPr/>
        </p:nvSpPr>
        <p:spPr bwMode="auto">
          <a:xfrm>
            <a:off x="1383892" y="1345691"/>
            <a:ext cx="3814763" cy="4754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GB" altLang="en-US" sz="2800" dirty="0"/>
              <a:t>54 </a:t>
            </a:r>
            <a:r>
              <a:rPr lang="en-GB" altLang="en-US" sz="2800" dirty="0" err="1"/>
              <a:t>Erthygl</a:t>
            </a:r>
            <a:endParaRPr lang="en-GB" altLang="en-US" sz="2800" dirty="0"/>
          </a:p>
          <a:p>
            <a:pPr>
              <a:buFontTx/>
              <a:buNone/>
            </a:pPr>
            <a:r>
              <a:rPr lang="en-GB" altLang="en-US" sz="2800" dirty="0"/>
              <a:t>4 </a:t>
            </a:r>
            <a:r>
              <a:rPr lang="en-GB" altLang="en-US" sz="2800" dirty="0" err="1"/>
              <a:t>categori</a:t>
            </a:r>
            <a:r>
              <a:rPr lang="en-GB" altLang="en-US" sz="2800" dirty="0"/>
              <a:t> bras</a:t>
            </a:r>
          </a:p>
          <a:p>
            <a:r>
              <a:rPr lang="en-GB" altLang="en-US" sz="2800" dirty="0" err="1"/>
              <a:t>Yr</a:t>
            </a:r>
            <a:r>
              <a:rPr lang="en-GB" altLang="en-US" sz="2800" dirty="0"/>
              <a:t> </a:t>
            </a:r>
            <a:r>
              <a:rPr lang="en-GB" altLang="en-US" sz="2800" dirty="0" err="1"/>
              <a:t>hawl</a:t>
            </a:r>
            <a:r>
              <a:rPr lang="en-GB" altLang="en-US" sz="2800" dirty="0"/>
              <a:t> </a:t>
            </a:r>
            <a:r>
              <a:rPr lang="en-GB" altLang="en-US" sz="2800" dirty="0" err="1"/>
              <a:t>i</a:t>
            </a:r>
            <a:r>
              <a:rPr lang="en-GB" altLang="en-US" sz="2800" dirty="0"/>
              <a:t> </a:t>
            </a:r>
            <a:r>
              <a:rPr lang="en-GB" altLang="en-US" sz="2800" dirty="0" err="1"/>
              <a:t>fywyd</a:t>
            </a:r>
            <a:endParaRPr lang="en-GB" altLang="en-US" sz="2800" dirty="0"/>
          </a:p>
          <a:p>
            <a:r>
              <a:rPr lang="en-GB" altLang="en-US" sz="2800" dirty="0" err="1"/>
              <a:t>Yr</a:t>
            </a:r>
            <a:r>
              <a:rPr lang="en-GB" altLang="en-US" sz="2800" dirty="0"/>
              <a:t> </a:t>
            </a:r>
            <a:r>
              <a:rPr lang="en-GB" altLang="en-US" sz="2800" dirty="0" err="1"/>
              <a:t>hawl</a:t>
            </a:r>
            <a:r>
              <a:rPr lang="en-GB" altLang="en-US" sz="2800" dirty="0"/>
              <a:t> </a:t>
            </a:r>
            <a:r>
              <a:rPr lang="en-GB" altLang="en-US" sz="2800" dirty="0" err="1"/>
              <a:t>i</a:t>
            </a:r>
            <a:r>
              <a:rPr lang="en-GB" altLang="en-US" sz="2800" dirty="0"/>
              <a:t> </a:t>
            </a:r>
            <a:r>
              <a:rPr lang="en-GB" altLang="en-US" sz="2800" dirty="0" err="1"/>
              <a:t>ddatblygu</a:t>
            </a:r>
            <a:endParaRPr lang="en-GB" altLang="en-US" sz="2800" dirty="0"/>
          </a:p>
          <a:p>
            <a:r>
              <a:rPr lang="en-GB" altLang="en-US" sz="2800" dirty="0" err="1"/>
              <a:t>Yr</a:t>
            </a:r>
            <a:r>
              <a:rPr lang="en-GB" altLang="en-US" sz="2800" dirty="0"/>
              <a:t> </a:t>
            </a:r>
            <a:r>
              <a:rPr lang="en-GB" altLang="en-US" sz="2800" dirty="0" err="1"/>
              <a:t>hawl</a:t>
            </a:r>
            <a:r>
              <a:rPr lang="en-GB" altLang="en-US" sz="2800" dirty="0"/>
              <a:t> </a:t>
            </a:r>
            <a:r>
              <a:rPr lang="en-GB" altLang="en-US" sz="2800" dirty="0" err="1"/>
              <a:t>i</a:t>
            </a:r>
            <a:r>
              <a:rPr lang="en-GB" altLang="en-US" sz="2800" dirty="0"/>
              <a:t> </a:t>
            </a:r>
            <a:r>
              <a:rPr lang="en-GB" altLang="en-US" sz="2800" dirty="0" err="1"/>
              <a:t>gael</a:t>
            </a:r>
            <a:r>
              <a:rPr lang="en-GB" altLang="en-US" sz="2800" dirty="0"/>
              <a:t> </a:t>
            </a:r>
            <a:r>
              <a:rPr lang="en-GB" altLang="en-US" sz="2800" dirty="0" err="1"/>
              <a:t>ei</a:t>
            </a:r>
            <a:r>
              <a:rPr lang="en-GB" altLang="en-US" sz="2800" dirty="0"/>
              <a:t> </a:t>
            </a:r>
            <a:r>
              <a:rPr lang="en-GB" altLang="en-US" sz="2800" dirty="0" err="1"/>
              <a:t>amddiffyn</a:t>
            </a:r>
            <a:endParaRPr lang="en-GB" altLang="en-US" sz="2800" dirty="0"/>
          </a:p>
          <a:p>
            <a:r>
              <a:rPr lang="en-GB" altLang="en-US" sz="2800" dirty="0" err="1"/>
              <a:t>Yr</a:t>
            </a:r>
            <a:r>
              <a:rPr lang="en-GB" altLang="en-US" sz="2800" dirty="0"/>
              <a:t> </a:t>
            </a:r>
            <a:r>
              <a:rPr lang="en-GB" altLang="en-US" sz="2800" dirty="0" err="1"/>
              <a:t>hawl</a:t>
            </a:r>
            <a:r>
              <a:rPr lang="en-GB" altLang="en-US" sz="2800" dirty="0"/>
              <a:t> </a:t>
            </a:r>
            <a:r>
              <a:rPr lang="en-GB" altLang="en-US" sz="2800" dirty="0" err="1"/>
              <a:t>i</a:t>
            </a:r>
            <a:r>
              <a:rPr lang="en-GB" altLang="en-US" sz="2800" dirty="0"/>
              <a:t> </a:t>
            </a:r>
            <a:r>
              <a:rPr lang="en-GB" altLang="en-US" sz="2800" dirty="0" err="1"/>
              <a:t>gyfranogi</a:t>
            </a:r>
            <a:endParaRPr lang="en-GB" altLang="en-US" sz="2800" dirty="0"/>
          </a:p>
        </p:txBody>
      </p:sp>
      <p:sp>
        <p:nvSpPr>
          <p:cNvPr id="31748" name="Rectangle 4">
            <a:extLst>
              <a:ext uri="{FF2B5EF4-FFF2-40B4-BE49-F238E27FC236}">
                <a16:creationId xmlns:a16="http://schemas.microsoft.com/office/drawing/2014/main" id="{6571FE7B-F582-40D2-9AF3-B36BA127C8E1}"/>
              </a:ext>
            </a:extLst>
          </p:cNvPr>
          <p:cNvSpPr txBox="1">
            <a:spLocks noChangeArrowheads="1"/>
          </p:cNvSpPr>
          <p:nvPr/>
        </p:nvSpPr>
        <p:spPr bwMode="auto">
          <a:xfrm>
            <a:off x="6673852" y="1375493"/>
            <a:ext cx="4134256" cy="4827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GB" altLang="en-US" sz="2800" dirty="0">
                <a:solidFill>
                  <a:schemeClr val="accent1">
                    <a:lumMod val="75000"/>
                  </a:schemeClr>
                </a:solidFill>
              </a:rPr>
              <a:t>54 Articles</a:t>
            </a:r>
          </a:p>
          <a:p>
            <a:pPr>
              <a:buFontTx/>
              <a:buNone/>
            </a:pPr>
            <a:r>
              <a:rPr lang="en-GB" altLang="en-US" sz="2800" dirty="0">
                <a:solidFill>
                  <a:schemeClr val="accent1">
                    <a:lumMod val="75000"/>
                  </a:schemeClr>
                </a:solidFill>
              </a:rPr>
              <a:t>4 broad categories</a:t>
            </a:r>
          </a:p>
          <a:p>
            <a:r>
              <a:rPr lang="en-GB" altLang="en-US" sz="2800" dirty="0">
                <a:solidFill>
                  <a:schemeClr val="accent1">
                    <a:lumMod val="75000"/>
                  </a:schemeClr>
                </a:solidFill>
              </a:rPr>
              <a:t>The right to life</a:t>
            </a:r>
          </a:p>
          <a:p>
            <a:r>
              <a:rPr lang="en-GB" altLang="en-US" sz="2800" dirty="0">
                <a:solidFill>
                  <a:schemeClr val="accent1">
                    <a:lumMod val="75000"/>
                  </a:schemeClr>
                </a:solidFill>
              </a:rPr>
              <a:t>The right to develop</a:t>
            </a:r>
          </a:p>
          <a:p>
            <a:r>
              <a:rPr lang="en-GB" altLang="en-US" sz="2800" dirty="0">
                <a:solidFill>
                  <a:schemeClr val="accent1">
                    <a:lumMod val="75000"/>
                  </a:schemeClr>
                </a:solidFill>
              </a:rPr>
              <a:t>The right to be protected</a:t>
            </a:r>
          </a:p>
          <a:p>
            <a:r>
              <a:rPr lang="en-GB" altLang="en-US" sz="2800" dirty="0">
                <a:solidFill>
                  <a:schemeClr val="accent1">
                    <a:lumMod val="75000"/>
                  </a:schemeClr>
                </a:solidFill>
              </a:rPr>
              <a:t>The right to participate</a:t>
            </a:r>
          </a:p>
        </p:txBody>
      </p:sp>
      <p:sp>
        <p:nvSpPr>
          <p:cNvPr id="2" name="TextBox 1">
            <a:extLst>
              <a:ext uri="{FF2B5EF4-FFF2-40B4-BE49-F238E27FC236}">
                <a16:creationId xmlns:a16="http://schemas.microsoft.com/office/drawing/2014/main" id="{7DF1005B-D5DD-41F7-A4E3-5775764CD925}"/>
              </a:ext>
            </a:extLst>
          </p:cNvPr>
          <p:cNvSpPr txBox="1"/>
          <p:nvPr/>
        </p:nvSpPr>
        <p:spPr>
          <a:xfrm>
            <a:off x="8616951" y="5157788"/>
            <a:ext cx="3203637" cy="461665"/>
          </a:xfrm>
          <a:prstGeom prst="rect">
            <a:avLst/>
          </a:prstGeom>
          <a:noFill/>
        </p:spPr>
        <p:txBody>
          <a:bodyPr wrap="square">
            <a:spAutoFit/>
          </a:bodyPr>
          <a:lstStyle/>
          <a:p>
            <a:pPr>
              <a:defRPr/>
            </a:pPr>
            <a:r>
              <a:rPr lang="en-GB" dirty="0">
                <a:latin typeface="+mj-lt"/>
              </a:rPr>
              <a:t>(</a:t>
            </a:r>
            <a:r>
              <a:rPr lang="en-GB" dirty="0" err="1">
                <a:latin typeface="+mj-lt"/>
              </a:rPr>
              <a:t>Unicef</a:t>
            </a:r>
            <a:r>
              <a:rPr lang="en-GB" dirty="0">
                <a:latin typeface="+mj-lt"/>
              </a:rPr>
              <a:t>, 2016)</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8C395316-8D11-4BB0-A835-83CE81B7E27F}"/>
              </a:ext>
            </a:extLst>
          </p:cNvPr>
          <p:cNvSpPr>
            <a:spLocks noGrp="1"/>
          </p:cNvSpPr>
          <p:nvPr>
            <p:ph type="title"/>
          </p:nvPr>
        </p:nvSpPr>
        <p:spPr>
          <a:xfrm>
            <a:off x="1369156" y="260913"/>
            <a:ext cx="8834578" cy="771526"/>
          </a:xfrm>
        </p:spPr>
        <p:txBody>
          <a:bodyPr>
            <a:noAutofit/>
          </a:bodyPr>
          <a:lstStyle/>
          <a:p>
            <a:r>
              <a:rPr lang="en-GB" altLang="en-US" sz="4800" dirty="0"/>
              <a:t>54 </a:t>
            </a:r>
            <a:r>
              <a:rPr lang="en-GB" altLang="en-US" sz="4800" dirty="0" err="1"/>
              <a:t>Erthygl</a:t>
            </a:r>
            <a:r>
              <a:rPr lang="en-GB" altLang="en-US" sz="4800" dirty="0"/>
              <a:t>                </a:t>
            </a:r>
            <a:r>
              <a:rPr lang="en-GB" altLang="en-US" sz="4800" dirty="0">
                <a:solidFill>
                  <a:schemeClr val="accent1">
                    <a:lumMod val="75000"/>
                  </a:schemeClr>
                </a:solidFill>
              </a:rPr>
              <a:t>54 Articles</a:t>
            </a:r>
          </a:p>
        </p:txBody>
      </p:sp>
      <p:sp>
        <p:nvSpPr>
          <p:cNvPr id="33795" name="Rectangle 3">
            <a:extLst>
              <a:ext uri="{FF2B5EF4-FFF2-40B4-BE49-F238E27FC236}">
                <a16:creationId xmlns:a16="http://schemas.microsoft.com/office/drawing/2014/main" id="{223D6D94-FB3F-40DF-AFA3-A52C3B4A57C3}"/>
              </a:ext>
            </a:extLst>
          </p:cNvPr>
          <p:cNvSpPr txBox="1">
            <a:spLocks noChangeArrowheads="1"/>
          </p:cNvSpPr>
          <p:nvPr/>
        </p:nvSpPr>
        <p:spPr bwMode="auto">
          <a:xfrm>
            <a:off x="747252" y="1341439"/>
            <a:ext cx="4195429" cy="4754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err="1">
                <a:latin typeface="Arial" panose="020B0604020202020204" pitchFamily="34" charset="0"/>
                <a:cs typeface="Arial" panose="020B0604020202020204" pitchFamily="34" charset="0"/>
              </a:rPr>
              <a:t>Erthygl</a:t>
            </a:r>
            <a:r>
              <a:rPr lang="en-GB" altLang="en-US" sz="2400" dirty="0">
                <a:latin typeface="Arial" panose="020B0604020202020204" pitchFamily="34" charset="0"/>
                <a:cs typeface="Arial" panose="020B0604020202020204" pitchFamily="34" charset="0"/>
              </a:rPr>
              <a:t> 1 – 42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seiliedig</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y </a:t>
            </a:r>
            <a:r>
              <a:rPr lang="en-GB" altLang="en-US" sz="2400" dirty="0" err="1">
                <a:latin typeface="Arial" panose="020B0604020202020204" pitchFamily="34" charset="0"/>
                <a:cs typeface="Arial" panose="020B0604020202020204" pitchFamily="34" charset="0"/>
              </a:rPr>
              <a:t>plentyn</a:t>
            </a: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Erthygl</a:t>
            </a:r>
            <a:r>
              <a:rPr lang="en-GB" altLang="en-US" sz="2400" dirty="0">
                <a:latin typeface="Arial" panose="020B0604020202020204" pitchFamily="34" charset="0"/>
                <a:cs typeface="Arial" panose="020B0604020202020204" pitchFamily="34" charset="0"/>
              </a:rPr>
              <a:t> 43-54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seiliedig</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r</a:t>
            </a:r>
            <a:r>
              <a:rPr lang="en-US" altLang="en-US" sz="2400" dirty="0">
                <a:latin typeface="Arial" panose="020B0604020202020204" pitchFamily="34" charset="0"/>
                <a:cs typeface="Arial" panose="020B0604020202020204" pitchFamily="34" charset="0"/>
              </a:rPr>
              <a:t>ô</a:t>
            </a:r>
            <a:r>
              <a:rPr lang="en-GB" altLang="en-US" sz="2400" dirty="0">
                <a:latin typeface="Arial" panose="020B0604020202020204" pitchFamily="34" charset="0"/>
                <a:cs typeface="Arial" panose="020B0604020202020204" pitchFamily="34" charset="0"/>
              </a:rPr>
              <a:t>l </a:t>
            </a:r>
            <a:r>
              <a:rPr lang="en-GB" altLang="en-US" sz="2400" dirty="0" err="1">
                <a:latin typeface="Arial" panose="020B0604020202020204" pitchFamily="34" charset="0"/>
                <a:cs typeface="Arial" panose="020B0604020202020204" pitchFamily="34" charset="0"/>
              </a:rPr>
              <a:t>yr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oedolyn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llywodraethau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ynglyn</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gweithio</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mewn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partneriaeth</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sicrhau</a:t>
            </a:r>
            <a:r>
              <a:rPr lang="en-GB" altLang="en-US" sz="2400" dirty="0">
                <a:latin typeface="Arial" panose="020B0604020202020204" pitchFamily="34" charset="0"/>
                <a:cs typeface="Arial" panose="020B0604020202020204" pitchFamily="34" charset="0"/>
              </a:rPr>
              <a:t> bod </a:t>
            </a:r>
            <a:r>
              <a:rPr lang="en-GB" altLang="en-US" sz="2400" dirty="0" err="1">
                <a:latin typeface="Arial" panose="020B0604020202020204" pitchFamily="34" charset="0"/>
                <a:cs typeface="Arial" panose="020B0604020202020204" pitchFamily="34" charset="0"/>
              </a:rPr>
              <a:t>pob</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plentyn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cael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hawliau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gyd</a:t>
            </a:r>
            <a:r>
              <a:rPr lang="en-GB" altLang="en-US" sz="2400" dirty="0">
                <a:latin typeface="Arial" panose="020B0604020202020204" pitchFamily="34" charset="0"/>
                <a:cs typeface="Arial" panose="020B0604020202020204" pitchFamily="34" charset="0"/>
              </a:rPr>
              <a:t>. </a:t>
            </a:r>
          </a:p>
        </p:txBody>
      </p:sp>
      <p:sp>
        <p:nvSpPr>
          <p:cNvPr id="33796" name="Rectangle 4">
            <a:extLst>
              <a:ext uri="{FF2B5EF4-FFF2-40B4-BE49-F238E27FC236}">
                <a16:creationId xmlns:a16="http://schemas.microsoft.com/office/drawing/2014/main" id="{C188D743-5F50-4C29-A802-0C548D2DE53E}"/>
              </a:ext>
            </a:extLst>
          </p:cNvPr>
          <p:cNvSpPr txBox="1">
            <a:spLocks noChangeArrowheads="1"/>
          </p:cNvSpPr>
          <p:nvPr/>
        </p:nvSpPr>
        <p:spPr bwMode="auto">
          <a:xfrm>
            <a:off x="6018366" y="1331912"/>
            <a:ext cx="4082845" cy="4611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solidFill>
                  <a:schemeClr val="accent1">
                    <a:lumMod val="75000"/>
                  </a:schemeClr>
                </a:solidFill>
                <a:latin typeface="Arial" panose="020B0604020202020204" pitchFamily="34" charset="0"/>
                <a:cs typeface="Arial" panose="020B0604020202020204" pitchFamily="34" charset="0"/>
              </a:rPr>
              <a:t>Article 1 – 42 are based on the child</a:t>
            </a:r>
          </a:p>
          <a:p>
            <a:endParaRPr lang="en-GB" altLang="en-US" sz="2400" dirty="0">
              <a:solidFill>
                <a:schemeClr val="accent1">
                  <a:lumMod val="75000"/>
                </a:schemeClr>
              </a:solidFill>
              <a:latin typeface="Arial" panose="020B0604020202020204" pitchFamily="34" charset="0"/>
              <a:cs typeface="Arial" panose="020B0604020202020204" pitchFamily="34" charset="0"/>
            </a:endParaRPr>
          </a:p>
          <a:p>
            <a:r>
              <a:rPr lang="en-GB" altLang="en-US" sz="2400" dirty="0">
                <a:solidFill>
                  <a:schemeClr val="accent1">
                    <a:lumMod val="75000"/>
                  </a:schemeClr>
                </a:solidFill>
                <a:latin typeface="Arial" panose="020B0604020202020204" pitchFamily="34" charset="0"/>
                <a:cs typeface="Arial" panose="020B0604020202020204" pitchFamily="34" charset="0"/>
              </a:rPr>
              <a:t>Article 43 – 45 are based on the implementation of the articles – where adults and the governments work together to ensure that all children get all their rights</a:t>
            </a:r>
          </a:p>
        </p:txBody>
      </p:sp>
      <p:sp>
        <p:nvSpPr>
          <p:cNvPr id="5" name="TextBox 4">
            <a:extLst>
              <a:ext uri="{FF2B5EF4-FFF2-40B4-BE49-F238E27FC236}">
                <a16:creationId xmlns:a16="http://schemas.microsoft.com/office/drawing/2014/main" id="{C80F89FD-D729-4FC6-8BE5-4DF2C0CD8DCA}"/>
              </a:ext>
            </a:extLst>
          </p:cNvPr>
          <p:cNvSpPr txBox="1"/>
          <p:nvPr/>
        </p:nvSpPr>
        <p:spPr>
          <a:xfrm>
            <a:off x="8616951" y="5157788"/>
            <a:ext cx="1871663" cy="368300"/>
          </a:xfrm>
          <a:prstGeom prst="rect">
            <a:avLst/>
          </a:prstGeom>
          <a:noFill/>
        </p:spPr>
        <p:txBody>
          <a:bodyPr>
            <a:spAutoFit/>
          </a:bodyPr>
          <a:lstStyle/>
          <a:p>
            <a:pPr>
              <a:defRPr/>
            </a:pPr>
            <a:r>
              <a:rPr lang="en-GB" sz="1800" dirty="0">
                <a:latin typeface="+mj-lt"/>
              </a:rPr>
              <a:t>(</a:t>
            </a:r>
            <a:r>
              <a:rPr lang="en-GB" sz="1800" dirty="0" err="1">
                <a:latin typeface="+mj-lt"/>
              </a:rPr>
              <a:t>Unicef</a:t>
            </a:r>
            <a:r>
              <a:rPr lang="en-GB" sz="1800" dirty="0">
                <a:latin typeface="+mj-lt"/>
              </a:rPr>
              <a:t>, 2016)</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1512A20F-FEC3-4571-AD80-5E337DD4693F}"/>
              </a:ext>
            </a:extLst>
          </p:cNvPr>
          <p:cNvSpPr>
            <a:spLocks noGrp="1"/>
          </p:cNvSpPr>
          <p:nvPr>
            <p:ph type="title"/>
          </p:nvPr>
        </p:nvSpPr>
        <p:spPr>
          <a:xfrm>
            <a:off x="218003" y="188913"/>
            <a:ext cx="11330082" cy="1223962"/>
          </a:xfrm>
        </p:spPr>
        <p:txBody>
          <a:bodyPr>
            <a:noAutofit/>
          </a:bodyPr>
          <a:lstStyle/>
          <a:p>
            <a:r>
              <a:rPr lang="en-GB" altLang="en-US" sz="4800" dirty="0" err="1"/>
              <a:t>Hawliau</a:t>
            </a:r>
            <a:r>
              <a:rPr lang="en-GB" altLang="en-US" sz="4800" dirty="0"/>
              <a:t> </a:t>
            </a:r>
            <a:r>
              <a:rPr lang="en-GB" altLang="en-US" sz="4800" dirty="0" err="1"/>
              <a:t>sylfaenol</a:t>
            </a:r>
            <a:r>
              <a:rPr lang="en-GB" altLang="en-US" sz="4800" dirty="0"/>
              <a:t>          	</a:t>
            </a:r>
            <a:r>
              <a:rPr lang="en-GB" altLang="en-US" sz="4800" dirty="0">
                <a:solidFill>
                  <a:schemeClr val="accent1">
                    <a:lumMod val="75000"/>
                  </a:schemeClr>
                </a:solidFill>
              </a:rPr>
              <a:t>Basic rights</a:t>
            </a:r>
          </a:p>
        </p:txBody>
      </p:sp>
      <p:sp>
        <p:nvSpPr>
          <p:cNvPr id="35843" name="Rectangle 3">
            <a:extLst>
              <a:ext uri="{FF2B5EF4-FFF2-40B4-BE49-F238E27FC236}">
                <a16:creationId xmlns:a16="http://schemas.microsoft.com/office/drawing/2014/main" id="{767D678F-CE1A-4D23-9DA9-30E3A0F2ADA8}"/>
              </a:ext>
            </a:extLst>
          </p:cNvPr>
          <p:cNvSpPr txBox="1">
            <a:spLocks noChangeArrowheads="1"/>
          </p:cNvSpPr>
          <p:nvPr/>
        </p:nvSpPr>
        <p:spPr bwMode="auto">
          <a:xfrm>
            <a:off x="1258529" y="1265392"/>
            <a:ext cx="4303919" cy="468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GB" altLang="en-US" sz="2400" dirty="0" err="1">
                <a:latin typeface="Arial" panose="020B0604020202020204" pitchFamily="34" charset="0"/>
                <a:cs typeface="Arial" panose="020B0604020202020204" pitchFamily="34" charset="0"/>
              </a:rPr>
              <a:t>Yr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hawl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fywyd</a:t>
            </a:r>
            <a:r>
              <a:rPr lang="en-GB" altLang="en-US" sz="2400" dirty="0">
                <a:latin typeface="Arial" panose="020B0604020202020204" pitchFamily="34" charset="0"/>
                <a:cs typeface="Arial" panose="020B0604020202020204" pitchFamily="34" charset="0"/>
              </a:rPr>
              <a:t>:</a:t>
            </a:r>
          </a:p>
          <a:p>
            <a:pPr lvl="1"/>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fwyd</a:t>
            </a:r>
            <a:endParaRPr lang="en-GB" altLang="en-US" sz="2400" dirty="0">
              <a:latin typeface="Arial" panose="020B0604020202020204" pitchFamily="34" charset="0"/>
              <a:cs typeface="Arial" panose="020B0604020202020204" pitchFamily="34" charset="0"/>
            </a:endParaRPr>
          </a:p>
          <a:p>
            <a:pPr lvl="1"/>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gysgod</a:t>
            </a:r>
            <a:endParaRPr lang="en-GB" altLang="en-US" sz="2400" dirty="0">
              <a:latin typeface="Arial" panose="020B0604020202020204" pitchFamily="34" charset="0"/>
              <a:cs typeface="Arial" panose="020B0604020202020204" pitchFamily="34" charset="0"/>
            </a:endParaRPr>
          </a:p>
          <a:p>
            <a:pPr lvl="1"/>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ofal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meddygol</a:t>
            </a:r>
            <a:endParaRPr lang="en-GB" altLang="en-US" sz="2400" dirty="0">
              <a:latin typeface="Arial" panose="020B0604020202020204" pitchFamily="34" charset="0"/>
              <a:cs typeface="Arial" panose="020B0604020202020204" pitchFamily="34" charset="0"/>
            </a:endParaRPr>
          </a:p>
          <a:p>
            <a:pPr>
              <a:buFontTx/>
              <a:buNone/>
            </a:pPr>
            <a:r>
              <a:rPr lang="en-GB" altLang="en-US" sz="2400" dirty="0" err="1">
                <a:latin typeface="Arial" panose="020B0604020202020204" pitchFamily="34" charset="0"/>
                <a:cs typeface="Arial" panose="020B0604020202020204" pitchFamily="34" charset="0"/>
              </a:rPr>
              <a:t>Yr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hawl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ddatblygu</a:t>
            </a:r>
            <a:r>
              <a:rPr lang="en-GB" altLang="en-US" sz="2400" dirty="0">
                <a:latin typeface="Arial" panose="020B0604020202020204" pitchFamily="34" charset="0"/>
                <a:cs typeface="Arial" panose="020B0604020202020204" pitchFamily="34" charset="0"/>
              </a:rPr>
              <a:t>:</a:t>
            </a:r>
          </a:p>
          <a:p>
            <a:pPr lvl="1"/>
            <a:r>
              <a:rPr lang="en-GB" altLang="en-US" sz="2400" dirty="0" err="1">
                <a:latin typeface="Arial" panose="020B0604020202020204" pitchFamily="34" charset="0"/>
                <a:cs typeface="Arial" panose="020B0604020202020204" pitchFamily="34" charset="0"/>
              </a:rPr>
              <a:t>addysg</a:t>
            </a:r>
            <a:endParaRPr lang="en-GB" altLang="en-US" sz="2400" dirty="0">
              <a:latin typeface="Arial" panose="020B0604020202020204" pitchFamily="34" charset="0"/>
              <a:cs typeface="Arial" panose="020B0604020202020204" pitchFamily="34" charset="0"/>
            </a:endParaRPr>
          </a:p>
          <a:p>
            <a:pPr lvl="1"/>
            <a:r>
              <a:rPr lang="en-GB" altLang="en-US" sz="2400" dirty="0" err="1">
                <a:latin typeface="Arial" panose="020B0604020202020204" pitchFamily="34" charset="0"/>
                <a:cs typeface="Arial" panose="020B0604020202020204" pitchFamily="34" charset="0"/>
              </a:rPr>
              <a:t>chwarae</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hamdden</a:t>
            </a:r>
            <a:endParaRPr lang="en-GB" altLang="en-US" sz="2400" dirty="0">
              <a:latin typeface="Arial" panose="020B0604020202020204" pitchFamily="34" charset="0"/>
              <a:cs typeface="Arial" panose="020B0604020202020204" pitchFamily="34" charset="0"/>
            </a:endParaRPr>
          </a:p>
          <a:p>
            <a:pPr lvl="1"/>
            <a:r>
              <a:rPr lang="en-GB" altLang="en-US" sz="2400" dirty="0" err="1">
                <a:latin typeface="Arial" panose="020B0604020202020204" pitchFamily="34" charset="0"/>
                <a:cs typeface="Arial" panose="020B0604020202020204" pitchFamily="34" charset="0"/>
              </a:rPr>
              <a:t>rhyddid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meddwl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crefydd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diwylliant</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iaith</a:t>
            </a:r>
            <a:r>
              <a:rPr lang="en-GB" altLang="en-US" sz="2400" dirty="0">
                <a:latin typeface="Arial" panose="020B0604020202020204" pitchFamily="34" charset="0"/>
                <a:cs typeface="Arial" panose="020B0604020202020204" pitchFamily="34" charset="0"/>
              </a:rPr>
              <a:t>.. </a:t>
            </a:r>
          </a:p>
        </p:txBody>
      </p:sp>
      <p:sp>
        <p:nvSpPr>
          <p:cNvPr id="35844" name="Rectangle 4">
            <a:extLst>
              <a:ext uri="{FF2B5EF4-FFF2-40B4-BE49-F238E27FC236}">
                <a16:creationId xmlns:a16="http://schemas.microsoft.com/office/drawing/2014/main" id="{B946E06A-616B-469A-9D3C-45CCC6F8F563}"/>
              </a:ext>
            </a:extLst>
          </p:cNvPr>
          <p:cNvSpPr txBox="1">
            <a:spLocks noChangeArrowheads="1"/>
          </p:cNvSpPr>
          <p:nvPr/>
        </p:nvSpPr>
        <p:spPr bwMode="auto">
          <a:xfrm>
            <a:off x="6629554" y="1229673"/>
            <a:ext cx="4559556" cy="4754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The right to life:</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to food</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to shelter</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to medical care</a:t>
            </a:r>
          </a:p>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The right to develop:</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education</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play and recreation</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freedom of thought, religion, culture, language</a:t>
            </a:r>
          </a:p>
        </p:txBody>
      </p:sp>
      <p:sp>
        <p:nvSpPr>
          <p:cNvPr id="5" name="TextBox 4">
            <a:extLst>
              <a:ext uri="{FF2B5EF4-FFF2-40B4-BE49-F238E27FC236}">
                <a16:creationId xmlns:a16="http://schemas.microsoft.com/office/drawing/2014/main" id="{C5F59FEA-7D08-44DD-AA0A-509BFBD76F5E}"/>
              </a:ext>
            </a:extLst>
          </p:cNvPr>
          <p:cNvSpPr txBox="1"/>
          <p:nvPr/>
        </p:nvSpPr>
        <p:spPr>
          <a:xfrm>
            <a:off x="8616951" y="5157788"/>
            <a:ext cx="1871663" cy="368300"/>
          </a:xfrm>
          <a:prstGeom prst="rect">
            <a:avLst/>
          </a:prstGeom>
          <a:noFill/>
        </p:spPr>
        <p:txBody>
          <a:bodyPr>
            <a:spAutoFit/>
          </a:bodyPr>
          <a:lstStyle/>
          <a:p>
            <a:pPr>
              <a:defRPr/>
            </a:pPr>
            <a:r>
              <a:rPr lang="en-GB" sz="1800" dirty="0">
                <a:latin typeface="+mj-lt"/>
              </a:rPr>
              <a:t>(</a:t>
            </a:r>
            <a:r>
              <a:rPr lang="en-GB" sz="1800" dirty="0" err="1">
                <a:latin typeface="+mj-lt"/>
              </a:rPr>
              <a:t>Unicef</a:t>
            </a:r>
            <a:r>
              <a:rPr lang="en-GB" sz="1800" dirty="0">
                <a:latin typeface="+mj-lt"/>
              </a:rPr>
              <a:t>, 2016)</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6FED3ED-8E00-4237-B73A-85FC507A576B}"/>
              </a:ext>
            </a:extLst>
          </p:cNvPr>
          <p:cNvPicPr>
            <a:picLocks noChangeAspect="1"/>
          </p:cNvPicPr>
          <p:nvPr/>
        </p:nvPicPr>
        <p:blipFill rotWithShape="1">
          <a:blip r:embed="rId3"/>
          <a:srcRect l="19436" t="17856" r="60912" b="12028"/>
          <a:stretch/>
        </p:blipFill>
        <p:spPr>
          <a:xfrm>
            <a:off x="-1" y="-1"/>
            <a:ext cx="5456903" cy="6871197"/>
          </a:xfrm>
          <a:prstGeom prst="rect">
            <a:avLst/>
          </a:prstGeom>
        </p:spPr>
      </p:pic>
      <p:sp>
        <p:nvSpPr>
          <p:cNvPr id="8" name="TextBox 7">
            <a:extLst>
              <a:ext uri="{FF2B5EF4-FFF2-40B4-BE49-F238E27FC236}">
                <a16:creationId xmlns:a16="http://schemas.microsoft.com/office/drawing/2014/main" id="{CF3185A8-D613-41E7-AD1C-F95C9D22269D}"/>
              </a:ext>
            </a:extLst>
          </p:cNvPr>
          <p:cNvSpPr txBox="1"/>
          <p:nvPr/>
        </p:nvSpPr>
        <p:spPr>
          <a:xfrm>
            <a:off x="6303978" y="4000569"/>
            <a:ext cx="4119716" cy="830997"/>
          </a:xfrm>
          <a:prstGeom prst="rect">
            <a:avLst/>
          </a:prstGeom>
          <a:noFill/>
        </p:spPr>
        <p:txBody>
          <a:bodyPr wrap="square">
            <a:spAutoFit/>
          </a:bodyPr>
          <a:lstStyle/>
          <a:p>
            <a:r>
              <a:rPr lang="en-GB" dirty="0">
                <a:hlinkClick r:id="rId4"/>
              </a:rPr>
              <a:t>UNCRC_summary-1_1.pdf (unicef.org.uk)</a:t>
            </a:r>
            <a:endParaRPr lang="en-GB" dirty="0"/>
          </a:p>
        </p:txBody>
      </p:sp>
      <p:sp>
        <p:nvSpPr>
          <p:cNvPr id="10" name="TextBox 9">
            <a:extLst>
              <a:ext uri="{FF2B5EF4-FFF2-40B4-BE49-F238E27FC236}">
                <a16:creationId xmlns:a16="http://schemas.microsoft.com/office/drawing/2014/main" id="{9F295677-C108-409D-A821-33DC660305CA}"/>
              </a:ext>
            </a:extLst>
          </p:cNvPr>
          <p:cNvSpPr txBox="1"/>
          <p:nvPr/>
        </p:nvSpPr>
        <p:spPr>
          <a:xfrm>
            <a:off x="6241029" y="1288252"/>
            <a:ext cx="5107858" cy="2308324"/>
          </a:xfrm>
          <a:prstGeom prst="rect">
            <a:avLst/>
          </a:prstGeom>
          <a:noFill/>
        </p:spPr>
        <p:txBody>
          <a:bodyPr wrap="square">
            <a:spAutoFit/>
          </a:bodyPr>
          <a:lstStyle/>
          <a:p>
            <a:r>
              <a:rPr lang="en-GB" sz="4800" b="1" dirty="0">
                <a:solidFill>
                  <a:srgbClr val="1E1E1E"/>
                </a:solidFill>
                <a:latin typeface="Arial" panose="020B0604020202020204" pitchFamily="34" charset="0"/>
                <a:cs typeface="Arial" panose="020B0604020202020204" pitchFamily="34" charset="0"/>
              </a:rPr>
              <a:t>A</a:t>
            </a:r>
            <a:r>
              <a:rPr lang="en-GB" sz="4800" b="1" i="0" dirty="0">
                <a:solidFill>
                  <a:srgbClr val="1E1E1E"/>
                </a:solidFill>
                <a:effectLst/>
                <a:latin typeface="Arial" panose="020B0604020202020204" pitchFamily="34" charset="0"/>
                <a:cs typeface="Arial" panose="020B0604020202020204" pitchFamily="34" charset="0"/>
              </a:rPr>
              <a:t> summary of the UN Convention</a:t>
            </a:r>
            <a:endParaRPr lang="en-GB" sz="4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340047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C5439-1094-4BA6-BAE6-1B8AE0F2A32B}"/>
              </a:ext>
            </a:extLst>
          </p:cNvPr>
          <p:cNvSpPr>
            <a:spLocks noGrp="1"/>
          </p:cNvSpPr>
          <p:nvPr>
            <p:ph type="title"/>
          </p:nvPr>
        </p:nvSpPr>
        <p:spPr>
          <a:xfrm>
            <a:off x="181668" y="72668"/>
            <a:ext cx="7297033" cy="681037"/>
          </a:xfrm>
        </p:spPr>
        <p:txBody>
          <a:bodyPr>
            <a:noAutofit/>
          </a:bodyPr>
          <a:lstStyle/>
          <a:p>
            <a:r>
              <a:rPr lang="en-GB" sz="4800" dirty="0" err="1"/>
              <a:t>Ychydig</a:t>
            </a:r>
            <a:r>
              <a:rPr lang="en-GB" sz="4800" dirty="0"/>
              <a:t> o </a:t>
            </a:r>
            <a:r>
              <a:rPr lang="en-GB" sz="4800" dirty="0" err="1"/>
              <a:t>enghreifftiau</a:t>
            </a:r>
            <a:r>
              <a:rPr lang="en-GB" sz="4800" dirty="0"/>
              <a:t>....</a:t>
            </a:r>
          </a:p>
        </p:txBody>
      </p:sp>
      <p:sp>
        <p:nvSpPr>
          <p:cNvPr id="4" name="Content Placeholder 3">
            <a:extLst>
              <a:ext uri="{FF2B5EF4-FFF2-40B4-BE49-F238E27FC236}">
                <a16:creationId xmlns:a16="http://schemas.microsoft.com/office/drawing/2014/main" id="{32E9D487-04BE-4A4A-94D6-2F2719418990}"/>
              </a:ext>
            </a:extLst>
          </p:cNvPr>
          <p:cNvSpPr>
            <a:spLocks noGrp="1"/>
          </p:cNvSpPr>
          <p:nvPr>
            <p:ph sz="half" idx="2"/>
          </p:nvPr>
        </p:nvSpPr>
        <p:spPr>
          <a:xfrm>
            <a:off x="21194" y="823564"/>
            <a:ext cx="12149611" cy="4832393"/>
          </a:xfrm>
        </p:spPr>
        <p:txBody>
          <a:bodyPr>
            <a:normAutofit fontScale="85000" lnSpcReduction="10000"/>
          </a:bodyPr>
          <a:lstStyle/>
          <a:p>
            <a:r>
              <a:rPr lang="en-GB" b="1" dirty="0" err="1">
                <a:solidFill>
                  <a:schemeClr val="accent4"/>
                </a:solidFill>
              </a:rPr>
              <a:t>Erthygl</a:t>
            </a:r>
            <a:r>
              <a:rPr lang="en-GB" b="1" dirty="0">
                <a:solidFill>
                  <a:schemeClr val="accent4"/>
                </a:solidFill>
              </a:rPr>
              <a:t> 3</a:t>
            </a:r>
            <a:r>
              <a:rPr lang="en-GB" dirty="0"/>
              <a:t> (</a:t>
            </a:r>
            <a:r>
              <a:rPr lang="en-GB" dirty="0" err="1"/>
              <a:t>lles</a:t>
            </a:r>
            <a:r>
              <a:rPr lang="en-GB" dirty="0"/>
              <a:t> </a:t>
            </a:r>
            <a:r>
              <a:rPr lang="en-GB" dirty="0" err="1"/>
              <a:t>pennaf</a:t>
            </a:r>
            <a:r>
              <a:rPr lang="en-GB" dirty="0"/>
              <a:t> y </a:t>
            </a:r>
            <a:r>
              <a:rPr lang="en-GB" dirty="0" err="1"/>
              <a:t>plentyn</a:t>
            </a:r>
            <a:r>
              <a:rPr lang="en-GB" dirty="0"/>
              <a:t>): </a:t>
            </a:r>
            <a:r>
              <a:rPr lang="en-GB" dirty="0" err="1"/>
              <a:t>Rhaid</a:t>
            </a:r>
            <a:r>
              <a:rPr lang="en-GB" dirty="0"/>
              <a:t> </a:t>
            </a:r>
            <a:r>
              <a:rPr lang="en-GB" dirty="0" err="1"/>
              <a:t>i</a:t>
            </a:r>
            <a:r>
              <a:rPr lang="en-GB" dirty="0"/>
              <a:t> les </a:t>
            </a:r>
            <a:r>
              <a:rPr lang="en-GB" dirty="0" err="1"/>
              <a:t>pennaf</a:t>
            </a:r>
            <a:r>
              <a:rPr lang="en-GB" dirty="0"/>
              <a:t> y </a:t>
            </a:r>
            <a:r>
              <a:rPr lang="en-GB" dirty="0" err="1"/>
              <a:t>plentyn</a:t>
            </a:r>
            <a:r>
              <a:rPr lang="en-GB" dirty="0"/>
              <a:t> </a:t>
            </a:r>
            <a:r>
              <a:rPr lang="en-GB" dirty="0" err="1"/>
              <a:t>fod</a:t>
            </a:r>
            <a:r>
              <a:rPr lang="en-GB" dirty="0"/>
              <a:t> </a:t>
            </a:r>
            <a:r>
              <a:rPr lang="en-GB" dirty="0" err="1"/>
              <a:t>yn</a:t>
            </a:r>
            <a:r>
              <a:rPr lang="en-GB" dirty="0"/>
              <a:t> </a:t>
            </a:r>
            <a:r>
              <a:rPr lang="en-GB" dirty="0" err="1"/>
              <a:t>brif</a:t>
            </a:r>
            <a:r>
              <a:rPr lang="en-GB" dirty="0"/>
              <a:t> </a:t>
            </a:r>
            <a:r>
              <a:rPr lang="en-GB" dirty="0" err="1"/>
              <a:t>flaenoriaeth</a:t>
            </a:r>
            <a:r>
              <a:rPr lang="en-GB" dirty="0"/>
              <a:t> </a:t>
            </a:r>
            <a:r>
              <a:rPr lang="en-GB" dirty="0" err="1"/>
              <a:t>ymhob</a:t>
            </a:r>
            <a:r>
              <a:rPr lang="en-GB" dirty="0"/>
              <a:t> </a:t>
            </a:r>
            <a:r>
              <a:rPr lang="en-GB" dirty="0" err="1"/>
              <a:t>penderfyniad</a:t>
            </a:r>
            <a:r>
              <a:rPr lang="en-GB" dirty="0"/>
              <a:t> a </a:t>
            </a:r>
            <a:r>
              <a:rPr lang="en-GB" dirty="0" err="1"/>
              <a:t>gweithred</a:t>
            </a:r>
            <a:r>
              <a:rPr lang="en-GB" dirty="0"/>
              <a:t> </a:t>
            </a:r>
            <a:r>
              <a:rPr lang="en-GB" dirty="0" err="1"/>
              <a:t>sy’n</a:t>
            </a:r>
            <a:r>
              <a:rPr lang="en-GB" dirty="0"/>
              <a:t> </a:t>
            </a:r>
            <a:r>
              <a:rPr lang="en-GB" dirty="0" err="1"/>
              <a:t>effeithio</a:t>
            </a:r>
            <a:r>
              <a:rPr lang="en-GB" dirty="0"/>
              <a:t> </a:t>
            </a:r>
            <a:r>
              <a:rPr lang="en-GB" dirty="0" err="1"/>
              <a:t>ar</a:t>
            </a:r>
            <a:r>
              <a:rPr lang="en-GB" dirty="0"/>
              <a:t> </a:t>
            </a:r>
            <a:r>
              <a:rPr lang="en-GB" dirty="0" err="1"/>
              <a:t>blant</a:t>
            </a:r>
            <a:r>
              <a:rPr lang="en-GB" dirty="0"/>
              <a:t>. </a:t>
            </a:r>
          </a:p>
          <a:p>
            <a:r>
              <a:rPr lang="en-GB" b="1" dirty="0" err="1">
                <a:solidFill>
                  <a:srgbClr val="FF0000"/>
                </a:solidFill>
              </a:rPr>
              <a:t>Erthygl</a:t>
            </a:r>
            <a:r>
              <a:rPr lang="en-GB" b="1" dirty="0">
                <a:solidFill>
                  <a:srgbClr val="FF0000"/>
                </a:solidFill>
              </a:rPr>
              <a:t> 12 </a:t>
            </a:r>
            <a:r>
              <a:rPr lang="en-GB" dirty="0"/>
              <a:t>(parch at </a:t>
            </a:r>
            <a:r>
              <a:rPr lang="en-GB" dirty="0" err="1"/>
              <a:t>farn</a:t>
            </a:r>
            <a:r>
              <a:rPr lang="en-GB" dirty="0"/>
              <a:t> y </a:t>
            </a:r>
            <a:r>
              <a:rPr lang="en-GB" dirty="0" err="1"/>
              <a:t>plentyn</a:t>
            </a:r>
            <a:r>
              <a:rPr lang="en-GB" dirty="0"/>
              <a:t>) Mae </a:t>
            </a:r>
            <a:r>
              <a:rPr lang="en-GB" dirty="0" err="1"/>
              <a:t>hawl</a:t>
            </a:r>
            <a:r>
              <a:rPr lang="en-GB" dirty="0"/>
              <a:t> </a:t>
            </a:r>
            <a:r>
              <a:rPr lang="en-GB" dirty="0" err="1"/>
              <a:t>gan</a:t>
            </a:r>
            <a:r>
              <a:rPr lang="en-GB" dirty="0"/>
              <a:t> bob </a:t>
            </a:r>
            <a:r>
              <a:rPr lang="en-GB" dirty="0" err="1"/>
              <a:t>plentyn</a:t>
            </a:r>
            <a:r>
              <a:rPr lang="en-GB" dirty="0"/>
              <a:t> </a:t>
            </a:r>
            <a:r>
              <a:rPr lang="en-GB" dirty="0" err="1"/>
              <a:t>i</a:t>
            </a:r>
            <a:r>
              <a:rPr lang="en-GB" dirty="0"/>
              <a:t> </a:t>
            </a:r>
            <a:r>
              <a:rPr lang="en-GB" dirty="0" err="1"/>
              <a:t>fynegi’i</a:t>
            </a:r>
            <a:r>
              <a:rPr lang="en-GB" dirty="0"/>
              <a:t> </a:t>
            </a:r>
            <a:r>
              <a:rPr lang="en-GB" dirty="0" err="1"/>
              <a:t>farn</a:t>
            </a:r>
            <a:r>
              <a:rPr lang="en-GB" dirty="0"/>
              <a:t>, </a:t>
            </a:r>
            <a:r>
              <a:rPr lang="en-GB" dirty="0" err="1"/>
              <a:t>ei</a:t>
            </a:r>
            <a:r>
              <a:rPr lang="en-GB" dirty="0"/>
              <a:t> </a:t>
            </a:r>
            <a:r>
              <a:rPr lang="en-GB" dirty="0" err="1"/>
              <a:t>deimladau</a:t>
            </a:r>
            <a:r>
              <a:rPr lang="en-GB" dirty="0"/>
              <a:t> </a:t>
            </a:r>
            <a:r>
              <a:rPr lang="en-GB" dirty="0" err="1"/>
              <a:t>a’i</a:t>
            </a:r>
            <a:r>
              <a:rPr lang="en-GB" dirty="0"/>
              <a:t> </a:t>
            </a:r>
            <a:r>
              <a:rPr lang="en-GB" dirty="0" err="1"/>
              <a:t>ddymuniadau</a:t>
            </a:r>
            <a:r>
              <a:rPr lang="en-GB" dirty="0"/>
              <a:t> </a:t>
            </a:r>
            <a:r>
              <a:rPr lang="en-GB" dirty="0" err="1"/>
              <a:t>ymhob</a:t>
            </a:r>
            <a:r>
              <a:rPr lang="en-GB" dirty="0"/>
              <a:t> </a:t>
            </a:r>
            <a:r>
              <a:rPr lang="en-GB" dirty="0" err="1"/>
              <a:t>peth</a:t>
            </a:r>
            <a:r>
              <a:rPr lang="en-GB" dirty="0"/>
              <a:t> </a:t>
            </a:r>
            <a:r>
              <a:rPr lang="en-GB" dirty="0" err="1"/>
              <a:t>sy’n</a:t>
            </a:r>
            <a:r>
              <a:rPr lang="en-GB" dirty="0"/>
              <a:t> </a:t>
            </a:r>
            <a:r>
              <a:rPr lang="en-GB" dirty="0" err="1"/>
              <a:t>effeithio</a:t>
            </a:r>
            <a:r>
              <a:rPr lang="en-GB" dirty="0"/>
              <a:t> </a:t>
            </a:r>
            <a:r>
              <a:rPr lang="en-GB" dirty="0" err="1"/>
              <a:t>arno</a:t>
            </a:r>
            <a:r>
              <a:rPr lang="en-GB" dirty="0"/>
              <a:t>, ac </a:t>
            </a:r>
            <a:r>
              <a:rPr lang="en-GB" dirty="0" err="1"/>
              <a:t>i’w</a:t>
            </a:r>
            <a:r>
              <a:rPr lang="en-GB" dirty="0"/>
              <a:t> </a:t>
            </a:r>
            <a:r>
              <a:rPr lang="en-GB" dirty="0" err="1"/>
              <a:t>farn</a:t>
            </a:r>
            <a:r>
              <a:rPr lang="en-GB" dirty="0"/>
              <a:t> </a:t>
            </a:r>
            <a:r>
              <a:rPr lang="en-GB" dirty="0" err="1"/>
              <a:t>gael</a:t>
            </a:r>
            <a:r>
              <a:rPr lang="en-GB" dirty="0"/>
              <a:t> </a:t>
            </a:r>
            <a:r>
              <a:rPr lang="en-GB" dirty="0" err="1"/>
              <a:t>ei</a:t>
            </a:r>
            <a:r>
              <a:rPr lang="en-GB" dirty="0"/>
              <a:t> </a:t>
            </a:r>
            <a:r>
              <a:rPr lang="en-GB" dirty="0" err="1"/>
              <a:t>hystyried</a:t>
            </a:r>
            <a:r>
              <a:rPr lang="en-GB" dirty="0"/>
              <a:t> </a:t>
            </a:r>
            <a:r>
              <a:rPr lang="en-GB" dirty="0" err="1"/>
              <a:t>a’i</a:t>
            </a:r>
            <a:r>
              <a:rPr lang="en-GB" dirty="0"/>
              <a:t> </a:t>
            </a:r>
            <a:r>
              <a:rPr lang="en-GB" dirty="0" err="1"/>
              <a:t>chymryd</a:t>
            </a:r>
            <a:r>
              <a:rPr lang="en-GB" dirty="0"/>
              <a:t> o </a:t>
            </a:r>
            <a:r>
              <a:rPr lang="en-GB" dirty="0" err="1"/>
              <a:t>ddifrif</a:t>
            </a:r>
            <a:r>
              <a:rPr lang="en-GB" dirty="0"/>
              <a:t>. </a:t>
            </a:r>
            <a:r>
              <a:rPr lang="en-GB" dirty="0" err="1"/>
              <a:t>Mae’r</a:t>
            </a:r>
            <a:r>
              <a:rPr lang="en-GB" dirty="0"/>
              <a:t> </a:t>
            </a:r>
            <a:r>
              <a:rPr lang="en-GB" dirty="0" err="1"/>
              <a:t>hawl</a:t>
            </a:r>
            <a:r>
              <a:rPr lang="en-GB" dirty="0"/>
              <a:t> hon </a:t>
            </a:r>
            <a:r>
              <a:rPr lang="en-GB" dirty="0" err="1"/>
              <a:t>yn</a:t>
            </a:r>
            <a:r>
              <a:rPr lang="en-GB" dirty="0"/>
              <a:t> </a:t>
            </a:r>
            <a:r>
              <a:rPr lang="en-GB" dirty="0" err="1"/>
              <a:t>berthnasol</a:t>
            </a:r>
            <a:r>
              <a:rPr lang="en-GB" dirty="0"/>
              <a:t> bob </a:t>
            </a:r>
            <a:r>
              <a:rPr lang="en-GB" dirty="0" err="1"/>
              <a:t>amser</a:t>
            </a:r>
            <a:r>
              <a:rPr lang="en-GB" dirty="0"/>
              <a:t>, er </a:t>
            </a:r>
            <a:r>
              <a:rPr lang="en-GB" dirty="0" err="1"/>
              <a:t>enghraifft</a:t>
            </a:r>
            <a:r>
              <a:rPr lang="en-GB" dirty="0"/>
              <a:t> </a:t>
            </a:r>
            <a:r>
              <a:rPr lang="en-GB" dirty="0" err="1"/>
              <a:t>yn</a:t>
            </a:r>
            <a:r>
              <a:rPr lang="en-GB" dirty="0"/>
              <a:t> </a:t>
            </a:r>
            <a:r>
              <a:rPr lang="en-GB" dirty="0" err="1"/>
              <a:t>ystod</a:t>
            </a:r>
            <a:r>
              <a:rPr lang="en-GB" dirty="0"/>
              <a:t> </a:t>
            </a:r>
            <a:r>
              <a:rPr lang="en-GB" dirty="0" err="1"/>
              <a:t>achos</a:t>
            </a:r>
            <a:r>
              <a:rPr lang="en-GB" dirty="0"/>
              <a:t> </a:t>
            </a:r>
            <a:r>
              <a:rPr lang="en-GB" dirty="0" err="1"/>
              <a:t>mewnfudo</a:t>
            </a:r>
            <a:r>
              <a:rPr lang="en-GB" dirty="0"/>
              <a:t>, </a:t>
            </a:r>
            <a:r>
              <a:rPr lang="en-GB" dirty="0" err="1"/>
              <a:t>penderfyniadau</a:t>
            </a:r>
            <a:r>
              <a:rPr lang="en-GB" dirty="0"/>
              <a:t> am </a:t>
            </a:r>
            <a:r>
              <a:rPr lang="en-GB" dirty="0" err="1"/>
              <a:t>dai</a:t>
            </a:r>
            <a:r>
              <a:rPr lang="en-GB" dirty="0"/>
              <a:t> neu </a:t>
            </a:r>
            <a:r>
              <a:rPr lang="en-GB" dirty="0" err="1"/>
              <a:t>fywyd</a:t>
            </a:r>
            <a:r>
              <a:rPr lang="en-GB" dirty="0"/>
              <a:t> y </a:t>
            </a:r>
            <a:r>
              <a:rPr lang="en-GB" dirty="0" err="1"/>
              <a:t>plentyn</a:t>
            </a:r>
            <a:r>
              <a:rPr lang="en-GB" dirty="0"/>
              <a:t> </a:t>
            </a:r>
            <a:r>
              <a:rPr lang="en-GB" dirty="0" err="1"/>
              <a:t>gartref</a:t>
            </a:r>
            <a:r>
              <a:rPr lang="en-GB" dirty="0"/>
              <a:t> o </a:t>
            </a:r>
            <a:r>
              <a:rPr lang="en-GB" dirty="0" err="1"/>
              <a:t>ddydd</a:t>
            </a:r>
            <a:r>
              <a:rPr lang="en-GB" dirty="0"/>
              <a:t> </a:t>
            </a:r>
            <a:r>
              <a:rPr lang="en-GB" dirty="0" err="1"/>
              <a:t>i</a:t>
            </a:r>
            <a:r>
              <a:rPr lang="en-GB" dirty="0"/>
              <a:t> </a:t>
            </a:r>
            <a:r>
              <a:rPr lang="en-GB" dirty="0" err="1"/>
              <a:t>ddydd</a:t>
            </a:r>
            <a:r>
              <a:rPr lang="en-GB" dirty="0"/>
              <a:t> </a:t>
            </a:r>
          </a:p>
          <a:p>
            <a:r>
              <a:rPr lang="en-GB" b="1" dirty="0" err="1">
                <a:solidFill>
                  <a:srgbClr val="92D050"/>
                </a:solidFill>
              </a:rPr>
              <a:t>Erthygl</a:t>
            </a:r>
            <a:r>
              <a:rPr lang="en-GB" b="1" dirty="0">
                <a:solidFill>
                  <a:srgbClr val="92D050"/>
                </a:solidFill>
              </a:rPr>
              <a:t> 19 </a:t>
            </a:r>
            <a:r>
              <a:rPr lang="en-GB" dirty="0"/>
              <a:t>(</a:t>
            </a:r>
            <a:r>
              <a:rPr lang="en-GB" dirty="0" err="1"/>
              <a:t>diogelu</a:t>
            </a:r>
            <a:r>
              <a:rPr lang="en-GB" dirty="0"/>
              <a:t> </a:t>
            </a:r>
            <a:r>
              <a:rPr lang="en-GB" dirty="0" err="1"/>
              <a:t>rhag</a:t>
            </a:r>
            <a:r>
              <a:rPr lang="en-GB" dirty="0"/>
              <a:t> </a:t>
            </a:r>
            <a:r>
              <a:rPr lang="en-GB" dirty="0" err="1"/>
              <a:t>trais</a:t>
            </a:r>
            <a:r>
              <a:rPr lang="en-GB" dirty="0"/>
              <a:t>, cam-</a:t>
            </a:r>
            <a:r>
              <a:rPr lang="en-GB" dirty="0" err="1"/>
              <a:t>drin</a:t>
            </a:r>
            <a:r>
              <a:rPr lang="en-GB" dirty="0"/>
              <a:t> ac </a:t>
            </a:r>
            <a:r>
              <a:rPr lang="en-GB" dirty="0" err="1"/>
              <a:t>esgeulustod</a:t>
            </a:r>
            <a:r>
              <a:rPr lang="en-GB" dirty="0"/>
              <a:t>) </a:t>
            </a:r>
            <a:r>
              <a:rPr lang="en-GB" dirty="0" err="1"/>
              <a:t>Rhaid</a:t>
            </a:r>
            <a:r>
              <a:rPr lang="en-GB" dirty="0"/>
              <a:t> </a:t>
            </a:r>
            <a:r>
              <a:rPr lang="en-GB" dirty="0" err="1"/>
              <a:t>i</a:t>
            </a:r>
            <a:r>
              <a:rPr lang="en-GB" dirty="0"/>
              <a:t> </a:t>
            </a:r>
            <a:r>
              <a:rPr lang="en-GB" dirty="0" err="1"/>
              <a:t>lywodraethau</a:t>
            </a:r>
            <a:r>
              <a:rPr lang="en-GB" dirty="0"/>
              <a:t> </a:t>
            </a:r>
            <a:r>
              <a:rPr lang="en-GB" dirty="0" err="1"/>
              <a:t>wneud</a:t>
            </a:r>
            <a:r>
              <a:rPr lang="en-GB" dirty="0"/>
              <a:t> </a:t>
            </a:r>
            <a:r>
              <a:rPr lang="en-GB" dirty="0" err="1"/>
              <a:t>popeth</a:t>
            </a:r>
            <a:r>
              <a:rPr lang="en-GB" dirty="0"/>
              <a:t> o </a:t>
            </a:r>
            <a:r>
              <a:rPr lang="en-GB" dirty="0" err="1"/>
              <a:t>fewn</a:t>
            </a:r>
            <a:r>
              <a:rPr lang="en-GB" dirty="0"/>
              <a:t> </a:t>
            </a:r>
            <a:r>
              <a:rPr lang="en-GB" dirty="0" err="1"/>
              <a:t>eu</a:t>
            </a:r>
            <a:r>
              <a:rPr lang="en-GB" dirty="0"/>
              <a:t> </a:t>
            </a:r>
            <a:r>
              <a:rPr lang="en-GB" dirty="0" err="1"/>
              <a:t>gallu</a:t>
            </a:r>
            <a:r>
              <a:rPr lang="en-GB" dirty="0"/>
              <a:t> </a:t>
            </a:r>
            <a:r>
              <a:rPr lang="en-GB" dirty="0" err="1"/>
              <a:t>i</a:t>
            </a:r>
            <a:r>
              <a:rPr lang="en-GB" dirty="0"/>
              <a:t> </a:t>
            </a:r>
            <a:r>
              <a:rPr lang="en-GB" dirty="0" err="1"/>
              <a:t>sicrhau</a:t>
            </a:r>
            <a:r>
              <a:rPr lang="en-GB" dirty="0"/>
              <a:t> bod plant </a:t>
            </a:r>
            <a:r>
              <a:rPr lang="en-GB" dirty="0" err="1"/>
              <a:t>yn</a:t>
            </a:r>
            <a:r>
              <a:rPr lang="en-GB" dirty="0"/>
              <a:t> </a:t>
            </a:r>
            <a:r>
              <a:rPr lang="en-GB" dirty="0" err="1"/>
              <a:t>cael</a:t>
            </a:r>
            <a:r>
              <a:rPr lang="en-GB" dirty="0"/>
              <a:t> </a:t>
            </a:r>
            <a:r>
              <a:rPr lang="en-GB" dirty="0" err="1"/>
              <a:t>eu</a:t>
            </a:r>
            <a:r>
              <a:rPr lang="en-GB" dirty="0"/>
              <a:t> </a:t>
            </a:r>
            <a:r>
              <a:rPr lang="en-GB" dirty="0" err="1"/>
              <a:t>diogelu</a:t>
            </a:r>
            <a:r>
              <a:rPr lang="en-GB" dirty="0"/>
              <a:t> </a:t>
            </a:r>
            <a:r>
              <a:rPr lang="en-GB" dirty="0" err="1"/>
              <a:t>rhag</a:t>
            </a:r>
            <a:r>
              <a:rPr lang="en-GB" dirty="0"/>
              <a:t> </a:t>
            </a:r>
            <a:r>
              <a:rPr lang="en-GB" dirty="0" err="1"/>
              <a:t>pob</a:t>
            </a:r>
            <a:r>
              <a:rPr lang="en-GB" dirty="0"/>
              <a:t> </a:t>
            </a:r>
            <a:r>
              <a:rPr lang="en-GB" dirty="0" err="1"/>
              <a:t>ffurf</a:t>
            </a:r>
            <a:r>
              <a:rPr lang="en-GB" dirty="0"/>
              <a:t> </a:t>
            </a:r>
            <a:r>
              <a:rPr lang="en-GB" dirty="0" err="1"/>
              <a:t>ar</a:t>
            </a:r>
            <a:r>
              <a:rPr lang="en-GB" dirty="0"/>
              <a:t> </a:t>
            </a:r>
            <a:r>
              <a:rPr lang="en-GB" dirty="0" err="1"/>
              <a:t>drais</a:t>
            </a:r>
            <a:r>
              <a:rPr lang="en-GB" dirty="0"/>
              <a:t>, cam-</a:t>
            </a:r>
            <a:r>
              <a:rPr lang="en-GB" dirty="0" err="1"/>
              <a:t>drin</a:t>
            </a:r>
            <a:r>
              <a:rPr lang="en-GB" dirty="0"/>
              <a:t> ac </a:t>
            </a:r>
            <a:r>
              <a:rPr lang="en-GB" dirty="0" err="1"/>
              <a:t>esgeulustod</a:t>
            </a:r>
            <a:r>
              <a:rPr lang="en-GB" dirty="0"/>
              <a:t> a </a:t>
            </a:r>
            <a:r>
              <a:rPr lang="en-GB" dirty="0" err="1"/>
              <a:t>thriniaeth</a:t>
            </a:r>
            <a:r>
              <a:rPr lang="en-GB" dirty="0"/>
              <a:t> </a:t>
            </a:r>
            <a:r>
              <a:rPr lang="en-GB" dirty="0" err="1"/>
              <a:t>wael</a:t>
            </a:r>
            <a:r>
              <a:rPr lang="en-GB" dirty="0"/>
              <a:t> </a:t>
            </a:r>
            <a:r>
              <a:rPr lang="en-GB" dirty="0" err="1"/>
              <a:t>gan</a:t>
            </a:r>
            <a:r>
              <a:rPr lang="en-GB" dirty="0"/>
              <a:t> </a:t>
            </a:r>
            <a:r>
              <a:rPr lang="en-GB" dirty="0" err="1"/>
              <a:t>eu</a:t>
            </a:r>
            <a:r>
              <a:rPr lang="en-GB" dirty="0"/>
              <a:t> </a:t>
            </a:r>
            <a:r>
              <a:rPr lang="en-GB" dirty="0" err="1"/>
              <a:t>rhieni</a:t>
            </a:r>
            <a:r>
              <a:rPr lang="en-GB" dirty="0"/>
              <a:t> neu </a:t>
            </a:r>
            <a:r>
              <a:rPr lang="en-GB" dirty="0" err="1"/>
              <a:t>unrhyw</a:t>
            </a:r>
            <a:r>
              <a:rPr lang="en-GB" dirty="0"/>
              <a:t> un </a:t>
            </a:r>
            <a:r>
              <a:rPr lang="en-GB" dirty="0" err="1"/>
              <a:t>arall</a:t>
            </a:r>
            <a:r>
              <a:rPr lang="en-GB" dirty="0"/>
              <a:t> </a:t>
            </a:r>
            <a:r>
              <a:rPr lang="en-GB" dirty="0" err="1"/>
              <a:t>sy’n</a:t>
            </a:r>
            <a:r>
              <a:rPr lang="en-GB" dirty="0"/>
              <a:t> </a:t>
            </a:r>
            <a:r>
              <a:rPr lang="en-GB" dirty="0" err="1"/>
              <a:t>gofalu</a:t>
            </a:r>
            <a:r>
              <a:rPr lang="en-GB" dirty="0"/>
              <a:t> </a:t>
            </a:r>
            <a:r>
              <a:rPr lang="en-GB" dirty="0" err="1"/>
              <a:t>amdanynt</a:t>
            </a:r>
            <a:endParaRPr lang="en-GB" dirty="0"/>
          </a:p>
          <a:p>
            <a:r>
              <a:rPr lang="en-GB" b="1" dirty="0" err="1">
                <a:solidFill>
                  <a:schemeClr val="accent1">
                    <a:lumMod val="75000"/>
                  </a:schemeClr>
                </a:solidFill>
              </a:rPr>
              <a:t>Erthygl</a:t>
            </a:r>
            <a:r>
              <a:rPr lang="en-GB" b="1" dirty="0">
                <a:solidFill>
                  <a:schemeClr val="accent1">
                    <a:lumMod val="75000"/>
                  </a:schemeClr>
                </a:solidFill>
              </a:rPr>
              <a:t> 28 </a:t>
            </a:r>
            <a:r>
              <a:rPr lang="en-GB" dirty="0"/>
              <a:t>(</a:t>
            </a:r>
            <a:r>
              <a:rPr lang="en-GB" dirty="0" err="1"/>
              <a:t>hawl</a:t>
            </a:r>
            <a:r>
              <a:rPr lang="en-GB" dirty="0"/>
              <a:t> </a:t>
            </a:r>
            <a:r>
              <a:rPr lang="en-GB" dirty="0" err="1"/>
              <a:t>i</a:t>
            </a:r>
            <a:r>
              <a:rPr lang="en-GB" dirty="0"/>
              <a:t> </a:t>
            </a:r>
            <a:r>
              <a:rPr lang="en-GB" dirty="0" err="1"/>
              <a:t>addysg</a:t>
            </a:r>
            <a:r>
              <a:rPr lang="en-GB" dirty="0"/>
              <a:t>) Mae </a:t>
            </a:r>
            <a:r>
              <a:rPr lang="en-GB" dirty="0" err="1"/>
              <a:t>hawl</a:t>
            </a:r>
            <a:r>
              <a:rPr lang="en-GB" dirty="0"/>
              <a:t> </a:t>
            </a:r>
            <a:r>
              <a:rPr lang="en-GB" dirty="0" err="1"/>
              <a:t>gan</a:t>
            </a:r>
            <a:r>
              <a:rPr lang="en-GB" dirty="0"/>
              <a:t> bob </a:t>
            </a:r>
            <a:r>
              <a:rPr lang="en-GB" dirty="0" err="1"/>
              <a:t>plentyn</a:t>
            </a:r>
            <a:r>
              <a:rPr lang="en-GB" dirty="0"/>
              <a:t> </a:t>
            </a:r>
            <a:r>
              <a:rPr lang="en-GB" dirty="0" err="1"/>
              <a:t>i</a:t>
            </a:r>
            <a:r>
              <a:rPr lang="en-GB" dirty="0"/>
              <a:t> </a:t>
            </a:r>
            <a:r>
              <a:rPr lang="en-GB" dirty="0" err="1"/>
              <a:t>gael</a:t>
            </a:r>
            <a:r>
              <a:rPr lang="en-GB" dirty="0"/>
              <a:t> </a:t>
            </a:r>
            <a:r>
              <a:rPr lang="en-GB" dirty="0" err="1"/>
              <a:t>addysg</a:t>
            </a:r>
            <a:r>
              <a:rPr lang="en-GB" dirty="0"/>
              <a:t>.  </a:t>
            </a:r>
            <a:r>
              <a:rPr lang="en-GB" dirty="0" err="1"/>
              <a:t>Rhaid</a:t>
            </a:r>
            <a:r>
              <a:rPr lang="en-GB" dirty="0"/>
              <a:t> </a:t>
            </a:r>
            <a:r>
              <a:rPr lang="en-GB" dirty="0" err="1"/>
              <a:t>i</a:t>
            </a:r>
            <a:r>
              <a:rPr lang="en-GB" dirty="0"/>
              <a:t> </a:t>
            </a:r>
            <a:r>
              <a:rPr lang="en-GB" dirty="0" err="1"/>
              <a:t>addysg</a:t>
            </a:r>
            <a:r>
              <a:rPr lang="en-GB" dirty="0"/>
              <a:t> </a:t>
            </a:r>
            <a:r>
              <a:rPr lang="en-GB" dirty="0" err="1"/>
              <a:t>gynradd</a:t>
            </a:r>
            <a:r>
              <a:rPr lang="en-GB" dirty="0"/>
              <a:t> </a:t>
            </a:r>
            <a:r>
              <a:rPr lang="en-GB" dirty="0" err="1"/>
              <a:t>fod</a:t>
            </a:r>
            <a:r>
              <a:rPr lang="en-GB" dirty="0"/>
              <a:t> </a:t>
            </a:r>
            <a:r>
              <a:rPr lang="en-GB" dirty="0" err="1"/>
              <a:t>yn</a:t>
            </a:r>
            <a:r>
              <a:rPr lang="en-GB" dirty="0"/>
              <a:t> </a:t>
            </a:r>
            <a:r>
              <a:rPr lang="en-GB" dirty="0" err="1"/>
              <a:t>rhad</a:t>
            </a:r>
            <a:r>
              <a:rPr lang="en-GB" dirty="0"/>
              <a:t> ac am </a:t>
            </a:r>
            <a:r>
              <a:rPr lang="en-GB" dirty="0" err="1"/>
              <a:t>ddim</a:t>
            </a:r>
            <a:r>
              <a:rPr lang="en-GB" dirty="0"/>
              <a:t> a </a:t>
            </a:r>
            <a:r>
              <a:rPr lang="en-GB" dirty="0" err="1"/>
              <a:t>rhaid</a:t>
            </a:r>
            <a:r>
              <a:rPr lang="en-GB" dirty="0"/>
              <a:t> </a:t>
            </a:r>
            <a:r>
              <a:rPr lang="en-GB" dirty="0" err="1"/>
              <a:t>i</a:t>
            </a:r>
            <a:r>
              <a:rPr lang="en-GB" dirty="0"/>
              <a:t> </a:t>
            </a:r>
            <a:r>
              <a:rPr lang="en-GB" dirty="0" err="1"/>
              <a:t>wahanol</a:t>
            </a:r>
            <a:r>
              <a:rPr lang="en-GB" dirty="0"/>
              <a:t> </a:t>
            </a:r>
            <a:r>
              <a:rPr lang="en-GB" dirty="0" err="1"/>
              <a:t>fathau</a:t>
            </a:r>
            <a:r>
              <a:rPr lang="en-GB" dirty="0"/>
              <a:t> o </a:t>
            </a:r>
            <a:r>
              <a:rPr lang="en-GB" dirty="0" err="1"/>
              <a:t>addysg</a:t>
            </a:r>
            <a:r>
              <a:rPr lang="en-GB" dirty="0"/>
              <a:t> </a:t>
            </a:r>
            <a:r>
              <a:rPr lang="en-GB" dirty="0" err="1"/>
              <a:t>uwchradd</a:t>
            </a:r>
            <a:r>
              <a:rPr lang="en-GB" dirty="0"/>
              <a:t> </a:t>
            </a:r>
            <a:r>
              <a:rPr lang="en-GB" dirty="0" err="1"/>
              <a:t>fod</a:t>
            </a:r>
            <a:r>
              <a:rPr lang="en-GB" dirty="0"/>
              <a:t> </a:t>
            </a:r>
            <a:r>
              <a:rPr lang="en-GB" dirty="0" err="1"/>
              <a:t>ar</a:t>
            </a:r>
            <a:r>
              <a:rPr lang="en-GB" dirty="0"/>
              <a:t> </a:t>
            </a:r>
            <a:r>
              <a:rPr lang="en-GB" dirty="0" err="1"/>
              <a:t>gael</a:t>
            </a:r>
            <a:r>
              <a:rPr lang="en-GB" dirty="0"/>
              <a:t> </a:t>
            </a:r>
            <a:r>
              <a:rPr lang="en-GB" dirty="0" err="1"/>
              <a:t>i</a:t>
            </a:r>
            <a:r>
              <a:rPr lang="en-GB" dirty="0"/>
              <a:t> bob </a:t>
            </a:r>
            <a:r>
              <a:rPr lang="en-GB" dirty="0" err="1"/>
              <a:t>plentyn</a:t>
            </a:r>
            <a:r>
              <a:rPr lang="en-GB" dirty="0"/>
              <a:t>.  </a:t>
            </a:r>
            <a:r>
              <a:rPr lang="en-GB" dirty="0" err="1"/>
              <a:t>Rhaid</a:t>
            </a:r>
            <a:r>
              <a:rPr lang="en-GB" dirty="0"/>
              <a:t> </a:t>
            </a:r>
            <a:r>
              <a:rPr lang="en-GB" dirty="0" err="1"/>
              <a:t>i</a:t>
            </a:r>
            <a:r>
              <a:rPr lang="en-GB" dirty="0"/>
              <a:t> </a:t>
            </a:r>
            <a:r>
              <a:rPr lang="en-GB" dirty="0" err="1"/>
              <a:t>ddisgyblu</a:t>
            </a:r>
            <a:r>
              <a:rPr lang="en-GB" dirty="0"/>
              <a:t> </a:t>
            </a:r>
            <a:r>
              <a:rPr lang="en-GB" dirty="0" err="1"/>
              <a:t>mewn</a:t>
            </a:r>
            <a:r>
              <a:rPr lang="en-GB" dirty="0"/>
              <a:t> </a:t>
            </a:r>
            <a:r>
              <a:rPr lang="en-GB" dirty="0" err="1"/>
              <a:t>ysgolion</a:t>
            </a:r>
            <a:r>
              <a:rPr lang="en-GB" dirty="0"/>
              <a:t> </a:t>
            </a:r>
            <a:r>
              <a:rPr lang="en-GB" dirty="0" err="1"/>
              <a:t>barchu</a:t>
            </a:r>
            <a:r>
              <a:rPr lang="en-GB" dirty="0"/>
              <a:t> </a:t>
            </a:r>
            <a:r>
              <a:rPr lang="en-GB" dirty="0" err="1"/>
              <a:t>urddas</a:t>
            </a:r>
            <a:r>
              <a:rPr lang="en-GB" dirty="0"/>
              <a:t> plant </a:t>
            </a:r>
            <a:r>
              <a:rPr lang="en-GB" dirty="0" err="1"/>
              <a:t>a’u</a:t>
            </a:r>
            <a:r>
              <a:rPr lang="en-GB" dirty="0"/>
              <a:t> </a:t>
            </a:r>
            <a:r>
              <a:rPr lang="en-GB" dirty="0" err="1"/>
              <a:t>hawliau</a:t>
            </a:r>
            <a:r>
              <a:rPr lang="en-GB" dirty="0"/>
              <a:t>.  </a:t>
            </a:r>
            <a:r>
              <a:rPr lang="en-GB" dirty="0" err="1"/>
              <a:t>Rhaid</a:t>
            </a:r>
            <a:r>
              <a:rPr lang="en-GB" dirty="0"/>
              <a:t> </a:t>
            </a:r>
            <a:r>
              <a:rPr lang="en-GB" dirty="0" err="1"/>
              <a:t>i</a:t>
            </a:r>
            <a:r>
              <a:rPr lang="en-GB" dirty="0"/>
              <a:t> </a:t>
            </a:r>
            <a:r>
              <a:rPr lang="en-GB" dirty="0" err="1"/>
              <a:t>wledydd</a:t>
            </a:r>
            <a:r>
              <a:rPr lang="en-GB" dirty="0"/>
              <a:t> </a:t>
            </a:r>
            <a:r>
              <a:rPr lang="en-GB" dirty="0" err="1"/>
              <a:t>mwy</a:t>
            </a:r>
            <a:r>
              <a:rPr lang="en-GB" dirty="0"/>
              <a:t> </a:t>
            </a:r>
            <a:r>
              <a:rPr lang="en-GB" dirty="0" err="1"/>
              <a:t>cyfoethog</a:t>
            </a:r>
            <a:r>
              <a:rPr lang="en-GB" dirty="0"/>
              <a:t> </a:t>
            </a:r>
            <a:r>
              <a:rPr lang="en-GB" dirty="0" err="1"/>
              <a:t>helpu</a:t>
            </a:r>
            <a:r>
              <a:rPr lang="en-GB" dirty="0"/>
              <a:t> </a:t>
            </a:r>
            <a:r>
              <a:rPr lang="en-GB" dirty="0" err="1"/>
              <a:t>gwledydd</a:t>
            </a:r>
            <a:r>
              <a:rPr lang="en-GB" dirty="0"/>
              <a:t> </a:t>
            </a:r>
            <a:r>
              <a:rPr lang="en-GB" dirty="0" err="1"/>
              <a:t>mwy</a:t>
            </a:r>
            <a:r>
              <a:rPr lang="en-GB" dirty="0"/>
              <a:t> </a:t>
            </a:r>
            <a:r>
              <a:rPr lang="en-GB" dirty="0" err="1"/>
              <a:t>tlawd</a:t>
            </a:r>
            <a:r>
              <a:rPr lang="en-GB" dirty="0"/>
              <a:t> </a:t>
            </a:r>
            <a:r>
              <a:rPr lang="en-GB" dirty="0" err="1"/>
              <a:t>i</a:t>
            </a:r>
            <a:r>
              <a:rPr lang="en-GB" dirty="0"/>
              <a:t> </a:t>
            </a:r>
            <a:r>
              <a:rPr lang="en-GB" dirty="0" err="1"/>
              <a:t>gyflawni</a:t>
            </a:r>
            <a:r>
              <a:rPr lang="en-GB" dirty="0"/>
              <a:t> </a:t>
            </a:r>
            <a:r>
              <a:rPr lang="en-GB" dirty="0" err="1"/>
              <a:t>hyn</a:t>
            </a:r>
            <a:r>
              <a:rPr lang="en-GB" dirty="0"/>
              <a:t>. </a:t>
            </a:r>
          </a:p>
          <a:p>
            <a:endParaRPr lang="en-GB" dirty="0"/>
          </a:p>
        </p:txBody>
      </p:sp>
    </p:spTree>
    <p:extLst>
      <p:ext uri="{BB962C8B-B14F-4D97-AF65-F5344CB8AC3E}">
        <p14:creationId xmlns:p14="http://schemas.microsoft.com/office/powerpoint/2010/main" val="13650702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D9B0C-5836-45A1-A619-304123F0AE08}"/>
              </a:ext>
            </a:extLst>
          </p:cNvPr>
          <p:cNvSpPr>
            <a:spLocks noGrp="1"/>
          </p:cNvSpPr>
          <p:nvPr>
            <p:ph type="title"/>
          </p:nvPr>
        </p:nvSpPr>
        <p:spPr>
          <a:xfrm>
            <a:off x="149942" y="70161"/>
            <a:ext cx="10515600" cy="804912"/>
          </a:xfrm>
        </p:spPr>
        <p:txBody>
          <a:bodyPr>
            <a:normAutofit/>
          </a:bodyPr>
          <a:lstStyle/>
          <a:p>
            <a:r>
              <a:rPr lang="en-GB" sz="4800" dirty="0">
                <a:solidFill>
                  <a:schemeClr val="accent1">
                    <a:lumMod val="75000"/>
                  </a:schemeClr>
                </a:solidFill>
              </a:rPr>
              <a:t>Some examples…..</a:t>
            </a:r>
          </a:p>
        </p:txBody>
      </p:sp>
      <p:sp>
        <p:nvSpPr>
          <p:cNvPr id="3" name="Content Placeholder 2">
            <a:extLst>
              <a:ext uri="{FF2B5EF4-FFF2-40B4-BE49-F238E27FC236}">
                <a16:creationId xmlns:a16="http://schemas.microsoft.com/office/drawing/2014/main" id="{01551A6C-09E5-42F2-B5E6-C2575BCAD551}"/>
              </a:ext>
            </a:extLst>
          </p:cNvPr>
          <p:cNvSpPr>
            <a:spLocks noGrp="1"/>
          </p:cNvSpPr>
          <p:nvPr>
            <p:ph sz="half" idx="1"/>
          </p:nvPr>
        </p:nvSpPr>
        <p:spPr>
          <a:xfrm>
            <a:off x="-90834" y="959851"/>
            <a:ext cx="12202092" cy="5161933"/>
          </a:xfrm>
        </p:spPr>
        <p:txBody>
          <a:bodyPr>
            <a:normAutofit fontScale="92500" lnSpcReduction="20000"/>
          </a:bodyPr>
          <a:lstStyle/>
          <a:p>
            <a:r>
              <a:rPr lang="en-GB" b="1" dirty="0">
                <a:solidFill>
                  <a:schemeClr val="accent4"/>
                </a:solidFill>
              </a:rPr>
              <a:t>Article 3</a:t>
            </a:r>
            <a:r>
              <a:rPr lang="en-GB" dirty="0"/>
              <a:t> (best interests of the child): The best interests of the child must be a top priority in all decisions and actions that affect children.</a:t>
            </a:r>
          </a:p>
          <a:p>
            <a:r>
              <a:rPr lang="en-GB" b="1" dirty="0">
                <a:solidFill>
                  <a:schemeClr val="accent2"/>
                </a:solidFill>
              </a:rPr>
              <a:t>Article 12 </a:t>
            </a:r>
            <a:r>
              <a:rPr lang="en-GB" dirty="0"/>
              <a:t>(respect for the views of the child) Every child has the right to express their views, feelings and wishes in all matters affecting them, and to have their views considered and taken seriously. This right applies at all times, for example during immigration proceedings, housing decisions or the child’s day-to-day home life.</a:t>
            </a:r>
          </a:p>
          <a:p>
            <a:r>
              <a:rPr lang="en-GB" b="1" dirty="0">
                <a:solidFill>
                  <a:schemeClr val="accent6"/>
                </a:solidFill>
              </a:rPr>
              <a:t>Article 19 </a:t>
            </a:r>
            <a:r>
              <a:rPr lang="en-GB" dirty="0"/>
              <a:t>(protection from violence, abuse and neglect) Governments must do all they can to ensure that children are protected from all forms of violence, abuse, neglect and bad treatment by their parents or anyone else who looks after them</a:t>
            </a:r>
          </a:p>
          <a:p>
            <a:r>
              <a:rPr lang="en-GB" b="1" dirty="0">
                <a:solidFill>
                  <a:schemeClr val="accent5"/>
                </a:solidFill>
              </a:rPr>
              <a:t>Article 28 </a:t>
            </a:r>
            <a:r>
              <a:rPr lang="en-GB" dirty="0"/>
              <a:t>(right to education) Every child has the right to an education. Primary education must be free and different forms of secondary education must be available to every child. Discipline in schools must respect children’s dignity and their rights. Richer countries must help poorer countries achieve this.</a:t>
            </a:r>
          </a:p>
        </p:txBody>
      </p:sp>
    </p:spTree>
    <p:extLst>
      <p:ext uri="{BB962C8B-B14F-4D97-AF65-F5344CB8AC3E}">
        <p14:creationId xmlns:p14="http://schemas.microsoft.com/office/powerpoint/2010/main" val="41648333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0B4FC16E-BE5B-4CBD-8C92-521CE49E89AE}"/>
              </a:ext>
            </a:extLst>
          </p:cNvPr>
          <p:cNvSpPr>
            <a:spLocks noGrp="1"/>
          </p:cNvSpPr>
          <p:nvPr>
            <p:ph type="title"/>
          </p:nvPr>
        </p:nvSpPr>
        <p:spPr>
          <a:xfrm>
            <a:off x="-72668" y="179387"/>
            <a:ext cx="12082999" cy="1152525"/>
          </a:xfrm>
        </p:spPr>
        <p:txBody>
          <a:bodyPr>
            <a:noAutofit/>
          </a:bodyPr>
          <a:lstStyle/>
          <a:p>
            <a:r>
              <a:rPr lang="en-GB" altLang="en-US" sz="4800" dirty="0"/>
              <a:t>CCUHP </a:t>
            </a:r>
            <a:r>
              <a:rPr lang="en-GB" altLang="en-US" sz="4800" dirty="0" err="1"/>
              <a:t>yng</a:t>
            </a:r>
            <a:r>
              <a:rPr lang="en-GB" altLang="en-US" sz="4800" dirty="0"/>
              <a:t> </a:t>
            </a:r>
            <a:r>
              <a:rPr lang="en-GB" altLang="en-US" sz="4800" dirty="0" err="1"/>
              <a:t>Nghymru</a:t>
            </a:r>
            <a:r>
              <a:rPr lang="en-GB" altLang="en-US" sz="4800" dirty="0"/>
              <a:t>     </a:t>
            </a:r>
            <a:r>
              <a:rPr lang="en-GB" altLang="en-US" sz="4800" dirty="0">
                <a:solidFill>
                  <a:schemeClr val="accent1">
                    <a:lumMod val="75000"/>
                  </a:schemeClr>
                </a:solidFill>
              </a:rPr>
              <a:t>UNCRC in Wales</a:t>
            </a:r>
            <a:endParaRPr lang="en-US" altLang="en-US" sz="4800" dirty="0">
              <a:solidFill>
                <a:schemeClr val="accent1">
                  <a:lumMod val="75000"/>
                </a:schemeClr>
              </a:solidFill>
            </a:endParaRPr>
          </a:p>
        </p:txBody>
      </p:sp>
      <p:sp>
        <p:nvSpPr>
          <p:cNvPr id="37891" name="Content Placeholder 2">
            <a:extLst>
              <a:ext uri="{FF2B5EF4-FFF2-40B4-BE49-F238E27FC236}">
                <a16:creationId xmlns:a16="http://schemas.microsoft.com/office/drawing/2014/main" id="{4B650BE0-0C5A-4CCC-8A49-3639AADC82CA}"/>
              </a:ext>
            </a:extLst>
          </p:cNvPr>
          <p:cNvSpPr>
            <a:spLocks noGrp="1"/>
          </p:cNvSpPr>
          <p:nvPr>
            <p:ph sz="half" idx="1"/>
          </p:nvPr>
        </p:nvSpPr>
        <p:spPr>
          <a:xfrm>
            <a:off x="1069258" y="1520825"/>
            <a:ext cx="3810000" cy="4611687"/>
          </a:xfrm>
        </p:spPr>
        <p:txBody>
          <a:bodyPr/>
          <a:lstStyle/>
          <a:p>
            <a:r>
              <a:rPr lang="en-GB" altLang="en-US" dirty="0" err="1"/>
              <a:t>Mabwysiadwyd</a:t>
            </a:r>
            <a:r>
              <a:rPr lang="en-GB" altLang="en-US" dirty="0"/>
              <a:t> </a:t>
            </a:r>
            <a:r>
              <a:rPr lang="en-GB" altLang="en-US" dirty="0" err="1"/>
              <a:t>gan</a:t>
            </a:r>
            <a:r>
              <a:rPr lang="en-GB" altLang="en-US" dirty="0"/>
              <a:t> </a:t>
            </a:r>
            <a:r>
              <a:rPr lang="en-GB" altLang="en-US" dirty="0" err="1"/>
              <a:t>Llywodraeth</a:t>
            </a:r>
            <a:r>
              <a:rPr lang="en-GB" altLang="en-US" dirty="0"/>
              <a:t> Cymru</a:t>
            </a:r>
          </a:p>
          <a:p>
            <a:r>
              <a:rPr lang="en-GB" altLang="en-US" dirty="0" err="1"/>
              <a:t>Tanlinellu</a:t>
            </a:r>
            <a:r>
              <a:rPr lang="en-GB" altLang="en-US" dirty="0"/>
              <a:t> </a:t>
            </a:r>
            <a:r>
              <a:rPr lang="en-GB" altLang="en-US" dirty="0" err="1"/>
              <a:t>polisiau</a:t>
            </a:r>
            <a:r>
              <a:rPr lang="en-GB" altLang="en-US" dirty="0"/>
              <a:t> </a:t>
            </a:r>
            <a:r>
              <a:rPr lang="en-GB" altLang="en-US" dirty="0" err="1"/>
              <a:t>cyhoeddus</a:t>
            </a:r>
            <a:endParaRPr lang="en-GB" altLang="en-US" dirty="0"/>
          </a:p>
          <a:p>
            <a:r>
              <a:rPr lang="en-GB" altLang="en-US" dirty="0" err="1"/>
              <a:t>Rôl</a:t>
            </a:r>
            <a:r>
              <a:rPr lang="en-GB" altLang="en-US" dirty="0"/>
              <a:t> </a:t>
            </a:r>
            <a:r>
              <a:rPr lang="en-GB" altLang="en-US" dirty="0" err="1"/>
              <a:t>Comisiynydd</a:t>
            </a:r>
            <a:r>
              <a:rPr lang="en-GB" altLang="en-US" dirty="0"/>
              <a:t> Plant Cymru</a:t>
            </a:r>
          </a:p>
          <a:p>
            <a:r>
              <a:rPr lang="en-GB" altLang="en-US" dirty="0"/>
              <a:t>Y </a:t>
            </a:r>
            <a:r>
              <a:rPr lang="en-GB" altLang="en-US" dirty="0" err="1"/>
              <a:t>Cyfnod</a:t>
            </a:r>
            <a:r>
              <a:rPr lang="en-GB" altLang="en-US" dirty="0"/>
              <a:t> Sylfaen</a:t>
            </a:r>
            <a:endParaRPr lang="en-US" altLang="en-US" dirty="0"/>
          </a:p>
        </p:txBody>
      </p:sp>
      <p:sp>
        <p:nvSpPr>
          <p:cNvPr id="37892" name="Content Placeholder 3">
            <a:extLst>
              <a:ext uri="{FF2B5EF4-FFF2-40B4-BE49-F238E27FC236}">
                <a16:creationId xmlns:a16="http://schemas.microsoft.com/office/drawing/2014/main" id="{B9CF07C5-3058-4A03-B9C8-DE7E40739E59}"/>
              </a:ext>
            </a:extLst>
          </p:cNvPr>
          <p:cNvSpPr>
            <a:spLocks noGrp="1"/>
          </p:cNvSpPr>
          <p:nvPr>
            <p:ph sz="half" idx="2"/>
          </p:nvPr>
        </p:nvSpPr>
        <p:spPr>
          <a:xfrm>
            <a:off x="6564876" y="1520825"/>
            <a:ext cx="4171950" cy="4538662"/>
          </a:xfrm>
        </p:spPr>
        <p:txBody>
          <a:bodyPr/>
          <a:lstStyle/>
          <a:p>
            <a:r>
              <a:rPr lang="en-GB" altLang="en-US" dirty="0">
                <a:solidFill>
                  <a:schemeClr val="accent1">
                    <a:lumMod val="75000"/>
                  </a:schemeClr>
                </a:solidFill>
              </a:rPr>
              <a:t>Adopted by Welsh Government</a:t>
            </a:r>
          </a:p>
          <a:p>
            <a:r>
              <a:rPr lang="en-GB" altLang="en-US" dirty="0">
                <a:solidFill>
                  <a:schemeClr val="accent1">
                    <a:lumMod val="75000"/>
                  </a:schemeClr>
                </a:solidFill>
              </a:rPr>
              <a:t>Underlining public policies</a:t>
            </a:r>
          </a:p>
          <a:p>
            <a:r>
              <a:rPr lang="en-GB" altLang="en-US" dirty="0">
                <a:solidFill>
                  <a:schemeClr val="accent1">
                    <a:lumMod val="75000"/>
                  </a:schemeClr>
                </a:solidFill>
              </a:rPr>
              <a:t>Role of the Children’s Commissioner for Wales</a:t>
            </a:r>
          </a:p>
          <a:p>
            <a:r>
              <a:rPr lang="en-GB" altLang="en-US" dirty="0">
                <a:solidFill>
                  <a:schemeClr val="accent1">
                    <a:lumMod val="75000"/>
                  </a:schemeClr>
                </a:solidFill>
              </a:rPr>
              <a:t>The Foundation Phase</a:t>
            </a:r>
            <a:endParaRPr lang="en-US" altLang="en-US" dirty="0">
              <a:solidFill>
                <a:schemeClr val="accent1">
                  <a:lumMod val="75000"/>
                </a:schemeClr>
              </a:solidFill>
            </a:endParaRPr>
          </a:p>
        </p:txBody>
      </p:sp>
      <p:sp>
        <p:nvSpPr>
          <p:cNvPr id="5" name="TextBox 4">
            <a:extLst>
              <a:ext uri="{FF2B5EF4-FFF2-40B4-BE49-F238E27FC236}">
                <a16:creationId xmlns:a16="http://schemas.microsoft.com/office/drawing/2014/main" id="{0CB17244-3D59-4838-B89F-3221E8CC99E2}"/>
              </a:ext>
            </a:extLst>
          </p:cNvPr>
          <p:cNvSpPr txBox="1"/>
          <p:nvPr/>
        </p:nvSpPr>
        <p:spPr>
          <a:xfrm>
            <a:off x="2057400" y="5157788"/>
            <a:ext cx="4114800" cy="368300"/>
          </a:xfrm>
          <a:prstGeom prst="rect">
            <a:avLst/>
          </a:prstGeom>
          <a:noFill/>
        </p:spPr>
        <p:txBody>
          <a:bodyPr>
            <a:spAutoFit/>
          </a:bodyPr>
          <a:lstStyle/>
          <a:p>
            <a:pPr>
              <a:defRPr/>
            </a:pPr>
            <a:r>
              <a:rPr lang="en-GB" sz="1800" dirty="0">
                <a:latin typeface="+mj-lt"/>
              </a:rPr>
              <a:t>(Welsh Assembly Government, 2015)</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707C9FBB-576E-40CF-A9B2-840216E4D425}"/>
              </a:ext>
            </a:extLst>
          </p:cNvPr>
          <p:cNvSpPr>
            <a:spLocks noGrp="1"/>
          </p:cNvSpPr>
          <p:nvPr>
            <p:ph type="title"/>
          </p:nvPr>
        </p:nvSpPr>
        <p:spPr>
          <a:xfrm>
            <a:off x="230114" y="0"/>
            <a:ext cx="12008312" cy="1325563"/>
          </a:xfrm>
        </p:spPr>
        <p:txBody>
          <a:bodyPr>
            <a:noAutofit/>
          </a:bodyPr>
          <a:lstStyle/>
          <a:p>
            <a:r>
              <a:rPr lang="en-GB" altLang="en-US" sz="4800" dirty="0"/>
              <a:t>LLC – CCUHP                </a:t>
            </a:r>
            <a:r>
              <a:rPr lang="en-GB" altLang="en-US" sz="4800" dirty="0">
                <a:solidFill>
                  <a:schemeClr val="accent1">
                    <a:lumMod val="75000"/>
                  </a:schemeClr>
                </a:solidFill>
              </a:rPr>
              <a:t>UNCRC  - WG</a:t>
            </a:r>
          </a:p>
        </p:txBody>
      </p:sp>
      <p:sp>
        <p:nvSpPr>
          <p:cNvPr id="39939" name="Content Placeholder 2">
            <a:extLst>
              <a:ext uri="{FF2B5EF4-FFF2-40B4-BE49-F238E27FC236}">
                <a16:creationId xmlns:a16="http://schemas.microsoft.com/office/drawing/2014/main" id="{3A789896-DCEE-4E0D-BF0C-BE3B23F2A227}"/>
              </a:ext>
            </a:extLst>
          </p:cNvPr>
          <p:cNvSpPr>
            <a:spLocks noGrp="1"/>
          </p:cNvSpPr>
          <p:nvPr>
            <p:ph sz="half" idx="1"/>
          </p:nvPr>
        </p:nvSpPr>
        <p:spPr>
          <a:xfrm>
            <a:off x="683342" y="1238407"/>
            <a:ext cx="4038600" cy="3266768"/>
          </a:xfrm>
        </p:spPr>
        <p:txBody>
          <a:bodyPr/>
          <a:lstStyle/>
          <a:p>
            <a:pPr marL="0" indent="0">
              <a:buNone/>
            </a:pPr>
            <a:r>
              <a:rPr lang="en-GB" altLang="en-US" sz="4800" dirty="0" err="1">
                <a:latin typeface="Arial" panose="020B0604020202020204" pitchFamily="34" charset="0"/>
                <a:cs typeface="Arial" panose="020B0604020202020204" pitchFamily="34" charset="0"/>
              </a:rPr>
              <a:t>Galluogi</a:t>
            </a:r>
            <a:r>
              <a:rPr lang="en-GB" altLang="en-US" sz="4800" dirty="0">
                <a:latin typeface="Arial" panose="020B0604020202020204" pitchFamily="34" charset="0"/>
                <a:cs typeface="Arial" panose="020B0604020202020204" pitchFamily="34" charset="0"/>
              </a:rPr>
              <a:t> </a:t>
            </a:r>
            <a:r>
              <a:rPr lang="en-GB" altLang="en-US" sz="4800" dirty="0" err="1">
                <a:latin typeface="Arial" panose="020B0604020202020204" pitchFamily="34" charset="0"/>
                <a:cs typeface="Arial" panose="020B0604020202020204" pitchFamily="34" charset="0"/>
              </a:rPr>
              <a:t>Hawliau</a:t>
            </a:r>
            <a:r>
              <a:rPr lang="en-GB" altLang="en-US" sz="4800" dirty="0">
                <a:latin typeface="Arial" panose="020B0604020202020204" pitchFamily="34" charset="0"/>
                <a:cs typeface="Arial" panose="020B0604020202020204" pitchFamily="34" charset="0"/>
              </a:rPr>
              <a:t> Plant a </a:t>
            </a:r>
            <a:r>
              <a:rPr lang="en-GB" altLang="en-US" sz="4800" dirty="0" err="1">
                <a:latin typeface="Arial" panose="020B0604020202020204" pitchFamily="34" charset="0"/>
                <a:cs typeface="Arial" panose="020B0604020202020204" pitchFamily="34" charset="0"/>
              </a:rPr>
              <a:t>Phobl</a:t>
            </a:r>
            <a:r>
              <a:rPr lang="en-GB" altLang="en-US" sz="4800" dirty="0">
                <a:latin typeface="Arial" panose="020B0604020202020204" pitchFamily="34" charset="0"/>
                <a:cs typeface="Arial" panose="020B0604020202020204" pitchFamily="34" charset="0"/>
              </a:rPr>
              <a:t> </a:t>
            </a:r>
            <a:r>
              <a:rPr lang="en-GB" altLang="en-US" sz="4800" dirty="0" err="1">
                <a:latin typeface="Arial" panose="020B0604020202020204" pitchFamily="34" charset="0"/>
                <a:cs typeface="Arial" panose="020B0604020202020204" pitchFamily="34" charset="0"/>
              </a:rPr>
              <a:t>Ifanc</a:t>
            </a:r>
            <a:endParaRPr lang="en-GB" altLang="en-US" sz="4800" dirty="0">
              <a:latin typeface="Arial" panose="020B0604020202020204" pitchFamily="34" charset="0"/>
              <a:cs typeface="Arial" panose="020B0604020202020204" pitchFamily="34" charset="0"/>
            </a:endParaRPr>
          </a:p>
        </p:txBody>
      </p:sp>
      <p:sp>
        <p:nvSpPr>
          <p:cNvPr id="39940" name="Content Placeholder 3">
            <a:extLst>
              <a:ext uri="{FF2B5EF4-FFF2-40B4-BE49-F238E27FC236}">
                <a16:creationId xmlns:a16="http://schemas.microsoft.com/office/drawing/2014/main" id="{E376198E-9048-4193-8FE4-EF59D8A2740A}"/>
              </a:ext>
            </a:extLst>
          </p:cNvPr>
          <p:cNvSpPr>
            <a:spLocks noGrp="1"/>
          </p:cNvSpPr>
          <p:nvPr>
            <p:ph sz="half" idx="2"/>
          </p:nvPr>
        </p:nvSpPr>
        <p:spPr>
          <a:xfrm>
            <a:off x="6312310" y="1238407"/>
            <a:ext cx="4886632" cy="3989388"/>
          </a:xfrm>
        </p:spPr>
        <p:txBody>
          <a:bodyPr/>
          <a:lstStyle/>
          <a:p>
            <a:pPr marL="0" indent="0">
              <a:buNone/>
            </a:pPr>
            <a:r>
              <a:rPr lang="en-GB" altLang="en-US" sz="4800" dirty="0">
                <a:solidFill>
                  <a:schemeClr val="accent1">
                    <a:lumMod val="75000"/>
                  </a:schemeClr>
                </a:solidFill>
                <a:latin typeface="Arial" panose="020B0604020202020204" pitchFamily="34" charset="0"/>
                <a:cs typeface="Arial" panose="020B0604020202020204" pitchFamily="34" charset="0"/>
              </a:rPr>
              <a:t>Enabling Children and Young People’s Rights</a:t>
            </a:r>
          </a:p>
        </p:txBody>
      </p:sp>
      <p:sp>
        <p:nvSpPr>
          <p:cNvPr id="6" name="TextBox 5">
            <a:extLst>
              <a:ext uri="{FF2B5EF4-FFF2-40B4-BE49-F238E27FC236}">
                <a16:creationId xmlns:a16="http://schemas.microsoft.com/office/drawing/2014/main" id="{1440A527-341C-488F-95E8-0226532060AE}"/>
              </a:ext>
            </a:extLst>
          </p:cNvPr>
          <p:cNvSpPr txBox="1"/>
          <p:nvPr/>
        </p:nvSpPr>
        <p:spPr>
          <a:xfrm>
            <a:off x="0" y="4388018"/>
            <a:ext cx="12285407" cy="1200329"/>
          </a:xfrm>
          <a:prstGeom prst="rect">
            <a:avLst/>
          </a:prstGeom>
          <a:noFill/>
        </p:spPr>
        <p:txBody>
          <a:bodyPr wrap="square">
            <a:spAutoFit/>
          </a:bodyPr>
          <a:lstStyle/>
          <a:p>
            <a:pPr algn="ctr"/>
            <a:r>
              <a:rPr lang="en-GB" dirty="0">
                <a:latin typeface="Arial" panose="020B0604020202020204" pitchFamily="34" charset="0"/>
                <a:cs typeface="Arial" panose="020B0604020202020204" pitchFamily="34" charset="0"/>
                <a:hlinkClick r:id="rId3"/>
              </a:rPr>
              <a:t>Pen-</a:t>
            </a:r>
            <a:r>
              <a:rPr lang="en-GB" dirty="0" err="1">
                <a:latin typeface="Arial" panose="020B0604020202020204" pitchFamily="34" charset="0"/>
                <a:cs typeface="Arial" panose="020B0604020202020204" pitchFamily="34" charset="0"/>
                <a:hlinkClick r:id="rId3"/>
              </a:rPr>
              <a:t>blwydd</a:t>
            </a:r>
            <a:r>
              <a:rPr lang="en-GB" dirty="0">
                <a:latin typeface="Arial" panose="020B0604020202020204" pitchFamily="34" charset="0"/>
                <a:cs typeface="Arial" panose="020B0604020202020204" pitchFamily="34" charset="0"/>
                <a:hlinkClick r:id="rId3"/>
              </a:rPr>
              <a:t> </a:t>
            </a:r>
            <a:r>
              <a:rPr lang="en-GB" dirty="0" err="1">
                <a:latin typeface="Arial" panose="020B0604020202020204" pitchFamily="34" charset="0"/>
                <a:cs typeface="Arial" panose="020B0604020202020204" pitchFamily="34" charset="0"/>
                <a:hlinkClick r:id="rId3"/>
              </a:rPr>
              <a:t>hapus</a:t>
            </a:r>
            <a:r>
              <a:rPr lang="en-GB" dirty="0">
                <a:latin typeface="Arial" panose="020B0604020202020204" pitchFamily="34" charset="0"/>
                <a:cs typeface="Arial" panose="020B0604020202020204" pitchFamily="34" charset="0"/>
                <a:hlinkClick r:id="rId3"/>
              </a:rPr>
              <a:t> </a:t>
            </a:r>
            <a:r>
              <a:rPr lang="en-GB" dirty="0" err="1">
                <a:latin typeface="Arial" panose="020B0604020202020204" pitchFamily="34" charset="0"/>
                <a:cs typeface="Arial" panose="020B0604020202020204" pitchFamily="34" charset="0"/>
                <a:hlinkClick r:id="rId3"/>
              </a:rPr>
              <a:t>Hawliau</a:t>
            </a:r>
            <a:r>
              <a:rPr lang="en-GB" dirty="0">
                <a:latin typeface="Arial" panose="020B0604020202020204" pitchFamily="34" charset="0"/>
                <a:cs typeface="Arial" panose="020B0604020202020204" pitchFamily="34" charset="0"/>
                <a:hlinkClick r:id="rId3"/>
              </a:rPr>
              <a:t> Plant </a:t>
            </a:r>
            <a:r>
              <a:rPr lang="en-GB" dirty="0" err="1">
                <a:latin typeface="Arial" panose="020B0604020202020204" pitchFamily="34" charset="0"/>
                <a:cs typeface="Arial" panose="020B0604020202020204" pitchFamily="34" charset="0"/>
                <a:hlinkClick r:id="rId3"/>
              </a:rPr>
              <a:t>yn</a:t>
            </a:r>
            <a:r>
              <a:rPr lang="en-GB" dirty="0">
                <a:latin typeface="Arial" panose="020B0604020202020204" pitchFamily="34" charset="0"/>
                <a:cs typeface="Arial" panose="020B0604020202020204" pitchFamily="34" charset="0"/>
                <a:hlinkClick r:id="rId3"/>
              </a:rPr>
              <a:t> 30 / Happy 30th birthday children’s rights – YouTube</a:t>
            </a:r>
            <a:endParaRPr lang="en-GB" dirty="0">
              <a:latin typeface="Arial" panose="020B0604020202020204" pitchFamily="34" charset="0"/>
              <a:cs typeface="Arial" panose="020B0604020202020204" pitchFamily="34" charset="0"/>
            </a:endParaRP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hlinkClick r:id="rId4"/>
              </a:rPr>
              <a:t>Ending physical punishment of children | GOV.WALES</a:t>
            </a: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80160CAE-FBD3-4E52-92C8-0CD2519FC779}"/>
              </a:ext>
            </a:extLst>
          </p:cNvPr>
          <p:cNvSpPr>
            <a:spLocks noGrp="1"/>
          </p:cNvSpPr>
          <p:nvPr>
            <p:ph type="title"/>
          </p:nvPr>
        </p:nvSpPr>
        <p:spPr>
          <a:xfrm>
            <a:off x="-100927" y="770918"/>
            <a:ext cx="12292927" cy="1325563"/>
          </a:xfrm>
        </p:spPr>
        <p:txBody>
          <a:bodyPr>
            <a:noAutofit/>
          </a:bodyPr>
          <a:lstStyle/>
          <a:p>
            <a:pPr algn="ctr"/>
            <a:r>
              <a:rPr lang="en-GB" altLang="en-US" sz="4800" dirty="0" err="1"/>
              <a:t>Deddf</a:t>
            </a:r>
            <a:r>
              <a:rPr lang="en-GB" altLang="en-US" sz="4800" dirty="0"/>
              <a:t> </a:t>
            </a:r>
            <a:r>
              <a:rPr lang="en-GB" altLang="en-US" sz="4800" dirty="0" err="1"/>
              <a:t>Gwasanaethau</a:t>
            </a:r>
            <a:r>
              <a:rPr lang="en-GB" altLang="en-US" sz="4800" dirty="0"/>
              <a:t> </a:t>
            </a:r>
            <a:r>
              <a:rPr lang="en-GB" altLang="en-US" sz="4800" dirty="0" err="1"/>
              <a:t>Cymdeithasol</a:t>
            </a:r>
            <a:r>
              <a:rPr lang="en-GB" altLang="en-US" sz="4800" dirty="0"/>
              <a:t> a </a:t>
            </a:r>
            <a:r>
              <a:rPr lang="en-GB" altLang="en-US" sz="4800" dirty="0" err="1"/>
              <a:t>Llesiant</a:t>
            </a:r>
            <a:r>
              <a:rPr lang="en-GB" altLang="en-US" sz="4800" dirty="0"/>
              <a:t> (Cymru) 2014</a:t>
            </a:r>
            <a:br>
              <a:rPr lang="en-GB" altLang="en-US" sz="4800" dirty="0"/>
            </a:br>
            <a:r>
              <a:rPr lang="en-GB" altLang="en-US" sz="4800" dirty="0">
                <a:solidFill>
                  <a:schemeClr val="accent1">
                    <a:lumMod val="75000"/>
                  </a:schemeClr>
                </a:solidFill>
              </a:rPr>
              <a:t>The Social Services and Well-being (Wales) Act 2014</a:t>
            </a:r>
          </a:p>
        </p:txBody>
      </p:sp>
      <p:sp>
        <p:nvSpPr>
          <p:cNvPr id="3" name="Content Placeholder 2">
            <a:extLst>
              <a:ext uri="{FF2B5EF4-FFF2-40B4-BE49-F238E27FC236}">
                <a16:creationId xmlns:a16="http://schemas.microsoft.com/office/drawing/2014/main" id="{E4EBF362-77F7-4885-BF56-4BC61F3DE6C0}"/>
              </a:ext>
            </a:extLst>
          </p:cNvPr>
          <p:cNvSpPr>
            <a:spLocks noGrp="1"/>
          </p:cNvSpPr>
          <p:nvPr>
            <p:ph sz="half" idx="1"/>
          </p:nvPr>
        </p:nvSpPr>
        <p:spPr>
          <a:xfrm>
            <a:off x="1244679" y="3083480"/>
            <a:ext cx="4038600" cy="1726227"/>
          </a:xfrm>
        </p:spPr>
        <p:txBody>
          <a:bodyPr>
            <a:normAutofit/>
          </a:bodyPr>
          <a:lstStyle/>
          <a:p>
            <a:pPr>
              <a:defRPr/>
            </a:pPr>
            <a:r>
              <a:rPr lang="en-GB" sz="2400" dirty="0" err="1"/>
              <a:t>Mwy</a:t>
            </a:r>
            <a:r>
              <a:rPr lang="en-GB" sz="2400" dirty="0"/>
              <a:t> o </a:t>
            </a:r>
            <a:r>
              <a:rPr lang="en-GB" sz="2400" dirty="0" err="1"/>
              <a:t>gefnogaeth</a:t>
            </a:r>
            <a:endParaRPr lang="en-GB" sz="2400" dirty="0"/>
          </a:p>
          <a:p>
            <a:pPr>
              <a:defRPr/>
            </a:pPr>
            <a:r>
              <a:rPr lang="en-GB" sz="2400" dirty="0" err="1"/>
              <a:t>Asesiadau</a:t>
            </a:r>
            <a:r>
              <a:rPr lang="en-GB" sz="2400" dirty="0"/>
              <a:t> </a:t>
            </a:r>
            <a:r>
              <a:rPr lang="en-GB" sz="2400" dirty="0" err="1"/>
              <a:t>yn</a:t>
            </a:r>
            <a:r>
              <a:rPr lang="en-GB" sz="2400" dirty="0"/>
              <a:t> </a:t>
            </a:r>
            <a:r>
              <a:rPr lang="en-GB" sz="2400" dirty="0" err="1"/>
              <a:t>newid</a:t>
            </a:r>
            <a:endParaRPr lang="en-GB" sz="2400" dirty="0"/>
          </a:p>
          <a:p>
            <a:pPr>
              <a:defRPr/>
            </a:pPr>
            <a:r>
              <a:rPr lang="en-GB" sz="2400" dirty="0" err="1"/>
              <a:t>Hawliau</a:t>
            </a:r>
            <a:r>
              <a:rPr lang="en-GB" sz="2400" dirty="0"/>
              <a:t> </a:t>
            </a:r>
            <a:r>
              <a:rPr lang="en-GB" sz="2400" dirty="0" err="1"/>
              <a:t>cyfartal</a:t>
            </a:r>
            <a:endParaRPr lang="en-GB" sz="2400" dirty="0"/>
          </a:p>
          <a:p>
            <a:pPr marL="0" indent="0">
              <a:buNone/>
              <a:defRPr/>
            </a:pPr>
            <a:endParaRPr lang="en-GB" sz="1400" dirty="0"/>
          </a:p>
        </p:txBody>
      </p:sp>
      <p:sp>
        <p:nvSpPr>
          <p:cNvPr id="4" name="Content Placeholder 3">
            <a:extLst>
              <a:ext uri="{FF2B5EF4-FFF2-40B4-BE49-F238E27FC236}">
                <a16:creationId xmlns:a16="http://schemas.microsoft.com/office/drawing/2014/main" id="{C101619A-F05A-4AA5-AACC-286EA2C523A6}"/>
              </a:ext>
            </a:extLst>
          </p:cNvPr>
          <p:cNvSpPr>
            <a:spLocks noGrp="1"/>
          </p:cNvSpPr>
          <p:nvPr>
            <p:ph sz="half" idx="2"/>
          </p:nvPr>
        </p:nvSpPr>
        <p:spPr>
          <a:xfrm>
            <a:off x="6661179" y="3083480"/>
            <a:ext cx="4524183" cy="2192511"/>
          </a:xfrm>
        </p:spPr>
        <p:txBody>
          <a:bodyPr>
            <a:normAutofit/>
          </a:bodyPr>
          <a:lstStyle/>
          <a:p>
            <a:pPr>
              <a:defRPr/>
            </a:pPr>
            <a:r>
              <a:rPr lang="en-GB" sz="2400" dirty="0">
                <a:solidFill>
                  <a:schemeClr val="accent1">
                    <a:lumMod val="75000"/>
                  </a:schemeClr>
                </a:solidFill>
              </a:rPr>
              <a:t>More support</a:t>
            </a:r>
          </a:p>
          <a:p>
            <a:pPr>
              <a:defRPr/>
            </a:pPr>
            <a:r>
              <a:rPr lang="en-GB" sz="2400" dirty="0">
                <a:solidFill>
                  <a:schemeClr val="accent1">
                    <a:lumMod val="75000"/>
                  </a:schemeClr>
                </a:solidFill>
              </a:rPr>
              <a:t>Changes in assessments</a:t>
            </a:r>
          </a:p>
          <a:p>
            <a:pPr>
              <a:defRPr/>
            </a:pPr>
            <a:r>
              <a:rPr lang="en-GB" sz="2400" dirty="0">
                <a:solidFill>
                  <a:schemeClr val="accent1">
                    <a:lumMod val="75000"/>
                  </a:schemeClr>
                </a:solidFill>
              </a:rPr>
              <a:t>Equal rights</a:t>
            </a:r>
            <a:endParaRPr lang="en-GB" dirty="0"/>
          </a:p>
          <a:p>
            <a:pPr marL="0" indent="0" algn="r">
              <a:buNone/>
              <a:defRPr/>
            </a:pPr>
            <a:r>
              <a:rPr lang="en-GB" sz="2400" dirty="0"/>
              <a:t>(WAG, 2016)</a:t>
            </a:r>
          </a:p>
          <a:p>
            <a:pPr>
              <a:defRPr/>
            </a:pPr>
            <a:endParaRPr lang="en-GB" dirty="0"/>
          </a:p>
          <a:p>
            <a:pPr>
              <a:defRPr/>
            </a:pPr>
            <a:endParaRPr lang="en-GB" dirty="0"/>
          </a:p>
        </p:txBody>
      </p:sp>
      <p:sp>
        <p:nvSpPr>
          <p:cNvPr id="6" name="TextBox 5">
            <a:extLst>
              <a:ext uri="{FF2B5EF4-FFF2-40B4-BE49-F238E27FC236}">
                <a16:creationId xmlns:a16="http://schemas.microsoft.com/office/drawing/2014/main" id="{F864CB97-35C8-4C24-AFC6-4B9D570966ED}"/>
              </a:ext>
            </a:extLst>
          </p:cNvPr>
          <p:cNvSpPr txBox="1"/>
          <p:nvPr/>
        </p:nvSpPr>
        <p:spPr>
          <a:xfrm>
            <a:off x="96892" y="5120082"/>
            <a:ext cx="10034176" cy="461665"/>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hlinkClick r:id="rId3"/>
              </a:rPr>
              <a:t>Social Services &amp; Well-being (Wales) Act - Social Care Wales - YouTube</a:t>
            </a: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951CCA85-0966-4899-9F25-9D9B89F69609}"/>
              </a:ext>
            </a:extLst>
          </p:cNvPr>
          <p:cNvSpPr>
            <a:spLocks noGrp="1"/>
          </p:cNvSpPr>
          <p:nvPr>
            <p:ph type="title"/>
          </p:nvPr>
        </p:nvSpPr>
        <p:spPr>
          <a:xfrm>
            <a:off x="382514" y="0"/>
            <a:ext cx="11548085" cy="1196975"/>
          </a:xfrm>
        </p:spPr>
        <p:txBody>
          <a:bodyPr>
            <a:noAutofit/>
          </a:bodyPr>
          <a:lstStyle/>
          <a:p>
            <a:r>
              <a:rPr lang="en-GB" altLang="en-US" sz="4800" dirty="0" err="1"/>
              <a:t>Materion</a:t>
            </a:r>
            <a:r>
              <a:rPr lang="en-GB" altLang="en-US" sz="4800" dirty="0"/>
              <a:t> </a:t>
            </a:r>
            <a:r>
              <a:rPr lang="en-GB" altLang="en-US" sz="4800" dirty="0" err="1"/>
              <a:t>dyrys</a:t>
            </a:r>
            <a:r>
              <a:rPr lang="en-GB" altLang="en-US" sz="4800" dirty="0"/>
              <a:t>	          </a:t>
            </a:r>
            <a:r>
              <a:rPr lang="en-GB" altLang="en-US" sz="4800" dirty="0">
                <a:solidFill>
                  <a:schemeClr val="accent1">
                    <a:lumMod val="75000"/>
                  </a:schemeClr>
                </a:solidFill>
              </a:rPr>
              <a:t>Difficult issues </a:t>
            </a:r>
          </a:p>
        </p:txBody>
      </p:sp>
      <p:sp>
        <p:nvSpPr>
          <p:cNvPr id="46083" name="Rectangle 3">
            <a:extLst>
              <a:ext uri="{FF2B5EF4-FFF2-40B4-BE49-F238E27FC236}">
                <a16:creationId xmlns:a16="http://schemas.microsoft.com/office/drawing/2014/main" id="{35F66A7D-31F5-449A-9961-002ACFEC2EAD}"/>
              </a:ext>
            </a:extLst>
          </p:cNvPr>
          <p:cNvSpPr txBox="1">
            <a:spLocks noChangeArrowheads="1"/>
          </p:cNvSpPr>
          <p:nvPr/>
        </p:nvSpPr>
        <p:spPr bwMode="auto">
          <a:xfrm>
            <a:off x="318195" y="872059"/>
            <a:ext cx="5688988" cy="398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endParaRPr lang="en-GB" altLang="en-US" sz="2000" dirty="0"/>
          </a:p>
          <a:p>
            <a:pPr>
              <a:buFontTx/>
              <a:buNone/>
            </a:pPr>
            <a:r>
              <a:rPr lang="en-GB" altLang="en-US" sz="2400" dirty="0" err="1">
                <a:latin typeface="Arial" panose="020B0604020202020204" pitchFamily="34" charset="0"/>
                <a:cs typeface="Arial" panose="020B0604020202020204" pitchFamily="34" charset="0"/>
              </a:rPr>
              <a:t>Normau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diwylliannol</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chymdeithasol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cwestiynau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moesol</a:t>
            </a:r>
            <a:r>
              <a:rPr lang="en-GB" altLang="en-US" sz="2400" dirty="0">
                <a:latin typeface="Arial" panose="020B0604020202020204" pitchFamily="34" charset="0"/>
                <a:cs typeface="Arial" panose="020B0604020202020204" pitchFamily="34" charset="0"/>
              </a:rPr>
              <a:t>:</a:t>
            </a:r>
          </a:p>
          <a:p>
            <a:pPr lvl="1"/>
            <a:r>
              <a:rPr lang="en-GB" altLang="en-US" sz="2400" dirty="0" err="1">
                <a:latin typeface="Arial" panose="020B0604020202020204" pitchFamily="34" charset="0"/>
                <a:cs typeface="Arial" panose="020B0604020202020204" pitchFamily="34" charset="0"/>
              </a:rPr>
              <a:t>gwledydd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datblygu</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phlant</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gweithio</a:t>
            </a:r>
            <a:endParaRPr lang="en-GB" altLang="en-US" sz="2400" dirty="0">
              <a:latin typeface="Arial" panose="020B0604020202020204" pitchFamily="34" charset="0"/>
              <a:cs typeface="Arial" panose="020B0604020202020204" pitchFamily="34" charset="0"/>
            </a:endParaRPr>
          </a:p>
          <a:p>
            <a:pPr lvl="1"/>
            <a:r>
              <a:rPr lang="en-GB" altLang="en-US" sz="2400" dirty="0" err="1">
                <a:latin typeface="Arial" panose="020B0604020202020204" pitchFamily="34" charset="0"/>
                <a:cs typeface="Arial" panose="020B0604020202020204" pitchFamily="34" charset="0"/>
              </a:rPr>
              <a:t>oed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priodi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merched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draddodiadol</a:t>
            </a:r>
            <a:endParaRPr lang="en-GB" altLang="en-US" sz="2400" dirty="0">
              <a:latin typeface="Arial" panose="020B0604020202020204" pitchFamily="34" charset="0"/>
              <a:cs typeface="Arial" panose="020B0604020202020204" pitchFamily="34" charset="0"/>
            </a:endParaRPr>
          </a:p>
          <a:p>
            <a:pPr lvl="1"/>
            <a:r>
              <a:rPr lang="en-GB" altLang="en-US" sz="2400" dirty="0" err="1">
                <a:latin typeface="Arial" panose="020B0604020202020204" pitchFamily="34" charset="0"/>
                <a:cs typeface="Arial" panose="020B0604020202020204" pitchFamily="34" charset="0"/>
              </a:rPr>
              <a:t>oed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cydsynio</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dynion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hoyw</a:t>
            </a:r>
            <a:endParaRPr lang="en-GB" altLang="en-US" sz="2400" dirty="0">
              <a:latin typeface="Arial" panose="020B0604020202020204" pitchFamily="34" charset="0"/>
              <a:cs typeface="Arial" panose="020B0604020202020204" pitchFamily="34" charset="0"/>
            </a:endParaRPr>
          </a:p>
          <a:p>
            <a:pPr lvl="1"/>
            <a:r>
              <a:rPr lang="en-GB" altLang="en-US" sz="2400" dirty="0" err="1">
                <a:latin typeface="Arial" panose="020B0604020202020204" pitchFamily="34" charset="0"/>
                <a:cs typeface="Arial" panose="020B0604020202020204" pitchFamily="34" charset="0"/>
              </a:rPr>
              <a:t>Ffoaduriaid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Mewnfudwyr</a:t>
            </a:r>
            <a:endParaRPr lang="en-GB" altLang="en-US" sz="2400" dirty="0">
              <a:latin typeface="Arial" panose="020B0604020202020204" pitchFamily="34" charset="0"/>
              <a:cs typeface="Arial" panose="020B0604020202020204" pitchFamily="34" charset="0"/>
            </a:endParaRPr>
          </a:p>
          <a:p>
            <a:pPr lvl="1"/>
            <a:r>
              <a:rPr lang="en-GB" altLang="en-US" sz="2400" dirty="0">
                <a:latin typeface="Arial" panose="020B0604020202020204" pitchFamily="34" charset="0"/>
                <a:cs typeface="Arial" panose="020B0604020202020204" pitchFamily="34" charset="0"/>
              </a:rPr>
              <a:t>FGM</a:t>
            </a:r>
          </a:p>
          <a:p>
            <a:pPr lvl="1"/>
            <a:r>
              <a:rPr lang="en-GB" altLang="en-US" sz="2400" dirty="0" err="1">
                <a:latin typeface="Arial" panose="020B0604020202020204" pitchFamily="34" charset="0"/>
                <a:cs typeface="Arial" panose="020B0604020202020204" pitchFamily="34" charset="0"/>
              </a:rPr>
              <a:t>eraill</a:t>
            </a:r>
            <a:r>
              <a:rPr lang="en-GB" altLang="en-US" sz="2400" dirty="0">
                <a:latin typeface="Arial" panose="020B0604020202020204" pitchFamily="34" charset="0"/>
                <a:cs typeface="Arial" panose="020B0604020202020204" pitchFamily="34" charset="0"/>
              </a:rPr>
              <a:t>….?</a:t>
            </a:r>
          </a:p>
        </p:txBody>
      </p:sp>
      <p:sp>
        <p:nvSpPr>
          <p:cNvPr id="46084" name="Rectangle 4">
            <a:extLst>
              <a:ext uri="{FF2B5EF4-FFF2-40B4-BE49-F238E27FC236}">
                <a16:creationId xmlns:a16="http://schemas.microsoft.com/office/drawing/2014/main" id="{EA405972-C685-42D6-B9C8-05D6F4E4B872}"/>
              </a:ext>
            </a:extLst>
          </p:cNvPr>
          <p:cNvSpPr txBox="1">
            <a:spLocks noChangeArrowheads="1"/>
          </p:cNvSpPr>
          <p:nvPr/>
        </p:nvSpPr>
        <p:spPr bwMode="auto">
          <a:xfrm>
            <a:off x="6452575" y="872059"/>
            <a:ext cx="4744284" cy="4970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endParaRPr lang="en-GB" altLang="en-US" sz="2000" dirty="0"/>
          </a:p>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Cultural and social norms, moral dilemmas:</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developing countries and child labour</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traditional marriage age of girls</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age of consent for gay men</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Refugees/migrants</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FGM</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others….?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4">
            <a:extLst>
              <a:ext uri="{FF2B5EF4-FFF2-40B4-BE49-F238E27FC236}">
                <a16:creationId xmlns:a16="http://schemas.microsoft.com/office/drawing/2014/main" id="{9C02D22F-382D-446F-B903-333491ED54B4}"/>
              </a:ext>
            </a:extLst>
          </p:cNvPr>
          <p:cNvSpPr>
            <a:spLocks noGrp="1"/>
          </p:cNvSpPr>
          <p:nvPr>
            <p:ph type="title"/>
          </p:nvPr>
        </p:nvSpPr>
        <p:spPr>
          <a:xfrm>
            <a:off x="736297" y="290230"/>
            <a:ext cx="11402750" cy="935038"/>
          </a:xfrm>
        </p:spPr>
        <p:txBody>
          <a:bodyPr>
            <a:noAutofit/>
          </a:bodyPr>
          <a:lstStyle/>
          <a:p>
            <a:r>
              <a:rPr lang="en-GB" altLang="en-US" sz="4800" dirty="0" err="1"/>
              <a:t>Tasg</a:t>
            </a:r>
            <a:r>
              <a:rPr lang="en-GB" altLang="en-US" sz="4800" dirty="0"/>
              <a:t> </a:t>
            </a:r>
            <a:r>
              <a:rPr lang="en-GB" altLang="en-US" sz="4800" dirty="0" err="1"/>
              <a:t>ymchwil</a:t>
            </a:r>
            <a:r>
              <a:rPr lang="en-GB" altLang="en-US" sz="4800" dirty="0"/>
              <a:t>                </a:t>
            </a:r>
            <a:r>
              <a:rPr lang="en-GB" altLang="en-US" sz="4800" dirty="0">
                <a:solidFill>
                  <a:schemeClr val="accent1">
                    <a:lumMod val="75000"/>
                  </a:schemeClr>
                </a:solidFill>
              </a:rPr>
              <a:t>Research task</a:t>
            </a:r>
          </a:p>
        </p:txBody>
      </p:sp>
      <p:sp>
        <p:nvSpPr>
          <p:cNvPr id="6" name="Rectangle 5">
            <a:extLst>
              <a:ext uri="{FF2B5EF4-FFF2-40B4-BE49-F238E27FC236}">
                <a16:creationId xmlns:a16="http://schemas.microsoft.com/office/drawing/2014/main" id="{C82DD05D-6715-4C90-B7FA-D5DB0543E43F}"/>
              </a:ext>
            </a:extLst>
          </p:cNvPr>
          <p:cNvSpPr txBox="1">
            <a:spLocks noChangeArrowheads="1"/>
          </p:cNvSpPr>
          <p:nvPr/>
        </p:nvSpPr>
        <p:spPr bwMode="auto">
          <a:xfrm>
            <a:off x="962584" y="1383362"/>
            <a:ext cx="4027487" cy="4754562"/>
          </a:xfrm>
          <a:prstGeom prst="rect">
            <a:avLst/>
          </a:prstGeom>
          <a:noFill/>
          <a:ln>
            <a:noFill/>
          </a:ln>
        </p:spPr>
        <p:txBody>
          <a:bodyPr/>
          <a:lstStyle>
            <a:lvl1pPr marL="342900" indent="-34290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buNone/>
              <a:defRPr/>
            </a:pPr>
            <a:r>
              <a:rPr lang="en-GB" sz="2400" dirty="0" err="1"/>
              <a:t>Ymchiliwch</a:t>
            </a:r>
            <a:r>
              <a:rPr lang="en-GB" sz="2400" dirty="0"/>
              <a:t> </a:t>
            </a:r>
            <a:r>
              <a:rPr lang="en-GB" sz="2400" dirty="0" err="1"/>
              <a:t>i</a:t>
            </a:r>
            <a:r>
              <a:rPr lang="en-GB" sz="2400" dirty="0"/>
              <a:t> </a:t>
            </a:r>
            <a:r>
              <a:rPr lang="en-GB" sz="2400" dirty="0" err="1"/>
              <a:t>waith</a:t>
            </a:r>
            <a:r>
              <a:rPr lang="en-GB" sz="2400" dirty="0"/>
              <a:t> un </a:t>
            </a:r>
            <a:r>
              <a:rPr lang="en-GB" sz="2400" dirty="0" err="1"/>
              <a:t>asiantaeth</a:t>
            </a:r>
            <a:r>
              <a:rPr lang="en-GB" sz="2400" dirty="0"/>
              <a:t> </a:t>
            </a:r>
            <a:r>
              <a:rPr lang="en-GB" sz="2400" dirty="0" err="1"/>
              <a:t>sydd</a:t>
            </a:r>
            <a:r>
              <a:rPr lang="en-GB" sz="2400" dirty="0"/>
              <a:t> </a:t>
            </a:r>
            <a:r>
              <a:rPr lang="en-GB" sz="2400" dirty="0" err="1"/>
              <a:t>yn</a:t>
            </a:r>
            <a:r>
              <a:rPr lang="en-GB" sz="2400" dirty="0"/>
              <a:t> </a:t>
            </a:r>
            <a:r>
              <a:rPr lang="en-GB" sz="2400" dirty="0" err="1"/>
              <a:t>cefnogi</a:t>
            </a:r>
            <a:r>
              <a:rPr lang="en-GB" sz="2400" dirty="0"/>
              <a:t> plant </a:t>
            </a:r>
            <a:r>
              <a:rPr lang="en-GB" sz="2400" dirty="0" err="1"/>
              <a:t>a’u</a:t>
            </a:r>
            <a:r>
              <a:rPr lang="en-GB" sz="2400" dirty="0"/>
              <a:t> </a:t>
            </a:r>
            <a:r>
              <a:rPr lang="en-GB" sz="2400" dirty="0" err="1"/>
              <a:t>teuluoedd</a:t>
            </a:r>
            <a:r>
              <a:rPr lang="en-GB" sz="2400" dirty="0"/>
              <a:t>:</a:t>
            </a:r>
          </a:p>
          <a:p>
            <a:pPr>
              <a:defRPr/>
            </a:pPr>
            <a:r>
              <a:rPr lang="en-GB" sz="2400" b="1" dirty="0"/>
              <a:t>NSPCC</a:t>
            </a:r>
          </a:p>
          <a:p>
            <a:pPr>
              <a:defRPr/>
            </a:pPr>
            <a:r>
              <a:rPr lang="en-GB" sz="2400" b="1" dirty="0" err="1"/>
              <a:t>Gweithredu</a:t>
            </a:r>
            <a:r>
              <a:rPr lang="en-GB" sz="2400" b="1" dirty="0"/>
              <a:t> </a:t>
            </a:r>
            <a:r>
              <a:rPr lang="en-GB" sz="2400" b="1" dirty="0" err="1"/>
              <a:t>Dros</a:t>
            </a:r>
            <a:r>
              <a:rPr lang="en-GB" sz="2400" b="1" dirty="0"/>
              <a:t> </a:t>
            </a:r>
            <a:r>
              <a:rPr lang="en-GB" sz="2400" b="1" dirty="0" err="1"/>
              <a:t>Blant</a:t>
            </a:r>
            <a:endParaRPr lang="en-GB" sz="2400" b="1" dirty="0"/>
          </a:p>
          <a:p>
            <a:pPr>
              <a:defRPr/>
            </a:pPr>
            <a:r>
              <a:rPr lang="en-GB" sz="2400" b="1" dirty="0" err="1"/>
              <a:t>Dechrau’n</a:t>
            </a:r>
            <a:r>
              <a:rPr lang="en-GB" sz="2400" b="1" dirty="0"/>
              <a:t> </a:t>
            </a:r>
            <a:r>
              <a:rPr lang="en-GB" sz="2400" b="1" dirty="0" err="1"/>
              <a:t>Deg</a:t>
            </a:r>
            <a:endParaRPr lang="en-GB" sz="2400" b="1" dirty="0"/>
          </a:p>
          <a:p>
            <a:pPr>
              <a:defRPr/>
            </a:pPr>
            <a:r>
              <a:rPr lang="en-GB" sz="2400" b="1" dirty="0"/>
              <a:t>Shelter </a:t>
            </a:r>
            <a:r>
              <a:rPr lang="en-GB" sz="2400" b="1" dirty="0" err="1"/>
              <a:t>Cymru</a:t>
            </a:r>
            <a:endParaRPr lang="en-GB" sz="2400" b="1" dirty="0"/>
          </a:p>
          <a:p>
            <a:pPr>
              <a:defRPr/>
            </a:pPr>
            <a:r>
              <a:rPr lang="en-GB" sz="2400" b="1" dirty="0" err="1"/>
              <a:t>Teuluoedd</a:t>
            </a:r>
            <a:r>
              <a:rPr lang="en-GB" sz="2400" b="1" dirty="0"/>
              <a:t> </a:t>
            </a:r>
            <a:r>
              <a:rPr lang="en-GB" sz="2400" b="1" dirty="0" err="1"/>
              <a:t>yn</a:t>
            </a:r>
            <a:r>
              <a:rPr lang="en-GB" sz="2400" b="1" dirty="0"/>
              <a:t> </a:t>
            </a:r>
            <a:r>
              <a:rPr lang="en-GB" sz="2400" b="1" dirty="0" err="1"/>
              <a:t>Gyntaf</a:t>
            </a:r>
            <a:endParaRPr lang="en-GB" sz="2400" b="1" dirty="0"/>
          </a:p>
          <a:p>
            <a:pPr>
              <a:defRPr/>
            </a:pPr>
            <a:r>
              <a:rPr lang="en-GB" sz="2400" b="1" dirty="0" err="1"/>
              <a:t>Eraill</a:t>
            </a:r>
            <a:r>
              <a:rPr lang="en-GB" sz="2400" b="1" dirty="0"/>
              <a:t>…</a:t>
            </a:r>
          </a:p>
        </p:txBody>
      </p:sp>
      <p:sp>
        <p:nvSpPr>
          <p:cNvPr id="7" name="Rectangle 6">
            <a:extLst>
              <a:ext uri="{FF2B5EF4-FFF2-40B4-BE49-F238E27FC236}">
                <a16:creationId xmlns:a16="http://schemas.microsoft.com/office/drawing/2014/main" id="{F5EC445C-8F29-4EF0-A8F3-3328B873C93B}"/>
              </a:ext>
            </a:extLst>
          </p:cNvPr>
          <p:cNvSpPr txBox="1">
            <a:spLocks noChangeArrowheads="1"/>
          </p:cNvSpPr>
          <p:nvPr/>
        </p:nvSpPr>
        <p:spPr bwMode="auto">
          <a:xfrm>
            <a:off x="7012957" y="1333577"/>
            <a:ext cx="4100513" cy="4754562"/>
          </a:xfrm>
          <a:prstGeom prst="rect">
            <a:avLst/>
          </a:prstGeom>
          <a:noFill/>
          <a:ln>
            <a:noFill/>
          </a:ln>
        </p:spPr>
        <p:txBody>
          <a:bodyPr/>
          <a:lstStyle>
            <a:lvl1pPr marL="342900" indent="-34290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buNone/>
              <a:defRPr/>
            </a:pPr>
            <a:r>
              <a:rPr lang="en-GB" sz="2400" dirty="0">
                <a:solidFill>
                  <a:schemeClr val="accent1">
                    <a:lumMod val="75000"/>
                  </a:schemeClr>
                </a:solidFill>
              </a:rPr>
              <a:t>Research the work of one agency which supports children and their families:</a:t>
            </a:r>
          </a:p>
          <a:p>
            <a:pPr>
              <a:defRPr/>
            </a:pPr>
            <a:r>
              <a:rPr lang="en-GB" sz="2400" b="1" dirty="0">
                <a:solidFill>
                  <a:schemeClr val="accent1">
                    <a:lumMod val="75000"/>
                  </a:schemeClr>
                </a:solidFill>
              </a:rPr>
              <a:t>NSPCC</a:t>
            </a:r>
          </a:p>
          <a:p>
            <a:pPr>
              <a:defRPr/>
            </a:pPr>
            <a:r>
              <a:rPr lang="en-GB" sz="2400" b="1" dirty="0">
                <a:solidFill>
                  <a:schemeClr val="accent1">
                    <a:lumMod val="75000"/>
                  </a:schemeClr>
                </a:solidFill>
              </a:rPr>
              <a:t>Action for Children</a:t>
            </a:r>
          </a:p>
          <a:p>
            <a:pPr>
              <a:defRPr/>
            </a:pPr>
            <a:r>
              <a:rPr lang="en-GB" sz="2400" b="1" dirty="0">
                <a:solidFill>
                  <a:schemeClr val="accent1">
                    <a:lumMod val="75000"/>
                  </a:schemeClr>
                </a:solidFill>
              </a:rPr>
              <a:t>Flying Start</a:t>
            </a:r>
          </a:p>
          <a:p>
            <a:pPr>
              <a:defRPr/>
            </a:pPr>
            <a:r>
              <a:rPr lang="en-GB" sz="2400" b="1" dirty="0">
                <a:solidFill>
                  <a:schemeClr val="accent1">
                    <a:lumMod val="75000"/>
                  </a:schemeClr>
                </a:solidFill>
              </a:rPr>
              <a:t>Shelter </a:t>
            </a:r>
            <a:r>
              <a:rPr lang="en-GB" sz="2400" b="1" dirty="0" err="1">
                <a:solidFill>
                  <a:schemeClr val="accent1">
                    <a:lumMod val="75000"/>
                  </a:schemeClr>
                </a:solidFill>
              </a:rPr>
              <a:t>Cymru</a:t>
            </a:r>
            <a:endParaRPr lang="en-GB" sz="2400" b="1" dirty="0">
              <a:solidFill>
                <a:schemeClr val="accent1">
                  <a:lumMod val="75000"/>
                </a:schemeClr>
              </a:solidFill>
            </a:endParaRPr>
          </a:p>
          <a:p>
            <a:pPr>
              <a:defRPr/>
            </a:pPr>
            <a:r>
              <a:rPr lang="en-GB" sz="2400" b="1" dirty="0">
                <a:solidFill>
                  <a:schemeClr val="accent1">
                    <a:lumMod val="75000"/>
                  </a:schemeClr>
                </a:solidFill>
              </a:rPr>
              <a:t>Families First</a:t>
            </a:r>
          </a:p>
          <a:p>
            <a:pPr>
              <a:defRPr/>
            </a:pPr>
            <a:r>
              <a:rPr lang="en-GB" sz="2400" b="1" dirty="0">
                <a:solidFill>
                  <a:schemeClr val="accent1">
                    <a:lumMod val="75000"/>
                  </a:schemeClr>
                </a:solidFill>
              </a:rPr>
              <a:t>Others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3D566F79-8979-4E50-BB99-73B9B2355978}"/>
              </a:ext>
            </a:extLst>
          </p:cNvPr>
          <p:cNvSpPr>
            <a:spLocks noGrp="1"/>
          </p:cNvSpPr>
          <p:nvPr>
            <p:ph type="title"/>
          </p:nvPr>
        </p:nvSpPr>
        <p:spPr>
          <a:xfrm>
            <a:off x="697406" y="121070"/>
            <a:ext cx="8229600" cy="666750"/>
          </a:xfrm>
        </p:spPr>
        <p:txBody>
          <a:bodyPr>
            <a:noAutofit/>
          </a:bodyPr>
          <a:lstStyle/>
          <a:p>
            <a:r>
              <a:rPr lang="en-GB" altLang="en-US" sz="4800" dirty="0" err="1"/>
              <a:t>Cyfeirnodau</a:t>
            </a:r>
            <a:r>
              <a:rPr lang="en-GB" altLang="en-US" sz="4800" dirty="0"/>
              <a:t>      </a:t>
            </a:r>
            <a:r>
              <a:rPr lang="en-GB" altLang="en-US" sz="4800" i="1" dirty="0">
                <a:solidFill>
                  <a:schemeClr val="accent1">
                    <a:lumMod val="75000"/>
                  </a:schemeClr>
                </a:solidFill>
              </a:rPr>
              <a:t>References</a:t>
            </a:r>
          </a:p>
        </p:txBody>
      </p:sp>
      <p:sp>
        <p:nvSpPr>
          <p:cNvPr id="50179" name="Content Placeholder 3">
            <a:extLst>
              <a:ext uri="{FF2B5EF4-FFF2-40B4-BE49-F238E27FC236}">
                <a16:creationId xmlns:a16="http://schemas.microsoft.com/office/drawing/2014/main" id="{4B4426DD-47B3-4F66-A0C9-3CEDFE891036}"/>
              </a:ext>
            </a:extLst>
          </p:cNvPr>
          <p:cNvSpPr>
            <a:spLocks noGrp="1"/>
          </p:cNvSpPr>
          <p:nvPr>
            <p:ph sz="half" idx="2"/>
          </p:nvPr>
        </p:nvSpPr>
        <p:spPr>
          <a:xfrm>
            <a:off x="90835" y="1065791"/>
            <a:ext cx="11893256" cy="4632556"/>
          </a:xfrm>
        </p:spPr>
        <p:txBody>
          <a:bodyPr>
            <a:normAutofit lnSpcReduction="10000"/>
          </a:bodyPr>
          <a:lstStyle/>
          <a:p>
            <a:pPr marL="0" indent="0">
              <a:buNone/>
            </a:pPr>
            <a:r>
              <a:rPr lang="en-GB" altLang="en-US" sz="2400" dirty="0" err="1"/>
              <a:t>Unicef</a:t>
            </a:r>
            <a:r>
              <a:rPr lang="en-GB" altLang="en-US" sz="2400" dirty="0"/>
              <a:t>. (2016) ‘Children’s Rights’ </a:t>
            </a:r>
            <a:r>
              <a:rPr lang="en-GB" altLang="en-US" sz="2400" dirty="0">
                <a:hlinkClick r:id="rId3"/>
              </a:rPr>
              <a:t>https://www.unicef.org.uk/what-we-do/un-convention-child-rights/</a:t>
            </a:r>
            <a:r>
              <a:rPr lang="en-GB" altLang="en-US" sz="2400" dirty="0"/>
              <a:t> [Accessed: 12</a:t>
            </a:r>
            <a:r>
              <a:rPr lang="en-GB" altLang="en-US" sz="2400" baseline="30000" dirty="0"/>
              <a:t>th</a:t>
            </a:r>
            <a:r>
              <a:rPr lang="en-GB" altLang="en-US" sz="2400" dirty="0"/>
              <a:t> October 2016].</a:t>
            </a:r>
          </a:p>
          <a:p>
            <a:pPr marL="0" indent="0">
              <a:buNone/>
            </a:pPr>
            <a:endParaRPr lang="en-GB" altLang="en-US" sz="2400" dirty="0"/>
          </a:p>
          <a:p>
            <a:pPr marL="0" indent="0">
              <a:buNone/>
            </a:pPr>
            <a:r>
              <a:rPr lang="en-GB" altLang="en-US" sz="2400" dirty="0"/>
              <a:t>United Nations. (2015) ‘Overview’ </a:t>
            </a:r>
            <a:r>
              <a:rPr lang="en-GB" altLang="en-US" sz="2400" dirty="0">
                <a:hlinkClick r:id="rId4"/>
              </a:rPr>
              <a:t>http://www.un.org/en/sections/about-un/overview/index.html</a:t>
            </a:r>
            <a:r>
              <a:rPr lang="en-GB" altLang="en-US" sz="2400" dirty="0"/>
              <a:t> [Accessed: 10</a:t>
            </a:r>
            <a:r>
              <a:rPr lang="en-GB" altLang="en-US" sz="2400" baseline="30000" dirty="0"/>
              <a:t>th</a:t>
            </a:r>
            <a:r>
              <a:rPr lang="en-GB" altLang="en-US" sz="2400" dirty="0"/>
              <a:t> October 2016].</a:t>
            </a:r>
          </a:p>
          <a:p>
            <a:pPr marL="0" indent="0">
              <a:buNone/>
            </a:pPr>
            <a:endParaRPr lang="en-GB" altLang="en-US" sz="2400" dirty="0"/>
          </a:p>
          <a:p>
            <a:pPr marL="0" indent="0">
              <a:buNone/>
            </a:pPr>
            <a:r>
              <a:rPr lang="en-GB" altLang="en-US" sz="2400" dirty="0"/>
              <a:t>Welsh Assembly Government. (2015) ‘Care and Support in Wales is Changing’ </a:t>
            </a:r>
            <a:r>
              <a:rPr lang="en-GB" altLang="en-US" sz="2400" dirty="0">
                <a:hlinkClick r:id="rId5"/>
              </a:rPr>
              <a:t>http://gov.wales/topics/health/socialcare/act/?lang=en</a:t>
            </a:r>
            <a:r>
              <a:rPr lang="en-GB" altLang="en-US" sz="2400" dirty="0"/>
              <a:t> [Accessed: 12</a:t>
            </a:r>
            <a:r>
              <a:rPr lang="en-GB" altLang="en-US" sz="2400" baseline="30000" dirty="0"/>
              <a:t>th</a:t>
            </a:r>
            <a:r>
              <a:rPr lang="en-GB" altLang="en-US" sz="2400" dirty="0"/>
              <a:t> October 2016].</a:t>
            </a:r>
          </a:p>
          <a:p>
            <a:pPr marL="0" indent="0">
              <a:buNone/>
            </a:pPr>
            <a:endParaRPr lang="en-GB" altLang="en-US" sz="2400" dirty="0"/>
          </a:p>
          <a:p>
            <a:pPr marL="0" indent="0">
              <a:buNone/>
            </a:pPr>
            <a:r>
              <a:rPr lang="en-GB" altLang="en-US" sz="2400" dirty="0"/>
              <a:t>Welsh Assembly Government. (2016) ‘United Nations Convention on the Rights of the Child (UNCRC)’ </a:t>
            </a:r>
            <a:r>
              <a:rPr lang="en-GB" altLang="en-US" sz="2400" dirty="0">
                <a:hlinkClick r:id="rId6"/>
              </a:rPr>
              <a:t>http://gov.wales/topics/people-and-communities/people/children-and-young-people/rights/uncrc/?lang=en</a:t>
            </a:r>
            <a:r>
              <a:rPr lang="en-GB" altLang="en-US" sz="2400" dirty="0"/>
              <a:t> [Accessed: 12</a:t>
            </a:r>
            <a:r>
              <a:rPr lang="en-GB" altLang="en-US" sz="2400" baseline="30000" dirty="0"/>
              <a:t>th</a:t>
            </a:r>
            <a:r>
              <a:rPr lang="en-GB" altLang="en-US" sz="2400" dirty="0"/>
              <a:t> October 2016].</a:t>
            </a:r>
          </a:p>
          <a:p>
            <a:pPr marL="0" indent="0">
              <a:buNone/>
            </a:pPr>
            <a:endParaRPr lang="en-GB" altLang="en-US" sz="1600" dirty="0"/>
          </a:p>
        </p:txBody>
      </p:sp>
    </p:spTree>
  </p:cSld>
  <p:clrMapOvr>
    <a:masterClrMapping/>
  </p:clrMapOvr>
</p:sld>
</file>

<file path=ppt/theme/theme1.xml><?xml version="1.0" encoding="utf-8"?>
<a:theme xmlns:a="http://schemas.openxmlformats.org/drawingml/2006/main" name="Single blank uwtsd slid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ingle blank uwtsd slide" id="{63B78AFE-6908-47F4-94CA-38BE76BA7FB0}" vid="{D0D6606E-BC62-468E-8BA2-A11261927C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Single blank uwtsd slide</Template>
  <TotalTime>0</TotalTime>
  <Words>1482</Words>
  <Application>Microsoft Office PowerPoint</Application>
  <PresentationFormat>Widescreen</PresentationFormat>
  <Paragraphs>181</Paragraphs>
  <Slides>19</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Myriad Pro</vt:lpstr>
      <vt:lpstr>Arial</vt:lpstr>
      <vt:lpstr>Calibri</vt:lpstr>
      <vt:lpstr>Times</vt:lpstr>
      <vt:lpstr>Single blank uwtsd slide</vt:lpstr>
      <vt:lpstr>PowerPoint Presentation</vt:lpstr>
      <vt:lpstr>PowerPoint Presentation</vt:lpstr>
      <vt:lpstr>Y Cenhedloedd Unedig The United Nations</vt:lpstr>
      <vt:lpstr>Pwrpas y CU Purpose of the UN</vt:lpstr>
      <vt:lpstr>CCUHP:  Cefndir UNCRC:  Background</vt:lpstr>
      <vt:lpstr>CCUHP      UNCRC</vt:lpstr>
      <vt:lpstr>Datganiad  Declaration</vt:lpstr>
      <vt:lpstr>CCUHP    UNCRC</vt:lpstr>
      <vt:lpstr>54 Erthygl                54 Articles</vt:lpstr>
      <vt:lpstr>Hawliau sylfaenol           Basic rights</vt:lpstr>
      <vt:lpstr>PowerPoint Presentation</vt:lpstr>
      <vt:lpstr>Ychydig o enghreifftiau....</vt:lpstr>
      <vt:lpstr>Some examples…..</vt:lpstr>
      <vt:lpstr>CCUHP yng Nghymru     UNCRC in Wales</vt:lpstr>
      <vt:lpstr>LLC – CCUHP                UNCRC  - WG</vt:lpstr>
      <vt:lpstr>Deddf Gwasanaethau Cymdeithasol a Llesiant (Cymru) 2014 The Social Services and Well-being (Wales) Act 2014</vt:lpstr>
      <vt:lpstr>Materion dyrys           Difficult issues </vt:lpstr>
      <vt:lpstr>Tasg ymchwil                Research task</vt:lpstr>
      <vt:lpstr>Cyfeirnodau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Datblygiad niwrolegol a dysgu  Neurological development and learning</dc:title>
  <dc:creator>Paul Darby</dc:creator>
  <cp:lastModifiedBy>Rachel Iles</cp:lastModifiedBy>
  <cp:revision>26</cp:revision>
  <dcterms:created xsi:type="dcterms:W3CDTF">2016-10-10T08:38:34Z</dcterms:created>
  <dcterms:modified xsi:type="dcterms:W3CDTF">2022-08-01T15:27:43Z</dcterms:modified>
</cp:coreProperties>
</file>