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46"/>
  </p:notesMasterIdLst>
  <p:handoutMasterIdLst>
    <p:handoutMasterId r:id="rId47"/>
  </p:handoutMasterIdLst>
  <p:sldIdLst>
    <p:sldId id="373" r:id="rId2"/>
    <p:sldId id="374" r:id="rId3"/>
    <p:sldId id="375" r:id="rId4"/>
    <p:sldId id="376" r:id="rId5"/>
    <p:sldId id="377" r:id="rId6"/>
    <p:sldId id="378" r:id="rId7"/>
    <p:sldId id="379" r:id="rId8"/>
    <p:sldId id="380" r:id="rId9"/>
    <p:sldId id="381" r:id="rId10"/>
    <p:sldId id="382" r:id="rId11"/>
    <p:sldId id="383" r:id="rId12"/>
    <p:sldId id="387" r:id="rId13"/>
    <p:sldId id="401" r:id="rId14"/>
    <p:sldId id="390" r:id="rId15"/>
    <p:sldId id="388" r:id="rId16"/>
    <p:sldId id="392" r:id="rId17"/>
    <p:sldId id="391" r:id="rId18"/>
    <p:sldId id="389" r:id="rId19"/>
    <p:sldId id="394" r:id="rId20"/>
    <p:sldId id="393" r:id="rId21"/>
    <p:sldId id="396" r:id="rId22"/>
    <p:sldId id="398" r:id="rId23"/>
    <p:sldId id="413" r:id="rId24"/>
    <p:sldId id="397" r:id="rId25"/>
    <p:sldId id="415" r:id="rId26"/>
    <p:sldId id="414" r:id="rId27"/>
    <p:sldId id="395" r:id="rId28"/>
    <p:sldId id="399" r:id="rId29"/>
    <p:sldId id="418" r:id="rId30"/>
    <p:sldId id="419" r:id="rId31"/>
    <p:sldId id="420" r:id="rId32"/>
    <p:sldId id="408" r:id="rId33"/>
    <p:sldId id="410" r:id="rId34"/>
    <p:sldId id="409" r:id="rId35"/>
    <p:sldId id="411" r:id="rId36"/>
    <p:sldId id="400" r:id="rId37"/>
    <p:sldId id="384" r:id="rId38"/>
    <p:sldId id="385" r:id="rId39"/>
    <p:sldId id="403" r:id="rId40"/>
    <p:sldId id="405" r:id="rId41"/>
    <p:sldId id="406" r:id="rId42"/>
    <p:sldId id="407" r:id="rId43"/>
    <p:sldId id="386" r:id="rId44"/>
    <p:sldId id="404" r:id="rId4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62167" autoAdjust="0"/>
  </p:normalViewPr>
  <p:slideViewPr>
    <p:cSldViewPr>
      <p:cViewPr varScale="1">
        <p:scale>
          <a:sx n="74" d="100"/>
          <a:sy n="74" d="100"/>
        </p:scale>
        <p:origin x="1284" y="7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12588319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32809286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27/09/2019</a:t>
            </a:fld>
            <a:endParaRPr lang="en-GB"/>
          </a:p>
        </p:txBody>
      </p:sp>
      <p:sp>
        <p:nvSpPr>
          <p:cNvPr id="5" name="Footer Placeholder 4">
            <a:extLst>
              <a:ext uri="{FF2B5EF4-FFF2-40B4-BE49-F238E27FC236}">
                <a16:creationId xmlns:a16="http://schemas.microsoft.com/office/drawing/2014/main" xmlns=""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xmlns=""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27/09/2019</a:t>
            </a:fld>
            <a:endParaRPr lang="en-GB"/>
          </a:p>
        </p:txBody>
      </p:sp>
      <p:sp>
        <p:nvSpPr>
          <p:cNvPr id="5" name="Footer Placeholder 4">
            <a:extLst>
              <a:ext uri="{FF2B5EF4-FFF2-40B4-BE49-F238E27FC236}">
                <a16:creationId xmlns:a16="http://schemas.microsoft.com/office/drawing/2014/main" xmlns=""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xmlns=""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27/09/2019</a:t>
            </a:fld>
            <a:endParaRPr lang="en-GB"/>
          </a:p>
        </p:txBody>
      </p:sp>
      <p:sp>
        <p:nvSpPr>
          <p:cNvPr id="5" name="Slide Number Placeholder 5">
            <a:extLst>
              <a:ext uri="{FF2B5EF4-FFF2-40B4-BE49-F238E27FC236}">
                <a16:creationId xmlns:a16="http://schemas.microsoft.com/office/drawing/2014/main" xmlns=""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27/09/2019</a:t>
            </a:fld>
            <a:endParaRPr lang="en-GB"/>
          </a:p>
        </p:txBody>
      </p:sp>
      <p:sp>
        <p:nvSpPr>
          <p:cNvPr id="6" name="Slide Number Placeholder 6">
            <a:extLst>
              <a:ext uri="{FF2B5EF4-FFF2-40B4-BE49-F238E27FC236}">
                <a16:creationId xmlns:a16="http://schemas.microsoft.com/office/drawing/2014/main" xmlns=""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27/09/2019</a:t>
            </a:fld>
            <a:endParaRPr lang="en-GB"/>
          </a:p>
        </p:txBody>
      </p:sp>
      <p:sp>
        <p:nvSpPr>
          <p:cNvPr id="8" name="Slide Number Placeholder 8">
            <a:extLst>
              <a:ext uri="{FF2B5EF4-FFF2-40B4-BE49-F238E27FC236}">
                <a16:creationId xmlns:a16="http://schemas.microsoft.com/office/drawing/2014/main" xmlns=""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27/09/2019</a:t>
            </a:fld>
            <a:endParaRPr lang="en-GB"/>
          </a:p>
        </p:txBody>
      </p:sp>
      <p:sp>
        <p:nvSpPr>
          <p:cNvPr id="4" name="Slide Number Placeholder 4">
            <a:extLst>
              <a:ext uri="{FF2B5EF4-FFF2-40B4-BE49-F238E27FC236}">
                <a16:creationId xmlns:a16="http://schemas.microsoft.com/office/drawing/2014/main" xmlns=""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27/09/2019</a:t>
            </a:fld>
            <a:endParaRPr lang="en-GB"/>
          </a:p>
        </p:txBody>
      </p:sp>
      <p:sp>
        <p:nvSpPr>
          <p:cNvPr id="3" name="Slide Number Placeholder 3">
            <a:extLst>
              <a:ext uri="{FF2B5EF4-FFF2-40B4-BE49-F238E27FC236}">
                <a16:creationId xmlns:a16="http://schemas.microsoft.com/office/drawing/2014/main" xmlns=""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xmlns=""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27/09/2019</a:t>
            </a:fld>
            <a:endParaRPr lang="en-GB"/>
          </a:p>
        </p:txBody>
      </p:sp>
      <p:sp>
        <p:nvSpPr>
          <p:cNvPr id="6" name="Slide Number Placeholder 6">
            <a:extLst>
              <a:ext uri="{FF2B5EF4-FFF2-40B4-BE49-F238E27FC236}">
                <a16:creationId xmlns:a16="http://schemas.microsoft.com/office/drawing/2014/main" xmlns=""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xmlns=""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27/09/2019</a:t>
            </a:fld>
            <a:endParaRPr lang="en-GB"/>
          </a:p>
        </p:txBody>
      </p:sp>
      <p:sp>
        <p:nvSpPr>
          <p:cNvPr id="6" name="Slide Number Placeholder 6">
            <a:extLst>
              <a:ext uri="{FF2B5EF4-FFF2-40B4-BE49-F238E27FC236}">
                <a16:creationId xmlns:a16="http://schemas.microsoft.com/office/drawing/2014/main" xmlns=""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27/09/2019</a:t>
            </a:fld>
            <a:endParaRPr lang="en-GB"/>
          </a:p>
        </p:txBody>
      </p:sp>
      <p:sp>
        <p:nvSpPr>
          <p:cNvPr id="5" name="Slide Number Placeholder 5">
            <a:extLst>
              <a:ext uri="{FF2B5EF4-FFF2-40B4-BE49-F238E27FC236}">
                <a16:creationId xmlns:a16="http://schemas.microsoft.com/office/drawing/2014/main" xmlns=""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27/09/2019</a:t>
            </a:fld>
            <a:endParaRPr lang="en-GB"/>
          </a:p>
        </p:txBody>
      </p:sp>
      <p:sp>
        <p:nvSpPr>
          <p:cNvPr id="5" name="Slide Number Placeholder 5">
            <a:extLst>
              <a:ext uri="{FF2B5EF4-FFF2-40B4-BE49-F238E27FC236}">
                <a16:creationId xmlns:a16="http://schemas.microsoft.com/office/drawing/2014/main" xmlns=""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27/09/2019</a:t>
            </a:fld>
            <a:endParaRPr lang="en-GB" dirty="0"/>
          </a:p>
        </p:txBody>
      </p:sp>
      <p:sp>
        <p:nvSpPr>
          <p:cNvPr id="6" name="Slide Number Placeholder 5">
            <a:extLst>
              <a:ext uri="{FF2B5EF4-FFF2-40B4-BE49-F238E27FC236}">
                <a16:creationId xmlns:a16="http://schemas.microsoft.com/office/drawing/2014/main" xmlns=""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appa.justice.gov.uk/connect.ti/MAPPA/grouphom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appa.justice.gov.uk/connect.ti/MAPPA/view?objectId=5681072&amp;exp=e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appa.justice.gov.uk/connect.ti/MAPPA/view?objectId=6017680&amp;exp=e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1UlqMGunolU#action=sha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491119/re-offending-release-waves-1-3-spcr-findings.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pluginfile.php/213499/mod_resource/content/1/evidence-reduce-reoffending.pdf" TargetMode="External"/><Relationship Id="rId2" Type="http://schemas.openxmlformats.org/officeDocument/2006/relationships/hyperlink" Target="https://publications.parliament.uk/pa/cm201012/cmselect/cmjust/519/519i.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consult.justice.gov.uk/digital-communications/transforming-rehabilitation/results/transforming-rehabilitation-respons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a:xfrm>
            <a:off x="684213" y="1989138"/>
            <a:ext cx="7772400" cy="1470025"/>
          </a:xfrm>
        </p:spPr>
        <p:txBody>
          <a:bodyPr/>
          <a:lstStyle/>
          <a:p>
            <a:r>
              <a:rPr lang="en-GB" altLang="en-US" dirty="0"/>
              <a:t>Risk factors</a:t>
            </a:r>
            <a:br>
              <a:rPr lang="en-GB" altLang="en-US" dirty="0"/>
            </a:br>
            <a:r>
              <a:rPr lang="en-GB" altLang="en-US"/>
              <a:t>Recap - risk </a:t>
            </a:r>
            <a:r>
              <a:rPr lang="en-GB" altLang="en-US" dirty="0"/>
              <a:t>of harm to others</a:t>
            </a:r>
            <a:br>
              <a:rPr lang="en-GB" altLang="en-US" dirty="0"/>
            </a:br>
            <a:r>
              <a:rPr lang="en-GB" altLang="en-US" dirty="0"/>
              <a:t>risk </a:t>
            </a:r>
            <a:r>
              <a:rPr lang="en-GB" altLang="en-US"/>
              <a:t>of re-offending</a:t>
            </a:r>
            <a:endParaRPr lang="en-GB" altLang="en-US" dirty="0"/>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a:xfrm>
            <a:off x="1370013" y="3744913"/>
            <a:ext cx="6400800" cy="1752600"/>
          </a:xfrm>
        </p:spPr>
        <p:txBody>
          <a:bodyPr/>
          <a:lstStyle/>
          <a:p>
            <a:pPr>
              <a:defRPr/>
            </a:pPr>
            <a:r>
              <a:rPr lang="en-GB" dirty="0" smtClean="0"/>
              <a:t>Dr Caroline Lohmann-Hancock </a:t>
            </a:r>
          </a:p>
          <a:p>
            <a:pPr>
              <a:defRPr/>
            </a:pPr>
            <a:r>
              <a:rPr lang="en-GB" dirty="0" smtClean="0"/>
              <a:t>&amp; Phillip Morgan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06AEDD-2905-4AF7-8B5A-BE05404477DF}"/>
              </a:ext>
            </a:extLst>
          </p:cNvPr>
          <p:cNvSpPr>
            <a:spLocks noGrp="1"/>
          </p:cNvSpPr>
          <p:nvPr>
            <p:ph type="title"/>
          </p:nvPr>
        </p:nvSpPr>
        <p:spPr/>
        <p:txBody>
          <a:bodyPr/>
          <a:lstStyle/>
          <a:p>
            <a:r>
              <a:rPr lang="en-GB" dirty="0"/>
              <a:t>Two types of risk</a:t>
            </a:r>
          </a:p>
        </p:txBody>
      </p:sp>
      <p:sp>
        <p:nvSpPr>
          <p:cNvPr id="3" name="Content Placeholder 2">
            <a:extLst>
              <a:ext uri="{FF2B5EF4-FFF2-40B4-BE49-F238E27FC236}">
                <a16:creationId xmlns:a16="http://schemas.microsoft.com/office/drawing/2014/main" xmlns="" id="{97A05309-631E-430E-B82D-9A524D8F0E48}"/>
              </a:ext>
            </a:extLst>
          </p:cNvPr>
          <p:cNvSpPr>
            <a:spLocks noGrp="1"/>
          </p:cNvSpPr>
          <p:nvPr>
            <p:ph idx="1"/>
          </p:nvPr>
        </p:nvSpPr>
        <p:spPr>
          <a:xfrm>
            <a:off x="457200" y="2060848"/>
            <a:ext cx="8229600" cy="3917032"/>
          </a:xfrm>
        </p:spPr>
        <p:txBody>
          <a:bodyPr/>
          <a:lstStyle/>
          <a:p>
            <a:r>
              <a:rPr lang="en-GB" dirty="0"/>
              <a:t>Harm to others</a:t>
            </a:r>
          </a:p>
          <a:p>
            <a:endParaRPr lang="en-GB" dirty="0"/>
          </a:p>
          <a:p>
            <a:r>
              <a:rPr lang="en-GB" dirty="0" smtClean="0"/>
              <a:t>Risk </a:t>
            </a:r>
            <a:r>
              <a:rPr lang="en-GB" dirty="0"/>
              <a:t>of re-offending</a:t>
            </a:r>
          </a:p>
        </p:txBody>
      </p:sp>
    </p:spTree>
    <p:extLst>
      <p:ext uri="{BB962C8B-B14F-4D97-AF65-F5344CB8AC3E}">
        <p14:creationId xmlns:p14="http://schemas.microsoft.com/office/powerpoint/2010/main" val="2058189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0D3147-AD3F-491E-AA05-CFDD37501D65}"/>
              </a:ext>
            </a:extLst>
          </p:cNvPr>
          <p:cNvSpPr>
            <a:spLocks noGrp="1"/>
          </p:cNvSpPr>
          <p:nvPr>
            <p:ph type="title"/>
          </p:nvPr>
        </p:nvSpPr>
        <p:spPr/>
        <p:txBody>
          <a:bodyPr/>
          <a:lstStyle/>
          <a:p>
            <a:r>
              <a:rPr lang="en-GB" dirty="0"/>
              <a:t>How CJS manage risk</a:t>
            </a:r>
          </a:p>
        </p:txBody>
      </p:sp>
      <p:sp>
        <p:nvSpPr>
          <p:cNvPr id="3" name="Content Placeholder 2">
            <a:extLst>
              <a:ext uri="{FF2B5EF4-FFF2-40B4-BE49-F238E27FC236}">
                <a16:creationId xmlns:a16="http://schemas.microsoft.com/office/drawing/2014/main" xmlns="" id="{66699BE9-AC6B-4AFE-BB3B-58EB5ABE336E}"/>
              </a:ext>
            </a:extLst>
          </p:cNvPr>
          <p:cNvSpPr>
            <a:spLocks noGrp="1"/>
          </p:cNvSpPr>
          <p:nvPr>
            <p:ph idx="1"/>
          </p:nvPr>
        </p:nvSpPr>
        <p:spPr/>
        <p:txBody>
          <a:bodyPr/>
          <a:lstStyle/>
          <a:p>
            <a:r>
              <a:rPr lang="en-GB" dirty="0"/>
              <a:t>As discussed – MAPPA </a:t>
            </a:r>
          </a:p>
          <a:p>
            <a:endParaRPr lang="en-GB" dirty="0"/>
          </a:p>
          <a:p>
            <a:pPr marL="0" indent="0">
              <a:buNone/>
            </a:pPr>
            <a:r>
              <a:rPr lang="en-GB" dirty="0">
                <a:hlinkClick r:id="rId2"/>
              </a:rPr>
              <a:t>https://mappa.justice.gov.uk/connect.ti/MAPPA/grouphome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519376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9F5D56-F684-45FA-A2EE-4BD9B63382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DD8461C4-5FA0-48A7-8A30-31EBD1C0614A}"/>
              </a:ext>
            </a:extLst>
          </p:cNvPr>
          <p:cNvSpPr>
            <a:spLocks noGrp="1"/>
          </p:cNvSpPr>
          <p:nvPr>
            <p:ph idx="1"/>
          </p:nvPr>
        </p:nvSpPr>
        <p:spPr>
          <a:xfrm>
            <a:off x="457200" y="2132856"/>
            <a:ext cx="8229600" cy="3917032"/>
          </a:xfrm>
        </p:spPr>
        <p:txBody>
          <a:bodyPr/>
          <a:lstStyle/>
          <a:p>
            <a:r>
              <a:rPr lang="en-GB" sz="2400" dirty="0"/>
              <a:t>All MAPPA offenders are assessed to establish the level of risk of harm they pose to the public. Risk management plans are then worked out for each offender to manage those risks. </a:t>
            </a:r>
          </a:p>
          <a:p>
            <a:endParaRPr lang="en-GB" sz="2400" dirty="0"/>
          </a:p>
          <a:p>
            <a:pPr marL="0" indent="0">
              <a:buNone/>
            </a:pPr>
            <a:endParaRPr lang="en-GB" dirty="0"/>
          </a:p>
        </p:txBody>
      </p:sp>
    </p:spTree>
    <p:extLst>
      <p:ext uri="{BB962C8B-B14F-4D97-AF65-F5344CB8AC3E}">
        <p14:creationId xmlns:p14="http://schemas.microsoft.com/office/powerpoint/2010/main" val="7984537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CD9CCA0-5718-4F33-A80A-35A189FE2BB4}"/>
              </a:ext>
            </a:extLst>
          </p:cNvPr>
          <p:cNvSpPr>
            <a:spLocks noGrp="1"/>
          </p:cNvSpPr>
          <p:nvPr>
            <p:ph idx="1"/>
          </p:nvPr>
        </p:nvSpPr>
        <p:spPr>
          <a:xfrm>
            <a:off x="457200" y="692696"/>
            <a:ext cx="8229600" cy="3917032"/>
          </a:xfrm>
        </p:spPr>
        <p:txBody>
          <a:bodyPr/>
          <a:lstStyle/>
          <a:p>
            <a:r>
              <a:rPr lang="en-GB" sz="2400" dirty="0"/>
              <a:t>Ensuring offenders have suitable accommodation, which can include requiring the offender to reside at a probation run Approved Premises on release.</a:t>
            </a:r>
          </a:p>
          <a:p>
            <a:pPr marL="0" indent="0">
              <a:buNone/>
            </a:pPr>
            <a:endParaRPr lang="en-GB" sz="2400" dirty="0"/>
          </a:p>
          <a:p>
            <a:pPr marL="0" indent="0">
              <a:buNone/>
            </a:pPr>
            <a:endParaRPr lang="en-GB" sz="2400" dirty="0"/>
          </a:p>
          <a:p>
            <a:r>
              <a:rPr lang="en-GB" sz="2400" dirty="0"/>
              <a:t>Placing controls on the offender's behaviour through strict licence conditions which can include not to have contact with a named individual or not to enter a defined exclusion zone</a:t>
            </a:r>
          </a:p>
          <a:p>
            <a:pPr marL="0" indent="0">
              <a:buNone/>
            </a:pPr>
            <a:endParaRPr lang="en-GB" dirty="0"/>
          </a:p>
        </p:txBody>
      </p:sp>
    </p:spTree>
    <p:extLst>
      <p:ext uri="{BB962C8B-B14F-4D97-AF65-F5344CB8AC3E}">
        <p14:creationId xmlns:p14="http://schemas.microsoft.com/office/powerpoint/2010/main" val="193420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7DE1E12-94DB-471A-BD2F-80F4CC7D6737}"/>
              </a:ext>
            </a:extLst>
          </p:cNvPr>
          <p:cNvSpPr>
            <a:spLocks noGrp="1"/>
          </p:cNvSpPr>
          <p:nvPr>
            <p:ph idx="1"/>
          </p:nvPr>
        </p:nvSpPr>
        <p:spPr>
          <a:xfrm>
            <a:off x="539552" y="846138"/>
            <a:ext cx="8229600" cy="3917032"/>
          </a:xfrm>
        </p:spPr>
        <p:txBody>
          <a:bodyPr/>
          <a:lstStyle/>
          <a:p>
            <a:r>
              <a:rPr lang="en-GB" sz="2400" dirty="0"/>
              <a:t>Intensive supervision by a probation officer offender manager and/or community public protection police</a:t>
            </a:r>
          </a:p>
          <a:p>
            <a:pPr marL="0" indent="0">
              <a:buNone/>
            </a:pPr>
            <a:endParaRPr lang="en-GB" sz="2400" dirty="0"/>
          </a:p>
          <a:p>
            <a:r>
              <a:rPr lang="en-GB" sz="2400" dirty="0"/>
              <a:t>Ensure the offender attends identified accredited programmes and other interventions (such as drug and alcohol programmes) aimed at reducing further offending.</a:t>
            </a:r>
          </a:p>
          <a:p>
            <a:pPr marL="0" indent="0">
              <a:buNone/>
            </a:pPr>
            <a:endParaRPr lang="en-GB" dirty="0"/>
          </a:p>
          <a:p>
            <a:pPr marL="0" indent="0">
              <a:buNone/>
            </a:pPr>
            <a:endParaRPr lang="en-GB" dirty="0"/>
          </a:p>
          <a:p>
            <a:pPr marL="0" indent="0">
              <a:buNone/>
            </a:pPr>
            <a:r>
              <a:rPr lang="en-GB" dirty="0">
                <a:hlinkClick r:id="rId2"/>
              </a:rPr>
              <a:t>MAPPA website</a:t>
            </a:r>
            <a:endParaRPr lang="en-GB" dirty="0"/>
          </a:p>
        </p:txBody>
      </p:sp>
    </p:spTree>
    <p:extLst>
      <p:ext uri="{BB962C8B-B14F-4D97-AF65-F5344CB8AC3E}">
        <p14:creationId xmlns:p14="http://schemas.microsoft.com/office/powerpoint/2010/main" val="409303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C7058C-7605-42DE-809F-301A853291EF}"/>
              </a:ext>
            </a:extLst>
          </p:cNvPr>
          <p:cNvSpPr>
            <a:spLocks noGrp="1"/>
          </p:cNvSpPr>
          <p:nvPr>
            <p:ph type="title"/>
          </p:nvPr>
        </p:nvSpPr>
        <p:spPr/>
        <p:txBody>
          <a:bodyPr/>
          <a:lstStyle/>
          <a:p>
            <a:r>
              <a:rPr lang="en-GB" dirty="0"/>
              <a:t/>
            </a:r>
            <a:br>
              <a:rPr lang="en-GB" dirty="0"/>
            </a:br>
            <a:r>
              <a:rPr lang="en-GB" sz="2800" dirty="0"/>
              <a:t>Integrated Offender Management (IOM)</a:t>
            </a:r>
            <a:r>
              <a:rPr lang="en-GB" dirty="0"/>
              <a:t/>
            </a:r>
            <a:br>
              <a:rPr lang="en-GB" dirty="0"/>
            </a:br>
            <a:endParaRPr lang="en-GB" dirty="0"/>
          </a:p>
        </p:txBody>
      </p:sp>
      <p:sp>
        <p:nvSpPr>
          <p:cNvPr id="3" name="Content Placeholder 2">
            <a:extLst>
              <a:ext uri="{FF2B5EF4-FFF2-40B4-BE49-F238E27FC236}">
                <a16:creationId xmlns:a16="http://schemas.microsoft.com/office/drawing/2014/main" xmlns="" id="{D6C6B209-F3AF-4A03-A737-9A9091B20AB0}"/>
              </a:ext>
            </a:extLst>
          </p:cNvPr>
          <p:cNvSpPr>
            <a:spLocks noGrp="1"/>
          </p:cNvSpPr>
          <p:nvPr>
            <p:ph idx="1"/>
          </p:nvPr>
        </p:nvSpPr>
        <p:spPr>
          <a:xfrm>
            <a:off x="457200" y="1417638"/>
            <a:ext cx="8229600" cy="3917032"/>
          </a:xfrm>
        </p:spPr>
        <p:txBody>
          <a:bodyPr/>
          <a:lstStyle/>
          <a:p>
            <a:r>
              <a:rPr lang="en-GB" sz="2400" dirty="0"/>
              <a:t>IOM partners work together to ensure that prioritised offenders have access to timely and appropriate interventions that meet their identified needs, that contribute to their rehabilitation and reduce the risk of reoffending </a:t>
            </a:r>
          </a:p>
          <a:p>
            <a:endParaRPr lang="en-GB" sz="2400" dirty="0"/>
          </a:p>
          <a:p>
            <a:r>
              <a:rPr lang="en-GB" sz="2400" dirty="0"/>
              <a:t>For the highest risk of reoffending and/or risk of harm to local communities and therefore require an enhanced response to risk management and rehabilitation by partners. </a:t>
            </a:r>
          </a:p>
          <a:p>
            <a:pPr algn="r"/>
            <a:r>
              <a:rPr lang="en-GB" sz="2400" dirty="0">
                <a:hlinkClick r:id="rId2"/>
              </a:rPr>
              <a:t>IOM risk management</a:t>
            </a:r>
            <a:endParaRPr lang="en-GB" sz="2400" dirty="0"/>
          </a:p>
        </p:txBody>
      </p:sp>
    </p:spTree>
    <p:extLst>
      <p:ext uri="{BB962C8B-B14F-4D97-AF65-F5344CB8AC3E}">
        <p14:creationId xmlns:p14="http://schemas.microsoft.com/office/powerpoint/2010/main" val="754437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CF5B5C-1DDE-4598-92F8-E8578F29993B}"/>
              </a:ext>
            </a:extLst>
          </p:cNvPr>
          <p:cNvSpPr>
            <a:spLocks noGrp="1"/>
          </p:cNvSpPr>
          <p:nvPr>
            <p:ph type="title"/>
          </p:nvPr>
        </p:nvSpPr>
        <p:spPr/>
        <p:txBody>
          <a:bodyPr/>
          <a:lstStyle/>
          <a:p>
            <a:r>
              <a:rPr lang="en-GB" dirty="0"/>
              <a:t>Principles of IOM</a:t>
            </a:r>
          </a:p>
        </p:txBody>
      </p:sp>
      <p:sp>
        <p:nvSpPr>
          <p:cNvPr id="3" name="Content Placeholder 2">
            <a:extLst>
              <a:ext uri="{FF2B5EF4-FFF2-40B4-BE49-F238E27FC236}">
                <a16:creationId xmlns:a16="http://schemas.microsoft.com/office/drawing/2014/main" xmlns="" id="{D2B33AFE-8F52-48B3-8A6B-85BBBA71187F}"/>
              </a:ext>
            </a:extLst>
          </p:cNvPr>
          <p:cNvSpPr>
            <a:spLocks noGrp="1"/>
          </p:cNvSpPr>
          <p:nvPr>
            <p:ph idx="1"/>
          </p:nvPr>
        </p:nvSpPr>
        <p:spPr/>
        <p:txBody>
          <a:bodyPr/>
          <a:lstStyle/>
          <a:p>
            <a:pPr>
              <a:lnSpc>
                <a:spcPct val="150000"/>
              </a:lnSpc>
            </a:pPr>
            <a:r>
              <a:rPr lang="en-GB" sz="2000" dirty="0"/>
              <a:t>1. All partners manage offenders together</a:t>
            </a:r>
          </a:p>
          <a:p>
            <a:pPr>
              <a:lnSpc>
                <a:spcPct val="150000"/>
              </a:lnSpc>
            </a:pPr>
            <a:r>
              <a:rPr lang="en-GB" sz="2000" dirty="0"/>
              <a:t>2. Deliver a local response to local problems</a:t>
            </a:r>
          </a:p>
          <a:p>
            <a:pPr>
              <a:lnSpc>
                <a:spcPct val="150000"/>
              </a:lnSpc>
            </a:pPr>
            <a:r>
              <a:rPr lang="en-GB" sz="2000" dirty="0"/>
              <a:t>3. With all offenders in scope (known and managed by all locally)</a:t>
            </a:r>
          </a:p>
          <a:p>
            <a:pPr>
              <a:lnSpc>
                <a:spcPct val="150000"/>
              </a:lnSpc>
            </a:pPr>
            <a:r>
              <a:rPr lang="en-GB" sz="2000" dirty="0"/>
              <a:t>4. Face up to responsibility or face the consequences</a:t>
            </a:r>
          </a:p>
          <a:p>
            <a:pPr>
              <a:lnSpc>
                <a:spcPct val="150000"/>
              </a:lnSpc>
            </a:pPr>
            <a:r>
              <a:rPr lang="en-GB" sz="2000" dirty="0"/>
              <a:t>5. Make best use of existing programmes</a:t>
            </a:r>
          </a:p>
          <a:p>
            <a:pPr>
              <a:lnSpc>
                <a:spcPct val="150000"/>
              </a:lnSpc>
            </a:pPr>
            <a:r>
              <a:rPr lang="en-GB" sz="2000" dirty="0"/>
              <a:t>6. To achieve long term desistance from crime</a:t>
            </a:r>
          </a:p>
          <a:p>
            <a:pPr>
              <a:lnSpc>
                <a:spcPct val="150000"/>
              </a:lnSpc>
            </a:pPr>
            <a:endParaRPr lang="en-GB" sz="2000" dirty="0"/>
          </a:p>
          <a:p>
            <a:pPr marL="0" indent="0">
              <a:lnSpc>
                <a:spcPct val="150000"/>
              </a:lnSpc>
              <a:buNone/>
            </a:pPr>
            <a:r>
              <a:rPr lang="en-GB" sz="2000" dirty="0"/>
              <a:t>IOM Key Principles (2015)</a:t>
            </a:r>
          </a:p>
          <a:p>
            <a:pPr marL="0" indent="0">
              <a:buNone/>
            </a:pPr>
            <a:endParaRPr lang="en-GB" dirty="0"/>
          </a:p>
        </p:txBody>
      </p:sp>
    </p:spTree>
    <p:extLst>
      <p:ext uri="{BB962C8B-B14F-4D97-AF65-F5344CB8AC3E}">
        <p14:creationId xmlns:p14="http://schemas.microsoft.com/office/powerpoint/2010/main" val="171856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587A7D-D755-4593-9145-5A7F647B2454}"/>
              </a:ext>
            </a:extLst>
          </p:cNvPr>
          <p:cNvSpPr>
            <a:spLocks noGrp="1"/>
          </p:cNvSpPr>
          <p:nvPr>
            <p:ph type="title"/>
          </p:nvPr>
        </p:nvSpPr>
        <p:spPr/>
        <p:txBody>
          <a:bodyPr/>
          <a:lstStyle/>
          <a:p>
            <a:r>
              <a:rPr lang="en-GB" dirty="0"/>
              <a:t>The role of probation services</a:t>
            </a:r>
          </a:p>
        </p:txBody>
      </p:sp>
      <p:sp>
        <p:nvSpPr>
          <p:cNvPr id="3" name="Content Placeholder 2">
            <a:extLst>
              <a:ext uri="{FF2B5EF4-FFF2-40B4-BE49-F238E27FC236}">
                <a16:creationId xmlns:a16="http://schemas.microsoft.com/office/drawing/2014/main" xmlns="" id="{4AAC6ED5-E268-4F34-88FA-DBE7DD9AC5FB}"/>
              </a:ext>
            </a:extLst>
          </p:cNvPr>
          <p:cNvSpPr>
            <a:spLocks noGrp="1"/>
          </p:cNvSpPr>
          <p:nvPr>
            <p:ph idx="1"/>
          </p:nvPr>
        </p:nvSpPr>
        <p:spPr/>
        <p:txBody>
          <a:bodyPr/>
          <a:lstStyle/>
          <a:p>
            <a:r>
              <a:rPr lang="en-GB" sz="2400" dirty="0"/>
              <a:t>The derivation of the word probation is from the Latin </a:t>
            </a:r>
            <a:r>
              <a:rPr lang="en-GB" sz="2400" i="1" dirty="0" err="1"/>
              <a:t>probatio</a:t>
            </a:r>
            <a:r>
              <a:rPr lang="en-GB" sz="2400" dirty="0"/>
              <a:t>—a time of testing, or proving. That derivation remains relevant because, at their best and most robust, community sentences run by the probation service will test offenders, challenging them to change their offending lifestyles and to confront difficult issues</a:t>
            </a:r>
          </a:p>
          <a:p>
            <a:endParaRPr lang="en-GB" sz="2400" dirty="0"/>
          </a:p>
          <a:p>
            <a:pPr algn="r"/>
            <a:r>
              <a:rPr lang="en-GB" sz="2400" dirty="0"/>
              <a:t>House of Commons Justice Committee (2011)</a:t>
            </a:r>
          </a:p>
        </p:txBody>
      </p:sp>
    </p:spTree>
    <p:extLst>
      <p:ext uri="{BB962C8B-B14F-4D97-AF65-F5344CB8AC3E}">
        <p14:creationId xmlns:p14="http://schemas.microsoft.com/office/powerpoint/2010/main" val="1576237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1A6A24-0C27-4B6C-95DF-5DC90BD9C55D}"/>
              </a:ext>
            </a:extLst>
          </p:cNvPr>
          <p:cNvSpPr>
            <a:spLocks noGrp="1"/>
          </p:cNvSpPr>
          <p:nvPr>
            <p:ph type="title"/>
          </p:nvPr>
        </p:nvSpPr>
        <p:spPr/>
        <p:txBody>
          <a:bodyPr/>
          <a:lstStyle/>
          <a:p>
            <a:r>
              <a:rPr lang="en-GB" sz="2800" dirty="0"/>
              <a:t>Community orders or licences</a:t>
            </a:r>
          </a:p>
        </p:txBody>
      </p:sp>
      <p:sp>
        <p:nvSpPr>
          <p:cNvPr id="3" name="Content Placeholder 2">
            <a:extLst>
              <a:ext uri="{FF2B5EF4-FFF2-40B4-BE49-F238E27FC236}">
                <a16:creationId xmlns:a16="http://schemas.microsoft.com/office/drawing/2014/main" xmlns="" id="{C01D4A52-BE41-4CD9-87D6-58FA9ED1B50A}"/>
              </a:ext>
            </a:extLst>
          </p:cNvPr>
          <p:cNvSpPr>
            <a:spLocks noGrp="1"/>
          </p:cNvSpPr>
          <p:nvPr>
            <p:ph idx="1"/>
          </p:nvPr>
        </p:nvSpPr>
        <p:spPr/>
        <p:txBody>
          <a:bodyPr/>
          <a:lstStyle/>
          <a:p>
            <a:r>
              <a:rPr lang="en-GB" sz="2000" b="1" dirty="0"/>
              <a:t>supervision </a:t>
            </a:r>
          </a:p>
          <a:p>
            <a:pPr marL="0" indent="0">
              <a:buNone/>
            </a:pPr>
            <a:r>
              <a:rPr lang="en-GB" sz="2000" dirty="0"/>
              <a:t>•  </a:t>
            </a:r>
            <a:r>
              <a:rPr lang="en-GB" sz="2000" b="1" dirty="0"/>
              <a:t> unpaid work</a:t>
            </a:r>
            <a:r>
              <a:rPr lang="en-GB" sz="2000" dirty="0"/>
              <a:t>—between 40 and 300 hours. Originally called and often still referred to as Community Service, this has been re-branded as Community Payback by NOMS but is still technically called unpaid work; </a:t>
            </a:r>
          </a:p>
          <a:p>
            <a:pPr marL="0" indent="0">
              <a:buNone/>
            </a:pPr>
            <a:r>
              <a:rPr lang="en-GB" sz="2000" dirty="0"/>
              <a:t>•  </a:t>
            </a:r>
            <a:r>
              <a:rPr lang="en-GB" sz="2000" b="1" dirty="0"/>
              <a:t>attendance centre</a:t>
            </a:r>
            <a:r>
              <a:rPr lang="en-GB" sz="2000" dirty="0"/>
              <a:t>—under-25s only, 12–36 hours duration. Not available in many areas</a:t>
            </a:r>
          </a:p>
          <a:p>
            <a:pPr marL="0" indent="0">
              <a:buNone/>
            </a:pPr>
            <a:r>
              <a:rPr lang="en-GB" sz="2000" dirty="0"/>
              <a:t>•  </a:t>
            </a:r>
            <a:r>
              <a:rPr lang="en-GB" sz="2000" b="1" dirty="0"/>
              <a:t>curfew</a:t>
            </a:r>
            <a:r>
              <a:rPr lang="en-GB" sz="2000" dirty="0"/>
              <a:t>—which must be imposed with electronic monitoring; </a:t>
            </a:r>
          </a:p>
          <a:p>
            <a:pPr marL="0" indent="0">
              <a:buNone/>
            </a:pPr>
            <a:r>
              <a:rPr lang="en-GB" sz="2000" dirty="0"/>
              <a:t>•  </a:t>
            </a:r>
            <a:r>
              <a:rPr lang="en-GB" sz="2000" b="1" dirty="0"/>
              <a:t>exclusion</a:t>
            </a:r>
            <a:r>
              <a:rPr lang="en-GB" sz="2000" dirty="0"/>
              <a:t>—(more often used with licences) relates to exclusions from a specified place or area, e.g. named public houses, swimming pools, etc.; </a:t>
            </a:r>
          </a:p>
        </p:txBody>
      </p:sp>
    </p:spTree>
    <p:extLst>
      <p:ext uri="{BB962C8B-B14F-4D97-AF65-F5344CB8AC3E}">
        <p14:creationId xmlns:p14="http://schemas.microsoft.com/office/powerpoint/2010/main" val="2921747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CD32A21-5F7F-4B0D-801F-D74176F6374E}"/>
              </a:ext>
            </a:extLst>
          </p:cNvPr>
          <p:cNvSpPr>
            <a:spLocks noGrp="1"/>
          </p:cNvSpPr>
          <p:nvPr>
            <p:ph idx="1"/>
          </p:nvPr>
        </p:nvSpPr>
        <p:spPr>
          <a:xfrm>
            <a:off x="457200" y="1052736"/>
            <a:ext cx="8229600" cy="3917032"/>
          </a:xfrm>
        </p:spPr>
        <p:txBody>
          <a:bodyPr/>
          <a:lstStyle/>
          <a:p>
            <a:pPr marL="0" indent="0">
              <a:buNone/>
            </a:pPr>
            <a:r>
              <a:rPr lang="en-GB" sz="2000" dirty="0"/>
              <a:t>• </a:t>
            </a:r>
            <a:r>
              <a:rPr lang="en-GB" sz="2000" b="1" dirty="0"/>
              <a:t>prohibited activity</a:t>
            </a:r>
            <a:r>
              <a:rPr lang="en-GB" sz="2000" dirty="0"/>
              <a:t>—(more often used with licences) offenders can be prevented from undertaking certain activities, e.g. not to undertake work or other organised activity which will involve contact with a person under a specified age, not to use directly or indirectly a computer, not to own a phone with a photographic device, etc.; </a:t>
            </a:r>
          </a:p>
          <a:p>
            <a:pPr marL="0" indent="0">
              <a:buNone/>
            </a:pPr>
            <a:endParaRPr lang="en-GB" sz="2000" dirty="0"/>
          </a:p>
          <a:p>
            <a:pPr marL="0" indent="0">
              <a:buNone/>
            </a:pPr>
            <a:r>
              <a:rPr lang="en-GB" sz="2000" dirty="0"/>
              <a:t>• </a:t>
            </a:r>
            <a:r>
              <a:rPr lang="en-GB" sz="2000" b="1" dirty="0"/>
              <a:t>specified activity</a:t>
            </a:r>
            <a:r>
              <a:rPr lang="en-GB" sz="2000" dirty="0"/>
              <a:t>—requirement lasts up to 60 days, e.g. basic or life skills or employment, training and education (ETE); </a:t>
            </a:r>
          </a:p>
          <a:p>
            <a:pPr marL="0" indent="0">
              <a:buNone/>
            </a:pPr>
            <a:endParaRPr lang="en-GB" sz="2000" dirty="0"/>
          </a:p>
          <a:p>
            <a:pPr marL="0" indent="0">
              <a:buNone/>
            </a:pPr>
            <a:r>
              <a:rPr lang="en-GB" sz="2000" dirty="0"/>
              <a:t>• </a:t>
            </a:r>
            <a:r>
              <a:rPr lang="en-GB" sz="2000" b="1" dirty="0"/>
              <a:t>residence</a:t>
            </a:r>
            <a:r>
              <a:rPr lang="en-GB" sz="2000" dirty="0"/>
              <a:t>—specifies a named address an</a:t>
            </a:r>
          </a:p>
          <a:p>
            <a:endParaRPr lang="en-GB" dirty="0"/>
          </a:p>
        </p:txBody>
      </p:sp>
    </p:spTree>
    <p:extLst>
      <p:ext uri="{BB962C8B-B14F-4D97-AF65-F5344CB8AC3E}">
        <p14:creationId xmlns:p14="http://schemas.microsoft.com/office/powerpoint/2010/main" val="1815891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5F53EF-F3CC-4E3E-A0CD-EF45C40DF6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5B719C68-ED25-4BC6-B5CE-92711F070AAC}"/>
              </a:ext>
            </a:extLst>
          </p:cNvPr>
          <p:cNvSpPr>
            <a:spLocks noGrp="1"/>
          </p:cNvSpPr>
          <p:nvPr>
            <p:ph idx="1"/>
          </p:nvPr>
        </p:nvSpPr>
        <p:spPr/>
        <p:txBody>
          <a:bodyPr/>
          <a:lstStyle/>
          <a:p>
            <a:pPr marL="0" indent="0">
              <a:buNone/>
            </a:pPr>
            <a:r>
              <a:rPr lang="en-GB" dirty="0">
                <a:hlinkClick r:id="rId2"/>
              </a:rPr>
              <a:t>https://www.youtube.com/watch?v=1UlqMGunolU#action=share</a:t>
            </a: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298459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613C96-E16F-4DC7-B95C-7C34BC3F5927}"/>
              </a:ext>
            </a:extLst>
          </p:cNvPr>
          <p:cNvSpPr>
            <a:spLocks noGrp="1"/>
          </p:cNvSpPr>
          <p:nvPr>
            <p:ph type="title"/>
          </p:nvPr>
        </p:nvSpPr>
        <p:spPr/>
        <p:txBody>
          <a:bodyPr/>
          <a:lstStyle/>
          <a:p>
            <a:r>
              <a:rPr lang="en-GB" dirty="0"/>
              <a:t>Supervision</a:t>
            </a:r>
          </a:p>
        </p:txBody>
      </p:sp>
      <p:sp>
        <p:nvSpPr>
          <p:cNvPr id="3" name="Content Placeholder 2">
            <a:extLst>
              <a:ext uri="{FF2B5EF4-FFF2-40B4-BE49-F238E27FC236}">
                <a16:creationId xmlns:a16="http://schemas.microsoft.com/office/drawing/2014/main" xmlns="" id="{D6807166-AE34-45DE-9D10-CCE5B93330DB}"/>
              </a:ext>
            </a:extLst>
          </p:cNvPr>
          <p:cNvSpPr>
            <a:spLocks noGrp="1"/>
          </p:cNvSpPr>
          <p:nvPr>
            <p:ph idx="1"/>
          </p:nvPr>
        </p:nvSpPr>
        <p:spPr/>
        <p:txBody>
          <a:bodyPr/>
          <a:lstStyle/>
          <a:p>
            <a:r>
              <a:rPr lang="en-GB" sz="2400" dirty="0"/>
              <a:t>offender managers consistently and clearly ‘modelling’ behaviours and attitudes that are anti-criminal; </a:t>
            </a:r>
          </a:p>
          <a:p>
            <a:r>
              <a:rPr lang="en-GB" sz="2400" dirty="0"/>
              <a:t>reinforcing desired behaviour and disapproval of undesirable behaviour;</a:t>
            </a:r>
          </a:p>
          <a:p>
            <a:r>
              <a:rPr lang="en-GB" sz="2400" dirty="0"/>
              <a:t> using natural opportunities to enhance problem solving; cognitive restructuring (helping people consider alternatives to their attitudes and beliefs); developing a warm, empathic and non-judgemental relationship; </a:t>
            </a:r>
          </a:p>
          <a:p>
            <a:r>
              <a:rPr lang="en-GB" sz="2400" dirty="0"/>
              <a:t>motivational interviewing. </a:t>
            </a:r>
            <a:endParaRPr lang="en-GB" dirty="0"/>
          </a:p>
        </p:txBody>
      </p:sp>
    </p:spTree>
    <p:extLst>
      <p:ext uri="{BB962C8B-B14F-4D97-AF65-F5344CB8AC3E}">
        <p14:creationId xmlns:p14="http://schemas.microsoft.com/office/powerpoint/2010/main" val="1932595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FD1C89-3864-4900-A695-313A2EF009ED}"/>
              </a:ext>
            </a:extLst>
          </p:cNvPr>
          <p:cNvSpPr>
            <a:spLocks noGrp="1"/>
          </p:cNvSpPr>
          <p:nvPr>
            <p:ph type="title"/>
          </p:nvPr>
        </p:nvSpPr>
        <p:spPr/>
        <p:txBody>
          <a:bodyPr/>
          <a:lstStyle/>
          <a:p>
            <a:r>
              <a:rPr lang="en-GB" sz="2400" dirty="0"/>
              <a:t>Risk factors to reoffending – </a:t>
            </a:r>
            <a:r>
              <a:rPr lang="en-GB" sz="2400" dirty="0" err="1"/>
              <a:t>Minitsry</a:t>
            </a:r>
            <a:r>
              <a:rPr lang="en-GB" sz="2400" dirty="0"/>
              <a:t> Of Justice (2013)</a:t>
            </a:r>
          </a:p>
        </p:txBody>
      </p:sp>
      <p:sp>
        <p:nvSpPr>
          <p:cNvPr id="3" name="Content Placeholder 2">
            <a:extLst>
              <a:ext uri="{FF2B5EF4-FFF2-40B4-BE49-F238E27FC236}">
                <a16:creationId xmlns:a16="http://schemas.microsoft.com/office/drawing/2014/main" xmlns="" id="{6DB54FAB-E09D-41D3-8B62-45801216E453}"/>
              </a:ext>
            </a:extLst>
          </p:cNvPr>
          <p:cNvSpPr>
            <a:spLocks noGrp="1"/>
          </p:cNvSpPr>
          <p:nvPr>
            <p:ph idx="1"/>
          </p:nvPr>
        </p:nvSpPr>
        <p:spPr>
          <a:xfrm>
            <a:off x="457200" y="2060848"/>
            <a:ext cx="8229600" cy="3917032"/>
          </a:xfrm>
        </p:spPr>
        <p:txBody>
          <a:bodyPr/>
          <a:lstStyle/>
          <a:p>
            <a:r>
              <a:rPr lang="en-GB" sz="2000" dirty="0"/>
              <a:t>reoffending rates have remained stubbornly high, particularly among short sentence prisoners. </a:t>
            </a:r>
          </a:p>
          <a:p>
            <a:endParaRPr lang="en-GB" sz="2000" dirty="0"/>
          </a:p>
          <a:p>
            <a:r>
              <a:rPr lang="en-GB" sz="2000" dirty="0"/>
              <a:t>every offender released from custody will receive statutory supervision and rehabilitation in the community</a:t>
            </a:r>
          </a:p>
        </p:txBody>
      </p:sp>
    </p:spTree>
    <p:extLst>
      <p:ext uri="{BB962C8B-B14F-4D97-AF65-F5344CB8AC3E}">
        <p14:creationId xmlns:p14="http://schemas.microsoft.com/office/powerpoint/2010/main" val="41707710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0DF018-B968-4AEB-909A-9D5BB97DAD39}"/>
              </a:ext>
            </a:extLst>
          </p:cNvPr>
          <p:cNvSpPr>
            <a:spLocks noGrp="1"/>
          </p:cNvSpPr>
          <p:nvPr>
            <p:ph type="title"/>
          </p:nvPr>
        </p:nvSpPr>
        <p:spPr/>
        <p:txBody>
          <a:bodyPr/>
          <a:lstStyle/>
          <a:p>
            <a:r>
              <a:rPr lang="en-GB" dirty="0"/>
              <a:t>Factors </a:t>
            </a:r>
          </a:p>
        </p:txBody>
      </p:sp>
      <p:sp>
        <p:nvSpPr>
          <p:cNvPr id="3" name="Content Placeholder 2">
            <a:extLst>
              <a:ext uri="{FF2B5EF4-FFF2-40B4-BE49-F238E27FC236}">
                <a16:creationId xmlns:a16="http://schemas.microsoft.com/office/drawing/2014/main" xmlns="" id="{2FC1FA4C-044B-44FF-A398-D0B74AF3D5A9}"/>
              </a:ext>
            </a:extLst>
          </p:cNvPr>
          <p:cNvSpPr>
            <a:spLocks noGrp="1"/>
          </p:cNvSpPr>
          <p:nvPr>
            <p:ph idx="1"/>
          </p:nvPr>
        </p:nvSpPr>
        <p:spPr/>
        <p:txBody>
          <a:bodyPr/>
          <a:lstStyle/>
          <a:p>
            <a:r>
              <a:rPr lang="en-GB" sz="2000" dirty="0"/>
              <a:t>substance misuse problems</a:t>
            </a:r>
          </a:p>
          <a:p>
            <a:r>
              <a:rPr lang="en-GB" sz="2000" dirty="0"/>
              <a:t>pro-criminal attitudes</a:t>
            </a:r>
          </a:p>
          <a:p>
            <a:r>
              <a:rPr lang="en-GB" sz="2000" dirty="0"/>
              <a:t>difficult family backgrounds including experience of childhood abuse or time spent in care, </a:t>
            </a:r>
          </a:p>
          <a:p>
            <a:r>
              <a:rPr lang="en-GB" sz="2000" dirty="0"/>
              <a:t>unemployment and financial problems</a:t>
            </a:r>
          </a:p>
          <a:p>
            <a:r>
              <a:rPr lang="en-GB" sz="2000" dirty="0"/>
              <a:t>homelessness and mental health problems.  (MOJ, 2013)</a:t>
            </a:r>
          </a:p>
          <a:p>
            <a:endParaRPr lang="en-GB" sz="2000" b="1" i="1" dirty="0"/>
          </a:p>
          <a:p>
            <a:r>
              <a:rPr lang="en-GB" sz="2000" b="1" i="1" dirty="0"/>
              <a:t>Look deeper in to these issues for your assignment</a:t>
            </a:r>
            <a:r>
              <a:rPr lang="en-GB" sz="2000" dirty="0"/>
              <a:t>.</a:t>
            </a:r>
          </a:p>
        </p:txBody>
      </p:sp>
    </p:spTree>
    <p:extLst>
      <p:ext uri="{BB962C8B-B14F-4D97-AF65-F5344CB8AC3E}">
        <p14:creationId xmlns:p14="http://schemas.microsoft.com/office/powerpoint/2010/main" val="122318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6B21C2-5195-41B9-9678-04F1F880E709}"/>
              </a:ext>
            </a:extLst>
          </p:cNvPr>
          <p:cNvSpPr>
            <a:spLocks noGrp="1"/>
          </p:cNvSpPr>
          <p:nvPr>
            <p:ph type="title"/>
          </p:nvPr>
        </p:nvSpPr>
        <p:spPr/>
        <p:txBody>
          <a:bodyPr/>
          <a:lstStyle/>
          <a:p>
            <a:r>
              <a:rPr lang="en-GB" dirty="0"/>
              <a:t>‘Criminogenic needs’</a:t>
            </a:r>
          </a:p>
        </p:txBody>
      </p:sp>
      <p:sp>
        <p:nvSpPr>
          <p:cNvPr id="3" name="Content Placeholder 2">
            <a:extLst>
              <a:ext uri="{FF2B5EF4-FFF2-40B4-BE49-F238E27FC236}">
                <a16:creationId xmlns:a16="http://schemas.microsoft.com/office/drawing/2014/main" xmlns="" id="{CA4B3A2A-6A2D-45B8-B371-E82A92B7800B}"/>
              </a:ext>
            </a:extLst>
          </p:cNvPr>
          <p:cNvSpPr>
            <a:spLocks noGrp="1"/>
          </p:cNvSpPr>
          <p:nvPr>
            <p:ph idx="1"/>
          </p:nvPr>
        </p:nvSpPr>
        <p:spPr/>
        <p:txBody>
          <a:bodyPr/>
          <a:lstStyle/>
          <a:p>
            <a:pPr marL="0" indent="0" algn="just">
              <a:buNone/>
            </a:pPr>
            <a:r>
              <a:rPr lang="en-GB" sz="2800" i="1" dirty="0"/>
              <a:t>heroin and crack use is particularly associated with some types of acquisitive offending such as shoplifting, and binge drinking of alcohol is particularly associated with violence. </a:t>
            </a:r>
          </a:p>
        </p:txBody>
      </p:sp>
    </p:spTree>
    <p:extLst>
      <p:ext uri="{BB962C8B-B14F-4D97-AF65-F5344CB8AC3E}">
        <p14:creationId xmlns:p14="http://schemas.microsoft.com/office/powerpoint/2010/main" val="3899991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AACE0CF4-92A6-4D46-B424-A9407F6E49C1}"/>
              </a:ext>
            </a:extLst>
          </p:cNvPr>
          <p:cNvPicPr>
            <a:picLocks noGrp="1" noChangeAspect="1"/>
          </p:cNvPicPr>
          <p:nvPr>
            <p:ph idx="1"/>
          </p:nvPr>
        </p:nvPicPr>
        <p:blipFill>
          <a:blip r:embed="rId2"/>
          <a:stretch>
            <a:fillRect/>
          </a:stretch>
        </p:blipFill>
        <p:spPr>
          <a:xfrm>
            <a:off x="251520" y="692696"/>
            <a:ext cx="8640960" cy="4464496"/>
          </a:xfrm>
          <a:prstGeom prst="rect">
            <a:avLst/>
          </a:prstGeom>
        </p:spPr>
      </p:pic>
    </p:spTree>
    <p:extLst>
      <p:ext uri="{BB962C8B-B14F-4D97-AF65-F5344CB8AC3E}">
        <p14:creationId xmlns:p14="http://schemas.microsoft.com/office/powerpoint/2010/main" val="4014519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C6C9D277-BD74-4F89-A118-CAB2D37142DE}"/>
              </a:ext>
            </a:extLst>
          </p:cNvPr>
          <p:cNvPicPr>
            <a:picLocks noGrp="1" noChangeAspect="1"/>
          </p:cNvPicPr>
          <p:nvPr>
            <p:ph idx="1"/>
          </p:nvPr>
        </p:nvPicPr>
        <p:blipFill>
          <a:blip r:embed="rId2"/>
          <a:stretch>
            <a:fillRect/>
          </a:stretch>
        </p:blipFill>
        <p:spPr>
          <a:xfrm>
            <a:off x="323528" y="620688"/>
            <a:ext cx="8133984" cy="4752528"/>
          </a:xfrm>
          <a:prstGeom prst="rect">
            <a:avLst/>
          </a:prstGeom>
        </p:spPr>
      </p:pic>
    </p:spTree>
    <p:extLst>
      <p:ext uri="{BB962C8B-B14F-4D97-AF65-F5344CB8AC3E}">
        <p14:creationId xmlns:p14="http://schemas.microsoft.com/office/powerpoint/2010/main" val="640226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4B1CDAA9-4AC8-4590-AD65-968E29F8ED75}"/>
              </a:ext>
            </a:extLst>
          </p:cNvPr>
          <p:cNvPicPr>
            <a:picLocks noGrp="1" noChangeAspect="1"/>
          </p:cNvPicPr>
          <p:nvPr>
            <p:ph idx="1"/>
          </p:nvPr>
        </p:nvPicPr>
        <p:blipFill>
          <a:blip r:embed="rId2"/>
          <a:stretch>
            <a:fillRect/>
          </a:stretch>
        </p:blipFill>
        <p:spPr>
          <a:xfrm>
            <a:off x="323528" y="692696"/>
            <a:ext cx="8210550" cy="4320480"/>
          </a:xfrm>
          <a:prstGeom prst="rect">
            <a:avLst/>
          </a:prstGeom>
        </p:spPr>
      </p:pic>
    </p:spTree>
    <p:extLst>
      <p:ext uri="{BB962C8B-B14F-4D97-AF65-F5344CB8AC3E}">
        <p14:creationId xmlns:p14="http://schemas.microsoft.com/office/powerpoint/2010/main" val="968550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89F7CEE5-0C00-46EE-B237-48EBE39927E0}"/>
              </a:ext>
            </a:extLst>
          </p:cNvPr>
          <p:cNvPicPr>
            <a:picLocks noGrp="1" noChangeAspect="1"/>
          </p:cNvPicPr>
          <p:nvPr>
            <p:ph idx="1"/>
          </p:nvPr>
        </p:nvPicPr>
        <p:blipFill>
          <a:blip r:embed="rId2"/>
          <a:stretch>
            <a:fillRect/>
          </a:stretch>
        </p:blipFill>
        <p:spPr>
          <a:xfrm>
            <a:off x="395536" y="404812"/>
            <a:ext cx="8424936" cy="4896395"/>
          </a:xfrm>
          <a:prstGeom prst="rect">
            <a:avLst/>
          </a:prstGeom>
        </p:spPr>
      </p:pic>
    </p:spTree>
    <p:extLst>
      <p:ext uri="{BB962C8B-B14F-4D97-AF65-F5344CB8AC3E}">
        <p14:creationId xmlns:p14="http://schemas.microsoft.com/office/powerpoint/2010/main" val="39158494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99DFC4E4-0CB5-4FF9-B5AF-7452BD395E47}"/>
              </a:ext>
            </a:extLst>
          </p:cNvPr>
          <p:cNvPicPr>
            <a:picLocks noGrp="1" noChangeAspect="1"/>
          </p:cNvPicPr>
          <p:nvPr>
            <p:ph idx="1"/>
          </p:nvPr>
        </p:nvPicPr>
        <p:blipFill>
          <a:blip r:embed="rId2"/>
          <a:stretch>
            <a:fillRect/>
          </a:stretch>
        </p:blipFill>
        <p:spPr>
          <a:xfrm>
            <a:off x="611560" y="332656"/>
            <a:ext cx="8136904" cy="5057241"/>
          </a:xfrm>
          <a:prstGeom prst="rect">
            <a:avLst/>
          </a:prstGeom>
        </p:spPr>
      </p:pic>
    </p:spTree>
    <p:extLst>
      <p:ext uri="{BB962C8B-B14F-4D97-AF65-F5344CB8AC3E}">
        <p14:creationId xmlns:p14="http://schemas.microsoft.com/office/powerpoint/2010/main" val="28551008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0FF58B-73E9-41BF-9AB2-6FD29CD62F34}"/>
              </a:ext>
            </a:extLst>
          </p:cNvPr>
          <p:cNvSpPr>
            <a:spLocks noGrp="1"/>
          </p:cNvSpPr>
          <p:nvPr>
            <p:ph type="title"/>
          </p:nvPr>
        </p:nvSpPr>
        <p:spPr/>
        <p:txBody>
          <a:bodyPr/>
          <a:lstStyle/>
          <a:p>
            <a:r>
              <a:rPr lang="en-GB" dirty="0"/>
              <a:t>Desistance</a:t>
            </a:r>
          </a:p>
        </p:txBody>
      </p:sp>
      <p:sp>
        <p:nvSpPr>
          <p:cNvPr id="3" name="Content Placeholder 2">
            <a:extLst>
              <a:ext uri="{FF2B5EF4-FFF2-40B4-BE49-F238E27FC236}">
                <a16:creationId xmlns:a16="http://schemas.microsoft.com/office/drawing/2014/main" xmlns="" id="{70A8A854-9964-4BDC-B6DC-1845D95F6055}"/>
              </a:ext>
            </a:extLst>
          </p:cNvPr>
          <p:cNvSpPr>
            <a:spLocks noGrp="1"/>
          </p:cNvSpPr>
          <p:nvPr>
            <p:ph idx="1"/>
          </p:nvPr>
        </p:nvSpPr>
        <p:spPr/>
        <p:txBody>
          <a:bodyPr/>
          <a:lstStyle/>
          <a:p>
            <a:r>
              <a:rPr lang="en-GB" dirty="0"/>
              <a:t>Process by which those engaged in a sustained pattern of offending give up crime</a:t>
            </a:r>
          </a:p>
        </p:txBody>
      </p:sp>
    </p:spTree>
    <p:extLst>
      <p:ext uri="{BB962C8B-B14F-4D97-AF65-F5344CB8AC3E}">
        <p14:creationId xmlns:p14="http://schemas.microsoft.com/office/powerpoint/2010/main" val="41958583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FC3204-9405-4ED0-87F9-AB642E93EBE8}"/>
              </a:ext>
            </a:extLst>
          </p:cNvPr>
          <p:cNvSpPr>
            <a:spLocks noGrp="1"/>
          </p:cNvSpPr>
          <p:nvPr>
            <p:ph type="title"/>
          </p:nvPr>
        </p:nvSpPr>
        <p:spPr/>
        <p:txBody>
          <a:bodyPr/>
          <a:lstStyle/>
          <a:p>
            <a:r>
              <a:rPr lang="en-GB" dirty="0"/>
              <a:t>Resilience</a:t>
            </a:r>
          </a:p>
        </p:txBody>
      </p:sp>
      <p:sp>
        <p:nvSpPr>
          <p:cNvPr id="3" name="Content Placeholder 2">
            <a:extLst>
              <a:ext uri="{FF2B5EF4-FFF2-40B4-BE49-F238E27FC236}">
                <a16:creationId xmlns:a16="http://schemas.microsoft.com/office/drawing/2014/main" xmlns="" id="{FDA1B1B2-B250-442D-9DDD-6370D26F0F89}"/>
              </a:ext>
            </a:extLst>
          </p:cNvPr>
          <p:cNvSpPr>
            <a:spLocks noGrp="1"/>
          </p:cNvSpPr>
          <p:nvPr>
            <p:ph idx="1"/>
          </p:nvPr>
        </p:nvSpPr>
        <p:spPr/>
        <p:txBody>
          <a:bodyPr/>
          <a:lstStyle/>
          <a:p>
            <a:r>
              <a:rPr lang="en-GB" dirty="0"/>
              <a:t>Resilience, e.g. “…a reduced vulnerability to environmental risk experiences, the overcoming of a stress or adversity or a relatively good outcome despite risk experiences” (Rutter, 2012: 336)</a:t>
            </a:r>
          </a:p>
          <a:p>
            <a:endParaRPr lang="en-GB" dirty="0"/>
          </a:p>
          <a:p>
            <a:r>
              <a:rPr lang="en-GB" dirty="0"/>
              <a:t>Markson et al (2013)</a:t>
            </a:r>
          </a:p>
          <a:p>
            <a:endParaRPr lang="en-GB" dirty="0"/>
          </a:p>
          <a:p>
            <a:endParaRPr lang="en-GB" dirty="0"/>
          </a:p>
        </p:txBody>
      </p:sp>
    </p:spTree>
    <p:extLst>
      <p:ext uri="{BB962C8B-B14F-4D97-AF65-F5344CB8AC3E}">
        <p14:creationId xmlns:p14="http://schemas.microsoft.com/office/powerpoint/2010/main" val="2012960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2E59D392-94EB-4D2E-AC77-B128B49E022F}"/>
              </a:ext>
            </a:extLst>
          </p:cNvPr>
          <p:cNvPicPr>
            <a:picLocks noGrp="1" noChangeAspect="1"/>
          </p:cNvPicPr>
          <p:nvPr>
            <p:ph idx="1"/>
          </p:nvPr>
        </p:nvPicPr>
        <p:blipFill>
          <a:blip r:embed="rId2"/>
          <a:stretch>
            <a:fillRect/>
          </a:stretch>
        </p:blipFill>
        <p:spPr>
          <a:xfrm>
            <a:off x="251520" y="188640"/>
            <a:ext cx="8640960" cy="5184576"/>
          </a:xfrm>
          <a:prstGeom prst="rect">
            <a:avLst/>
          </a:prstGeom>
        </p:spPr>
      </p:pic>
    </p:spTree>
    <p:extLst>
      <p:ext uri="{BB962C8B-B14F-4D97-AF65-F5344CB8AC3E}">
        <p14:creationId xmlns:p14="http://schemas.microsoft.com/office/powerpoint/2010/main" val="37877877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2EAD8F-A1D9-4BBA-AF5B-6DB9A23E75F4}"/>
              </a:ext>
            </a:extLst>
          </p:cNvPr>
          <p:cNvSpPr>
            <a:spLocks noGrp="1"/>
          </p:cNvSpPr>
          <p:nvPr>
            <p:ph type="title"/>
          </p:nvPr>
        </p:nvSpPr>
        <p:spPr/>
        <p:txBody>
          <a:bodyPr/>
          <a:lstStyle/>
          <a:p>
            <a:r>
              <a:rPr lang="en-GB" dirty="0"/>
              <a:t>Protective factors</a:t>
            </a:r>
          </a:p>
        </p:txBody>
      </p:sp>
      <p:sp>
        <p:nvSpPr>
          <p:cNvPr id="3" name="Content Placeholder 2">
            <a:extLst>
              <a:ext uri="{FF2B5EF4-FFF2-40B4-BE49-F238E27FC236}">
                <a16:creationId xmlns:a16="http://schemas.microsoft.com/office/drawing/2014/main" xmlns="" id="{801DC950-8FDD-4553-A639-9115AA639463}"/>
              </a:ext>
            </a:extLst>
          </p:cNvPr>
          <p:cNvSpPr>
            <a:spLocks noGrp="1"/>
          </p:cNvSpPr>
          <p:nvPr>
            <p:ph idx="1"/>
          </p:nvPr>
        </p:nvSpPr>
        <p:spPr/>
        <p:txBody>
          <a:bodyPr/>
          <a:lstStyle/>
          <a:p>
            <a:r>
              <a:rPr lang="en-GB" dirty="0"/>
              <a:t>Living close to family post release</a:t>
            </a:r>
          </a:p>
          <a:p>
            <a:r>
              <a:rPr lang="en-GB" dirty="0"/>
              <a:t>Being in paid employment</a:t>
            </a:r>
          </a:p>
          <a:p>
            <a:r>
              <a:rPr lang="en-GB" dirty="0"/>
              <a:t>Employment and accommodation prior to prison</a:t>
            </a:r>
          </a:p>
          <a:p>
            <a:pPr marL="0" indent="0">
              <a:buNone/>
            </a:pPr>
            <a:endParaRPr lang="en-GB" dirty="0"/>
          </a:p>
          <a:p>
            <a:pPr marL="0" indent="0">
              <a:buNone/>
            </a:pPr>
            <a:endParaRPr lang="en-GB" dirty="0"/>
          </a:p>
          <a:p>
            <a:pPr marL="0" indent="0">
              <a:buNone/>
            </a:pPr>
            <a:r>
              <a:rPr lang="en-GB" dirty="0">
                <a:hlinkClick r:id="rId2"/>
              </a:rPr>
              <a:t>Ministry of Justice (2013)</a:t>
            </a:r>
            <a:endParaRPr lang="en-GB" dirty="0"/>
          </a:p>
          <a:p>
            <a:endParaRPr lang="en-GB" dirty="0"/>
          </a:p>
        </p:txBody>
      </p:sp>
    </p:spTree>
    <p:extLst>
      <p:ext uri="{BB962C8B-B14F-4D97-AF65-F5344CB8AC3E}">
        <p14:creationId xmlns:p14="http://schemas.microsoft.com/office/powerpoint/2010/main" val="3975054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7FBEED-B661-485D-8B0E-8442EF2A8D88}"/>
              </a:ext>
            </a:extLst>
          </p:cNvPr>
          <p:cNvSpPr>
            <a:spLocks noGrp="1"/>
          </p:cNvSpPr>
          <p:nvPr>
            <p:ph type="title"/>
          </p:nvPr>
        </p:nvSpPr>
        <p:spPr/>
        <p:txBody>
          <a:bodyPr/>
          <a:lstStyle/>
          <a:p>
            <a:r>
              <a:rPr lang="en-GB" dirty="0"/>
              <a:t>NOMS Pathways to re-offending</a:t>
            </a:r>
          </a:p>
        </p:txBody>
      </p:sp>
      <p:pic>
        <p:nvPicPr>
          <p:cNvPr id="4" name="Content Placeholder 3">
            <a:extLst>
              <a:ext uri="{FF2B5EF4-FFF2-40B4-BE49-F238E27FC236}">
                <a16:creationId xmlns:a16="http://schemas.microsoft.com/office/drawing/2014/main" xmlns="" id="{4E358F43-03A6-4AE2-9E00-F98E50B4DFC3}"/>
              </a:ext>
            </a:extLst>
          </p:cNvPr>
          <p:cNvPicPr>
            <a:picLocks noGrp="1" noChangeAspect="1"/>
          </p:cNvPicPr>
          <p:nvPr>
            <p:ph idx="1"/>
          </p:nvPr>
        </p:nvPicPr>
        <p:blipFill>
          <a:blip r:embed="rId2"/>
          <a:stretch>
            <a:fillRect/>
          </a:stretch>
        </p:blipFill>
        <p:spPr>
          <a:xfrm>
            <a:off x="1002559" y="1600200"/>
            <a:ext cx="7138882" cy="3916363"/>
          </a:xfrm>
          <a:prstGeom prst="rect">
            <a:avLst/>
          </a:prstGeom>
        </p:spPr>
      </p:pic>
      <p:sp>
        <p:nvSpPr>
          <p:cNvPr id="5" name="TextBox 4">
            <a:extLst>
              <a:ext uri="{FF2B5EF4-FFF2-40B4-BE49-F238E27FC236}">
                <a16:creationId xmlns:a16="http://schemas.microsoft.com/office/drawing/2014/main" xmlns="" id="{1D221BBB-AFFD-4E51-8F66-FB3EB1130863}"/>
              </a:ext>
            </a:extLst>
          </p:cNvPr>
          <p:cNvSpPr txBox="1"/>
          <p:nvPr/>
        </p:nvSpPr>
        <p:spPr>
          <a:xfrm>
            <a:off x="6156176" y="5468292"/>
            <a:ext cx="2773516" cy="461665"/>
          </a:xfrm>
          <a:prstGeom prst="rect">
            <a:avLst/>
          </a:prstGeom>
          <a:noFill/>
        </p:spPr>
        <p:txBody>
          <a:bodyPr wrap="none" rtlCol="0">
            <a:spAutoFit/>
          </a:bodyPr>
          <a:lstStyle/>
          <a:p>
            <a:r>
              <a:rPr lang="en-GB" dirty="0"/>
              <a:t>Markson et al (2013)</a:t>
            </a:r>
          </a:p>
        </p:txBody>
      </p:sp>
    </p:spTree>
    <p:extLst>
      <p:ext uri="{BB962C8B-B14F-4D97-AF65-F5344CB8AC3E}">
        <p14:creationId xmlns:p14="http://schemas.microsoft.com/office/powerpoint/2010/main" val="1835983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8B3BD3C9-C44A-406A-B331-D0450A72D3FA}"/>
              </a:ext>
            </a:extLst>
          </p:cNvPr>
          <p:cNvPicPr>
            <a:picLocks noGrp="1" noChangeAspect="1"/>
          </p:cNvPicPr>
          <p:nvPr>
            <p:ph idx="1"/>
          </p:nvPr>
        </p:nvPicPr>
        <p:blipFill>
          <a:blip r:embed="rId2"/>
          <a:stretch>
            <a:fillRect/>
          </a:stretch>
        </p:blipFill>
        <p:spPr>
          <a:xfrm>
            <a:off x="251520" y="332656"/>
            <a:ext cx="8712968" cy="5112568"/>
          </a:xfrm>
          <a:prstGeom prst="rect">
            <a:avLst/>
          </a:prstGeom>
        </p:spPr>
      </p:pic>
    </p:spTree>
    <p:extLst>
      <p:ext uri="{BB962C8B-B14F-4D97-AF65-F5344CB8AC3E}">
        <p14:creationId xmlns:p14="http://schemas.microsoft.com/office/powerpoint/2010/main" val="1528632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FC609300-BD0C-4AE4-84B2-4CA7DFDC8377}"/>
              </a:ext>
            </a:extLst>
          </p:cNvPr>
          <p:cNvPicPr>
            <a:picLocks noGrp="1" noChangeAspect="1"/>
          </p:cNvPicPr>
          <p:nvPr>
            <p:ph idx="1"/>
          </p:nvPr>
        </p:nvPicPr>
        <p:blipFill>
          <a:blip r:embed="rId2"/>
          <a:stretch>
            <a:fillRect/>
          </a:stretch>
        </p:blipFill>
        <p:spPr>
          <a:xfrm>
            <a:off x="457200" y="836713"/>
            <a:ext cx="8435280" cy="3935580"/>
          </a:xfrm>
          <a:prstGeom prst="rect">
            <a:avLst/>
          </a:prstGeom>
        </p:spPr>
      </p:pic>
    </p:spTree>
    <p:extLst>
      <p:ext uri="{BB962C8B-B14F-4D97-AF65-F5344CB8AC3E}">
        <p14:creationId xmlns:p14="http://schemas.microsoft.com/office/powerpoint/2010/main" val="481579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7134B2-8F43-43B9-9905-513508F424B9}"/>
              </a:ext>
            </a:extLst>
          </p:cNvPr>
          <p:cNvSpPr>
            <a:spLocks noGrp="1"/>
          </p:cNvSpPr>
          <p:nvPr>
            <p:ph type="title"/>
          </p:nvPr>
        </p:nvSpPr>
        <p:spPr/>
        <p:txBody>
          <a:bodyPr/>
          <a:lstStyle/>
          <a:p>
            <a:r>
              <a:rPr lang="en-GB" dirty="0"/>
              <a:t>Markson et al (2013)</a:t>
            </a:r>
          </a:p>
        </p:txBody>
      </p:sp>
      <p:sp>
        <p:nvSpPr>
          <p:cNvPr id="3" name="Content Placeholder 2">
            <a:extLst>
              <a:ext uri="{FF2B5EF4-FFF2-40B4-BE49-F238E27FC236}">
                <a16:creationId xmlns:a16="http://schemas.microsoft.com/office/drawing/2014/main" xmlns="" id="{32867C01-C3AD-4C5A-AE12-A44B3B1B9C86}"/>
              </a:ext>
            </a:extLst>
          </p:cNvPr>
          <p:cNvSpPr>
            <a:spLocks noGrp="1"/>
          </p:cNvSpPr>
          <p:nvPr>
            <p:ph idx="1"/>
          </p:nvPr>
        </p:nvSpPr>
        <p:spPr/>
        <p:txBody>
          <a:bodyPr/>
          <a:lstStyle/>
          <a:p>
            <a:r>
              <a:rPr lang="en-GB" dirty="0"/>
              <a:t> Outcomes defined by specific competences, absence of mental health problems or social difficulties. But is a dynamic process. </a:t>
            </a:r>
          </a:p>
        </p:txBody>
      </p:sp>
    </p:spTree>
    <p:extLst>
      <p:ext uri="{BB962C8B-B14F-4D97-AF65-F5344CB8AC3E}">
        <p14:creationId xmlns:p14="http://schemas.microsoft.com/office/powerpoint/2010/main" val="17981817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911FCF-6E4B-4FBE-B0CA-4953324523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D506A360-CA95-452D-A56D-777D17F8F873}"/>
              </a:ext>
            </a:extLst>
          </p:cNvPr>
          <p:cNvSpPr>
            <a:spLocks noGrp="1"/>
          </p:cNvSpPr>
          <p:nvPr>
            <p:ph idx="1"/>
          </p:nvPr>
        </p:nvSpPr>
        <p:spPr/>
        <p:txBody>
          <a:bodyPr/>
          <a:lstStyle/>
          <a:p>
            <a:pPr marL="0" indent="0">
              <a:buNone/>
            </a:pPr>
            <a:r>
              <a:rPr lang="en-GB" dirty="0"/>
              <a:t>• Resilience and desistance from crime can be compared. Both focus on positive processes and identifying strengths rather than risks or deficits. </a:t>
            </a:r>
          </a:p>
        </p:txBody>
      </p:sp>
    </p:spTree>
    <p:extLst>
      <p:ext uri="{BB962C8B-B14F-4D97-AF65-F5344CB8AC3E}">
        <p14:creationId xmlns:p14="http://schemas.microsoft.com/office/powerpoint/2010/main" val="21442484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0CDDEA-639C-4CAB-881C-1FDC0C53C2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7F359549-78EF-4EAD-9D6D-404B7C16A0AD}"/>
              </a:ext>
            </a:extLst>
          </p:cNvPr>
          <p:cNvSpPr>
            <a:spLocks noGrp="1"/>
          </p:cNvSpPr>
          <p:nvPr>
            <p:ph idx="1"/>
          </p:nvPr>
        </p:nvSpPr>
        <p:spPr/>
        <p:txBody>
          <a:bodyPr/>
          <a:lstStyle/>
          <a:p>
            <a:r>
              <a:rPr lang="en-GB" dirty="0"/>
              <a:t>Both from the perspective of desistance and resilience research, the family is a key domain of protective processes. E.g. marital breakdown and offending, family contact and reduced reoffending.</a:t>
            </a:r>
          </a:p>
        </p:txBody>
      </p:sp>
    </p:spTree>
    <p:extLst>
      <p:ext uri="{BB962C8B-B14F-4D97-AF65-F5344CB8AC3E}">
        <p14:creationId xmlns:p14="http://schemas.microsoft.com/office/powerpoint/2010/main" val="17034466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A7263E-A8AC-43B5-850E-39D22658EEE6}"/>
              </a:ext>
            </a:extLst>
          </p:cNvPr>
          <p:cNvSpPr>
            <a:spLocks noGrp="1"/>
          </p:cNvSpPr>
          <p:nvPr>
            <p:ph type="title"/>
          </p:nvPr>
        </p:nvSpPr>
        <p:spPr/>
        <p:txBody>
          <a:bodyPr/>
          <a:lstStyle/>
          <a:p>
            <a:r>
              <a:rPr lang="en-GB" dirty="0"/>
              <a:t>Structural barriers:</a:t>
            </a:r>
          </a:p>
        </p:txBody>
      </p:sp>
      <p:sp>
        <p:nvSpPr>
          <p:cNvPr id="3" name="Content Placeholder 2">
            <a:extLst>
              <a:ext uri="{FF2B5EF4-FFF2-40B4-BE49-F238E27FC236}">
                <a16:creationId xmlns:a16="http://schemas.microsoft.com/office/drawing/2014/main" xmlns="" id="{0771BDD3-8838-4E95-A275-4BFB616CE9FF}"/>
              </a:ext>
            </a:extLst>
          </p:cNvPr>
          <p:cNvSpPr>
            <a:spLocks noGrp="1"/>
          </p:cNvSpPr>
          <p:nvPr>
            <p:ph idx="1"/>
          </p:nvPr>
        </p:nvSpPr>
        <p:spPr/>
        <p:txBody>
          <a:bodyPr/>
          <a:lstStyle/>
          <a:p>
            <a:r>
              <a:rPr lang="en-GB" dirty="0"/>
              <a:t>‘Transforming Rehabilitation’ (TR), the Government’s reorganisation of the Probation Service. </a:t>
            </a:r>
          </a:p>
          <a:p>
            <a:endParaRPr lang="en-GB" dirty="0"/>
          </a:p>
          <a:p>
            <a:endParaRPr lang="en-GB" dirty="0"/>
          </a:p>
          <a:p>
            <a:r>
              <a:rPr lang="en-GB" dirty="0"/>
              <a:t>Ministry of Justice (2013a)</a:t>
            </a:r>
          </a:p>
        </p:txBody>
      </p:sp>
    </p:spTree>
    <p:extLst>
      <p:ext uri="{BB962C8B-B14F-4D97-AF65-F5344CB8AC3E}">
        <p14:creationId xmlns:p14="http://schemas.microsoft.com/office/powerpoint/2010/main" val="30026983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313E03-17B9-4B1F-BDA7-AB6E3B1347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36A9EE7-82E6-44D7-A947-71A687D87EA1}"/>
              </a:ext>
            </a:extLst>
          </p:cNvPr>
          <p:cNvSpPr>
            <a:spLocks noGrp="1"/>
          </p:cNvSpPr>
          <p:nvPr>
            <p:ph idx="1"/>
          </p:nvPr>
        </p:nvSpPr>
        <p:spPr/>
        <p:txBody>
          <a:bodyPr/>
          <a:lstStyle/>
          <a:p>
            <a:r>
              <a:rPr lang="en-GB" dirty="0"/>
              <a:t>TR is the most significant reform to probation services in England and Wales in recent times, and has been the cause of the disestablishment of the 35 English and Welsh Probation Trusts and the creation of two new entities</a:t>
            </a:r>
          </a:p>
        </p:txBody>
      </p:sp>
    </p:spTree>
    <p:extLst>
      <p:ext uri="{BB962C8B-B14F-4D97-AF65-F5344CB8AC3E}">
        <p14:creationId xmlns:p14="http://schemas.microsoft.com/office/powerpoint/2010/main" val="2008056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94A0DC-96AA-4911-8471-F9D011792B49}"/>
              </a:ext>
            </a:extLst>
          </p:cNvPr>
          <p:cNvSpPr>
            <a:spLocks noGrp="1"/>
          </p:cNvSpPr>
          <p:nvPr>
            <p:ph type="title"/>
          </p:nvPr>
        </p:nvSpPr>
        <p:spPr/>
        <p:txBody>
          <a:bodyPr/>
          <a:lstStyle/>
          <a:p>
            <a:r>
              <a:rPr lang="en-GB" sz="2800" dirty="0"/>
              <a:t>1. The National Probation Service</a:t>
            </a:r>
          </a:p>
        </p:txBody>
      </p:sp>
      <p:sp>
        <p:nvSpPr>
          <p:cNvPr id="3" name="Content Placeholder 2">
            <a:extLst>
              <a:ext uri="{FF2B5EF4-FFF2-40B4-BE49-F238E27FC236}">
                <a16:creationId xmlns:a16="http://schemas.microsoft.com/office/drawing/2014/main" xmlns="" id="{FFBF0913-00B3-4B05-8CA7-5CFC85179FBD}"/>
              </a:ext>
            </a:extLst>
          </p:cNvPr>
          <p:cNvSpPr>
            <a:spLocks noGrp="1"/>
          </p:cNvSpPr>
          <p:nvPr>
            <p:ph idx="1"/>
          </p:nvPr>
        </p:nvSpPr>
        <p:spPr/>
        <p:txBody>
          <a:bodyPr/>
          <a:lstStyle/>
          <a:p>
            <a:r>
              <a:rPr lang="en-GB" dirty="0"/>
              <a:t>The National Probation Service which follows the previous regional structure and works in courts, prisons and the community, but in the latter two settings exclusively with high risk offenders. </a:t>
            </a:r>
          </a:p>
        </p:txBody>
      </p:sp>
    </p:spTree>
    <p:extLst>
      <p:ext uri="{BB962C8B-B14F-4D97-AF65-F5344CB8AC3E}">
        <p14:creationId xmlns:p14="http://schemas.microsoft.com/office/powerpoint/2010/main" val="411085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2C30A9-6B98-4B46-B6B3-6E615EA998C4}"/>
              </a:ext>
            </a:extLst>
          </p:cNvPr>
          <p:cNvSpPr>
            <a:spLocks noGrp="1"/>
          </p:cNvSpPr>
          <p:nvPr>
            <p:ph type="title"/>
          </p:nvPr>
        </p:nvSpPr>
        <p:spPr/>
        <p:txBody>
          <a:bodyPr/>
          <a:lstStyle/>
          <a:p>
            <a:r>
              <a:rPr lang="en-GB" sz="2800" dirty="0"/>
              <a:t>2. The Community Rehabilitation Companies</a:t>
            </a:r>
          </a:p>
        </p:txBody>
      </p:sp>
      <p:sp>
        <p:nvSpPr>
          <p:cNvPr id="3" name="Content Placeholder 2">
            <a:extLst>
              <a:ext uri="{FF2B5EF4-FFF2-40B4-BE49-F238E27FC236}">
                <a16:creationId xmlns:a16="http://schemas.microsoft.com/office/drawing/2014/main" xmlns="" id="{0C5B98FB-F240-4657-987B-2F9C62D6FCC0}"/>
              </a:ext>
            </a:extLst>
          </p:cNvPr>
          <p:cNvSpPr>
            <a:spLocks noGrp="1"/>
          </p:cNvSpPr>
          <p:nvPr>
            <p:ph idx="1"/>
          </p:nvPr>
        </p:nvSpPr>
        <p:spPr/>
        <p:txBody>
          <a:bodyPr/>
          <a:lstStyle/>
          <a:p>
            <a:r>
              <a:rPr lang="en-GB" sz="2400" dirty="0"/>
              <a:t>The CRCs are led by independent sector organisations and most are also formed as consortia including local and national charities. Their mandate is to work in the prisons and communities with low and moderate risk offenders, but also for the first time to provide community supervision and support for those released from custody on short sentences (i.e. those under 12 months).</a:t>
            </a:r>
          </a:p>
        </p:txBody>
      </p:sp>
    </p:spTree>
    <p:extLst>
      <p:ext uri="{BB962C8B-B14F-4D97-AF65-F5344CB8AC3E}">
        <p14:creationId xmlns:p14="http://schemas.microsoft.com/office/powerpoint/2010/main" val="3095627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4A3C0C-9AAC-4F10-92B6-E47ED1DBE023}"/>
              </a:ext>
            </a:extLst>
          </p:cNvPr>
          <p:cNvSpPr>
            <a:spLocks noGrp="1"/>
          </p:cNvSpPr>
          <p:nvPr>
            <p:ph type="title"/>
          </p:nvPr>
        </p:nvSpPr>
        <p:spPr/>
        <p:txBody>
          <a:bodyPr/>
          <a:lstStyle/>
          <a:p>
            <a:r>
              <a:rPr lang="en-GB" sz="2400" dirty="0"/>
              <a:t>Issues for workers </a:t>
            </a:r>
            <a:r>
              <a:rPr lang="en-GB" sz="2400" dirty="0" err="1"/>
              <a:t>Tangen</a:t>
            </a:r>
            <a:r>
              <a:rPr lang="en-GB" sz="2400" dirty="0"/>
              <a:t> and </a:t>
            </a:r>
            <a:r>
              <a:rPr lang="en-GB" sz="2400" dirty="0" err="1"/>
              <a:t>Briah</a:t>
            </a:r>
            <a:r>
              <a:rPr lang="en-GB" sz="2400" dirty="0"/>
              <a:t> (2018) (on Moodle):</a:t>
            </a:r>
          </a:p>
        </p:txBody>
      </p:sp>
      <p:sp>
        <p:nvSpPr>
          <p:cNvPr id="3" name="Content Placeholder 2">
            <a:extLst>
              <a:ext uri="{FF2B5EF4-FFF2-40B4-BE49-F238E27FC236}">
                <a16:creationId xmlns:a16="http://schemas.microsoft.com/office/drawing/2014/main" xmlns="" id="{D943A7D2-D466-455B-BABE-A9BD9D1B6604}"/>
              </a:ext>
            </a:extLst>
          </p:cNvPr>
          <p:cNvSpPr>
            <a:spLocks noGrp="1"/>
          </p:cNvSpPr>
          <p:nvPr>
            <p:ph idx="1"/>
          </p:nvPr>
        </p:nvSpPr>
        <p:spPr/>
        <p:txBody>
          <a:bodyPr/>
          <a:lstStyle/>
          <a:p>
            <a:r>
              <a:rPr lang="en-GB" sz="2000" dirty="0"/>
              <a:t>NOMS - career prison officers occupy the most senior roles, including the Chief Executive Officer, Chief Operating Officer, and the Director of Commissioning. In fact, of the ten members of the HMPPS Board of Directors, only one has a background in probation: Sonia Crozier (HM Government, 2017). </a:t>
            </a:r>
          </a:p>
          <a:p>
            <a:endParaRPr lang="en-GB" sz="2000" dirty="0"/>
          </a:p>
          <a:p>
            <a:endParaRPr lang="en-GB" sz="2400" dirty="0"/>
          </a:p>
          <a:p>
            <a:endParaRPr lang="en-GB" sz="2400" dirty="0"/>
          </a:p>
        </p:txBody>
      </p:sp>
    </p:spTree>
    <p:extLst>
      <p:ext uri="{BB962C8B-B14F-4D97-AF65-F5344CB8AC3E}">
        <p14:creationId xmlns:p14="http://schemas.microsoft.com/office/powerpoint/2010/main" val="20313652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4ED9BC-81D8-4B8E-AC97-B4E53C9EED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BD37860-F6FD-42F0-A8E3-65D4B00C9A5B}"/>
              </a:ext>
            </a:extLst>
          </p:cNvPr>
          <p:cNvSpPr>
            <a:spLocks noGrp="1"/>
          </p:cNvSpPr>
          <p:nvPr>
            <p:ph idx="1"/>
          </p:nvPr>
        </p:nvSpPr>
        <p:spPr/>
        <p:txBody>
          <a:bodyPr/>
          <a:lstStyle/>
          <a:p>
            <a:pPr marL="0" indent="0">
              <a:buNone/>
            </a:pPr>
            <a:r>
              <a:rPr lang="en-GB" sz="2400" dirty="0"/>
              <a:t>offenders have attended programmes delivered with such consistency they become rigid and discretion is an obstacle to ‘effective’ practice, rather than a valuable tool for practitioners (Goodman, 2012).</a:t>
            </a:r>
          </a:p>
        </p:txBody>
      </p:sp>
    </p:spTree>
    <p:extLst>
      <p:ext uri="{BB962C8B-B14F-4D97-AF65-F5344CB8AC3E}">
        <p14:creationId xmlns:p14="http://schemas.microsoft.com/office/powerpoint/2010/main" val="34891946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15C6CE-63D2-4642-8F04-99600292BF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C0C6BFF5-CFF6-43A6-A276-BDC5E4810C73}"/>
              </a:ext>
            </a:extLst>
          </p:cNvPr>
          <p:cNvSpPr>
            <a:spLocks noGrp="1"/>
          </p:cNvSpPr>
          <p:nvPr>
            <p:ph idx="1"/>
          </p:nvPr>
        </p:nvSpPr>
        <p:spPr/>
        <p:txBody>
          <a:bodyPr/>
          <a:lstStyle/>
          <a:p>
            <a:pPr marL="0" indent="0">
              <a:buNone/>
            </a:pPr>
            <a:r>
              <a:rPr lang="en-GB" sz="2400" dirty="0"/>
              <a:t>probation officer training has focused too much on developing standardized skills and enforcement, at the expense of the kind of academically rigorous thinking required to resolve the ethical and moral dilemmas experienced by probationers and probation officers alike (Raynor and Robinson, 2009)</a:t>
            </a:r>
            <a:endParaRPr lang="en-GB" dirty="0"/>
          </a:p>
        </p:txBody>
      </p:sp>
    </p:spTree>
    <p:extLst>
      <p:ext uri="{BB962C8B-B14F-4D97-AF65-F5344CB8AC3E}">
        <p14:creationId xmlns:p14="http://schemas.microsoft.com/office/powerpoint/2010/main" val="6824192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21624E-42A9-4B18-9631-969D97B2C3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FFD3E0E8-4FCC-4149-9259-9C9E3B0E2AA2}"/>
              </a:ext>
            </a:extLst>
          </p:cNvPr>
          <p:cNvSpPr>
            <a:spLocks noGrp="1"/>
          </p:cNvSpPr>
          <p:nvPr>
            <p:ph idx="1"/>
          </p:nvPr>
        </p:nvSpPr>
        <p:spPr/>
        <p:txBody>
          <a:bodyPr/>
          <a:lstStyle/>
          <a:p>
            <a:r>
              <a:rPr lang="en-GB" dirty="0"/>
              <a:t>‘</a:t>
            </a:r>
            <a:r>
              <a:rPr lang="en-GB" sz="2400" dirty="0"/>
              <a:t>rehabilitation’ has become a technical activity that can be delivered by anyone: voluntary and community organizations, community rehabilitation companies or the Prison Service (Farrow et al., 2011).</a:t>
            </a:r>
          </a:p>
        </p:txBody>
      </p:sp>
    </p:spTree>
    <p:extLst>
      <p:ext uri="{BB962C8B-B14F-4D97-AF65-F5344CB8AC3E}">
        <p14:creationId xmlns:p14="http://schemas.microsoft.com/office/powerpoint/2010/main" val="37270873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28A303-7407-459C-80AB-B42972EC96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91AFCEB6-5BEA-4C97-A27A-F61A1AD2AD83}"/>
              </a:ext>
            </a:extLst>
          </p:cNvPr>
          <p:cNvSpPr>
            <a:spLocks noGrp="1"/>
          </p:cNvSpPr>
          <p:nvPr>
            <p:ph idx="1"/>
          </p:nvPr>
        </p:nvSpPr>
        <p:spPr/>
        <p:txBody>
          <a:bodyPr/>
          <a:lstStyle/>
          <a:p>
            <a:r>
              <a:rPr lang="en-GB" sz="2400" dirty="0"/>
              <a:t>Serious financial pressures have led to staff reductions in CRCs and increased caseloads. However, the fault for shortcomings not only rests with service providers. The Ministry of Justice has yet to connect the IT systems of the Community Rehabilitation Companies with other justice systems, rendering their task even more difficult.</a:t>
            </a:r>
          </a:p>
          <a:p>
            <a:endParaRPr lang="en-GB" sz="2400" dirty="0"/>
          </a:p>
          <a:p>
            <a:pPr algn="r"/>
            <a:r>
              <a:rPr lang="en-GB" sz="2400" dirty="0"/>
              <a:t>Probation Journal Editorial (2018)</a:t>
            </a:r>
          </a:p>
        </p:txBody>
      </p:sp>
    </p:spTree>
    <p:extLst>
      <p:ext uri="{BB962C8B-B14F-4D97-AF65-F5344CB8AC3E}">
        <p14:creationId xmlns:p14="http://schemas.microsoft.com/office/powerpoint/2010/main" val="7634079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4BBED91-5B16-480B-B8E4-D9F680396733}"/>
              </a:ext>
            </a:extLst>
          </p:cNvPr>
          <p:cNvSpPr>
            <a:spLocks noGrp="1"/>
          </p:cNvSpPr>
          <p:nvPr>
            <p:ph idx="1"/>
          </p:nvPr>
        </p:nvSpPr>
        <p:spPr/>
        <p:txBody>
          <a:bodyPr/>
          <a:lstStyle/>
          <a:p>
            <a:r>
              <a:rPr lang="en-GB" sz="2400" dirty="0"/>
              <a:t>The greater numbers of people being supervised by NPS and the fewer by CRCs provide a clear illustration of the flawed logic underlining risk-based means of allocation</a:t>
            </a:r>
          </a:p>
        </p:txBody>
      </p:sp>
    </p:spTree>
    <p:extLst>
      <p:ext uri="{BB962C8B-B14F-4D97-AF65-F5344CB8AC3E}">
        <p14:creationId xmlns:p14="http://schemas.microsoft.com/office/powerpoint/2010/main" val="31910175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A1C5402-0C41-4D8D-B396-0034F9FBBC0F}"/>
              </a:ext>
            </a:extLst>
          </p:cNvPr>
          <p:cNvSpPr>
            <a:spLocks noGrp="1"/>
          </p:cNvSpPr>
          <p:nvPr>
            <p:ph idx="1"/>
          </p:nvPr>
        </p:nvSpPr>
        <p:spPr>
          <a:xfrm>
            <a:off x="323528" y="188640"/>
            <a:ext cx="8229600" cy="3917032"/>
          </a:xfrm>
        </p:spPr>
        <p:txBody>
          <a:bodyPr/>
          <a:lstStyle/>
          <a:p>
            <a:r>
              <a:rPr lang="en-GB" sz="2400" dirty="0"/>
              <a:t>more people are subject to post-release supervision, and the use of suspended sentences has grown in recent years. </a:t>
            </a:r>
          </a:p>
          <a:p>
            <a:endParaRPr lang="en-GB" sz="2400" dirty="0"/>
          </a:p>
          <a:p>
            <a:r>
              <a:rPr lang="en-GB" sz="2400" dirty="0"/>
              <a:t>All of which must also be viewed within the context of continued record prison levels. </a:t>
            </a:r>
          </a:p>
          <a:p>
            <a:endParaRPr lang="en-GB" sz="2400" dirty="0"/>
          </a:p>
          <a:p>
            <a:r>
              <a:rPr lang="en-GB" sz="2400" dirty="0"/>
              <a:t>There has also been a decline in the use of accredited programmes, and relatively small numbers of people have been made subject to drug, alcohol or mental health treatment requirements. In 2006 accredited programmes were used in 17% of orders, but by 2016 this figure has fallen to just 7% (HMIP, 2017)</a:t>
            </a:r>
          </a:p>
        </p:txBody>
      </p:sp>
    </p:spTree>
    <p:extLst>
      <p:ext uri="{BB962C8B-B14F-4D97-AF65-F5344CB8AC3E}">
        <p14:creationId xmlns:p14="http://schemas.microsoft.com/office/powerpoint/2010/main" val="14021613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92976C-90A7-4860-9843-04939B681B2F}"/>
              </a:ext>
            </a:extLst>
          </p:cNvPr>
          <p:cNvSpPr>
            <a:spLocks noGrp="1"/>
          </p:cNvSpPr>
          <p:nvPr>
            <p:ph type="title"/>
          </p:nvPr>
        </p:nvSpPr>
        <p:spPr>
          <a:xfrm>
            <a:off x="457200" y="22109"/>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xmlns="" id="{633EDE15-0DE7-42B0-AAFA-DBBF69A9B198}"/>
              </a:ext>
            </a:extLst>
          </p:cNvPr>
          <p:cNvSpPr>
            <a:spLocks noGrp="1"/>
          </p:cNvSpPr>
          <p:nvPr>
            <p:ph idx="1"/>
          </p:nvPr>
        </p:nvSpPr>
        <p:spPr>
          <a:xfrm>
            <a:off x="251520" y="980728"/>
            <a:ext cx="8229600" cy="3917032"/>
          </a:xfrm>
        </p:spPr>
        <p:txBody>
          <a:bodyPr/>
          <a:lstStyle/>
          <a:p>
            <a:pPr marL="0" indent="0">
              <a:buNone/>
            </a:pPr>
            <a:r>
              <a:rPr lang="en-GB" sz="1600" dirty="0"/>
              <a:t>Farrow K, Kelly, G. and Stout, B. (2011) Thinking in practice: Redefining the relationship. </a:t>
            </a:r>
            <a:r>
              <a:rPr lang="en-GB" sz="1600" i="1" dirty="0"/>
              <a:t>European Journal of Probation </a:t>
            </a:r>
            <a:r>
              <a:rPr lang="en-GB" sz="1600" dirty="0"/>
              <a:t>3(3): 43–59.</a:t>
            </a:r>
          </a:p>
          <a:p>
            <a:pPr marL="0" indent="0">
              <a:buNone/>
            </a:pPr>
            <a:endParaRPr lang="en-GB" sz="1600" dirty="0"/>
          </a:p>
          <a:p>
            <a:pPr marL="0" indent="0">
              <a:buNone/>
            </a:pPr>
            <a:r>
              <a:rPr lang="en-GB" sz="1600" dirty="0"/>
              <a:t>Goodman AH (2012) </a:t>
            </a:r>
            <a:r>
              <a:rPr lang="en-GB" sz="1600" i="1" dirty="0"/>
              <a:t>Rehabilitating and resettling offenders in the community</a:t>
            </a:r>
            <a:r>
              <a:rPr lang="en-GB" sz="1600" dirty="0"/>
              <a:t>. Oxford: John Wiley &amp; Sons</a:t>
            </a:r>
          </a:p>
          <a:p>
            <a:pPr marL="0" indent="0">
              <a:buNone/>
            </a:pPr>
            <a:endParaRPr lang="en-GB" sz="1600" dirty="0"/>
          </a:p>
          <a:p>
            <a:pPr marL="0" indent="0">
              <a:buNone/>
            </a:pPr>
            <a:r>
              <a:rPr lang="en-GB" sz="1600" dirty="0"/>
              <a:t>Healy, D. (2010) </a:t>
            </a:r>
            <a:r>
              <a:rPr lang="en-GB" sz="1600" i="1" dirty="0"/>
              <a:t>‘The Dynamics of Desistance: Charting Pathways through Change</a:t>
            </a:r>
            <a:r>
              <a:rPr lang="en-GB" sz="1600" dirty="0"/>
              <a:t>’ Cullompton: Willan</a:t>
            </a:r>
          </a:p>
          <a:p>
            <a:pPr marL="0" indent="0">
              <a:buNone/>
            </a:pPr>
            <a:endParaRPr lang="en-GB" sz="1600" dirty="0"/>
          </a:p>
          <a:p>
            <a:pPr marL="0" indent="0">
              <a:buNone/>
            </a:pPr>
            <a:r>
              <a:rPr lang="en-GB" sz="1600" dirty="0"/>
              <a:t>Her Majesty’s Inspectorate of Probation (HMIP) (2017) Annual Report 2017. HM Inspectorate for England and Wales. Manchester: HMIP</a:t>
            </a:r>
          </a:p>
          <a:p>
            <a:pPr marL="0" indent="0">
              <a:buNone/>
            </a:pPr>
            <a:endParaRPr lang="en-GB" sz="1600" dirty="0"/>
          </a:p>
          <a:p>
            <a:pPr marL="0" indent="0">
              <a:buNone/>
            </a:pPr>
            <a:r>
              <a:rPr lang="en-GB" sz="1600" dirty="0"/>
              <a:t>House of Commons Justice Committee (2011) </a:t>
            </a:r>
            <a:r>
              <a:rPr lang="en-GB" sz="1600" i="1" dirty="0"/>
              <a:t>The role of the probation service. </a:t>
            </a:r>
            <a:r>
              <a:rPr lang="en-GB" sz="1600" dirty="0"/>
              <a:t>London. The Stationary Office. Online: </a:t>
            </a:r>
          </a:p>
          <a:p>
            <a:pPr marL="0" indent="0">
              <a:buNone/>
            </a:pPr>
            <a:r>
              <a:rPr lang="en-GB" sz="1600" dirty="0">
                <a:hlinkClick r:id="rId2"/>
              </a:rPr>
              <a:t>https://publications.parliament.uk/pa/cm201012/cmselect/cmjust/519/519i.pdf</a:t>
            </a:r>
            <a:r>
              <a:rPr lang="en-GB" sz="1600" dirty="0"/>
              <a:t> Accessed: 4.12.18</a:t>
            </a:r>
          </a:p>
          <a:p>
            <a:pPr marL="0" indent="0">
              <a:buNone/>
            </a:pPr>
            <a:endParaRPr lang="en-GB" sz="1600" dirty="0"/>
          </a:p>
          <a:p>
            <a:pPr marL="0" indent="0">
              <a:buNone/>
            </a:pPr>
            <a:r>
              <a:rPr lang="en-GB" sz="1600" dirty="0"/>
              <a:t>Ministry of Justice (2013) </a:t>
            </a:r>
            <a:r>
              <a:rPr lang="en-GB" sz="1600" i="1" dirty="0"/>
              <a:t>Transforming Rehabilitation: a summary of evidence on reducing reoffending. </a:t>
            </a:r>
            <a:r>
              <a:rPr lang="en-GB" sz="1600" dirty="0"/>
              <a:t>London. The Stationary Office. Online: </a:t>
            </a:r>
            <a:r>
              <a:rPr lang="en-GB" sz="1600" dirty="0">
                <a:hlinkClick r:id="rId3"/>
              </a:rPr>
              <a:t>https://moodle.uwtsd.ac.uk/pluginfile.php/213499/mod_resource/content/1/evidence-reduce-reoffending.pdf</a:t>
            </a:r>
            <a:r>
              <a:rPr lang="en-GB" sz="1600"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41506089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78662D8-896B-4D6B-B6FA-B2DC01FC47DC}"/>
              </a:ext>
            </a:extLst>
          </p:cNvPr>
          <p:cNvSpPr>
            <a:spLocks noGrp="1"/>
          </p:cNvSpPr>
          <p:nvPr>
            <p:ph idx="1"/>
          </p:nvPr>
        </p:nvSpPr>
        <p:spPr>
          <a:xfrm>
            <a:off x="323528" y="188640"/>
            <a:ext cx="8229600" cy="3917032"/>
          </a:xfrm>
        </p:spPr>
        <p:txBody>
          <a:bodyPr/>
          <a:lstStyle/>
          <a:p>
            <a:pPr marL="0" indent="0">
              <a:buNone/>
            </a:pPr>
            <a:r>
              <a:rPr lang="en-GB" sz="1600" dirty="0"/>
              <a:t>Markson, L., Losel, F, Souza, K. and </a:t>
            </a:r>
            <a:r>
              <a:rPr lang="en-GB" sz="1600" dirty="0" err="1"/>
              <a:t>Lanskey</a:t>
            </a:r>
            <a:r>
              <a:rPr lang="en-GB" sz="1600" dirty="0"/>
              <a:t>, C (2013) </a:t>
            </a:r>
            <a:r>
              <a:rPr lang="en-GB" sz="1600" i="1" dirty="0"/>
              <a:t>Prisoners’ family relationships and resilient adaptation in pathways to reoffending</a:t>
            </a:r>
            <a:r>
              <a:rPr lang="en-GB" sz="1600" dirty="0"/>
              <a:t>. </a:t>
            </a:r>
            <a:r>
              <a:rPr lang="en-GB" sz="1600" dirty="0" err="1"/>
              <a:t>Presentaiton</a:t>
            </a:r>
            <a:r>
              <a:rPr lang="en-GB" sz="1600" dirty="0"/>
              <a:t>: ECDP, 5 September 2013. </a:t>
            </a:r>
            <a:r>
              <a:rPr lang="en-GB" sz="1600" dirty="0" err="1"/>
              <a:t>Swtzerland</a:t>
            </a:r>
            <a:r>
              <a:rPr lang="en-GB" sz="1600" dirty="0"/>
              <a:t>. Online:</a:t>
            </a:r>
          </a:p>
          <a:p>
            <a:pPr marL="0" indent="0">
              <a:buNone/>
            </a:pPr>
            <a:endParaRPr lang="en-GB" sz="1600" dirty="0"/>
          </a:p>
          <a:p>
            <a:pPr marL="0" indent="0">
              <a:buNone/>
            </a:pPr>
            <a:r>
              <a:rPr lang="en-GB" sz="1600" dirty="0" err="1"/>
              <a:t>Minitry</a:t>
            </a:r>
            <a:r>
              <a:rPr lang="en-GB" sz="1600" dirty="0"/>
              <a:t> of Justice (2013a) Transforming Rehabilitation A Strategy for Reform. London: The Stationary Office. </a:t>
            </a:r>
            <a:r>
              <a:rPr lang="en-GB" sz="1600" dirty="0" err="1"/>
              <a:t>Onlline</a:t>
            </a:r>
            <a:r>
              <a:rPr lang="en-GB" sz="1600" dirty="0"/>
              <a:t>: </a:t>
            </a:r>
            <a:r>
              <a:rPr lang="en-GB" sz="1600" dirty="0">
                <a:hlinkClick r:id="rId2"/>
              </a:rPr>
              <a:t>https://consult.justice.gov.uk/digital-communications/transforming-rehabilitation/results/transforming-rehabilitation-response.pdf</a:t>
            </a:r>
            <a:r>
              <a:rPr lang="en-GB" sz="1600" dirty="0"/>
              <a:t>. Accessed: 4.12.18</a:t>
            </a:r>
          </a:p>
          <a:p>
            <a:pPr marL="0" indent="0">
              <a:buNone/>
            </a:pPr>
            <a:endParaRPr lang="en-GB" sz="1600" dirty="0"/>
          </a:p>
          <a:p>
            <a:pPr marL="0" indent="0">
              <a:buNone/>
            </a:pPr>
            <a:r>
              <a:rPr lang="en-GB" sz="1600" dirty="0"/>
              <a:t>Raynor P. and Robinson, G. (2009) Why help offenders? Arguments for rehabilitation as a penal strategy. </a:t>
            </a:r>
            <a:r>
              <a:rPr lang="en-GB" sz="1600" i="1" dirty="0"/>
              <a:t>European Journal of Probation</a:t>
            </a:r>
            <a:r>
              <a:rPr lang="en-GB" sz="1600" dirty="0"/>
              <a:t>, University of Bucharest 1(1): 3–20</a:t>
            </a:r>
          </a:p>
          <a:p>
            <a:pPr marL="0" indent="0">
              <a:buNone/>
            </a:pPr>
            <a:endParaRPr lang="en-GB" sz="1600" dirty="0"/>
          </a:p>
          <a:p>
            <a:pPr marL="0" indent="0">
              <a:buNone/>
            </a:pPr>
            <a:r>
              <a:rPr lang="en-GB" sz="1600" dirty="0" err="1"/>
              <a:t>Sapouna</a:t>
            </a:r>
            <a:r>
              <a:rPr lang="en-GB" sz="1600" dirty="0"/>
              <a:t>, M. (2010) What Works to Reduce Reoffending: A Summary of the Evidence Justice Analytical Services Scottish Government . Online: https://www2.gov.scot/resource/0038/00385880.pdf Accessed: 1/12/18</a:t>
            </a:r>
          </a:p>
          <a:p>
            <a:pPr marL="0" indent="0">
              <a:buNone/>
            </a:pPr>
            <a:endParaRPr lang="en-GB" sz="1600" dirty="0"/>
          </a:p>
          <a:p>
            <a:pPr marL="0" indent="0">
              <a:buNone/>
            </a:pPr>
            <a:r>
              <a:rPr lang="en-GB" sz="1600" dirty="0" err="1"/>
              <a:t>Tangen</a:t>
            </a:r>
            <a:r>
              <a:rPr lang="en-GB" sz="1600" dirty="0"/>
              <a:t>, J. and </a:t>
            </a:r>
            <a:r>
              <a:rPr lang="en-GB" sz="1600" dirty="0" err="1"/>
              <a:t>Briah</a:t>
            </a:r>
            <a:r>
              <a:rPr lang="en-GB" sz="1600" dirty="0"/>
              <a:t>, R.K. (2018) The revolving door of reform: Professionalism and the future of probation services in England and Wales. </a:t>
            </a:r>
            <a:r>
              <a:rPr lang="en-GB" sz="1600" i="1" dirty="0"/>
              <a:t>Probation Journal</a:t>
            </a:r>
            <a:r>
              <a:rPr lang="en-GB" sz="1600" dirty="0"/>
              <a:t>. 65(2) 135–151</a:t>
            </a:r>
          </a:p>
          <a:p>
            <a:endParaRPr lang="en-GB" dirty="0"/>
          </a:p>
        </p:txBody>
      </p:sp>
    </p:spTree>
    <p:extLst>
      <p:ext uri="{BB962C8B-B14F-4D97-AF65-F5344CB8AC3E}">
        <p14:creationId xmlns:p14="http://schemas.microsoft.com/office/powerpoint/2010/main" val="14213589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1024</TotalTime>
  <Words>1754</Words>
  <Application>Microsoft Office PowerPoint</Application>
  <PresentationFormat>On-screen Show (4:3)</PresentationFormat>
  <Paragraphs>138</Paragraphs>
  <Slides>44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ＭＳ Ｐゴシック</vt:lpstr>
      <vt:lpstr>ＭＳ Ｐゴシック</vt:lpstr>
      <vt:lpstr>Arial</vt:lpstr>
      <vt:lpstr>Myriad Pro</vt:lpstr>
      <vt:lpstr>Times</vt:lpstr>
      <vt:lpstr>20140311PresentationUWTSDTemplate</vt:lpstr>
      <vt:lpstr>Risk factors Recap - risk of harm to others risk of re-offending</vt:lpstr>
      <vt:lpstr>Two types of risk</vt:lpstr>
      <vt:lpstr>How CJS manage risk</vt:lpstr>
      <vt:lpstr>PowerPoint Presentation</vt:lpstr>
      <vt:lpstr>PowerPoint Presentation</vt:lpstr>
      <vt:lpstr>PowerPoint Presentation</vt:lpstr>
      <vt:lpstr> Integrated Offender Management (IOM) </vt:lpstr>
      <vt:lpstr>Principles of IOM</vt:lpstr>
      <vt:lpstr>The role of probation services</vt:lpstr>
      <vt:lpstr>Community orders or licences</vt:lpstr>
      <vt:lpstr>PowerPoint Presentation</vt:lpstr>
      <vt:lpstr>PowerPoint Presentation</vt:lpstr>
      <vt:lpstr>Supervision</vt:lpstr>
      <vt:lpstr>Risk factors to reoffending – Minitsry Of Justice (2013)</vt:lpstr>
      <vt:lpstr>Factors </vt:lpstr>
      <vt:lpstr>‘Criminogenic needs’</vt:lpstr>
      <vt:lpstr>PowerPoint Presentation</vt:lpstr>
      <vt:lpstr>PowerPoint Presentation</vt:lpstr>
      <vt:lpstr>PowerPoint Presentation</vt:lpstr>
      <vt:lpstr>PowerPoint Presentation</vt:lpstr>
      <vt:lpstr>PowerPoint Presentation</vt:lpstr>
      <vt:lpstr>Desistance</vt:lpstr>
      <vt:lpstr>Resilience</vt:lpstr>
      <vt:lpstr>PowerPoint Presentation</vt:lpstr>
      <vt:lpstr>Protective factors</vt:lpstr>
      <vt:lpstr>NOMS Pathways to re-offending</vt:lpstr>
      <vt:lpstr>PowerPoint Presentation</vt:lpstr>
      <vt:lpstr>PowerPoint Presentation</vt:lpstr>
      <vt:lpstr>Markson et al (2013)</vt:lpstr>
      <vt:lpstr>PowerPoint Presentation</vt:lpstr>
      <vt:lpstr>PowerPoint Presentation</vt:lpstr>
      <vt:lpstr>Structural barriers:</vt:lpstr>
      <vt:lpstr>PowerPoint Presentation</vt:lpstr>
      <vt:lpstr>1. The National Probation Service</vt:lpstr>
      <vt:lpstr>2. The Community Rehabilitation Companies</vt:lpstr>
      <vt:lpstr>Issues for workers Tangen and Briah (2018) (on Moodle):</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level barriers – attitude and  ideologies of the culture</dc:title>
  <dc:creator>Jessica Pitman (1503004)</dc:creator>
  <cp:keywords>templed, dempled, thempled, powerpoint, bwrdd, fwrdd, iaith, cymraeg, gymraeg, chymraeg, cyflwyniadau, gyflwyniadau, chyflwyniadau, delwedd, ddelwedd,</cp:keywords>
  <cp:lastModifiedBy>Phill Morgan</cp:lastModifiedBy>
  <cp:revision>42</cp:revision>
  <dcterms:created xsi:type="dcterms:W3CDTF">2018-11-20T08:49:46Z</dcterms:created>
  <dcterms:modified xsi:type="dcterms:W3CDTF">2019-09-27T08:28:25Z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