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92" r:id="rId3"/>
    <p:sldId id="275" r:id="rId4"/>
    <p:sldId id="293" r:id="rId5"/>
    <p:sldId id="284" r:id="rId6"/>
    <p:sldId id="269" r:id="rId7"/>
    <p:sldId id="270" r:id="rId8"/>
    <p:sldId id="271" r:id="rId9"/>
    <p:sldId id="272" r:id="rId10"/>
    <p:sldId id="273" r:id="rId11"/>
    <p:sldId id="285" r:id="rId12"/>
    <p:sldId id="287" r:id="rId13"/>
    <p:sldId id="294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504" autoAdjust="0"/>
  </p:normalViewPr>
  <p:slideViewPr>
    <p:cSldViewPr>
      <p:cViewPr varScale="1">
        <p:scale>
          <a:sx n="64" d="100"/>
          <a:sy n="64" d="100"/>
        </p:scale>
        <p:origin x="-16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86EF389-CD24-46AD-9D48-89B7A6E56140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60CDFB9-6BC0-461B-B081-4D7626DC06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1942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7EBDDBA-8368-48D3-AF59-BEAFD329E6AB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639DCE7-2F00-499D-A091-D9E20FD417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210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123AE48-34B5-43F0-AC2C-841DA0DC2987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DA3D8-EFC1-478A-A2EB-327E06CDCF89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AD202-6219-45FB-B283-7C89B5D1DA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68A40-F063-4FE9-8DB8-5DBCF94BCF01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6F377-0A19-4A2B-BECD-721E8AA5B5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36289-35AE-44CC-B1D5-CF06F0B819CE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C4D6C-00FB-4870-BDBD-602C5BC1AB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78DEF-74A6-42A9-AF7C-421EE793B0FC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233C6-D48A-4CB0-B0C8-9994657DF9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E793F-E85B-4D01-A0C4-527C1CAC9D0F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20B13-3B34-48CF-9054-E2B8345880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FCAE7-6EBA-4500-8C84-F38AD11AB0F4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497C2-C12D-41A6-812C-3D70AD59EE3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7E387-B44B-4C85-8C17-A9AA3CCF07E7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61BA3-A94E-430E-973D-A485307E2D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CDA44-CE9F-49A4-9466-E8BAFC1FE3CD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9ABAD-88D5-4F15-9002-45AB37E90F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F5600-DB5E-4915-8EDB-1784342D39D5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B6599-0BE2-473C-8577-772C901D2C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B62EC-9DBE-4F9E-82A5-C4A4268CE839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E297D7-7621-487E-9D86-92CFAC6BE3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7FDC6-11B1-4C5A-96A7-886E50F98C5D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1DC317-2F2D-4980-8CB9-D67BD48944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889B59E-AA54-4D73-BB26-E099C8959297}" type="datetimeFigureOut">
              <a:rPr lang="en-GB"/>
              <a:pPr>
                <a:defRPr/>
              </a:pPr>
              <a:t>11/10/2013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6929F0-AF1C-44C6-9BE6-FD491855FA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Ethics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mtClean="0"/>
              <a:t>Seminar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Ethical dilemma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smtClean="0"/>
              <a:t>A dilemma exists when a difficult problem seems to have no satisfactory solution 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b="1" smtClean="0"/>
              <a:t>	Or</a:t>
            </a:r>
            <a:r>
              <a:rPr lang="en-US" smtClean="0"/>
              <a:t> when all solutions to a problem appear to be equally favorable.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smtClean="0"/>
              <a:t>	e.g. conflict between principle of non-malifecense and autonomy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en-US" smtClean="0"/>
              <a:t>Such situations present themselves in which moral claims compete with non-moral claims.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How to Recognize </a:t>
            </a:r>
            <a:br>
              <a:rPr lang="en-US" dirty="0" smtClean="0"/>
            </a:br>
            <a:r>
              <a:rPr lang="en-US" dirty="0" smtClean="0"/>
              <a:t>Ethical Dilemmas</a:t>
            </a:r>
            <a:endParaRPr lang="en-US" dirty="0"/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Feelings of discomfort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Conflict with values, personally and professionally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Dissonance with virtues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smtClean="0"/>
              <a:t>Dissonance with moral reasoning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Ethical Mindfulness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professional benchmark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122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en-US" smtClean="0"/>
              <a:t>Self Awareness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sz="3600" smtClean="0"/>
              <a:t>What are your personal values and virtues?</a:t>
            </a:r>
            <a:endParaRPr lang="en-US" smtClean="0"/>
          </a:p>
          <a:p>
            <a:pPr eaLnBrk="1" hangingPunct="1">
              <a:buFont typeface="Wingdings" pitchFamily="2" charset="2"/>
              <a:buChar char="Ø"/>
            </a:pPr>
            <a:r>
              <a:rPr lang="en-US" sz="3600" smtClean="0"/>
              <a:t>How do these values and virtues coincide with your professional values?</a:t>
            </a:r>
            <a:endParaRPr lang="en-US" smtClean="0"/>
          </a:p>
          <a:p>
            <a:pPr eaLnBrk="1" hangingPunct="1">
              <a:buFont typeface="Wingdings" pitchFamily="2" charset="2"/>
              <a:buChar char="Ø"/>
            </a:pPr>
            <a:r>
              <a:rPr lang="en-US" sz="3600" smtClean="0"/>
              <a:t>What are your professional motivations?</a:t>
            </a:r>
          </a:p>
          <a:p>
            <a:pPr eaLnBrk="1" hangingPunct="1">
              <a:buFont typeface="Wingdings" pitchFamily="2" charset="2"/>
              <a:buChar char="Ø"/>
            </a:pPr>
            <a:endParaRPr lang="en-US" smtClean="0"/>
          </a:p>
        </p:txBody>
      </p:sp>
      <p:pic>
        <p:nvPicPr>
          <p:cNvPr id="13316" name="Picture 3" descr="ethics direction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4705350"/>
            <a:ext cx="2057400" cy="195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dirty="0" smtClean="0"/>
              <a:t>Kitchener Model (1984) of Ethical Decision Making – Four Processes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Interpreting a Situation as Requiring an Ethical Decision</a:t>
            </a:r>
          </a:p>
          <a:p>
            <a:pPr eaLnBrk="1" hangingPunct="1"/>
            <a:r>
              <a:rPr lang="en-US" smtClean="0"/>
              <a:t>Formulating an Ethical Course of Action</a:t>
            </a:r>
          </a:p>
          <a:p>
            <a:pPr eaLnBrk="1" hangingPunct="1"/>
            <a:r>
              <a:rPr lang="en-US" smtClean="0"/>
              <a:t>Integrating Personal and Professional Values</a:t>
            </a:r>
          </a:p>
          <a:p>
            <a:pPr eaLnBrk="1" hangingPunct="1"/>
            <a:r>
              <a:rPr lang="en-US" smtClean="0"/>
              <a:t>Implementing an Action Plan</a:t>
            </a:r>
          </a:p>
          <a:p>
            <a:pPr eaLnBrk="1" hangingPunct="1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smtClean="0"/>
              <a:t>Keith-Spiegel and Koocher Model – 7 Steps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smtClean="0"/>
              <a:t>Describe the Parameters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Define the Potential Issues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Consult Legal and Ethical Guidelines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Evaluate the Rights, Responsibilities, and Welfare for All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Generate Alternate Decisions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Enumerate Consequences of Each Decision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Estimate Probability for Outcomes of Each Decision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Make the Decision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800" smtClean="0"/>
              <a:t>Beauchamp and Childress Model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Identify competing ethical principles</a:t>
            </a:r>
          </a:p>
          <a:p>
            <a:pPr lvl="1" eaLnBrk="1" hangingPunct="1"/>
            <a:r>
              <a:rPr lang="en-US" sz="2400" smtClean="0"/>
              <a:t>Autonomy:  Promote self-determination</a:t>
            </a:r>
          </a:p>
          <a:p>
            <a:pPr lvl="1" eaLnBrk="1" hangingPunct="1"/>
            <a:r>
              <a:rPr lang="en-US" sz="2400" smtClean="0"/>
              <a:t>Nonmaleficence:  Do no harm</a:t>
            </a:r>
          </a:p>
          <a:p>
            <a:pPr lvl="1" eaLnBrk="1" hangingPunct="1"/>
            <a:r>
              <a:rPr lang="en-US" sz="2400" smtClean="0"/>
              <a:t>Beneficence: Promote good</a:t>
            </a:r>
          </a:p>
          <a:p>
            <a:pPr lvl="1" eaLnBrk="1" hangingPunct="1"/>
            <a:r>
              <a:rPr lang="en-US" sz="2400" smtClean="0"/>
              <a:t>Fidelity:  Act with integrity</a:t>
            </a:r>
          </a:p>
          <a:p>
            <a:pPr lvl="1" eaLnBrk="1" hangingPunct="1"/>
            <a:r>
              <a:rPr lang="en-US" sz="2400" smtClean="0"/>
              <a:t>Justice:  Promote Fairness  </a:t>
            </a:r>
          </a:p>
          <a:p>
            <a:pPr lvl="1" eaLnBrk="1" hangingPunct="1">
              <a:buFont typeface="Wingdings" pitchFamily="2" charset="2"/>
              <a:buNone/>
            </a:pPr>
            <a:endParaRPr lang="en-US" sz="2000" smtClean="0"/>
          </a:p>
          <a:p>
            <a:pPr lvl="1" eaLnBrk="1" hangingPunct="1">
              <a:buFont typeface="Wingdings" pitchFamily="2" charset="2"/>
              <a:buNone/>
            </a:pPr>
            <a:r>
              <a:rPr lang="en-US" sz="2000" smtClean="0"/>
              <a:t>   (Adapted from Beauchamp, T., &amp; Childress, J. [1994]  </a:t>
            </a:r>
            <a:r>
              <a:rPr lang="en-US" sz="2000" i="1" smtClean="0"/>
              <a:t>Principles of biomedical ethics, 4</a:t>
            </a:r>
            <a:r>
              <a:rPr lang="en-US" sz="2000" i="1" baseline="30000" smtClean="0"/>
              <a:t>th</a:t>
            </a:r>
            <a:r>
              <a:rPr lang="en-US" sz="2000" i="1" smtClean="0"/>
              <a:t> ed.</a:t>
            </a:r>
            <a:r>
              <a:rPr lang="en-US" sz="2000" smtClean="0"/>
              <a:t>  Oxford:  Oxford University Press – original adaptation by Daniel C. Claiborne, Ph.D.)</a:t>
            </a:r>
          </a:p>
          <a:p>
            <a:pPr eaLnBrk="1" hangingPunct="1"/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dirty="0" smtClean="0"/>
              <a:t>Beauchamp and Childress Ethical Decision-Making Model </a:t>
            </a:r>
            <a:r>
              <a:rPr lang="en-US" sz="3800" dirty="0" smtClean="0"/>
              <a:t>(cont.)</a:t>
            </a:r>
            <a:endParaRPr lang="en-US" sz="3800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Implement Strategy</a:t>
            </a:r>
          </a:p>
          <a:p>
            <a:pPr lvl="1" eaLnBrk="1" hangingPunct="1"/>
            <a:r>
              <a:rPr lang="en-US" smtClean="0"/>
              <a:t>Secure additional information</a:t>
            </a:r>
          </a:p>
          <a:p>
            <a:pPr lvl="1" eaLnBrk="1" hangingPunct="1"/>
            <a:r>
              <a:rPr lang="en-US" smtClean="0"/>
              <a:t>Identify special circumstances</a:t>
            </a:r>
          </a:p>
          <a:p>
            <a:pPr lvl="1" eaLnBrk="1" hangingPunct="1"/>
            <a:r>
              <a:rPr lang="en-US" smtClean="0"/>
              <a:t>Rank ethical principles involved</a:t>
            </a:r>
          </a:p>
          <a:p>
            <a:pPr lvl="1" eaLnBrk="1" hangingPunct="1"/>
            <a:r>
              <a:rPr lang="en-US" smtClean="0"/>
              <a:t>Consult with colleagues/supervisor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800" smtClean="0"/>
              <a:t>Beauchamp and Childress Ethical Decision-Making Model (cont.)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mtClean="0"/>
              <a:t>Prepare for 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Identify desired outcomes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Brainstorm actions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Identify competing non-ethical values or requirements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Test designated action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Universality:  Could this step always be recommended?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Publicity: What if this action becomes public?</a:t>
            </a:r>
          </a:p>
          <a:p>
            <a:pPr lvl="2" eaLnBrk="1" hangingPunct="1">
              <a:lnSpc>
                <a:spcPct val="90000"/>
              </a:lnSpc>
            </a:pPr>
            <a:r>
              <a:rPr lang="en-US" smtClean="0"/>
              <a:t>Justice:  Is this action fair for all involved? </a:t>
            </a:r>
          </a:p>
          <a:p>
            <a:pPr eaLnBrk="1" hangingPunct="1">
              <a:lnSpc>
                <a:spcPct val="90000"/>
              </a:lnSpc>
            </a:pP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Ethical Mindfulness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Bond 2012</a:t>
            </a:r>
          </a:p>
          <a:p>
            <a:pPr eaLnBrk="1" hangingPunct="1"/>
            <a:r>
              <a:rPr lang="en-GB" smtClean="0"/>
              <a:t>‘A commitment to professional and personal integrity by acting in ways that are informed by ethical sensitivity and thoughtfulness in response to the complexity and diversity of contemporary social life’</a:t>
            </a:r>
          </a:p>
          <a:p>
            <a:pPr eaLnBrk="1" hangingPunct="1"/>
            <a:r>
              <a:rPr lang="en-GB" smtClean="0"/>
              <a:t>(p.242)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Bond (2010) Analysis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1.Produce a brief description of the problem of dilemma</a:t>
            </a:r>
          </a:p>
          <a:p>
            <a:pPr eaLnBrk="1" hangingPunct="1"/>
            <a:r>
              <a:rPr lang="en-GB" smtClean="0"/>
              <a:t>2. Whose dilemma is it</a:t>
            </a:r>
          </a:p>
          <a:p>
            <a:pPr eaLnBrk="1" hangingPunct="1"/>
            <a:r>
              <a:rPr lang="en-GB" smtClean="0"/>
              <a:t>3. Consider all ethical principles and guidelines</a:t>
            </a:r>
          </a:p>
          <a:p>
            <a:pPr eaLnBrk="1" hangingPunct="1"/>
            <a:r>
              <a:rPr lang="en-GB" smtClean="0"/>
              <a:t>4. Identify all possible courses of action</a:t>
            </a:r>
          </a:p>
          <a:p>
            <a:pPr eaLnBrk="1" hangingPunct="1"/>
            <a:r>
              <a:rPr lang="en-GB" smtClean="0"/>
              <a:t>5. Select the best course of action</a:t>
            </a:r>
          </a:p>
          <a:p>
            <a:pPr eaLnBrk="1" hangingPunct="1"/>
            <a:r>
              <a:rPr lang="en-GB" smtClean="0"/>
              <a:t>6. Evaluate the outcome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Dilemma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59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391</Words>
  <Application>Microsoft Office PowerPoint</Application>
  <PresentationFormat>On-screen Show (4:3)</PresentationFormat>
  <Paragraphs>69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Ethics</vt:lpstr>
      <vt:lpstr>Ethical dilemma</vt:lpstr>
      <vt:lpstr>How to Recognize  Ethical Dilemmas</vt:lpstr>
      <vt:lpstr>Ethical Mindfulness</vt:lpstr>
      <vt:lpstr>Self Awareness Exercise</vt:lpstr>
      <vt:lpstr>Kitchener Model (1984) of Ethical Decision Making – Four Processes</vt:lpstr>
      <vt:lpstr>Keith-Spiegel and Koocher Model – 7 Steps</vt:lpstr>
      <vt:lpstr>Beauchamp and Childress Model</vt:lpstr>
      <vt:lpstr>Beauchamp and Childress Ethical Decision-Making Model (cont.)</vt:lpstr>
      <vt:lpstr>Beauchamp and Childress Ethical Decision-Making Model (cont.)</vt:lpstr>
      <vt:lpstr>Ethical Mindfulness</vt:lpstr>
      <vt:lpstr>Bond (2010) Analysis</vt:lpstr>
      <vt:lpstr>Dilemma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Student Services</dc:creator>
  <cp:lastModifiedBy>Student Services</cp:lastModifiedBy>
  <cp:revision>18</cp:revision>
  <dcterms:created xsi:type="dcterms:W3CDTF">2012-10-07T11:08:14Z</dcterms:created>
  <dcterms:modified xsi:type="dcterms:W3CDTF">2013-10-11T17:02:38Z</dcterms:modified>
</cp:coreProperties>
</file>