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37.xml" ContentType="application/vnd.openxmlformats-officedocument.presentationml.slide+xml"/>
  <Override PartName="/ppt/slides/slide138.xml" ContentType="application/vnd.openxmlformats-officedocument.presentationml.slide+xml"/>
  <Override PartName="/ppt/slides/slide139.xml" ContentType="application/vnd.openxmlformats-officedocument.presentationml.slide+xml"/>
  <Override PartName="/ppt/slides/slide140.xml" ContentType="application/vnd.openxmlformats-officedocument.presentationml.slide+xml"/>
  <Override PartName="/ppt/slides/slide141.xml" ContentType="application/vnd.openxmlformats-officedocument.presentationml.slide+xml"/>
  <Override PartName="/ppt/slides/slide142.xml" ContentType="application/vnd.openxmlformats-officedocument.presentationml.slide+xml"/>
  <Override PartName="/ppt/slides/slide143.xml" ContentType="application/vnd.openxmlformats-officedocument.presentationml.slide+xml"/>
  <Override PartName="/ppt/slides/slide144.xml" ContentType="application/vnd.openxmlformats-officedocument.presentationml.slide+xml"/>
  <Override PartName="/ppt/slides/slide145.xml" ContentType="application/vnd.openxmlformats-officedocument.presentationml.slide+xml"/>
  <Override PartName="/ppt/slides/slide146.xml" ContentType="application/vnd.openxmlformats-officedocument.presentationml.slide+xml"/>
  <Override PartName="/ppt/slides/slide147.xml" ContentType="application/vnd.openxmlformats-officedocument.presentationml.slide+xml"/>
  <Override PartName="/ppt/slides/slide1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50"/>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70" r:id="rId14"/>
    <p:sldId id="271" r:id="rId15"/>
    <p:sldId id="272" r:id="rId16"/>
    <p:sldId id="274" r:id="rId17"/>
    <p:sldId id="275" r:id="rId18"/>
    <p:sldId id="277" r:id="rId19"/>
    <p:sldId id="276" r:id="rId20"/>
    <p:sldId id="278" r:id="rId21"/>
    <p:sldId id="279" r:id="rId22"/>
    <p:sldId id="280" r:id="rId23"/>
    <p:sldId id="281" r:id="rId24"/>
    <p:sldId id="282" r:id="rId25"/>
    <p:sldId id="283" r:id="rId26"/>
    <p:sldId id="284" r:id="rId27"/>
    <p:sldId id="285" r:id="rId28"/>
    <p:sldId id="286" r:id="rId29"/>
    <p:sldId id="287" r:id="rId30"/>
    <p:sldId id="288" r:id="rId31"/>
    <p:sldId id="289" r:id="rId32"/>
    <p:sldId id="290" r:id="rId33"/>
    <p:sldId id="291" r:id="rId34"/>
    <p:sldId id="292" r:id="rId35"/>
    <p:sldId id="293" r:id="rId36"/>
    <p:sldId id="294" r:id="rId37"/>
    <p:sldId id="295" r:id="rId38"/>
    <p:sldId id="296" r:id="rId39"/>
    <p:sldId id="297" r:id="rId40"/>
    <p:sldId id="298" r:id="rId41"/>
    <p:sldId id="299" r:id="rId42"/>
    <p:sldId id="300" r:id="rId43"/>
    <p:sldId id="316" r:id="rId44"/>
    <p:sldId id="301" r:id="rId45"/>
    <p:sldId id="302" r:id="rId46"/>
    <p:sldId id="303" r:id="rId47"/>
    <p:sldId id="304" r:id="rId48"/>
    <p:sldId id="305" r:id="rId49"/>
    <p:sldId id="306" r:id="rId50"/>
    <p:sldId id="307" r:id="rId51"/>
    <p:sldId id="308" r:id="rId52"/>
    <p:sldId id="309" r:id="rId53"/>
    <p:sldId id="310" r:id="rId54"/>
    <p:sldId id="311" r:id="rId55"/>
    <p:sldId id="312" r:id="rId56"/>
    <p:sldId id="313" r:id="rId57"/>
    <p:sldId id="314" r:id="rId58"/>
    <p:sldId id="315" r:id="rId59"/>
    <p:sldId id="317" r:id="rId60"/>
    <p:sldId id="318" r:id="rId61"/>
    <p:sldId id="319" r:id="rId62"/>
    <p:sldId id="320" r:id="rId63"/>
    <p:sldId id="321" r:id="rId64"/>
    <p:sldId id="322" r:id="rId65"/>
    <p:sldId id="323" r:id="rId66"/>
    <p:sldId id="324" r:id="rId67"/>
    <p:sldId id="325" r:id="rId68"/>
    <p:sldId id="326" r:id="rId69"/>
    <p:sldId id="327" r:id="rId70"/>
    <p:sldId id="328" r:id="rId71"/>
    <p:sldId id="329" r:id="rId72"/>
    <p:sldId id="330" r:id="rId73"/>
    <p:sldId id="331" r:id="rId74"/>
    <p:sldId id="332" r:id="rId75"/>
    <p:sldId id="333" r:id="rId76"/>
    <p:sldId id="334" r:id="rId77"/>
    <p:sldId id="335" r:id="rId78"/>
    <p:sldId id="336" r:id="rId79"/>
    <p:sldId id="337" r:id="rId80"/>
    <p:sldId id="338" r:id="rId81"/>
    <p:sldId id="339" r:id="rId82"/>
    <p:sldId id="340" r:id="rId83"/>
    <p:sldId id="341" r:id="rId84"/>
    <p:sldId id="342" r:id="rId85"/>
    <p:sldId id="343" r:id="rId86"/>
    <p:sldId id="344" r:id="rId87"/>
    <p:sldId id="345" r:id="rId88"/>
    <p:sldId id="346" r:id="rId89"/>
    <p:sldId id="348" r:id="rId90"/>
    <p:sldId id="347" r:id="rId91"/>
    <p:sldId id="349" r:id="rId92"/>
    <p:sldId id="350" r:id="rId93"/>
    <p:sldId id="351" r:id="rId94"/>
    <p:sldId id="352" r:id="rId95"/>
    <p:sldId id="353" r:id="rId96"/>
    <p:sldId id="354" r:id="rId97"/>
    <p:sldId id="356" r:id="rId98"/>
    <p:sldId id="359" r:id="rId99"/>
    <p:sldId id="358" r:id="rId100"/>
    <p:sldId id="360" r:id="rId101"/>
    <p:sldId id="362" r:id="rId102"/>
    <p:sldId id="363" r:id="rId103"/>
    <p:sldId id="364" r:id="rId104"/>
    <p:sldId id="365" r:id="rId105"/>
    <p:sldId id="366" r:id="rId106"/>
    <p:sldId id="367" r:id="rId107"/>
    <p:sldId id="368" r:id="rId108"/>
    <p:sldId id="369" r:id="rId109"/>
    <p:sldId id="370" r:id="rId110"/>
    <p:sldId id="371" r:id="rId111"/>
    <p:sldId id="372" r:id="rId112"/>
    <p:sldId id="373" r:id="rId113"/>
    <p:sldId id="374" r:id="rId114"/>
    <p:sldId id="375" r:id="rId115"/>
    <p:sldId id="376" r:id="rId116"/>
    <p:sldId id="361" r:id="rId117"/>
    <p:sldId id="377" r:id="rId118"/>
    <p:sldId id="355" r:id="rId119"/>
    <p:sldId id="378" r:id="rId120"/>
    <p:sldId id="379" r:id="rId121"/>
    <p:sldId id="380" r:id="rId122"/>
    <p:sldId id="381" r:id="rId123"/>
    <p:sldId id="382" r:id="rId124"/>
    <p:sldId id="383" r:id="rId125"/>
    <p:sldId id="384" r:id="rId126"/>
    <p:sldId id="385" r:id="rId127"/>
    <p:sldId id="386" r:id="rId128"/>
    <p:sldId id="387" r:id="rId129"/>
    <p:sldId id="388" r:id="rId130"/>
    <p:sldId id="389" r:id="rId131"/>
    <p:sldId id="390" r:id="rId132"/>
    <p:sldId id="391" r:id="rId133"/>
    <p:sldId id="392" r:id="rId134"/>
    <p:sldId id="395" r:id="rId135"/>
    <p:sldId id="394" r:id="rId136"/>
    <p:sldId id="398" r:id="rId137"/>
    <p:sldId id="399" r:id="rId138"/>
    <p:sldId id="400" r:id="rId139"/>
    <p:sldId id="401" r:id="rId140"/>
    <p:sldId id="402" r:id="rId141"/>
    <p:sldId id="403" r:id="rId142"/>
    <p:sldId id="404" r:id="rId143"/>
    <p:sldId id="405" r:id="rId144"/>
    <p:sldId id="406" r:id="rId145"/>
    <p:sldId id="407" r:id="rId146"/>
    <p:sldId id="408" r:id="rId147"/>
    <p:sldId id="396" r:id="rId148"/>
    <p:sldId id="397" r:id="rId14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782" autoAdjust="0"/>
    <p:restoredTop sz="89146" autoAdjust="0"/>
  </p:normalViewPr>
  <p:slideViewPr>
    <p:cSldViewPr>
      <p:cViewPr varScale="1">
        <p:scale>
          <a:sx n="104" d="100"/>
          <a:sy n="104" d="100"/>
        </p:scale>
        <p:origin x="1818" y="96"/>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12" Type="http://schemas.openxmlformats.org/officeDocument/2006/relationships/slide" Target="slides/slide111.xml"/><Relationship Id="rId133" Type="http://schemas.openxmlformats.org/officeDocument/2006/relationships/slide" Target="slides/slide132.xml"/><Relationship Id="rId138" Type="http://schemas.openxmlformats.org/officeDocument/2006/relationships/slide" Target="slides/slide137.xml"/><Relationship Id="rId154" Type="http://schemas.openxmlformats.org/officeDocument/2006/relationships/tableStyles" Target="tableStyles.xml"/><Relationship Id="rId16" Type="http://schemas.openxmlformats.org/officeDocument/2006/relationships/slide" Target="slides/slide15.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28" Type="http://schemas.openxmlformats.org/officeDocument/2006/relationships/slide" Target="slides/slide127.xml"/><Relationship Id="rId144" Type="http://schemas.openxmlformats.org/officeDocument/2006/relationships/slide" Target="slides/slide143.xml"/><Relationship Id="rId149" Type="http://schemas.openxmlformats.org/officeDocument/2006/relationships/slide" Target="slides/slide148.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113" Type="http://schemas.openxmlformats.org/officeDocument/2006/relationships/slide" Target="slides/slide112.xml"/><Relationship Id="rId118" Type="http://schemas.openxmlformats.org/officeDocument/2006/relationships/slide" Target="slides/slide117.xml"/><Relationship Id="rId134" Type="http://schemas.openxmlformats.org/officeDocument/2006/relationships/slide" Target="slides/slide133.xml"/><Relationship Id="rId139" Type="http://schemas.openxmlformats.org/officeDocument/2006/relationships/slide" Target="slides/slide138.xml"/><Relationship Id="rId80" Type="http://schemas.openxmlformats.org/officeDocument/2006/relationships/slide" Target="slides/slide79.xml"/><Relationship Id="rId85" Type="http://schemas.openxmlformats.org/officeDocument/2006/relationships/slide" Target="slides/slide84.xml"/><Relationship Id="rId150" Type="http://schemas.openxmlformats.org/officeDocument/2006/relationships/notesMaster" Target="notesMasters/notesMaster1.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103" Type="http://schemas.openxmlformats.org/officeDocument/2006/relationships/slide" Target="slides/slide102.xml"/><Relationship Id="rId108" Type="http://schemas.openxmlformats.org/officeDocument/2006/relationships/slide" Target="slides/slide107.xml"/><Relationship Id="rId116" Type="http://schemas.openxmlformats.org/officeDocument/2006/relationships/slide" Target="slides/slide115.xml"/><Relationship Id="rId124" Type="http://schemas.openxmlformats.org/officeDocument/2006/relationships/slide" Target="slides/slide123.xml"/><Relationship Id="rId129" Type="http://schemas.openxmlformats.org/officeDocument/2006/relationships/slide" Target="slides/slide128.xml"/><Relationship Id="rId137" Type="http://schemas.openxmlformats.org/officeDocument/2006/relationships/slide" Target="slides/slide13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slide" Target="slides/slide95.xml"/><Relationship Id="rId111" Type="http://schemas.openxmlformats.org/officeDocument/2006/relationships/slide" Target="slides/slide110.xml"/><Relationship Id="rId132" Type="http://schemas.openxmlformats.org/officeDocument/2006/relationships/slide" Target="slides/slide131.xml"/><Relationship Id="rId140" Type="http://schemas.openxmlformats.org/officeDocument/2006/relationships/slide" Target="slides/slide139.xml"/><Relationship Id="rId145" Type="http://schemas.openxmlformats.org/officeDocument/2006/relationships/slide" Target="slides/slide144.xml"/><Relationship Id="rId153"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6" Type="http://schemas.openxmlformats.org/officeDocument/2006/relationships/slide" Target="slides/slide105.xml"/><Relationship Id="rId114" Type="http://schemas.openxmlformats.org/officeDocument/2006/relationships/slide" Target="slides/slide113.xml"/><Relationship Id="rId119" Type="http://schemas.openxmlformats.org/officeDocument/2006/relationships/slide" Target="slides/slide118.xml"/><Relationship Id="rId127" Type="http://schemas.openxmlformats.org/officeDocument/2006/relationships/slide" Target="slides/slide12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130" Type="http://schemas.openxmlformats.org/officeDocument/2006/relationships/slide" Target="slides/slide129.xml"/><Relationship Id="rId135" Type="http://schemas.openxmlformats.org/officeDocument/2006/relationships/slide" Target="slides/slide134.xml"/><Relationship Id="rId143" Type="http://schemas.openxmlformats.org/officeDocument/2006/relationships/slide" Target="slides/slide142.xml"/><Relationship Id="rId148" Type="http://schemas.openxmlformats.org/officeDocument/2006/relationships/slide" Target="slides/slide147.xml"/><Relationship Id="rId15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slide" Target="slides/slide119.xml"/><Relationship Id="rId125" Type="http://schemas.openxmlformats.org/officeDocument/2006/relationships/slide" Target="slides/slide124.xml"/><Relationship Id="rId141" Type="http://schemas.openxmlformats.org/officeDocument/2006/relationships/slide" Target="slides/slide140.xml"/><Relationship Id="rId146" Type="http://schemas.openxmlformats.org/officeDocument/2006/relationships/slide" Target="slides/slide145.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 Id="rId131" Type="http://schemas.openxmlformats.org/officeDocument/2006/relationships/slide" Target="slides/slide130.xml"/><Relationship Id="rId136" Type="http://schemas.openxmlformats.org/officeDocument/2006/relationships/slide" Target="slides/slide135.xml"/><Relationship Id="rId61" Type="http://schemas.openxmlformats.org/officeDocument/2006/relationships/slide" Target="slides/slide60.xml"/><Relationship Id="rId82" Type="http://schemas.openxmlformats.org/officeDocument/2006/relationships/slide" Target="slides/slide81.xml"/><Relationship Id="rId152" Type="http://schemas.openxmlformats.org/officeDocument/2006/relationships/viewProps" Target="viewProps.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26" Type="http://schemas.openxmlformats.org/officeDocument/2006/relationships/slide" Target="slides/slide125.xml"/><Relationship Id="rId147" Type="http://schemas.openxmlformats.org/officeDocument/2006/relationships/slide" Target="slides/slide14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slide" Target="slides/slide120.xml"/><Relationship Id="rId142" Type="http://schemas.openxmlformats.org/officeDocument/2006/relationships/slide" Target="slides/slide141.xml"/><Relationship Id="rId3"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E67F89F-83A9-4024-A32F-4D92B1927E52}" type="doc">
      <dgm:prSet loTypeId="urn:microsoft.com/office/officeart/2005/8/layout/pyramid2" loCatId="pyramid" qsTypeId="urn:microsoft.com/office/officeart/2005/8/quickstyle/simple1" qsCatId="simple" csTypeId="urn:microsoft.com/office/officeart/2005/8/colors/accent1_2" csCatId="accent1"/>
      <dgm:spPr/>
      <dgm:t>
        <a:bodyPr/>
        <a:lstStyle/>
        <a:p>
          <a:endParaRPr lang="en-US"/>
        </a:p>
      </dgm:t>
    </dgm:pt>
    <dgm:pt modelId="{D673C181-8550-402E-89BA-5A2EA7F29DA3}">
      <dgm:prSet custT="1"/>
      <dgm:spPr/>
      <dgm:t>
        <a:bodyPr/>
        <a:lstStyle/>
        <a:p>
          <a:pPr rtl="0"/>
          <a:r>
            <a:rPr lang="en-US" sz="2000" b="1" dirty="0" smtClean="0"/>
            <a:t>Immoral Mode</a:t>
          </a:r>
          <a:endParaRPr lang="en-US" sz="2000" b="1" dirty="0"/>
        </a:p>
      </dgm:t>
    </dgm:pt>
    <dgm:pt modelId="{9BCCDC3F-22E7-4AA6-975B-F7BB15EA5A96}" type="parTrans" cxnId="{F52EFB40-47D6-4266-AE50-215EEE4C616B}">
      <dgm:prSet/>
      <dgm:spPr/>
      <dgm:t>
        <a:bodyPr/>
        <a:lstStyle/>
        <a:p>
          <a:endParaRPr lang="en-US"/>
        </a:p>
      </dgm:t>
    </dgm:pt>
    <dgm:pt modelId="{6428392D-56DF-4650-AC0C-DFCA392E9075}" type="sibTrans" cxnId="{F52EFB40-47D6-4266-AE50-215EEE4C616B}">
      <dgm:prSet/>
      <dgm:spPr/>
      <dgm:t>
        <a:bodyPr/>
        <a:lstStyle/>
        <a:p>
          <a:endParaRPr lang="en-US"/>
        </a:p>
      </dgm:t>
    </dgm:pt>
    <dgm:pt modelId="{D8FEBB13-F1D5-4011-91EF-CE20D20EBD9B}">
      <dgm:prSet custT="1"/>
      <dgm:spPr/>
      <dgm:t>
        <a:bodyPr/>
        <a:lstStyle/>
        <a:p>
          <a:pPr rtl="0"/>
          <a:r>
            <a:rPr lang="en-US" sz="2000" b="1" smtClean="0"/>
            <a:t>Reactive Mode</a:t>
          </a:r>
          <a:endParaRPr lang="en-US" sz="2000" b="1"/>
        </a:p>
      </dgm:t>
    </dgm:pt>
    <dgm:pt modelId="{800F588D-8D01-431C-A496-F7C61DBE5919}" type="parTrans" cxnId="{4A4A247B-2A4B-4B7B-897F-54F511D0E757}">
      <dgm:prSet/>
      <dgm:spPr/>
      <dgm:t>
        <a:bodyPr/>
        <a:lstStyle/>
        <a:p>
          <a:endParaRPr lang="en-US"/>
        </a:p>
      </dgm:t>
    </dgm:pt>
    <dgm:pt modelId="{0348E95E-3B82-4C42-9B52-8934F6DE941E}" type="sibTrans" cxnId="{4A4A247B-2A4B-4B7B-897F-54F511D0E757}">
      <dgm:prSet/>
      <dgm:spPr/>
      <dgm:t>
        <a:bodyPr/>
        <a:lstStyle/>
        <a:p>
          <a:endParaRPr lang="en-US"/>
        </a:p>
      </dgm:t>
    </dgm:pt>
    <dgm:pt modelId="{8204D27D-8F79-4270-9FA9-E38D98A7F396}">
      <dgm:prSet custT="1"/>
      <dgm:spPr/>
      <dgm:t>
        <a:bodyPr/>
        <a:lstStyle/>
        <a:p>
          <a:pPr rtl="0"/>
          <a:r>
            <a:rPr lang="en-US" sz="2000" b="1" dirty="0" smtClean="0"/>
            <a:t>Compliance Mode</a:t>
          </a:r>
          <a:endParaRPr lang="en-US" sz="2000" b="1" dirty="0"/>
        </a:p>
      </dgm:t>
    </dgm:pt>
    <dgm:pt modelId="{7BA42206-D39F-4086-A705-25CAEE98E2B9}" type="parTrans" cxnId="{5A071227-B36F-41DC-96A3-3E82714F4336}">
      <dgm:prSet/>
      <dgm:spPr/>
      <dgm:t>
        <a:bodyPr/>
        <a:lstStyle/>
        <a:p>
          <a:endParaRPr lang="en-US"/>
        </a:p>
      </dgm:t>
    </dgm:pt>
    <dgm:pt modelId="{326C8E31-EED6-41BF-ADBD-965020DA722A}" type="sibTrans" cxnId="{5A071227-B36F-41DC-96A3-3E82714F4336}">
      <dgm:prSet/>
      <dgm:spPr/>
      <dgm:t>
        <a:bodyPr/>
        <a:lstStyle/>
        <a:p>
          <a:endParaRPr lang="en-US"/>
        </a:p>
      </dgm:t>
    </dgm:pt>
    <dgm:pt modelId="{AC0F7A2D-579E-4113-BEAF-95648665A65D}">
      <dgm:prSet custT="1"/>
      <dgm:spPr/>
      <dgm:t>
        <a:bodyPr/>
        <a:lstStyle/>
        <a:p>
          <a:pPr rtl="0"/>
          <a:r>
            <a:rPr lang="en-US" sz="2000" b="1" dirty="0" smtClean="0"/>
            <a:t>Integrity Mode</a:t>
          </a:r>
          <a:endParaRPr lang="en-US" sz="2000" b="1" dirty="0"/>
        </a:p>
      </dgm:t>
    </dgm:pt>
    <dgm:pt modelId="{595ABBB1-42BC-41D9-80F9-9C2BA3ED83BB}" type="parTrans" cxnId="{C5580795-8372-447B-B2CF-A377D46078D8}">
      <dgm:prSet/>
      <dgm:spPr/>
      <dgm:t>
        <a:bodyPr/>
        <a:lstStyle/>
        <a:p>
          <a:endParaRPr lang="en-US"/>
        </a:p>
      </dgm:t>
    </dgm:pt>
    <dgm:pt modelId="{0F73D401-CF85-4832-BF48-3D54F1556B2F}" type="sibTrans" cxnId="{C5580795-8372-447B-B2CF-A377D46078D8}">
      <dgm:prSet/>
      <dgm:spPr/>
      <dgm:t>
        <a:bodyPr/>
        <a:lstStyle/>
        <a:p>
          <a:endParaRPr lang="en-US"/>
        </a:p>
      </dgm:t>
    </dgm:pt>
    <dgm:pt modelId="{608158EB-AA0B-48E6-9AE8-4A5536090B65}">
      <dgm:prSet custT="1"/>
      <dgm:spPr/>
      <dgm:t>
        <a:bodyPr/>
        <a:lstStyle/>
        <a:p>
          <a:pPr rtl="0"/>
          <a:r>
            <a:rPr lang="en-US" sz="2000" b="1" dirty="0" smtClean="0"/>
            <a:t>Totally Aligned Organization Mode</a:t>
          </a:r>
          <a:endParaRPr lang="en-US" sz="2000" b="1" dirty="0"/>
        </a:p>
      </dgm:t>
    </dgm:pt>
    <dgm:pt modelId="{5ACC5CCD-3408-4FB3-86B4-DC9025FAF632}" type="parTrans" cxnId="{27040111-E039-4969-A60A-25A32F7B3380}">
      <dgm:prSet/>
      <dgm:spPr/>
      <dgm:t>
        <a:bodyPr/>
        <a:lstStyle/>
        <a:p>
          <a:endParaRPr lang="en-US"/>
        </a:p>
      </dgm:t>
    </dgm:pt>
    <dgm:pt modelId="{1809C80A-2DCE-4092-AB48-9D9D4489619A}" type="sibTrans" cxnId="{27040111-E039-4969-A60A-25A32F7B3380}">
      <dgm:prSet/>
      <dgm:spPr/>
      <dgm:t>
        <a:bodyPr/>
        <a:lstStyle/>
        <a:p>
          <a:endParaRPr lang="en-US"/>
        </a:p>
      </dgm:t>
    </dgm:pt>
    <dgm:pt modelId="{195C475A-349F-41C1-884B-E31C388C9C2F}" type="pres">
      <dgm:prSet presAssocID="{7E67F89F-83A9-4024-A32F-4D92B1927E52}" presName="compositeShape" presStyleCnt="0">
        <dgm:presLayoutVars>
          <dgm:dir/>
          <dgm:resizeHandles/>
        </dgm:presLayoutVars>
      </dgm:prSet>
      <dgm:spPr/>
      <dgm:t>
        <a:bodyPr/>
        <a:lstStyle/>
        <a:p>
          <a:endParaRPr lang="en-US"/>
        </a:p>
      </dgm:t>
    </dgm:pt>
    <dgm:pt modelId="{60C264E4-C81F-4D49-AC30-D5350087DE82}" type="pres">
      <dgm:prSet presAssocID="{7E67F89F-83A9-4024-A32F-4D92B1927E52}" presName="pyramid" presStyleLbl="node1" presStyleIdx="0" presStyleCnt="1"/>
      <dgm:spPr/>
    </dgm:pt>
    <dgm:pt modelId="{7129DFB0-E538-4DC6-BB43-2B7CD3D56A70}" type="pres">
      <dgm:prSet presAssocID="{7E67F89F-83A9-4024-A32F-4D92B1927E52}" presName="theList" presStyleCnt="0"/>
      <dgm:spPr/>
    </dgm:pt>
    <dgm:pt modelId="{612DD567-A0FD-4781-BCF8-1810E1F3AC1C}" type="pres">
      <dgm:prSet presAssocID="{D673C181-8550-402E-89BA-5A2EA7F29DA3}" presName="aNode" presStyleLbl="fgAcc1" presStyleIdx="0" presStyleCnt="5">
        <dgm:presLayoutVars>
          <dgm:bulletEnabled val="1"/>
        </dgm:presLayoutVars>
      </dgm:prSet>
      <dgm:spPr/>
      <dgm:t>
        <a:bodyPr/>
        <a:lstStyle/>
        <a:p>
          <a:endParaRPr lang="en-US"/>
        </a:p>
      </dgm:t>
    </dgm:pt>
    <dgm:pt modelId="{8F178D23-9D39-4B5B-BDBF-F88015129558}" type="pres">
      <dgm:prSet presAssocID="{D673C181-8550-402E-89BA-5A2EA7F29DA3}" presName="aSpace" presStyleCnt="0"/>
      <dgm:spPr/>
    </dgm:pt>
    <dgm:pt modelId="{703A653E-3AEB-41BC-837D-BA3BD8CD232F}" type="pres">
      <dgm:prSet presAssocID="{D8FEBB13-F1D5-4011-91EF-CE20D20EBD9B}" presName="aNode" presStyleLbl="fgAcc1" presStyleIdx="1" presStyleCnt="5">
        <dgm:presLayoutVars>
          <dgm:bulletEnabled val="1"/>
        </dgm:presLayoutVars>
      </dgm:prSet>
      <dgm:spPr/>
      <dgm:t>
        <a:bodyPr/>
        <a:lstStyle/>
        <a:p>
          <a:endParaRPr lang="en-US"/>
        </a:p>
      </dgm:t>
    </dgm:pt>
    <dgm:pt modelId="{DA39D7E6-E878-4D3C-BDBF-51D77C8ACE14}" type="pres">
      <dgm:prSet presAssocID="{D8FEBB13-F1D5-4011-91EF-CE20D20EBD9B}" presName="aSpace" presStyleCnt="0"/>
      <dgm:spPr/>
    </dgm:pt>
    <dgm:pt modelId="{841A5AAE-9EEF-47B2-B2C0-59B60A16CE9E}" type="pres">
      <dgm:prSet presAssocID="{8204D27D-8F79-4270-9FA9-E38D98A7F396}" presName="aNode" presStyleLbl="fgAcc1" presStyleIdx="2" presStyleCnt="5">
        <dgm:presLayoutVars>
          <dgm:bulletEnabled val="1"/>
        </dgm:presLayoutVars>
      </dgm:prSet>
      <dgm:spPr/>
      <dgm:t>
        <a:bodyPr/>
        <a:lstStyle/>
        <a:p>
          <a:endParaRPr lang="en-US"/>
        </a:p>
      </dgm:t>
    </dgm:pt>
    <dgm:pt modelId="{43A182A9-912B-4279-A366-9DBC29AC8B9E}" type="pres">
      <dgm:prSet presAssocID="{8204D27D-8F79-4270-9FA9-E38D98A7F396}" presName="aSpace" presStyleCnt="0"/>
      <dgm:spPr/>
    </dgm:pt>
    <dgm:pt modelId="{93B3FE73-6BEA-4178-9ABE-E1C4989E2A7C}" type="pres">
      <dgm:prSet presAssocID="{AC0F7A2D-579E-4113-BEAF-95648665A65D}" presName="aNode" presStyleLbl="fgAcc1" presStyleIdx="3" presStyleCnt="5">
        <dgm:presLayoutVars>
          <dgm:bulletEnabled val="1"/>
        </dgm:presLayoutVars>
      </dgm:prSet>
      <dgm:spPr/>
      <dgm:t>
        <a:bodyPr/>
        <a:lstStyle/>
        <a:p>
          <a:endParaRPr lang="en-US"/>
        </a:p>
      </dgm:t>
    </dgm:pt>
    <dgm:pt modelId="{690F21B7-1663-4AF9-B1AE-47D67FBE21D4}" type="pres">
      <dgm:prSet presAssocID="{AC0F7A2D-579E-4113-BEAF-95648665A65D}" presName="aSpace" presStyleCnt="0"/>
      <dgm:spPr/>
    </dgm:pt>
    <dgm:pt modelId="{F6D1CDD0-328F-4BAA-9B97-CC4CE62C646A}" type="pres">
      <dgm:prSet presAssocID="{608158EB-AA0B-48E6-9AE8-4A5536090B65}" presName="aNode" presStyleLbl="fgAcc1" presStyleIdx="4" presStyleCnt="5">
        <dgm:presLayoutVars>
          <dgm:bulletEnabled val="1"/>
        </dgm:presLayoutVars>
      </dgm:prSet>
      <dgm:spPr/>
      <dgm:t>
        <a:bodyPr/>
        <a:lstStyle/>
        <a:p>
          <a:endParaRPr lang="en-US"/>
        </a:p>
      </dgm:t>
    </dgm:pt>
    <dgm:pt modelId="{EF56C2DA-8E0F-4C1C-8C24-EC82720847B1}" type="pres">
      <dgm:prSet presAssocID="{608158EB-AA0B-48E6-9AE8-4A5536090B65}" presName="aSpace" presStyleCnt="0"/>
      <dgm:spPr/>
    </dgm:pt>
  </dgm:ptLst>
  <dgm:cxnLst>
    <dgm:cxn modelId="{347BEBDF-DE4D-439D-89E8-F82ED616EC49}" type="presOf" srcId="{AC0F7A2D-579E-4113-BEAF-95648665A65D}" destId="{93B3FE73-6BEA-4178-9ABE-E1C4989E2A7C}" srcOrd="0" destOrd="0" presId="urn:microsoft.com/office/officeart/2005/8/layout/pyramid2"/>
    <dgm:cxn modelId="{4A4A247B-2A4B-4B7B-897F-54F511D0E757}" srcId="{7E67F89F-83A9-4024-A32F-4D92B1927E52}" destId="{D8FEBB13-F1D5-4011-91EF-CE20D20EBD9B}" srcOrd="1" destOrd="0" parTransId="{800F588D-8D01-431C-A496-F7C61DBE5919}" sibTransId="{0348E95E-3B82-4C42-9B52-8934F6DE941E}"/>
    <dgm:cxn modelId="{D1DA3410-5FDA-497D-A015-3DDC3432DF0F}" type="presOf" srcId="{608158EB-AA0B-48E6-9AE8-4A5536090B65}" destId="{F6D1CDD0-328F-4BAA-9B97-CC4CE62C646A}" srcOrd="0" destOrd="0" presId="urn:microsoft.com/office/officeart/2005/8/layout/pyramid2"/>
    <dgm:cxn modelId="{7D1DF4E2-FBE4-466A-8BE7-CEC8FCD5BEE3}" type="presOf" srcId="{D673C181-8550-402E-89BA-5A2EA7F29DA3}" destId="{612DD567-A0FD-4781-BCF8-1810E1F3AC1C}" srcOrd="0" destOrd="0" presId="urn:microsoft.com/office/officeart/2005/8/layout/pyramid2"/>
    <dgm:cxn modelId="{21DCC4E0-3895-46A5-B1E1-7B699723A392}" type="presOf" srcId="{8204D27D-8F79-4270-9FA9-E38D98A7F396}" destId="{841A5AAE-9EEF-47B2-B2C0-59B60A16CE9E}" srcOrd="0" destOrd="0" presId="urn:microsoft.com/office/officeart/2005/8/layout/pyramid2"/>
    <dgm:cxn modelId="{27040111-E039-4969-A60A-25A32F7B3380}" srcId="{7E67F89F-83A9-4024-A32F-4D92B1927E52}" destId="{608158EB-AA0B-48E6-9AE8-4A5536090B65}" srcOrd="4" destOrd="0" parTransId="{5ACC5CCD-3408-4FB3-86B4-DC9025FAF632}" sibTransId="{1809C80A-2DCE-4092-AB48-9D9D4489619A}"/>
    <dgm:cxn modelId="{F52EFB40-47D6-4266-AE50-215EEE4C616B}" srcId="{7E67F89F-83A9-4024-A32F-4D92B1927E52}" destId="{D673C181-8550-402E-89BA-5A2EA7F29DA3}" srcOrd="0" destOrd="0" parTransId="{9BCCDC3F-22E7-4AA6-975B-F7BB15EA5A96}" sibTransId="{6428392D-56DF-4650-AC0C-DFCA392E9075}"/>
    <dgm:cxn modelId="{C0392420-45AA-4509-96D8-E3183E8ACEAB}" type="presOf" srcId="{D8FEBB13-F1D5-4011-91EF-CE20D20EBD9B}" destId="{703A653E-3AEB-41BC-837D-BA3BD8CD232F}" srcOrd="0" destOrd="0" presId="urn:microsoft.com/office/officeart/2005/8/layout/pyramid2"/>
    <dgm:cxn modelId="{C5580795-8372-447B-B2CF-A377D46078D8}" srcId="{7E67F89F-83A9-4024-A32F-4D92B1927E52}" destId="{AC0F7A2D-579E-4113-BEAF-95648665A65D}" srcOrd="3" destOrd="0" parTransId="{595ABBB1-42BC-41D9-80F9-9C2BA3ED83BB}" sibTransId="{0F73D401-CF85-4832-BF48-3D54F1556B2F}"/>
    <dgm:cxn modelId="{9D51BBB8-A653-4139-A48B-288D2652396E}" type="presOf" srcId="{7E67F89F-83A9-4024-A32F-4D92B1927E52}" destId="{195C475A-349F-41C1-884B-E31C388C9C2F}" srcOrd="0" destOrd="0" presId="urn:microsoft.com/office/officeart/2005/8/layout/pyramid2"/>
    <dgm:cxn modelId="{5A071227-B36F-41DC-96A3-3E82714F4336}" srcId="{7E67F89F-83A9-4024-A32F-4D92B1927E52}" destId="{8204D27D-8F79-4270-9FA9-E38D98A7F396}" srcOrd="2" destOrd="0" parTransId="{7BA42206-D39F-4086-A705-25CAEE98E2B9}" sibTransId="{326C8E31-EED6-41BF-ADBD-965020DA722A}"/>
    <dgm:cxn modelId="{EDB3BEBF-3BE7-4CA9-988A-7F3C88E0CF0D}" type="presParOf" srcId="{195C475A-349F-41C1-884B-E31C388C9C2F}" destId="{60C264E4-C81F-4D49-AC30-D5350087DE82}" srcOrd="0" destOrd="0" presId="urn:microsoft.com/office/officeart/2005/8/layout/pyramid2"/>
    <dgm:cxn modelId="{CFECD198-CD55-4928-ABEE-DC7FB21998B9}" type="presParOf" srcId="{195C475A-349F-41C1-884B-E31C388C9C2F}" destId="{7129DFB0-E538-4DC6-BB43-2B7CD3D56A70}" srcOrd="1" destOrd="0" presId="urn:microsoft.com/office/officeart/2005/8/layout/pyramid2"/>
    <dgm:cxn modelId="{5B4EA1F3-F9BD-47E1-92B4-D478B0FCC1AF}" type="presParOf" srcId="{7129DFB0-E538-4DC6-BB43-2B7CD3D56A70}" destId="{612DD567-A0FD-4781-BCF8-1810E1F3AC1C}" srcOrd="0" destOrd="0" presId="urn:microsoft.com/office/officeart/2005/8/layout/pyramid2"/>
    <dgm:cxn modelId="{82D268D4-5562-43A8-AF83-DB8B4F664C2F}" type="presParOf" srcId="{7129DFB0-E538-4DC6-BB43-2B7CD3D56A70}" destId="{8F178D23-9D39-4B5B-BDBF-F88015129558}" srcOrd="1" destOrd="0" presId="urn:microsoft.com/office/officeart/2005/8/layout/pyramid2"/>
    <dgm:cxn modelId="{5CCDE822-C743-4A62-B3D3-806F6C6F4FDB}" type="presParOf" srcId="{7129DFB0-E538-4DC6-BB43-2B7CD3D56A70}" destId="{703A653E-3AEB-41BC-837D-BA3BD8CD232F}" srcOrd="2" destOrd="0" presId="urn:microsoft.com/office/officeart/2005/8/layout/pyramid2"/>
    <dgm:cxn modelId="{95160DCC-3630-4690-A991-688CD4934DE3}" type="presParOf" srcId="{7129DFB0-E538-4DC6-BB43-2B7CD3D56A70}" destId="{DA39D7E6-E878-4D3C-BDBF-51D77C8ACE14}" srcOrd="3" destOrd="0" presId="urn:microsoft.com/office/officeart/2005/8/layout/pyramid2"/>
    <dgm:cxn modelId="{51A5636A-0AE5-487F-89A6-114D2A406414}" type="presParOf" srcId="{7129DFB0-E538-4DC6-BB43-2B7CD3D56A70}" destId="{841A5AAE-9EEF-47B2-B2C0-59B60A16CE9E}" srcOrd="4" destOrd="0" presId="urn:microsoft.com/office/officeart/2005/8/layout/pyramid2"/>
    <dgm:cxn modelId="{15ADE214-5CE5-4FE5-B090-A9650792F465}" type="presParOf" srcId="{7129DFB0-E538-4DC6-BB43-2B7CD3D56A70}" destId="{43A182A9-912B-4279-A366-9DBC29AC8B9E}" srcOrd="5" destOrd="0" presId="urn:microsoft.com/office/officeart/2005/8/layout/pyramid2"/>
    <dgm:cxn modelId="{5293B6E7-6CB8-495D-9925-F19C7B700250}" type="presParOf" srcId="{7129DFB0-E538-4DC6-BB43-2B7CD3D56A70}" destId="{93B3FE73-6BEA-4178-9ABE-E1C4989E2A7C}" srcOrd="6" destOrd="0" presId="urn:microsoft.com/office/officeart/2005/8/layout/pyramid2"/>
    <dgm:cxn modelId="{C0BCF188-E163-4693-A2AB-8FF7EE1436BA}" type="presParOf" srcId="{7129DFB0-E538-4DC6-BB43-2B7CD3D56A70}" destId="{690F21B7-1663-4AF9-B1AE-47D67FBE21D4}" srcOrd="7" destOrd="0" presId="urn:microsoft.com/office/officeart/2005/8/layout/pyramid2"/>
    <dgm:cxn modelId="{B607BD82-623F-48DE-AFA5-4671F29D7E33}" type="presParOf" srcId="{7129DFB0-E538-4DC6-BB43-2B7CD3D56A70}" destId="{F6D1CDD0-328F-4BAA-9B97-CC4CE62C646A}" srcOrd="8" destOrd="0" presId="urn:microsoft.com/office/officeart/2005/8/layout/pyramid2"/>
    <dgm:cxn modelId="{E4CBCE85-1D56-400B-9038-2BCBC06CDC82}" type="presParOf" srcId="{7129DFB0-E538-4DC6-BB43-2B7CD3D56A70}" destId="{EF56C2DA-8E0F-4C1C-8C24-EC82720847B1}" srcOrd="9" destOrd="0" presId="urn:microsoft.com/office/officeart/2005/8/layout/pyramid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1979C9C-E0F6-4668-A90E-7203A66B9614}" type="doc">
      <dgm:prSet loTypeId="urn:microsoft.com/office/officeart/2005/8/layout/target3" loCatId="relationship" qsTypeId="urn:microsoft.com/office/officeart/2005/8/quickstyle/simple1" qsCatId="simple" csTypeId="urn:microsoft.com/office/officeart/2005/8/colors/accent1_2" csCatId="accent1"/>
      <dgm:spPr/>
      <dgm:t>
        <a:bodyPr/>
        <a:lstStyle/>
        <a:p>
          <a:endParaRPr lang="en-US"/>
        </a:p>
      </dgm:t>
    </dgm:pt>
    <dgm:pt modelId="{98601DA9-E4B0-46F4-B2CE-F3B60B65F965}">
      <dgm:prSet/>
      <dgm:spPr/>
      <dgm:t>
        <a:bodyPr/>
        <a:lstStyle/>
        <a:p>
          <a:pPr rtl="0"/>
          <a:r>
            <a:rPr lang="en-US" smtClean="0"/>
            <a:t>People oriented (cares about people);</a:t>
          </a:r>
          <a:endParaRPr lang="en-US"/>
        </a:p>
      </dgm:t>
    </dgm:pt>
    <dgm:pt modelId="{1449B7A8-D122-4CC3-AC39-FBEA46D83A54}" type="parTrans" cxnId="{B5A0324C-7FC1-4722-A34D-188EF8AECAE3}">
      <dgm:prSet/>
      <dgm:spPr/>
      <dgm:t>
        <a:bodyPr/>
        <a:lstStyle/>
        <a:p>
          <a:endParaRPr lang="en-US"/>
        </a:p>
      </dgm:t>
    </dgm:pt>
    <dgm:pt modelId="{10709284-9632-4357-9899-E0EB23AB4E92}" type="sibTrans" cxnId="{B5A0324C-7FC1-4722-A34D-188EF8AECAE3}">
      <dgm:prSet/>
      <dgm:spPr/>
      <dgm:t>
        <a:bodyPr/>
        <a:lstStyle/>
        <a:p>
          <a:endParaRPr lang="en-US"/>
        </a:p>
      </dgm:t>
    </dgm:pt>
    <dgm:pt modelId="{F3D6AC96-432E-42A7-9B13-FAB72778C7B7}">
      <dgm:prSet/>
      <dgm:spPr/>
      <dgm:t>
        <a:bodyPr/>
        <a:lstStyle/>
        <a:p>
          <a:pPr rtl="0"/>
          <a:r>
            <a:rPr lang="en-US" smtClean="0"/>
            <a:t>Visible role model (this is less about their values and more about what is seen);</a:t>
          </a:r>
          <a:endParaRPr lang="en-US"/>
        </a:p>
      </dgm:t>
    </dgm:pt>
    <dgm:pt modelId="{46C3EA98-5BFF-4619-8493-4C1163B2F576}" type="parTrans" cxnId="{C33EA179-EC33-4494-A206-C8E53675FAD3}">
      <dgm:prSet/>
      <dgm:spPr/>
      <dgm:t>
        <a:bodyPr/>
        <a:lstStyle/>
        <a:p>
          <a:endParaRPr lang="en-US"/>
        </a:p>
      </dgm:t>
    </dgm:pt>
    <dgm:pt modelId="{74278AAA-F4C7-468C-B44B-AE8736901E0C}" type="sibTrans" cxnId="{C33EA179-EC33-4494-A206-C8E53675FAD3}">
      <dgm:prSet/>
      <dgm:spPr/>
      <dgm:t>
        <a:bodyPr/>
        <a:lstStyle/>
        <a:p>
          <a:endParaRPr lang="en-US"/>
        </a:p>
      </dgm:t>
    </dgm:pt>
    <dgm:pt modelId="{8FB41D5B-E6EC-4AE3-8DBA-D52BA9C34932}">
      <dgm:prSet/>
      <dgm:spPr/>
      <dgm:t>
        <a:bodyPr/>
        <a:lstStyle/>
        <a:p>
          <a:pPr rtl="0"/>
          <a:r>
            <a:rPr lang="en-US" smtClean="0"/>
            <a:t>Have processes to ensure values are applied (rewards and punishments);</a:t>
          </a:r>
          <a:endParaRPr lang="en-US"/>
        </a:p>
      </dgm:t>
    </dgm:pt>
    <dgm:pt modelId="{7B7A028A-A64D-4711-A0C5-CE882A8FCFA1}" type="parTrans" cxnId="{1375B874-360A-4B0F-8A84-62B24CDE8C8E}">
      <dgm:prSet/>
      <dgm:spPr/>
      <dgm:t>
        <a:bodyPr/>
        <a:lstStyle/>
        <a:p>
          <a:endParaRPr lang="en-US"/>
        </a:p>
      </dgm:t>
    </dgm:pt>
    <dgm:pt modelId="{48242182-5F3E-4DC6-A7DB-CA6EC793F00B}" type="sibTrans" cxnId="{1375B874-360A-4B0F-8A84-62B24CDE8C8E}">
      <dgm:prSet/>
      <dgm:spPr/>
      <dgm:t>
        <a:bodyPr/>
        <a:lstStyle/>
        <a:p>
          <a:endParaRPr lang="en-US"/>
        </a:p>
      </dgm:t>
    </dgm:pt>
    <dgm:pt modelId="{3FDDE6DC-62BD-4047-9675-BB4EF2B1B299}">
      <dgm:prSet/>
      <dgm:spPr/>
      <dgm:t>
        <a:bodyPr/>
        <a:lstStyle/>
        <a:p>
          <a:pPr rtl="0"/>
          <a:r>
            <a:rPr lang="en-US" smtClean="0"/>
            <a:t>Concern for profit but understand the wider social responsibility;</a:t>
          </a:r>
          <a:endParaRPr lang="en-US"/>
        </a:p>
      </dgm:t>
    </dgm:pt>
    <dgm:pt modelId="{966E1816-6449-444E-B6F1-0D43E58E6825}" type="parTrans" cxnId="{FDE6EA0E-8646-4E54-80DB-6C2268EF9339}">
      <dgm:prSet/>
      <dgm:spPr/>
      <dgm:t>
        <a:bodyPr/>
        <a:lstStyle/>
        <a:p>
          <a:endParaRPr lang="en-US"/>
        </a:p>
      </dgm:t>
    </dgm:pt>
    <dgm:pt modelId="{D17222B0-5420-4633-91F7-13CA242A65BF}" type="sibTrans" cxnId="{FDE6EA0E-8646-4E54-80DB-6C2268EF9339}">
      <dgm:prSet/>
      <dgm:spPr/>
      <dgm:t>
        <a:bodyPr/>
        <a:lstStyle/>
        <a:p>
          <a:endParaRPr lang="en-US"/>
        </a:p>
      </dgm:t>
    </dgm:pt>
    <dgm:pt modelId="{BC9F4884-EC6B-4B92-BC63-18B5B748DA8D}">
      <dgm:prSet/>
      <dgm:spPr/>
      <dgm:t>
        <a:bodyPr/>
        <a:lstStyle/>
        <a:p>
          <a:pPr rtl="0"/>
          <a:r>
            <a:rPr lang="en-US" smtClean="0"/>
            <a:t>Ensure fairness in decision-making (have quick tests to assess decisions).</a:t>
          </a:r>
          <a:endParaRPr lang="en-US"/>
        </a:p>
      </dgm:t>
    </dgm:pt>
    <dgm:pt modelId="{EEA6743D-A9D8-4E4E-A948-8A62BFF5DB19}" type="parTrans" cxnId="{06D83FD5-61A5-4B16-9F54-12235EA4DF29}">
      <dgm:prSet/>
      <dgm:spPr/>
      <dgm:t>
        <a:bodyPr/>
        <a:lstStyle/>
        <a:p>
          <a:endParaRPr lang="en-US"/>
        </a:p>
      </dgm:t>
    </dgm:pt>
    <dgm:pt modelId="{35BAF817-1820-43DE-BC7D-715382BFB890}" type="sibTrans" cxnId="{06D83FD5-61A5-4B16-9F54-12235EA4DF29}">
      <dgm:prSet/>
      <dgm:spPr/>
      <dgm:t>
        <a:bodyPr/>
        <a:lstStyle/>
        <a:p>
          <a:endParaRPr lang="en-US"/>
        </a:p>
      </dgm:t>
    </dgm:pt>
    <dgm:pt modelId="{4902A1B1-8BF2-46A1-9564-A64563094418}" type="pres">
      <dgm:prSet presAssocID="{71979C9C-E0F6-4668-A90E-7203A66B9614}" presName="Name0" presStyleCnt="0">
        <dgm:presLayoutVars>
          <dgm:chMax val="7"/>
          <dgm:dir/>
          <dgm:animLvl val="lvl"/>
          <dgm:resizeHandles val="exact"/>
        </dgm:presLayoutVars>
      </dgm:prSet>
      <dgm:spPr/>
      <dgm:t>
        <a:bodyPr/>
        <a:lstStyle/>
        <a:p>
          <a:endParaRPr lang="en-US"/>
        </a:p>
      </dgm:t>
    </dgm:pt>
    <dgm:pt modelId="{B592B5FF-010C-4A08-BB3C-CEED024C6EAA}" type="pres">
      <dgm:prSet presAssocID="{98601DA9-E4B0-46F4-B2CE-F3B60B65F965}" presName="circle1" presStyleLbl="node1" presStyleIdx="0" presStyleCnt="5"/>
      <dgm:spPr/>
    </dgm:pt>
    <dgm:pt modelId="{080B5CEA-C02C-4DED-B0EA-DAFE88BD99A1}" type="pres">
      <dgm:prSet presAssocID="{98601DA9-E4B0-46F4-B2CE-F3B60B65F965}" presName="space" presStyleCnt="0"/>
      <dgm:spPr/>
    </dgm:pt>
    <dgm:pt modelId="{302EDF84-DFED-4490-89B8-C205AC254BDA}" type="pres">
      <dgm:prSet presAssocID="{98601DA9-E4B0-46F4-B2CE-F3B60B65F965}" presName="rect1" presStyleLbl="alignAcc1" presStyleIdx="0" presStyleCnt="5"/>
      <dgm:spPr/>
      <dgm:t>
        <a:bodyPr/>
        <a:lstStyle/>
        <a:p>
          <a:endParaRPr lang="en-US"/>
        </a:p>
      </dgm:t>
    </dgm:pt>
    <dgm:pt modelId="{453D287A-0E38-4621-A3E7-8E0FE3D43206}" type="pres">
      <dgm:prSet presAssocID="{F3D6AC96-432E-42A7-9B13-FAB72778C7B7}" presName="vertSpace2" presStyleLbl="node1" presStyleIdx="0" presStyleCnt="5"/>
      <dgm:spPr/>
    </dgm:pt>
    <dgm:pt modelId="{3CA5B30C-957F-4662-8672-B2A3A591A195}" type="pres">
      <dgm:prSet presAssocID="{F3D6AC96-432E-42A7-9B13-FAB72778C7B7}" presName="circle2" presStyleLbl="node1" presStyleIdx="1" presStyleCnt="5"/>
      <dgm:spPr/>
    </dgm:pt>
    <dgm:pt modelId="{930DA3F4-F8AF-487C-87E6-F676C7A4B8C1}" type="pres">
      <dgm:prSet presAssocID="{F3D6AC96-432E-42A7-9B13-FAB72778C7B7}" presName="rect2" presStyleLbl="alignAcc1" presStyleIdx="1" presStyleCnt="5"/>
      <dgm:spPr/>
      <dgm:t>
        <a:bodyPr/>
        <a:lstStyle/>
        <a:p>
          <a:endParaRPr lang="en-US"/>
        </a:p>
      </dgm:t>
    </dgm:pt>
    <dgm:pt modelId="{C51B275B-D170-4A20-8FBE-8273450463CD}" type="pres">
      <dgm:prSet presAssocID="{8FB41D5B-E6EC-4AE3-8DBA-D52BA9C34932}" presName="vertSpace3" presStyleLbl="node1" presStyleIdx="1" presStyleCnt="5"/>
      <dgm:spPr/>
    </dgm:pt>
    <dgm:pt modelId="{A3D5B709-72DF-4ADD-95A9-F1D47A6B3126}" type="pres">
      <dgm:prSet presAssocID="{8FB41D5B-E6EC-4AE3-8DBA-D52BA9C34932}" presName="circle3" presStyleLbl="node1" presStyleIdx="2" presStyleCnt="5"/>
      <dgm:spPr/>
    </dgm:pt>
    <dgm:pt modelId="{87F099B7-817C-4B88-8260-D1389F441BB2}" type="pres">
      <dgm:prSet presAssocID="{8FB41D5B-E6EC-4AE3-8DBA-D52BA9C34932}" presName="rect3" presStyleLbl="alignAcc1" presStyleIdx="2" presStyleCnt="5"/>
      <dgm:spPr/>
      <dgm:t>
        <a:bodyPr/>
        <a:lstStyle/>
        <a:p>
          <a:endParaRPr lang="en-US"/>
        </a:p>
      </dgm:t>
    </dgm:pt>
    <dgm:pt modelId="{4D33B524-A760-43E4-9932-30C1923D2343}" type="pres">
      <dgm:prSet presAssocID="{3FDDE6DC-62BD-4047-9675-BB4EF2B1B299}" presName="vertSpace4" presStyleLbl="node1" presStyleIdx="2" presStyleCnt="5"/>
      <dgm:spPr/>
    </dgm:pt>
    <dgm:pt modelId="{F613BC2E-5192-441A-A8B6-6FCFD48D8121}" type="pres">
      <dgm:prSet presAssocID="{3FDDE6DC-62BD-4047-9675-BB4EF2B1B299}" presName="circle4" presStyleLbl="node1" presStyleIdx="3" presStyleCnt="5"/>
      <dgm:spPr/>
    </dgm:pt>
    <dgm:pt modelId="{71E10E4C-8F6A-48EC-AE69-EF66BCAEBF84}" type="pres">
      <dgm:prSet presAssocID="{3FDDE6DC-62BD-4047-9675-BB4EF2B1B299}" presName="rect4" presStyleLbl="alignAcc1" presStyleIdx="3" presStyleCnt="5"/>
      <dgm:spPr/>
      <dgm:t>
        <a:bodyPr/>
        <a:lstStyle/>
        <a:p>
          <a:endParaRPr lang="en-US"/>
        </a:p>
      </dgm:t>
    </dgm:pt>
    <dgm:pt modelId="{1C7A07C9-B0C6-4343-8EF6-9D7D12570ECF}" type="pres">
      <dgm:prSet presAssocID="{BC9F4884-EC6B-4B92-BC63-18B5B748DA8D}" presName="vertSpace5" presStyleLbl="node1" presStyleIdx="3" presStyleCnt="5"/>
      <dgm:spPr/>
    </dgm:pt>
    <dgm:pt modelId="{073CDDB1-AC6C-46F7-9678-C172EF982F3C}" type="pres">
      <dgm:prSet presAssocID="{BC9F4884-EC6B-4B92-BC63-18B5B748DA8D}" presName="circle5" presStyleLbl="node1" presStyleIdx="4" presStyleCnt="5"/>
      <dgm:spPr/>
    </dgm:pt>
    <dgm:pt modelId="{CF50A798-E05F-4CF7-A2F5-090D2B54C650}" type="pres">
      <dgm:prSet presAssocID="{BC9F4884-EC6B-4B92-BC63-18B5B748DA8D}" presName="rect5" presStyleLbl="alignAcc1" presStyleIdx="4" presStyleCnt="5"/>
      <dgm:spPr/>
      <dgm:t>
        <a:bodyPr/>
        <a:lstStyle/>
        <a:p>
          <a:endParaRPr lang="en-US"/>
        </a:p>
      </dgm:t>
    </dgm:pt>
    <dgm:pt modelId="{28557EC6-35C7-49E7-8D80-B4CC626ABB77}" type="pres">
      <dgm:prSet presAssocID="{98601DA9-E4B0-46F4-B2CE-F3B60B65F965}" presName="rect1ParTxNoCh" presStyleLbl="alignAcc1" presStyleIdx="4" presStyleCnt="5">
        <dgm:presLayoutVars>
          <dgm:chMax val="1"/>
          <dgm:bulletEnabled val="1"/>
        </dgm:presLayoutVars>
      </dgm:prSet>
      <dgm:spPr/>
      <dgm:t>
        <a:bodyPr/>
        <a:lstStyle/>
        <a:p>
          <a:endParaRPr lang="en-US"/>
        </a:p>
      </dgm:t>
    </dgm:pt>
    <dgm:pt modelId="{A502AB13-CEF8-4819-AF7B-CCC62575059F}" type="pres">
      <dgm:prSet presAssocID="{F3D6AC96-432E-42A7-9B13-FAB72778C7B7}" presName="rect2ParTxNoCh" presStyleLbl="alignAcc1" presStyleIdx="4" presStyleCnt="5">
        <dgm:presLayoutVars>
          <dgm:chMax val="1"/>
          <dgm:bulletEnabled val="1"/>
        </dgm:presLayoutVars>
      </dgm:prSet>
      <dgm:spPr/>
      <dgm:t>
        <a:bodyPr/>
        <a:lstStyle/>
        <a:p>
          <a:endParaRPr lang="en-US"/>
        </a:p>
      </dgm:t>
    </dgm:pt>
    <dgm:pt modelId="{DA93CE64-35E7-4281-9A4E-D53719B4360D}" type="pres">
      <dgm:prSet presAssocID="{8FB41D5B-E6EC-4AE3-8DBA-D52BA9C34932}" presName="rect3ParTxNoCh" presStyleLbl="alignAcc1" presStyleIdx="4" presStyleCnt="5">
        <dgm:presLayoutVars>
          <dgm:chMax val="1"/>
          <dgm:bulletEnabled val="1"/>
        </dgm:presLayoutVars>
      </dgm:prSet>
      <dgm:spPr/>
      <dgm:t>
        <a:bodyPr/>
        <a:lstStyle/>
        <a:p>
          <a:endParaRPr lang="en-US"/>
        </a:p>
      </dgm:t>
    </dgm:pt>
    <dgm:pt modelId="{816844E7-07D5-44E3-BD47-F8F1EDB574CF}" type="pres">
      <dgm:prSet presAssocID="{3FDDE6DC-62BD-4047-9675-BB4EF2B1B299}" presName="rect4ParTxNoCh" presStyleLbl="alignAcc1" presStyleIdx="4" presStyleCnt="5">
        <dgm:presLayoutVars>
          <dgm:chMax val="1"/>
          <dgm:bulletEnabled val="1"/>
        </dgm:presLayoutVars>
      </dgm:prSet>
      <dgm:spPr/>
      <dgm:t>
        <a:bodyPr/>
        <a:lstStyle/>
        <a:p>
          <a:endParaRPr lang="en-US"/>
        </a:p>
      </dgm:t>
    </dgm:pt>
    <dgm:pt modelId="{FFEF0DFF-B9BF-4B92-A264-0CD04E23BD6E}" type="pres">
      <dgm:prSet presAssocID="{BC9F4884-EC6B-4B92-BC63-18B5B748DA8D}" presName="rect5ParTxNoCh" presStyleLbl="alignAcc1" presStyleIdx="4" presStyleCnt="5">
        <dgm:presLayoutVars>
          <dgm:chMax val="1"/>
          <dgm:bulletEnabled val="1"/>
        </dgm:presLayoutVars>
      </dgm:prSet>
      <dgm:spPr/>
      <dgm:t>
        <a:bodyPr/>
        <a:lstStyle/>
        <a:p>
          <a:endParaRPr lang="en-US"/>
        </a:p>
      </dgm:t>
    </dgm:pt>
  </dgm:ptLst>
  <dgm:cxnLst>
    <dgm:cxn modelId="{D8981659-5800-4FAF-BC35-FC622D55053E}" type="presOf" srcId="{F3D6AC96-432E-42A7-9B13-FAB72778C7B7}" destId="{930DA3F4-F8AF-487C-87E6-F676C7A4B8C1}" srcOrd="0" destOrd="0" presId="urn:microsoft.com/office/officeart/2005/8/layout/target3"/>
    <dgm:cxn modelId="{06D83FD5-61A5-4B16-9F54-12235EA4DF29}" srcId="{71979C9C-E0F6-4668-A90E-7203A66B9614}" destId="{BC9F4884-EC6B-4B92-BC63-18B5B748DA8D}" srcOrd="4" destOrd="0" parTransId="{EEA6743D-A9D8-4E4E-A948-8A62BFF5DB19}" sibTransId="{35BAF817-1820-43DE-BC7D-715382BFB890}"/>
    <dgm:cxn modelId="{5AF29DC4-3190-445F-B007-CFE728687B45}" type="presOf" srcId="{BC9F4884-EC6B-4B92-BC63-18B5B748DA8D}" destId="{FFEF0DFF-B9BF-4B92-A264-0CD04E23BD6E}" srcOrd="1" destOrd="0" presId="urn:microsoft.com/office/officeart/2005/8/layout/target3"/>
    <dgm:cxn modelId="{D091F877-5229-4449-A94E-146F5B41794E}" type="presOf" srcId="{8FB41D5B-E6EC-4AE3-8DBA-D52BA9C34932}" destId="{87F099B7-817C-4B88-8260-D1389F441BB2}" srcOrd="0" destOrd="0" presId="urn:microsoft.com/office/officeart/2005/8/layout/target3"/>
    <dgm:cxn modelId="{29AE678E-C4E0-49AD-BCC9-3ED9D5B79BB8}" type="presOf" srcId="{8FB41D5B-E6EC-4AE3-8DBA-D52BA9C34932}" destId="{DA93CE64-35E7-4281-9A4E-D53719B4360D}" srcOrd="1" destOrd="0" presId="urn:microsoft.com/office/officeart/2005/8/layout/target3"/>
    <dgm:cxn modelId="{65420BE3-3C4E-47B6-934C-C5971ABD8723}" type="presOf" srcId="{F3D6AC96-432E-42A7-9B13-FAB72778C7B7}" destId="{A502AB13-CEF8-4819-AF7B-CCC62575059F}" srcOrd="1" destOrd="0" presId="urn:microsoft.com/office/officeart/2005/8/layout/target3"/>
    <dgm:cxn modelId="{3089E8B9-90EE-4E18-B735-8CEC70FF0D25}" type="presOf" srcId="{3FDDE6DC-62BD-4047-9675-BB4EF2B1B299}" destId="{71E10E4C-8F6A-48EC-AE69-EF66BCAEBF84}" srcOrd="0" destOrd="0" presId="urn:microsoft.com/office/officeart/2005/8/layout/target3"/>
    <dgm:cxn modelId="{59D2ED14-B433-4727-A496-CC1E1B855079}" type="presOf" srcId="{98601DA9-E4B0-46F4-B2CE-F3B60B65F965}" destId="{302EDF84-DFED-4490-89B8-C205AC254BDA}" srcOrd="0" destOrd="0" presId="urn:microsoft.com/office/officeart/2005/8/layout/target3"/>
    <dgm:cxn modelId="{0EDEA88B-A147-4962-8171-50A83950AA3E}" type="presOf" srcId="{BC9F4884-EC6B-4B92-BC63-18B5B748DA8D}" destId="{CF50A798-E05F-4CF7-A2F5-090D2B54C650}" srcOrd="0" destOrd="0" presId="urn:microsoft.com/office/officeart/2005/8/layout/target3"/>
    <dgm:cxn modelId="{1375B874-360A-4B0F-8A84-62B24CDE8C8E}" srcId="{71979C9C-E0F6-4668-A90E-7203A66B9614}" destId="{8FB41D5B-E6EC-4AE3-8DBA-D52BA9C34932}" srcOrd="2" destOrd="0" parTransId="{7B7A028A-A64D-4711-A0C5-CE882A8FCFA1}" sibTransId="{48242182-5F3E-4DC6-A7DB-CA6EC793F00B}"/>
    <dgm:cxn modelId="{B5A0324C-7FC1-4722-A34D-188EF8AECAE3}" srcId="{71979C9C-E0F6-4668-A90E-7203A66B9614}" destId="{98601DA9-E4B0-46F4-B2CE-F3B60B65F965}" srcOrd="0" destOrd="0" parTransId="{1449B7A8-D122-4CC3-AC39-FBEA46D83A54}" sibTransId="{10709284-9632-4357-9899-E0EB23AB4E92}"/>
    <dgm:cxn modelId="{7AFBE0EB-79C1-430C-BA40-0FCECA94200A}" type="presOf" srcId="{3FDDE6DC-62BD-4047-9675-BB4EF2B1B299}" destId="{816844E7-07D5-44E3-BD47-F8F1EDB574CF}" srcOrd="1" destOrd="0" presId="urn:microsoft.com/office/officeart/2005/8/layout/target3"/>
    <dgm:cxn modelId="{9EC8A282-E147-41E7-9E2B-6AA6F6482DF0}" type="presOf" srcId="{98601DA9-E4B0-46F4-B2CE-F3B60B65F965}" destId="{28557EC6-35C7-49E7-8D80-B4CC626ABB77}" srcOrd="1" destOrd="0" presId="urn:microsoft.com/office/officeart/2005/8/layout/target3"/>
    <dgm:cxn modelId="{FDE6EA0E-8646-4E54-80DB-6C2268EF9339}" srcId="{71979C9C-E0F6-4668-A90E-7203A66B9614}" destId="{3FDDE6DC-62BD-4047-9675-BB4EF2B1B299}" srcOrd="3" destOrd="0" parTransId="{966E1816-6449-444E-B6F1-0D43E58E6825}" sibTransId="{D17222B0-5420-4633-91F7-13CA242A65BF}"/>
    <dgm:cxn modelId="{C33EA179-EC33-4494-A206-C8E53675FAD3}" srcId="{71979C9C-E0F6-4668-A90E-7203A66B9614}" destId="{F3D6AC96-432E-42A7-9B13-FAB72778C7B7}" srcOrd="1" destOrd="0" parTransId="{46C3EA98-5BFF-4619-8493-4C1163B2F576}" sibTransId="{74278AAA-F4C7-468C-B44B-AE8736901E0C}"/>
    <dgm:cxn modelId="{E5F47710-791B-40BE-9638-49A0AFAC57E3}" type="presOf" srcId="{71979C9C-E0F6-4668-A90E-7203A66B9614}" destId="{4902A1B1-8BF2-46A1-9564-A64563094418}" srcOrd="0" destOrd="0" presId="urn:microsoft.com/office/officeart/2005/8/layout/target3"/>
    <dgm:cxn modelId="{063B8FF2-D12B-4699-A206-4ECA064F09E4}" type="presParOf" srcId="{4902A1B1-8BF2-46A1-9564-A64563094418}" destId="{B592B5FF-010C-4A08-BB3C-CEED024C6EAA}" srcOrd="0" destOrd="0" presId="urn:microsoft.com/office/officeart/2005/8/layout/target3"/>
    <dgm:cxn modelId="{9988C89F-568B-49B8-B224-B67777118E86}" type="presParOf" srcId="{4902A1B1-8BF2-46A1-9564-A64563094418}" destId="{080B5CEA-C02C-4DED-B0EA-DAFE88BD99A1}" srcOrd="1" destOrd="0" presId="urn:microsoft.com/office/officeart/2005/8/layout/target3"/>
    <dgm:cxn modelId="{667979F7-ABB4-4A00-B67F-F6E143DFE10B}" type="presParOf" srcId="{4902A1B1-8BF2-46A1-9564-A64563094418}" destId="{302EDF84-DFED-4490-89B8-C205AC254BDA}" srcOrd="2" destOrd="0" presId="urn:microsoft.com/office/officeart/2005/8/layout/target3"/>
    <dgm:cxn modelId="{7353C7FE-6D95-487E-AE15-787AA5761782}" type="presParOf" srcId="{4902A1B1-8BF2-46A1-9564-A64563094418}" destId="{453D287A-0E38-4621-A3E7-8E0FE3D43206}" srcOrd="3" destOrd="0" presId="urn:microsoft.com/office/officeart/2005/8/layout/target3"/>
    <dgm:cxn modelId="{CBB0B864-6999-417A-B483-DC355AABB493}" type="presParOf" srcId="{4902A1B1-8BF2-46A1-9564-A64563094418}" destId="{3CA5B30C-957F-4662-8672-B2A3A591A195}" srcOrd="4" destOrd="0" presId="urn:microsoft.com/office/officeart/2005/8/layout/target3"/>
    <dgm:cxn modelId="{2CBC82AE-5BE3-4E6E-8CA6-A1C2E98DF575}" type="presParOf" srcId="{4902A1B1-8BF2-46A1-9564-A64563094418}" destId="{930DA3F4-F8AF-487C-87E6-F676C7A4B8C1}" srcOrd="5" destOrd="0" presId="urn:microsoft.com/office/officeart/2005/8/layout/target3"/>
    <dgm:cxn modelId="{74C9E9C0-1712-4C68-AC32-5764DDC79706}" type="presParOf" srcId="{4902A1B1-8BF2-46A1-9564-A64563094418}" destId="{C51B275B-D170-4A20-8FBE-8273450463CD}" srcOrd="6" destOrd="0" presId="urn:microsoft.com/office/officeart/2005/8/layout/target3"/>
    <dgm:cxn modelId="{7F0A095C-6F78-4D35-A39F-4FDBF0EDEA0D}" type="presParOf" srcId="{4902A1B1-8BF2-46A1-9564-A64563094418}" destId="{A3D5B709-72DF-4ADD-95A9-F1D47A6B3126}" srcOrd="7" destOrd="0" presId="urn:microsoft.com/office/officeart/2005/8/layout/target3"/>
    <dgm:cxn modelId="{02F5AAAF-4828-480D-950A-003CB7EBFB7A}" type="presParOf" srcId="{4902A1B1-8BF2-46A1-9564-A64563094418}" destId="{87F099B7-817C-4B88-8260-D1389F441BB2}" srcOrd="8" destOrd="0" presId="urn:microsoft.com/office/officeart/2005/8/layout/target3"/>
    <dgm:cxn modelId="{D6A4F7DA-421C-4852-871F-8FB0ED925756}" type="presParOf" srcId="{4902A1B1-8BF2-46A1-9564-A64563094418}" destId="{4D33B524-A760-43E4-9932-30C1923D2343}" srcOrd="9" destOrd="0" presId="urn:microsoft.com/office/officeart/2005/8/layout/target3"/>
    <dgm:cxn modelId="{481A4B5C-445C-45CF-93FE-3418E7EFCBAD}" type="presParOf" srcId="{4902A1B1-8BF2-46A1-9564-A64563094418}" destId="{F613BC2E-5192-441A-A8B6-6FCFD48D8121}" srcOrd="10" destOrd="0" presId="urn:microsoft.com/office/officeart/2005/8/layout/target3"/>
    <dgm:cxn modelId="{EC29B700-EF5B-42E0-AE9F-6D81080DC86C}" type="presParOf" srcId="{4902A1B1-8BF2-46A1-9564-A64563094418}" destId="{71E10E4C-8F6A-48EC-AE69-EF66BCAEBF84}" srcOrd="11" destOrd="0" presId="urn:microsoft.com/office/officeart/2005/8/layout/target3"/>
    <dgm:cxn modelId="{4C6E09F0-3500-4168-A276-424F2A6B714D}" type="presParOf" srcId="{4902A1B1-8BF2-46A1-9564-A64563094418}" destId="{1C7A07C9-B0C6-4343-8EF6-9D7D12570ECF}" srcOrd="12" destOrd="0" presId="urn:microsoft.com/office/officeart/2005/8/layout/target3"/>
    <dgm:cxn modelId="{58D7EBAA-DF31-4B0B-A4CB-B87AE535D540}" type="presParOf" srcId="{4902A1B1-8BF2-46A1-9564-A64563094418}" destId="{073CDDB1-AC6C-46F7-9678-C172EF982F3C}" srcOrd="13" destOrd="0" presId="urn:microsoft.com/office/officeart/2005/8/layout/target3"/>
    <dgm:cxn modelId="{346C310A-3BAA-4E35-9C09-94BDCC4F2A18}" type="presParOf" srcId="{4902A1B1-8BF2-46A1-9564-A64563094418}" destId="{CF50A798-E05F-4CF7-A2F5-090D2B54C650}" srcOrd="14" destOrd="0" presId="urn:microsoft.com/office/officeart/2005/8/layout/target3"/>
    <dgm:cxn modelId="{6F20F070-C2A0-4D9D-96E2-BCCC84A3570F}" type="presParOf" srcId="{4902A1B1-8BF2-46A1-9564-A64563094418}" destId="{28557EC6-35C7-49E7-8D80-B4CC626ABB77}" srcOrd="15" destOrd="0" presId="urn:microsoft.com/office/officeart/2005/8/layout/target3"/>
    <dgm:cxn modelId="{E510FD0B-BF18-45DA-9F44-C203117C275E}" type="presParOf" srcId="{4902A1B1-8BF2-46A1-9564-A64563094418}" destId="{A502AB13-CEF8-4819-AF7B-CCC62575059F}" srcOrd="16" destOrd="0" presId="urn:microsoft.com/office/officeart/2005/8/layout/target3"/>
    <dgm:cxn modelId="{3AF8AD28-8C14-4C26-A721-3B626E4A358D}" type="presParOf" srcId="{4902A1B1-8BF2-46A1-9564-A64563094418}" destId="{DA93CE64-35E7-4281-9A4E-D53719B4360D}" srcOrd="17" destOrd="0" presId="urn:microsoft.com/office/officeart/2005/8/layout/target3"/>
    <dgm:cxn modelId="{5B80F4D9-1901-40BD-B1AA-48D25B0C4051}" type="presParOf" srcId="{4902A1B1-8BF2-46A1-9564-A64563094418}" destId="{816844E7-07D5-44E3-BD47-F8F1EDB574CF}" srcOrd="18" destOrd="0" presId="urn:microsoft.com/office/officeart/2005/8/layout/target3"/>
    <dgm:cxn modelId="{2A2B2E5C-DF0F-475B-B6ED-A04DFA5E0799}" type="presParOf" srcId="{4902A1B1-8BF2-46A1-9564-A64563094418}" destId="{FFEF0DFF-B9BF-4B92-A264-0CD04E23BD6E}" srcOrd="19" destOrd="0" presId="urn:microsoft.com/office/officeart/2005/8/layout/targe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9BCAA5CB-A085-48C8-A8B2-7C679FFC47E7}" type="doc">
      <dgm:prSet loTypeId="urn:microsoft.com/office/officeart/2005/8/layout/pyramid2" loCatId="pyramid" qsTypeId="urn:microsoft.com/office/officeart/2005/8/quickstyle/simple1" qsCatId="simple" csTypeId="urn:microsoft.com/office/officeart/2005/8/colors/accent1_2" csCatId="accent1" phldr="1"/>
      <dgm:spPr/>
      <dgm:t>
        <a:bodyPr/>
        <a:lstStyle/>
        <a:p>
          <a:endParaRPr lang="en-US"/>
        </a:p>
      </dgm:t>
    </dgm:pt>
    <dgm:pt modelId="{63AAA331-2E02-4181-8160-9863D7677255}">
      <dgm:prSet custT="1"/>
      <dgm:spPr/>
      <dgm:t>
        <a:bodyPr/>
        <a:lstStyle/>
        <a:p>
          <a:r>
            <a:rPr lang="en-AU" sz="2200" dirty="0" smtClean="0">
              <a:latin typeface="Franklin Gothic Heavy" panose="020B0903020102020204" pitchFamily="34" charset="0"/>
            </a:rPr>
            <a:t>Self actualization (deep self-fulfilment) </a:t>
          </a:r>
        </a:p>
      </dgm:t>
    </dgm:pt>
    <dgm:pt modelId="{F3BD24AA-B701-4157-92CD-7715391A120B}" type="parTrans" cxnId="{9EB18536-1FE1-4133-AF8F-B4E108D4044C}">
      <dgm:prSet/>
      <dgm:spPr/>
      <dgm:t>
        <a:bodyPr/>
        <a:lstStyle/>
        <a:p>
          <a:endParaRPr lang="en-US"/>
        </a:p>
      </dgm:t>
    </dgm:pt>
    <dgm:pt modelId="{61ED86BA-06DC-439F-8E95-A20605179D83}" type="sibTrans" cxnId="{9EB18536-1FE1-4133-AF8F-B4E108D4044C}">
      <dgm:prSet/>
      <dgm:spPr/>
      <dgm:t>
        <a:bodyPr/>
        <a:lstStyle/>
        <a:p>
          <a:endParaRPr lang="en-US"/>
        </a:p>
      </dgm:t>
    </dgm:pt>
    <dgm:pt modelId="{73DC9A65-CBBF-4F00-A4A5-78A81B9C1590}">
      <dgm:prSet custT="1"/>
      <dgm:spPr/>
      <dgm:t>
        <a:bodyPr/>
        <a:lstStyle/>
        <a:p>
          <a:pPr rtl="0"/>
          <a:r>
            <a:rPr lang="en-AU" sz="2200" dirty="0" smtClean="0">
              <a:latin typeface="Franklin Gothic Heavy" panose="020B0903020102020204" pitchFamily="34" charset="0"/>
            </a:rPr>
            <a:t>Esteem (valued in the community) </a:t>
          </a:r>
        </a:p>
      </dgm:t>
    </dgm:pt>
    <dgm:pt modelId="{8FE559FF-8D2B-4E3F-BE75-E43A4D6EE981}" type="parTrans" cxnId="{1E6DAD16-E473-4614-8954-78A2DF1D6935}">
      <dgm:prSet/>
      <dgm:spPr/>
      <dgm:t>
        <a:bodyPr/>
        <a:lstStyle/>
        <a:p>
          <a:endParaRPr lang="en-US"/>
        </a:p>
      </dgm:t>
    </dgm:pt>
    <dgm:pt modelId="{D8DE23BA-CA31-489F-8558-BB226AB64B6F}" type="sibTrans" cxnId="{1E6DAD16-E473-4614-8954-78A2DF1D6935}">
      <dgm:prSet/>
      <dgm:spPr/>
      <dgm:t>
        <a:bodyPr/>
        <a:lstStyle/>
        <a:p>
          <a:endParaRPr lang="en-US"/>
        </a:p>
      </dgm:t>
    </dgm:pt>
    <dgm:pt modelId="{6CFFEDBE-E648-47FF-8DA7-8145E34E3F80}">
      <dgm:prSet custT="1"/>
      <dgm:spPr/>
      <dgm:t>
        <a:bodyPr/>
        <a:lstStyle/>
        <a:p>
          <a:pPr rtl="0"/>
          <a:r>
            <a:rPr lang="en-AU" sz="2200" smtClean="0">
              <a:latin typeface="Franklin Gothic Heavy" panose="020B0903020102020204" pitchFamily="34" charset="0"/>
            </a:rPr>
            <a:t>Love and belonging (friends, relationships, intimacy) </a:t>
          </a:r>
          <a:endParaRPr lang="en-AU" sz="2200" dirty="0" smtClean="0">
            <a:latin typeface="Franklin Gothic Heavy" panose="020B0903020102020204" pitchFamily="34" charset="0"/>
          </a:endParaRPr>
        </a:p>
      </dgm:t>
    </dgm:pt>
    <dgm:pt modelId="{B66877F9-F29E-42BB-B719-7DBF1B9FFC31}" type="parTrans" cxnId="{5EBEAEAB-3481-4E2A-BD54-00E01AA579BD}">
      <dgm:prSet/>
      <dgm:spPr/>
      <dgm:t>
        <a:bodyPr/>
        <a:lstStyle/>
        <a:p>
          <a:endParaRPr lang="en-US"/>
        </a:p>
      </dgm:t>
    </dgm:pt>
    <dgm:pt modelId="{DEBD2BA0-75DC-4B7C-BF9D-1A91C2D68F8B}" type="sibTrans" cxnId="{5EBEAEAB-3481-4E2A-BD54-00E01AA579BD}">
      <dgm:prSet/>
      <dgm:spPr/>
      <dgm:t>
        <a:bodyPr/>
        <a:lstStyle/>
        <a:p>
          <a:endParaRPr lang="en-US"/>
        </a:p>
      </dgm:t>
    </dgm:pt>
    <dgm:pt modelId="{A468E664-4C9E-4B79-88C4-3F2CAA883A64}">
      <dgm:prSet custT="1"/>
      <dgm:spPr/>
      <dgm:t>
        <a:bodyPr/>
        <a:lstStyle/>
        <a:p>
          <a:pPr rtl="0"/>
          <a:r>
            <a:rPr lang="en-AU" sz="2200" smtClean="0">
              <a:latin typeface="Franklin Gothic Heavy" panose="020B0903020102020204" pitchFamily="34" charset="0"/>
            </a:rPr>
            <a:t>Safety</a:t>
          </a:r>
          <a:endParaRPr lang="en-AU" sz="2200" dirty="0" smtClean="0">
            <a:latin typeface="Franklin Gothic Heavy" panose="020B0903020102020204" pitchFamily="34" charset="0"/>
          </a:endParaRPr>
        </a:p>
      </dgm:t>
    </dgm:pt>
    <dgm:pt modelId="{3A9E10AD-379E-40DA-B2DB-BD96F1F918A3}" type="parTrans" cxnId="{F8D796C1-7C2D-48CD-A4BC-7B102A9AB7A6}">
      <dgm:prSet/>
      <dgm:spPr/>
      <dgm:t>
        <a:bodyPr/>
        <a:lstStyle/>
        <a:p>
          <a:endParaRPr lang="en-US"/>
        </a:p>
      </dgm:t>
    </dgm:pt>
    <dgm:pt modelId="{BD689836-4597-4948-AE1C-FFD782D74F02}" type="sibTrans" cxnId="{F8D796C1-7C2D-48CD-A4BC-7B102A9AB7A6}">
      <dgm:prSet/>
      <dgm:spPr/>
      <dgm:t>
        <a:bodyPr/>
        <a:lstStyle/>
        <a:p>
          <a:endParaRPr lang="en-US"/>
        </a:p>
      </dgm:t>
    </dgm:pt>
    <dgm:pt modelId="{7EFF0A38-0C1C-45F5-B2E6-4728144FA3BC}">
      <dgm:prSet custT="1"/>
      <dgm:spPr/>
      <dgm:t>
        <a:bodyPr/>
        <a:lstStyle/>
        <a:p>
          <a:pPr rtl="0"/>
          <a:r>
            <a:rPr lang="en-AU" sz="2200" smtClean="0">
              <a:latin typeface="Franklin Gothic Heavy" panose="020B0903020102020204" pitchFamily="34" charset="0"/>
            </a:rPr>
            <a:t>Biological needs</a:t>
          </a:r>
          <a:endParaRPr lang="en-US" sz="2200" u="sng" dirty="0" smtClean="0">
            <a:latin typeface="Franklin Gothic Heavy" panose="020B0903020102020204" pitchFamily="34" charset="0"/>
          </a:endParaRPr>
        </a:p>
      </dgm:t>
    </dgm:pt>
    <dgm:pt modelId="{91444EC6-4B86-4448-A642-E0B3189B4EC4}" type="parTrans" cxnId="{43482819-6B01-48BA-9192-F651351AE022}">
      <dgm:prSet/>
      <dgm:spPr/>
      <dgm:t>
        <a:bodyPr/>
        <a:lstStyle/>
        <a:p>
          <a:endParaRPr lang="en-US"/>
        </a:p>
      </dgm:t>
    </dgm:pt>
    <dgm:pt modelId="{CC787CEA-7F03-445A-A809-56DC18E69538}" type="sibTrans" cxnId="{43482819-6B01-48BA-9192-F651351AE022}">
      <dgm:prSet/>
      <dgm:spPr/>
      <dgm:t>
        <a:bodyPr/>
        <a:lstStyle/>
        <a:p>
          <a:endParaRPr lang="en-US"/>
        </a:p>
      </dgm:t>
    </dgm:pt>
    <dgm:pt modelId="{488AD98A-CFDA-4C08-8947-38175C13E42C}" type="pres">
      <dgm:prSet presAssocID="{9BCAA5CB-A085-48C8-A8B2-7C679FFC47E7}" presName="compositeShape" presStyleCnt="0">
        <dgm:presLayoutVars>
          <dgm:dir/>
          <dgm:resizeHandles/>
        </dgm:presLayoutVars>
      </dgm:prSet>
      <dgm:spPr/>
      <dgm:t>
        <a:bodyPr/>
        <a:lstStyle/>
        <a:p>
          <a:endParaRPr lang="en-US"/>
        </a:p>
      </dgm:t>
    </dgm:pt>
    <dgm:pt modelId="{8690792C-BDF4-4521-86A4-30AA5F63E0A0}" type="pres">
      <dgm:prSet presAssocID="{9BCAA5CB-A085-48C8-A8B2-7C679FFC47E7}" presName="pyramid" presStyleLbl="node1" presStyleIdx="0" presStyleCnt="1"/>
      <dgm:spPr/>
    </dgm:pt>
    <dgm:pt modelId="{EE4E5A86-9A10-4A45-A70C-FC26D7557F80}" type="pres">
      <dgm:prSet presAssocID="{9BCAA5CB-A085-48C8-A8B2-7C679FFC47E7}" presName="theList" presStyleCnt="0"/>
      <dgm:spPr/>
    </dgm:pt>
    <dgm:pt modelId="{F73899E9-87D4-445A-8C60-4B703C53363D}" type="pres">
      <dgm:prSet presAssocID="{63AAA331-2E02-4181-8160-9863D7677255}" presName="aNode" presStyleLbl="fgAcc1" presStyleIdx="0" presStyleCnt="5" custScaleY="94615">
        <dgm:presLayoutVars>
          <dgm:bulletEnabled val="1"/>
        </dgm:presLayoutVars>
      </dgm:prSet>
      <dgm:spPr/>
      <dgm:t>
        <a:bodyPr/>
        <a:lstStyle/>
        <a:p>
          <a:endParaRPr lang="en-US"/>
        </a:p>
      </dgm:t>
    </dgm:pt>
    <dgm:pt modelId="{601495C6-6220-4457-AC7C-343F10D1D91A}" type="pres">
      <dgm:prSet presAssocID="{63AAA331-2E02-4181-8160-9863D7677255}" presName="aSpace" presStyleCnt="0"/>
      <dgm:spPr/>
    </dgm:pt>
    <dgm:pt modelId="{337F1C81-F4CF-4F58-BD2C-100C0FEF4B88}" type="pres">
      <dgm:prSet presAssocID="{73DC9A65-CBBF-4F00-A4A5-78A81B9C1590}" presName="aNode" presStyleLbl="fgAcc1" presStyleIdx="1" presStyleCnt="5" custScaleY="94615">
        <dgm:presLayoutVars>
          <dgm:bulletEnabled val="1"/>
        </dgm:presLayoutVars>
      </dgm:prSet>
      <dgm:spPr/>
      <dgm:t>
        <a:bodyPr/>
        <a:lstStyle/>
        <a:p>
          <a:endParaRPr lang="en-US"/>
        </a:p>
      </dgm:t>
    </dgm:pt>
    <dgm:pt modelId="{2BA148D0-16ED-4C2D-9AF0-9877D9979D94}" type="pres">
      <dgm:prSet presAssocID="{73DC9A65-CBBF-4F00-A4A5-78A81B9C1590}" presName="aSpace" presStyleCnt="0"/>
      <dgm:spPr/>
    </dgm:pt>
    <dgm:pt modelId="{C4BCA61E-6034-4F4E-9EF0-F49774909D40}" type="pres">
      <dgm:prSet presAssocID="{6CFFEDBE-E648-47FF-8DA7-8145E34E3F80}" presName="aNode" presStyleLbl="fgAcc1" presStyleIdx="2" presStyleCnt="5" custScaleY="94615">
        <dgm:presLayoutVars>
          <dgm:bulletEnabled val="1"/>
        </dgm:presLayoutVars>
      </dgm:prSet>
      <dgm:spPr/>
      <dgm:t>
        <a:bodyPr/>
        <a:lstStyle/>
        <a:p>
          <a:endParaRPr lang="en-US"/>
        </a:p>
      </dgm:t>
    </dgm:pt>
    <dgm:pt modelId="{1764CC17-AC5B-459C-98D1-5D465F0084F3}" type="pres">
      <dgm:prSet presAssocID="{6CFFEDBE-E648-47FF-8DA7-8145E34E3F80}" presName="aSpace" presStyleCnt="0"/>
      <dgm:spPr/>
    </dgm:pt>
    <dgm:pt modelId="{87326F1C-7103-4CB6-8DCB-7456E1E8CFE4}" type="pres">
      <dgm:prSet presAssocID="{A468E664-4C9E-4B79-88C4-3F2CAA883A64}" presName="aNode" presStyleLbl="fgAcc1" presStyleIdx="3" presStyleCnt="5" custScaleY="94615">
        <dgm:presLayoutVars>
          <dgm:bulletEnabled val="1"/>
        </dgm:presLayoutVars>
      </dgm:prSet>
      <dgm:spPr/>
      <dgm:t>
        <a:bodyPr/>
        <a:lstStyle/>
        <a:p>
          <a:endParaRPr lang="en-US"/>
        </a:p>
      </dgm:t>
    </dgm:pt>
    <dgm:pt modelId="{1DFE555A-AE67-4BF6-AF4C-6488A291C77C}" type="pres">
      <dgm:prSet presAssocID="{A468E664-4C9E-4B79-88C4-3F2CAA883A64}" presName="aSpace" presStyleCnt="0"/>
      <dgm:spPr/>
    </dgm:pt>
    <dgm:pt modelId="{44BA7CA4-69F8-4852-B382-B98DFDA7F395}" type="pres">
      <dgm:prSet presAssocID="{7EFF0A38-0C1C-45F5-B2E6-4728144FA3BC}" presName="aNode" presStyleLbl="fgAcc1" presStyleIdx="4" presStyleCnt="5" custScaleY="94615">
        <dgm:presLayoutVars>
          <dgm:bulletEnabled val="1"/>
        </dgm:presLayoutVars>
      </dgm:prSet>
      <dgm:spPr/>
      <dgm:t>
        <a:bodyPr/>
        <a:lstStyle/>
        <a:p>
          <a:endParaRPr lang="en-US"/>
        </a:p>
      </dgm:t>
    </dgm:pt>
    <dgm:pt modelId="{646656E3-B777-4A99-AE15-6C2CB18DB410}" type="pres">
      <dgm:prSet presAssocID="{7EFF0A38-0C1C-45F5-B2E6-4728144FA3BC}" presName="aSpace" presStyleCnt="0"/>
      <dgm:spPr/>
    </dgm:pt>
  </dgm:ptLst>
  <dgm:cxnLst>
    <dgm:cxn modelId="{1E6DAD16-E473-4614-8954-78A2DF1D6935}" srcId="{9BCAA5CB-A085-48C8-A8B2-7C679FFC47E7}" destId="{73DC9A65-CBBF-4F00-A4A5-78A81B9C1590}" srcOrd="1" destOrd="0" parTransId="{8FE559FF-8D2B-4E3F-BE75-E43A4D6EE981}" sibTransId="{D8DE23BA-CA31-489F-8558-BB226AB64B6F}"/>
    <dgm:cxn modelId="{5EBEAEAB-3481-4E2A-BD54-00E01AA579BD}" srcId="{9BCAA5CB-A085-48C8-A8B2-7C679FFC47E7}" destId="{6CFFEDBE-E648-47FF-8DA7-8145E34E3F80}" srcOrd="2" destOrd="0" parTransId="{B66877F9-F29E-42BB-B719-7DBF1B9FFC31}" sibTransId="{DEBD2BA0-75DC-4B7C-BF9D-1A91C2D68F8B}"/>
    <dgm:cxn modelId="{D7D4B9D6-1C70-4B8A-BC4F-FA3B1EFCF146}" type="presOf" srcId="{6CFFEDBE-E648-47FF-8DA7-8145E34E3F80}" destId="{C4BCA61E-6034-4F4E-9EF0-F49774909D40}" srcOrd="0" destOrd="0" presId="urn:microsoft.com/office/officeart/2005/8/layout/pyramid2"/>
    <dgm:cxn modelId="{831553E8-234C-4B92-9745-CDE955F1BDE0}" type="presOf" srcId="{73DC9A65-CBBF-4F00-A4A5-78A81B9C1590}" destId="{337F1C81-F4CF-4F58-BD2C-100C0FEF4B88}" srcOrd="0" destOrd="0" presId="urn:microsoft.com/office/officeart/2005/8/layout/pyramid2"/>
    <dgm:cxn modelId="{9EB18536-1FE1-4133-AF8F-B4E108D4044C}" srcId="{9BCAA5CB-A085-48C8-A8B2-7C679FFC47E7}" destId="{63AAA331-2E02-4181-8160-9863D7677255}" srcOrd="0" destOrd="0" parTransId="{F3BD24AA-B701-4157-92CD-7715391A120B}" sibTransId="{61ED86BA-06DC-439F-8E95-A20605179D83}"/>
    <dgm:cxn modelId="{D85917B6-AC34-4949-B595-6E57833043E4}" type="presOf" srcId="{A468E664-4C9E-4B79-88C4-3F2CAA883A64}" destId="{87326F1C-7103-4CB6-8DCB-7456E1E8CFE4}" srcOrd="0" destOrd="0" presId="urn:microsoft.com/office/officeart/2005/8/layout/pyramid2"/>
    <dgm:cxn modelId="{F8D796C1-7C2D-48CD-A4BC-7B102A9AB7A6}" srcId="{9BCAA5CB-A085-48C8-A8B2-7C679FFC47E7}" destId="{A468E664-4C9E-4B79-88C4-3F2CAA883A64}" srcOrd="3" destOrd="0" parTransId="{3A9E10AD-379E-40DA-B2DB-BD96F1F918A3}" sibTransId="{BD689836-4597-4948-AE1C-FFD782D74F02}"/>
    <dgm:cxn modelId="{91ABD43F-339D-4195-AD26-A9A3DC5DDE38}" type="presOf" srcId="{63AAA331-2E02-4181-8160-9863D7677255}" destId="{F73899E9-87D4-445A-8C60-4B703C53363D}" srcOrd="0" destOrd="0" presId="urn:microsoft.com/office/officeart/2005/8/layout/pyramid2"/>
    <dgm:cxn modelId="{64FF90E8-2C6E-4F5A-854B-B3A79B843FCF}" type="presOf" srcId="{9BCAA5CB-A085-48C8-A8B2-7C679FFC47E7}" destId="{488AD98A-CFDA-4C08-8947-38175C13E42C}" srcOrd="0" destOrd="0" presId="urn:microsoft.com/office/officeart/2005/8/layout/pyramid2"/>
    <dgm:cxn modelId="{43482819-6B01-48BA-9192-F651351AE022}" srcId="{9BCAA5CB-A085-48C8-A8B2-7C679FFC47E7}" destId="{7EFF0A38-0C1C-45F5-B2E6-4728144FA3BC}" srcOrd="4" destOrd="0" parTransId="{91444EC6-4B86-4448-A642-E0B3189B4EC4}" sibTransId="{CC787CEA-7F03-445A-A809-56DC18E69538}"/>
    <dgm:cxn modelId="{5FEE76D6-2AA7-4113-8D31-7A7801909985}" type="presOf" srcId="{7EFF0A38-0C1C-45F5-B2E6-4728144FA3BC}" destId="{44BA7CA4-69F8-4852-B382-B98DFDA7F395}" srcOrd="0" destOrd="0" presId="urn:microsoft.com/office/officeart/2005/8/layout/pyramid2"/>
    <dgm:cxn modelId="{5D3B8C76-1001-4EAC-BE28-FA6A9A152E0A}" type="presParOf" srcId="{488AD98A-CFDA-4C08-8947-38175C13E42C}" destId="{8690792C-BDF4-4521-86A4-30AA5F63E0A0}" srcOrd="0" destOrd="0" presId="urn:microsoft.com/office/officeart/2005/8/layout/pyramid2"/>
    <dgm:cxn modelId="{F1B816F9-D94C-43F9-A51F-3D76D7B7BF1F}" type="presParOf" srcId="{488AD98A-CFDA-4C08-8947-38175C13E42C}" destId="{EE4E5A86-9A10-4A45-A70C-FC26D7557F80}" srcOrd="1" destOrd="0" presId="urn:microsoft.com/office/officeart/2005/8/layout/pyramid2"/>
    <dgm:cxn modelId="{86273072-FE47-4EC8-81AF-CFD70F286C45}" type="presParOf" srcId="{EE4E5A86-9A10-4A45-A70C-FC26D7557F80}" destId="{F73899E9-87D4-445A-8C60-4B703C53363D}" srcOrd="0" destOrd="0" presId="urn:microsoft.com/office/officeart/2005/8/layout/pyramid2"/>
    <dgm:cxn modelId="{A1A956BA-D39F-4A8D-A7B8-1AA2B9355441}" type="presParOf" srcId="{EE4E5A86-9A10-4A45-A70C-FC26D7557F80}" destId="{601495C6-6220-4457-AC7C-343F10D1D91A}" srcOrd="1" destOrd="0" presId="urn:microsoft.com/office/officeart/2005/8/layout/pyramid2"/>
    <dgm:cxn modelId="{AB6A22F0-9338-4136-98A7-ECACCB822088}" type="presParOf" srcId="{EE4E5A86-9A10-4A45-A70C-FC26D7557F80}" destId="{337F1C81-F4CF-4F58-BD2C-100C0FEF4B88}" srcOrd="2" destOrd="0" presId="urn:microsoft.com/office/officeart/2005/8/layout/pyramid2"/>
    <dgm:cxn modelId="{A73C4CB9-F003-4952-939F-113211BC5C2F}" type="presParOf" srcId="{EE4E5A86-9A10-4A45-A70C-FC26D7557F80}" destId="{2BA148D0-16ED-4C2D-9AF0-9877D9979D94}" srcOrd="3" destOrd="0" presId="urn:microsoft.com/office/officeart/2005/8/layout/pyramid2"/>
    <dgm:cxn modelId="{90140783-E782-41B4-83D0-45851C92C5BC}" type="presParOf" srcId="{EE4E5A86-9A10-4A45-A70C-FC26D7557F80}" destId="{C4BCA61E-6034-4F4E-9EF0-F49774909D40}" srcOrd="4" destOrd="0" presId="urn:microsoft.com/office/officeart/2005/8/layout/pyramid2"/>
    <dgm:cxn modelId="{3DEA632D-ACD1-43C6-80B1-4661C9C1CD1C}" type="presParOf" srcId="{EE4E5A86-9A10-4A45-A70C-FC26D7557F80}" destId="{1764CC17-AC5B-459C-98D1-5D465F0084F3}" srcOrd="5" destOrd="0" presId="urn:microsoft.com/office/officeart/2005/8/layout/pyramid2"/>
    <dgm:cxn modelId="{3176155E-BAB4-43D7-8CF7-95D445ADF18E}" type="presParOf" srcId="{EE4E5A86-9A10-4A45-A70C-FC26D7557F80}" destId="{87326F1C-7103-4CB6-8DCB-7456E1E8CFE4}" srcOrd="6" destOrd="0" presId="urn:microsoft.com/office/officeart/2005/8/layout/pyramid2"/>
    <dgm:cxn modelId="{C798E848-63E8-4351-914A-51B7B76F181B}" type="presParOf" srcId="{EE4E5A86-9A10-4A45-A70C-FC26D7557F80}" destId="{1DFE555A-AE67-4BF6-AF4C-6488A291C77C}" srcOrd="7" destOrd="0" presId="urn:microsoft.com/office/officeart/2005/8/layout/pyramid2"/>
    <dgm:cxn modelId="{3EA046E2-D60F-4EB0-8945-D238996D7A36}" type="presParOf" srcId="{EE4E5A86-9A10-4A45-A70C-FC26D7557F80}" destId="{44BA7CA4-69F8-4852-B382-B98DFDA7F395}" srcOrd="8" destOrd="0" presId="urn:microsoft.com/office/officeart/2005/8/layout/pyramid2"/>
    <dgm:cxn modelId="{BCB28E01-6DAB-424D-B808-924892042855}" type="presParOf" srcId="{EE4E5A86-9A10-4A45-A70C-FC26D7557F80}" destId="{646656E3-B777-4A99-AE15-6C2CB18DB410}" srcOrd="9" destOrd="0" presId="urn:microsoft.com/office/officeart/2005/8/layout/pyramid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2.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22D3AAD-1716-4650-B85C-4AE28C57EDD0}" type="datetimeFigureOut">
              <a:rPr lang="en-US" smtClean="0"/>
              <a:pPr/>
              <a:t>1/18/2016</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F4C9C91-0129-45FF-B6FF-7752A2249131}" type="slidenum">
              <a:rPr lang="en-US" smtClean="0"/>
              <a:pPr/>
              <a:t>‹#›</a:t>
            </a:fld>
            <a:endParaRPr lang="en-US"/>
          </a:p>
        </p:txBody>
      </p:sp>
    </p:spTree>
    <p:extLst>
      <p:ext uri="{BB962C8B-B14F-4D97-AF65-F5344CB8AC3E}">
        <p14:creationId xmlns:p14="http://schemas.microsoft.com/office/powerpoint/2010/main" val="396847287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115.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1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LECTURE NOTES </a:t>
            </a:r>
          </a:p>
          <a:p>
            <a:r>
              <a:rPr lang="en-US" dirty="0" smtClean="0"/>
              <a:t>The</a:t>
            </a:r>
            <a:r>
              <a:rPr lang="en-US" baseline="0" dirty="0" smtClean="0"/>
              <a:t> lecture could raise the topic of ends versus means stating that the society could said to sanction killing because it allows cars to drive on the road, i.e. if there were no cars then there would be no road deaths. This is a major killer in the western world and growing significantly in the developing economies. WHY? Because the benefit of the car outweighs the costs.</a:t>
            </a:r>
            <a:endParaRPr lang="en-US" dirty="0"/>
          </a:p>
        </p:txBody>
      </p:sp>
      <p:sp>
        <p:nvSpPr>
          <p:cNvPr id="4" name="Slide Number Placeholder 3"/>
          <p:cNvSpPr>
            <a:spLocks noGrp="1"/>
          </p:cNvSpPr>
          <p:nvPr>
            <p:ph type="sldNum" sz="quarter" idx="10"/>
          </p:nvPr>
        </p:nvSpPr>
        <p:spPr/>
        <p:txBody>
          <a:bodyPr/>
          <a:lstStyle/>
          <a:p>
            <a:fld id="{6F4C9C91-0129-45FF-B6FF-7752A2249131}" type="slidenum">
              <a:rPr lang="en-US" smtClean="0"/>
              <a:pPr/>
              <a:t>13</a:t>
            </a:fld>
            <a:endParaRPr lang="en-US"/>
          </a:p>
        </p:txBody>
      </p:sp>
    </p:spTree>
    <p:extLst>
      <p:ext uri="{BB962C8B-B14F-4D97-AF65-F5344CB8AC3E}">
        <p14:creationId xmlns:p14="http://schemas.microsoft.com/office/powerpoint/2010/main" val="223161392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Western</a:t>
            </a:r>
            <a:r>
              <a:rPr lang="en-US" baseline="0" dirty="0" smtClean="0"/>
              <a:t> business often sees ethical behavior as a cost. </a:t>
            </a:r>
          </a:p>
          <a:p>
            <a:r>
              <a:rPr lang="en-US" baseline="0" dirty="0" smtClean="0"/>
              <a:t>A dominant paradigm prior to the GFC was that social responsibility was the business of government not business of business. </a:t>
            </a:r>
          </a:p>
          <a:p>
            <a:r>
              <a:rPr lang="en-US" baseline="0" dirty="0" smtClean="0"/>
              <a:t>It is important to that we understand that we cannot turn this is into a simple dichotomy, companies are simply moral or immoral</a:t>
            </a:r>
          </a:p>
          <a:p>
            <a:r>
              <a:rPr lang="en-US" baseline="0" dirty="0" smtClean="0"/>
              <a:t>Imagine a business that does not keep up with the efficiency of technology or globalization, how long will it last if its products are twice the cost of its opponents?</a:t>
            </a:r>
          </a:p>
          <a:p>
            <a:r>
              <a:rPr lang="en-US" baseline="0" dirty="0" smtClean="0"/>
              <a:t>Modern business must constantly balance profitability and social responsibility to remain in business</a:t>
            </a:r>
          </a:p>
          <a:p>
            <a:endParaRPr lang="en-US" baseline="0" dirty="0" smtClean="0"/>
          </a:p>
        </p:txBody>
      </p:sp>
      <p:sp>
        <p:nvSpPr>
          <p:cNvPr id="4" name="Slide Number Placeholder 3"/>
          <p:cNvSpPr>
            <a:spLocks noGrp="1"/>
          </p:cNvSpPr>
          <p:nvPr>
            <p:ph type="sldNum" sz="quarter" idx="10"/>
          </p:nvPr>
        </p:nvSpPr>
        <p:spPr/>
        <p:txBody>
          <a:bodyPr/>
          <a:lstStyle/>
          <a:p>
            <a:fld id="{6F4C9C91-0129-45FF-B6FF-7752A2249131}" type="slidenum">
              <a:rPr lang="en-US" smtClean="0"/>
              <a:pPr/>
              <a:t>15</a:t>
            </a:fld>
            <a:endParaRPr lang="en-US"/>
          </a:p>
        </p:txBody>
      </p:sp>
    </p:spTree>
    <p:extLst>
      <p:ext uri="{BB962C8B-B14F-4D97-AF65-F5344CB8AC3E}">
        <p14:creationId xmlns:p14="http://schemas.microsoft.com/office/powerpoint/2010/main" val="89909866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a:t>
            </a:r>
            <a:r>
              <a:rPr lang="en-US" baseline="0" dirty="0" smtClean="0"/>
              <a:t> campaign went as far as having police cars going down street with their loud hailers.</a:t>
            </a:r>
          </a:p>
          <a:p>
            <a:endParaRPr lang="en-US" baseline="0" dirty="0" smtClean="0"/>
          </a:p>
          <a:p>
            <a:r>
              <a:rPr lang="en-US" baseline="0" dirty="0" smtClean="0"/>
              <a:t>RESULT: Snow foods as a brand wiped out, Executives jailed. Tylenol brand was saved, because community had confidence in Johnson and Johnson</a:t>
            </a:r>
          </a:p>
          <a:p>
            <a:endParaRPr lang="en-US" baseline="0" dirty="0" smtClean="0"/>
          </a:p>
          <a:p>
            <a:r>
              <a:rPr lang="en-US" baseline="0" dirty="0" smtClean="0"/>
              <a:t>IMPORTANT POINT: Swift action / public welfare before profit. Ethics is in the company’s interest</a:t>
            </a:r>
            <a:endParaRPr lang="en-US" dirty="0"/>
          </a:p>
        </p:txBody>
      </p:sp>
      <p:sp>
        <p:nvSpPr>
          <p:cNvPr id="4" name="Slide Number Placeholder 3"/>
          <p:cNvSpPr>
            <a:spLocks noGrp="1"/>
          </p:cNvSpPr>
          <p:nvPr>
            <p:ph type="sldNum" sz="quarter" idx="10"/>
          </p:nvPr>
        </p:nvSpPr>
        <p:spPr/>
        <p:txBody>
          <a:bodyPr/>
          <a:lstStyle/>
          <a:p>
            <a:fld id="{6F4C9C91-0129-45FF-B6FF-7752A2249131}" type="slidenum">
              <a:rPr lang="en-US" smtClean="0"/>
              <a:pPr/>
              <a:t>22</a:t>
            </a:fld>
            <a:endParaRPr lang="en-US"/>
          </a:p>
        </p:txBody>
      </p:sp>
    </p:spTree>
    <p:extLst>
      <p:ext uri="{BB962C8B-B14F-4D97-AF65-F5344CB8AC3E}">
        <p14:creationId xmlns:p14="http://schemas.microsoft.com/office/powerpoint/2010/main" val="169637211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 Refer to the Hershey’s example</a:t>
            </a:r>
            <a:r>
              <a:rPr lang="en-US" baseline="0" dirty="0" smtClean="0"/>
              <a:t> as to how institutional shareholders suing for information on the logistics chain</a:t>
            </a:r>
            <a:endParaRPr lang="en-US" dirty="0"/>
          </a:p>
        </p:txBody>
      </p:sp>
      <p:sp>
        <p:nvSpPr>
          <p:cNvPr id="4" name="Slide Number Placeholder 3"/>
          <p:cNvSpPr>
            <a:spLocks noGrp="1"/>
          </p:cNvSpPr>
          <p:nvPr>
            <p:ph type="sldNum" sz="quarter" idx="10"/>
          </p:nvPr>
        </p:nvSpPr>
        <p:spPr/>
        <p:txBody>
          <a:bodyPr/>
          <a:lstStyle/>
          <a:p>
            <a:fld id="{6F4C9C91-0129-45FF-B6FF-7752A2249131}" type="slidenum">
              <a:rPr lang="en-US" smtClean="0"/>
              <a:pPr/>
              <a:t>23</a:t>
            </a:fld>
            <a:endParaRPr lang="en-US"/>
          </a:p>
        </p:txBody>
      </p:sp>
    </p:spTree>
    <p:extLst>
      <p:ext uri="{BB962C8B-B14F-4D97-AF65-F5344CB8AC3E}">
        <p14:creationId xmlns:p14="http://schemas.microsoft.com/office/powerpoint/2010/main" val="228248521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Ethical</a:t>
            </a:r>
            <a:r>
              <a:rPr lang="en-US" baseline="0" dirty="0" smtClean="0"/>
              <a:t> companies avoid these consequences</a:t>
            </a:r>
          </a:p>
          <a:p>
            <a:endParaRPr lang="en-US" baseline="0" dirty="0" smtClean="0"/>
          </a:p>
          <a:p>
            <a:r>
              <a:rPr lang="en-US" baseline="0" dirty="0" smtClean="0"/>
              <a:t>If in a crisis, where there is an instance of corruption within a major company operating overseas, evidence of a sincere ethical culture will act as a defense </a:t>
            </a:r>
            <a:r>
              <a:rPr lang="en-US" baseline="0" dirty="0" err="1" smtClean="0"/>
              <a:t>subtantially</a:t>
            </a:r>
            <a:r>
              <a:rPr lang="en-US" baseline="0" dirty="0" smtClean="0"/>
              <a:t> mitigating penalties (more about that later in the book)</a:t>
            </a:r>
            <a:endParaRPr lang="en-US" dirty="0"/>
          </a:p>
        </p:txBody>
      </p:sp>
      <p:sp>
        <p:nvSpPr>
          <p:cNvPr id="4" name="Slide Number Placeholder 3"/>
          <p:cNvSpPr>
            <a:spLocks noGrp="1"/>
          </p:cNvSpPr>
          <p:nvPr>
            <p:ph type="sldNum" sz="quarter" idx="10"/>
          </p:nvPr>
        </p:nvSpPr>
        <p:spPr/>
        <p:txBody>
          <a:bodyPr/>
          <a:lstStyle/>
          <a:p>
            <a:fld id="{6F4C9C91-0129-45FF-B6FF-7752A2249131}" type="slidenum">
              <a:rPr lang="en-US" smtClean="0"/>
              <a:pPr/>
              <a:t>24</a:t>
            </a:fld>
            <a:endParaRPr lang="en-US"/>
          </a:p>
        </p:txBody>
      </p:sp>
    </p:spTree>
    <p:extLst>
      <p:ext uri="{BB962C8B-B14F-4D97-AF65-F5344CB8AC3E}">
        <p14:creationId xmlns:p14="http://schemas.microsoft.com/office/powerpoint/2010/main" val="124826843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There is an opportunity here to discuss complex securities and their role in the GFC.</a:t>
            </a:r>
          </a:p>
          <a:p>
            <a:endParaRPr lang="en-US" dirty="0" smtClean="0"/>
          </a:p>
          <a:p>
            <a:r>
              <a:rPr lang="en-US" dirty="0" smtClean="0"/>
              <a:t>Not being able</a:t>
            </a:r>
            <a:r>
              <a:rPr lang="en-US" baseline="0" dirty="0" smtClean="0"/>
              <a:t> to understand the risk because of the complexities was a major contributor to </a:t>
            </a:r>
            <a:r>
              <a:rPr lang="en-US" baseline="0" smtClean="0"/>
              <a:t>the downturn</a:t>
            </a:r>
            <a:endParaRPr lang="en-US" dirty="0"/>
          </a:p>
        </p:txBody>
      </p:sp>
      <p:sp>
        <p:nvSpPr>
          <p:cNvPr id="4" name="Slide Number Placeholder 3"/>
          <p:cNvSpPr>
            <a:spLocks noGrp="1"/>
          </p:cNvSpPr>
          <p:nvPr>
            <p:ph type="sldNum" sz="quarter" idx="10"/>
          </p:nvPr>
        </p:nvSpPr>
        <p:spPr/>
        <p:txBody>
          <a:bodyPr/>
          <a:lstStyle/>
          <a:p>
            <a:fld id="{6F4C9C91-0129-45FF-B6FF-7752A2249131}" type="slidenum">
              <a:rPr lang="en-US" smtClean="0"/>
              <a:pPr/>
              <a:t>25</a:t>
            </a:fld>
            <a:endParaRPr lang="en-US"/>
          </a:p>
        </p:txBody>
      </p:sp>
    </p:spTree>
    <p:extLst>
      <p:ext uri="{BB962C8B-B14F-4D97-AF65-F5344CB8AC3E}">
        <p14:creationId xmlns:p14="http://schemas.microsoft.com/office/powerpoint/2010/main" val="55779692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4C9C91-0129-45FF-B6FF-7752A2249131}" type="slidenum">
              <a:rPr lang="en-US" smtClean="0"/>
              <a:pPr/>
              <a:t>26</a:t>
            </a:fld>
            <a:endParaRPr lang="en-US"/>
          </a:p>
        </p:txBody>
      </p:sp>
    </p:spTree>
    <p:extLst>
      <p:ext uri="{BB962C8B-B14F-4D97-AF65-F5344CB8AC3E}">
        <p14:creationId xmlns:p14="http://schemas.microsoft.com/office/powerpoint/2010/main" val="193893352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4C9C91-0129-45FF-B6FF-7752A2249131}" type="slidenum">
              <a:rPr lang="en-US" smtClean="0"/>
              <a:pPr/>
              <a:t>28</a:t>
            </a:fld>
            <a:endParaRPr lang="en-US"/>
          </a:p>
        </p:txBody>
      </p:sp>
    </p:spTree>
    <p:extLst>
      <p:ext uri="{BB962C8B-B14F-4D97-AF65-F5344CB8AC3E}">
        <p14:creationId xmlns:p14="http://schemas.microsoft.com/office/powerpoint/2010/main" val="293735019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4C9C91-0129-45FF-B6FF-7752A2249131}" type="slidenum">
              <a:rPr lang="en-US" smtClean="0">
                <a:solidFill>
                  <a:prstClr val="black"/>
                </a:solidFill>
              </a:rPr>
              <a:pPr/>
              <a:t>30</a:t>
            </a:fld>
            <a:endParaRPr lang="en-US">
              <a:solidFill>
                <a:prstClr val="black"/>
              </a:solidFill>
            </a:endParaRPr>
          </a:p>
        </p:txBody>
      </p:sp>
    </p:spTree>
    <p:extLst>
      <p:ext uri="{BB962C8B-B14F-4D97-AF65-F5344CB8AC3E}">
        <p14:creationId xmlns:p14="http://schemas.microsoft.com/office/powerpoint/2010/main" val="102158738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smtClean="0"/>
              <a:t>Hofestede</a:t>
            </a:r>
            <a:r>
              <a:rPr lang="en-US" dirty="0" smtClean="0"/>
              <a:t> in an exceptional position</a:t>
            </a:r>
            <a:r>
              <a:rPr lang="en-US" baseline="0" dirty="0" smtClean="0"/>
              <a:t> and gathered a huge amount of data</a:t>
            </a:r>
            <a:endParaRPr lang="en-US" dirty="0"/>
          </a:p>
        </p:txBody>
      </p:sp>
      <p:sp>
        <p:nvSpPr>
          <p:cNvPr id="4" name="Slide Number Placeholder 3"/>
          <p:cNvSpPr>
            <a:spLocks noGrp="1"/>
          </p:cNvSpPr>
          <p:nvPr>
            <p:ph type="sldNum" sz="quarter" idx="10"/>
          </p:nvPr>
        </p:nvSpPr>
        <p:spPr/>
        <p:txBody>
          <a:bodyPr/>
          <a:lstStyle/>
          <a:p>
            <a:fld id="{6F4C9C91-0129-45FF-B6FF-7752A2249131}" type="slidenum">
              <a:rPr lang="en-US" smtClean="0">
                <a:solidFill>
                  <a:prstClr val="black"/>
                </a:solidFill>
              </a:rPr>
              <a:pPr/>
              <a:t>32</a:t>
            </a:fld>
            <a:endParaRPr lang="en-US">
              <a:solidFill>
                <a:prstClr val="black"/>
              </a:solidFill>
            </a:endParaRPr>
          </a:p>
        </p:txBody>
      </p:sp>
    </p:spTree>
    <p:extLst>
      <p:ext uri="{BB962C8B-B14F-4D97-AF65-F5344CB8AC3E}">
        <p14:creationId xmlns:p14="http://schemas.microsoft.com/office/powerpoint/2010/main" val="314919951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i="1" kern="1200" dirty="0" smtClean="0">
                <a:solidFill>
                  <a:schemeClr val="tx1"/>
                </a:solidFill>
                <a:effectLst/>
                <a:latin typeface="+mn-lt"/>
                <a:ea typeface="+mn-ea"/>
                <a:cs typeface="+mn-cs"/>
              </a:rPr>
              <a:t>Individualism-collectivism continuum</a:t>
            </a:r>
            <a:r>
              <a:rPr lang="en-US" sz="1200" kern="1200" dirty="0" smtClean="0">
                <a:solidFill>
                  <a:schemeClr val="tx1"/>
                </a:solidFill>
                <a:effectLst/>
                <a:latin typeface="+mn-lt"/>
                <a:ea typeface="+mn-ea"/>
                <a:cs typeface="+mn-cs"/>
              </a:rPr>
              <a:t> In an individualistic culture you would expect the members to be more self-oriented looking to their own interests and that of their immediate families. In the collectivist culture people consider that they are members of a wider group, an extended family or a tribe or some other collective, like a business.</a:t>
            </a:r>
          </a:p>
          <a:p>
            <a:r>
              <a:rPr lang="en-US" sz="1200" kern="1200" dirty="0" smtClean="0">
                <a:solidFill>
                  <a:schemeClr val="tx1"/>
                </a:solidFill>
                <a:effectLst/>
                <a:latin typeface="+mn-lt"/>
                <a:ea typeface="+mn-ea"/>
                <a:cs typeface="+mn-cs"/>
              </a:rPr>
              <a:t> </a:t>
            </a:r>
          </a:p>
          <a:p>
            <a:r>
              <a:rPr lang="en-US" sz="1200" i="1" kern="1200" dirty="0" smtClean="0">
                <a:solidFill>
                  <a:schemeClr val="tx1"/>
                </a:solidFill>
                <a:effectLst/>
                <a:latin typeface="+mn-lt"/>
                <a:ea typeface="+mn-ea"/>
                <a:cs typeface="+mn-cs"/>
              </a:rPr>
              <a:t>Power distance</a:t>
            </a:r>
            <a:r>
              <a:rPr lang="en-US" sz="1200" kern="1200" dirty="0" smtClean="0">
                <a:solidFill>
                  <a:schemeClr val="tx1"/>
                </a:solidFill>
                <a:effectLst/>
                <a:latin typeface="+mn-lt"/>
                <a:ea typeface="+mn-ea"/>
                <a:cs typeface="+mn-cs"/>
              </a:rPr>
              <a:t> This dimension is about how the members of the society view themselves in the business hierarchy. In a community with a high ‘power distance’, leaders are given very high status and are considered to be very important. In low ‘power distance’ countries there is a more egalitarian mindset. The status of the manager is not considered significantly greater than that of the workers themselves.</a:t>
            </a:r>
          </a:p>
          <a:p>
            <a:r>
              <a:rPr lang="en-US" sz="1200" kern="1200" dirty="0" smtClean="0">
                <a:solidFill>
                  <a:schemeClr val="tx1"/>
                </a:solidFill>
                <a:effectLst/>
                <a:latin typeface="+mn-lt"/>
                <a:ea typeface="+mn-ea"/>
                <a:cs typeface="+mn-cs"/>
              </a:rPr>
              <a:t> </a:t>
            </a:r>
          </a:p>
          <a:p>
            <a:r>
              <a:rPr lang="en-US" sz="1200" i="1" kern="1200" dirty="0" smtClean="0">
                <a:solidFill>
                  <a:schemeClr val="tx1"/>
                </a:solidFill>
                <a:effectLst/>
                <a:latin typeface="+mn-lt"/>
                <a:ea typeface="+mn-ea"/>
                <a:cs typeface="+mn-cs"/>
              </a:rPr>
              <a:t>Masculinity-femininity continuum</a:t>
            </a:r>
            <a:r>
              <a:rPr lang="en-US" sz="1200" kern="1200" dirty="0" smtClean="0">
                <a:solidFill>
                  <a:schemeClr val="tx1"/>
                </a:solidFill>
                <a:effectLst/>
                <a:latin typeface="+mn-lt"/>
                <a:ea typeface="+mn-ea"/>
                <a:cs typeface="+mn-cs"/>
              </a:rPr>
              <a:t> Some cultures are male oriented and consequently adopt more masculine strategies in the workplace. They are aggressive in their approach, driven by monetary reward, competitive and expect that women will act in a traditional way. In a society that is orientated towards the feminine side, members are less competitive, more co-operative and are more accepting of women in non-traditional roles. Feminine cultures have a greater concern for the wider social good. </a:t>
            </a:r>
          </a:p>
          <a:p>
            <a:r>
              <a:rPr lang="en-US" sz="1200" kern="1200" dirty="0" smtClean="0">
                <a:solidFill>
                  <a:schemeClr val="tx1"/>
                </a:solidFill>
                <a:effectLst/>
                <a:latin typeface="+mn-lt"/>
                <a:ea typeface="+mn-ea"/>
                <a:cs typeface="+mn-cs"/>
              </a:rPr>
              <a:t> </a:t>
            </a:r>
          </a:p>
          <a:p>
            <a:r>
              <a:rPr lang="en-US" sz="1200" i="1" kern="1200" dirty="0" smtClean="0">
                <a:solidFill>
                  <a:schemeClr val="tx1"/>
                </a:solidFill>
                <a:effectLst/>
                <a:latin typeface="+mn-lt"/>
                <a:ea typeface="+mn-ea"/>
                <a:cs typeface="+mn-cs"/>
              </a:rPr>
              <a:t>Uncertainty avoidance</a:t>
            </a:r>
            <a:r>
              <a:rPr lang="en-US" sz="1200" kern="1200" dirty="0" smtClean="0">
                <a:solidFill>
                  <a:schemeClr val="tx1"/>
                </a:solidFill>
                <a:effectLst/>
                <a:latin typeface="+mn-lt"/>
                <a:ea typeface="+mn-ea"/>
                <a:cs typeface="+mn-cs"/>
              </a:rPr>
              <a:t> Members in a community with a high ‘uncertainty avoidance’ rating have a greater need for stability, structure and certainty. Typically there is greater corporate loyalty and an expectation that the corporation will return that loyalty. The members are also likely to be insecure, less tolerant of deviance and more aggressive in the workplace. In a community at the low end of the ‘uncertainty avoidance’ scale, the members are more open to diversity, accepting of difference and less risk-averse.</a:t>
            </a: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6F4C9C91-0129-45FF-B6FF-7752A2249131}" type="slidenum">
              <a:rPr lang="en-US" smtClean="0">
                <a:solidFill>
                  <a:prstClr val="black"/>
                </a:solidFill>
              </a:rPr>
              <a:pPr/>
              <a:t>33</a:t>
            </a:fld>
            <a:endParaRPr lang="en-US">
              <a:solidFill>
                <a:prstClr val="black"/>
              </a:solidFill>
            </a:endParaRPr>
          </a:p>
        </p:txBody>
      </p:sp>
    </p:spTree>
    <p:extLst>
      <p:ext uri="{BB962C8B-B14F-4D97-AF65-F5344CB8AC3E}">
        <p14:creationId xmlns:p14="http://schemas.microsoft.com/office/powerpoint/2010/main" val="24443316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i="1" kern="1200" dirty="0" smtClean="0">
                <a:solidFill>
                  <a:schemeClr val="tx1"/>
                </a:solidFill>
                <a:effectLst/>
                <a:latin typeface="+mn-lt"/>
                <a:ea typeface="+mn-ea"/>
                <a:cs typeface="+mn-cs"/>
              </a:rPr>
              <a:t>Long-term versus short-term orientation</a:t>
            </a:r>
            <a:r>
              <a:rPr lang="en-US" sz="1200" kern="1200" dirty="0" smtClean="0">
                <a:solidFill>
                  <a:schemeClr val="tx1"/>
                </a:solidFill>
                <a:effectLst/>
                <a:latin typeface="+mn-lt"/>
                <a:ea typeface="+mn-ea"/>
                <a:cs typeface="+mn-cs"/>
              </a:rPr>
              <a:t> (formerly referred to as “Confucian dynamism”) This dimension relates to a culture having either a short or a long term focus. In a culture where a long-term approach is taken, business people place a greater emphasis on cultivating relationships and building a market position; family and business often fuse. The social as well as the commercial element of their businesses are important for their personal satisfaction. Cultures with a short term orientation split their business and family lives and look for quick results. </a:t>
            </a:r>
          </a:p>
          <a:p>
            <a:r>
              <a:rPr lang="en-US" sz="1200" kern="1200" dirty="0" smtClean="0">
                <a:solidFill>
                  <a:schemeClr val="tx1"/>
                </a:solidFill>
                <a:effectLst/>
                <a:latin typeface="+mn-lt"/>
                <a:ea typeface="+mn-ea"/>
                <a:cs typeface="+mn-cs"/>
              </a:rPr>
              <a:t> </a:t>
            </a:r>
          </a:p>
          <a:p>
            <a:r>
              <a:rPr lang="en-US" sz="1200" i="1" kern="1200" dirty="0" smtClean="0">
                <a:solidFill>
                  <a:schemeClr val="tx1"/>
                </a:solidFill>
                <a:effectLst/>
                <a:latin typeface="+mn-lt"/>
                <a:ea typeface="+mn-ea"/>
                <a:cs typeface="+mn-cs"/>
              </a:rPr>
              <a:t>Indulgence-self-restraint</a:t>
            </a:r>
            <a:r>
              <a:rPr lang="en-US" sz="1200" kern="1200" dirty="0" smtClean="0">
                <a:solidFill>
                  <a:schemeClr val="tx1"/>
                </a:solidFill>
                <a:effectLst/>
                <a:latin typeface="+mn-lt"/>
                <a:ea typeface="+mn-ea"/>
                <a:cs typeface="+mn-cs"/>
              </a:rPr>
              <a:t> This refers to whether the members of a particular culture do or do not feel inhibited by the social expectations of their community. In the indulgent culture members feel that they can live life as they choose while those in the self-restraint culture believe that they are more bound to live by the community’s rules.</a:t>
            </a:r>
          </a:p>
          <a:p>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a:t>
            </a:r>
          </a:p>
          <a:p>
            <a:r>
              <a:rPr lang="en-US" sz="1200" kern="1200" dirty="0" smtClean="0">
                <a:solidFill>
                  <a:schemeClr val="tx1"/>
                </a:solidFill>
                <a:effectLst/>
                <a:latin typeface="+mn-lt"/>
                <a:ea typeface="+mn-ea"/>
                <a:cs typeface="+mn-cs"/>
              </a:rPr>
              <a:t>The dimensions all influence a business person’s values and therefore how they approach ethical problems. It is important to recognize that there is a difference between an individual and their society. The statistical analysis is about ‘trends’ not on absolute rules but it is instructive in understanding cultural differences. It is also important to note that culture is only one aspect of building a picture of what influences individual values and behavior. </a:t>
            </a:r>
          </a:p>
          <a:p>
            <a:r>
              <a:rPr lang="en-US" sz="1200" kern="1200" dirty="0" smtClean="0">
                <a:solidFill>
                  <a:schemeClr val="tx1"/>
                </a:solidFill>
                <a:effectLst/>
                <a:latin typeface="+mn-lt"/>
                <a:ea typeface="+mn-ea"/>
                <a:cs typeface="+mn-cs"/>
              </a:rPr>
              <a:t> </a:t>
            </a:r>
          </a:p>
          <a:p>
            <a:r>
              <a:rPr lang="en-US" sz="1200" kern="1200" dirty="0" smtClean="0">
                <a:solidFill>
                  <a:schemeClr val="tx1"/>
                </a:solidFill>
                <a:effectLst/>
                <a:latin typeface="+mn-lt"/>
                <a:ea typeface="+mn-ea"/>
                <a:cs typeface="+mn-cs"/>
              </a:rPr>
              <a:t>Hofstede’s work is often the starting point for research into cross-cultural ethical behavior and is referred to throughout this chapter; particularly under the </a:t>
            </a:r>
            <a:r>
              <a:rPr lang="en-US" sz="1200" i="1" kern="1200" dirty="0" smtClean="0">
                <a:solidFill>
                  <a:schemeClr val="tx1"/>
                </a:solidFill>
                <a:effectLst/>
                <a:latin typeface="+mn-lt"/>
                <a:ea typeface="+mn-ea"/>
                <a:cs typeface="+mn-cs"/>
              </a:rPr>
              <a:t>Dominant cultural values</a:t>
            </a:r>
            <a:r>
              <a:rPr lang="en-US" sz="1200" kern="1200" dirty="0" smtClean="0">
                <a:solidFill>
                  <a:schemeClr val="tx1"/>
                </a:solidFill>
                <a:effectLst/>
                <a:latin typeface="+mn-lt"/>
                <a:ea typeface="+mn-ea"/>
                <a:cs typeface="+mn-cs"/>
              </a:rPr>
              <a:t> section.</a:t>
            </a:r>
          </a:p>
          <a:p>
            <a:endParaRPr lang="en-US" dirty="0"/>
          </a:p>
        </p:txBody>
      </p:sp>
      <p:sp>
        <p:nvSpPr>
          <p:cNvPr id="4" name="Slide Number Placeholder 3"/>
          <p:cNvSpPr>
            <a:spLocks noGrp="1"/>
          </p:cNvSpPr>
          <p:nvPr>
            <p:ph type="sldNum" sz="quarter" idx="10"/>
          </p:nvPr>
        </p:nvSpPr>
        <p:spPr/>
        <p:txBody>
          <a:bodyPr/>
          <a:lstStyle/>
          <a:p>
            <a:fld id="{6F4C9C91-0129-45FF-B6FF-7752A2249131}" type="slidenum">
              <a:rPr lang="en-US" smtClean="0">
                <a:solidFill>
                  <a:prstClr val="black"/>
                </a:solidFill>
              </a:rPr>
              <a:pPr/>
              <a:t>34</a:t>
            </a:fld>
            <a:endParaRPr lang="en-US">
              <a:solidFill>
                <a:prstClr val="black"/>
              </a:solidFill>
            </a:endParaRPr>
          </a:p>
        </p:txBody>
      </p:sp>
    </p:spTree>
    <p:extLst>
      <p:ext uri="{BB962C8B-B14F-4D97-AF65-F5344CB8AC3E}">
        <p14:creationId xmlns:p14="http://schemas.microsoft.com/office/powerpoint/2010/main" val="329313079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4C9C91-0129-45FF-B6FF-7752A2249131}" type="slidenum">
              <a:rPr lang="en-US" smtClean="0">
                <a:solidFill>
                  <a:prstClr val="black"/>
                </a:solidFill>
              </a:rPr>
              <a:pPr/>
              <a:t>36</a:t>
            </a:fld>
            <a:endParaRPr lang="en-US">
              <a:solidFill>
                <a:prstClr val="black"/>
              </a:solidFill>
            </a:endParaRPr>
          </a:p>
        </p:txBody>
      </p:sp>
    </p:spTree>
    <p:extLst>
      <p:ext uri="{BB962C8B-B14F-4D97-AF65-F5344CB8AC3E}">
        <p14:creationId xmlns:p14="http://schemas.microsoft.com/office/powerpoint/2010/main" val="391216960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These four questions can assist you in analyzing the cultural alignment of an organization,</a:t>
            </a:r>
            <a:r>
              <a:rPr lang="en-US" baseline="0" dirty="0" smtClean="0"/>
              <a:t> how well does the organization as a whole share a common ethical perspective and direction? </a:t>
            </a:r>
            <a:r>
              <a:rPr lang="en-US" dirty="0" smtClean="0"/>
              <a:t> </a:t>
            </a:r>
            <a:endParaRPr lang="en-US" dirty="0"/>
          </a:p>
        </p:txBody>
      </p:sp>
      <p:sp>
        <p:nvSpPr>
          <p:cNvPr id="4" name="Slide Number Placeholder 3"/>
          <p:cNvSpPr>
            <a:spLocks noGrp="1"/>
          </p:cNvSpPr>
          <p:nvPr>
            <p:ph type="sldNum" sz="quarter" idx="10"/>
          </p:nvPr>
        </p:nvSpPr>
        <p:spPr/>
        <p:txBody>
          <a:bodyPr/>
          <a:lstStyle/>
          <a:p>
            <a:fld id="{6F4C9C91-0129-45FF-B6FF-7752A2249131}" type="slidenum">
              <a:rPr lang="en-US" smtClean="0">
                <a:solidFill>
                  <a:prstClr val="black"/>
                </a:solidFill>
              </a:rPr>
              <a:pPr/>
              <a:t>41</a:t>
            </a:fld>
            <a:endParaRPr lang="en-US">
              <a:solidFill>
                <a:prstClr val="black"/>
              </a:solidFill>
            </a:endParaRPr>
          </a:p>
        </p:txBody>
      </p:sp>
    </p:spTree>
    <p:extLst>
      <p:ext uri="{BB962C8B-B14F-4D97-AF65-F5344CB8AC3E}">
        <p14:creationId xmlns:p14="http://schemas.microsoft.com/office/powerpoint/2010/main" val="392516736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4C9C91-0129-45FF-B6FF-7752A2249131}" type="slidenum">
              <a:rPr lang="en-US" smtClean="0">
                <a:solidFill>
                  <a:prstClr val="black"/>
                </a:solidFill>
              </a:rPr>
              <a:pPr/>
              <a:t>44</a:t>
            </a:fld>
            <a:endParaRPr lang="en-US">
              <a:solidFill>
                <a:prstClr val="black"/>
              </a:solidFill>
            </a:endParaRPr>
          </a:p>
        </p:txBody>
      </p:sp>
    </p:spTree>
    <p:extLst>
      <p:ext uri="{BB962C8B-B14F-4D97-AF65-F5344CB8AC3E}">
        <p14:creationId xmlns:p14="http://schemas.microsoft.com/office/powerpoint/2010/main" val="115188924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4C9C91-0129-45FF-B6FF-7752A2249131}" type="slidenum">
              <a:rPr lang="en-US" smtClean="0">
                <a:solidFill>
                  <a:prstClr val="black"/>
                </a:solidFill>
              </a:rPr>
              <a:pPr/>
              <a:t>48</a:t>
            </a:fld>
            <a:endParaRPr lang="en-US">
              <a:solidFill>
                <a:prstClr val="black"/>
              </a:solidFill>
            </a:endParaRPr>
          </a:p>
        </p:txBody>
      </p:sp>
    </p:spTree>
    <p:extLst>
      <p:ext uri="{BB962C8B-B14F-4D97-AF65-F5344CB8AC3E}">
        <p14:creationId xmlns:p14="http://schemas.microsoft.com/office/powerpoint/2010/main" val="37492992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4C9C91-0129-45FF-B6FF-7752A2249131}" type="slidenum">
              <a:rPr lang="en-US" smtClean="0">
                <a:solidFill>
                  <a:prstClr val="black"/>
                </a:solidFill>
              </a:rPr>
              <a:pPr/>
              <a:t>57</a:t>
            </a:fld>
            <a:endParaRPr lang="en-US">
              <a:solidFill>
                <a:prstClr val="black"/>
              </a:solidFill>
            </a:endParaRPr>
          </a:p>
        </p:txBody>
      </p:sp>
    </p:spTree>
    <p:extLst>
      <p:ext uri="{BB962C8B-B14F-4D97-AF65-F5344CB8AC3E}">
        <p14:creationId xmlns:p14="http://schemas.microsoft.com/office/powerpoint/2010/main" val="66815299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4C9C91-0129-45FF-B6FF-7752A2249131}" type="slidenum">
              <a:rPr lang="en-US" smtClean="0"/>
              <a:pPr/>
              <a:t>59</a:t>
            </a:fld>
            <a:endParaRPr lang="en-US"/>
          </a:p>
        </p:txBody>
      </p:sp>
    </p:spTree>
    <p:extLst>
      <p:ext uri="{BB962C8B-B14F-4D97-AF65-F5344CB8AC3E}">
        <p14:creationId xmlns:p14="http://schemas.microsoft.com/office/powerpoint/2010/main" val="102158738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he air contains bromide leached into it by evaporation. The resultant combination of warmth and a calming agent may have something to do with its popularity as a holiday resort. </a:t>
            </a:r>
            <a:endParaRPr lang="en-US" dirty="0"/>
          </a:p>
        </p:txBody>
      </p:sp>
      <p:sp>
        <p:nvSpPr>
          <p:cNvPr id="4" name="Slide Number Placeholder 3"/>
          <p:cNvSpPr>
            <a:spLocks noGrp="1"/>
          </p:cNvSpPr>
          <p:nvPr>
            <p:ph type="sldNum" sz="quarter" idx="10"/>
          </p:nvPr>
        </p:nvSpPr>
        <p:spPr/>
        <p:txBody>
          <a:bodyPr/>
          <a:lstStyle/>
          <a:p>
            <a:fld id="{6F4C9C91-0129-45FF-B6FF-7752A2249131}" type="slidenum">
              <a:rPr lang="en-US" smtClean="0"/>
              <a:pPr/>
              <a:t>70</a:t>
            </a:fld>
            <a:endParaRPr lang="en-US" dirty="0"/>
          </a:p>
        </p:txBody>
      </p:sp>
    </p:spTree>
    <p:extLst>
      <p:ext uri="{BB962C8B-B14F-4D97-AF65-F5344CB8AC3E}">
        <p14:creationId xmlns:p14="http://schemas.microsoft.com/office/powerpoint/2010/main" val="420982427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6F4C9C91-0129-45FF-B6FF-7752A2249131}" type="slidenum">
              <a:rPr lang="en-US" smtClean="0"/>
              <a:pPr/>
              <a:t>73</a:t>
            </a:fld>
            <a:endParaRPr lang="en-US"/>
          </a:p>
        </p:txBody>
      </p:sp>
    </p:spTree>
    <p:extLst>
      <p:ext uri="{BB962C8B-B14F-4D97-AF65-F5344CB8AC3E}">
        <p14:creationId xmlns:p14="http://schemas.microsoft.com/office/powerpoint/2010/main" val="227094848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4C9C91-0129-45FF-B6FF-7752A2249131}" type="slidenum">
              <a:rPr lang="en-US" smtClean="0"/>
              <a:pPr/>
              <a:t>77</a:t>
            </a:fld>
            <a:endParaRPr lang="en-US"/>
          </a:p>
        </p:txBody>
      </p:sp>
    </p:spTree>
    <p:extLst>
      <p:ext uri="{BB962C8B-B14F-4D97-AF65-F5344CB8AC3E}">
        <p14:creationId xmlns:p14="http://schemas.microsoft.com/office/powerpoint/2010/main" val="244596715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IT</a:t>
            </a:r>
            <a:r>
              <a:rPr lang="en-US" baseline="0" dirty="0" smtClean="0"/>
              <a:t> IS IMPORTANT TO NOTE: the weakness in Maslow’s theory, that people do not always work their way sequentially up the steps. On occasion people perform acts of great self sacrifice for the greater good even though they have not meet earlier criterion. A person can enter the hierarchy at different points, skipping levels. </a:t>
            </a:r>
            <a:endParaRPr lang="en-US" dirty="0"/>
          </a:p>
        </p:txBody>
      </p:sp>
      <p:sp>
        <p:nvSpPr>
          <p:cNvPr id="4" name="Slide Number Placeholder 3"/>
          <p:cNvSpPr>
            <a:spLocks noGrp="1"/>
          </p:cNvSpPr>
          <p:nvPr>
            <p:ph type="sldNum" sz="quarter" idx="10"/>
          </p:nvPr>
        </p:nvSpPr>
        <p:spPr/>
        <p:txBody>
          <a:bodyPr/>
          <a:lstStyle/>
          <a:p>
            <a:fld id="{6F4C9C91-0129-45FF-B6FF-7752A2249131}" type="slidenum">
              <a:rPr lang="en-US" smtClean="0"/>
              <a:pPr/>
              <a:t>82</a:t>
            </a:fld>
            <a:endParaRPr lang="en-US"/>
          </a:p>
        </p:txBody>
      </p:sp>
    </p:spTree>
    <p:extLst>
      <p:ext uri="{BB962C8B-B14F-4D97-AF65-F5344CB8AC3E}">
        <p14:creationId xmlns:p14="http://schemas.microsoft.com/office/powerpoint/2010/main" val="307166659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4C9C91-0129-45FF-B6FF-7752A2249131}" type="slidenum">
              <a:rPr lang="en-US" smtClean="0"/>
              <a:pPr/>
              <a:t>83</a:t>
            </a:fld>
            <a:endParaRPr lang="en-US"/>
          </a:p>
        </p:txBody>
      </p:sp>
    </p:spTree>
    <p:extLst>
      <p:ext uri="{BB962C8B-B14F-4D97-AF65-F5344CB8AC3E}">
        <p14:creationId xmlns:p14="http://schemas.microsoft.com/office/powerpoint/2010/main" val="242624838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4C9C91-0129-45FF-B6FF-7752A2249131}" type="slidenum">
              <a:rPr lang="en-US" smtClean="0"/>
              <a:pPr/>
              <a:t>87</a:t>
            </a:fld>
            <a:endParaRPr lang="en-US"/>
          </a:p>
        </p:txBody>
      </p:sp>
    </p:spTree>
    <p:extLst>
      <p:ext uri="{BB962C8B-B14F-4D97-AF65-F5344CB8AC3E}">
        <p14:creationId xmlns:p14="http://schemas.microsoft.com/office/powerpoint/2010/main" val="296601927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4C9C91-0129-45FF-B6FF-7752A2249131}" type="slidenum">
              <a:rPr lang="en-US" smtClean="0"/>
              <a:pPr/>
              <a:t>88</a:t>
            </a:fld>
            <a:endParaRPr lang="en-US"/>
          </a:p>
        </p:txBody>
      </p:sp>
    </p:spTree>
    <p:extLst>
      <p:ext uri="{BB962C8B-B14F-4D97-AF65-F5344CB8AC3E}">
        <p14:creationId xmlns:p14="http://schemas.microsoft.com/office/powerpoint/2010/main" val="55836825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4C9C91-0129-45FF-B6FF-7752A2249131}" type="slidenum">
              <a:rPr lang="en-US" smtClean="0"/>
              <a:pPr/>
              <a:t>89</a:t>
            </a:fld>
            <a:endParaRPr lang="en-US"/>
          </a:p>
        </p:txBody>
      </p:sp>
    </p:spTree>
    <p:extLst>
      <p:ext uri="{BB962C8B-B14F-4D97-AF65-F5344CB8AC3E}">
        <p14:creationId xmlns:p14="http://schemas.microsoft.com/office/powerpoint/2010/main" val="55836825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6F4C9C91-0129-45FF-B6FF-7752A2249131}" type="slidenum">
              <a:rPr lang="en-US" smtClean="0"/>
              <a:pPr/>
              <a:t>97</a:t>
            </a:fld>
            <a:endParaRPr lang="en-US"/>
          </a:p>
        </p:txBody>
      </p:sp>
    </p:spTree>
    <p:extLst>
      <p:ext uri="{BB962C8B-B14F-4D97-AF65-F5344CB8AC3E}">
        <p14:creationId xmlns:p14="http://schemas.microsoft.com/office/powerpoint/2010/main" val="227094848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4C9C91-0129-45FF-B6FF-7752A2249131}" type="slidenum">
              <a:rPr lang="en-US" smtClean="0"/>
              <a:pPr/>
              <a:t>99</a:t>
            </a:fld>
            <a:endParaRPr lang="en-US"/>
          </a:p>
        </p:txBody>
      </p:sp>
    </p:spTree>
    <p:extLst>
      <p:ext uri="{BB962C8B-B14F-4D97-AF65-F5344CB8AC3E}">
        <p14:creationId xmlns:p14="http://schemas.microsoft.com/office/powerpoint/2010/main" val="55836825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4C9C91-0129-45FF-B6FF-7752A2249131}" type="slidenum">
              <a:rPr lang="en-US" smtClean="0"/>
              <a:pPr/>
              <a:t>115</a:t>
            </a:fld>
            <a:endParaRPr lang="en-US"/>
          </a:p>
        </p:txBody>
      </p:sp>
    </p:spTree>
    <p:extLst>
      <p:ext uri="{BB962C8B-B14F-4D97-AF65-F5344CB8AC3E}">
        <p14:creationId xmlns:p14="http://schemas.microsoft.com/office/powerpoint/2010/main" val="367261743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This Figure was changed.</a:t>
            </a:r>
            <a:endParaRPr lang="en-US" dirty="0"/>
          </a:p>
        </p:txBody>
      </p:sp>
      <p:sp>
        <p:nvSpPr>
          <p:cNvPr id="4" name="Slide Number Placeholder 3"/>
          <p:cNvSpPr>
            <a:spLocks noGrp="1"/>
          </p:cNvSpPr>
          <p:nvPr>
            <p:ph type="sldNum" sz="quarter" idx="10"/>
          </p:nvPr>
        </p:nvSpPr>
        <p:spPr/>
        <p:txBody>
          <a:bodyPr/>
          <a:lstStyle/>
          <a:p>
            <a:fld id="{6F4C9C91-0129-45FF-B6FF-7752A2249131}" type="slidenum">
              <a:rPr lang="en-US" smtClean="0"/>
              <a:pPr/>
              <a:t>129</a:t>
            </a:fld>
            <a:endParaRPr lang="en-US"/>
          </a:p>
        </p:txBody>
      </p:sp>
    </p:spTree>
    <p:extLst>
      <p:ext uri="{BB962C8B-B14F-4D97-AF65-F5344CB8AC3E}">
        <p14:creationId xmlns:p14="http://schemas.microsoft.com/office/powerpoint/2010/main" val="4082797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21AF5625-4F9F-4172-8AEF-E9E38F5687A1}" type="datetimeFigureOut">
              <a:rPr lang="en-US" smtClean="0"/>
              <a:pPr/>
              <a:t>1/18/2016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FACE73C-BC14-42EC-A8EA-89C546FEE4F4}" type="slidenum">
              <a:rPr lang="en-US" smtClean="0"/>
              <a:pPr/>
              <a:t>‹#›</a:t>
            </a:fld>
            <a:endParaRPr lang="en-US"/>
          </a:p>
        </p:txBody>
      </p:sp>
    </p:spTree>
    <p:extLst>
      <p:ext uri="{BB962C8B-B14F-4D97-AF65-F5344CB8AC3E}">
        <p14:creationId xmlns:p14="http://schemas.microsoft.com/office/powerpoint/2010/main" val="67732455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1AF5625-4F9F-4172-8AEF-E9E38F5687A1}" type="datetimeFigureOut">
              <a:rPr lang="en-US" smtClean="0"/>
              <a:pPr/>
              <a:t>1/18/2016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FACE73C-BC14-42EC-A8EA-89C546FEE4F4}" type="slidenum">
              <a:rPr lang="en-US" smtClean="0"/>
              <a:pPr/>
              <a:t>‹#›</a:t>
            </a:fld>
            <a:endParaRPr lang="en-US"/>
          </a:p>
        </p:txBody>
      </p:sp>
    </p:spTree>
    <p:extLst>
      <p:ext uri="{BB962C8B-B14F-4D97-AF65-F5344CB8AC3E}">
        <p14:creationId xmlns:p14="http://schemas.microsoft.com/office/powerpoint/2010/main" val="29314989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1AF5625-4F9F-4172-8AEF-E9E38F5687A1}" type="datetimeFigureOut">
              <a:rPr lang="en-US" smtClean="0"/>
              <a:pPr/>
              <a:t>1/18/2016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FACE73C-BC14-42EC-A8EA-89C546FEE4F4}" type="slidenum">
              <a:rPr lang="en-US" smtClean="0"/>
              <a:pPr/>
              <a:t>‹#›</a:t>
            </a:fld>
            <a:endParaRPr lang="en-US"/>
          </a:p>
        </p:txBody>
      </p:sp>
    </p:spTree>
    <p:extLst>
      <p:ext uri="{BB962C8B-B14F-4D97-AF65-F5344CB8AC3E}">
        <p14:creationId xmlns:p14="http://schemas.microsoft.com/office/powerpoint/2010/main" val="12698415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21AF5625-4F9F-4172-8AEF-E9E38F5687A1}" type="datetimeFigureOut">
              <a:rPr lang="en-US" smtClean="0"/>
              <a:pPr/>
              <a:t>1/18/2016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FACE73C-BC14-42EC-A8EA-89C546FEE4F4}" type="slidenum">
              <a:rPr lang="en-US" smtClean="0"/>
              <a:pPr/>
              <a:t>‹#›</a:t>
            </a:fld>
            <a:endParaRPr lang="en-US"/>
          </a:p>
        </p:txBody>
      </p:sp>
    </p:spTree>
    <p:extLst>
      <p:ext uri="{BB962C8B-B14F-4D97-AF65-F5344CB8AC3E}">
        <p14:creationId xmlns:p14="http://schemas.microsoft.com/office/powerpoint/2010/main" val="37684343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21AF5625-4F9F-4172-8AEF-E9E38F5687A1}" type="datetimeFigureOut">
              <a:rPr lang="en-US" smtClean="0"/>
              <a:pPr/>
              <a:t>1/18/2016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FACE73C-BC14-42EC-A8EA-89C546FEE4F4}" type="slidenum">
              <a:rPr lang="en-US" smtClean="0"/>
              <a:pPr/>
              <a:t>‹#›</a:t>
            </a:fld>
            <a:endParaRPr lang="en-US"/>
          </a:p>
        </p:txBody>
      </p:sp>
    </p:spTree>
    <p:extLst>
      <p:ext uri="{BB962C8B-B14F-4D97-AF65-F5344CB8AC3E}">
        <p14:creationId xmlns:p14="http://schemas.microsoft.com/office/powerpoint/2010/main" val="417724520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21AF5625-4F9F-4172-8AEF-E9E38F5687A1}" type="datetimeFigureOut">
              <a:rPr lang="en-US" smtClean="0"/>
              <a:pPr/>
              <a:t>1/18/2016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FACE73C-BC14-42EC-A8EA-89C546FEE4F4}" type="slidenum">
              <a:rPr lang="en-US" smtClean="0"/>
              <a:pPr/>
              <a:t>‹#›</a:t>
            </a:fld>
            <a:endParaRPr lang="en-US"/>
          </a:p>
        </p:txBody>
      </p:sp>
    </p:spTree>
    <p:extLst>
      <p:ext uri="{BB962C8B-B14F-4D97-AF65-F5344CB8AC3E}">
        <p14:creationId xmlns:p14="http://schemas.microsoft.com/office/powerpoint/2010/main" val="408046613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1AF5625-4F9F-4172-8AEF-E9E38F5687A1}" type="datetimeFigureOut">
              <a:rPr lang="en-US" smtClean="0"/>
              <a:pPr/>
              <a:t>1/18/2016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7FACE73C-BC14-42EC-A8EA-89C546FEE4F4}" type="slidenum">
              <a:rPr lang="en-US" smtClean="0"/>
              <a:pPr/>
              <a:t>‹#›</a:t>
            </a:fld>
            <a:endParaRPr lang="en-US"/>
          </a:p>
        </p:txBody>
      </p:sp>
    </p:spTree>
    <p:extLst>
      <p:ext uri="{BB962C8B-B14F-4D97-AF65-F5344CB8AC3E}">
        <p14:creationId xmlns:p14="http://schemas.microsoft.com/office/powerpoint/2010/main" val="226260691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1AF5625-4F9F-4172-8AEF-E9E38F5687A1}" type="datetimeFigureOut">
              <a:rPr lang="en-US" smtClean="0"/>
              <a:pPr/>
              <a:t>1/18/2016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FACE73C-BC14-42EC-A8EA-89C546FEE4F4}" type="slidenum">
              <a:rPr lang="en-US" smtClean="0"/>
              <a:pPr/>
              <a:t>‹#›</a:t>
            </a:fld>
            <a:endParaRPr lang="en-US"/>
          </a:p>
        </p:txBody>
      </p:sp>
    </p:spTree>
    <p:extLst>
      <p:ext uri="{BB962C8B-B14F-4D97-AF65-F5344CB8AC3E}">
        <p14:creationId xmlns:p14="http://schemas.microsoft.com/office/powerpoint/2010/main" val="42647239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1AF5625-4F9F-4172-8AEF-E9E38F5687A1}" type="datetimeFigureOut">
              <a:rPr lang="en-US" smtClean="0"/>
              <a:pPr/>
              <a:t>1/18/2016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FACE73C-BC14-42EC-A8EA-89C546FEE4F4}" type="slidenum">
              <a:rPr lang="en-US" smtClean="0"/>
              <a:pPr/>
              <a:t>‹#›</a:t>
            </a:fld>
            <a:endParaRPr lang="en-US"/>
          </a:p>
        </p:txBody>
      </p:sp>
    </p:spTree>
    <p:extLst>
      <p:ext uri="{BB962C8B-B14F-4D97-AF65-F5344CB8AC3E}">
        <p14:creationId xmlns:p14="http://schemas.microsoft.com/office/powerpoint/2010/main" val="18354281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1AF5625-4F9F-4172-8AEF-E9E38F5687A1}" type="datetimeFigureOut">
              <a:rPr lang="en-US" smtClean="0"/>
              <a:pPr/>
              <a:t>1/18/2016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FACE73C-BC14-42EC-A8EA-89C546FEE4F4}" type="slidenum">
              <a:rPr lang="en-US" smtClean="0"/>
              <a:pPr/>
              <a:t>‹#›</a:t>
            </a:fld>
            <a:endParaRPr lang="en-US"/>
          </a:p>
        </p:txBody>
      </p:sp>
    </p:spTree>
    <p:extLst>
      <p:ext uri="{BB962C8B-B14F-4D97-AF65-F5344CB8AC3E}">
        <p14:creationId xmlns:p14="http://schemas.microsoft.com/office/powerpoint/2010/main" val="3352550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1AF5625-4F9F-4172-8AEF-E9E38F5687A1}" type="datetimeFigureOut">
              <a:rPr lang="en-US" smtClean="0"/>
              <a:pPr/>
              <a:t>1/18/2016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FACE73C-BC14-42EC-A8EA-89C546FEE4F4}" type="slidenum">
              <a:rPr lang="en-US" smtClean="0"/>
              <a:pPr/>
              <a:t>‹#›</a:t>
            </a:fld>
            <a:endParaRPr lang="en-US"/>
          </a:p>
        </p:txBody>
      </p:sp>
    </p:spTree>
    <p:extLst>
      <p:ext uri="{BB962C8B-B14F-4D97-AF65-F5344CB8AC3E}">
        <p14:creationId xmlns:p14="http://schemas.microsoft.com/office/powerpoint/2010/main" val="32918283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1AF5625-4F9F-4172-8AEF-E9E38F5687A1}" type="datetimeFigureOut">
              <a:rPr lang="en-US" smtClean="0"/>
              <a:pPr/>
              <a:t>1/18/2016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FACE73C-BC14-42EC-A8EA-89C546FEE4F4}" type="slidenum">
              <a:rPr lang="en-US" smtClean="0"/>
              <a:pPr/>
              <a:t>‹#›</a:t>
            </a:fld>
            <a:endParaRPr lang="en-US"/>
          </a:p>
        </p:txBody>
      </p:sp>
    </p:spTree>
    <p:extLst>
      <p:ext uri="{BB962C8B-B14F-4D97-AF65-F5344CB8AC3E}">
        <p14:creationId xmlns:p14="http://schemas.microsoft.com/office/powerpoint/2010/main" val="424626142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9.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50.xml.rels><?xml version="1.0" encoding="UTF-8" standalone="yes"?>
<Relationships xmlns="http://schemas.openxmlformats.org/package/2006/relationships"><Relationship Id="rId3" Type="http://schemas.openxmlformats.org/officeDocument/2006/relationships/hyperlink" Target="http://upload.wikimedia.org/wikipedia/commons/d/da/A_cherry_blossom_bloom_near_five-stories_pagoda_On_Miyajima_Island_Japan.jpg" TargetMode="External"/><Relationship Id="rId2" Type="http://schemas.openxmlformats.org/officeDocument/2006/relationships/image" Target="../media/image4.jpeg"/><Relationship Id="rId1" Type="http://schemas.openxmlformats.org/officeDocument/2006/relationships/slideLayout" Target="../slideLayouts/slideLayout7.xml"/><Relationship Id="rId5" Type="http://schemas.openxmlformats.org/officeDocument/2006/relationships/hyperlink" Target="file:///C:\Users\Guy\Google%20Drive\ETHICS_CURRENT\WEEK%201_2\Attribution%202.0%20Generic" TargetMode="External"/><Relationship Id="rId4" Type="http://schemas.openxmlformats.org/officeDocument/2006/relationships/hyperlink" Target="mailto:%20https://www.flickr.com/people/50652654@N02" TargetMode="Externa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8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9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0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0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5.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1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2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2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13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3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3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b="1" dirty="0" smtClean="0"/>
              <a:t>Global Business Ethics</a:t>
            </a:r>
            <a:endParaRPr lang="en-US" b="1" dirty="0"/>
          </a:p>
        </p:txBody>
      </p:sp>
      <p:sp>
        <p:nvSpPr>
          <p:cNvPr id="3" name="Subtitle 2"/>
          <p:cNvSpPr>
            <a:spLocks noGrp="1"/>
          </p:cNvSpPr>
          <p:nvPr>
            <p:ph type="subTitle" idx="1"/>
          </p:nvPr>
        </p:nvSpPr>
        <p:spPr/>
        <p:txBody>
          <a:bodyPr/>
          <a:lstStyle/>
          <a:p>
            <a:r>
              <a:rPr lang="en-US" dirty="0"/>
              <a:t>PART ONE: THE NECCESSITY, JUSTIFICATION AND RESEARCH INTO CROSS CULTURAL BUSINESS ETHICS</a:t>
            </a:r>
          </a:p>
        </p:txBody>
      </p:sp>
    </p:spTree>
    <p:extLst>
      <p:ext uri="{BB962C8B-B14F-4D97-AF65-F5344CB8AC3E}">
        <p14:creationId xmlns:p14="http://schemas.microsoft.com/office/powerpoint/2010/main" val="117521982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Session </a:t>
            </a:r>
            <a:r>
              <a:rPr lang="en-US" b="1" dirty="0" smtClean="0"/>
              <a:t>1 - Background</a:t>
            </a:r>
            <a:endParaRPr lang="en-US" b="1" dirty="0"/>
          </a:p>
        </p:txBody>
      </p:sp>
      <p:sp>
        <p:nvSpPr>
          <p:cNvPr id="3" name="Content Placeholder 2"/>
          <p:cNvSpPr>
            <a:spLocks noGrp="1"/>
          </p:cNvSpPr>
          <p:nvPr>
            <p:ph idx="1"/>
          </p:nvPr>
        </p:nvSpPr>
        <p:spPr/>
        <p:txBody>
          <a:bodyPr/>
          <a:lstStyle/>
          <a:p>
            <a:pPr lvl="0"/>
            <a:endParaRPr lang="en-US" dirty="0" smtClean="0"/>
          </a:p>
          <a:p>
            <a:pPr lvl="0"/>
            <a:r>
              <a:rPr lang="en-US" dirty="0" smtClean="0"/>
              <a:t>The </a:t>
            </a:r>
            <a:r>
              <a:rPr lang="en-US" dirty="0"/>
              <a:t>necessity for business ethics;</a:t>
            </a:r>
          </a:p>
          <a:p>
            <a:pPr lvl="0"/>
            <a:r>
              <a:rPr lang="en-US" dirty="0"/>
              <a:t>The advantages of being ethical;</a:t>
            </a:r>
          </a:p>
          <a:p>
            <a:pPr lvl="0"/>
            <a:r>
              <a:rPr lang="en-US" dirty="0"/>
              <a:t>The importance of corporate governance;</a:t>
            </a:r>
          </a:p>
          <a:p>
            <a:pPr lvl="0"/>
            <a:r>
              <a:rPr lang="en-US" dirty="0"/>
              <a:t>The need for strong ethical guidelines, and</a:t>
            </a:r>
          </a:p>
          <a:p>
            <a:pPr lvl="0"/>
            <a:r>
              <a:rPr lang="en-US" dirty="0"/>
              <a:t>The role of goodwill. </a:t>
            </a:r>
          </a:p>
          <a:p>
            <a:endParaRPr lang="en-US" dirty="0"/>
          </a:p>
        </p:txBody>
      </p:sp>
    </p:spTree>
    <p:extLst>
      <p:ext uri="{BB962C8B-B14F-4D97-AF65-F5344CB8AC3E}">
        <p14:creationId xmlns:p14="http://schemas.microsoft.com/office/powerpoint/2010/main" val="197765490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lvl="0"/>
            <a:r>
              <a:rPr lang="en-US" b="1" dirty="0" smtClean="0"/>
              <a:t>The necessity for business ethics</a:t>
            </a:r>
            <a:r>
              <a:rPr lang="en-US" dirty="0" smtClean="0"/>
              <a:t/>
            </a:r>
            <a:br>
              <a:rPr lang="en-US" dirty="0" smtClean="0"/>
            </a:br>
            <a:endParaRPr lang="en-US" dirty="0"/>
          </a:p>
        </p:txBody>
      </p:sp>
      <p:sp>
        <p:nvSpPr>
          <p:cNvPr id="3" name="Content Placeholder 2"/>
          <p:cNvSpPr>
            <a:spLocks noGrp="1"/>
          </p:cNvSpPr>
          <p:nvPr>
            <p:ph idx="1"/>
          </p:nvPr>
        </p:nvSpPr>
        <p:spPr/>
        <p:txBody>
          <a:bodyPr>
            <a:normAutofit fontScale="92500" lnSpcReduction="10000"/>
          </a:bodyPr>
          <a:lstStyle/>
          <a:p>
            <a:r>
              <a:rPr lang="en-US" dirty="0" smtClean="0"/>
              <a:t>Regulation requires it (Stock market listing rules)</a:t>
            </a:r>
          </a:p>
          <a:p>
            <a:r>
              <a:rPr lang="en-US" dirty="0" smtClean="0"/>
              <a:t>Ethical breeches in one country can impact business in another</a:t>
            </a:r>
          </a:p>
          <a:p>
            <a:r>
              <a:rPr lang="en-US" dirty="0" smtClean="0"/>
              <a:t>The risk to the overall system</a:t>
            </a:r>
          </a:p>
          <a:p>
            <a:r>
              <a:rPr lang="en-US" dirty="0" smtClean="0"/>
              <a:t>The disruption to the social order caused by technology</a:t>
            </a:r>
          </a:p>
          <a:p>
            <a:r>
              <a:rPr lang="en-US" dirty="0" smtClean="0"/>
              <a:t>Borderless environment and loyalty to country</a:t>
            </a:r>
          </a:p>
          <a:p>
            <a:r>
              <a:rPr lang="en-US" dirty="0" smtClean="0"/>
              <a:t>The legal system cannot keep up with the complexity of modern business </a:t>
            </a:r>
            <a:endParaRPr lang="en-US" dirty="0"/>
          </a:p>
        </p:txBody>
      </p:sp>
    </p:spTree>
    <p:extLst>
      <p:ext uri="{BB962C8B-B14F-4D97-AF65-F5344CB8AC3E}">
        <p14:creationId xmlns:p14="http://schemas.microsoft.com/office/powerpoint/2010/main" val="330789879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990600"/>
          </a:xfrm>
        </p:spPr>
        <p:txBody>
          <a:bodyPr/>
          <a:lstStyle/>
          <a:p>
            <a:r>
              <a:rPr lang="en-US" b="1" dirty="0" smtClean="0"/>
              <a:t>Key ethical dilemmas today</a:t>
            </a:r>
            <a:endParaRPr lang="en-US" b="1" dirty="0"/>
          </a:p>
        </p:txBody>
      </p:sp>
      <p:sp>
        <p:nvSpPr>
          <p:cNvPr id="3" name="Content Placeholder 2"/>
          <p:cNvSpPr>
            <a:spLocks noGrp="1"/>
          </p:cNvSpPr>
          <p:nvPr>
            <p:ph idx="1"/>
          </p:nvPr>
        </p:nvSpPr>
        <p:spPr>
          <a:xfrm>
            <a:off x="457200" y="1219200"/>
            <a:ext cx="8229600" cy="5105400"/>
          </a:xfrm>
        </p:spPr>
        <p:txBody>
          <a:bodyPr>
            <a:normAutofit lnSpcReduction="10000"/>
          </a:bodyPr>
          <a:lstStyle/>
          <a:p>
            <a:pPr lvl="0" hangingPunct="0">
              <a:lnSpc>
                <a:spcPct val="120000"/>
              </a:lnSpc>
            </a:pPr>
            <a:r>
              <a:rPr lang="en-US" dirty="0" smtClean="0"/>
              <a:t>Using overseas tax havens</a:t>
            </a:r>
          </a:p>
          <a:p>
            <a:pPr lvl="0" hangingPunct="0">
              <a:lnSpc>
                <a:spcPct val="120000"/>
              </a:lnSpc>
            </a:pPr>
            <a:r>
              <a:rPr lang="en-US" dirty="0" smtClean="0"/>
              <a:t>Responsibilities to customers</a:t>
            </a:r>
          </a:p>
          <a:p>
            <a:pPr lvl="0" hangingPunct="0">
              <a:lnSpc>
                <a:spcPct val="120000"/>
              </a:lnSpc>
            </a:pPr>
            <a:r>
              <a:rPr lang="en-AU" dirty="0" smtClean="0"/>
              <a:t>Responsibilities </a:t>
            </a:r>
            <a:r>
              <a:rPr lang="en-AU" dirty="0"/>
              <a:t>to </a:t>
            </a:r>
            <a:r>
              <a:rPr lang="en-AU" dirty="0" smtClean="0"/>
              <a:t>suppliers</a:t>
            </a:r>
          </a:p>
          <a:p>
            <a:pPr hangingPunct="0">
              <a:lnSpc>
                <a:spcPct val="120000"/>
              </a:lnSpc>
            </a:pPr>
            <a:r>
              <a:rPr lang="en-AU" dirty="0" smtClean="0"/>
              <a:t>Responsibilities for workers in logistics chain</a:t>
            </a:r>
          </a:p>
          <a:p>
            <a:pPr lvl="0" hangingPunct="0">
              <a:lnSpc>
                <a:spcPct val="120000"/>
              </a:lnSpc>
            </a:pPr>
            <a:r>
              <a:rPr lang="en-AU" dirty="0" smtClean="0"/>
              <a:t>Responsibilities for the environment</a:t>
            </a:r>
          </a:p>
          <a:p>
            <a:pPr lvl="0" hangingPunct="0">
              <a:lnSpc>
                <a:spcPct val="120000"/>
              </a:lnSpc>
            </a:pPr>
            <a:r>
              <a:rPr lang="en-US" dirty="0" smtClean="0"/>
              <a:t>Differences of values across cultures</a:t>
            </a:r>
          </a:p>
          <a:p>
            <a:pPr lvl="0" hangingPunct="0">
              <a:lnSpc>
                <a:spcPct val="120000"/>
              </a:lnSpc>
            </a:pPr>
            <a:r>
              <a:rPr lang="en-AU" dirty="0" smtClean="0"/>
              <a:t>The </a:t>
            </a:r>
            <a:r>
              <a:rPr lang="en-AU" dirty="0"/>
              <a:t>balance between profit and responsibility to the wider community</a:t>
            </a:r>
            <a:r>
              <a:rPr lang="en-AU" dirty="0" smtClean="0"/>
              <a:t>?</a:t>
            </a:r>
          </a:p>
        </p:txBody>
      </p:sp>
    </p:spTree>
    <p:extLst>
      <p:ext uri="{BB962C8B-B14F-4D97-AF65-F5344CB8AC3E}">
        <p14:creationId xmlns:p14="http://schemas.microsoft.com/office/powerpoint/2010/main" val="335628893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Advantages of being ethical</a:t>
            </a:r>
            <a:endParaRPr lang="en-US" b="1" dirty="0"/>
          </a:p>
        </p:txBody>
      </p:sp>
      <p:sp>
        <p:nvSpPr>
          <p:cNvPr id="3" name="Content Placeholder 2"/>
          <p:cNvSpPr>
            <a:spLocks noGrp="1"/>
          </p:cNvSpPr>
          <p:nvPr>
            <p:ph idx="1"/>
          </p:nvPr>
        </p:nvSpPr>
        <p:spPr/>
        <p:txBody>
          <a:bodyPr>
            <a:normAutofit/>
          </a:bodyPr>
          <a:lstStyle/>
          <a:p>
            <a:r>
              <a:rPr lang="en-US" sz="3600" dirty="0" smtClean="0"/>
              <a:t>Right thing to do (build the community)</a:t>
            </a:r>
          </a:p>
          <a:p>
            <a:pPr marL="0" indent="0">
              <a:buNone/>
            </a:pPr>
            <a:endParaRPr lang="en-US" sz="3600" dirty="0" smtClean="0"/>
          </a:p>
          <a:p>
            <a:r>
              <a:rPr lang="en-US" sz="3600" dirty="0" smtClean="0"/>
              <a:t>Commercially advantageous</a:t>
            </a:r>
          </a:p>
          <a:p>
            <a:pPr lvl="1"/>
            <a:r>
              <a:rPr lang="en-US" sz="3600" dirty="0" smtClean="0"/>
              <a:t>Certainty for staff</a:t>
            </a:r>
          </a:p>
          <a:p>
            <a:pPr lvl="1"/>
            <a:r>
              <a:rPr lang="en-US" sz="3600" dirty="0" smtClean="0"/>
              <a:t>Reputation in the marketplace</a:t>
            </a:r>
          </a:p>
          <a:p>
            <a:pPr lvl="1"/>
            <a:r>
              <a:rPr lang="en-US" sz="3600" dirty="0" smtClean="0"/>
              <a:t>Legal defense</a:t>
            </a:r>
            <a:endParaRPr lang="en-US" sz="3600" dirty="0"/>
          </a:p>
        </p:txBody>
      </p:sp>
    </p:spTree>
    <p:extLst>
      <p:ext uri="{BB962C8B-B14F-4D97-AF65-F5344CB8AC3E}">
        <p14:creationId xmlns:p14="http://schemas.microsoft.com/office/powerpoint/2010/main" val="167263753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Barriers to ethical behavior</a:t>
            </a:r>
            <a:endParaRPr lang="en-US" b="1" dirty="0"/>
          </a:p>
        </p:txBody>
      </p:sp>
      <p:sp>
        <p:nvSpPr>
          <p:cNvPr id="3" name="Content Placeholder 2"/>
          <p:cNvSpPr>
            <a:spLocks noGrp="1"/>
          </p:cNvSpPr>
          <p:nvPr>
            <p:ph idx="1"/>
          </p:nvPr>
        </p:nvSpPr>
        <p:spPr/>
        <p:txBody>
          <a:bodyPr>
            <a:normAutofit/>
          </a:bodyPr>
          <a:lstStyle/>
          <a:p>
            <a:pPr marL="0" lvl="0" indent="0" hangingPunct="0">
              <a:spcBef>
                <a:spcPts val="0"/>
              </a:spcBef>
              <a:buNone/>
            </a:pPr>
            <a:r>
              <a:rPr lang="en-AU" sz="4400" dirty="0" smtClean="0"/>
              <a:t>Ethics is:</a:t>
            </a:r>
          </a:p>
          <a:p>
            <a:pPr marL="0" lvl="0" indent="0" hangingPunct="0">
              <a:spcBef>
                <a:spcPts val="0"/>
              </a:spcBef>
              <a:buNone/>
            </a:pPr>
            <a:r>
              <a:rPr lang="en-AU" sz="4400" dirty="0" smtClean="0"/>
              <a:t>	</a:t>
            </a:r>
            <a:endParaRPr lang="en-US" sz="4400" u="sng" dirty="0" smtClean="0"/>
          </a:p>
          <a:p>
            <a:pPr lvl="1" hangingPunct="0">
              <a:spcBef>
                <a:spcPts val="0"/>
              </a:spcBef>
            </a:pPr>
            <a:r>
              <a:rPr lang="en-AU" sz="4400" dirty="0" smtClean="0"/>
              <a:t> complicated,</a:t>
            </a:r>
          </a:p>
          <a:p>
            <a:pPr lvl="1" hangingPunct="0">
              <a:spcBef>
                <a:spcPts val="0"/>
              </a:spcBef>
            </a:pPr>
            <a:r>
              <a:rPr lang="en-AU" sz="4400" dirty="0" smtClean="0"/>
              <a:t> not </a:t>
            </a:r>
            <a:r>
              <a:rPr lang="en-AU" sz="4400" dirty="0"/>
              <a:t>profitable, </a:t>
            </a:r>
            <a:r>
              <a:rPr lang="en-AU" sz="4400" dirty="0" smtClean="0"/>
              <a:t>and</a:t>
            </a:r>
          </a:p>
          <a:p>
            <a:pPr lvl="1" hangingPunct="0">
              <a:spcBef>
                <a:spcPts val="0"/>
              </a:spcBef>
            </a:pPr>
            <a:r>
              <a:rPr lang="en-AU" sz="4400" dirty="0" smtClean="0"/>
              <a:t> a </a:t>
            </a:r>
            <a:r>
              <a:rPr lang="en-AU" sz="4400" dirty="0"/>
              <a:t>luxury that businesses cannot afford</a:t>
            </a:r>
            <a:r>
              <a:rPr lang="en-AU" sz="4400" dirty="0" smtClean="0"/>
              <a:t>.</a:t>
            </a:r>
            <a:endParaRPr lang="en-US" sz="4400" u="sng" dirty="0"/>
          </a:p>
        </p:txBody>
      </p:sp>
    </p:spTree>
    <p:extLst>
      <p:ext uri="{BB962C8B-B14F-4D97-AF65-F5344CB8AC3E}">
        <p14:creationId xmlns:p14="http://schemas.microsoft.com/office/powerpoint/2010/main" val="365543247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Corporate governance</a:t>
            </a:r>
            <a:endParaRPr lang="en-US" b="1" dirty="0"/>
          </a:p>
        </p:txBody>
      </p:sp>
      <p:sp>
        <p:nvSpPr>
          <p:cNvPr id="3" name="Content Placeholder 2"/>
          <p:cNvSpPr>
            <a:spLocks noGrp="1"/>
          </p:cNvSpPr>
          <p:nvPr>
            <p:ph idx="1"/>
          </p:nvPr>
        </p:nvSpPr>
        <p:spPr>
          <a:xfrm>
            <a:off x="609600" y="1600200"/>
            <a:ext cx="8229600" cy="4525963"/>
          </a:xfrm>
        </p:spPr>
        <p:txBody>
          <a:bodyPr>
            <a:normAutofit lnSpcReduction="10000"/>
          </a:bodyPr>
          <a:lstStyle/>
          <a:p>
            <a:pPr marL="0" indent="0">
              <a:buNone/>
            </a:pPr>
            <a:r>
              <a:rPr lang="en-US" sz="4000" dirty="0" smtClean="0"/>
              <a:t>Corporate governance is the process of decision making in an organisation (including resource allocation, strategic planning)</a:t>
            </a:r>
          </a:p>
          <a:p>
            <a:pPr marL="0" indent="0">
              <a:buNone/>
            </a:pPr>
            <a:endParaRPr lang="en-US" sz="4000" dirty="0"/>
          </a:p>
          <a:p>
            <a:pPr marL="0" indent="0">
              <a:buNone/>
            </a:pPr>
            <a:r>
              <a:rPr lang="en-US" sz="4000" dirty="0" smtClean="0"/>
              <a:t>Good corporate governance promotes ethical organisational culture </a:t>
            </a:r>
          </a:p>
          <a:p>
            <a:pPr marL="0" indent="0">
              <a:buNone/>
            </a:pPr>
            <a:endParaRPr lang="en-US" sz="4000" dirty="0"/>
          </a:p>
          <a:p>
            <a:pPr marL="0" indent="0">
              <a:buNone/>
            </a:pPr>
            <a:endParaRPr lang="en-US" dirty="0" smtClean="0"/>
          </a:p>
        </p:txBody>
      </p:sp>
    </p:spTree>
    <p:extLst>
      <p:ext uri="{BB962C8B-B14F-4D97-AF65-F5344CB8AC3E}">
        <p14:creationId xmlns:p14="http://schemas.microsoft.com/office/powerpoint/2010/main" val="387267841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Why the focus on corporate governance?</a:t>
            </a:r>
            <a:endParaRPr lang="en-US" b="1" dirty="0"/>
          </a:p>
        </p:txBody>
      </p:sp>
      <p:sp>
        <p:nvSpPr>
          <p:cNvPr id="3" name="Content Placeholder 2"/>
          <p:cNvSpPr>
            <a:spLocks noGrp="1"/>
          </p:cNvSpPr>
          <p:nvPr>
            <p:ph idx="1"/>
          </p:nvPr>
        </p:nvSpPr>
        <p:spPr/>
        <p:txBody>
          <a:bodyPr>
            <a:normAutofit fontScale="92500" lnSpcReduction="10000"/>
          </a:bodyPr>
          <a:lstStyle/>
          <a:p>
            <a:r>
              <a:rPr lang="en-US" dirty="0" smtClean="0"/>
              <a:t>Corporate failures of the 1980’s (</a:t>
            </a:r>
            <a:r>
              <a:rPr lang="en-US" dirty="0" err="1" smtClean="0"/>
              <a:t>Worldcom</a:t>
            </a:r>
            <a:r>
              <a:rPr lang="en-US" dirty="0" smtClean="0"/>
              <a:t>, Enron etc.) and the Global Financial Crisis</a:t>
            </a:r>
          </a:p>
          <a:p>
            <a:pPr marL="0" indent="0">
              <a:buNone/>
            </a:pPr>
            <a:endParaRPr lang="en-US" dirty="0" smtClean="0"/>
          </a:p>
          <a:p>
            <a:r>
              <a:rPr lang="en-US" dirty="0" smtClean="0"/>
              <a:t>Identified failings included:</a:t>
            </a:r>
          </a:p>
          <a:p>
            <a:pPr lvl="1" hangingPunct="0"/>
            <a:r>
              <a:rPr lang="en-AU" dirty="0"/>
              <a:t>Inappropriate </a:t>
            </a:r>
            <a:r>
              <a:rPr lang="en-AU" dirty="0" smtClean="0"/>
              <a:t>remuneration policies,</a:t>
            </a:r>
            <a:endParaRPr lang="en-US" u="sng" dirty="0"/>
          </a:p>
          <a:p>
            <a:pPr lvl="1" hangingPunct="0"/>
            <a:r>
              <a:rPr lang="en-AU" dirty="0"/>
              <a:t>Insufficient independence of Board </a:t>
            </a:r>
            <a:r>
              <a:rPr lang="en-AU" dirty="0" smtClean="0"/>
              <a:t>members,</a:t>
            </a:r>
            <a:endParaRPr lang="en-US" u="sng" dirty="0"/>
          </a:p>
          <a:p>
            <a:pPr lvl="1" hangingPunct="0"/>
            <a:r>
              <a:rPr lang="en-AU" dirty="0"/>
              <a:t>Inadequate </a:t>
            </a:r>
            <a:r>
              <a:rPr lang="en-AU" dirty="0" smtClean="0"/>
              <a:t>reporting, </a:t>
            </a:r>
            <a:endParaRPr lang="en-US" u="sng" dirty="0"/>
          </a:p>
          <a:p>
            <a:pPr lvl="1" hangingPunct="0"/>
            <a:r>
              <a:rPr lang="en-AU" dirty="0"/>
              <a:t>Minority and foreign shareholders disproportionately impacted, and</a:t>
            </a:r>
            <a:endParaRPr lang="en-US" u="sng" dirty="0"/>
          </a:p>
          <a:p>
            <a:pPr lvl="1" hangingPunct="0"/>
            <a:r>
              <a:rPr lang="en-AU" dirty="0"/>
              <a:t>A lack of comprehension of </a:t>
            </a:r>
            <a:r>
              <a:rPr lang="en-AU" dirty="0" smtClean="0"/>
              <a:t>risks.</a:t>
            </a:r>
            <a:endParaRPr lang="en-US" u="sng" dirty="0"/>
          </a:p>
          <a:p>
            <a:pPr lvl="1"/>
            <a:endParaRPr lang="en-US" dirty="0" smtClean="0"/>
          </a:p>
          <a:p>
            <a:endParaRPr lang="en-US" dirty="0"/>
          </a:p>
        </p:txBody>
      </p:sp>
    </p:spTree>
    <p:extLst>
      <p:ext uri="{BB962C8B-B14F-4D97-AF65-F5344CB8AC3E}">
        <p14:creationId xmlns:p14="http://schemas.microsoft.com/office/powerpoint/2010/main" val="192893892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OECD principles of corporate governance</a:t>
            </a:r>
            <a:endParaRPr lang="en-US" b="1" dirty="0"/>
          </a:p>
        </p:txBody>
      </p:sp>
      <p:sp>
        <p:nvSpPr>
          <p:cNvPr id="3" name="Content Placeholder 2"/>
          <p:cNvSpPr>
            <a:spLocks noGrp="1"/>
          </p:cNvSpPr>
          <p:nvPr>
            <p:ph idx="1"/>
          </p:nvPr>
        </p:nvSpPr>
        <p:spPr/>
        <p:txBody>
          <a:bodyPr>
            <a:normAutofit fontScale="85000" lnSpcReduction="20000"/>
          </a:bodyPr>
          <a:lstStyle/>
          <a:p>
            <a:pPr hangingPunct="0"/>
            <a:r>
              <a:rPr lang="en-AU" dirty="0"/>
              <a:t> </a:t>
            </a:r>
            <a:r>
              <a:rPr lang="en-AU" dirty="0" smtClean="0"/>
              <a:t>“… </a:t>
            </a:r>
            <a:r>
              <a:rPr lang="en-AU" dirty="0"/>
              <a:t>promote transparent and efficient markets, </a:t>
            </a:r>
            <a:r>
              <a:rPr lang="en-AU" dirty="0" smtClean="0"/>
              <a:t>…,”</a:t>
            </a:r>
            <a:endParaRPr lang="en-US" u="sng" dirty="0"/>
          </a:p>
          <a:p>
            <a:pPr lvl="0" hangingPunct="0"/>
            <a:r>
              <a:rPr lang="en-AU" dirty="0"/>
              <a:t>“…protect and facilitate the exercise of shareholders’ rights.”</a:t>
            </a:r>
            <a:endParaRPr lang="en-US" u="sng" dirty="0"/>
          </a:p>
          <a:p>
            <a:pPr lvl="0" hangingPunct="0"/>
            <a:r>
              <a:rPr lang="en-AU" dirty="0"/>
              <a:t>“…ensure the equitable treatment of all shareholders, including minority and foreign </a:t>
            </a:r>
            <a:r>
              <a:rPr lang="en-AU" dirty="0" smtClean="0"/>
              <a:t>shareholders…,”</a:t>
            </a:r>
            <a:endParaRPr lang="en-US" u="sng" dirty="0"/>
          </a:p>
          <a:p>
            <a:pPr lvl="0" hangingPunct="0"/>
            <a:r>
              <a:rPr lang="en-AU" dirty="0"/>
              <a:t>“…recognise the rights of stakeholders </a:t>
            </a:r>
            <a:r>
              <a:rPr lang="en-AU" dirty="0" smtClean="0"/>
              <a:t>… </a:t>
            </a:r>
            <a:r>
              <a:rPr lang="en-AU" dirty="0"/>
              <a:t>and encourage active co-operation between corporations and stakeholders in creating wealth, jobs, and the sustainability of financially sound enterprises,” </a:t>
            </a:r>
            <a:endParaRPr lang="en-US" u="sng" dirty="0"/>
          </a:p>
          <a:p>
            <a:pPr lvl="0" hangingPunct="0"/>
            <a:r>
              <a:rPr lang="en-AU" dirty="0"/>
              <a:t>“… ensure that timely and accurate disclosure is made on all material </a:t>
            </a:r>
            <a:r>
              <a:rPr lang="en-AU" dirty="0" smtClean="0"/>
              <a:t>matters…,” </a:t>
            </a:r>
            <a:r>
              <a:rPr lang="en-AU" dirty="0"/>
              <a:t>and</a:t>
            </a:r>
            <a:endParaRPr lang="en-US" u="sng" dirty="0"/>
          </a:p>
          <a:p>
            <a:pPr lvl="0" hangingPunct="0"/>
            <a:r>
              <a:rPr lang="en-AU" dirty="0"/>
              <a:t>“…ensure the strategic guidance of the company</a:t>
            </a:r>
            <a:r>
              <a:rPr lang="en-AU" dirty="0" smtClean="0"/>
              <a:t>,...”</a:t>
            </a:r>
            <a:endParaRPr lang="en-US" u="sng" dirty="0"/>
          </a:p>
          <a:p>
            <a:endParaRPr lang="en-US" dirty="0"/>
          </a:p>
        </p:txBody>
      </p:sp>
    </p:spTree>
    <p:extLst>
      <p:ext uri="{BB962C8B-B14F-4D97-AF65-F5344CB8AC3E}">
        <p14:creationId xmlns:p14="http://schemas.microsoft.com/office/powerpoint/2010/main" val="136889688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Why ethical guidelines?</a:t>
            </a:r>
            <a:endParaRPr lang="en-US" b="1" dirty="0"/>
          </a:p>
        </p:txBody>
      </p:sp>
      <p:sp>
        <p:nvSpPr>
          <p:cNvPr id="3" name="Content Placeholder 2"/>
          <p:cNvSpPr>
            <a:spLocks noGrp="1"/>
          </p:cNvSpPr>
          <p:nvPr>
            <p:ph idx="1"/>
          </p:nvPr>
        </p:nvSpPr>
        <p:spPr/>
        <p:txBody>
          <a:bodyPr>
            <a:normAutofit fontScale="92500" lnSpcReduction="20000"/>
          </a:bodyPr>
          <a:lstStyle/>
          <a:p>
            <a:pPr marL="0" indent="0">
              <a:buNone/>
            </a:pPr>
            <a:r>
              <a:rPr lang="en-US" dirty="0" smtClean="0"/>
              <a:t>To provide clear direction in a complex and often conflicting environment</a:t>
            </a:r>
          </a:p>
          <a:p>
            <a:pPr marL="0" indent="0" hangingPunct="0">
              <a:buNone/>
            </a:pPr>
            <a:endParaRPr lang="en-AU" dirty="0" smtClean="0"/>
          </a:p>
          <a:p>
            <a:pPr marL="0" indent="0" hangingPunct="0">
              <a:buNone/>
            </a:pPr>
            <a:r>
              <a:rPr lang="en-AU" dirty="0" smtClean="0"/>
              <a:t>Guidelines cover relationships between:</a:t>
            </a:r>
            <a:r>
              <a:rPr lang="en-AU" dirty="0"/>
              <a:t> </a:t>
            </a:r>
            <a:endParaRPr lang="en-US" u="sng" dirty="0"/>
          </a:p>
          <a:p>
            <a:pPr lvl="1" hangingPunct="0"/>
            <a:r>
              <a:rPr lang="en-AU" dirty="0" smtClean="0"/>
              <a:t>organizations </a:t>
            </a:r>
            <a:r>
              <a:rPr lang="en-AU" dirty="0"/>
              <a:t>(</a:t>
            </a:r>
            <a:r>
              <a:rPr lang="en-AU" dirty="0" err="1"/>
              <a:t>eg</a:t>
            </a:r>
            <a:r>
              <a:rPr lang="en-AU" dirty="0"/>
              <a:t> rival companies, suppliers),</a:t>
            </a:r>
            <a:endParaRPr lang="en-US" u="sng" dirty="0"/>
          </a:p>
          <a:p>
            <a:pPr lvl="1" hangingPunct="0"/>
            <a:r>
              <a:rPr lang="en-AU" dirty="0" smtClean="0"/>
              <a:t>unions </a:t>
            </a:r>
            <a:r>
              <a:rPr lang="en-AU" dirty="0"/>
              <a:t>and employers,</a:t>
            </a:r>
            <a:endParaRPr lang="en-US" u="sng" dirty="0"/>
          </a:p>
          <a:p>
            <a:pPr lvl="1" hangingPunct="0"/>
            <a:r>
              <a:rPr lang="en-AU" dirty="0"/>
              <a:t>individuals within the organization, and </a:t>
            </a:r>
            <a:endParaRPr lang="en-US" u="sng" dirty="0"/>
          </a:p>
          <a:p>
            <a:pPr lvl="1" hangingPunct="0"/>
            <a:r>
              <a:rPr lang="en-AU" dirty="0" smtClean="0"/>
              <a:t>organizations </a:t>
            </a:r>
            <a:r>
              <a:rPr lang="en-AU" dirty="0"/>
              <a:t>and the community at large, </a:t>
            </a:r>
            <a:endParaRPr lang="en-US" u="sng" dirty="0"/>
          </a:p>
          <a:p>
            <a:pPr lvl="1" hangingPunct="0"/>
            <a:r>
              <a:rPr lang="en-AU" dirty="0" smtClean="0"/>
              <a:t>different cultures within the workplace (e.g. discrimination at home, foreign subsidiaries abroad), </a:t>
            </a:r>
            <a:endParaRPr lang="en-US" u="sng" dirty="0"/>
          </a:p>
          <a:p>
            <a:pPr lvl="1" hangingPunct="0"/>
            <a:r>
              <a:rPr lang="en-AU" dirty="0" smtClean="0"/>
              <a:t>different cultures when working across borders . </a:t>
            </a:r>
            <a:endParaRPr lang="en-US" u="sng" dirty="0"/>
          </a:p>
          <a:p>
            <a:pPr marL="0" indent="0">
              <a:buNone/>
            </a:pPr>
            <a:endParaRPr lang="en-US" dirty="0"/>
          </a:p>
        </p:txBody>
      </p:sp>
    </p:spTree>
    <p:extLst>
      <p:ext uri="{BB962C8B-B14F-4D97-AF65-F5344CB8AC3E}">
        <p14:creationId xmlns:p14="http://schemas.microsoft.com/office/powerpoint/2010/main" val="38891325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The Marlowe declaration</a:t>
            </a:r>
            <a:endParaRPr lang="en-US" b="1" dirty="0"/>
          </a:p>
        </p:txBody>
      </p:sp>
      <p:sp>
        <p:nvSpPr>
          <p:cNvPr id="3" name="Content Placeholder 2"/>
          <p:cNvSpPr>
            <a:spLocks noGrp="1"/>
          </p:cNvSpPr>
          <p:nvPr>
            <p:ph idx="1"/>
          </p:nvPr>
        </p:nvSpPr>
        <p:spPr/>
        <p:txBody>
          <a:bodyPr/>
          <a:lstStyle/>
          <a:p>
            <a:r>
              <a:rPr lang="en-US" dirty="0" smtClean="0"/>
              <a:t>Britain 1963 (a period of turbulence and transition)</a:t>
            </a:r>
          </a:p>
          <a:p>
            <a:r>
              <a:rPr lang="en-US" dirty="0" smtClean="0"/>
              <a:t>18 people from industry, education, unions, churches</a:t>
            </a:r>
          </a:p>
          <a:p>
            <a:r>
              <a:rPr lang="en-US" dirty="0" smtClean="0"/>
              <a:t>Purpose was to direct public opinion to better understand individual and economic reality</a:t>
            </a:r>
          </a:p>
          <a:p>
            <a:r>
              <a:rPr lang="en-US" dirty="0" smtClean="0"/>
              <a:t>The core was the need for business to be conducted ethically</a:t>
            </a:r>
            <a:endParaRPr lang="en-US" dirty="0"/>
          </a:p>
        </p:txBody>
      </p:sp>
    </p:spTree>
    <p:extLst>
      <p:ext uri="{BB962C8B-B14F-4D97-AF65-F5344CB8AC3E}">
        <p14:creationId xmlns:p14="http://schemas.microsoft.com/office/powerpoint/2010/main" val="184751461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Marlowe principles</a:t>
            </a:r>
            <a:endParaRPr lang="en-US" b="1" dirty="0"/>
          </a:p>
        </p:txBody>
      </p:sp>
      <p:sp>
        <p:nvSpPr>
          <p:cNvPr id="3" name="Content Placeholder 2"/>
          <p:cNvSpPr>
            <a:spLocks noGrp="1"/>
          </p:cNvSpPr>
          <p:nvPr>
            <p:ph idx="1"/>
          </p:nvPr>
        </p:nvSpPr>
        <p:spPr/>
        <p:txBody>
          <a:bodyPr>
            <a:normAutofit fontScale="92500" lnSpcReduction="20000"/>
          </a:bodyPr>
          <a:lstStyle/>
          <a:p>
            <a:r>
              <a:rPr lang="en-US" dirty="0" smtClean="0"/>
              <a:t>Individual </a:t>
            </a:r>
            <a:r>
              <a:rPr lang="en-US" smtClean="0"/>
              <a:t>responsibility </a:t>
            </a:r>
          </a:p>
          <a:p>
            <a:r>
              <a:rPr lang="en-US" smtClean="0"/>
              <a:t>Everyone </a:t>
            </a:r>
            <a:r>
              <a:rPr lang="en-US" dirty="0" smtClean="0"/>
              <a:t>has a responsibility to improve the society</a:t>
            </a:r>
          </a:p>
          <a:p>
            <a:r>
              <a:rPr lang="en-US" dirty="0" smtClean="0"/>
              <a:t>The declaration valued:</a:t>
            </a:r>
          </a:p>
          <a:p>
            <a:pPr lvl="1"/>
            <a:r>
              <a:rPr lang="en-AU" dirty="0" smtClean="0"/>
              <a:t>Education (including induction and technical training), </a:t>
            </a:r>
          </a:p>
          <a:p>
            <a:pPr lvl="1"/>
            <a:r>
              <a:rPr lang="en-AU" dirty="0" smtClean="0"/>
              <a:t>Safety (including stress management) ,</a:t>
            </a:r>
          </a:p>
          <a:p>
            <a:pPr lvl="1"/>
            <a:r>
              <a:rPr lang="en-AU" dirty="0" smtClean="0"/>
              <a:t>Security of employment,</a:t>
            </a:r>
          </a:p>
          <a:p>
            <a:pPr lvl="1"/>
            <a:r>
              <a:rPr lang="en-AU" dirty="0" smtClean="0"/>
              <a:t>Leisure</a:t>
            </a:r>
            <a:r>
              <a:rPr lang="en-AU" dirty="0"/>
              <a:t>, </a:t>
            </a:r>
            <a:r>
              <a:rPr lang="en-AU" dirty="0" smtClean="0"/>
              <a:t>(including early retirement), </a:t>
            </a:r>
          </a:p>
          <a:p>
            <a:pPr lvl="1"/>
            <a:r>
              <a:rPr lang="en-AU" dirty="0" smtClean="0"/>
              <a:t>The indivisibility </a:t>
            </a:r>
            <a:r>
              <a:rPr lang="en-AU" dirty="0"/>
              <a:t>of work/home life; each of which has a significant impact on the </a:t>
            </a:r>
            <a:r>
              <a:rPr lang="en-AU" dirty="0" smtClean="0"/>
              <a:t>other), and</a:t>
            </a:r>
          </a:p>
          <a:p>
            <a:pPr lvl="1"/>
            <a:r>
              <a:rPr lang="en-AU" dirty="0" smtClean="0"/>
              <a:t>Consultation </a:t>
            </a:r>
            <a:r>
              <a:rPr lang="en-AU" dirty="0"/>
              <a:t>and </a:t>
            </a:r>
            <a:r>
              <a:rPr lang="en-AU" dirty="0" smtClean="0"/>
              <a:t>negotiation</a:t>
            </a:r>
            <a:endParaRPr lang="en-US" dirty="0" smtClean="0"/>
          </a:p>
          <a:p>
            <a:endParaRPr lang="en-US" dirty="0"/>
          </a:p>
        </p:txBody>
      </p:sp>
    </p:spTree>
    <p:extLst>
      <p:ext uri="{BB962C8B-B14F-4D97-AF65-F5344CB8AC3E}">
        <p14:creationId xmlns:p14="http://schemas.microsoft.com/office/powerpoint/2010/main" val="258125289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Ends versus means</a:t>
            </a:r>
            <a:br>
              <a:rPr lang="en-US" b="1" dirty="0" smtClean="0"/>
            </a:br>
            <a:r>
              <a:rPr lang="en-US" b="1" dirty="0" smtClean="0"/>
              <a:t> (cost versus benefit)</a:t>
            </a:r>
            <a:endParaRPr lang="en-US" b="1" dirty="0"/>
          </a:p>
        </p:txBody>
      </p:sp>
      <p:pic>
        <p:nvPicPr>
          <p:cNvPr id="3074" name="Picture 2"/>
          <p:cNvPicPr>
            <a:picLocks noGrp="1" noChangeAspect="1" noChangeArrowheads="1"/>
          </p:cNvPicPr>
          <p:nvPr>
            <p:ph idx="1"/>
          </p:nvPr>
        </p:nvPicPr>
        <p:blipFill>
          <a:blip r:embed="rId3" cstate="print">
            <a:extLst>
              <a:ext uri="{28A0092B-C50C-407E-A947-70E740481C1C}">
                <a14:useLocalDpi xmlns:a14="http://schemas.microsoft.com/office/drawing/2010/main" val="0"/>
              </a:ext>
            </a:extLst>
          </a:blip>
          <a:srcRect/>
          <a:stretch>
            <a:fillRect/>
          </a:stretch>
        </p:blipFill>
        <p:spPr bwMode="auto">
          <a:xfrm>
            <a:off x="1576601" y="1600200"/>
            <a:ext cx="5990797" cy="452596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81783146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Session </a:t>
            </a:r>
            <a:r>
              <a:rPr lang="en-US" dirty="0" smtClean="0"/>
              <a:t>2 - Justification for ethics</a:t>
            </a:r>
            <a:endParaRPr lang="en-US" dirty="0"/>
          </a:p>
        </p:txBody>
      </p:sp>
      <p:sp>
        <p:nvSpPr>
          <p:cNvPr id="3" name="Content Placeholder 2"/>
          <p:cNvSpPr>
            <a:spLocks noGrp="1"/>
          </p:cNvSpPr>
          <p:nvPr>
            <p:ph idx="1"/>
          </p:nvPr>
        </p:nvSpPr>
        <p:spPr/>
        <p:txBody>
          <a:bodyPr>
            <a:normAutofit fontScale="92500" lnSpcReduction="10000"/>
          </a:bodyPr>
          <a:lstStyle/>
          <a:p>
            <a:pPr marL="0" indent="0">
              <a:buNone/>
            </a:pPr>
            <a:r>
              <a:rPr lang="en-US" dirty="0" smtClean="0"/>
              <a:t>Ethics:</a:t>
            </a:r>
            <a:r>
              <a:rPr lang="en-US" dirty="0"/>
              <a:t> </a:t>
            </a:r>
          </a:p>
          <a:p>
            <a:pPr lvl="0"/>
            <a:r>
              <a:rPr lang="en-US" dirty="0" smtClean="0"/>
              <a:t>Is rational</a:t>
            </a:r>
            <a:endParaRPr lang="en-US" dirty="0"/>
          </a:p>
          <a:p>
            <a:pPr lvl="0"/>
            <a:r>
              <a:rPr lang="en-US" dirty="0" smtClean="0"/>
              <a:t>Is profitable</a:t>
            </a:r>
            <a:endParaRPr lang="en-US" dirty="0"/>
          </a:p>
          <a:p>
            <a:pPr lvl="0"/>
            <a:r>
              <a:rPr lang="en-US" dirty="0"/>
              <a:t>H</a:t>
            </a:r>
            <a:r>
              <a:rPr lang="en-US" dirty="0" smtClean="0"/>
              <a:t>elps </a:t>
            </a:r>
            <a:r>
              <a:rPr lang="en-US" dirty="0"/>
              <a:t>companies maintain their relationship with shareholders</a:t>
            </a:r>
          </a:p>
          <a:p>
            <a:pPr lvl="0"/>
            <a:r>
              <a:rPr lang="en-US" dirty="0" smtClean="0"/>
              <a:t>Can facilitate </a:t>
            </a:r>
            <a:r>
              <a:rPr lang="en-US" dirty="0"/>
              <a:t>opportunities</a:t>
            </a:r>
          </a:p>
          <a:p>
            <a:pPr lvl="0"/>
            <a:r>
              <a:rPr lang="en-US" dirty="0" smtClean="0"/>
              <a:t>Assists </a:t>
            </a:r>
            <a:r>
              <a:rPr lang="en-US" dirty="0"/>
              <a:t>in the management of privacy issues</a:t>
            </a:r>
          </a:p>
          <a:p>
            <a:pPr lvl="0"/>
            <a:r>
              <a:rPr lang="en-US" dirty="0"/>
              <a:t>I</a:t>
            </a:r>
            <a:r>
              <a:rPr lang="en-US" dirty="0" smtClean="0"/>
              <a:t>s </a:t>
            </a:r>
            <a:r>
              <a:rPr lang="en-US" dirty="0"/>
              <a:t>core to the sustainability of the financial system.</a:t>
            </a:r>
          </a:p>
          <a:p>
            <a:endParaRPr lang="en-US" dirty="0"/>
          </a:p>
        </p:txBody>
      </p:sp>
    </p:spTree>
    <p:extLst>
      <p:ext uri="{BB962C8B-B14F-4D97-AF65-F5344CB8AC3E}">
        <p14:creationId xmlns:p14="http://schemas.microsoft.com/office/powerpoint/2010/main" val="222420813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Profits v. Social responsibility</a:t>
            </a:r>
            <a:endParaRPr lang="en-US" dirty="0"/>
          </a:p>
        </p:txBody>
      </p:sp>
      <p:pic>
        <p:nvPicPr>
          <p:cNvPr id="4098" name="Picture 2"/>
          <p:cNvPicPr>
            <a:picLocks noGrp="1" noChangeAspect="1" noChangeArrowheads="1"/>
          </p:cNvPicPr>
          <p:nvPr>
            <p:ph idx="1"/>
          </p:nvPr>
        </p:nvPicPr>
        <p:blipFill>
          <a:blip r:embed="rId3" cstate="print">
            <a:extLst>
              <a:ext uri="{28A0092B-C50C-407E-A947-70E740481C1C}">
                <a14:useLocalDpi xmlns:a14="http://schemas.microsoft.com/office/drawing/2010/main" val="0"/>
              </a:ext>
            </a:extLst>
          </a:blip>
          <a:srcRect/>
          <a:stretch>
            <a:fillRect/>
          </a:stretch>
        </p:blipFill>
        <p:spPr bwMode="auto">
          <a:xfrm>
            <a:off x="696988" y="1828800"/>
            <a:ext cx="7685012" cy="403463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25201718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Ethical corporate behavior is better for staff</a:t>
            </a:r>
            <a:endParaRPr lang="en-US" b="1" dirty="0"/>
          </a:p>
        </p:txBody>
      </p:sp>
      <p:sp>
        <p:nvSpPr>
          <p:cNvPr id="3" name="Content Placeholder 2"/>
          <p:cNvSpPr>
            <a:spLocks noGrp="1"/>
          </p:cNvSpPr>
          <p:nvPr>
            <p:ph idx="1"/>
          </p:nvPr>
        </p:nvSpPr>
        <p:spPr/>
        <p:txBody>
          <a:bodyPr>
            <a:normAutofit fontScale="92500" lnSpcReduction="10000"/>
          </a:bodyPr>
          <a:lstStyle/>
          <a:p>
            <a:pPr marL="0" indent="0">
              <a:buNone/>
            </a:pPr>
            <a:r>
              <a:rPr lang="en-AU" dirty="0" smtClean="0"/>
              <a:t>Ethical corporations:</a:t>
            </a:r>
          </a:p>
          <a:p>
            <a:pPr lvl="1"/>
            <a:r>
              <a:rPr lang="en-AU" dirty="0" smtClean="0"/>
              <a:t>have </a:t>
            </a:r>
            <a:r>
              <a:rPr lang="en-AU" dirty="0"/>
              <a:t>fewer problems recruiting and retaining good </a:t>
            </a:r>
            <a:r>
              <a:rPr lang="en-AU" dirty="0" smtClean="0"/>
              <a:t>staff</a:t>
            </a:r>
          </a:p>
          <a:p>
            <a:pPr lvl="1"/>
            <a:r>
              <a:rPr lang="en-AU" dirty="0" smtClean="0"/>
              <a:t>they </a:t>
            </a:r>
            <a:r>
              <a:rPr lang="en-AU" dirty="0"/>
              <a:t>do not lose their best people to competitors. </a:t>
            </a:r>
            <a:endParaRPr lang="en-AU" dirty="0" smtClean="0"/>
          </a:p>
          <a:p>
            <a:pPr marL="400050" lvl="1" indent="0">
              <a:buNone/>
            </a:pPr>
            <a:endParaRPr lang="en-AU" dirty="0" smtClean="0"/>
          </a:p>
          <a:p>
            <a:pPr marL="0" indent="0">
              <a:buNone/>
            </a:pPr>
            <a:r>
              <a:rPr lang="en-AU" dirty="0" smtClean="0"/>
              <a:t>Ethical conduct has also shown to:</a:t>
            </a:r>
            <a:endParaRPr lang="en-AU" dirty="0"/>
          </a:p>
          <a:p>
            <a:pPr lvl="1"/>
            <a:r>
              <a:rPr lang="en-AU" dirty="0" smtClean="0"/>
              <a:t>lessen </a:t>
            </a:r>
            <a:r>
              <a:rPr lang="en-AU" dirty="0"/>
              <a:t>absenteeism</a:t>
            </a:r>
            <a:r>
              <a:rPr lang="en-AU" dirty="0" smtClean="0"/>
              <a:t>,</a:t>
            </a:r>
          </a:p>
          <a:p>
            <a:pPr lvl="1"/>
            <a:r>
              <a:rPr lang="en-AU" dirty="0" smtClean="0"/>
              <a:t>improve </a:t>
            </a:r>
            <a:r>
              <a:rPr lang="en-AU" dirty="0"/>
              <a:t>productivity,</a:t>
            </a:r>
            <a:endParaRPr lang="en-US" dirty="0"/>
          </a:p>
          <a:p>
            <a:pPr lvl="1"/>
            <a:r>
              <a:rPr lang="en-AU" dirty="0"/>
              <a:t>reduce pilfering, and</a:t>
            </a:r>
            <a:endParaRPr lang="en-US" dirty="0"/>
          </a:p>
          <a:p>
            <a:pPr lvl="1"/>
            <a:r>
              <a:rPr lang="en-AU" dirty="0" smtClean="0"/>
              <a:t>reduce theft </a:t>
            </a:r>
            <a:r>
              <a:rPr lang="en-AU" dirty="0"/>
              <a:t>like the padding of expense accounts. . </a:t>
            </a:r>
            <a:endParaRPr lang="en-US" dirty="0"/>
          </a:p>
          <a:p>
            <a:endParaRPr lang="en-US" dirty="0"/>
          </a:p>
        </p:txBody>
      </p:sp>
    </p:spTree>
    <p:extLst>
      <p:ext uri="{BB962C8B-B14F-4D97-AF65-F5344CB8AC3E}">
        <p14:creationId xmlns:p14="http://schemas.microsoft.com/office/powerpoint/2010/main" val="178332080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Ethical corporate behavior is better </a:t>
            </a:r>
            <a:r>
              <a:rPr lang="en-US" b="1" dirty="0" smtClean="0"/>
              <a:t>for business</a:t>
            </a:r>
            <a:endParaRPr lang="en-US" dirty="0"/>
          </a:p>
        </p:txBody>
      </p:sp>
      <p:sp>
        <p:nvSpPr>
          <p:cNvPr id="3" name="Content Placeholder 2"/>
          <p:cNvSpPr>
            <a:spLocks noGrp="1"/>
          </p:cNvSpPr>
          <p:nvPr>
            <p:ph idx="1"/>
          </p:nvPr>
        </p:nvSpPr>
        <p:spPr/>
        <p:txBody>
          <a:bodyPr>
            <a:normAutofit lnSpcReduction="10000"/>
          </a:bodyPr>
          <a:lstStyle/>
          <a:p>
            <a:pPr marL="0" indent="0">
              <a:buNone/>
            </a:pPr>
            <a:r>
              <a:rPr lang="en-AU" dirty="0" smtClean="0"/>
              <a:t>Ethical corporations:</a:t>
            </a:r>
          </a:p>
          <a:p>
            <a:pPr marL="0" indent="0">
              <a:buNone/>
            </a:pPr>
            <a:endParaRPr lang="en-AU" dirty="0" smtClean="0"/>
          </a:p>
          <a:p>
            <a:pPr>
              <a:buFontTx/>
              <a:buChar char="-"/>
            </a:pPr>
            <a:r>
              <a:rPr lang="en-AU" dirty="0" smtClean="0"/>
              <a:t>Have greater repeat </a:t>
            </a:r>
            <a:r>
              <a:rPr lang="en-AU" dirty="0"/>
              <a:t>business </a:t>
            </a:r>
            <a:r>
              <a:rPr lang="en-AU" dirty="0" smtClean="0"/>
              <a:t>(increasing trade as well as saving </a:t>
            </a:r>
            <a:r>
              <a:rPr lang="en-AU" dirty="0"/>
              <a:t>on </a:t>
            </a:r>
            <a:r>
              <a:rPr lang="en-AU" dirty="0" smtClean="0"/>
              <a:t>advertising),</a:t>
            </a:r>
          </a:p>
          <a:p>
            <a:pPr>
              <a:buFontTx/>
              <a:buChar char="-"/>
            </a:pPr>
            <a:endParaRPr lang="en-AU" dirty="0" smtClean="0"/>
          </a:p>
          <a:p>
            <a:pPr>
              <a:buFontTx/>
              <a:buChar char="-"/>
            </a:pPr>
            <a:r>
              <a:rPr lang="en-AU" dirty="0" smtClean="0"/>
              <a:t>Have </a:t>
            </a:r>
            <a:r>
              <a:rPr lang="en-AU" dirty="0"/>
              <a:t>fewer </a:t>
            </a:r>
            <a:r>
              <a:rPr lang="en-AU" dirty="0" smtClean="0"/>
              <a:t>problems with</a:t>
            </a:r>
          </a:p>
          <a:p>
            <a:pPr lvl="1">
              <a:buFontTx/>
              <a:buChar char="-"/>
            </a:pPr>
            <a:r>
              <a:rPr lang="en-AU" dirty="0" smtClean="0"/>
              <a:t>raising </a:t>
            </a:r>
            <a:r>
              <a:rPr lang="en-AU" dirty="0"/>
              <a:t>venture capital, </a:t>
            </a:r>
            <a:endParaRPr lang="en-AU" dirty="0" smtClean="0"/>
          </a:p>
          <a:p>
            <a:pPr lvl="1">
              <a:buFontTx/>
              <a:buChar char="-"/>
            </a:pPr>
            <a:r>
              <a:rPr lang="en-AU" dirty="0" smtClean="0"/>
              <a:t>drops </a:t>
            </a:r>
            <a:r>
              <a:rPr lang="en-AU" dirty="0"/>
              <a:t>in share price, </a:t>
            </a:r>
            <a:r>
              <a:rPr lang="en-AU" dirty="0" smtClean="0"/>
              <a:t>and </a:t>
            </a:r>
          </a:p>
          <a:p>
            <a:pPr lvl="1">
              <a:buFontTx/>
              <a:buChar char="-"/>
            </a:pPr>
            <a:r>
              <a:rPr lang="en-AU" dirty="0" smtClean="0"/>
              <a:t>loss </a:t>
            </a:r>
            <a:r>
              <a:rPr lang="en-AU" dirty="0"/>
              <a:t>of market </a:t>
            </a:r>
            <a:r>
              <a:rPr lang="en-AU" dirty="0" smtClean="0"/>
              <a:t>share.</a:t>
            </a:r>
            <a:endParaRPr lang="en-US" dirty="0"/>
          </a:p>
          <a:p>
            <a:endParaRPr lang="en-US" dirty="0"/>
          </a:p>
        </p:txBody>
      </p:sp>
    </p:spTree>
    <p:extLst>
      <p:ext uri="{BB962C8B-B14F-4D97-AF65-F5344CB8AC3E}">
        <p14:creationId xmlns:p14="http://schemas.microsoft.com/office/powerpoint/2010/main" val="30064531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Ethics under pressure</a:t>
            </a:r>
            <a:endParaRPr lang="en-US" b="1" dirty="0"/>
          </a:p>
        </p:txBody>
      </p:sp>
      <p:sp>
        <p:nvSpPr>
          <p:cNvPr id="3" name="Content Placeholder 2"/>
          <p:cNvSpPr>
            <a:spLocks noGrp="1"/>
          </p:cNvSpPr>
          <p:nvPr>
            <p:ph idx="1"/>
          </p:nvPr>
        </p:nvSpPr>
        <p:spPr/>
        <p:txBody>
          <a:bodyPr>
            <a:normAutofit fontScale="77500" lnSpcReduction="20000"/>
          </a:bodyPr>
          <a:lstStyle/>
          <a:p>
            <a:pPr marL="0" indent="0">
              <a:buNone/>
            </a:pPr>
            <a:endParaRPr lang="en-AU" dirty="0" smtClean="0"/>
          </a:p>
          <a:p>
            <a:pPr marL="0" indent="0">
              <a:buNone/>
            </a:pPr>
            <a:r>
              <a:rPr lang="en-AU" dirty="0" smtClean="0"/>
              <a:t>Managers in an ethics versus profit dilemma have four responses :</a:t>
            </a:r>
          </a:p>
          <a:p>
            <a:pPr lvl="2"/>
            <a:r>
              <a:rPr lang="en-AU" sz="3500" dirty="0" smtClean="0"/>
              <a:t>fraud</a:t>
            </a:r>
            <a:r>
              <a:rPr lang="en-AU" sz="3500" dirty="0"/>
              <a:t>, </a:t>
            </a:r>
            <a:endParaRPr lang="en-AU" sz="3500" dirty="0" smtClean="0"/>
          </a:p>
          <a:p>
            <a:pPr lvl="2"/>
            <a:r>
              <a:rPr lang="en-AU" sz="3500" dirty="0" smtClean="0"/>
              <a:t>crisis</a:t>
            </a:r>
            <a:r>
              <a:rPr lang="en-AU" sz="3500" dirty="0"/>
              <a:t>, </a:t>
            </a:r>
            <a:endParaRPr lang="en-AU" sz="3500" dirty="0" smtClean="0"/>
          </a:p>
          <a:p>
            <a:pPr lvl="2"/>
            <a:r>
              <a:rPr lang="en-AU" sz="3500" dirty="0" smtClean="0"/>
              <a:t>competition</a:t>
            </a:r>
            <a:r>
              <a:rPr lang="en-AU" sz="3500" dirty="0"/>
              <a:t>, and </a:t>
            </a:r>
            <a:endParaRPr lang="en-AU" sz="3500" dirty="0" smtClean="0"/>
          </a:p>
          <a:p>
            <a:pPr lvl="2"/>
            <a:r>
              <a:rPr lang="en-AU" sz="3500" dirty="0" smtClean="0"/>
              <a:t>innovation</a:t>
            </a:r>
            <a:r>
              <a:rPr lang="en-AU" sz="3500" dirty="0"/>
              <a:t>. </a:t>
            </a:r>
            <a:endParaRPr lang="en-AU" sz="3500" dirty="0" smtClean="0"/>
          </a:p>
          <a:p>
            <a:pPr marL="0" indent="0">
              <a:buNone/>
            </a:pPr>
            <a:endParaRPr lang="en-AU" dirty="0" smtClean="0"/>
          </a:p>
          <a:p>
            <a:pPr marL="0" indent="0">
              <a:buNone/>
            </a:pPr>
            <a:r>
              <a:rPr lang="en-AU" dirty="0" smtClean="0"/>
              <a:t>Companies will have a natural preference for one of these strategies</a:t>
            </a:r>
          </a:p>
          <a:p>
            <a:pPr marL="0" indent="0">
              <a:buNone/>
            </a:pPr>
            <a:endParaRPr lang="en-AU" dirty="0" smtClean="0"/>
          </a:p>
          <a:p>
            <a:pPr marL="0" indent="0">
              <a:spcBef>
                <a:spcPts val="0"/>
              </a:spcBef>
              <a:buNone/>
            </a:pPr>
            <a:r>
              <a:rPr lang="en-AU" dirty="0" smtClean="0"/>
              <a:t>Source: </a:t>
            </a:r>
            <a:r>
              <a:rPr lang="en-AU" dirty="0" err="1" smtClean="0"/>
              <a:t>Barraquier</a:t>
            </a:r>
            <a:r>
              <a:rPr lang="en-AU" dirty="0" smtClean="0"/>
              <a:t> </a:t>
            </a:r>
            <a:r>
              <a:rPr lang="en-AU" dirty="0"/>
              <a:t>(2011) </a:t>
            </a:r>
            <a:endParaRPr lang="en-US" dirty="0"/>
          </a:p>
        </p:txBody>
      </p:sp>
    </p:spTree>
    <p:extLst>
      <p:ext uri="{BB962C8B-B14F-4D97-AF65-F5344CB8AC3E}">
        <p14:creationId xmlns:p14="http://schemas.microsoft.com/office/powerpoint/2010/main" val="1984623924"/>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AU" b="1" dirty="0" smtClean="0"/>
              <a:t>Profitability is linked to ethical corporate behaviour</a:t>
            </a:r>
            <a:endParaRPr lang="en-US" b="1" dirty="0"/>
          </a:p>
        </p:txBody>
      </p:sp>
      <p:sp>
        <p:nvSpPr>
          <p:cNvPr id="3" name="Content Placeholder 2"/>
          <p:cNvSpPr>
            <a:spLocks noGrp="1"/>
          </p:cNvSpPr>
          <p:nvPr>
            <p:ph idx="1"/>
          </p:nvPr>
        </p:nvSpPr>
        <p:spPr/>
        <p:txBody>
          <a:bodyPr>
            <a:normAutofit/>
          </a:bodyPr>
          <a:lstStyle/>
          <a:p>
            <a:pPr marL="0" indent="0">
              <a:buNone/>
            </a:pPr>
            <a:endParaRPr lang="en-AU" b="1" dirty="0" smtClean="0"/>
          </a:p>
          <a:p>
            <a:pPr marL="0" indent="0">
              <a:buNone/>
            </a:pPr>
            <a:r>
              <a:rPr lang="en-AU" b="1" dirty="0" err="1" smtClean="0"/>
              <a:t>Grensing-Pophal</a:t>
            </a:r>
            <a:r>
              <a:rPr lang="en-AU" b="1" dirty="0" smtClean="0"/>
              <a:t> (1998) </a:t>
            </a:r>
            <a:r>
              <a:rPr lang="en-AU" dirty="0" smtClean="0"/>
              <a:t>used </a:t>
            </a:r>
            <a:r>
              <a:rPr lang="en-AU" dirty="0"/>
              <a:t>a rating system and found that the corporations with the highest score on social responsibility over the long term also made the most </a:t>
            </a:r>
            <a:r>
              <a:rPr lang="en-AU" dirty="0" smtClean="0"/>
              <a:t>money</a:t>
            </a:r>
          </a:p>
          <a:p>
            <a:pPr marL="0" indent="0">
              <a:buNone/>
            </a:pPr>
            <a:endParaRPr lang="en-AU" dirty="0" smtClean="0"/>
          </a:p>
          <a:p>
            <a:pPr marL="0" indent="0">
              <a:buNone/>
            </a:pPr>
            <a:r>
              <a:rPr lang="en-AU" b="1" dirty="0" err="1" smtClean="0"/>
              <a:t>Bastien</a:t>
            </a:r>
            <a:r>
              <a:rPr lang="en-AU" b="1" dirty="0" smtClean="0"/>
              <a:t> </a:t>
            </a:r>
            <a:r>
              <a:rPr lang="en-AU" b="1" dirty="0"/>
              <a:t>(1997) </a:t>
            </a:r>
            <a:r>
              <a:rPr lang="en-AU" dirty="0"/>
              <a:t>found a correlation between responsible performance and long-term profit. </a:t>
            </a:r>
            <a:endParaRPr lang="en-US" dirty="0"/>
          </a:p>
        </p:txBody>
      </p:sp>
    </p:spTree>
    <p:extLst>
      <p:ext uri="{BB962C8B-B14F-4D97-AF65-F5344CB8AC3E}">
        <p14:creationId xmlns:p14="http://schemas.microsoft.com/office/powerpoint/2010/main" val="151503129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Sustainable business in the Global environment</a:t>
            </a:r>
            <a:endParaRPr lang="en-US" b="1" dirty="0"/>
          </a:p>
        </p:txBody>
      </p:sp>
      <p:sp>
        <p:nvSpPr>
          <p:cNvPr id="3" name="Content Placeholder 2"/>
          <p:cNvSpPr>
            <a:spLocks noGrp="1"/>
          </p:cNvSpPr>
          <p:nvPr>
            <p:ph idx="1"/>
          </p:nvPr>
        </p:nvSpPr>
        <p:spPr/>
        <p:txBody>
          <a:bodyPr>
            <a:normAutofit lnSpcReduction="10000"/>
          </a:bodyPr>
          <a:lstStyle/>
          <a:p>
            <a:pPr marL="0" indent="0">
              <a:buNone/>
            </a:pPr>
            <a:endParaRPr lang="en-AU" dirty="0" smtClean="0"/>
          </a:p>
          <a:p>
            <a:pPr marL="0" indent="0">
              <a:buNone/>
            </a:pPr>
            <a:r>
              <a:rPr lang="en-AU" dirty="0" smtClean="0"/>
              <a:t>Corporate </a:t>
            </a:r>
            <a:r>
              <a:rPr lang="en-AU" dirty="0"/>
              <a:t>citizenship and sustainability in this age of globalisation requires special </a:t>
            </a:r>
            <a:r>
              <a:rPr lang="en-AU" dirty="0" smtClean="0"/>
              <a:t>skills:</a:t>
            </a:r>
          </a:p>
          <a:p>
            <a:pPr lvl="2">
              <a:buFontTx/>
              <a:buChar char="-"/>
            </a:pPr>
            <a:r>
              <a:rPr lang="en-US" sz="3200" dirty="0" smtClean="0"/>
              <a:t>knowledge </a:t>
            </a:r>
            <a:r>
              <a:rPr lang="en-US" sz="3200" dirty="0"/>
              <a:t>of other cultures, </a:t>
            </a:r>
            <a:endParaRPr lang="en-US" sz="3200" dirty="0" smtClean="0"/>
          </a:p>
          <a:p>
            <a:pPr lvl="2">
              <a:buFontTx/>
              <a:buChar char="-"/>
            </a:pPr>
            <a:r>
              <a:rPr lang="en-US" sz="3200" dirty="0" smtClean="0"/>
              <a:t>ethical </a:t>
            </a:r>
            <a:r>
              <a:rPr lang="en-US" sz="3200" dirty="0"/>
              <a:t>leadership, and </a:t>
            </a:r>
            <a:endParaRPr lang="en-US" sz="3200" dirty="0" smtClean="0"/>
          </a:p>
          <a:p>
            <a:pPr lvl="2">
              <a:buFontTx/>
              <a:buChar char="-"/>
            </a:pPr>
            <a:r>
              <a:rPr lang="en-US" sz="3200" dirty="0" smtClean="0"/>
              <a:t>business </a:t>
            </a:r>
            <a:r>
              <a:rPr lang="en-US" sz="3200" dirty="0"/>
              <a:t>acumen. </a:t>
            </a:r>
            <a:endParaRPr lang="en-US" sz="3200" dirty="0" smtClean="0"/>
          </a:p>
          <a:p>
            <a:pPr marL="0" indent="0">
              <a:buNone/>
            </a:pPr>
            <a:endParaRPr lang="en-US" dirty="0"/>
          </a:p>
          <a:p>
            <a:pPr marL="0" indent="0">
              <a:buNone/>
            </a:pPr>
            <a:r>
              <a:rPr lang="en-US" dirty="0" smtClean="0"/>
              <a:t>Source: </a:t>
            </a:r>
            <a:r>
              <a:rPr lang="en-AU" dirty="0" smtClean="0"/>
              <a:t>Crane </a:t>
            </a:r>
            <a:r>
              <a:rPr lang="en-AU" dirty="0"/>
              <a:t>&amp; Matten (2010) </a:t>
            </a:r>
          </a:p>
          <a:p>
            <a:endParaRPr lang="en-US" dirty="0"/>
          </a:p>
        </p:txBody>
      </p:sp>
    </p:spTree>
    <p:extLst>
      <p:ext uri="{BB962C8B-B14F-4D97-AF65-F5344CB8AC3E}">
        <p14:creationId xmlns:p14="http://schemas.microsoft.com/office/powerpoint/2010/main" val="3199477705"/>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Behaving ethically in a crisis</a:t>
            </a:r>
            <a:endParaRPr lang="en-US" dirty="0"/>
          </a:p>
        </p:txBody>
      </p:sp>
      <p:sp>
        <p:nvSpPr>
          <p:cNvPr id="3" name="Content Placeholder 2"/>
          <p:cNvSpPr>
            <a:spLocks noGrp="1"/>
          </p:cNvSpPr>
          <p:nvPr>
            <p:ph idx="1"/>
          </p:nvPr>
        </p:nvSpPr>
        <p:spPr/>
        <p:txBody>
          <a:bodyPr>
            <a:normAutofit/>
          </a:bodyPr>
          <a:lstStyle/>
          <a:p>
            <a:pPr marL="0" indent="0">
              <a:buNone/>
            </a:pPr>
            <a:r>
              <a:rPr lang="en-US" dirty="0" smtClean="0"/>
              <a:t>Snow foods  (Japanese company)</a:t>
            </a:r>
            <a:endParaRPr lang="en-US" dirty="0"/>
          </a:p>
          <a:p>
            <a:pPr>
              <a:buFontTx/>
              <a:buChar char="-"/>
            </a:pPr>
            <a:r>
              <a:rPr lang="en-US" dirty="0" smtClean="0"/>
              <a:t>No. 1 dairy food brand, </a:t>
            </a:r>
          </a:p>
          <a:p>
            <a:pPr>
              <a:buFontTx/>
              <a:buChar char="-"/>
            </a:pPr>
            <a:r>
              <a:rPr lang="en-US" dirty="0" smtClean="0"/>
              <a:t>Major defect in production,</a:t>
            </a:r>
          </a:p>
          <a:p>
            <a:pPr>
              <a:buFontTx/>
              <a:buChar char="-"/>
            </a:pPr>
            <a:r>
              <a:rPr lang="en-US" dirty="0" smtClean="0"/>
              <a:t>Caused thousands of people to become sick and there were some deaths</a:t>
            </a:r>
          </a:p>
          <a:p>
            <a:pPr marL="0" indent="0">
              <a:buNone/>
            </a:pPr>
            <a:r>
              <a:rPr lang="en-US" dirty="0" smtClean="0"/>
              <a:t>Response</a:t>
            </a:r>
          </a:p>
          <a:p>
            <a:pPr marL="0" indent="0">
              <a:buNone/>
            </a:pPr>
            <a:r>
              <a:rPr lang="en-US" dirty="0" smtClean="0"/>
              <a:t>-played down the role, reluctant to recall or co-operate with health authorities</a:t>
            </a:r>
            <a:endParaRPr lang="en-US" dirty="0"/>
          </a:p>
          <a:p>
            <a:pPr marL="0" indent="0">
              <a:buNone/>
            </a:pPr>
            <a:endParaRPr lang="en-US" dirty="0" smtClean="0"/>
          </a:p>
        </p:txBody>
      </p:sp>
    </p:spTree>
    <p:extLst>
      <p:ext uri="{BB962C8B-B14F-4D97-AF65-F5344CB8AC3E}">
        <p14:creationId xmlns:p14="http://schemas.microsoft.com/office/powerpoint/2010/main" val="1441610010"/>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Behaving ethically in a crisis</a:t>
            </a:r>
            <a:endParaRPr lang="en-US" dirty="0"/>
          </a:p>
        </p:txBody>
      </p:sp>
      <p:sp>
        <p:nvSpPr>
          <p:cNvPr id="3" name="Content Placeholder 2"/>
          <p:cNvSpPr>
            <a:spLocks noGrp="1"/>
          </p:cNvSpPr>
          <p:nvPr>
            <p:ph idx="1"/>
          </p:nvPr>
        </p:nvSpPr>
        <p:spPr/>
        <p:txBody>
          <a:bodyPr>
            <a:normAutofit lnSpcReduction="10000"/>
          </a:bodyPr>
          <a:lstStyle/>
          <a:p>
            <a:pPr marL="0" indent="0">
              <a:buNone/>
            </a:pPr>
            <a:r>
              <a:rPr lang="en-US" b="1" dirty="0" smtClean="0"/>
              <a:t>Johnson and Johnson</a:t>
            </a:r>
          </a:p>
          <a:p>
            <a:pPr>
              <a:buFontTx/>
              <a:buChar char="-"/>
            </a:pPr>
            <a:r>
              <a:rPr lang="en-US" dirty="0" smtClean="0"/>
              <a:t>Key product, Tylenol (massive market share)</a:t>
            </a:r>
          </a:p>
          <a:p>
            <a:pPr>
              <a:buFontTx/>
              <a:buChar char="-"/>
            </a:pPr>
            <a:r>
              <a:rPr lang="en-US" dirty="0" smtClean="0"/>
              <a:t>Deliberately poisoned</a:t>
            </a:r>
          </a:p>
          <a:p>
            <a:pPr>
              <a:buFontTx/>
              <a:buChar char="-"/>
            </a:pPr>
            <a:r>
              <a:rPr lang="en-US" dirty="0" smtClean="0"/>
              <a:t>Caused deaths</a:t>
            </a:r>
          </a:p>
          <a:p>
            <a:pPr marL="0" indent="0">
              <a:buNone/>
            </a:pPr>
            <a:r>
              <a:rPr lang="en-US" dirty="0" smtClean="0"/>
              <a:t>Response</a:t>
            </a:r>
          </a:p>
          <a:p>
            <a:pPr>
              <a:buFontTx/>
              <a:buChar char="-"/>
            </a:pPr>
            <a:r>
              <a:rPr lang="en-US" dirty="0" smtClean="0"/>
              <a:t>Put consumers before any cost issues</a:t>
            </a:r>
          </a:p>
          <a:p>
            <a:pPr>
              <a:buFontTx/>
              <a:buChar char="-"/>
            </a:pPr>
            <a:r>
              <a:rPr lang="en-US" dirty="0" smtClean="0"/>
              <a:t>Recalled all product</a:t>
            </a:r>
          </a:p>
          <a:p>
            <a:pPr>
              <a:buFontTx/>
              <a:buChar char="-"/>
            </a:pPr>
            <a:r>
              <a:rPr lang="en-US" dirty="0" smtClean="0"/>
              <a:t>Massive PR campaign to alert people</a:t>
            </a:r>
            <a:endParaRPr lang="en-US" dirty="0"/>
          </a:p>
        </p:txBody>
      </p:sp>
    </p:spTree>
    <p:extLst>
      <p:ext uri="{BB962C8B-B14F-4D97-AF65-F5344CB8AC3E}">
        <p14:creationId xmlns:p14="http://schemas.microsoft.com/office/powerpoint/2010/main" val="3661933454"/>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Ethical corporations have better relationships with their shareholders </a:t>
            </a:r>
            <a:endParaRPr lang="en-US" b="1" dirty="0"/>
          </a:p>
        </p:txBody>
      </p:sp>
      <p:sp>
        <p:nvSpPr>
          <p:cNvPr id="3" name="Content Placeholder 2"/>
          <p:cNvSpPr>
            <a:spLocks noGrp="1"/>
          </p:cNvSpPr>
          <p:nvPr>
            <p:ph idx="1"/>
          </p:nvPr>
        </p:nvSpPr>
        <p:spPr/>
        <p:txBody>
          <a:bodyPr>
            <a:normAutofit fontScale="92500" lnSpcReduction="20000"/>
          </a:bodyPr>
          <a:lstStyle/>
          <a:p>
            <a:pPr marL="0" indent="0">
              <a:buNone/>
            </a:pPr>
            <a:r>
              <a:rPr lang="en-US" dirty="0" smtClean="0"/>
              <a:t>Presumption: shares are purchased for profit</a:t>
            </a:r>
          </a:p>
          <a:p>
            <a:pPr marL="0" indent="0">
              <a:buNone/>
            </a:pPr>
            <a:endParaRPr lang="en-US" dirty="0"/>
          </a:p>
          <a:p>
            <a:pPr marL="0" indent="0">
              <a:buNone/>
            </a:pPr>
            <a:r>
              <a:rPr lang="en-US" dirty="0" smtClean="0"/>
              <a:t>BUT persons have other or parallel reasons for investing:</a:t>
            </a:r>
          </a:p>
          <a:p>
            <a:pPr marL="0" indent="0">
              <a:buNone/>
            </a:pPr>
            <a:r>
              <a:rPr lang="en-US" dirty="0" smtClean="0"/>
              <a:t>-approval of the direction, and</a:t>
            </a:r>
          </a:p>
          <a:p>
            <a:pPr marL="0" indent="0">
              <a:buNone/>
            </a:pPr>
            <a:r>
              <a:rPr lang="en-US" dirty="0" smtClean="0"/>
              <a:t>-contribution to the national economy.</a:t>
            </a:r>
          </a:p>
          <a:p>
            <a:pPr marL="0" indent="0">
              <a:buNone/>
            </a:pPr>
            <a:endParaRPr lang="en-US" dirty="0" smtClean="0"/>
          </a:p>
          <a:p>
            <a:pPr marL="0" indent="0">
              <a:buNone/>
            </a:pPr>
            <a:r>
              <a:rPr lang="en-US" dirty="0" smtClean="0"/>
              <a:t>AND NOW</a:t>
            </a:r>
          </a:p>
          <a:p>
            <a:pPr marL="0" indent="0">
              <a:buNone/>
            </a:pPr>
            <a:r>
              <a:rPr lang="en-US" dirty="0" smtClean="0"/>
              <a:t>There is a greater expectation that profit can be made while acting in a socially responsible way</a:t>
            </a:r>
            <a:endParaRPr lang="en-US" dirty="0"/>
          </a:p>
        </p:txBody>
      </p:sp>
    </p:spTree>
    <p:extLst>
      <p:ext uri="{BB962C8B-B14F-4D97-AF65-F5344CB8AC3E}">
        <p14:creationId xmlns:p14="http://schemas.microsoft.com/office/powerpoint/2010/main" val="2255028286"/>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600" b="1" dirty="0" smtClean="0"/>
              <a:t>KEY </a:t>
            </a:r>
            <a:r>
              <a:rPr lang="en-US" sz="3600" b="1" dirty="0"/>
              <a:t>DILEMMA: How to act conscionably in an </a:t>
            </a:r>
            <a:r>
              <a:rPr lang="en-US" sz="3600" b="1" dirty="0" smtClean="0"/>
              <a:t>country that </a:t>
            </a:r>
            <a:r>
              <a:rPr lang="en-US" sz="3600" b="1" dirty="0"/>
              <a:t>is often </a:t>
            </a:r>
            <a:r>
              <a:rPr lang="en-US" sz="3600" b="1" dirty="0" smtClean="0"/>
              <a:t>corrupt?</a:t>
            </a:r>
            <a:endParaRPr lang="en-US" sz="3600" b="1" dirty="0"/>
          </a:p>
        </p:txBody>
      </p:sp>
      <p:sp>
        <p:nvSpPr>
          <p:cNvPr id="3" name="Content Placeholder 2"/>
          <p:cNvSpPr>
            <a:spLocks noGrp="1"/>
          </p:cNvSpPr>
          <p:nvPr>
            <p:ph idx="1"/>
          </p:nvPr>
        </p:nvSpPr>
        <p:spPr/>
        <p:txBody>
          <a:bodyPr>
            <a:normAutofit lnSpcReduction="10000"/>
          </a:bodyPr>
          <a:lstStyle/>
          <a:p>
            <a:pPr marL="0" indent="0">
              <a:buNone/>
            </a:pPr>
            <a:r>
              <a:rPr lang="en-US" dirty="0" smtClean="0"/>
              <a:t>Corporations are accountable:</a:t>
            </a:r>
          </a:p>
          <a:p>
            <a:pPr marL="0" indent="0">
              <a:buNone/>
            </a:pPr>
            <a:r>
              <a:rPr lang="en-US" dirty="0" smtClean="0"/>
              <a:t> – a number of countries have an equivalent of the US ‘Foreign Corrupt Practices Act’</a:t>
            </a:r>
          </a:p>
          <a:p>
            <a:pPr>
              <a:buFontTx/>
              <a:buChar char="-"/>
            </a:pPr>
            <a:r>
              <a:rPr lang="en-US" dirty="0" smtClean="0"/>
              <a:t>consumer backlash</a:t>
            </a:r>
          </a:p>
          <a:p>
            <a:pPr marL="0" indent="0">
              <a:buNone/>
            </a:pPr>
            <a:r>
              <a:rPr lang="en-US" dirty="0" smtClean="0"/>
              <a:t>Consequences are severe:</a:t>
            </a:r>
          </a:p>
          <a:p>
            <a:pPr>
              <a:buFontTx/>
              <a:buChar char="-"/>
            </a:pPr>
            <a:r>
              <a:rPr lang="en-US" dirty="0" smtClean="0"/>
              <a:t>Massive fines</a:t>
            </a:r>
          </a:p>
          <a:p>
            <a:pPr>
              <a:buFontTx/>
              <a:buChar char="-"/>
            </a:pPr>
            <a:r>
              <a:rPr lang="en-US" dirty="0" smtClean="0"/>
              <a:t>Brand damage</a:t>
            </a:r>
          </a:p>
          <a:p>
            <a:pPr>
              <a:buFontTx/>
              <a:buChar char="-"/>
            </a:pPr>
            <a:r>
              <a:rPr lang="en-US" dirty="0" smtClean="0"/>
              <a:t>Years of embarrassing litigation </a:t>
            </a:r>
            <a:endParaRPr lang="en-US" dirty="0"/>
          </a:p>
        </p:txBody>
      </p:sp>
    </p:spTree>
    <p:extLst>
      <p:ext uri="{BB962C8B-B14F-4D97-AF65-F5344CB8AC3E}">
        <p14:creationId xmlns:p14="http://schemas.microsoft.com/office/powerpoint/2010/main" val="3499377900"/>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Record keeping</a:t>
            </a:r>
            <a:endParaRPr lang="en-US" b="1" dirty="0"/>
          </a:p>
        </p:txBody>
      </p:sp>
      <p:sp>
        <p:nvSpPr>
          <p:cNvPr id="3" name="Content Placeholder 2"/>
          <p:cNvSpPr>
            <a:spLocks noGrp="1"/>
          </p:cNvSpPr>
          <p:nvPr>
            <p:ph idx="1"/>
          </p:nvPr>
        </p:nvSpPr>
        <p:spPr/>
        <p:txBody>
          <a:bodyPr/>
          <a:lstStyle/>
          <a:p>
            <a:pPr marL="0" indent="0">
              <a:buNone/>
            </a:pPr>
            <a:endParaRPr lang="en-US" dirty="0" smtClean="0"/>
          </a:p>
          <a:p>
            <a:pPr marL="0" indent="0">
              <a:buNone/>
            </a:pPr>
            <a:r>
              <a:rPr lang="en-US" dirty="0" smtClean="0"/>
              <a:t>Accuracy of records is vital to understanding how a company operates</a:t>
            </a:r>
          </a:p>
          <a:p>
            <a:pPr marL="0" indent="0">
              <a:buNone/>
            </a:pPr>
            <a:endParaRPr lang="en-US" dirty="0"/>
          </a:p>
          <a:p>
            <a:pPr marL="0" indent="0">
              <a:buNone/>
            </a:pPr>
            <a:r>
              <a:rPr lang="en-US" dirty="0" smtClean="0"/>
              <a:t>‘Creative accounting’ undermines transparency and the ability to manage</a:t>
            </a:r>
          </a:p>
          <a:p>
            <a:pPr marL="0" indent="0">
              <a:buNone/>
            </a:pPr>
            <a:endParaRPr lang="en-US" dirty="0"/>
          </a:p>
          <a:p>
            <a:pPr marL="0" indent="0">
              <a:buNone/>
            </a:pPr>
            <a:endParaRPr lang="en-US" dirty="0"/>
          </a:p>
        </p:txBody>
      </p:sp>
    </p:spTree>
    <p:extLst>
      <p:ext uri="{BB962C8B-B14F-4D97-AF65-F5344CB8AC3E}">
        <p14:creationId xmlns:p14="http://schemas.microsoft.com/office/powerpoint/2010/main" val="3189247177"/>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Privacy</a:t>
            </a:r>
            <a:endParaRPr lang="en-US" b="1" dirty="0"/>
          </a:p>
        </p:txBody>
      </p:sp>
      <p:sp>
        <p:nvSpPr>
          <p:cNvPr id="3" name="Content Placeholder 2"/>
          <p:cNvSpPr>
            <a:spLocks noGrp="1"/>
          </p:cNvSpPr>
          <p:nvPr>
            <p:ph idx="1"/>
          </p:nvPr>
        </p:nvSpPr>
        <p:spPr/>
        <p:txBody>
          <a:bodyPr>
            <a:normAutofit lnSpcReduction="10000"/>
          </a:bodyPr>
          <a:lstStyle/>
          <a:p>
            <a:pPr marL="0" indent="0">
              <a:buNone/>
            </a:pPr>
            <a:r>
              <a:rPr lang="en-US" dirty="0" smtClean="0"/>
              <a:t>Unprecedented data available about individuals (mostly volunteered)</a:t>
            </a:r>
          </a:p>
          <a:p>
            <a:pPr marL="0" indent="0">
              <a:buNone/>
            </a:pPr>
            <a:endParaRPr lang="en-US" dirty="0" smtClean="0"/>
          </a:p>
          <a:p>
            <a:pPr marL="0" indent="0">
              <a:buNone/>
            </a:pPr>
            <a:r>
              <a:rPr lang="en-US" dirty="0" smtClean="0"/>
              <a:t>Algorithms supported by massive data crunching machines  can combine information (piecing together a ‘mosaic’)</a:t>
            </a:r>
          </a:p>
          <a:p>
            <a:pPr marL="0" indent="0">
              <a:buNone/>
            </a:pPr>
            <a:r>
              <a:rPr lang="en-US" dirty="0" smtClean="0"/>
              <a:t>BUT</a:t>
            </a:r>
          </a:p>
          <a:p>
            <a:pPr marL="0" indent="0">
              <a:buNone/>
            </a:pPr>
            <a:r>
              <a:rPr lang="en-US" dirty="0" smtClean="0"/>
              <a:t>Ethical corporate culture can avoid unlawful breaches of privacy</a:t>
            </a:r>
            <a:endParaRPr lang="en-US" dirty="0"/>
          </a:p>
        </p:txBody>
      </p:sp>
    </p:spTree>
    <p:extLst>
      <p:ext uri="{BB962C8B-B14F-4D97-AF65-F5344CB8AC3E}">
        <p14:creationId xmlns:p14="http://schemas.microsoft.com/office/powerpoint/2010/main" val="3492045993"/>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152400"/>
            <a:ext cx="8229600" cy="1143000"/>
          </a:xfrm>
        </p:spPr>
        <p:txBody>
          <a:bodyPr/>
          <a:lstStyle/>
          <a:p>
            <a:r>
              <a:rPr lang="en-US" b="1" dirty="0" smtClean="0"/>
              <a:t>Supporting the System</a:t>
            </a:r>
            <a:endParaRPr lang="en-US" b="1" dirty="0"/>
          </a:p>
        </p:txBody>
      </p:sp>
      <p:sp>
        <p:nvSpPr>
          <p:cNvPr id="3" name="Content Placeholder 2"/>
          <p:cNvSpPr>
            <a:spLocks noGrp="1"/>
          </p:cNvSpPr>
          <p:nvPr>
            <p:ph idx="1"/>
          </p:nvPr>
        </p:nvSpPr>
        <p:spPr>
          <a:xfrm>
            <a:off x="457200" y="1219200"/>
            <a:ext cx="8305800" cy="5257800"/>
          </a:xfrm>
          <a:ln>
            <a:solidFill>
              <a:schemeClr val="accent1"/>
            </a:solidFill>
          </a:ln>
        </p:spPr>
        <p:txBody>
          <a:bodyPr>
            <a:normAutofit fontScale="92500" lnSpcReduction="20000"/>
          </a:bodyPr>
          <a:lstStyle/>
          <a:p>
            <a:pPr marL="800100" lvl="2" indent="0">
              <a:buNone/>
            </a:pPr>
            <a:r>
              <a:rPr lang="en-AU" sz="3500" b="1" dirty="0" smtClean="0"/>
              <a:t>UNETHICAL BEHAVIOR </a:t>
            </a:r>
          </a:p>
          <a:p>
            <a:pPr marL="800100" lvl="2" indent="0">
              <a:buNone/>
            </a:pPr>
            <a:r>
              <a:rPr lang="en-AU" dirty="0" smtClean="0"/>
              <a:t>SHORT TERM BENEFITS </a:t>
            </a:r>
          </a:p>
          <a:p>
            <a:pPr lvl="2"/>
            <a:r>
              <a:rPr lang="en-AU" dirty="0" smtClean="0"/>
              <a:t>Big </a:t>
            </a:r>
            <a:r>
              <a:rPr lang="en-AU" dirty="0"/>
              <a:t>returns, </a:t>
            </a:r>
            <a:endParaRPr lang="en-AU" dirty="0" smtClean="0"/>
          </a:p>
          <a:p>
            <a:pPr lvl="2"/>
            <a:r>
              <a:rPr lang="en-AU" dirty="0" smtClean="0"/>
              <a:t>growing </a:t>
            </a:r>
            <a:r>
              <a:rPr lang="en-AU" dirty="0"/>
              <a:t>dividends</a:t>
            </a:r>
            <a:r>
              <a:rPr lang="en-AU" dirty="0" smtClean="0"/>
              <a:t>,</a:t>
            </a:r>
          </a:p>
          <a:p>
            <a:pPr lvl="2"/>
            <a:r>
              <a:rPr lang="en-AU" dirty="0" smtClean="0"/>
              <a:t>contented </a:t>
            </a:r>
            <a:r>
              <a:rPr lang="en-AU" dirty="0"/>
              <a:t>shareholders, and </a:t>
            </a:r>
            <a:endParaRPr lang="en-AU" dirty="0" smtClean="0"/>
          </a:p>
          <a:p>
            <a:pPr lvl="2"/>
            <a:r>
              <a:rPr lang="en-AU" dirty="0" smtClean="0"/>
              <a:t>fat bonuses</a:t>
            </a:r>
          </a:p>
          <a:p>
            <a:pPr marL="800100" lvl="2" indent="0">
              <a:buNone/>
            </a:pPr>
            <a:endParaRPr lang="en-AU" dirty="0"/>
          </a:p>
          <a:p>
            <a:pPr marL="800100" lvl="2" indent="0">
              <a:buNone/>
            </a:pPr>
            <a:r>
              <a:rPr lang="en-AU" dirty="0" smtClean="0"/>
              <a:t>MEDIUM TO LONG TERM COSTS</a:t>
            </a:r>
            <a:endParaRPr lang="en-US" dirty="0"/>
          </a:p>
          <a:p>
            <a:pPr lvl="2"/>
            <a:r>
              <a:rPr lang="en-AU" dirty="0" smtClean="0"/>
              <a:t>Devaluing (destruction of) corporations,</a:t>
            </a:r>
          </a:p>
          <a:p>
            <a:pPr lvl="2"/>
            <a:r>
              <a:rPr lang="en-AU" dirty="0" smtClean="0"/>
              <a:t>Damage to careers</a:t>
            </a:r>
          </a:p>
          <a:p>
            <a:pPr lvl="2"/>
            <a:r>
              <a:rPr lang="en-AU" dirty="0" smtClean="0"/>
              <a:t>Loss of jobs</a:t>
            </a:r>
          </a:p>
          <a:p>
            <a:pPr lvl="2"/>
            <a:r>
              <a:rPr lang="en-AU" dirty="0" smtClean="0"/>
              <a:t>Loss of investors revenue / capital</a:t>
            </a:r>
          </a:p>
          <a:p>
            <a:pPr lvl="2"/>
            <a:r>
              <a:rPr lang="en-AU" dirty="0" smtClean="0"/>
              <a:t>Loss of confidence in business</a:t>
            </a:r>
          </a:p>
          <a:p>
            <a:pPr lvl="2"/>
            <a:r>
              <a:rPr lang="en-AU" dirty="0" smtClean="0"/>
              <a:t>Greater government intervention</a:t>
            </a:r>
          </a:p>
          <a:p>
            <a:pPr lvl="2"/>
            <a:r>
              <a:rPr lang="en-AU" dirty="0" smtClean="0"/>
              <a:t>Risk to the social fabric</a:t>
            </a:r>
          </a:p>
          <a:p>
            <a:pPr marL="0" indent="0">
              <a:buNone/>
            </a:pPr>
            <a:endParaRPr lang="en-US" dirty="0"/>
          </a:p>
        </p:txBody>
      </p:sp>
    </p:spTree>
    <p:extLst>
      <p:ext uri="{BB962C8B-B14F-4D97-AF65-F5344CB8AC3E}">
        <p14:creationId xmlns:p14="http://schemas.microsoft.com/office/powerpoint/2010/main" val="2805337236"/>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CURRENT EXAMPLES</a:t>
            </a:r>
            <a:endParaRPr lang="en-US" dirty="0"/>
          </a:p>
        </p:txBody>
      </p:sp>
      <p:sp>
        <p:nvSpPr>
          <p:cNvPr id="3" name="Content Placeholder 2"/>
          <p:cNvSpPr>
            <a:spLocks noGrp="1"/>
          </p:cNvSpPr>
          <p:nvPr>
            <p:ph idx="1"/>
          </p:nvPr>
        </p:nvSpPr>
        <p:spPr/>
        <p:txBody>
          <a:bodyPr>
            <a:normAutofit fontScale="77500" lnSpcReduction="20000"/>
          </a:bodyPr>
          <a:lstStyle/>
          <a:p>
            <a:pPr lvl="0"/>
            <a:r>
              <a:rPr lang="en-US" dirty="0" smtClean="0"/>
              <a:t>Shifting income offshore to minimize tax liability</a:t>
            </a:r>
            <a:endParaRPr lang="en-US" dirty="0"/>
          </a:p>
          <a:p>
            <a:pPr lvl="0"/>
            <a:r>
              <a:rPr lang="en-AU" dirty="0" smtClean="0"/>
              <a:t>Not creating safe working environments</a:t>
            </a:r>
          </a:p>
          <a:p>
            <a:pPr lvl="0"/>
            <a:r>
              <a:rPr lang="en-AU" dirty="0" smtClean="0"/>
              <a:t>Not creating safe products and services</a:t>
            </a:r>
          </a:p>
          <a:p>
            <a:pPr lvl="0"/>
            <a:r>
              <a:rPr lang="en-US" dirty="0" smtClean="0"/>
              <a:t>Inappropriate responses in crisis</a:t>
            </a:r>
            <a:endParaRPr lang="en-US" dirty="0"/>
          </a:p>
          <a:p>
            <a:pPr lvl="0"/>
            <a:r>
              <a:rPr lang="en-US" dirty="0" smtClean="0"/>
              <a:t>Shifting risk (environmental / employee safety) offshore</a:t>
            </a:r>
            <a:endParaRPr lang="en-US" dirty="0"/>
          </a:p>
          <a:p>
            <a:pPr lvl="0"/>
            <a:r>
              <a:rPr lang="en-AU" dirty="0" smtClean="0"/>
              <a:t>Inappropriate use of the litigation system</a:t>
            </a:r>
            <a:endParaRPr lang="en-US" dirty="0"/>
          </a:p>
          <a:p>
            <a:pPr lvl="0"/>
            <a:r>
              <a:rPr lang="en-AU" dirty="0"/>
              <a:t>Bribing government officials (particularly in developing economies);</a:t>
            </a:r>
            <a:endParaRPr lang="en-US" dirty="0"/>
          </a:p>
          <a:p>
            <a:pPr lvl="0"/>
            <a:r>
              <a:rPr lang="en-AU" dirty="0" smtClean="0"/>
              <a:t>Inappropriate use of bankruptcy to avoid debts</a:t>
            </a:r>
          </a:p>
          <a:p>
            <a:pPr lvl="0"/>
            <a:r>
              <a:rPr lang="en-AU" dirty="0" smtClean="0"/>
              <a:t>Shifting </a:t>
            </a:r>
            <a:r>
              <a:rPr lang="en-AU" dirty="0"/>
              <a:t>borrowing costs to suppliers by failing to pay them promptly; and</a:t>
            </a:r>
            <a:endParaRPr lang="en-US" dirty="0"/>
          </a:p>
          <a:p>
            <a:r>
              <a:rPr lang="en-AU" dirty="0"/>
              <a:t>Participating in the black or shadow economy.</a:t>
            </a:r>
            <a:endParaRPr lang="en-US" dirty="0"/>
          </a:p>
        </p:txBody>
      </p:sp>
    </p:spTree>
    <p:extLst>
      <p:ext uri="{BB962C8B-B14F-4D97-AF65-F5344CB8AC3E}">
        <p14:creationId xmlns:p14="http://schemas.microsoft.com/office/powerpoint/2010/main" val="110688883"/>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Discriminant analysis or ‘gut reaction’</a:t>
            </a:r>
            <a:endParaRPr lang="en-US" b="1" dirty="0"/>
          </a:p>
        </p:txBody>
      </p:sp>
      <p:sp>
        <p:nvSpPr>
          <p:cNvPr id="3" name="Content Placeholder 2"/>
          <p:cNvSpPr>
            <a:spLocks noGrp="1"/>
          </p:cNvSpPr>
          <p:nvPr>
            <p:ph idx="1"/>
          </p:nvPr>
        </p:nvSpPr>
        <p:spPr/>
        <p:txBody>
          <a:bodyPr/>
          <a:lstStyle/>
          <a:p>
            <a:pPr marL="0" indent="0">
              <a:buNone/>
            </a:pPr>
            <a:r>
              <a:rPr lang="en-US" dirty="0" smtClean="0"/>
              <a:t>GUT REACTION = impulse (unprofessional arrogance / ignorance)</a:t>
            </a:r>
          </a:p>
          <a:p>
            <a:pPr marL="0" indent="0">
              <a:buNone/>
            </a:pPr>
            <a:endParaRPr lang="en-US" dirty="0" smtClean="0"/>
          </a:p>
          <a:p>
            <a:pPr marL="0" indent="0">
              <a:buNone/>
            </a:pPr>
            <a:r>
              <a:rPr lang="en-US" dirty="0" smtClean="0"/>
              <a:t>DISCRIMINANT ANALYSIS</a:t>
            </a:r>
          </a:p>
          <a:p>
            <a:pPr marL="400050" lvl="1" indent="0">
              <a:buNone/>
            </a:pPr>
            <a:r>
              <a:rPr lang="en-US" dirty="0" smtClean="0"/>
              <a:t>Gather the facts</a:t>
            </a:r>
          </a:p>
          <a:p>
            <a:pPr marL="400050" lvl="1" indent="0">
              <a:buNone/>
            </a:pPr>
            <a:r>
              <a:rPr lang="en-US" dirty="0" smtClean="0"/>
              <a:t>Give weight to the evidence</a:t>
            </a:r>
          </a:p>
          <a:p>
            <a:pPr marL="400050" lvl="1" indent="0">
              <a:buNone/>
            </a:pPr>
            <a:r>
              <a:rPr lang="en-US" dirty="0" smtClean="0"/>
              <a:t>Decide</a:t>
            </a:r>
          </a:p>
          <a:p>
            <a:endParaRPr lang="en-US" dirty="0"/>
          </a:p>
        </p:txBody>
      </p:sp>
    </p:spTree>
    <p:extLst>
      <p:ext uri="{BB962C8B-B14F-4D97-AF65-F5344CB8AC3E}">
        <p14:creationId xmlns:p14="http://schemas.microsoft.com/office/powerpoint/2010/main" val="943019293"/>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Session </a:t>
            </a:r>
            <a:r>
              <a:rPr lang="en-US" b="1" dirty="0"/>
              <a:t>3: CROSS CULTURAL ISSUES IN BUSINESS ETHICS</a:t>
            </a:r>
          </a:p>
        </p:txBody>
      </p:sp>
      <p:sp>
        <p:nvSpPr>
          <p:cNvPr id="3" name="Content Placeholder 2"/>
          <p:cNvSpPr>
            <a:spLocks noGrp="1"/>
          </p:cNvSpPr>
          <p:nvPr>
            <p:ph idx="1"/>
          </p:nvPr>
        </p:nvSpPr>
        <p:spPr>
          <a:xfrm>
            <a:off x="381000" y="1524000"/>
            <a:ext cx="8229600" cy="4525963"/>
          </a:xfrm>
        </p:spPr>
        <p:txBody>
          <a:bodyPr>
            <a:normAutofit fontScale="70000" lnSpcReduction="20000"/>
          </a:bodyPr>
          <a:lstStyle/>
          <a:p>
            <a:r>
              <a:rPr lang="en-US" dirty="0" smtClean="0"/>
              <a:t>(</a:t>
            </a:r>
            <a:r>
              <a:rPr lang="en-US" dirty="0"/>
              <a:t>Hofstede) for assessing business ethics across cultures</a:t>
            </a:r>
            <a:r>
              <a:rPr lang="en-US" dirty="0" smtClean="0"/>
              <a:t>.</a:t>
            </a:r>
          </a:p>
          <a:p>
            <a:endParaRPr lang="en-US" dirty="0"/>
          </a:p>
          <a:p>
            <a:endParaRPr lang="en-US" dirty="0" smtClean="0"/>
          </a:p>
          <a:p>
            <a:pPr marL="0" indent="0">
              <a:buNone/>
            </a:pPr>
            <a:r>
              <a:rPr lang="en-US" dirty="0" smtClean="0"/>
              <a:t>INFLUENCING FACTORS</a:t>
            </a:r>
            <a:r>
              <a:rPr lang="en-US" dirty="0"/>
              <a:t> </a:t>
            </a:r>
          </a:p>
          <a:p>
            <a:pPr lvl="0"/>
            <a:r>
              <a:rPr lang="en-US" dirty="0"/>
              <a:t>Geography (e.g. climate, population density, natural resources);</a:t>
            </a:r>
          </a:p>
          <a:p>
            <a:pPr lvl="0"/>
            <a:r>
              <a:rPr lang="en-US" dirty="0"/>
              <a:t>Social institutions (e.g. media, family, religion, government, education);</a:t>
            </a:r>
          </a:p>
          <a:p>
            <a:pPr lvl="0"/>
            <a:r>
              <a:rPr lang="en-US" dirty="0"/>
              <a:t>Dominant cultural values;</a:t>
            </a:r>
          </a:p>
          <a:p>
            <a:pPr lvl="0"/>
            <a:r>
              <a:rPr lang="en-US" dirty="0"/>
              <a:t>Economy and economic systems;</a:t>
            </a:r>
          </a:p>
          <a:p>
            <a:pPr lvl="0"/>
            <a:r>
              <a:rPr lang="en-US" dirty="0"/>
              <a:t>Public opinion, political systems and the law;</a:t>
            </a:r>
          </a:p>
          <a:p>
            <a:pPr lvl="0"/>
            <a:r>
              <a:rPr lang="en-US" dirty="0"/>
              <a:t>Language; and</a:t>
            </a:r>
          </a:p>
          <a:p>
            <a:pPr lvl="0"/>
            <a:r>
              <a:rPr lang="en-US" dirty="0"/>
              <a:t>Industry norms.</a:t>
            </a:r>
          </a:p>
          <a:p>
            <a:pPr lvl="0"/>
            <a:endParaRPr lang="en-US" dirty="0" smtClean="0"/>
          </a:p>
          <a:p>
            <a:endParaRPr lang="en-US" dirty="0"/>
          </a:p>
        </p:txBody>
      </p:sp>
    </p:spTree>
    <p:extLst>
      <p:ext uri="{BB962C8B-B14F-4D97-AF65-F5344CB8AC3E}">
        <p14:creationId xmlns:p14="http://schemas.microsoft.com/office/powerpoint/2010/main" val="3500340379"/>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lvl="0"/>
            <a:r>
              <a:rPr lang="en-US" dirty="0" smtClean="0"/>
              <a:t/>
            </a:r>
            <a:br>
              <a:rPr lang="en-US" dirty="0" smtClean="0"/>
            </a:br>
            <a:r>
              <a:rPr lang="en-US" b="1" dirty="0" smtClean="0"/>
              <a:t>LEARNING FROM OTHER CULTURES</a:t>
            </a:r>
            <a:endParaRPr lang="en-US" b="1" dirty="0"/>
          </a:p>
        </p:txBody>
      </p:sp>
      <p:sp>
        <p:nvSpPr>
          <p:cNvPr id="3" name="Content Placeholder 2"/>
          <p:cNvSpPr>
            <a:spLocks noGrp="1"/>
          </p:cNvSpPr>
          <p:nvPr>
            <p:ph idx="1"/>
          </p:nvPr>
        </p:nvSpPr>
        <p:spPr/>
        <p:txBody>
          <a:bodyPr>
            <a:normAutofit/>
          </a:bodyPr>
          <a:lstStyle/>
          <a:p>
            <a:pPr marL="0" lvl="0" indent="0">
              <a:buNone/>
            </a:pPr>
            <a:endParaRPr lang="en-US" dirty="0" smtClean="0"/>
          </a:p>
          <a:p>
            <a:pPr marL="0" lvl="0" indent="0">
              <a:buNone/>
            </a:pPr>
            <a:r>
              <a:rPr lang="en-US" dirty="0" smtClean="0"/>
              <a:t>The </a:t>
            </a:r>
            <a:r>
              <a:rPr lang="en-US" dirty="0"/>
              <a:t>interaction of foreign culture and </a:t>
            </a:r>
            <a:r>
              <a:rPr lang="en-US" dirty="0" smtClean="0"/>
              <a:t>ethics</a:t>
            </a:r>
          </a:p>
          <a:p>
            <a:pPr marL="0" lvl="0" indent="0">
              <a:buNone/>
            </a:pPr>
            <a:endParaRPr lang="en-US" dirty="0"/>
          </a:p>
          <a:p>
            <a:pPr marL="0" lvl="0" indent="0">
              <a:buNone/>
            </a:pPr>
            <a:r>
              <a:rPr lang="en-US" dirty="0"/>
              <a:t>Forms of Social </a:t>
            </a:r>
            <a:r>
              <a:rPr lang="en-US" dirty="0" smtClean="0"/>
              <a:t>control</a:t>
            </a:r>
          </a:p>
          <a:p>
            <a:pPr marL="0" lvl="0" indent="0">
              <a:buNone/>
            </a:pPr>
            <a:endParaRPr lang="en-US" dirty="0"/>
          </a:p>
          <a:p>
            <a:pPr marL="0" lvl="0" indent="0">
              <a:buNone/>
            </a:pPr>
            <a:r>
              <a:rPr lang="en-US" dirty="0"/>
              <a:t>Taking a different cultures’ perspective. </a:t>
            </a:r>
          </a:p>
          <a:p>
            <a:pPr marL="0" indent="0">
              <a:buNone/>
            </a:pPr>
            <a:endParaRPr lang="en-US" dirty="0"/>
          </a:p>
        </p:txBody>
      </p:sp>
    </p:spTree>
    <p:extLst>
      <p:ext uri="{BB962C8B-B14F-4D97-AF65-F5344CB8AC3E}">
        <p14:creationId xmlns:p14="http://schemas.microsoft.com/office/powerpoint/2010/main" val="3634321284"/>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990600"/>
          </a:xfrm>
        </p:spPr>
        <p:txBody>
          <a:bodyPr>
            <a:normAutofit/>
          </a:bodyPr>
          <a:lstStyle/>
          <a:p>
            <a:r>
              <a:rPr lang="en-US" b="1" dirty="0" smtClean="0"/>
              <a:t>Hofstede and IBM</a:t>
            </a:r>
            <a:endParaRPr lang="en-US" b="1" dirty="0"/>
          </a:p>
        </p:txBody>
      </p:sp>
      <p:sp>
        <p:nvSpPr>
          <p:cNvPr id="3" name="Content Placeholder 2"/>
          <p:cNvSpPr>
            <a:spLocks noGrp="1"/>
          </p:cNvSpPr>
          <p:nvPr>
            <p:ph idx="1"/>
          </p:nvPr>
        </p:nvSpPr>
        <p:spPr>
          <a:xfrm>
            <a:off x="457200" y="1219200"/>
            <a:ext cx="8229600" cy="5105400"/>
          </a:xfrm>
        </p:spPr>
        <p:txBody>
          <a:bodyPr>
            <a:normAutofit fontScale="92500" lnSpcReduction="20000"/>
          </a:bodyPr>
          <a:lstStyle/>
          <a:p>
            <a:r>
              <a:rPr lang="en-US" dirty="0" smtClean="0"/>
              <a:t>Hofstede </a:t>
            </a:r>
            <a:r>
              <a:rPr lang="en-US" dirty="0"/>
              <a:t>in 1965 was </a:t>
            </a:r>
            <a:r>
              <a:rPr lang="en-US" dirty="0" smtClean="0"/>
              <a:t>the </a:t>
            </a:r>
            <a:r>
              <a:rPr lang="en-US" dirty="0"/>
              <a:t>head of personnel for International Business Machines (IBM</a:t>
            </a:r>
            <a:r>
              <a:rPr lang="en-US" dirty="0" smtClean="0"/>
              <a:t>)</a:t>
            </a:r>
          </a:p>
          <a:p>
            <a:endParaRPr lang="en-US" dirty="0" smtClean="0"/>
          </a:p>
          <a:p>
            <a:r>
              <a:rPr lang="en-US" dirty="0" smtClean="0"/>
              <a:t>Psychologist</a:t>
            </a:r>
          </a:p>
          <a:p>
            <a:pPr marL="0" indent="0">
              <a:buNone/>
            </a:pPr>
            <a:endParaRPr lang="en-US" dirty="0" smtClean="0"/>
          </a:p>
          <a:p>
            <a:r>
              <a:rPr lang="en-US" dirty="0" smtClean="0"/>
              <a:t>117,000 </a:t>
            </a:r>
            <a:r>
              <a:rPr lang="en-US" dirty="0"/>
              <a:t>staff </a:t>
            </a:r>
            <a:endParaRPr lang="en-US" dirty="0" smtClean="0"/>
          </a:p>
          <a:p>
            <a:pPr marL="0" indent="0">
              <a:buNone/>
            </a:pPr>
            <a:endParaRPr lang="en-US" dirty="0" smtClean="0"/>
          </a:p>
          <a:p>
            <a:r>
              <a:rPr lang="en-US" dirty="0" smtClean="0"/>
              <a:t>50+ countries</a:t>
            </a:r>
            <a:endParaRPr lang="en-US" dirty="0"/>
          </a:p>
          <a:p>
            <a:endParaRPr lang="en-US" dirty="0"/>
          </a:p>
          <a:p>
            <a:r>
              <a:rPr lang="en-US" dirty="0" smtClean="0"/>
              <a:t>Developed an extensive survey, conducted between 1967-1973</a:t>
            </a:r>
          </a:p>
          <a:p>
            <a:endParaRPr lang="en-US" dirty="0" smtClean="0"/>
          </a:p>
        </p:txBody>
      </p:sp>
    </p:spTree>
    <p:extLst>
      <p:ext uri="{BB962C8B-B14F-4D97-AF65-F5344CB8AC3E}">
        <p14:creationId xmlns:p14="http://schemas.microsoft.com/office/powerpoint/2010/main" val="1120671184"/>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Hofstede’s 4 dimensions</a:t>
            </a:r>
            <a:endParaRPr lang="en-US" b="1" dirty="0"/>
          </a:p>
        </p:txBody>
      </p:sp>
      <p:sp>
        <p:nvSpPr>
          <p:cNvPr id="3" name="Content Placeholder 2"/>
          <p:cNvSpPr>
            <a:spLocks noGrp="1"/>
          </p:cNvSpPr>
          <p:nvPr>
            <p:ph idx="1"/>
          </p:nvPr>
        </p:nvSpPr>
        <p:spPr/>
        <p:txBody>
          <a:bodyPr>
            <a:normAutofit lnSpcReduction="10000"/>
          </a:bodyPr>
          <a:lstStyle/>
          <a:p>
            <a:r>
              <a:rPr lang="en-US" sz="3600" i="1" dirty="0"/>
              <a:t>Individualism-collectivism </a:t>
            </a:r>
            <a:r>
              <a:rPr lang="en-US" sz="3600" i="1" dirty="0" smtClean="0"/>
              <a:t>continuum</a:t>
            </a:r>
          </a:p>
          <a:p>
            <a:pPr marL="0" indent="0">
              <a:buNone/>
            </a:pPr>
            <a:r>
              <a:rPr lang="en-US" sz="3600" dirty="0" smtClean="0"/>
              <a:t> </a:t>
            </a:r>
            <a:r>
              <a:rPr lang="en-US" sz="3600" dirty="0"/>
              <a:t> </a:t>
            </a:r>
          </a:p>
          <a:p>
            <a:r>
              <a:rPr lang="en-US" sz="3600" i="1" dirty="0"/>
              <a:t>Power </a:t>
            </a:r>
            <a:r>
              <a:rPr lang="en-US" sz="3600" i="1" dirty="0" smtClean="0"/>
              <a:t>distance</a:t>
            </a:r>
            <a:endParaRPr lang="en-US" sz="3600" dirty="0"/>
          </a:p>
          <a:p>
            <a:pPr marL="0" indent="0">
              <a:buNone/>
            </a:pPr>
            <a:endParaRPr lang="en-US" sz="3600" dirty="0"/>
          </a:p>
          <a:p>
            <a:r>
              <a:rPr lang="en-US" sz="3600" i="1" dirty="0" smtClean="0"/>
              <a:t>Masculinity-femininity </a:t>
            </a:r>
            <a:r>
              <a:rPr lang="en-US" sz="3600" i="1" dirty="0"/>
              <a:t>continuum</a:t>
            </a:r>
            <a:r>
              <a:rPr lang="en-US" sz="3600" dirty="0"/>
              <a:t> </a:t>
            </a:r>
            <a:endParaRPr lang="en-US" sz="3600" dirty="0" smtClean="0"/>
          </a:p>
          <a:p>
            <a:pPr marL="0" indent="0">
              <a:buNone/>
            </a:pPr>
            <a:r>
              <a:rPr lang="en-US" sz="3600" dirty="0"/>
              <a:t> </a:t>
            </a:r>
          </a:p>
          <a:p>
            <a:r>
              <a:rPr lang="en-US" sz="3600" i="1" dirty="0"/>
              <a:t>Uncertainty </a:t>
            </a:r>
            <a:r>
              <a:rPr lang="en-US" sz="3600" i="1" dirty="0" smtClean="0"/>
              <a:t>avoidance</a:t>
            </a:r>
            <a:endParaRPr lang="en-US" sz="3600" dirty="0"/>
          </a:p>
        </p:txBody>
      </p:sp>
    </p:spTree>
    <p:extLst>
      <p:ext uri="{BB962C8B-B14F-4D97-AF65-F5344CB8AC3E}">
        <p14:creationId xmlns:p14="http://schemas.microsoft.com/office/powerpoint/2010/main" val="2698993524"/>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Later additions to the model</a:t>
            </a:r>
            <a:endParaRPr lang="en-US" b="1" dirty="0"/>
          </a:p>
        </p:txBody>
      </p:sp>
      <p:sp>
        <p:nvSpPr>
          <p:cNvPr id="3" name="Content Placeholder 2"/>
          <p:cNvSpPr>
            <a:spLocks noGrp="1"/>
          </p:cNvSpPr>
          <p:nvPr>
            <p:ph idx="1"/>
          </p:nvPr>
        </p:nvSpPr>
        <p:spPr/>
        <p:txBody>
          <a:bodyPr>
            <a:normAutofit/>
          </a:bodyPr>
          <a:lstStyle/>
          <a:p>
            <a:r>
              <a:rPr lang="en-US" sz="4400" i="1" dirty="0"/>
              <a:t>Long-term versus short-term orientation</a:t>
            </a:r>
            <a:r>
              <a:rPr lang="en-US" sz="4400" dirty="0"/>
              <a:t> (formerly referred to as “Confucian dynamism”) </a:t>
            </a:r>
            <a:endParaRPr lang="en-US" sz="4400" dirty="0" smtClean="0"/>
          </a:p>
          <a:p>
            <a:endParaRPr lang="en-US" sz="4400" dirty="0" smtClean="0"/>
          </a:p>
          <a:p>
            <a:r>
              <a:rPr lang="en-US" sz="4400" i="1" dirty="0" smtClean="0"/>
              <a:t>Indulgence-self-restraint</a:t>
            </a:r>
            <a:endParaRPr lang="en-US" sz="4400" dirty="0"/>
          </a:p>
        </p:txBody>
      </p:sp>
    </p:spTree>
    <p:extLst>
      <p:ext uri="{BB962C8B-B14F-4D97-AF65-F5344CB8AC3E}">
        <p14:creationId xmlns:p14="http://schemas.microsoft.com/office/powerpoint/2010/main" val="1544634499"/>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143000"/>
          </a:xfrm>
        </p:spPr>
        <p:txBody>
          <a:bodyPr>
            <a:normAutofit/>
          </a:bodyPr>
          <a:lstStyle/>
          <a:p>
            <a:r>
              <a:rPr lang="en-US" b="1" dirty="0"/>
              <a:t>INFLUENCING FACTORS </a:t>
            </a:r>
          </a:p>
        </p:txBody>
      </p:sp>
      <p:sp>
        <p:nvSpPr>
          <p:cNvPr id="3" name="Content Placeholder 2"/>
          <p:cNvSpPr>
            <a:spLocks noGrp="1"/>
          </p:cNvSpPr>
          <p:nvPr>
            <p:ph idx="1"/>
          </p:nvPr>
        </p:nvSpPr>
        <p:spPr>
          <a:xfrm>
            <a:off x="609600" y="1371600"/>
            <a:ext cx="8229600" cy="5105400"/>
          </a:xfrm>
        </p:spPr>
        <p:txBody>
          <a:bodyPr>
            <a:normAutofit/>
          </a:bodyPr>
          <a:lstStyle/>
          <a:p>
            <a:pPr lvl="0"/>
            <a:endParaRPr lang="en-US" dirty="0" smtClean="0"/>
          </a:p>
          <a:p>
            <a:pPr marL="0" lvl="0" indent="0">
              <a:buNone/>
            </a:pPr>
            <a:r>
              <a:rPr lang="en-US" b="1" dirty="0" smtClean="0"/>
              <a:t>Geography</a:t>
            </a:r>
            <a:r>
              <a:rPr lang="en-US" dirty="0" smtClean="0"/>
              <a:t> </a:t>
            </a:r>
            <a:r>
              <a:rPr lang="en-US" dirty="0"/>
              <a:t>(e.g. climate, population density, natural resources</a:t>
            </a:r>
            <a:r>
              <a:rPr lang="en-US" dirty="0" smtClean="0"/>
              <a:t>)</a:t>
            </a:r>
          </a:p>
          <a:p>
            <a:pPr lvl="0"/>
            <a:endParaRPr lang="en-US" dirty="0"/>
          </a:p>
          <a:p>
            <a:pPr marL="0" lvl="0" indent="0">
              <a:buNone/>
            </a:pPr>
            <a:r>
              <a:rPr lang="en-US" b="1" dirty="0"/>
              <a:t>Social institutions </a:t>
            </a:r>
            <a:r>
              <a:rPr lang="en-US" dirty="0"/>
              <a:t>(e.g. family, friendship groups, religion, government, education, media</a:t>
            </a:r>
            <a:r>
              <a:rPr lang="en-US" dirty="0" smtClean="0"/>
              <a:t>)</a:t>
            </a:r>
            <a:endParaRPr lang="en-US" dirty="0"/>
          </a:p>
          <a:p>
            <a:pPr marL="0" indent="0">
              <a:buNone/>
            </a:pPr>
            <a:endParaRPr lang="en-US" dirty="0"/>
          </a:p>
          <a:p>
            <a:pPr marL="0" indent="0">
              <a:buNone/>
            </a:pPr>
            <a:endParaRPr lang="en-US" dirty="0" smtClean="0"/>
          </a:p>
        </p:txBody>
      </p:sp>
    </p:spTree>
    <p:extLst>
      <p:ext uri="{BB962C8B-B14F-4D97-AF65-F5344CB8AC3E}">
        <p14:creationId xmlns:p14="http://schemas.microsoft.com/office/powerpoint/2010/main" val="3095029954"/>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457200"/>
            <a:ext cx="8229600" cy="639762"/>
          </a:xfrm>
        </p:spPr>
        <p:txBody>
          <a:bodyPr>
            <a:normAutofit fontScale="90000"/>
          </a:bodyPr>
          <a:lstStyle/>
          <a:p>
            <a:pPr lvl="0"/>
            <a:r>
              <a:rPr lang="en-US" b="1" dirty="0" smtClean="0"/>
              <a:t>DOMINANT CULTURAL VALUES</a:t>
            </a:r>
            <a:endParaRPr lang="en-US" b="1" dirty="0"/>
          </a:p>
        </p:txBody>
      </p:sp>
      <p:sp>
        <p:nvSpPr>
          <p:cNvPr id="3" name="Content Placeholder 2"/>
          <p:cNvSpPr>
            <a:spLocks noGrp="1"/>
          </p:cNvSpPr>
          <p:nvPr>
            <p:ph idx="1"/>
          </p:nvPr>
        </p:nvSpPr>
        <p:spPr>
          <a:xfrm>
            <a:off x="533400" y="1600200"/>
            <a:ext cx="8229600" cy="4525963"/>
          </a:xfrm>
        </p:spPr>
        <p:txBody>
          <a:bodyPr>
            <a:normAutofit/>
          </a:bodyPr>
          <a:lstStyle/>
          <a:p>
            <a:pPr marL="0" indent="0" algn="ctr">
              <a:buNone/>
            </a:pPr>
            <a:r>
              <a:rPr lang="en-US" b="1" dirty="0" smtClean="0"/>
              <a:t>Individualist culture (e.g. USA)</a:t>
            </a:r>
          </a:p>
          <a:p>
            <a:r>
              <a:rPr lang="en-US" sz="2600" dirty="0" smtClean="0"/>
              <a:t>Less </a:t>
            </a:r>
            <a:r>
              <a:rPr lang="en-US" sz="2600" dirty="0"/>
              <a:t>weight given to codes of behavior than personal views</a:t>
            </a:r>
          </a:p>
          <a:p>
            <a:pPr lvl="0"/>
            <a:r>
              <a:rPr lang="en-US" sz="2600" dirty="0"/>
              <a:t>More likely to give weight to self that other </a:t>
            </a:r>
            <a:r>
              <a:rPr lang="en-US" sz="2600" dirty="0" smtClean="0"/>
              <a:t>stakeholders</a:t>
            </a:r>
          </a:p>
          <a:p>
            <a:pPr marL="0" indent="0" algn="ctr">
              <a:buNone/>
            </a:pPr>
            <a:r>
              <a:rPr lang="en-US" b="1" dirty="0" smtClean="0"/>
              <a:t>Collectivist culture (e.g. Asian countries)</a:t>
            </a:r>
            <a:r>
              <a:rPr lang="en-US" b="1" dirty="0"/>
              <a:t> </a:t>
            </a:r>
            <a:endParaRPr lang="en-US" b="1" dirty="0" smtClean="0"/>
          </a:p>
          <a:p>
            <a:pPr lvl="0"/>
            <a:r>
              <a:rPr lang="en-US" sz="2600" dirty="0" smtClean="0"/>
              <a:t>More </a:t>
            </a:r>
            <a:r>
              <a:rPr lang="en-US" sz="2600" dirty="0"/>
              <a:t>weight given to codes of behavior than personal views</a:t>
            </a:r>
          </a:p>
          <a:p>
            <a:pPr lvl="0"/>
            <a:r>
              <a:rPr lang="en-US" sz="2600" dirty="0"/>
              <a:t>More likely to give weight to other stakeholders than self</a:t>
            </a:r>
          </a:p>
          <a:p>
            <a:pPr marL="0" indent="0">
              <a:buNone/>
            </a:pPr>
            <a:endParaRPr lang="en-US" dirty="0"/>
          </a:p>
        </p:txBody>
      </p:sp>
    </p:spTree>
    <p:extLst>
      <p:ext uri="{BB962C8B-B14F-4D97-AF65-F5344CB8AC3E}">
        <p14:creationId xmlns:p14="http://schemas.microsoft.com/office/powerpoint/2010/main" val="1453619245"/>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‘POWER DISTANCE’</a:t>
            </a:r>
            <a:endParaRPr lang="en-US" b="1" dirty="0"/>
          </a:p>
        </p:txBody>
      </p:sp>
      <p:sp>
        <p:nvSpPr>
          <p:cNvPr id="3" name="Content Placeholder 2"/>
          <p:cNvSpPr>
            <a:spLocks noGrp="1"/>
          </p:cNvSpPr>
          <p:nvPr>
            <p:ph idx="1"/>
          </p:nvPr>
        </p:nvSpPr>
        <p:spPr>
          <a:xfrm>
            <a:off x="457200" y="1524000"/>
            <a:ext cx="8229600" cy="4525963"/>
          </a:xfrm>
        </p:spPr>
        <p:txBody>
          <a:bodyPr>
            <a:normAutofit fontScale="85000" lnSpcReduction="10000"/>
          </a:bodyPr>
          <a:lstStyle/>
          <a:p>
            <a:pPr marL="0" indent="0" algn="ctr">
              <a:buNone/>
            </a:pPr>
            <a:r>
              <a:rPr lang="en-US" sz="3800" b="1" dirty="0" smtClean="0"/>
              <a:t>Low </a:t>
            </a:r>
            <a:r>
              <a:rPr lang="en-US" sz="3800" b="1" dirty="0"/>
              <a:t>‘power-distance’ cultures </a:t>
            </a:r>
            <a:r>
              <a:rPr lang="en-US" sz="3800" b="1" dirty="0" smtClean="0"/>
              <a:t>(e.g. USA)</a:t>
            </a:r>
            <a:endParaRPr lang="en-US" sz="3800" b="1" dirty="0"/>
          </a:p>
          <a:p>
            <a:pPr lvl="0"/>
            <a:r>
              <a:rPr lang="en-US" dirty="0"/>
              <a:t>More weight given to opinions of peers than superiors</a:t>
            </a:r>
          </a:p>
          <a:p>
            <a:pPr lvl="0"/>
            <a:r>
              <a:rPr lang="en-US" dirty="0"/>
              <a:t>Informal industry norms given more weight than formal code</a:t>
            </a:r>
          </a:p>
          <a:p>
            <a:pPr marL="0" indent="0">
              <a:buNone/>
            </a:pPr>
            <a:endParaRPr lang="en-US" dirty="0"/>
          </a:p>
          <a:p>
            <a:pPr marL="0" indent="0" algn="ctr">
              <a:buNone/>
            </a:pPr>
            <a:r>
              <a:rPr lang="en-US" sz="3800" b="1" dirty="0"/>
              <a:t>H</a:t>
            </a:r>
            <a:r>
              <a:rPr lang="en-US" sz="3800" b="1" dirty="0" smtClean="0"/>
              <a:t>igh </a:t>
            </a:r>
            <a:r>
              <a:rPr lang="en-US" sz="3800" b="1" dirty="0"/>
              <a:t>‘power-distance’ </a:t>
            </a:r>
            <a:r>
              <a:rPr lang="en-US" sz="3800" b="1" dirty="0" smtClean="0"/>
              <a:t>cultures (e.g. France)</a:t>
            </a:r>
            <a:endParaRPr lang="en-US" sz="3800" b="1" dirty="0"/>
          </a:p>
          <a:p>
            <a:pPr lvl="0"/>
            <a:r>
              <a:rPr lang="en-US" dirty="0"/>
              <a:t>More weight given to opinions of superiors than peers</a:t>
            </a:r>
          </a:p>
          <a:p>
            <a:pPr lvl="0"/>
            <a:r>
              <a:rPr lang="en-US" dirty="0"/>
              <a:t>Formal codes given more weight than informal industry norms</a:t>
            </a:r>
          </a:p>
          <a:p>
            <a:endParaRPr lang="en-US" dirty="0"/>
          </a:p>
          <a:p>
            <a:pPr marL="0" indent="0">
              <a:buNone/>
            </a:pPr>
            <a:endParaRPr lang="en-US" dirty="0"/>
          </a:p>
        </p:txBody>
      </p:sp>
    </p:spTree>
    <p:extLst>
      <p:ext uri="{BB962C8B-B14F-4D97-AF65-F5344CB8AC3E}">
        <p14:creationId xmlns:p14="http://schemas.microsoft.com/office/powerpoint/2010/main" val="3909858352"/>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marL="0" indent="0"/>
            <a:r>
              <a:rPr lang="en-US" b="1" dirty="0" smtClean="0"/>
              <a:t>‘UNCERTAINTY AVOIDENCE’</a:t>
            </a:r>
            <a:endParaRPr lang="en-US" b="1" dirty="0"/>
          </a:p>
        </p:txBody>
      </p:sp>
      <p:sp>
        <p:nvSpPr>
          <p:cNvPr id="3" name="Content Placeholder 2"/>
          <p:cNvSpPr>
            <a:spLocks noGrp="1"/>
          </p:cNvSpPr>
          <p:nvPr>
            <p:ph idx="1"/>
          </p:nvPr>
        </p:nvSpPr>
        <p:spPr/>
        <p:txBody>
          <a:bodyPr>
            <a:normAutofit fontScale="25000" lnSpcReduction="20000"/>
          </a:bodyPr>
          <a:lstStyle/>
          <a:p>
            <a:pPr marL="0" indent="0" algn="ctr">
              <a:buNone/>
            </a:pPr>
            <a:r>
              <a:rPr lang="en-US" sz="8600" b="1" dirty="0"/>
              <a:t>H</a:t>
            </a:r>
            <a:r>
              <a:rPr lang="en-US" sz="8600" b="1" dirty="0" smtClean="0"/>
              <a:t>igh </a:t>
            </a:r>
            <a:r>
              <a:rPr lang="en-US" sz="8600" b="1" dirty="0"/>
              <a:t>‘uncertainty avoidance’ </a:t>
            </a:r>
            <a:r>
              <a:rPr lang="en-US" sz="8600" b="1" dirty="0" smtClean="0"/>
              <a:t>cultures (e.g. Japan)</a:t>
            </a:r>
            <a:endParaRPr lang="en-US" sz="8600" b="1" dirty="0"/>
          </a:p>
          <a:p>
            <a:pPr lvl="0"/>
            <a:r>
              <a:rPr lang="en-US" sz="8000" dirty="0"/>
              <a:t>High levels of conformity</a:t>
            </a:r>
          </a:p>
          <a:p>
            <a:pPr lvl="0"/>
            <a:r>
              <a:rPr lang="en-US" sz="8000" dirty="0"/>
              <a:t>High levels of trust</a:t>
            </a:r>
          </a:p>
          <a:p>
            <a:pPr lvl="0"/>
            <a:r>
              <a:rPr lang="en-US" sz="8000" dirty="0" smtClean="0"/>
              <a:t>Give formal </a:t>
            </a:r>
            <a:r>
              <a:rPr lang="en-US" sz="8000" dirty="0"/>
              <a:t>codes </a:t>
            </a:r>
            <a:r>
              <a:rPr lang="en-US" sz="8000" dirty="0" smtClean="0"/>
              <a:t>greater weight than their personal views</a:t>
            </a:r>
            <a:endParaRPr lang="en-US" sz="8000" dirty="0"/>
          </a:p>
          <a:p>
            <a:pPr lvl="0"/>
            <a:r>
              <a:rPr lang="en-US" sz="8000" dirty="0"/>
              <a:t>More readily able to see the negatives of a poor ethical decision</a:t>
            </a:r>
          </a:p>
          <a:p>
            <a:pPr lvl="0"/>
            <a:r>
              <a:rPr lang="en-US" sz="8000" dirty="0"/>
              <a:t>More likely to give weight to other stakeholders than self</a:t>
            </a:r>
          </a:p>
          <a:p>
            <a:pPr marL="0" indent="0">
              <a:buNone/>
            </a:pPr>
            <a:endParaRPr lang="en-US" sz="5100" dirty="0"/>
          </a:p>
          <a:p>
            <a:pPr marL="0" indent="0" algn="ctr">
              <a:buNone/>
            </a:pPr>
            <a:r>
              <a:rPr lang="en-US" sz="8600" b="1" dirty="0"/>
              <a:t>L</a:t>
            </a:r>
            <a:r>
              <a:rPr lang="en-US" sz="8600" b="1" dirty="0" smtClean="0"/>
              <a:t>ow </a:t>
            </a:r>
            <a:r>
              <a:rPr lang="en-US" sz="8600" b="1" dirty="0"/>
              <a:t>‘uncertainty avoidance’ </a:t>
            </a:r>
            <a:r>
              <a:rPr lang="en-US" sz="8600" b="1" dirty="0" smtClean="0"/>
              <a:t>cultures (e.g. USA)</a:t>
            </a:r>
            <a:endParaRPr lang="en-US" sz="8600" b="1" dirty="0"/>
          </a:p>
          <a:p>
            <a:pPr lvl="0"/>
            <a:r>
              <a:rPr lang="en-US" sz="8000" dirty="0"/>
              <a:t>Greater acceptance of deviant behavior</a:t>
            </a:r>
          </a:p>
          <a:p>
            <a:pPr lvl="0"/>
            <a:r>
              <a:rPr lang="en-US" sz="8000" dirty="0"/>
              <a:t>High levels of mistrust</a:t>
            </a:r>
          </a:p>
          <a:p>
            <a:pPr lvl="0"/>
            <a:r>
              <a:rPr lang="en-US" sz="8000" dirty="0" smtClean="0"/>
              <a:t>Give formal </a:t>
            </a:r>
            <a:r>
              <a:rPr lang="en-US" sz="8000" dirty="0"/>
              <a:t>codes </a:t>
            </a:r>
            <a:r>
              <a:rPr lang="en-US" sz="8000" dirty="0" smtClean="0"/>
              <a:t>less </a:t>
            </a:r>
            <a:r>
              <a:rPr lang="en-US" sz="8000" dirty="0"/>
              <a:t>weight than </a:t>
            </a:r>
            <a:r>
              <a:rPr lang="en-US" sz="8000" dirty="0" smtClean="0"/>
              <a:t>their personal </a:t>
            </a:r>
            <a:r>
              <a:rPr lang="en-US" sz="8000" dirty="0"/>
              <a:t>views</a:t>
            </a:r>
          </a:p>
          <a:p>
            <a:pPr lvl="0"/>
            <a:r>
              <a:rPr lang="en-US" sz="8000" dirty="0"/>
              <a:t>Less willing to accept the negatives of a poor ethical decision</a:t>
            </a:r>
          </a:p>
          <a:p>
            <a:pPr lvl="0"/>
            <a:r>
              <a:rPr lang="en-US" sz="8000" dirty="0"/>
              <a:t>Less able to recognize an ethical dilemma</a:t>
            </a:r>
          </a:p>
          <a:p>
            <a:pPr lvl="0"/>
            <a:r>
              <a:rPr lang="en-US" sz="8000" dirty="0"/>
              <a:t>More likely to give weight to self than other stakeholders</a:t>
            </a:r>
          </a:p>
          <a:p>
            <a:r>
              <a:rPr lang="en-US" dirty="0"/>
              <a:t> </a:t>
            </a:r>
          </a:p>
        </p:txBody>
      </p:sp>
    </p:spTree>
    <p:extLst>
      <p:ext uri="{BB962C8B-B14F-4D97-AF65-F5344CB8AC3E}">
        <p14:creationId xmlns:p14="http://schemas.microsoft.com/office/powerpoint/2010/main" val="2352176405"/>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t>Masculine – Feminine </a:t>
            </a:r>
            <a:endParaRPr lang="en-US" b="1" dirty="0"/>
          </a:p>
        </p:txBody>
      </p:sp>
      <p:sp>
        <p:nvSpPr>
          <p:cNvPr id="3" name="Content Placeholder 2"/>
          <p:cNvSpPr>
            <a:spLocks noGrp="1"/>
          </p:cNvSpPr>
          <p:nvPr>
            <p:ph idx="1"/>
          </p:nvPr>
        </p:nvSpPr>
        <p:spPr/>
        <p:txBody>
          <a:bodyPr>
            <a:normAutofit fontScale="55000" lnSpcReduction="20000"/>
          </a:bodyPr>
          <a:lstStyle/>
          <a:p>
            <a:pPr marL="0" indent="0">
              <a:buNone/>
            </a:pPr>
            <a:r>
              <a:rPr lang="en-US" sz="4600" b="1" dirty="0" smtClean="0"/>
              <a:t>Masculine cultures (e.g. Japan &amp; USA)</a:t>
            </a:r>
            <a:endParaRPr lang="en-US" sz="4600" b="1" dirty="0"/>
          </a:p>
          <a:p>
            <a:pPr lvl="0"/>
            <a:r>
              <a:rPr lang="en-US" sz="3800" dirty="0"/>
              <a:t>Overly ambitious</a:t>
            </a:r>
          </a:p>
          <a:p>
            <a:pPr lvl="0"/>
            <a:r>
              <a:rPr lang="en-US" sz="3800" dirty="0"/>
              <a:t>Very competitive</a:t>
            </a:r>
          </a:p>
          <a:p>
            <a:pPr lvl="0"/>
            <a:r>
              <a:rPr lang="en-US" sz="3800" dirty="0"/>
              <a:t>Focused on monetary benefit</a:t>
            </a:r>
          </a:p>
          <a:p>
            <a:pPr lvl="0"/>
            <a:r>
              <a:rPr lang="en-US" sz="3800" dirty="0"/>
              <a:t>Increased likelihood of poor ethical decisions</a:t>
            </a:r>
          </a:p>
          <a:p>
            <a:pPr lvl="0"/>
            <a:r>
              <a:rPr lang="en-US" sz="3800" dirty="0"/>
              <a:t>Less able to recognize an ethical dilemma</a:t>
            </a:r>
          </a:p>
          <a:p>
            <a:pPr marL="0" indent="0">
              <a:buNone/>
            </a:pPr>
            <a:endParaRPr lang="en-US" dirty="0"/>
          </a:p>
          <a:p>
            <a:pPr marL="0" indent="0">
              <a:buNone/>
            </a:pPr>
            <a:r>
              <a:rPr lang="en-US" sz="4600" b="1" dirty="0"/>
              <a:t>F</a:t>
            </a:r>
            <a:r>
              <a:rPr lang="en-US" sz="4600" b="1" dirty="0" smtClean="0"/>
              <a:t>eminine cultures(e.g. Sweden)</a:t>
            </a:r>
            <a:endParaRPr lang="en-US" sz="4600" b="1" dirty="0"/>
          </a:p>
          <a:p>
            <a:pPr lvl="0"/>
            <a:r>
              <a:rPr lang="en-US" sz="4400" dirty="0"/>
              <a:t>Co-operative</a:t>
            </a:r>
          </a:p>
          <a:p>
            <a:pPr lvl="0"/>
            <a:r>
              <a:rPr lang="en-US" sz="4400" dirty="0"/>
              <a:t>Collaborative</a:t>
            </a:r>
          </a:p>
          <a:p>
            <a:pPr lvl="0"/>
            <a:r>
              <a:rPr lang="en-US" sz="4400" dirty="0"/>
              <a:t>Less focused on monetary benefit</a:t>
            </a:r>
          </a:p>
          <a:p>
            <a:pPr lvl="0"/>
            <a:r>
              <a:rPr lang="en-US" sz="4400" dirty="0"/>
              <a:t>Less likelihood of poor ethical decisions</a:t>
            </a:r>
          </a:p>
          <a:p>
            <a:pPr lvl="0"/>
            <a:r>
              <a:rPr lang="en-US" sz="4400" dirty="0"/>
              <a:t>More able to recognize an ethical dilemma</a:t>
            </a:r>
          </a:p>
          <a:p>
            <a:endParaRPr lang="en-US" dirty="0"/>
          </a:p>
        </p:txBody>
      </p:sp>
    </p:spTree>
    <p:extLst>
      <p:ext uri="{BB962C8B-B14F-4D97-AF65-F5344CB8AC3E}">
        <p14:creationId xmlns:p14="http://schemas.microsoft.com/office/powerpoint/2010/main" val="1635594318"/>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t>More influencing factors</a:t>
            </a:r>
            <a:endParaRPr lang="en-US" b="1" dirty="0"/>
          </a:p>
        </p:txBody>
      </p:sp>
      <p:sp>
        <p:nvSpPr>
          <p:cNvPr id="3" name="Content Placeholder 2"/>
          <p:cNvSpPr>
            <a:spLocks noGrp="1"/>
          </p:cNvSpPr>
          <p:nvPr>
            <p:ph idx="1"/>
          </p:nvPr>
        </p:nvSpPr>
        <p:spPr/>
        <p:txBody>
          <a:bodyPr>
            <a:normAutofit fontScale="92500" lnSpcReduction="20000"/>
          </a:bodyPr>
          <a:lstStyle/>
          <a:p>
            <a:pPr marL="0" lvl="0" indent="0">
              <a:buNone/>
            </a:pPr>
            <a:r>
              <a:rPr lang="en-US" sz="3500" b="1" dirty="0" smtClean="0"/>
              <a:t>Economy </a:t>
            </a:r>
            <a:r>
              <a:rPr lang="en-US" sz="3500" b="1" dirty="0"/>
              <a:t>and economic </a:t>
            </a:r>
            <a:r>
              <a:rPr lang="en-US" sz="3500" b="1" dirty="0" smtClean="0"/>
              <a:t>systems</a:t>
            </a:r>
          </a:p>
          <a:p>
            <a:pPr marL="0" lvl="0" indent="0">
              <a:buNone/>
            </a:pPr>
            <a:r>
              <a:rPr lang="en-US" sz="3000" dirty="0"/>
              <a:t>	</a:t>
            </a:r>
            <a:r>
              <a:rPr lang="en-US" sz="3000" dirty="0" smtClean="0"/>
              <a:t>-what is the degree of systemic corruption</a:t>
            </a:r>
            <a:endParaRPr lang="en-US" sz="3000" dirty="0"/>
          </a:p>
          <a:p>
            <a:pPr marL="0" lvl="0" indent="0">
              <a:buNone/>
            </a:pPr>
            <a:r>
              <a:rPr lang="en-US" sz="3500" b="1" dirty="0"/>
              <a:t>Public opinion, political systems and the </a:t>
            </a:r>
            <a:r>
              <a:rPr lang="en-US" sz="3500" b="1" dirty="0" smtClean="0"/>
              <a:t>law</a:t>
            </a:r>
          </a:p>
          <a:p>
            <a:pPr marL="0" lvl="0" indent="0">
              <a:buNone/>
            </a:pPr>
            <a:r>
              <a:rPr lang="en-US" sz="3500" dirty="0"/>
              <a:t>	</a:t>
            </a:r>
            <a:r>
              <a:rPr lang="en-US" sz="3000" dirty="0" smtClean="0"/>
              <a:t>- comparing democratic with undemocratic</a:t>
            </a:r>
            <a:endParaRPr lang="en-US" sz="3000" dirty="0"/>
          </a:p>
          <a:p>
            <a:pPr marL="0" lvl="0" indent="0">
              <a:buNone/>
            </a:pPr>
            <a:r>
              <a:rPr lang="en-US" sz="3500" b="1" dirty="0" smtClean="0"/>
              <a:t>Language</a:t>
            </a:r>
          </a:p>
          <a:p>
            <a:pPr marL="0" lvl="0" indent="0">
              <a:buNone/>
            </a:pPr>
            <a:r>
              <a:rPr lang="en-US" sz="3500" dirty="0"/>
              <a:t>	</a:t>
            </a:r>
            <a:r>
              <a:rPr lang="en-US" sz="3000" dirty="0" smtClean="0"/>
              <a:t>- vagaries of language </a:t>
            </a:r>
            <a:endParaRPr lang="en-US" sz="3000" dirty="0"/>
          </a:p>
          <a:p>
            <a:pPr marL="0" lvl="0" indent="0">
              <a:buNone/>
            </a:pPr>
            <a:r>
              <a:rPr lang="en-US" sz="3500" b="1" dirty="0" smtClean="0"/>
              <a:t>Industry norms</a:t>
            </a:r>
          </a:p>
          <a:p>
            <a:pPr marL="457200" lvl="1" indent="0">
              <a:buNone/>
            </a:pPr>
            <a:r>
              <a:rPr lang="en-US" sz="3500" dirty="0" smtClean="0"/>
              <a:t>	</a:t>
            </a:r>
            <a:r>
              <a:rPr lang="en-US" sz="3000" dirty="0" smtClean="0"/>
              <a:t>- availability of resources</a:t>
            </a:r>
          </a:p>
          <a:p>
            <a:pPr marL="457200" lvl="1" indent="0">
              <a:buNone/>
            </a:pPr>
            <a:r>
              <a:rPr lang="en-US" sz="3000" dirty="0"/>
              <a:t>	</a:t>
            </a:r>
            <a:r>
              <a:rPr lang="en-US" sz="3000" dirty="0" smtClean="0"/>
              <a:t>- trading conditions</a:t>
            </a:r>
            <a:endParaRPr lang="en-US" sz="3000" dirty="0"/>
          </a:p>
          <a:p>
            <a:endParaRPr lang="en-US" dirty="0"/>
          </a:p>
        </p:txBody>
      </p:sp>
    </p:spTree>
    <p:extLst>
      <p:ext uri="{BB962C8B-B14F-4D97-AF65-F5344CB8AC3E}">
        <p14:creationId xmlns:p14="http://schemas.microsoft.com/office/powerpoint/2010/main" val="821119657"/>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Language as an ethical analysis tool</a:t>
            </a:r>
            <a:endParaRPr lang="en-US" b="1" dirty="0"/>
          </a:p>
        </p:txBody>
      </p:sp>
      <p:sp>
        <p:nvSpPr>
          <p:cNvPr id="3" name="Content Placeholder 2"/>
          <p:cNvSpPr>
            <a:spLocks noGrp="1"/>
          </p:cNvSpPr>
          <p:nvPr>
            <p:ph idx="1"/>
          </p:nvPr>
        </p:nvSpPr>
        <p:spPr/>
        <p:txBody>
          <a:bodyPr>
            <a:normAutofit fontScale="70000" lnSpcReduction="20000"/>
          </a:bodyPr>
          <a:lstStyle/>
          <a:p>
            <a:pPr marL="0" lvl="0" indent="0">
              <a:buNone/>
            </a:pPr>
            <a:r>
              <a:rPr lang="en-US" sz="3600" dirty="0" smtClean="0"/>
              <a:t>Does </a:t>
            </a:r>
            <a:r>
              <a:rPr lang="en-US" sz="3600" dirty="0"/>
              <a:t>management have a clear vision for the organization and is it consistent with their understanding of the organizations realities</a:t>
            </a:r>
            <a:r>
              <a:rPr lang="en-US" sz="3600" dirty="0" smtClean="0"/>
              <a:t>?</a:t>
            </a:r>
          </a:p>
          <a:p>
            <a:pPr marL="0" lvl="0" indent="0">
              <a:buNone/>
            </a:pPr>
            <a:r>
              <a:rPr lang="en-US" sz="3600" dirty="0" smtClean="0"/>
              <a:t> </a:t>
            </a:r>
            <a:endParaRPr lang="en-US" sz="3600" dirty="0"/>
          </a:p>
          <a:p>
            <a:pPr marL="0" lvl="0" indent="0">
              <a:buNone/>
            </a:pPr>
            <a:r>
              <a:rPr lang="en-US" sz="3600" dirty="0"/>
              <a:t>Do the employees have a clear understanding of the vision and does it match their perception of the organization’s realities</a:t>
            </a:r>
            <a:r>
              <a:rPr lang="en-US" sz="3600" dirty="0" smtClean="0"/>
              <a:t>?</a:t>
            </a:r>
          </a:p>
          <a:p>
            <a:pPr marL="0" lvl="0" indent="0">
              <a:buNone/>
            </a:pPr>
            <a:endParaRPr lang="en-US" sz="3600" dirty="0"/>
          </a:p>
          <a:p>
            <a:pPr marL="0" lvl="0" indent="0">
              <a:buNone/>
            </a:pPr>
            <a:r>
              <a:rPr lang="en-US" sz="3600" dirty="0"/>
              <a:t>Do management and staff share the vision</a:t>
            </a:r>
            <a:r>
              <a:rPr lang="en-US" sz="3600" dirty="0" smtClean="0"/>
              <a:t>?</a:t>
            </a:r>
          </a:p>
          <a:p>
            <a:pPr marL="0" lvl="0" indent="0">
              <a:buNone/>
            </a:pPr>
            <a:endParaRPr lang="en-US" sz="3600" dirty="0"/>
          </a:p>
          <a:p>
            <a:pPr marL="0" lvl="0" indent="0">
              <a:buNone/>
            </a:pPr>
            <a:r>
              <a:rPr lang="en-US" sz="3600" dirty="0"/>
              <a:t>Do management and staff share the perception of the organizations realities</a:t>
            </a:r>
            <a:r>
              <a:rPr lang="en-US" sz="3600" dirty="0" smtClean="0"/>
              <a:t>?</a:t>
            </a:r>
            <a:endParaRPr lang="en-US" sz="3600" dirty="0"/>
          </a:p>
        </p:txBody>
      </p:sp>
    </p:spTree>
    <p:extLst>
      <p:ext uri="{BB962C8B-B14F-4D97-AF65-F5344CB8AC3E}">
        <p14:creationId xmlns:p14="http://schemas.microsoft.com/office/powerpoint/2010/main" val="1640069786"/>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lvl="0"/>
            <a:r>
              <a:rPr lang="en-US" dirty="0" smtClean="0"/>
              <a:t/>
            </a:r>
            <a:br>
              <a:rPr lang="en-US" dirty="0" smtClean="0"/>
            </a:br>
            <a:r>
              <a:rPr lang="en-US" b="1" dirty="0" smtClean="0"/>
              <a:t>LEARNING FROM OTHER CULTURES</a:t>
            </a:r>
            <a:endParaRPr lang="en-US" b="1" dirty="0"/>
          </a:p>
        </p:txBody>
      </p:sp>
      <p:sp>
        <p:nvSpPr>
          <p:cNvPr id="3" name="Content Placeholder 2"/>
          <p:cNvSpPr>
            <a:spLocks noGrp="1"/>
          </p:cNvSpPr>
          <p:nvPr>
            <p:ph idx="1"/>
          </p:nvPr>
        </p:nvSpPr>
        <p:spPr/>
        <p:txBody>
          <a:bodyPr>
            <a:normAutofit/>
          </a:bodyPr>
          <a:lstStyle/>
          <a:p>
            <a:pPr marL="0" lvl="0" indent="0">
              <a:buNone/>
            </a:pPr>
            <a:r>
              <a:rPr lang="en-US" b="1" dirty="0" smtClean="0"/>
              <a:t>The </a:t>
            </a:r>
            <a:r>
              <a:rPr lang="en-US" b="1" dirty="0"/>
              <a:t>interaction of foreign culture and </a:t>
            </a:r>
            <a:r>
              <a:rPr lang="en-US" b="1" dirty="0" smtClean="0"/>
              <a:t>ethics</a:t>
            </a:r>
          </a:p>
          <a:p>
            <a:pPr marL="0" lvl="0" indent="0">
              <a:buNone/>
            </a:pPr>
            <a:r>
              <a:rPr lang="en-US" sz="2800" dirty="0" smtClean="0"/>
              <a:t>- Are there rules that transcend culture</a:t>
            </a:r>
            <a:endParaRPr lang="en-US" sz="2800" dirty="0"/>
          </a:p>
          <a:p>
            <a:pPr marL="0" lvl="0" indent="0">
              <a:buNone/>
            </a:pPr>
            <a:r>
              <a:rPr lang="en-US" b="1" dirty="0"/>
              <a:t>Forms of Social </a:t>
            </a:r>
            <a:r>
              <a:rPr lang="en-US" b="1" dirty="0" smtClean="0"/>
              <a:t>control</a:t>
            </a:r>
          </a:p>
          <a:p>
            <a:pPr marL="0" lvl="0" indent="0">
              <a:buNone/>
            </a:pPr>
            <a:r>
              <a:rPr lang="en-US" sz="2800" dirty="0" smtClean="0"/>
              <a:t>- Informal versus formal rules </a:t>
            </a:r>
            <a:endParaRPr lang="en-US" sz="2800" dirty="0"/>
          </a:p>
          <a:p>
            <a:pPr marL="0" lvl="0" indent="0">
              <a:buNone/>
            </a:pPr>
            <a:r>
              <a:rPr lang="en-US" b="1" dirty="0"/>
              <a:t>Taking a different cultures’ </a:t>
            </a:r>
            <a:r>
              <a:rPr lang="en-US" b="1" dirty="0" smtClean="0"/>
              <a:t>perspective</a:t>
            </a:r>
          </a:p>
          <a:p>
            <a:pPr marL="0" lvl="0" indent="0">
              <a:buNone/>
            </a:pPr>
            <a:r>
              <a:rPr lang="en-US" sz="2800" dirty="0" smtClean="0"/>
              <a:t>- Productivity - a question of process or culture </a:t>
            </a:r>
            <a:endParaRPr lang="en-US" sz="2800" dirty="0"/>
          </a:p>
          <a:p>
            <a:pPr marL="0" indent="0">
              <a:buNone/>
            </a:pPr>
            <a:endParaRPr lang="en-US" dirty="0"/>
          </a:p>
        </p:txBody>
      </p:sp>
    </p:spTree>
    <p:extLst>
      <p:ext uri="{BB962C8B-B14F-4D97-AF65-F5344CB8AC3E}">
        <p14:creationId xmlns:p14="http://schemas.microsoft.com/office/powerpoint/2010/main" val="2060936912"/>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Learning from other cultures</a:t>
            </a:r>
            <a:endParaRPr lang="en-US" b="1" dirty="0"/>
          </a:p>
        </p:txBody>
      </p:sp>
      <p:sp>
        <p:nvSpPr>
          <p:cNvPr id="3" name="Content Placeholder 2"/>
          <p:cNvSpPr>
            <a:spLocks noGrp="1"/>
          </p:cNvSpPr>
          <p:nvPr>
            <p:ph idx="1"/>
          </p:nvPr>
        </p:nvSpPr>
        <p:spPr/>
        <p:txBody>
          <a:bodyPr/>
          <a:lstStyle/>
          <a:p>
            <a:r>
              <a:rPr lang="en-US" dirty="0"/>
              <a:t>The interaction of </a:t>
            </a:r>
            <a:r>
              <a:rPr lang="en-US" dirty="0" smtClean="0"/>
              <a:t>foreign </a:t>
            </a:r>
            <a:r>
              <a:rPr lang="en-US" dirty="0"/>
              <a:t>culture and </a:t>
            </a:r>
            <a:r>
              <a:rPr lang="en-US" dirty="0" smtClean="0"/>
              <a:t>ethics</a:t>
            </a:r>
          </a:p>
          <a:p>
            <a:pPr marL="0" indent="0">
              <a:buNone/>
            </a:pPr>
            <a:endParaRPr lang="en-US" dirty="0"/>
          </a:p>
          <a:p>
            <a:pPr marL="0" indent="0">
              <a:buNone/>
            </a:pPr>
            <a:endParaRPr lang="en-US" dirty="0" smtClean="0"/>
          </a:p>
          <a:p>
            <a:r>
              <a:rPr lang="en-AU" dirty="0" smtClean="0"/>
              <a:t>Taking </a:t>
            </a:r>
            <a:r>
              <a:rPr lang="en-AU" dirty="0"/>
              <a:t>a different culture’s perspective</a:t>
            </a:r>
            <a:endParaRPr lang="en-US" dirty="0"/>
          </a:p>
          <a:p>
            <a:pPr marL="0" indent="0">
              <a:buNone/>
            </a:pPr>
            <a:endParaRPr lang="en-US" dirty="0"/>
          </a:p>
        </p:txBody>
      </p:sp>
    </p:spTree>
    <p:extLst>
      <p:ext uri="{BB962C8B-B14F-4D97-AF65-F5344CB8AC3E}">
        <p14:creationId xmlns:p14="http://schemas.microsoft.com/office/powerpoint/2010/main" val="1719188324"/>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CORRUPTION</a:t>
            </a:r>
            <a:endParaRPr lang="en-US" b="1" dirty="0"/>
          </a:p>
        </p:txBody>
      </p:sp>
      <p:pic>
        <p:nvPicPr>
          <p:cNvPr id="1026" name="Picture 2"/>
          <p:cNvPicPr>
            <a:picLocks noGrp="1" noChangeAspect="1" noChangeArrowheads="1"/>
          </p:cNvPicPr>
          <p:nvPr>
            <p:ph idx="1"/>
          </p:nvPr>
        </p:nvPicPr>
        <p:blipFill>
          <a:blip r:embed="rId3" cstate="print">
            <a:extLst>
              <a:ext uri="{28A0092B-C50C-407E-A947-70E740481C1C}">
                <a14:useLocalDpi xmlns:a14="http://schemas.microsoft.com/office/drawing/2010/main" val="0"/>
              </a:ext>
            </a:extLst>
          </a:blip>
          <a:srcRect/>
          <a:stretch>
            <a:fillRect/>
          </a:stretch>
        </p:blipFill>
        <p:spPr bwMode="auto">
          <a:xfrm>
            <a:off x="770958" y="1600200"/>
            <a:ext cx="7602083" cy="452596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Box 3"/>
          <p:cNvSpPr txBox="1"/>
          <p:nvPr/>
        </p:nvSpPr>
        <p:spPr>
          <a:xfrm>
            <a:off x="533400" y="6245689"/>
            <a:ext cx="7860870" cy="369332"/>
          </a:xfrm>
          <a:prstGeom prst="rect">
            <a:avLst/>
          </a:prstGeom>
          <a:noFill/>
        </p:spPr>
        <p:txBody>
          <a:bodyPr wrap="none" rtlCol="0">
            <a:spAutoFit/>
          </a:bodyPr>
          <a:lstStyle/>
          <a:p>
            <a:r>
              <a:rPr lang="en-US" dirty="0" smtClean="0">
                <a:solidFill>
                  <a:prstClr val="black"/>
                </a:solidFill>
              </a:rPr>
              <a:t>SEEKING COPYWRITE PERMISSION TO USE FROM TRANSPARENCY INTERNATIONAL</a:t>
            </a:r>
            <a:endParaRPr lang="en-US" dirty="0">
              <a:solidFill>
                <a:prstClr val="black"/>
              </a:solidFill>
            </a:endParaRPr>
          </a:p>
        </p:txBody>
      </p:sp>
    </p:spTree>
    <p:extLst>
      <p:ext uri="{BB962C8B-B14F-4D97-AF65-F5344CB8AC3E}">
        <p14:creationId xmlns:p14="http://schemas.microsoft.com/office/powerpoint/2010/main" val="1089699508"/>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Session </a:t>
            </a:r>
            <a:r>
              <a:rPr lang="en-US" b="1" dirty="0" smtClean="0"/>
              <a:t>4: ORGANIZATIONAL </a:t>
            </a:r>
            <a:r>
              <a:rPr lang="en-US" b="1" dirty="0"/>
              <a:t>FACTORS IN BUSINESS ETHICS</a:t>
            </a:r>
          </a:p>
        </p:txBody>
      </p:sp>
      <p:sp>
        <p:nvSpPr>
          <p:cNvPr id="3" name="Content Placeholder 2"/>
          <p:cNvSpPr>
            <a:spLocks noGrp="1"/>
          </p:cNvSpPr>
          <p:nvPr>
            <p:ph idx="1"/>
          </p:nvPr>
        </p:nvSpPr>
        <p:spPr/>
        <p:txBody>
          <a:bodyPr>
            <a:normAutofit fontScale="92500" lnSpcReduction="10000"/>
          </a:bodyPr>
          <a:lstStyle/>
          <a:p>
            <a:pPr marL="0" indent="0">
              <a:buNone/>
            </a:pPr>
            <a:r>
              <a:rPr lang="en-US" dirty="0" smtClean="0"/>
              <a:t>KEY POINTS</a:t>
            </a:r>
            <a:endParaRPr lang="en-US" dirty="0"/>
          </a:p>
          <a:p>
            <a:pPr lvl="0"/>
            <a:r>
              <a:rPr lang="en-US" dirty="0"/>
              <a:t>The moral development of a corporation,</a:t>
            </a:r>
          </a:p>
          <a:p>
            <a:pPr lvl="0"/>
            <a:r>
              <a:rPr lang="en-US" dirty="0"/>
              <a:t>Demonstrated ethics of leadership,</a:t>
            </a:r>
          </a:p>
          <a:p>
            <a:pPr lvl="0"/>
            <a:r>
              <a:rPr lang="en-US" dirty="0"/>
              <a:t>Presence and enforcement of ethical codes,</a:t>
            </a:r>
          </a:p>
          <a:p>
            <a:pPr lvl="0"/>
            <a:r>
              <a:rPr lang="en-US" dirty="0"/>
              <a:t>Culture, history and climate of an organization, and</a:t>
            </a:r>
          </a:p>
          <a:p>
            <a:pPr lvl="0"/>
            <a:r>
              <a:rPr lang="en-US" dirty="0"/>
              <a:t>The opportunity to act unethically.</a:t>
            </a:r>
          </a:p>
          <a:p>
            <a:pPr marL="0" indent="0">
              <a:buNone/>
            </a:pPr>
            <a:endParaRPr lang="en-US" dirty="0"/>
          </a:p>
          <a:p>
            <a:pPr marL="0" indent="0">
              <a:buNone/>
            </a:pPr>
            <a:r>
              <a:rPr lang="en-US" dirty="0"/>
              <a:t> </a:t>
            </a:r>
          </a:p>
          <a:p>
            <a:endParaRPr lang="en-US" dirty="0"/>
          </a:p>
        </p:txBody>
      </p:sp>
    </p:spTree>
    <p:extLst>
      <p:ext uri="{BB962C8B-B14F-4D97-AF65-F5344CB8AC3E}">
        <p14:creationId xmlns:p14="http://schemas.microsoft.com/office/powerpoint/2010/main" val="3611584178"/>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ORGANIZATIONAL </a:t>
            </a:r>
            <a:r>
              <a:rPr lang="en-US" b="1" dirty="0"/>
              <a:t>FACTORS IN BUSINESS ETHICS</a:t>
            </a:r>
          </a:p>
        </p:txBody>
      </p:sp>
      <p:sp>
        <p:nvSpPr>
          <p:cNvPr id="3" name="Content Placeholder 2"/>
          <p:cNvSpPr>
            <a:spLocks noGrp="1"/>
          </p:cNvSpPr>
          <p:nvPr>
            <p:ph idx="1"/>
          </p:nvPr>
        </p:nvSpPr>
        <p:spPr/>
        <p:txBody>
          <a:bodyPr>
            <a:normAutofit/>
          </a:bodyPr>
          <a:lstStyle/>
          <a:p>
            <a:endParaRPr lang="en-US" dirty="0"/>
          </a:p>
          <a:p>
            <a:pPr marL="0" indent="0">
              <a:buNone/>
            </a:pPr>
            <a:r>
              <a:rPr lang="en-US" dirty="0"/>
              <a:t> </a:t>
            </a:r>
            <a:r>
              <a:rPr lang="en-US" dirty="0" smtClean="0"/>
              <a:t>FURTHER KEY POINTS</a:t>
            </a:r>
          </a:p>
          <a:p>
            <a:pPr marL="0" indent="0">
              <a:buNone/>
            </a:pPr>
            <a:endParaRPr lang="en-US" dirty="0"/>
          </a:p>
          <a:p>
            <a:pPr lvl="0"/>
            <a:r>
              <a:rPr lang="en-US" dirty="0" smtClean="0"/>
              <a:t>Organizations </a:t>
            </a:r>
            <a:r>
              <a:rPr lang="en-US" dirty="0"/>
              <a:t>and ethics</a:t>
            </a:r>
          </a:p>
          <a:p>
            <a:pPr lvl="0"/>
            <a:r>
              <a:rPr lang="en-US" dirty="0"/>
              <a:t>Industrial relations</a:t>
            </a:r>
          </a:p>
          <a:p>
            <a:pPr lvl="0"/>
            <a:r>
              <a:rPr lang="en-US" dirty="0"/>
              <a:t>Emergent ethics</a:t>
            </a:r>
          </a:p>
          <a:p>
            <a:endParaRPr lang="en-US" dirty="0"/>
          </a:p>
        </p:txBody>
      </p:sp>
    </p:spTree>
    <p:extLst>
      <p:ext uri="{BB962C8B-B14F-4D97-AF65-F5344CB8AC3E}">
        <p14:creationId xmlns:p14="http://schemas.microsoft.com/office/powerpoint/2010/main" val="1692050204"/>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7848600" cy="868362"/>
          </a:xfrm>
        </p:spPr>
        <p:txBody>
          <a:bodyPr>
            <a:noAutofit/>
          </a:bodyPr>
          <a:lstStyle/>
          <a:p>
            <a:r>
              <a:rPr lang="en-US" sz="3900" b="1" dirty="0" smtClean="0"/>
              <a:t>Moral development of a corporation</a:t>
            </a:r>
            <a:endParaRPr lang="en-US" sz="3900" b="1"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537721033"/>
              </p:ext>
            </p:extLst>
          </p:nvPr>
        </p:nvGraphicFramePr>
        <p:xfrm>
          <a:off x="533400" y="1219200"/>
          <a:ext cx="8001000" cy="4952998"/>
        </p:xfrm>
        <a:graphic>
          <a:graphicData uri="http://schemas.openxmlformats.org/drawingml/2006/table">
            <a:tbl>
              <a:tblPr firstRow="1" firstCol="1" bandRow="1">
                <a:tableStyleId>{5C22544A-7EE6-4342-B048-85BDC9FD1C3A}</a:tableStyleId>
              </a:tblPr>
              <a:tblGrid>
                <a:gridCol w="1695703"/>
                <a:gridCol w="2852092"/>
                <a:gridCol w="3453205"/>
              </a:tblGrid>
              <a:tr h="619124">
                <a:tc>
                  <a:txBody>
                    <a:bodyPr/>
                    <a:lstStyle/>
                    <a:p>
                      <a:pPr marL="0" marR="0">
                        <a:spcBef>
                          <a:spcPts val="0"/>
                        </a:spcBef>
                        <a:spcAft>
                          <a:spcPts val="0"/>
                        </a:spcAft>
                        <a:tabLst>
                          <a:tab pos="2057400" algn="l"/>
                        </a:tabLst>
                      </a:pPr>
                      <a:r>
                        <a:rPr lang="en-US" sz="2000" dirty="0">
                          <a:effectLst/>
                        </a:rPr>
                        <a:t>STAGE</a:t>
                      </a:r>
                      <a:endParaRPr lang="en-US" sz="2000" dirty="0">
                        <a:effectLst/>
                        <a:latin typeface="Cambria"/>
                        <a:ea typeface="Times New Roman"/>
                        <a:cs typeface="Times New Roman"/>
                      </a:endParaRPr>
                    </a:p>
                  </a:txBody>
                  <a:tcPr marL="68580" marR="68580" marT="0" marB="0"/>
                </a:tc>
                <a:tc>
                  <a:txBody>
                    <a:bodyPr/>
                    <a:lstStyle/>
                    <a:p>
                      <a:pPr marL="0" marR="0">
                        <a:spcBef>
                          <a:spcPts val="0"/>
                        </a:spcBef>
                        <a:spcAft>
                          <a:spcPts val="0"/>
                        </a:spcAft>
                        <a:tabLst>
                          <a:tab pos="2057400" algn="l"/>
                        </a:tabLst>
                      </a:pPr>
                      <a:r>
                        <a:rPr lang="en-US" sz="2000" dirty="0">
                          <a:effectLst/>
                        </a:rPr>
                        <a:t>CORPORATION TYPE</a:t>
                      </a:r>
                      <a:endParaRPr lang="en-US" sz="2000" dirty="0">
                        <a:effectLst/>
                        <a:latin typeface="Cambria"/>
                        <a:ea typeface="Times New Roman"/>
                        <a:cs typeface="Times New Roman"/>
                      </a:endParaRPr>
                    </a:p>
                  </a:txBody>
                  <a:tcPr marL="68580" marR="68580" marT="0" marB="0"/>
                </a:tc>
                <a:tc>
                  <a:txBody>
                    <a:bodyPr/>
                    <a:lstStyle/>
                    <a:p>
                      <a:pPr marL="0" marR="0">
                        <a:spcBef>
                          <a:spcPts val="0"/>
                        </a:spcBef>
                        <a:spcAft>
                          <a:spcPts val="0"/>
                        </a:spcAft>
                        <a:tabLst>
                          <a:tab pos="2057400" algn="l"/>
                        </a:tabLst>
                      </a:pPr>
                      <a:r>
                        <a:rPr lang="en-US" sz="2000" dirty="0">
                          <a:effectLst/>
                        </a:rPr>
                        <a:t>CONCERN OR PROFIT COMPARED TO ETHICS</a:t>
                      </a:r>
                      <a:endParaRPr lang="en-US" sz="2000" dirty="0">
                        <a:effectLst/>
                        <a:latin typeface="Cambria"/>
                        <a:ea typeface="Times New Roman"/>
                        <a:cs typeface="Times New Roman"/>
                      </a:endParaRPr>
                    </a:p>
                  </a:txBody>
                  <a:tcPr marL="68580" marR="68580" marT="0" marB="0"/>
                </a:tc>
              </a:tr>
              <a:tr h="619124">
                <a:tc>
                  <a:txBody>
                    <a:bodyPr/>
                    <a:lstStyle/>
                    <a:p>
                      <a:pPr marL="0" marR="0" algn="ctr">
                        <a:spcBef>
                          <a:spcPts val="0"/>
                        </a:spcBef>
                        <a:spcAft>
                          <a:spcPts val="0"/>
                        </a:spcAft>
                        <a:tabLst>
                          <a:tab pos="2057400" algn="l"/>
                        </a:tabLst>
                      </a:pPr>
                      <a:r>
                        <a:rPr lang="en-US" sz="3200" dirty="0">
                          <a:effectLst/>
                        </a:rPr>
                        <a:t> 5</a:t>
                      </a:r>
                      <a:endParaRPr lang="en-US" sz="3200" dirty="0">
                        <a:effectLst/>
                        <a:latin typeface="Cambria"/>
                        <a:ea typeface="Times New Roman"/>
                        <a:cs typeface="Times New Roman"/>
                      </a:endParaRPr>
                    </a:p>
                  </a:txBody>
                  <a:tcPr marL="68580" marR="68580" marT="0" marB="0"/>
                </a:tc>
                <a:tc>
                  <a:txBody>
                    <a:bodyPr/>
                    <a:lstStyle/>
                    <a:p>
                      <a:pPr marL="0" marR="0">
                        <a:spcBef>
                          <a:spcPts val="0"/>
                        </a:spcBef>
                        <a:spcAft>
                          <a:spcPts val="0"/>
                        </a:spcAft>
                        <a:tabLst>
                          <a:tab pos="2057400" algn="l"/>
                        </a:tabLst>
                      </a:pPr>
                      <a:r>
                        <a:rPr lang="en-US" sz="2800" dirty="0">
                          <a:effectLst/>
                        </a:rPr>
                        <a:t>Ethical </a:t>
                      </a:r>
                      <a:endParaRPr lang="en-US" sz="2800" dirty="0">
                        <a:effectLst/>
                        <a:latin typeface="Cambria"/>
                        <a:ea typeface="Times New Roman"/>
                        <a:cs typeface="Times New Roman"/>
                      </a:endParaRPr>
                    </a:p>
                  </a:txBody>
                  <a:tcPr marL="68580" marR="68580" marT="0" marB="0"/>
                </a:tc>
                <a:tc>
                  <a:txBody>
                    <a:bodyPr/>
                    <a:lstStyle/>
                    <a:p>
                      <a:pPr marL="0" marR="0">
                        <a:spcBef>
                          <a:spcPts val="0"/>
                        </a:spcBef>
                        <a:spcAft>
                          <a:spcPts val="0"/>
                        </a:spcAft>
                        <a:tabLst>
                          <a:tab pos="2057400" algn="l"/>
                        </a:tabLst>
                      </a:pPr>
                      <a:r>
                        <a:rPr lang="en-US" sz="1800" dirty="0">
                          <a:effectLst/>
                        </a:rPr>
                        <a:t>Most balanced (profit and ethics equal</a:t>
                      </a:r>
                      <a:r>
                        <a:rPr lang="en-US" sz="1800" dirty="0" smtClean="0">
                          <a:effectLst/>
                        </a:rPr>
                        <a:t>)</a:t>
                      </a:r>
                      <a:endParaRPr lang="en-US" sz="1800" dirty="0">
                        <a:effectLst/>
                        <a:latin typeface="Cambria"/>
                        <a:ea typeface="Times New Roman"/>
                        <a:cs typeface="Times New Roman"/>
                      </a:endParaRPr>
                    </a:p>
                  </a:txBody>
                  <a:tcPr marL="68580" marR="68580" marT="0" marB="0"/>
                </a:tc>
              </a:tr>
              <a:tr h="619124">
                <a:tc>
                  <a:txBody>
                    <a:bodyPr/>
                    <a:lstStyle/>
                    <a:p>
                      <a:pPr marL="0" marR="0" algn="ctr">
                        <a:spcBef>
                          <a:spcPts val="0"/>
                        </a:spcBef>
                        <a:spcAft>
                          <a:spcPts val="0"/>
                        </a:spcAft>
                        <a:tabLst>
                          <a:tab pos="2057400" algn="l"/>
                        </a:tabLst>
                      </a:pPr>
                      <a:r>
                        <a:rPr lang="en-US" sz="3200" dirty="0">
                          <a:effectLst/>
                        </a:rPr>
                        <a:t> 4</a:t>
                      </a:r>
                      <a:endParaRPr lang="en-US" sz="3200" dirty="0">
                        <a:effectLst/>
                        <a:latin typeface="Cambria"/>
                        <a:ea typeface="Times New Roman"/>
                        <a:cs typeface="Times New Roman"/>
                      </a:endParaRPr>
                    </a:p>
                  </a:txBody>
                  <a:tcPr marL="68580" marR="68580" marT="0" marB="0"/>
                </a:tc>
                <a:tc>
                  <a:txBody>
                    <a:bodyPr/>
                    <a:lstStyle/>
                    <a:p>
                      <a:pPr marL="0" marR="0">
                        <a:spcBef>
                          <a:spcPts val="0"/>
                        </a:spcBef>
                        <a:spcAft>
                          <a:spcPts val="0"/>
                        </a:spcAft>
                        <a:tabLst>
                          <a:tab pos="2057400" algn="l"/>
                        </a:tabLst>
                      </a:pPr>
                      <a:r>
                        <a:rPr lang="en-US" sz="2800" dirty="0">
                          <a:effectLst/>
                        </a:rPr>
                        <a:t>Emerging ethical</a:t>
                      </a:r>
                      <a:endParaRPr lang="en-US" sz="2800" dirty="0">
                        <a:effectLst/>
                        <a:latin typeface="Cambria"/>
                        <a:ea typeface="Times New Roman"/>
                        <a:cs typeface="Times New Roman"/>
                      </a:endParaRPr>
                    </a:p>
                  </a:txBody>
                  <a:tcPr marL="68580" marR="68580" marT="0" marB="0"/>
                </a:tc>
                <a:tc>
                  <a:txBody>
                    <a:bodyPr/>
                    <a:lstStyle/>
                    <a:p>
                      <a:pPr marL="0" marR="0">
                        <a:spcBef>
                          <a:spcPts val="0"/>
                        </a:spcBef>
                        <a:spcAft>
                          <a:spcPts val="0"/>
                        </a:spcAft>
                        <a:tabLst>
                          <a:tab pos="2057400" algn="l"/>
                        </a:tabLst>
                      </a:pPr>
                      <a:r>
                        <a:rPr lang="en-US" sz="1800">
                          <a:effectLst/>
                        </a:rPr>
                        <a:t>More balanced (strong recognition of social responsibility)</a:t>
                      </a:r>
                      <a:endParaRPr lang="en-US" sz="1800">
                        <a:effectLst/>
                        <a:latin typeface="Cambria"/>
                        <a:ea typeface="Times New Roman"/>
                        <a:cs typeface="Times New Roman"/>
                      </a:endParaRPr>
                    </a:p>
                  </a:txBody>
                  <a:tcPr marL="68580" marR="68580" marT="0" marB="0"/>
                </a:tc>
              </a:tr>
              <a:tr h="928688">
                <a:tc>
                  <a:txBody>
                    <a:bodyPr/>
                    <a:lstStyle/>
                    <a:p>
                      <a:pPr marL="0" marR="0" algn="ctr">
                        <a:spcBef>
                          <a:spcPts val="0"/>
                        </a:spcBef>
                        <a:spcAft>
                          <a:spcPts val="0"/>
                        </a:spcAft>
                        <a:tabLst>
                          <a:tab pos="2057400" algn="l"/>
                        </a:tabLst>
                      </a:pPr>
                      <a:r>
                        <a:rPr lang="en-US" sz="3200" dirty="0">
                          <a:effectLst/>
                        </a:rPr>
                        <a:t> 3</a:t>
                      </a:r>
                      <a:endParaRPr lang="en-US" sz="3200" dirty="0">
                        <a:effectLst/>
                        <a:latin typeface="Cambria"/>
                        <a:ea typeface="Times New Roman"/>
                        <a:cs typeface="Times New Roman"/>
                      </a:endParaRPr>
                    </a:p>
                  </a:txBody>
                  <a:tcPr marL="68580" marR="68580" marT="0" marB="0"/>
                </a:tc>
                <a:tc>
                  <a:txBody>
                    <a:bodyPr/>
                    <a:lstStyle/>
                    <a:p>
                      <a:pPr marL="0" marR="0">
                        <a:spcBef>
                          <a:spcPts val="0"/>
                        </a:spcBef>
                        <a:spcAft>
                          <a:spcPts val="0"/>
                        </a:spcAft>
                        <a:tabLst>
                          <a:tab pos="2057400" algn="l"/>
                        </a:tabLst>
                      </a:pPr>
                      <a:r>
                        <a:rPr lang="en-US" sz="2800" dirty="0">
                          <a:effectLst/>
                        </a:rPr>
                        <a:t>Responsive </a:t>
                      </a:r>
                      <a:endParaRPr lang="en-US" sz="2800" dirty="0">
                        <a:effectLst/>
                        <a:latin typeface="Cambria"/>
                        <a:ea typeface="Times New Roman"/>
                        <a:cs typeface="Times New Roman"/>
                      </a:endParaRPr>
                    </a:p>
                  </a:txBody>
                  <a:tcPr marL="68580" marR="68580" marT="0" marB="0"/>
                </a:tc>
                <a:tc>
                  <a:txBody>
                    <a:bodyPr/>
                    <a:lstStyle/>
                    <a:p>
                      <a:pPr marL="0" marR="0">
                        <a:spcBef>
                          <a:spcPts val="0"/>
                        </a:spcBef>
                        <a:spcAft>
                          <a:spcPts val="0"/>
                        </a:spcAft>
                        <a:tabLst>
                          <a:tab pos="2057400" algn="l"/>
                        </a:tabLst>
                      </a:pPr>
                      <a:r>
                        <a:rPr lang="en-US" sz="1800" dirty="0">
                          <a:effectLst/>
                        </a:rPr>
                        <a:t>Some balance (recognition that social responsibility needs to be addressed but usually reactively) </a:t>
                      </a:r>
                      <a:endParaRPr lang="en-US" sz="1800" dirty="0">
                        <a:effectLst/>
                        <a:latin typeface="Cambria"/>
                        <a:ea typeface="Times New Roman"/>
                        <a:cs typeface="Times New Roman"/>
                      </a:endParaRPr>
                    </a:p>
                  </a:txBody>
                  <a:tcPr marL="68580" marR="68580" marT="0" marB="0"/>
                </a:tc>
              </a:tr>
              <a:tr h="928688">
                <a:tc>
                  <a:txBody>
                    <a:bodyPr/>
                    <a:lstStyle/>
                    <a:p>
                      <a:pPr marL="0" marR="0" algn="ctr">
                        <a:spcBef>
                          <a:spcPts val="0"/>
                        </a:spcBef>
                        <a:spcAft>
                          <a:spcPts val="0"/>
                        </a:spcAft>
                        <a:tabLst>
                          <a:tab pos="2057400" algn="l"/>
                        </a:tabLst>
                      </a:pPr>
                      <a:r>
                        <a:rPr lang="en-US" sz="3200" dirty="0">
                          <a:effectLst/>
                        </a:rPr>
                        <a:t> 2</a:t>
                      </a:r>
                      <a:endParaRPr lang="en-US" sz="3200" dirty="0">
                        <a:effectLst/>
                        <a:latin typeface="Cambria"/>
                        <a:ea typeface="Times New Roman"/>
                        <a:cs typeface="Times New Roman"/>
                      </a:endParaRPr>
                    </a:p>
                  </a:txBody>
                  <a:tcPr marL="68580" marR="68580" marT="0" marB="0"/>
                </a:tc>
                <a:tc>
                  <a:txBody>
                    <a:bodyPr/>
                    <a:lstStyle/>
                    <a:p>
                      <a:pPr marL="0" marR="0">
                        <a:spcBef>
                          <a:spcPts val="0"/>
                        </a:spcBef>
                        <a:spcAft>
                          <a:spcPts val="0"/>
                        </a:spcAft>
                        <a:tabLst>
                          <a:tab pos="2057400" algn="l"/>
                        </a:tabLst>
                      </a:pPr>
                      <a:r>
                        <a:rPr lang="en-US" sz="2800" dirty="0">
                          <a:effectLst/>
                        </a:rPr>
                        <a:t>Legalistic </a:t>
                      </a:r>
                      <a:endParaRPr lang="en-US" sz="2800" dirty="0">
                        <a:effectLst/>
                        <a:latin typeface="Cambria"/>
                        <a:ea typeface="Times New Roman"/>
                        <a:cs typeface="Times New Roman"/>
                      </a:endParaRPr>
                    </a:p>
                  </a:txBody>
                  <a:tcPr marL="68580" marR="68580" marT="0" marB="0"/>
                </a:tc>
                <a:tc>
                  <a:txBody>
                    <a:bodyPr/>
                    <a:lstStyle/>
                    <a:p>
                      <a:pPr marL="0" marR="0">
                        <a:spcBef>
                          <a:spcPts val="0"/>
                        </a:spcBef>
                        <a:spcAft>
                          <a:spcPts val="0"/>
                        </a:spcAft>
                        <a:tabLst>
                          <a:tab pos="2057400" algn="l"/>
                        </a:tabLst>
                      </a:pPr>
                      <a:r>
                        <a:rPr lang="en-US" sz="1800" dirty="0">
                          <a:effectLst/>
                        </a:rPr>
                        <a:t>Little balance (Belief that compliance with the law is the only responsibility)</a:t>
                      </a:r>
                      <a:endParaRPr lang="en-US" sz="1800" dirty="0">
                        <a:effectLst/>
                        <a:latin typeface="Cambria"/>
                        <a:ea typeface="Times New Roman"/>
                        <a:cs typeface="Times New Roman"/>
                      </a:endParaRPr>
                    </a:p>
                  </a:txBody>
                  <a:tcPr marL="68580" marR="68580" marT="0" marB="0"/>
                </a:tc>
              </a:tr>
              <a:tr h="1238250">
                <a:tc>
                  <a:txBody>
                    <a:bodyPr/>
                    <a:lstStyle/>
                    <a:p>
                      <a:pPr marL="0" marR="0" algn="ctr">
                        <a:spcBef>
                          <a:spcPts val="0"/>
                        </a:spcBef>
                        <a:spcAft>
                          <a:spcPts val="0"/>
                        </a:spcAft>
                        <a:tabLst>
                          <a:tab pos="2057400" algn="l"/>
                        </a:tabLst>
                      </a:pPr>
                      <a:r>
                        <a:rPr lang="en-US" sz="3200" dirty="0">
                          <a:effectLst/>
                        </a:rPr>
                        <a:t> 1</a:t>
                      </a:r>
                      <a:endParaRPr lang="en-US" sz="3200" dirty="0">
                        <a:effectLst/>
                        <a:latin typeface="Cambria"/>
                        <a:ea typeface="Times New Roman"/>
                        <a:cs typeface="Times New Roman"/>
                      </a:endParaRPr>
                    </a:p>
                  </a:txBody>
                  <a:tcPr marL="68580" marR="68580" marT="0" marB="0"/>
                </a:tc>
                <a:tc>
                  <a:txBody>
                    <a:bodyPr/>
                    <a:lstStyle/>
                    <a:p>
                      <a:pPr marL="0" marR="0">
                        <a:spcBef>
                          <a:spcPts val="0"/>
                        </a:spcBef>
                        <a:spcAft>
                          <a:spcPts val="0"/>
                        </a:spcAft>
                        <a:tabLst>
                          <a:tab pos="2057400" algn="l"/>
                        </a:tabLst>
                      </a:pPr>
                      <a:r>
                        <a:rPr lang="en-US" sz="2800" dirty="0">
                          <a:effectLst/>
                        </a:rPr>
                        <a:t>Amoral</a:t>
                      </a:r>
                      <a:endParaRPr lang="en-US" sz="2800" dirty="0">
                        <a:effectLst/>
                        <a:latin typeface="Cambria"/>
                        <a:ea typeface="Times New Roman"/>
                        <a:cs typeface="Times New Roman"/>
                      </a:endParaRPr>
                    </a:p>
                  </a:txBody>
                  <a:tcPr marL="68580" marR="68580" marT="0" marB="0"/>
                </a:tc>
                <a:tc>
                  <a:txBody>
                    <a:bodyPr/>
                    <a:lstStyle/>
                    <a:p>
                      <a:pPr marL="0" marR="0">
                        <a:spcBef>
                          <a:spcPts val="0"/>
                        </a:spcBef>
                        <a:spcAft>
                          <a:spcPts val="0"/>
                        </a:spcAft>
                        <a:tabLst>
                          <a:tab pos="2057400" algn="l"/>
                        </a:tabLst>
                      </a:pPr>
                      <a:r>
                        <a:rPr lang="en-US" sz="1800" dirty="0">
                          <a:effectLst/>
                        </a:rPr>
                        <a:t>Unbalanced </a:t>
                      </a:r>
                    </a:p>
                    <a:p>
                      <a:pPr marL="0" marR="0">
                        <a:spcBef>
                          <a:spcPts val="0"/>
                        </a:spcBef>
                        <a:spcAft>
                          <a:spcPts val="0"/>
                        </a:spcAft>
                        <a:tabLst>
                          <a:tab pos="2057400" algn="l"/>
                        </a:tabLst>
                      </a:pPr>
                      <a:r>
                        <a:rPr lang="en-US" sz="1800" dirty="0">
                          <a:effectLst/>
                        </a:rPr>
                        <a:t> </a:t>
                      </a:r>
                    </a:p>
                    <a:p>
                      <a:pPr marL="0" marR="0">
                        <a:spcBef>
                          <a:spcPts val="0"/>
                        </a:spcBef>
                        <a:spcAft>
                          <a:spcPts val="0"/>
                        </a:spcAft>
                        <a:tabLst>
                          <a:tab pos="2057400" algn="l"/>
                        </a:tabLst>
                      </a:pPr>
                      <a:r>
                        <a:rPr lang="en-US" sz="1800" dirty="0">
                          <a:effectLst/>
                        </a:rPr>
                        <a:t>(Profit oriented only, even legal constraints might be ignored)</a:t>
                      </a:r>
                      <a:endParaRPr lang="en-US" sz="1800" dirty="0">
                        <a:effectLst/>
                        <a:latin typeface="Cambria"/>
                        <a:ea typeface="Times New Roman"/>
                        <a:cs typeface="Times New Roman"/>
                      </a:endParaRPr>
                    </a:p>
                  </a:txBody>
                  <a:tcPr marL="68580" marR="68580" marT="0" marB="0"/>
                </a:tc>
              </a:tr>
            </a:tbl>
          </a:graphicData>
        </a:graphic>
      </p:graphicFrame>
      <p:sp>
        <p:nvSpPr>
          <p:cNvPr id="5" name="Rectangle 1"/>
          <p:cNvSpPr>
            <a:spLocks noChangeArrowheads="1"/>
          </p:cNvSpPr>
          <p:nvPr/>
        </p:nvSpPr>
        <p:spPr bwMode="auto">
          <a:xfrm>
            <a:off x="2143125" y="2643188"/>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fontAlgn="base">
              <a:spcBef>
                <a:spcPct val="0"/>
              </a:spcBef>
              <a:spcAft>
                <a:spcPct val="0"/>
              </a:spcAft>
              <a:tabLst>
                <a:tab pos="2057400" algn="l"/>
              </a:tabLst>
              <a:defRPr>
                <a:solidFill>
                  <a:schemeClr val="tx1"/>
                </a:solidFill>
                <a:latin typeface="Arial" pitchFamily="34" charset="0"/>
                <a:cs typeface="Arial" pitchFamily="34" charset="0"/>
              </a:defRPr>
            </a:lvl1pPr>
            <a:lvl2pPr fontAlgn="base">
              <a:spcBef>
                <a:spcPct val="0"/>
              </a:spcBef>
              <a:spcAft>
                <a:spcPct val="0"/>
              </a:spcAft>
              <a:tabLst>
                <a:tab pos="2057400" algn="l"/>
              </a:tabLst>
              <a:defRPr>
                <a:solidFill>
                  <a:schemeClr val="tx1"/>
                </a:solidFill>
                <a:latin typeface="Arial" pitchFamily="34" charset="0"/>
                <a:cs typeface="Arial" pitchFamily="34" charset="0"/>
              </a:defRPr>
            </a:lvl2pPr>
            <a:lvl3pPr fontAlgn="base">
              <a:spcBef>
                <a:spcPct val="0"/>
              </a:spcBef>
              <a:spcAft>
                <a:spcPct val="0"/>
              </a:spcAft>
              <a:tabLst>
                <a:tab pos="2057400" algn="l"/>
              </a:tabLst>
              <a:defRPr>
                <a:solidFill>
                  <a:schemeClr val="tx1"/>
                </a:solidFill>
                <a:latin typeface="Arial" pitchFamily="34" charset="0"/>
                <a:cs typeface="Arial" pitchFamily="34" charset="0"/>
              </a:defRPr>
            </a:lvl3pPr>
            <a:lvl4pPr fontAlgn="base">
              <a:spcBef>
                <a:spcPct val="0"/>
              </a:spcBef>
              <a:spcAft>
                <a:spcPct val="0"/>
              </a:spcAft>
              <a:tabLst>
                <a:tab pos="2057400" algn="l"/>
              </a:tabLst>
              <a:defRPr>
                <a:solidFill>
                  <a:schemeClr val="tx1"/>
                </a:solidFill>
                <a:latin typeface="Arial" pitchFamily="34" charset="0"/>
                <a:cs typeface="Arial" pitchFamily="34" charset="0"/>
              </a:defRPr>
            </a:lvl4pPr>
            <a:lvl5pPr fontAlgn="base">
              <a:spcBef>
                <a:spcPct val="0"/>
              </a:spcBef>
              <a:spcAft>
                <a:spcPct val="0"/>
              </a:spcAft>
              <a:tabLst>
                <a:tab pos="2057400" algn="l"/>
              </a:tabLst>
              <a:defRPr>
                <a:solidFill>
                  <a:schemeClr val="tx1"/>
                </a:solidFill>
                <a:latin typeface="Arial" pitchFamily="34" charset="0"/>
                <a:cs typeface="Arial" pitchFamily="34" charset="0"/>
              </a:defRPr>
            </a:lvl5pPr>
            <a:lvl6pPr fontAlgn="base">
              <a:spcBef>
                <a:spcPct val="0"/>
              </a:spcBef>
              <a:spcAft>
                <a:spcPct val="0"/>
              </a:spcAft>
              <a:tabLst>
                <a:tab pos="2057400" algn="l"/>
              </a:tabLst>
              <a:defRPr>
                <a:solidFill>
                  <a:schemeClr val="tx1"/>
                </a:solidFill>
                <a:latin typeface="Arial" pitchFamily="34" charset="0"/>
                <a:cs typeface="Arial" pitchFamily="34" charset="0"/>
              </a:defRPr>
            </a:lvl6pPr>
            <a:lvl7pPr fontAlgn="base">
              <a:spcBef>
                <a:spcPct val="0"/>
              </a:spcBef>
              <a:spcAft>
                <a:spcPct val="0"/>
              </a:spcAft>
              <a:tabLst>
                <a:tab pos="2057400" algn="l"/>
              </a:tabLst>
              <a:defRPr>
                <a:solidFill>
                  <a:schemeClr val="tx1"/>
                </a:solidFill>
                <a:latin typeface="Arial" pitchFamily="34" charset="0"/>
                <a:cs typeface="Arial" pitchFamily="34" charset="0"/>
              </a:defRPr>
            </a:lvl7pPr>
            <a:lvl8pPr fontAlgn="base">
              <a:spcBef>
                <a:spcPct val="0"/>
              </a:spcBef>
              <a:spcAft>
                <a:spcPct val="0"/>
              </a:spcAft>
              <a:tabLst>
                <a:tab pos="2057400" algn="l"/>
              </a:tabLst>
              <a:defRPr>
                <a:solidFill>
                  <a:schemeClr val="tx1"/>
                </a:solidFill>
                <a:latin typeface="Arial" pitchFamily="34" charset="0"/>
                <a:cs typeface="Arial" pitchFamily="34" charset="0"/>
              </a:defRPr>
            </a:lvl8pPr>
            <a:lvl9pPr fontAlgn="base">
              <a:spcBef>
                <a:spcPct val="0"/>
              </a:spcBef>
              <a:spcAft>
                <a:spcPct val="0"/>
              </a:spcAft>
              <a:tabLst>
                <a:tab pos="2057400" algn="l"/>
              </a:tabLst>
              <a:defRPr>
                <a:solidFill>
                  <a:schemeClr val="tx1"/>
                </a:solidFill>
                <a:latin typeface="Arial" pitchFamily="34" charset="0"/>
                <a:cs typeface="Arial" pitchFamily="34" charset="0"/>
              </a:defRPr>
            </a:lvl9pPr>
          </a:lstStyle>
          <a:p>
            <a:endParaRPr lang="en-US" altLang="en-US" smtClean="0">
              <a:solidFill>
                <a:prstClr val="black"/>
              </a:solidFill>
            </a:endParaRPr>
          </a:p>
        </p:txBody>
      </p:sp>
      <p:sp>
        <p:nvSpPr>
          <p:cNvPr id="6" name="TextBox 5"/>
          <p:cNvSpPr txBox="1"/>
          <p:nvPr/>
        </p:nvSpPr>
        <p:spPr>
          <a:xfrm>
            <a:off x="533400" y="6306714"/>
            <a:ext cx="3774623" cy="369332"/>
          </a:xfrm>
          <a:prstGeom prst="rect">
            <a:avLst/>
          </a:prstGeom>
          <a:noFill/>
        </p:spPr>
        <p:txBody>
          <a:bodyPr wrap="none" rtlCol="0">
            <a:spAutoFit/>
          </a:bodyPr>
          <a:lstStyle/>
          <a:p>
            <a:r>
              <a:rPr lang="en-US" dirty="0" smtClean="0">
                <a:solidFill>
                  <a:prstClr val="black"/>
                </a:solidFill>
              </a:rPr>
              <a:t>Based on </a:t>
            </a:r>
            <a:r>
              <a:rPr lang="en-US" dirty="0" err="1" smtClean="0">
                <a:solidFill>
                  <a:prstClr val="black"/>
                </a:solidFill>
              </a:rPr>
              <a:t>Reidenbach</a:t>
            </a:r>
            <a:r>
              <a:rPr lang="en-US" dirty="0" smtClean="0">
                <a:solidFill>
                  <a:prstClr val="black"/>
                </a:solidFill>
              </a:rPr>
              <a:t> </a:t>
            </a:r>
            <a:r>
              <a:rPr lang="en-US" dirty="0">
                <a:solidFill>
                  <a:prstClr val="black"/>
                </a:solidFill>
              </a:rPr>
              <a:t>and Robin, 1991</a:t>
            </a:r>
          </a:p>
        </p:txBody>
      </p:sp>
    </p:spTree>
    <p:extLst>
      <p:ext uri="{BB962C8B-B14F-4D97-AF65-F5344CB8AC3E}">
        <p14:creationId xmlns:p14="http://schemas.microsoft.com/office/powerpoint/2010/main" val="2915317766"/>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sz="3200" b="1" dirty="0"/>
              <a:t>The ‘modes of managing morality’ (MMM) model</a:t>
            </a:r>
            <a:br>
              <a:rPr lang="en-US" sz="3200" b="1" dirty="0"/>
            </a:br>
            <a:endParaRPr lang="en-US" sz="3200"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448032882"/>
              </p:ext>
            </p:extLst>
          </p:nvPr>
        </p:nvGraphicFramePr>
        <p:xfrm>
          <a:off x="457200" y="1600200"/>
          <a:ext cx="8229600" cy="45259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261025935"/>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Qualities of an ethical </a:t>
            </a:r>
            <a:r>
              <a:rPr lang="en-US" dirty="0" smtClean="0"/>
              <a:t>leader</a:t>
            </a:r>
            <a:endParaRPr lang="en-US" dirty="0"/>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1429671890"/>
              </p:ext>
            </p:extLst>
          </p:nvPr>
        </p:nvGraphicFramePr>
        <p:xfrm>
          <a:off x="457200" y="1600200"/>
          <a:ext cx="8229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46971719"/>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3"/>
          <p:cNvSpPr txBox="1">
            <a:spLocks/>
          </p:cNvSpPr>
          <p:nvPr/>
        </p:nvSpPr>
        <p:spPr>
          <a:xfrm>
            <a:off x="381000" y="457200"/>
            <a:ext cx="8229600" cy="769441"/>
          </a:xfrm>
          <a:prstGeom prst="rect">
            <a:avLst/>
          </a:prstGeom>
        </p:spPr>
        <p:txBody>
          <a:bodyPr>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fontAlgn="base">
              <a:spcAft>
                <a:spcPct val="0"/>
              </a:spcAft>
              <a:tabLst>
                <a:tab pos="2057400" algn="l"/>
              </a:tabLst>
            </a:pPr>
            <a:r>
              <a:rPr lang="en-US" altLang="en-US" b="1" smtClean="0">
                <a:solidFill>
                  <a:prstClr val="black"/>
                </a:solidFill>
                <a:ea typeface="MS Mincho" pitchFamily="49" charset="-128"/>
              </a:rPr>
              <a:t>JAPANESE LEADERSHIP STYLE</a:t>
            </a:r>
            <a:endParaRPr lang="en-US" altLang="en-US" b="1" dirty="0">
              <a:solidFill>
                <a:prstClr val="black"/>
              </a:solidFill>
            </a:endParaRPr>
          </a:p>
        </p:txBody>
      </p:sp>
      <p:pic>
        <p:nvPicPr>
          <p:cNvPr id="2049" name="Picture 2" descr="http://upload.wikimedia.org/wikipedia/commons/d/da/A_cherry_blossom_bloom_near_five-stories_pagoda_On_Miyajima_Island_Japan.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371600" y="1317417"/>
            <a:ext cx="6477000" cy="4857750"/>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3"/>
          <p:cNvSpPr>
            <a:spLocks noChangeArrowheads="1"/>
          </p:cNvSpPr>
          <p:nvPr/>
        </p:nvSpPr>
        <p:spPr bwMode="auto">
          <a:xfrm>
            <a:off x="1263546" y="6407234"/>
            <a:ext cx="6464508" cy="2616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fontAlgn="base">
              <a:spcBef>
                <a:spcPct val="0"/>
              </a:spcBef>
              <a:spcAft>
                <a:spcPct val="0"/>
              </a:spcAft>
            </a:pPr>
            <a:r>
              <a:rPr lang="en-US" altLang="en-US" sz="1100" dirty="0" smtClean="0">
                <a:solidFill>
                  <a:prstClr val="black"/>
                </a:solidFill>
                <a:latin typeface="Arial" pitchFamily="34" charset="0"/>
                <a:ea typeface="Times New Roman" pitchFamily="18" charset="0"/>
                <a:cs typeface="Arial" pitchFamily="34" charset="0"/>
                <a:hlinkClick r:id="rId3"/>
              </a:rPr>
              <a:t>Spring season cherry blossom on </a:t>
            </a:r>
            <a:r>
              <a:rPr lang="en-US" altLang="en-US" sz="1100" dirty="0" err="1" smtClean="0">
                <a:solidFill>
                  <a:prstClr val="black"/>
                </a:solidFill>
                <a:latin typeface="Arial" pitchFamily="34" charset="0"/>
                <a:ea typeface="Times New Roman" pitchFamily="18" charset="0"/>
                <a:cs typeface="Arial" pitchFamily="34" charset="0"/>
                <a:hlinkClick r:id="rId3"/>
              </a:rPr>
              <a:t>Miyajima</a:t>
            </a:r>
            <a:r>
              <a:rPr lang="en-US" altLang="en-US" sz="1100" dirty="0" smtClean="0">
                <a:solidFill>
                  <a:prstClr val="black"/>
                </a:solidFill>
                <a:latin typeface="Arial" pitchFamily="34" charset="0"/>
                <a:ea typeface="Times New Roman" pitchFamily="18" charset="0"/>
                <a:cs typeface="Arial" pitchFamily="34" charset="0"/>
                <a:hlinkClick r:id="rId3"/>
              </a:rPr>
              <a:t> Island</a:t>
            </a:r>
            <a:r>
              <a:rPr lang="en-US" altLang="en-US" sz="1100" dirty="0" smtClean="0">
                <a:solidFill>
                  <a:srgbClr val="252525"/>
                </a:solidFill>
                <a:latin typeface="Arial" pitchFamily="34" charset="0"/>
                <a:ea typeface="Times New Roman" pitchFamily="18" charset="0"/>
                <a:cs typeface="Arial" pitchFamily="34" charset="0"/>
              </a:rPr>
              <a:t> by </a:t>
            </a:r>
            <a:r>
              <a:rPr lang="en-US" altLang="en-US" sz="1100" dirty="0" smtClean="0">
                <a:solidFill>
                  <a:prstClr val="black"/>
                </a:solidFill>
                <a:latin typeface="Arial" pitchFamily="34" charset="0"/>
                <a:ea typeface="Times New Roman" pitchFamily="18" charset="0"/>
                <a:cs typeface="Arial" pitchFamily="34" charset="0"/>
                <a:hlinkClick r:id="rId4"/>
              </a:rPr>
              <a:t>Jordan Emery</a:t>
            </a:r>
            <a:r>
              <a:rPr lang="en-US" altLang="en-US" sz="1100" dirty="0" smtClean="0">
                <a:solidFill>
                  <a:srgbClr val="252525"/>
                </a:solidFill>
                <a:latin typeface="Arial" pitchFamily="34" charset="0"/>
                <a:ea typeface="Times New Roman" pitchFamily="18" charset="0"/>
                <a:cs typeface="Arial" pitchFamily="34" charset="0"/>
              </a:rPr>
              <a:t> </a:t>
            </a:r>
            <a:r>
              <a:rPr lang="en-US" altLang="en-US" sz="1100" dirty="0" smtClean="0">
                <a:solidFill>
                  <a:prstClr val="black"/>
                </a:solidFill>
                <a:latin typeface="Arial" pitchFamily="34" charset="0"/>
                <a:ea typeface="Calibri" pitchFamily="34" charset="0"/>
                <a:cs typeface="Arial" pitchFamily="34" charset="0"/>
              </a:rPr>
              <a:t>is licensed under </a:t>
            </a:r>
            <a:r>
              <a:rPr lang="en-US" altLang="en-US" sz="1100" dirty="0" smtClean="0">
                <a:solidFill>
                  <a:prstClr val="black"/>
                </a:solidFill>
                <a:latin typeface="Arial" pitchFamily="34" charset="0"/>
                <a:ea typeface="Calibri" pitchFamily="34" charset="0"/>
                <a:cs typeface="Arial" pitchFamily="34" charset="0"/>
                <a:hlinkClick r:id="rId5"/>
              </a:rPr>
              <a:t>CC by 2.0</a:t>
            </a:r>
            <a:endParaRPr lang="en-US" altLang="en-US" dirty="0" smtClean="0">
              <a:solidFill>
                <a:prstClr val="black"/>
              </a:solidFill>
              <a:latin typeface="Arial" pitchFamily="34" charset="0"/>
              <a:cs typeface="Arial" pitchFamily="34" charset="0"/>
            </a:endParaRPr>
          </a:p>
        </p:txBody>
      </p:sp>
    </p:spTree>
    <p:extLst>
      <p:ext uri="{BB962C8B-B14F-4D97-AF65-F5344CB8AC3E}">
        <p14:creationId xmlns:p14="http://schemas.microsoft.com/office/powerpoint/2010/main" val="1038686592"/>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1828800"/>
            <a:ext cx="8229600" cy="1295400"/>
          </a:xfrm>
        </p:spPr>
        <p:txBody>
          <a:bodyPr/>
          <a:lstStyle/>
          <a:p>
            <a:r>
              <a:rPr lang="en-US" dirty="0" smtClean="0"/>
              <a:t>Morality and profitability are linked</a:t>
            </a:r>
          </a:p>
          <a:p>
            <a:r>
              <a:rPr lang="en-US" dirty="0" smtClean="0"/>
              <a:t>Driven by Transcendentalism</a:t>
            </a:r>
          </a:p>
          <a:p>
            <a:endParaRPr lang="en-US" dirty="0"/>
          </a:p>
        </p:txBody>
      </p:sp>
      <p:sp>
        <p:nvSpPr>
          <p:cNvPr id="4" name="Title 3"/>
          <p:cNvSpPr>
            <a:spLocks noGrp="1"/>
          </p:cNvSpPr>
          <p:nvPr>
            <p:ph type="title"/>
          </p:nvPr>
        </p:nvSpPr>
        <p:spPr>
          <a:xfrm>
            <a:off x="381000" y="457200"/>
            <a:ext cx="8229600" cy="769441"/>
          </a:xfrm>
          <a:prstGeom prst="rect">
            <a:avLst/>
          </a:prstGeom>
        </p:spPr>
        <p:txBody>
          <a:bodyPr>
            <a:spAutoFit/>
          </a:bodyPr>
          <a:lstStyle/>
          <a:p>
            <a:pPr lvl="0" algn="ctr" fontAlgn="base">
              <a:spcBef>
                <a:spcPct val="0"/>
              </a:spcBef>
              <a:spcAft>
                <a:spcPct val="0"/>
              </a:spcAft>
              <a:tabLst>
                <a:tab pos="2057400" algn="l"/>
              </a:tabLst>
            </a:pPr>
            <a:r>
              <a:rPr lang="en-US" altLang="en-US" b="1" dirty="0" smtClean="0">
                <a:ea typeface="MS Mincho" pitchFamily="49" charset="-128"/>
              </a:rPr>
              <a:t>JAPANESE LEADERSHIP STYLE</a:t>
            </a:r>
            <a:endParaRPr lang="en-US" altLang="en-US" b="1" dirty="0"/>
          </a:p>
        </p:txBody>
      </p:sp>
      <p:sp>
        <p:nvSpPr>
          <p:cNvPr id="5" name="TextBox 4"/>
          <p:cNvSpPr txBox="1"/>
          <p:nvPr/>
        </p:nvSpPr>
        <p:spPr>
          <a:xfrm>
            <a:off x="762000" y="3276600"/>
            <a:ext cx="7467600" cy="2246769"/>
          </a:xfrm>
          <a:prstGeom prst="rect">
            <a:avLst/>
          </a:prstGeom>
          <a:noFill/>
        </p:spPr>
        <p:txBody>
          <a:bodyPr wrap="square" rtlCol="0">
            <a:spAutoFit/>
          </a:bodyPr>
          <a:lstStyle/>
          <a:p>
            <a:r>
              <a:rPr lang="en-US" sz="2800" dirty="0">
                <a:solidFill>
                  <a:prstClr val="black"/>
                </a:solidFill>
              </a:rPr>
              <a:t>Japanese </a:t>
            </a:r>
            <a:r>
              <a:rPr lang="en-US" sz="2800" dirty="0" smtClean="0">
                <a:solidFill>
                  <a:prstClr val="black"/>
                </a:solidFill>
              </a:rPr>
              <a:t>leadership ideals are:</a:t>
            </a:r>
            <a:endParaRPr lang="en-US" sz="2800" dirty="0">
              <a:solidFill>
                <a:prstClr val="black"/>
              </a:solidFill>
            </a:endParaRPr>
          </a:p>
          <a:p>
            <a:pPr marL="457200" indent="-457200">
              <a:buFont typeface="Arial" panose="020B0604020202020204" pitchFamily="34" charset="0"/>
              <a:buChar char="•"/>
            </a:pPr>
            <a:r>
              <a:rPr lang="en-US" sz="2800" dirty="0" smtClean="0">
                <a:solidFill>
                  <a:prstClr val="black"/>
                </a:solidFill>
              </a:rPr>
              <a:t>self-realization (of themselves,  </a:t>
            </a:r>
            <a:r>
              <a:rPr lang="en-US" sz="2800" dirty="0">
                <a:solidFill>
                  <a:prstClr val="black"/>
                </a:solidFill>
              </a:rPr>
              <a:t>employees and </a:t>
            </a:r>
            <a:r>
              <a:rPr lang="en-US" sz="2800" dirty="0" smtClean="0">
                <a:solidFill>
                  <a:prstClr val="black"/>
                </a:solidFill>
              </a:rPr>
              <a:t>other stakeholders)</a:t>
            </a:r>
            <a:endParaRPr lang="en-US" sz="2800" dirty="0">
              <a:solidFill>
                <a:prstClr val="black"/>
              </a:solidFill>
            </a:endParaRPr>
          </a:p>
          <a:p>
            <a:pPr marL="457200" indent="-457200">
              <a:buFont typeface="Arial" panose="020B0604020202020204" pitchFamily="34" charset="0"/>
              <a:buChar char="•"/>
            </a:pPr>
            <a:r>
              <a:rPr lang="en-US" sz="2800" dirty="0">
                <a:solidFill>
                  <a:prstClr val="black"/>
                </a:solidFill>
              </a:rPr>
              <a:t>Acceptance of diversity; and </a:t>
            </a:r>
          </a:p>
          <a:p>
            <a:pPr marL="457200" indent="-457200">
              <a:buFont typeface="Arial" panose="020B0604020202020204" pitchFamily="34" charset="0"/>
              <a:buChar char="•"/>
            </a:pPr>
            <a:r>
              <a:rPr lang="en-US" sz="2800" dirty="0">
                <a:solidFill>
                  <a:prstClr val="black"/>
                </a:solidFill>
              </a:rPr>
              <a:t>To trust other people.</a:t>
            </a:r>
          </a:p>
        </p:txBody>
      </p:sp>
    </p:spTree>
    <p:extLst>
      <p:ext uri="{BB962C8B-B14F-4D97-AF65-F5344CB8AC3E}">
        <p14:creationId xmlns:p14="http://schemas.microsoft.com/office/powerpoint/2010/main" val="2994141308"/>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1"/>
          <p:cNvSpPr>
            <a:spLocks noChangeArrowheads="1"/>
          </p:cNvSpPr>
          <p:nvPr/>
        </p:nvSpPr>
        <p:spPr bwMode="auto">
          <a:xfrm>
            <a:off x="533400" y="194233"/>
            <a:ext cx="769620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fontAlgn="base">
              <a:spcBef>
                <a:spcPct val="0"/>
              </a:spcBef>
              <a:spcAft>
                <a:spcPct val="0"/>
              </a:spcAft>
              <a:tabLst>
                <a:tab pos="2057400" algn="l"/>
              </a:tabLst>
              <a:defRPr>
                <a:solidFill>
                  <a:schemeClr val="tx1"/>
                </a:solidFill>
                <a:latin typeface="Arial" pitchFamily="34" charset="0"/>
                <a:cs typeface="Arial" pitchFamily="34" charset="0"/>
              </a:defRPr>
            </a:lvl1pPr>
            <a:lvl2pPr fontAlgn="base">
              <a:spcBef>
                <a:spcPct val="0"/>
              </a:spcBef>
              <a:spcAft>
                <a:spcPct val="0"/>
              </a:spcAft>
              <a:tabLst>
                <a:tab pos="2057400" algn="l"/>
              </a:tabLst>
              <a:defRPr>
                <a:solidFill>
                  <a:schemeClr val="tx1"/>
                </a:solidFill>
                <a:latin typeface="Arial" pitchFamily="34" charset="0"/>
                <a:cs typeface="Arial" pitchFamily="34" charset="0"/>
              </a:defRPr>
            </a:lvl2pPr>
            <a:lvl3pPr fontAlgn="base">
              <a:spcBef>
                <a:spcPct val="0"/>
              </a:spcBef>
              <a:spcAft>
                <a:spcPct val="0"/>
              </a:spcAft>
              <a:tabLst>
                <a:tab pos="2057400" algn="l"/>
              </a:tabLst>
              <a:defRPr>
                <a:solidFill>
                  <a:schemeClr val="tx1"/>
                </a:solidFill>
                <a:latin typeface="Arial" pitchFamily="34" charset="0"/>
                <a:cs typeface="Arial" pitchFamily="34" charset="0"/>
              </a:defRPr>
            </a:lvl3pPr>
            <a:lvl4pPr fontAlgn="base">
              <a:spcBef>
                <a:spcPct val="0"/>
              </a:spcBef>
              <a:spcAft>
                <a:spcPct val="0"/>
              </a:spcAft>
              <a:tabLst>
                <a:tab pos="2057400" algn="l"/>
              </a:tabLst>
              <a:defRPr>
                <a:solidFill>
                  <a:schemeClr val="tx1"/>
                </a:solidFill>
                <a:latin typeface="Arial" pitchFamily="34" charset="0"/>
                <a:cs typeface="Arial" pitchFamily="34" charset="0"/>
              </a:defRPr>
            </a:lvl4pPr>
            <a:lvl5pPr fontAlgn="base">
              <a:spcBef>
                <a:spcPct val="0"/>
              </a:spcBef>
              <a:spcAft>
                <a:spcPct val="0"/>
              </a:spcAft>
              <a:tabLst>
                <a:tab pos="2057400" algn="l"/>
              </a:tabLst>
              <a:defRPr>
                <a:solidFill>
                  <a:schemeClr val="tx1"/>
                </a:solidFill>
                <a:latin typeface="Arial" pitchFamily="34" charset="0"/>
                <a:cs typeface="Arial" pitchFamily="34" charset="0"/>
              </a:defRPr>
            </a:lvl5pPr>
            <a:lvl6pPr fontAlgn="base">
              <a:spcBef>
                <a:spcPct val="0"/>
              </a:spcBef>
              <a:spcAft>
                <a:spcPct val="0"/>
              </a:spcAft>
              <a:tabLst>
                <a:tab pos="2057400" algn="l"/>
              </a:tabLst>
              <a:defRPr>
                <a:solidFill>
                  <a:schemeClr val="tx1"/>
                </a:solidFill>
                <a:latin typeface="Arial" pitchFamily="34" charset="0"/>
                <a:cs typeface="Arial" pitchFamily="34" charset="0"/>
              </a:defRPr>
            </a:lvl6pPr>
            <a:lvl7pPr fontAlgn="base">
              <a:spcBef>
                <a:spcPct val="0"/>
              </a:spcBef>
              <a:spcAft>
                <a:spcPct val="0"/>
              </a:spcAft>
              <a:tabLst>
                <a:tab pos="2057400" algn="l"/>
              </a:tabLst>
              <a:defRPr>
                <a:solidFill>
                  <a:schemeClr val="tx1"/>
                </a:solidFill>
                <a:latin typeface="Arial" pitchFamily="34" charset="0"/>
                <a:cs typeface="Arial" pitchFamily="34" charset="0"/>
              </a:defRPr>
            </a:lvl7pPr>
            <a:lvl8pPr fontAlgn="base">
              <a:spcBef>
                <a:spcPct val="0"/>
              </a:spcBef>
              <a:spcAft>
                <a:spcPct val="0"/>
              </a:spcAft>
              <a:tabLst>
                <a:tab pos="2057400" algn="l"/>
              </a:tabLst>
              <a:defRPr>
                <a:solidFill>
                  <a:schemeClr val="tx1"/>
                </a:solidFill>
                <a:latin typeface="Arial" pitchFamily="34" charset="0"/>
                <a:cs typeface="Arial" pitchFamily="34" charset="0"/>
              </a:defRPr>
            </a:lvl8pPr>
            <a:lvl9pPr fontAlgn="base">
              <a:spcBef>
                <a:spcPct val="0"/>
              </a:spcBef>
              <a:spcAft>
                <a:spcPct val="0"/>
              </a:spcAft>
              <a:tabLst>
                <a:tab pos="2057400" algn="l"/>
              </a:tabLst>
              <a:defRPr>
                <a:solidFill>
                  <a:schemeClr val="tx1"/>
                </a:solidFill>
                <a:latin typeface="Arial" pitchFamily="34" charset="0"/>
                <a:cs typeface="Arial" pitchFamily="34" charset="0"/>
              </a:defRPr>
            </a:lvl9pPr>
          </a:lstStyle>
          <a:p>
            <a:pPr algn="ctr"/>
            <a:r>
              <a:rPr lang="en-US" altLang="en-US" sz="2400" b="1" dirty="0" smtClean="0">
                <a:solidFill>
                  <a:prstClr val="black"/>
                </a:solidFill>
                <a:ea typeface="MS Mincho" pitchFamily="49" charset="-128"/>
              </a:rPr>
              <a:t>COMPARISON OF JAPANESES AND AMERICAN LEADERSHIP STYLES</a:t>
            </a:r>
            <a:endParaRPr lang="en-US" altLang="en-US" sz="2400" b="1" dirty="0" smtClean="0">
              <a:solidFill>
                <a:prstClr val="black"/>
              </a:solidFill>
            </a:endParaRPr>
          </a:p>
        </p:txBody>
      </p:sp>
      <p:graphicFrame>
        <p:nvGraphicFramePr>
          <p:cNvPr id="4" name="Table 3"/>
          <p:cNvGraphicFramePr>
            <a:graphicFrameLocks noGrp="1"/>
          </p:cNvGraphicFramePr>
          <p:nvPr>
            <p:extLst>
              <p:ext uri="{D42A27DB-BD31-4B8C-83A1-F6EECF244321}">
                <p14:modId xmlns:p14="http://schemas.microsoft.com/office/powerpoint/2010/main" val="3282862401"/>
              </p:ext>
            </p:extLst>
          </p:nvPr>
        </p:nvGraphicFramePr>
        <p:xfrm>
          <a:off x="533400" y="1219200"/>
          <a:ext cx="7924800" cy="5351158"/>
        </p:xfrm>
        <a:graphic>
          <a:graphicData uri="http://schemas.openxmlformats.org/drawingml/2006/table">
            <a:tbl>
              <a:tblPr firstRow="1" firstCol="1" bandRow="1">
                <a:tableStyleId>{5C22544A-7EE6-4342-B048-85BDC9FD1C3A}</a:tableStyleId>
              </a:tblPr>
              <a:tblGrid>
                <a:gridCol w="1676400"/>
                <a:gridCol w="3037206"/>
                <a:gridCol w="3211194"/>
              </a:tblGrid>
              <a:tr h="248722">
                <a:tc>
                  <a:txBody>
                    <a:bodyPr/>
                    <a:lstStyle/>
                    <a:p>
                      <a:pPr marL="0" marR="0" algn="ctr">
                        <a:spcBef>
                          <a:spcPts val="0"/>
                        </a:spcBef>
                        <a:spcAft>
                          <a:spcPts val="0"/>
                        </a:spcAft>
                      </a:pPr>
                      <a:r>
                        <a:rPr lang="en-US" sz="1800" dirty="0">
                          <a:effectLst/>
                        </a:rPr>
                        <a:t> </a:t>
                      </a:r>
                      <a:endParaRPr lang="en-US" sz="1800" dirty="0">
                        <a:effectLst/>
                        <a:latin typeface="Calibri"/>
                        <a:ea typeface="MS Mincho"/>
                        <a:cs typeface="Times New Roman"/>
                      </a:endParaRPr>
                    </a:p>
                  </a:txBody>
                  <a:tcPr marL="68580" marR="68580" marT="0" marB="0"/>
                </a:tc>
                <a:tc>
                  <a:txBody>
                    <a:bodyPr/>
                    <a:lstStyle/>
                    <a:p>
                      <a:pPr marL="0" marR="0" algn="ctr">
                        <a:spcBef>
                          <a:spcPts val="0"/>
                        </a:spcBef>
                        <a:spcAft>
                          <a:spcPts val="0"/>
                        </a:spcAft>
                      </a:pPr>
                      <a:r>
                        <a:rPr lang="en-US" sz="1800" dirty="0">
                          <a:effectLst/>
                        </a:rPr>
                        <a:t>JAPAN</a:t>
                      </a:r>
                      <a:endParaRPr lang="en-US" sz="1800" dirty="0">
                        <a:effectLst/>
                        <a:latin typeface="Calibri"/>
                        <a:ea typeface="MS Mincho"/>
                        <a:cs typeface="Times New Roman"/>
                      </a:endParaRPr>
                    </a:p>
                  </a:txBody>
                  <a:tcPr marL="68580" marR="68580" marT="0" marB="0"/>
                </a:tc>
                <a:tc>
                  <a:txBody>
                    <a:bodyPr/>
                    <a:lstStyle/>
                    <a:p>
                      <a:pPr marL="0" marR="0" algn="ctr">
                        <a:spcBef>
                          <a:spcPts val="0"/>
                        </a:spcBef>
                        <a:spcAft>
                          <a:spcPts val="0"/>
                        </a:spcAft>
                      </a:pPr>
                      <a:r>
                        <a:rPr lang="en-US" sz="1800">
                          <a:effectLst/>
                        </a:rPr>
                        <a:t>AMERICA</a:t>
                      </a:r>
                      <a:endParaRPr lang="en-US" sz="1800">
                        <a:effectLst/>
                        <a:latin typeface="Calibri"/>
                        <a:ea typeface="MS Mincho"/>
                        <a:cs typeface="Times New Roman"/>
                      </a:endParaRPr>
                    </a:p>
                  </a:txBody>
                  <a:tcPr marL="68580" marR="68580" marT="0" marB="0"/>
                </a:tc>
              </a:tr>
              <a:tr h="497445">
                <a:tc>
                  <a:txBody>
                    <a:bodyPr/>
                    <a:lstStyle/>
                    <a:p>
                      <a:pPr marL="0" marR="0">
                        <a:spcBef>
                          <a:spcPts val="0"/>
                        </a:spcBef>
                        <a:spcAft>
                          <a:spcPts val="0"/>
                        </a:spcAft>
                      </a:pPr>
                      <a:r>
                        <a:rPr lang="en-US" sz="1800">
                          <a:effectLst/>
                        </a:rPr>
                        <a:t>PRIORITY</a:t>
                      </a:r>
                      <a:endParaRPr lang="en-US" sz="1800">
                        <a:effectLst/>
                        <a:latin typeface="Calibri"/>
                        <a:ea typeface="MS Mincho"/>
                        <a:cs typeface="Times New Roman"/>
                      </a:endParaRPr>
                    </a:p>
                  </a:txBody>
                  <a:tcPr marL="68580" marR="68580" marT="0" marB="0"/>
                </a:tc>
                <a:tc>
                  <a:txBody>
                    <a:bodyPr/>
                    <a:lstStyle/>
                    <a:p>
                      <a:pPr marL="0" marR="0" algn="ctr">
                        <a:spcBef>
                          <a:spcPts val="0"/>
                        </a:spcBef>
                        <a:spcAft>
                          <a:spcPts val="0"/>
                        </a:spcAft>
                      </a:pPr>
                      <a:r>
                        <a:rPr lang="en-US" sz="1800" dirty="0">
                          <a:effectLst/>
                        </a:rPr>
                        <a:t>employees</a:t>
                      </a:r>
                    </a:p>
                    <a:p>
                      <a:pPr marL="0" marR="0" algn="ctr">
                        <a:spcBef>
                          <a:spcPts val="0"/>
                        </a:spcBef>
                        <a:spcAft>
                          <a:spcPts val="0"/>
                        </a:spcAft>
                      </a:pPr>
                      <a:r>
                        <a:rPr lang="en-US" sz="1800" dirty="0">
                          <a:effectLst/>
                        </a:rPr>
                        <a:t> </a:t>
                      </a:r>
                      <a:endParaRPr lang="en-US" sz="1800" dirty="0">
                        <a:effectLst/>
                        <a:latin typeface="Calibri"/>
                        <a:ea typeface="MS Mincho"/>
                        <a:cs typeface="Times New Roman"/>
                      </a:endParaRPr>
                    </a:p>
                  </a:txBody>
                  <a:tcPr marL="68580" marR="68580" marT="0" marB="0"/>
                </a:tc>
                <a:tc>
                  <a:txBody>
                    <a:bodyPr/>
                    <a:lstStyle/>
                    <a:p>
                      <a:pPr marL="0" marR="0" algn="ctr">
                        <a:spcBef>
                          <a:spcPts val="0"/>
                        </a:spcBef>
                        <a:spcAft>
                          <a:spcPts val="0"/>
                        </a:spcAft>
                      </a:pPr>
                      <a:r>
                        <a:rPr lang="en-US" sz="1800">
                          <a:effectLst/>
                        </a:rPr>
                        <a:t>shareholders</a:t>
                      </a:r>
                    </a:p>
                    <a:p>
                      <a:pPr marL="0" marR="0" algn="ctr">
                        <a:spcBef>
                          <a:spcPts val="0"/>
                        </a:spcBef>
                        <a:spcAft>
                          <a:spcPts val="0"/>
                        </a:spcAft>
                      </a:pPr>
                      <a:r>
                        <a:rPr lang="en-US" sz="1800">
                          <a:effectLst/>
                        </a:rPr>
                        <a:t> </a:t>
                      </a:r>
                      <a:endParaRPr lang="en-US" sz="1800">
                        <a:effectLst/>
                        <a:latin typeface="Calibri"/>
                        <a:ea typeface="MS Mincho"/>
                        <a:cs typeface="Times New Roman"/>
                      </a:endParaRPr>
                    </a:p>
                  </a:txBody>
                  <a:tcPr marL="68580" marR="68580" marT="0" marB="0"/>
                </a:tc>
              </a:tr>
              <a:tr h="3979558">
                <a:tc>
                  <a:txBody>
                    <a:bodyPr/>
                    <a:lstStyle/>
                    <a:p>
                      <a:pPr marL="0" marR="0">
                        <a:spcBef>
                          <a:spcPts val="0"/>
                        </a:spcBef>
                        <a:spcAft>
                          <a:spcPts val="0"/>
                        </a:spcAft>
                      </a:pPr>
                      <a:r>
                        <a:rPr lang="en-US" sz="1800" dirty="0">
                          <a:effectLst/>
                        </a:rPr>
                        <a:t>FEATURES</a:t>
                      </a:r>
                      <a:endParaRPr lang="en-US" sz="1800" dirty="0">
                        <a:effectLst/>
                        <a:latin typeface="Calibri"/>
                        <a:ea typeface="MS Mincho"/>
                        <a:cs typeface="Times New Roman"/>
                      </a:endParaRPr>
                    </a:p>
                  </a:txBody>
                  <a:tcPr marL="68580" marR="68580" marT="0" marB="0"/>
                </a:tc>
                <a:tc>
                  <a:txBody>
                    <a:bodyPr/>
                    <a:lstStyle/>
                    <a:p>
                      <a:pPr marL="342900" marR="0" lvl="0" indent="-342900">
                        <a:spcBef>
                          <a:spcPts val="0"/>
                        </a:spcBef>
                        <a:spcAft>
                          <a:spcPts val="0"/>
                        </a:spcAft>
                        <a:buFont typeface="Symbol"/>
                        <a:buChar char=""/>
                        <a:tabLst>
                          <a:tab pos="2057400" algn="l"/>
                        </a:tabLst>
                      </a:pPr>
                      <a:r>
                        <a:rPr lang="en-US" sz="1800" dirty="0">
                          <a:effectLst/>
                        </a:rPr>
                        <a:t>Commitment to self-realization</a:t>
                      </a:r>
                    </a:p>
                    <a:p>
                      <a:pPr marL="342900" marR="0" lvl="0" indent="-342900">
                        <a:spcBef>
                          <a:spcPts val="0"/>
                        </a:spcBef>
                        <a:spcAft>
                          <a:spcPts val="0"/>
                        </a:spcAft>
                        <a:buFont typeface="Symbol"/>
                        <a:buChar char=""/>
                        <a:tabLst>
                          <a:tab pos="2057400" algn="l"/>
                        </a:tabLst>
                      </a:pPr>
                      <a:r>
                        <a:rPr lang="en-US" sz="1800" dirty="0">
                          <a:effectLst/>
                        </a:rPr>
                        <a:t>Sackings are a last resort</a:t>
                      </a:r>
                    </a:p>
                    <a:p>
                      <a:pPr marL="342900" marR="0" lvl="0" indent="-342900">
                        <a:spcBef>
                          <a:spcPts val="0"/>
                        </a:spcBef>
                        <a:spcAft>
                          <a:spcPts val="0"/>
                        </a:spcAft>
                        <a:buFont typeface="Symbol"/>
                        <a:buChar char=""/>
                        <a:tabLst>
                          <a:tab pos="2057400" algn="l"/>
                        </a:tabLst>
                      </a:pPr>
                      <a:r>
                        <a:rPr lang="en-US" sz="1800" dirty="0">
                          <a:effectLst/>
                        </a:rPr>
                        <a:t>Executive committed to improving good of the whole</a:t>
                      </a:r>
                    </a:p>
                    <a:p>
                      <a:pPr marL="342900" marR="0" lvl="0" indent="-342900">
                        <a:spcBef>
                          <a:spcPts val="0"/>
                        </a:spcBef>
                        <a:spcAft>
                          <a:spcPts val="0"/>
                        </a:spcAft>
                        <a:buFont typeface="Symbol"/>
                        <a:buChar char=""/>
                        <a:tabLst>
                          <a:tab pos="2057400" algn="l"/>
                        </a:tabLst>
                      </a:pPr>
                      <a:r>
                        <a:rPr lang="en-US" sz="1800" dirty="0">
                          <a:effectLst/>
                        </a:rPr>
                        <a:t>All work considered of equal value</a:t>
                      </a:r>
                    </a:p>
                    <a:p>
                      <a:pPr marL="342900" marR="0" lvl="0" indent="-342900">
                        <a:spcBef>
                          <a:spcPts val="0"/>
                        </a:spcBef>
                        <a:spcAft>
                          <a:spcPts val="0"/>
                        </a:spcAft>
                        <a:buFont typeface="Symbol"/>
                        <a:buChar char=""/>
                        <a:tabLst>
                          <a:tab pos="2057400" algn="l"/>
                        </a:tabLst>
                      </a:pPr>
                      <a:r>
                        <a:rPr lang="en-US" sz="1800" dirty="0">
                          <a:effectLst/>
                        </a:rPr>
                        <a:t>All opinions respected and listened to</a:t>
                      </a:r>
                    </a:p>
                    <a:p>
                      <a:pPr marL="342900" marR="0" lvl="0" indent="-342900">
                        <a:spcBef>
                          <a:spcPts val="0"/>
                        </a:spcBef>
                        <a:spcAft>
                          <a:spcPts val="0"/>
                        </a:spcAft>
                        <a:buFont typeface="Symbol"/>
                        <a:buChar char=""/>
                        <a:tabLst>
                          <a:tab pos="2057400" algn="l"/>
                        </a:tabLst>
                      </a:pPr>
                      <a:r>
                        <a:rPr lang="en-US" sz="1800" dirty="0">
                          <a:effectLst/>
                        </a:rPr>
                        <a:t>Acceptance of diversity</a:t>
                      </a:r>
                    </a:p>
                    <a:p>
                      <a:pPr marL="342900" marR="0" lvl="0" indent="-342900">
                        <a:spcBef>
                          <a:spcPts val="0"/>
                        </a:spcBef>
                        <a:spcAft>
                          <a:spcPts val="0"/>
                        </a:spcAft>
                        <a:buFont typeface="Symbol"/>
                        <a:buChar char=""/>
                        <a:tabLst>
                          <a:tab pos="2057400" algn="l"/>
                        </a:tabLst>
                      </a:pPr>
                      <a:r>
                        <a:rPr lang="en-US" sz="1800" dirty="0">
                          <a:effectLst/>
                        </a:rPr>
                        <a:t>Trust in employees</a:t>
                      </a:r>
                    </a:p>
                    <a:p>
                      <a:pPr marL="342900" marR="0" lvl="0" indent="-342900">
                        <a:spcBef>
                          <a:spcPts val="0"/>
                        </a:spcBef>
                        <a:spcAft>
                          <a:spcPts val="0"/>
                        </a:spcAft>
                        <a:buFont typeface="Symbol"/>
                        <a:buChar char=""/>
                        <a:tabLst>
                          <a:tab pos="2057400" algn="l"/>
                        </a:tabLst>
                      </a:pPr>
                      <a:r>
                        <a:rPr lang="en-US" sz="1800" dirty="0">
                          <a:effectLst/>
                        </a:rPr>
                        <a:t>Long term </a:t>
                      </a:r>
                      <a:r>
                        <a:rPr lang="en-US" sz="1800" dirty="0" smtClean="0">
                          <a:effectLst/>
                        </a:rPr>
                        <a:t>focus</a:t>
                      </a:r>
                      <a:endParaRPr lang="en-US" sz="1800" dirty="0">
                        <a:effectLst/>
                        <a:latin typeface="Calibri"/>
                        <a:ea typeface="MS Mincho"/>
                        <a:cs typeface="Times New Roman"/>
                      </a:endParaRPr>
                    </a:p>
                  </a:txBody>
                  <a:tcPr marL="68580" marR="68580" marT="0" marB="0"/>
                </a:tc>
                <a:tc>
                  <a:txBody>
                    <a:bodyPr/>
                    <a:lstStyle/>
                    <a:p>
                      <a:pPr marL="342900" marR="0" lvl="0" indent="-342900">
                        <a:spcBef>
                          <a:spcPts val="0"/>
                        </a:spcBef>
                        <a:spcAft>
                          <a:spcPts val="0"/>
                        </a:spcAft>
                        <a:buFont typeface="Symbol"/>
                        <a:buChar char=""/>
                        <a:tabLst>
                          <a:tab pos="2057400" algn="l"/>
                        </a:tabLst>
                      </a:pPr>
                      <a:r>
                        <a:rPr lang="en-US" sz="1800" dirty="0">
                          <a:effectLst/>
                        </a:rPr>
                        <a:t>Commitment to profitability</a:t>
                      </a:r>
                    </a:p>
                    <a:p>
                      <a:pPr marL="342900" marR="0" lvl="0" indent="-342900">
                        <a:spcBef>
                          <a:spcPts val="0"/>
                        </a:spcBef>
                        <a:spcAft>
                          <a:spcPts val="0"/>
                        </a:spcAft>
                        <a:buFont typeface="Symbol"/>
                        <a:buChar char=""/>
                        <a:tabLst>
                          <a:tab pos="2057400" algn="l"/>
                        </a:tabLst>
                      </a:pPr>
                      <a:r>
                        <a:rPr lang="en-US" sz="1800" dirty="0">
                          <a:effectLst/>
                        </a:rPr>
                        <a:t>Sackings if in the interest of profitability</a:t>
                      </a:r>
                    </a:p>
                    <a:p>
                      <a:pPr marL="342900" marR="0" lvl="0" indent="-342900">
                        <a:spcBef>
                          <a:spcPts val="0"/>
                        </a:spcBef>
                        <a:spcAft>
                          <a:spcPts val="0"/>
                        </a:spcAft>
                        <a:buFont typeface="Symbol"/>
                        <a:buChar char=""/>
                        <a:tabLst>
                          <a:tab pos="2057400" algn="l"/>
                        </a:tabLst>
                      </a:pPr>
                      <a:r>
                        <a:rPr lang="en-US" sz="1800" dirty="0">
                          <a:effectLst/>
                        </a:rPr>
                        <a:t>No commitment from executive to improving the whole</a:t>
                      </a:r>
                    </a:p>
                    <a:p>
                      <a:pPr marL="342900" marR="0" lvl="0" indent="-342900">
                        <a:spcBef>
                          <a:spcPts val="0"/>
                        </a:spcBef>
                        <a:spcAft>
                          <a:spcPts val="0"/>
                        </a:spcAft>
                        <a:buFont typeface="Symbol"/>
                        <a:buChar char=""/>
                        <a:tabLst>
                          <a:tab pos="2057400" algn="l"/>
                        </a:tabLst>
                      </a:pPr>
                      <a:r>
                        <a:rPr lang="en-US" sz="1800" dirty="0">
                          <a:effectLst/>
                        </a:rPr>
                        <a:t>Some jobs seen as more important than others</a:t>
                      </a:r>
                    </a:p>
                    <a:p>
                      <a:pPr marL="342900" marR="0" lvl="0" indent="-342900">
                        <a:spcBef>
                          <a:spcPts val="0"/>
                        </a:spcBef>
                        <a:spcAft>
                          <a:spcPts val="0"/>
                        </a:spcAft>
                        <a:buFont typeface="Symbol"/>
                        <a:buChar char=""/>
                        <a:tabLst>
                          <a:tab pos="2057400" algn="l"/>
                        </a:tabLst>
                      </a:pPr>
                      <a:r>
                        <a:rPr lang="en-US" sz="1800" dirty="0">
                          <a:effectLst/>
                        </a:rPr>
                        <a:t>Short term focus</a:t>
                      </a:r>
                    </a:p>
                    <a:p>
                      <a:pPr marL="0" marR="0">
                        <a:spcBef>
                          <a:spcPts val="0"/>
                        </a:spcBef>
                        <a:spcAft>
                          <a:spcPts val="0"/>
                        </a:spcAft>
                      </a:pPr>
                      <a:r>
                        <a:rPr lang="en-US" sz="1800" dirty="0">
                          <a:effectLst/>
                        </a:rPr>
                        <a:t> </a:t>
                      </a:r>
                      <a:endParaRPr lang="en-US" sz="1800" dirty="0">
                        <a:effectLst/>
                        <a:latin typeface="Calibri"/>
                        <a:ea typeface="MS Mincho"/>
                        <a:cs typeface="Times New Roman"/>
                      </a:endParaRPr>
                    </a:p>
                  </a:txBody>
                  <a:tcPr marL="68580" marR="68580" marT="0" marB="0"/>
                </a:tc>
              </a:tr>
              <a:tr h="497445">
                <a:tc>
                  <a:txBody>
                    <a:bodyPr/>
                    <a:lstStyle/>
                    <a:p>
                      <a:pPr marL="0" marR="0">
                        <a:spcBef>
                          <a:spcPts val="0"/>
                        </a:spcBef>
                        <a:spcAft>
                          <a:spcPts val="0"/>
                        </a:spcAft>
                      </a:pPr>
                      <a:r>
                        <a:rPr lang="en-US" sz="1800">
                          <a:effectLst/>
                        </a:rPr>
                        <a:t>ETHICAL CONSEQUENCE</a:t>
                      </a:r>
                      <a:endParaRPr lang="en-US" sz="1800">
                        <a:effectLst/>
                        <a:latin typeface="Calibri"/>
                        <a:ea typeface="MS Mincho"/>
                        <a:cs typeface="Times New Roman"/>
                      </a:endParaRPr>
                    </a:p>
                  </a:txBody>
                  <a:tcPr marL="68580" marR="68580" marT="0" marB="0"/>
                </a:tc>
                <a:tc>
                  <a:txBody>
                    <a:bodyPr/>
                    <a:lstStyle/>
                    <a:p>
                      <a:pPr marL="0" marR="0">
                        <a:spcBef>
                          <a:spcPts val="0"/>
                        </a:spcBef>
                        <a:spcAft>
                          <a:spcPts val="0"/>
                        </a:spcAft>
                      </a:pPr>
                      <a:r>
                        <a:rPr lang="en-US" sz="1800" dirty="0">
                          <a:effectLst/>
                        </a:rPr>
                        <a:t>Underlying assumption that ethical conduct is profitable</a:t>
                      </a:r>
                      <a:endParaRPr lang="en-US" sz="1800" dirty="0">
                        <a:effectLst/>
                        <a:latin typeface="Calibri"/>
                        <a:ea typeface="MS Mincho"/>
                        <a:cs typeface="Times New Roman"/>
                      </a:endParaRPr>
                    </a:p>
                  </a:txBody>
                  <a:tcPr marL="68580" marR="68580" marT="0" marB="0"/>
                </a:tc>
                <a:tc>
                  <a:txBody>
                    <a:bodyPr/>
                    <a:lstStyle/>
                    <a:p>
                      <a:pPr marL="0" marR="0">
                        <a:spcBef>
                          <a:spcPts val="0"/>
                        </a:spcBef>
                        <a:spcAft>
                          <a:spcPts val="0"/>
                        </a:spcAft>
                      </a:pPr>
                      <a:r>
                        <a:rPr lang="en-US" sz="1800" dirty="0">
                          <a:effectLst/>
                        </a:rPr>
                        <a:t>Constant tension between ethical behavior and profitability</a:t>
                      </a:r>
                      <a:endParaRPr lang="en-US" sz="1800" dirty="0">
                        <a:effectLst/>
                        <a:latin typeface="Calibri"/>
                        <a:ea typeface="MS Mincho"/>
                        <a:cs typeface="Times New Roman"/>
                      </a:endParaRPr>
                    </a:p>
                  </a:txBody>
                  <a:tcPr marL="68580" marR="68580" marT="0" marB="0"/>
                </a:tc>
              </a:tr>
            </a:tbl>
          </a:graphicData>
        </a:graphic>
      </p:graphicFrame>
    </p:spTree>
    <p:extLst>
      <p:ext uri="{BB962C8B-B14F-4D97-AF65-F5344CB8AC3E}">
        <p14:creationId xmlns:p14="http://schemas.microsoft.com/office/powerpoint/2010/main" val="4205622012"/>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Rewards and behavior</a:t>
            </a:r>
            <a:endParaRPr lang="en-US" b="1" dirty="0"/>
          </a:p>
        </p:txBody>
      </p:sp>
      <p:sp>
        <p:nvSpPr>
          <p:cNvPr id="3" name="Content Placeholder 2"/>
          <p:cNvSpPr>
            <a:spLocks noGrp="1"/>
          </p:cNvSpPr>
          <p:nvPr>
            <p:ph idx="1"/>
          </p:nvPr>
        </p:nvSpPr>
        <p:spPr/>
        <p:txBody>
          <a:bodyPr>
            <a:normAutofit lnSpcReduction="10000"/>
          </a:bodyPr>
          <a:lstStyle/>
          <a:p>
            <a:r>
              <a:rPr lang="en-US" dirty="0" smtClean="0"/>
              <a:t>Learning theory tells us reward is a powerful influence on behavior</a:t>
            </a:r>
          </a:p>
          <a:p>
            <a:r>
              <a:rPr lang="en-US" dirty="0" smtClean="0"/>
              <a:t>Organizations get the behavior they reward</a:t>
            </a:r>
          </a:p>
          <a:p>
            <a:r>
              <a:rPr lang="en-US" dirty="0" smtClean="0"/>
              <a:t>Rewards can be direct money, promotion, kudos</a:t>
            </a:r>
          </a:p>
          <a:p>
            <a:pPr marL="0" indent="0">
              <a:buNone/>
            </a:pPr>
            <a:r>
              <a:rPr lang="en-US" dirty="0" smtClean="0"/>
              <a:t>BUT</a:t>
            </a:r>
          </a:p>
          <a:p>
            <a:pPr marL="0" indent="0">
              <a:buNone/>
            </a:pPr>
            <a:r>
              <a:rPr lang="en-US" dirty="0" smtClean="0"/>
              <a:t>Rewards go deeper into the psyche – they address our need as social animals to be accepted and are VERY IMPORTANT.</a:t>
            </a:r>
            <a:endParaRPr lang="en-US" dirty="0"/>
          </a:p>
        </p:txBody>
      </p:sp>
    </p:spTree>
    <p:extLst>
      <p:ext uri="{BB962C8B-B14F-4D97-AF65-F5344CB8AC3E}">
        <p14:creationId xmlns:p14="http://schemas.microsoft.com/office/powerpoint/2010/main" val="201496014"/>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19987"/>
            <a:ext cx="8229600" cy="970613"/>
          </a:xfrm>
        </p:spPr>
        <p:txBody>
          <a:bodyPr/>
          <a:lstStyle/>
          <a:p>
            <a:r>
              <a:rPr lang="en-US" b="1" dirty="0" smtClean="0"/>
              <a:t>Early Education and ethics</a:t>
            </a:r>
            <a:endParaRPr lang="en-US" b="1" dirty="0"/>
          </a:p>
        </p:txBody>
      </p:sp>
      <p:sp>
        <p:nvSpPr>
          <p:cNvPr id="3" name="Content Placeholder 2"/>
          <p:cNvSpPr>
            <a:spLocks noGrp="1"/>
          </p:cNvSpPr>
          <p:nvPr>
            <p:ph idx="1"/>
          </p:nvPr>
        </p:nvSpPr>
        <p:spPr>
          <a:xfrm>
            <a:off x="381000" y="990600"/>
            <a:ext cx="8229600" cy="5562600"/>
          </a:xfrm>
        </p:spPr>
        <p:txBody>
          <a:bodyPr>
            <a:noAutofit/>
          </a:bodyPr>
          <a:lstStyle/>
          <a:p>
            <a:pPr marL="57150" indent="0">
              <a:spcBef>
                <a:spcPts val="0"/>
              </a:spcBef>
              <a:spcAft>
                <a:spcPts val="1200"/>
              </a:spcAft>
              <a:buNone/>
            </a:pPr>
            <a:r>
              <a:rPr lang="en-US" sz="2800" dirty="0" smtClean="0"/>
              <a:t>‘Just </a:t>
            </a:r>
            <a:r>
              <a:rPr lang="en-US" sz="2800" dirty="0"/>
              <a:t>communities</a:t>
            </a:r>
            <a:r>
              <a:rPr lang="en-US" sz="2800" dirty="0" smtClean="0"/>
              <a:t>’ (High schools), and  </a:t>
            </a:r>
          </a:p>
          <a:p>
            <a:pPr marL="57150" indent="0">
              <a:spcBef>
                <a:spcPts val="0"/>
              </a:spcBef>
              <a:spcAft>
                <a:spcPts val="1200"/>
              </a:spcAft>
              <a:buNone/>
            </a:pPr>
            <a:r>
              <a:rPr lang="en-US" sz="2800" dirty="0" smtClean="0"/>
              <a:t>‘Honor </a:t>
            </a:r>
            <a:r>
              <a:rPr lang="en-US" sz="2800" dirty="0"/>
              <a:t>codes’ </a:t>
            </a:r>
            <a:r>
              <a:rPr lang="en-US" sz="2800" dirty="0" smtClean="0"/>
              <a:t>(US colleges)</a:t>
            </a:r>
          </a:p>
          <a:p>
            <a:pPr marL="57150" indent="0">
              <a:spcBef>
                <a:spcPts val="0"/>
              </a:spcBef>
              <a:spcAft>
                <a:spcPts val="600"/>
              </a:spcAft>
              <a:buNone/>
            </a:pPr>
            <a:r>
              <a:rPr lang="en-US" sz="2800" dirty="0" smtClean="0"/>
              <a:t>These systems:</a:t>
            </a:r>
          </a:p>
          <a:p>
            <a:pPr marL="57150" indent="0">
              <a:spcBef>
                <a:spcPts val="0"/>
              </a:spcBef>
              <a:spcAft>
                <a:spcPts val="600"/>
              </a:spcAft>
              <a:buNone/>
            </a:pPr>
            <a:r>
              <a:rPr lang="en-US" sz="2800" dirty="0"/>
              <a:t>	</a:t>
            </a:r>
            <a:r>
              <a:rPr lang="en-US" sz="2800" dirty="0" smtClean="0"/>
              <a:t>- have ‘codes of conduct’</a:t>
            </a:r>
          </a:p>
          <a:p>
            <a:pPr marL="57150" indent="0">
              <a:spcBef>
                <a:spcPts val="0"/>
              </a:spcBef>
              <a:spcAft>
                <a:spcPts val="600"/>
              </a:spcAft>
              <a:buNone/>
            </a:pPr>
            <a:r>
              <a:rPr lang="en-US" sz="2800" dirty="0"/>
              <a:t>	</a:t>
            </a:r>
            <a:r>
              <a:rPr lang="en-US" sz="2800" dirty="0" smtClean="0"/>
              <a:t>- the ‘codes’ are lived (rewards and 	punishments)</a:t>
            </a:r>
          </a:p>
          <a:p>
            <a:pPr marL="57150" indent="0">
              <a:spcBef>
                <a:spcPts val="0"/>
              </a:spcBef>
              <a:spcAft>
                <a:spcPts val="600"/>
              </a:spcAft>
              <a:buNone/>
            </a:pPr>
            <a:r>
              <a:rPr lang="en-US" sz="2800" dirty="0"/>
              <a:t>	</a:t>
            </a:r>
            <a:r>
              <a:rPr lang="en-US" sz="2800" dirty="0" smtClean="0"/>
              <a:t>-allow students </a:t>
            </a:r>
            <a:r>
              <a:rPr lang="en-US" sz="2800" dirty="0"/>
              <a:t>have the opportunity to </a:t>
            </a:r>
            <a:r>
              <a:rPr lang="en-US" sz="2800" dirty="0" smtClean="0"/>
              <a:t>live </a:t>
            </a:r>
            <a:r>
              <a:rPr lang="en-US" sz="2800" dirty="0"/>
              <a:t>in an </a:t>
            </a:r>
            <a:r>
              <a:rPr lang="en-US" sz="2800" dirty="0" smtClean="0"/>
              <a:t>	environment </a:t>
            </a:r>
            <a:r>
              <a:rPr lang="en-US" sz="2800" dirty="0"/>
              <a:t>based on </a:t>
            </a:r>
            <a:r>
              <a:rPr lang="en-US" sz="2800" dirty="0" smtClean="0"/>
              <a:t>mutual 	trust</a:t>
            </a:r>
            <a:r>
              <a:rPr lang="en-US" sz="2800" dirty="0"/>
              <a:t>. </a:t>
            </a:r>
            <a:endParaRPr lang="en-US" sz="2800" dirty="0" smtClean="0"/>
          </a:p>
          <a:p>
            <a:pPr marL="57150" indent="0">
              <a:spcBef>
                <a:spcPts val="0"/>
              </a:spcBef>
              <a:spcAft>
                <a:spcPts val="600"/>
              </a:spcAft>
              <a:buNone/>
            </a:pPr>
            <a:r>
              <a:rPr lang="en-US" sz="2800" dirty="0" smtClean="0"/>
              <a:t> **Both have </a:t>
            </a:r>
            <a:r>
              <a:rPr lang="en-US" sz="2800" dirty="0"/>
              <a:t>shown to </a:t>
            </a:r>
            <a:r>
              <a:rPr lang="en-US" sz="2800" dirty="0" smtClean="0"/>
              <a:t>reductions of unethical conduct</a:t>
            </a:r>
          </a:p>
          <a:p>
            <a:pPr marL="0" indent="0">
              <a:spcBef>
                <a:spcPts val="0"/>
              </a:spcBef>
              <a:buNone/>
            </a:pPr>
            <a:r>
              <a:rPr lang="en-US" sz="2800" b="1" dirty="0" smtClean="0"/>
              <a:t>IMPORTANTLY</a:t>
            </a:r>
            <a:r>
              <a:rPr lang="en-US" sz="2800" dirty="0" smtClean="0"/>
              <a:t> continuing in a working environment has shown ongoing improvement in ethical behavior</a:t>
            </a:r>
            <a:endParaRPr lang="en-US" sz="1800" dirty="0"/>
          </a:p>
        </p:txBody>
      </p:sp>
    </p:spTree>
    <p:extLst>
      <p:ext uri="{BB962C8B-B14F-4D97-AF65-F5344CB8AC3E}">
        <p14:creationId xmlns:p14="http://schemas.microsoft.com/office/powerpoint/2010/main" val="981995558"/>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92162"/>
          </a:xfrm>
        </p:spPr>
        <p:txBody>
          <a:bodyPr/>
          <a:lstStyle/>
          <a:p>
            <a:r>
              <a:rPr lang="en-US" b="1" dirty="0" smtClean="0"/>
              <a:t>Scripts</a:t>
            </a:r>
            <a:endParaRPr lang="en-US" b="1" dirty="0"/>
          </a:p>
        </p:txBody>
      </p:sp>
      <p:sp>
        <p:nvSpPr>
          <p:cNvPr id="3" name="Content Placeholder 2"/>
          <p:cNvSpPr>
            <a:spLocks noGrp="1"/>
          </p:cNvSpPr>
          <p:nvPr>
            <p:ph idx="1"/>
          </p:nvPr>
        </p:nvSpPr>
        <p:spPr>
          <a:xfrm>
            <a:off x="457200" y="1295400"/>
            <a:ext cx="8229600" cy="5105400"/>
          </a:xfrm>
        </p:spPr>
        <p:txBody>
          <a:bodyPr>
            <a:normAutofit fontScale="92500" lnSpcReduction="10000"/>
          </a:bodyPr>
          <a:lstStyle/>
          <a:p>
            <a:pPr marL="0" indent="0">
              <a:buNone/>
            </a:pPr>
            <a:r>
              <a:rPr lang="en-US" dirty="0" smtClean="0"/>
              <a:t>SCRIPTS </a:t>
            </a:r>
            <a:r>
              <a:rPr lang="en-US" dirty="0"/>
              <a:t>are programs that individuals use to make sense of the </a:t>
            </a:r>
            <a:r>
              <a:rPr lang="en-US" dirty="0" smtClean="0"/>
              <a:t>world</a:t>
            </a:r>
            <a:endParaRPr lang="en-US" dirty="0"/>
          </a:p>
          <a:p>
            <a:pPr marL="0" indent="0">
              <a:buNone/>
            </a:pPr>
            <a:endParaRPr lang="en-US" dirty="0"/>
          </a:p>
          <a:p>
            <a:pPr marL="0" indent="0">
              <a:buNone/>
            </a:pPr>
            <a:r>
              <a:rPr lang="en-US" dirty="0" smtClean="0"/>
              <a:t>SCRIPTS  are progressively </a:t>
            </a:r>
            <a:r>
              <a:rPr lang="en-US" dirty="0"/>
              <a:t>built up</a:t>
            </a:r>
          </a:p>
          <a:p>
            <a:pPr marL="0" indent="0">
              <a:buNone/>
            </a:pPr>
            <a:endParaRPr lang="en-US" dirty="0"/>
          </a:p>
          <a:p>
            <a:pPr marL="0" indent="0">
              <a:buNone/>
            </a:pPr>
            <a:r>
              <a:rPr lang="en-US" dirty="0" smtClean="0"/>
              <a:t>THE </a:t>
            </a:r>
            <a:r>
              <a:rPr lang="en-US" dirty="0"/>
              <a:t>MORE SCRIPTS a person has the greater their capacity to deal with ethical </a:t>
            </a:r>
            <a:r>
              <a:rPr lang="en-US" dirty="0" smtClean="0"/>
              <a:t>issues</a:t>
            </a:r>
          </a:p>
          <a:p>
            <a:pPr marL="0" indent="0">
              <a:buNone/>
            </a:pPr>
            <a:endParaRPr lang="en-US" dirty="0" smtClean="0"/>
          </a:p>
          <a:p>
            <a:pPr marL="0" indent="0">
              <a:buNone/>
            </a:pPr>
            <a:r>
              <a:rPr lang="en-US" dirty="0" smtClean="0"/>
              <a:t>**Indicative that the greater the training the greater the ethical behavior</a:t>
            </a:r>
            <a:endParaRPr lang="en-US" dirty="0"/>
          </a:p>
          <a:p>
            <a:endParaRPr lang="en-US" dirty="0"/>
          </a:p>
        </p:txBody>
      </p:sp>
    </p:spTree>
    <p:extLst>
      <p:ext uri="{BB962C8B-B14F-4D97-AF65-F5344CB8AC3E}">
        <p14:creationId xmlns:p14="http://schemas.microsoft.com/office/powerpoint/2010/main" val="3823566552"/>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Company or medieval church</a:t>
            </a:r>
            <a:endParaRPr lang="en-US" b="1" dirty="0"/>
          </a:p>
        </p:txBody>
      </p:sp>
      <p:sp>
        <p:nvSpPr>
          <p:cNvPr id="3" name="Content Placeholder 2"/>
          <p:cNvSpPr>
            <a:spLocks noGrp="1"/>
          </p:cNvSpPr>
          <p:nvPr>
            <p:ph idx="1"/>
          </p:nvPr>
        </p:nvSpPr>
        <p:spPr/>
        <p:txBody>
          <a:bodyPr>
            <a:normAutofit/>
          </a:bodyPr>
          <a:lstStyle/>
          <a:p>
            <a:r>
              <a:rPr lang="en-AU" dirty="0" smtClean="0"/>
              <a:t>its </a:t>
            </a:r>
            <a:r>
              <a:rPr lang="en-AU" dirty="0"/>
              <a:t>hierarchy (bishops and laity/CEOs and workers), </a:t>
            </a:r>
            <a:endParaRPr lang="en-AU" dirty="0" smtClean="0"/>
          </a:p>
          <a:p>
            <a:r>
              <a:rPr lang="en-AU" dirty="0" smtClean="0"/>
              <a:t>rites </a:t>
            </a:r>
            <a:r>
              <a:rPr lang="en-AU" dirty="0"/>
              <a:t>(services/company </a:t>
            </a:r>
            <a:r>
              <a:rPr lang="en-AU" dirty="0" smtClean="0"/>
              <a:t>events), </a:t>
            </a:r>
          </a:p>
          <a:p>
            <a:r>
              <a:rPr lang="en-AU" dirty="0" smtClean="0"/>
              <a:t>sackings </a:t>
            </a:r>
            <a:r>
              <a:rPr lang="en-AU" dirty="0"/>
              <a:t>(excommunication), and </a:t>
            </a:r>
            <a:endParaRPr lang="en-AU" dirty="0" smtClean="0"/>
          </a:p>
          <a:p>
            <a:r>
              <a:rPr lang="en-AU" dirty="0" smtClean="0"/>
              <a:t>catechism </a:t>
            </a:r>
            <a:r>
              <a:rPr lang="en-AU" dirty="0"/>
              <a:t>(belief in the company ethos). </a:t>
            </a:r>
            <a:endParaRPr lang="en-AU" dirty="0" smtClean="0"/>
          </a:p>
          <a:p>
            <a:pPr marL="0" indent="0">
              <a:buNone/>
            </a:pPr>
            <a:r>
              <a:rPr lang="en-AU" dirty="0" smtClean="0"/>
              <a:t>HERETICS </a:t>
            </a:r>
          </a:p>
          <a:p>
            <a:pPr marL="0" indent="0">
              <a:buNone/>
            </a:pPr>
            <a:r>
              <a:rPr lang="en-AU" dirty="0" smtClean="0"/>
              <a:t>Are removed not because they are wrong but because they might be right.</a:t>
            </a:r>
          </a:p>
          <a:p>
            <a:endParaRPr lang="en-AU" dirty="0"/>
          </a:p>
          <a:p>
            <a:pPr marL="0" indent="0">
              <a:buNone/>
            </a:pPr>
            <a:endParaRPr lang="en-US" dirty="0"/>
          </a:p>
        </p:txBody>
      </p:sp>
    </p:spTree>
    <p:extLst>
      <p:ext uri="{BB962C8B-B14F-4D97-AF65-F5344CB8AC3E}">
        <p14:creationId xmlns:p14="http://schemas.microsoft.com/office/powerpoint/2010/main" val="3036042021"/>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81000"/>
            <a:ext cx="8229600" cy="533400"/>
          </a:xfrm>
        </p:spPr>
        <p:txBody>
          <a:bodyPr>
            <a:normAutofit fontScale="90000"/>
          </a:bodyPr>
          <a:lstStyle/>
          <a:p>
            <a:r>
              <a:rPr lang="en-US" b="1" dirty="0"/>
              <a:t>Industrial </a:t>
            </a:r>
            <a:r>
              <a:rPr lang="en-US" b="1" dirty="0" smtClean="0"/>
              <a:t>relations</a:t>
            </a:r>
            <a:endParaRPr lang="en-US" b="1" dirty="0"/>
          </a:p>
        </p:txBody>
      </p:sp>
      <p:sp>
        <p:nvSpPr>
          <p:cNvPr id="3" name="Content Placeholder 2"/>
          <p:cNvSpPr>
            <a:spLocks noGrp="1"/>
          </p:cNvSpPr>
          <p:nvPr>
            <p:ph idx="1"/>
          </p:nvPr>
        </p:nvSpPr>
        <p:spPr>
          <a:xfrm>
            <a:off x="457200" y="1143000"/>
            <a:ext cx="8229600" cy="5410200"/>
          </a:xfrm>
        </p:spPr>
        <p:txBody>
          <a:bodyPr>
            <a:normAutofit fontScale="62500" lnSpcReduction="20000"/>
          </a:bodyPr>
          <a:lstStyle/>
          <a:p>
            <a:pPr marL="0" indent="0">
              <a:buNone/>
            </a:pPr>
            <a:r>
              <a:rPr lang="en-AU" dirty="0" smtClean="0"/>
              <a:t>CODES OF CONDUCT can be a mechanism to define the relationship that a corporation wants to have with its employees.</a:t>
            </a:r>
          </a:p>
          <a:p>
            <a:pPr marL="0" indent="0">
              <a:buNone/>
            </a:pPr>
            <a:endParaRPr lang="en-AU" dirty="0"/>
          </a:p>
          <a:p>
            <a:pPr marL="0" indent="0">
              <a:buNone/>
            </a:pPr>
            <a:r>
              <a:rPr lang="en-AU" dirty="0" smtClean="0"/>
              <a:t>NOTING THAT TANGIBLE WORKING CONDITIONS  </a:t>
            </a:r>
            <a:r>
              <a:rPr lang="en-AU" dirty="0"/>
              <a:t>are usually protected at a National  and an international level (OECD, ILO and UN)</a:t>
            </a:r>
          </a:p>
          <a:p>
            <a:pPr marL="0" indent="0">
              <a:buNone/>
            </a:pPr>
            <a:endParaRPr lang="en-AU" dirty="0" smtClean="0"/>
          </a:p>
          <a:p>
            <a:pPr marL="0" indent="0">
              <a:buNone/>
            </a:pPr>
            <a:r>
              <a:rPr lang="en-AU" dirty="0" smtClean="0"/>
              <a:t>A CODE OF CONDUCT CAN BE A POWERFUL MECHANISM TO ADRESS INTANGIBLES LIKE:</a:t>
            </a:r>
            <a:endParaRPr lang="en-AU" dirty="0"/>
          </a:p>
          <a:p>
            <a:pPr marL="0" indent="0">
              <a:buNone/>
            </a:pPr>
            <a:endParaRPr lang="en-US" dirty="0"/>
          </a:p>
          <a:p>
            <a:r>
              <a:rPr lang="en-AU" dirty="0" smtClean="0"/>
              <a:t>quality-of-working-life </a:t>
            </a:r>
            <a:r>
              <a:rPr lang="en-AU" dirty="0"/>
              <a:t>(including status), </a:t>
            </a:r>
            <a:endParaRPr lang="en-US" dirty="0"/>
          </a:p>
          <a:p>
            <a:pPr lvl="0"/>
            <a:r>
              <a:rPr lang="en-AU" dirty="0"/>
              <a:t>scope for self-development and self-fulfilment, </a:t>
            </a:r>
            <a:endParaRPr lang="en-US" dirty="0"/>
          </a:p>
          <a:p>
            <a:pPr lvl="0"/>
            <a:r>
              <a:rPr lang="en-AU" dirty="0"/>
              <a:t>comradeship, </a:t>
            </a:r>
            <a:endParaRPr lang="en-US" dirty="0"/>
          </a:p>
          <a:p>
            <a:pPr lvl="0"/>
            <a:r>
              <a:rPr lang="en-AU" dirty="0"/>
              <a:t>pride in skill,</a:t>
            </a:r>
            <a:endParaRPr lang="en-US" dirty="0"/>
          </a:p>
          <a:p>
            <a:pPr lvl="0"/>
            <a:r>
              <a:rPr lang="en-AU" dirty="0"/>
              <a:t>a sense of belonging, and </a:t>
            </a:r>
            <a:endParaRPr lang="en-US" dirty="0"/>
          </a:p>
          <a:p>
            <a:pPr lvl="0"/>
            <a:r>
              <a:rPr lang="en-AU" dirty="0"/>
              <a:t>value to others of the work done. </a:t>
            </a:r>
            <a:endParaRPr lang="en-AU" dirty="0" smtClean="0"/>
          </a:p>
          <a:p>
            <a:pPr lvl="0"/>
            <a:endParaRPr lang="en-AU" dirty="0"/>
          </a:p>
          <a:p>
            <a:pPr marL="0" lvl="0" indent="0">
              <a:buNone/>
            </a:pPr>
            <a:r>
              <a:rPr lang="en-AU" dirty="0" smtClean="0"/>
              <a:t>AND BUILD A BETTER RELATIONSHIP WITH ITS WORKFORCE</a:t>
            </a:r>
            <a:endParaRPr lang="en-AU" dirty="0"/>
          </a:p>
        </p:txBody>
      </p:sp>
    </p:spTree>
    <p:extLst>
      <p:ext uri="{BB962C8B-B14F-4D97-AF65-F5344CB8AC3E}">
        <p14:creationId xmlns:p14="http://schemas.microsoft.com/office/powerpoint/2010/main" val="2335744563"/>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Companies-monsters or miracles?</a:t>
            </a:r>
            <a:endParaRPr lang="en-US" b="1" dirty="0"/>
          </a:p>
        </p:txBody>
      </p:sp>
      <p:sp>
        <p:nvSpPr>
          <p:cNvPr id="3" name="Content Placeholder 2"/>
          <p:cNvSpPr>
            <a:spLocks noGrp="1"/>
          </p:cNvSpPr>
          <p:nvPr>
            <p:ph idx="1"/>
          </p:nvPr>
        </p:nvSpPr>
        <p:spPr/>
        <p:txBody>
          <a:bodyPr>
            <a:normAutofit lnSpcReduction="10000"/>
          </a:bodyPr>
          <a:lstStyle/>
          <a:p>
            <a:pPr marL="0" lvl="0" indent="0">
              <a:buNone/>
            </a:pPr>
            <a:r>
              <a:rPr lang="en-AU" dirty="0" smtClean="0"/>
              <a:t>Lloyd considers:</a:t>
            </a:r>
          </a:p>
          <a:p>
            <a:pPr lvl="0"/>
            <a:r>
              <a:rPr lang="en-AU" dirty="0" smtClean="0"/>
              <a:t>Companies </a:t>
            </a:r>
            <a:r>
              <a:rPr lang="en-AU" dirty="0"/>
              <a:t>collectively constitute a conscious, intelligent, non-human species at a relatively early stage in their evolution. </a:t>
            </a:r>
            <a:endParaRPr lang="en-US" dirty="0"/>
          </a:p>
          <a:p>
            <a:pPr lvl="0"/>
            <a:r>
              <a:rPr lang="en-AU" dirty="0"/>
              <a:t>The theory of evolution represents a powerful, ready-made model for a dynamic theory of business economics.</a:t>
            </a:r>
            <a:endParaRPr lang="en-US" dirty="0"/>
          </a:p>
          <a:p>
            <a:pPr lvl="0"/>
            <a:r>
              <a:rPr lang="en-AU" dirty="0"/>
              <a:t>Recent changes in </a:t>
            </a:r>
            <a:r>
              <a:rPr lang="en-AU" dirty="0" smtClean="0"/>
              <a:t>corporate make-up suggest  </a:t>
            </a:r>
            <a:r>
              <a:rPr lang="en-AU" dirty="0"/>
              <a:t>‘nicer’ </a:t>
            </a:r>
            <a:r>
              <a:rPr lang="en-AU" dirty="0" smtClean="0"/>
              <a:t>strategies than in the past. </a:t>
            </a:r>
            <a:endParaRPr lang="en-US" dirty="0"/>
          </a:p>
          <a:p>
            <a:endParaRPr lang="en-US" dirty="0"/>
          </a:p>
        </p:txBody>
      </p:sp>
    </p:spTree>
    <p:extLst>
      <p:ext uri="{BB962C8B-B14F-4D97-AF65-F5344CB8AC3E}">
        <p14:creationId xmlns:p14="http://schemas.microsoft.com/office/powerpoint/2010/main" val="780696544"/>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Session </a:t>
            </a:r>
            <a:r>
              <a:rPr lang="en-US" b="1" dirty="0" smtClean="0"/>
              <a:t>5: </a:t>
            </a:r>
            <a:r>
              <a:rPr lang="en-GB" b="1" dirty="0"/>
              <a:t>INDIVIDUAL FACTORS IN BUSINESS ETHICS</a:t>
            </a:r>
            <a:endParaRPr lang="en-US" b="1" dirty="0"/>
          </a:p>
        </p:txBody>
      </p:sp>
      <p:sp>
        <p:nvSpPr>
          <p:cNvPr id="3" name="Content Placeholder 2"/>
          <p:cNvSpPr>
            <a:spLocks noGrp="1"/>
          </p:cNvSpPr>
          <p:nvPr>
            <p:ph idx="1"/>
          </p:nvPr>
        </p:nvSpPr>
        <p:spPr>
          <a:xfrm>
            <a:off x="381000" y="1524000"/>
            <a:ext cx="8229600" cy="4525963"/>
          </a:xfrm>
        </p:spPr>
        <p:txBody>
          <a:bodyPr>
            <a:normAutofit fontScale="92500" lnSpcReduction="10000"/>
          </a:bodyPr>
          <a:lstStyle/>
          <a:p>
            <a:pPr marL="0" indent="0">
              <a:buNone/>
            </a:pPr>
            <a:r>
              <a:rPr lang="en-GB" b="1" dirty="0" smtClean="0"/>
              <a:t>Individual’s </a:t>
            </a:r>
            <a:r>
              <a:rPr lang="en-GB" b="1" dirty="0"/>
              <a:t>ethical decision making</a:t>
            </a:r>
            <a:r>
              <a:rPr lang="en-GB" dirty="0"/>
              <a:t>. </a:t>
            </a:r>
          </a:p>
          <a:p>
            <a:r>
              <a:rPr lang="en-GB" dirty="0" smtClean="0"/>
              <a:t>Education</a:t>
            </a:r>
            <a:r>
              <a:rPr lang="en-GB" dirty="0"/>
              <a:t>, language and religion,</a:t>
            </a:r>
            <a:endParaRPr lang="en-US" dirty="0"/>
          </a:p>
          <a:p>
            <a:pPr lvl="0"/>
            <a:r>
              <a:rPr lang="en-GB" dirty="0"/>
              <a:t>Cross cultural ethical intelligence,</a:t>
            </a:r>
            <a:endParaRPr lang="en-US" dirty="0"/>
          </a:p>
          <a:p>
            <a:pPr lvl="0"/>
            <a:r>
              <a:rPr lang="en-GB" dirty="0"/>
              <a:t>Personal experience and background, and </a:t>
            </a:r>
            <a:endParaRPr lang="en-US" dirty="0"/>
          </a:p>
          <a:p>
            <a:pPr lvl="0"/>
            <a:r>
              <a:rPr lang="en-GB" dirty="0"/>
              <a:t>Field dependence, ego strength and locus of control.</a:t>
            </a:r>
            <a:endParaRPr lang="en-US" dirty="0"/>
          </a:p>
          <a:p>
            <a:pPr marL="0" indent="0">
              <a:buNone/>
            </a:pPr>
            <a:r>
              <a:rPr lang="en-GB" b="1" dirty="0" smtClean="0"/>
              <a:t>Psychological theory</a:t>
            </a:r>
          </a:p>
          <a:p>
            <a:r>
              <a:rPr lang="en-GB" dirty="0" smtClean="0"/>
              <a:t>the </a:t>
            </a:r>
            <a:r>
              <a:rPr lang="en-GB" dirty="0"/>
              <a:t>deprivation of benefits, </a:t>
            </a:r>
            <a:endParaRPr lang="en-GB" dirty="0" smtClean="0"/>
          </a:p>
          <a:p>
            <a:r>
              <a:rPr lang="en-GB" dirty="0" smtClean="0"/>
              <a:t>motivation </a:t>
            </a:r>
            <a:r>
              <a:rPr lang="en-GB" dirty="0"/>
              <a:t>and </a:t>
            </a:r>
            <a:r>
              <a:rPr lang="en-GB" dirty="0" smtClean="0"/>
              <a:t>ethics </a:t>
            </a:r>
            <a:r>
              <a:rPr lang="en-GB" dirty="0"/>
              <a:t> </a:t>
            </a:r>
            <a:endParaRPr lang="en-US" dirty="0"/>
          </a:p>
          <a:p>
            <a:endParaRPr lang="en-US" dirty="0"/>
          </a:p>
          <a:p>
            <a:endParaRPr lang="en-US" dirty="0" smtClean="0"/>
          </a:p>
          <a:p>
            <a:pPr lvl="0"/>
            <a:endParaRPr lang="en-US" dirty="0" smtClean="0"/>
          </a:p>
          <a:p>
            <a:endParaRPr lang="en-US" dirty="0"/>
          </a:p>
        </p:txBody>
      </p:sp>
    </p:spTree>
    <p:extLst>
      <p:ext uri="{BB962C8B-B14F-4D97-AF65-F5344CB8AC3E}">
        <p14:creationId xmlns:p14="http://schemas.microsoft.com/office/powerpoint/2010/main" val="1670521129"/>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lvl="0"/>
            <a:r>
              <a:rPr lang="en-US" b="1" dirty="0" smtClean="0"/>
              <a:t>INDIVIDUAL FACTORS (</a:t>
            </a:r>
            <a:r>
              <a:rPr lang="en-US" b="1" dirty="0" err="1" smtClean="0"/>
              <a:t>cont</a:t>
            </a:r>
            <a:r>
              <a:rPr lang="en-US" b="1" dirty="0" smtClean="0"/>
              <a:t>)</a:t>
            </a:r>
            <a:endParaRPr lang="en-US" b="1" dirty="0"/>
          </a:p>
        </p:txBody>
      </p:sp>
      <p:sp>
        <p:nvSpPr>
          <p:cNvPr id="3" name="Content Placeholder 2"/>
          <p:cNvSpPr>
            <a:spLocks noGrp="1"/>
          </p:cNvSpPr>
          <p:nvPr>
            <p:ph idx="1"/>
          </p:nvPr>
        </p:nvSpPr>
        <p:spPr/>
        <p:txBody>
          <a:bodyPr>
            <a:normAutofit lnSpcReduction="10000"/>
          </a:bodyPr>
          <a:lstStyle/>
          <a:p>
            <a:pPr marL="0" indent="0">
              <a:buNone/>
            </a:pPr>
            <a:r>
              <a:rPr lang="en-GB" b="1" dirty="0" smtClean="0"/>
              <a:t>Social influences </a:t>
            </a:r>
            <a:r>
              <a:rPr lang="en-GB" dirty="0"/>
              <a:t> </a:t>
            </a:r>
            <a:endParaRPr lang="en-US" dirty="0"/>
          </a:p>
          <a:p>
            <a:pPr lvl="0"/>
            <a:r>
              <a:rPr lang="en-GB" dirty="0"/>
              <a:t>Formal versus informal relationships, </a:t>
            </a:r>
            <a:endParaRPr lang="en-US" dirty="0"/>
          </a:p>
          <a:p>
            <a:pPr lvl="0"/>
            <a:r>
              <a:rPr lang="en-GB" dirty="0"/>
              <a:t>The benefits of co-operation, and </a:t>
            </a:r>
            <a:endParaRPr lang="en-US" dirty="0"/>
          </a:p>
          <a:p>
            <a:pPr lvl="0"/>
            <a:r>
              <a:rPr lang="en-GB" dirty="0"/>
              <a:t>Business and the professions  </a:t>
            </a:r>
            <a:endParaRPr lang="en-US" dirty="0"/>
          </a:p>
          <a:p>
            <a:pPr marL="0" indent="0">
              <a:buNone/>
            </a:pPr>
            <a:r>
              <a:rPr lang="en-GB" b="1" dirty="0" smtClean="0"/>
              <a:t>Physical influences</a:t>
            </a:r>
          </a:p>
          <a:p>
            <a:r>
              <a:rPr lang="en-GB" dirty="0" smtClean="0"/>
              <a:t>Brain </a:t>
            </a:r>
            <a:r>
              <a:rPr lang="en-GB" dirty="0"/>
              <a:t>evolution,</a:t>
            </a:r>
            <a:endParaRPr lang="en-US" dirty="0"/>
          </a:p>
          <a:p>
            <a:pPr lvl="0"/>
            <a:r>
              <a:rPr lang="en-GB" dirty="0"/>
              <a:t>Environmental factors, and </a:t>
            </a:r>
            <a:endParaRPr lang="en-US" dirty="0"/>
          </a:p>
          <a:p>
            <a:pPr lvl="0"/>
            <a:r>
              <a:rPr lang="en-GB" dirty="0"/>
              <a:t>Diet</a:t>
            </a:r>
            <a:endParaRPr lang="en-US" dirty="0"/>
          </a:p>
          <a:p>
            <a:pPr marL="0" lvl="0" indent="0">
              <a:buNone/>
            </a:pPr>
            <a:endParaRPr lang="en-US" dirty="0"/>
          </a:p>
          <a:p>
            <a:pPr marL="0" indent="0">
              <a:buNone/>
            </a:pPr>
            <a:endParaRPr lang="en-US" dirty="0"/>
          </a:p>
        </p:txBody>
      </p:sp>
    </p:spTree>
    <p:extLst>
      <p:ext uri="{BB962C8B-B14F-4D97-AF65-F5344CB8AC3E}">
        <p14:creationId xmlns:p14="http://schemas.microsoft.com/office/powerpoint/2010/main" val="2056495043"/>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a:t>Moral developmental stages in humans (Kohlberg)</a:t>
            </a:r>
            <a:endParaRPr lang="en-US" dirty="0"/>
          </a:p>
        </p:txBody>
      </p:sp>
      <p:sp>
        <p:nvSpPr>
          <p:cNvPr id="3" name="Content Placeholder 2"/>
          <p:cNvSpPr>
            <a:spLocks noGrp="1"/>
          </p:cNvSpPr>
          <p:nvPr>
            <p:ph idx="1"/>
          </p:nvPr>
        </p:nvSpPr>
        <p:spPr>
          <a:xfrm>
            <a:off x="457200" y="1600200"/>
            <a:ext cx="8229600" cy="5029200"/>
          </a:xfrm>
        </p:spPr>
        <p:txBody>
          <a:bodyPr>
            <a:normAutofit fontScale="77500" lnSpcReduction="20000"/>
          </a:bodyPr>
          <a:lstStyle/>
          <a:p>
            <a:pPr marL="0" indent="0">
              <a:buNone/>
            </a:pPr>
            <a:r>
              <a:rPr lang="en-US" sz="3800" b="1" i="1" dirty="0" smtClean="0"/>
              <a:t>Pre-Conventional</a:t>
            </a:r>
          </a:p>
          <a:p>
            <a:pPr marL="0" indent="0">
              <a:buNone/>
            </a:pPr>
            <a:r>
              <a:rPr lang="en-US" sz="3600" dirty="0" smtClean="0"/>
              <a:t>Compliance focus (</a:t>
            </a:r>
            <a:r>
              <a:rPr lang="en-US" sz="3600" i="1" dirty="0" smtClean="0"/>
              <a:t>avoiding punishment</a:t>
            </a:r>
            <a:r>
              <a:rPr lang="en-US" sz="3600" dirty="0" smtClean="0"/>
              <a:t>)</a:t>
            </a:r>
          </a:p>
          <a:p>
            <a:pPr marL="0" indent="0">
              <a:buNone/>
            </a:pPr>
            <a:r>
              <a:rPr lang="en-US" sz="3600" dirty="0" smtClean="0"/>
              <a:t>Self focus (</a:t>
            </a:r>
            <a:r>
              <a:rPr lang="en-US" sz="3600" i="1" dirty="0" smtClean="0"/>
              <a:t>the benefit for me</a:t>
            </a:r>
            <a:r>
              <a:rPr lang="en-US" sz="3600" dirty="0" smtClean="0"/>
              <a:t>) </a:t>
            </a:r>
          </a:p>
          <a:p>
            <a:pPr marL="0" indent="0">
              <a:buNone/>
            </a:pPr>
            <a:r>
              <a:rPr lang="en-US" sz="3800" b="1" i="1" dirty="0" smtClean="0"/>
              <a:t>Conventional</a:t>
            </a:r>
          </a:p>
          <a:p>
            <a:pPr marL="0" indent="0">
              <a:buNone/>
            </a:pPr>
            <a:r>
              <a:rPr lang="en-US" sz="3600" dirty="0" smtClean="0"/>
              <a:t>Conforming to social norms (</a:t>
            </a:r>
            <a:r>
              <a:rPr lang="en-US" sz="3600" i="1" dirty="0" smtClean="0"/>
              <a:t>behaving per the rules</a:t>
            </a:r>
            <a:r>
              <a:rPr lang="en-US" sz="3600" dirty="0" smtClean="0"/>
              <a:t>)</a:t>
            </a:r>
          </a:p>
          <a:p>
            <a:pPr marL="0" indent="0">
              <a:buNone/>
            </a:pPr>
            <a:r>
              <a:rPr lang="en-US" sz="3600" dirty="0" smtClean="0"/>
              <a:t>Adhering to the community’s laws </a:t>
            </a:r>
            <a:r>
              <a:rPr lang="en-US" sz="3600" i="1" dirty="0" smtClean="0"/>
              <a:t>(recognition need for law and order</a:t>
            </a:r>
            <a:r>
              <a:rPr lang="en-US" sz="3600" dirty="0" smtClean="0"/>
              <a:t>)</a:t>
            </a:r>
          </a:p>
          <a:p>
            <a:pPr marL="0" indent="0">
              <a:buNone/>
            </a:pPr>
            <a:r>
              <a:rPr lang="en-US" sz="3800" b="1" i="1" dirty="0" smtClean="0"/>
              <a:t>Post-Conventional</a:t>
            </a:r>
          </a:p>
          <a:p>
            <a:pPr marL="0" indent="0">
              <a:buNone/>
            </a:pPr>
            <a:r>
              <a:rPr lang="en-US" sz="3600" dirty="0" smtClean="0"/>
              <a:t>Recognizing the ‘social contract’</a:t>
            </a:r>
          </a:p>
          <a:p>
            <a:pPr marL="0" indent="0">
              <a:buNone/>
            </a:pPr>
            <a:r>
              <a:rPr lang="en-US" sz="3600" dirty="0" smtClean="0"/>
              <a:t>Recognizing underlying moral principles (</a:t>
            </a:r>
            <a:r>
              <a:rPr lang="en-US" sz="3600" i="1" dirty="0" smtClean="0"/>
              <a:t>Principled </a:t>
            </a:r>
            <a:r>
              <a:rPr lang="en-US" sz="3600" i="1" dirty="0"/>
              <a:t>conscience</a:t>
            </a:r>
            <a:r>
              <a:rPr lang="en-US" sz="3600" dirty="0"/>
              <a:t>)</a:t>
            </a:r>
          </a:p>
        </p:txBody>
      </p:sp>
    </p:spTree>
    <p:extLst>
      <p:ext uri="{BB962C8B-B14F-4D97-AF65-F5344CB8AC3E}">
        <p14:creationId xmlns:p14="http://schemas.microsoft.com/office/powerpoint/2010/main" val="1746244820"/>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3400" y="228600"/>
            <a:ext cx="8229600" cy="5791200"/>
          </a:xfrm>
        </p:spPr>
        <p:txBody>
          <a:bodyPr>
            <a:normAutofit/>
          </a:bodyPr>
          <a:lstStyle/>
          <a:p>
            <a:pPr marL="0" indent="0">
              <a:buNone/>
            </a:pPr>
            <a:r>
              <a:rPr lang="en-GB" sz="4000" dirty="0" smtClean="0"/>
              <a:t>INDIVIDUALS APPROACH ETHICAL DILEMMAS BY</a:t>
            </a:r>
            <a:r>
              <a:rPr lang="en-GB" sz="4000" dirty="0"/>
              <a:t> </a:t>
            </a:r>
            <a:endParaRPr lang="en-US" sz="4000" dirty="0"/>
          </a:p>
          <a:p>
            <a:pPr lvl="0"/>
            <a:r>
              <a:rPr lang="en-GB" sz="3600" dirty="0" smtClean="0"/>
              <a:t>Assessing the </a:t>
            </a:r>
            <a:r>
              <a:rPr lang="en-GB" sz="3600" dirty="0"/>
              <a:t>right or wrongness of the </a:t>
            </a:r>
            <a:r>
              <a:rPr lang="en-GB" sz="3600" dirty="0" smtClean="0"/>
              <a:t>choices</a:t>
            </a:r>
            <a:r>
              <a:rPr lang="en-GB" sz="3600" dirty="0"/>
              <a:t> </a:t>
            </a:r>
            <a:r>
              <a:rPr lang="en-GB" sz="3600" dirty="0" smtClean="0"/>
              <a:t> AND/ OR</a:t>
            </a:r>
            <a:endParaRPr lang="en-US" sz="3600" dirty="0"/>
          </a:p>
          <a:p>
            <a:pPr lvl="0"/>
            <a:r>
              <a:rPr lang="en-GB" sz="3600" dirty="0"/>
              <a:t>An assessment of the consequences of each </a:t>
            </a:r>
            <a:r>
              <a:rPr lang="en-GB" sz="3600" dirty="0" smtClean="0"/>
              <a:t>action</a:t>
            </a:r>
            <a:endParaRPr lang="en-US" sz="3600" dirty="0"/>
          </a:p>
          <a:p>
            <a:pPr marL="0" indent="0">
              <a:buNone/>
            </a:pPr>
            <a:r>
              <a:rPr lang="en-GB" sz="3600" dirty="0" smtClean="0"/>
              <a:t>Relying upon a </a:t>
            </a:r>
            <a:r>
              <a:rPr lang="en-GB" sz="3600" dirty="0"/>
              <a:t>personal set of norms </a:t>
            </a:r>
            <a:r>
              <a:rPr lang="en-GB" sz="3600" dirty="0" smtClean="0"/>
              <a:t>collected over their lifetime</a:t>
            </a:r>
            <a:endParaRPr lang="en-US" sz="3600" dirty="0"/>
          </a:p>
        </p:txBody>
      </p:sp>
    </p:spTree>
    <p:extLst>
      <p:ext uri="{BB962C8B-B14F-4D97-AF65-F5344CB8AC3E}">
        <p14:creationId xmlns:p14="http://schemas.microsoft.com/office/powerpoint/2010/main" val="1998156351"/>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57200"/>
            <a:ext cx="8229600" cy="5943600"/>
          </a:xfrm>
        </p:spPr>
        <p:txBody>
          <a:bodyPr>
            <a:normAutofit fontScale="92500" lnSpcReduction="10000"/>
          </a:bodyPr>
          <a:lstStyle/>
          <a:p>
            <a:pPr marL="0" indent="0">
              <a:buNone/>
            </a:pPr>
            <a:r>
              <a:rPr lang="en-GB" sz="4000" b="1" dirty="0" smtClean="0"/>
              <a:t>High or low ‘field-dependence</a:t>
            </a:r>
            <a:r>
              <a:rPr lang="en-GB" sz="4000" dirty="0" smtClean="0"/>
              <a:t>’  - how important are the opinions of those around you?</a:t>
            </a:r>
          </a:p>
          <a:p>
            <a:pPr marL="0" indent="0">
              <a:buNone/>
            </a:pPr>
            <a:r>
              <a:rPr lang="en-GB" sz="4000" b="1" dirty="0" smtClean="0"/>
              <a:t>Locus of control  </a:t>
            </a:r>
            <a:r>
              <a:rPr lang="en-GB" sz="4000" dirty="0" smtClean="0"/>
              <a:t>- do you influence the world or does the world influence you ?</a:t>
            </a:r>
          </a:p>
          <a:p>
            <a:pPr marL="0" indent="0">
              <a:buNone/>
            </a:pPr>
            <a:r>
              <a:rPr lang="en-GB" sz="4000" b="1" dirty="0" smtClean="0"/>
              <a:t>Ego strength </a:t>
            </a:r>
            <a:r>
              <a:rPr lang="en-GB" sz="4000" dirty="0" smtClean="0"/>
              <a:t>-  how committed are you to your values?</a:t>
            </a:r>
          </a:p>
          <a:p>
            <a:pPr marL="0" indent="0">
              <a:buNone/>
            </a:pPr>
            <a:r>
              <a:rPr lang="en-GB" sz="4000" b="1" dirty="0" smtClean="0"/>
              <a:t>Education</a:t>
            </a:r>
            <a:r>
              <a:rPr lang="en-GB" sz="4000" dirty="0" smtClean="0"/>
              <a:t> – increases moral development</a:t>
            </a:r>
          </a:p>
          <a:p>
            <a:pPr marL="0" indent="0">
              <a:buNone/>
            </a:pPr>
            <a:r>
              <a:rPr lang="en-GB" sz="4000" b="1" dirty="0" smtClean="0"/>
              <a:t>Gender</a:t>
            </a:r>
            <a:r>
              <a:rPr lang="en-GB" sz="4000" dirty="0" smtClean="0"/>
              <a:t> – research has shown females to give more ethical response</a:t>
            </a:r>
          </a:p>
          <a:p>
            <a:endParaRPr lang="en-US" dirty="0"/>
          </a:p>
        </p:txBody>
      </p:sp>
    </p:spTree>
    <p:extLst>
      <p:ext uri="{BB962C8B-B14F-4D97-AF65-F5344CB8AC3E}">
        <p14:creationId xmlns:p14="http://schemas.microsoft.com/office/powerpoint/2010/main" val="3545162642"/>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Cross Cultural Ethical intelligence</a:t>
            </a:r>
            <a:endParaRPr lang="en-US" dirty="0"/>
          </a:p>
        </p:txBody>
      </p:sp>
      <p:sp>
        <p:nvSpPr>
          <p:cNvPr id="3" name="Content Placeholder 2"/>
          <p:cNvSpPr>
            <a:spLocks noGrp="1"/>
          </p:cNvSpPr>
          <p:nvPr>
            <p:ph idx="1"/>
          </p:nvPr>
        </p:nvSpPr>
        <p:spPr>
          <a:xfrm>
            <a:off x="609600" y="1143000"/>
            <a:ext cx="8229600" cy="4525963"/>
          </a:xfrm>
        </p:spPr>
        <p:txBody>
          <a:bodyPr>
            <a:normAutofit/>
          </a:bodyPr>
          <a:lstStyle/>
          <a:p>
            <a:pPr marL="0" indent="0">
              <a:buNone/>
            </a:pPr>
            <a:endParaRPr lang="en-GB" sz="3600" b="1" dirty="0" smtClean="0"/>
          </a:p>
          <a:p>
            <a:pPr marL="0" indent="0">
              <a:buNone/>
            </a:pPr>
            <a:r>
              <a:rPr lang="en-GB" sz="3600" b="1" dirty="0" smtClean="0"/>
              <a:t>High or low Ethnocentricity  </a:t>
            </a:r>
          </a:p>
          <a:p>
            <a:pPr marL="0" indent="0">
              <a:buNone/>
            </a:pPr>
            <a:r>
              <a:rPr lang="en-GB" dirty="0" smtClean="0"/>
              <a:t> degrees of accepting another culture</a:t>
            </a:r>
          </a:p>
          <a:p>
            <a:pPr marL="0" indent="0">
              <a:buNone/>
            </a:pPr>
            <a:endParaRPr lang="en-GB" dirty="0" smtClean="0"/>
          </a:p>
          <a:p>
            <a:pPr marL="0" indent="0">
              <a:buNone/>
            </a:pPr>
            <a:r>
              <a:rPr lang="en-GB" sz="3600" b="1" dirty="0" smtClean="0"/>
              <a:t>High or low empathy </a:t>
            </a:r>
          </a:p>
          <a:p>
            <a:pPr marL="0" indent="0">
              <a:buNone/>
            </a:pPr>
            <a:r>
              <a:rPr lang="en-GB" dirty="0"/>
              <a:t> </a:t>
            </a:r>
            <a:r>
              <a:rPr lang="en-GB" dirty="0" smtClean="0"/>
              <a:t>degrees of identification with </a:t>
            </a:r>
            <a:r>
              <a:rPr lang="en-GB" dirty="0"/>
              <a:t>another’s </a:t>
            </a:r>
            <a:r>
              <a:rPr lang="en-GB" dirty="0" smtClean="0"/>
              <a:t>situation</a:t>
            </a:r>
            <a:endParaRPr lang="en-US" dirty="0"/>
          </a:p>
        </p:txBody>
      </p:sp>
    </p:spTree>
    <p:extLst>
      <p:ext uri="{BB962C8B-B14F-4D97-AF65-F5344CB8AC3E}">
        <p14:creationId xmlns:p14="http://schemas.microsoft.com/office/powerpoint/2010/main" val="3342622459"/>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Phases of developing a cross cultural approach - </a:t>
            </a:r>
            <a:r>
              <a:rPr lang="en-GB" b="1" dirty="0" err="1" smtClean="0"/>
              <a:t>Strubler</a:t>
            </a:r>
            <a:r>
              <a:rPr lang="en-GB" b="1" dirty="0" smtClean="0"/>
              <a:t> </a:t>
            </a:r>
            <a:r>
              <a:rPr lang="en-GB" b="1" dirty="0"/>
              <a:t>et al (2012)</a:t>
            </a:r>
            <a:endParaRPr lang="en-US" b="1" dirty="0"/>
          </a:p>
        </p:txBody>
      </p:sp>
      <p:sp>
        <p:nvSpPr>
          <p:cNvPr id="3" name="Content Placeholder 2"/>
          <p:cNvSpPr>
            <a:spLocks noGrp="1"/>
          </p:cNvSpPr>
          <p:nvPr>
            <p:ph idx="1"/>
          </p:nvPr>
        </p:nvSpPr>
        <p:spPr>
          <a:xfrm>
            <a:off x="381000" y="1524000"/>
            <a:ext cx="8229600" cy="4525963"/>
          </a:xfrm>
        </p:spPr>
        <p:txBody>
          <a:bodyPr>
            <a:noAutofit/>
          </a:bodyPr>
          <a:lstStyle/>
          <a:p>
            <a:pPr marL="0" indent="0">
              <a:buNone/>
            </a:pPr>
            <a:r>
              <a:rPr lang="en-GB" sz="2000" b="1" dirty="0" smtClean="0">
                <a:latin typeface="Arial" panose="020B0604020202020204" pitchFamily="34" charset="0"/>
                <a:cs typeface="Arial" panose="020B0604020202020204" pitchFamily="34" charset="0"/>
              </a:rPr>
              <a:t>Phase </a:t>
            </a:r>
            <a:r>
              <a:rPr lang="en-GB" sz="2000" b="1" dirty="0">
                <a:latin typeface="Arial" panose="020B0604020202020204" pitchFamily="34" charset="0"/>
                <a:cs typeface="Arial" panose="020B0604020202020204" pitchFamily="34" charset="0"/>
              </a:rPr>
              <a:t>4 creating a common identity and undertaking the project or work required</a:t>
            </a:r>
            <a:r>
              <a:rPr lang="en-GB" sz="2000" b="1" dirty="0" smtClean="0">
                <a:latin typeface="Arial" panose="020B0604020202020204" pitchFamily="34" charset="0"/>
                <a:cs typeface="Arial" panose="020B0604020202020204" pitchFamily="34" charset="0"/>
              </a:rPr>
              <a:t>.</a:t>
            </a:r>
          </a:p>
          <a:p>
            <a:pPr marL="0" indent="0">
              <a:buNone/>
            </a:pPr>
            <a:endParaRPr lang="en-GB" sz="2000" b="1" dirty="0">
              <a:latin typeface="Arial" panose="020B0604020202020204" pitchFamily="34" charset="0"/>
              <a:cs typeface="Arial" panose="020B0604020202020204" pitchFamily="34" charset="0"/>
            </a:endParaRPr>
          </a:p>
          <a:p>
            <a:pPr marL="0" indent="0">
              <a:buNone/>
            </a:pPr>
            <a:r>
              <a:rPr lang="en-GB" sz="2000" b="1" dirty="0">
                <a:latin typeface="Arial" panose="020B0604020202020204" pitchFamily="34" charset="0"/>
                <a:cs typeface="Arial" panose="020B0604020202020204" pitchFamily="34" charset="0"/>
              </a:rPr>
              <a:t>Phase 3 a set of norms and objectives is established</a:t>
            </a:r>
            <a:r>
              <a:rPr lang="en-GB" sz="2000" b="1" dirty="0" smtClean="0">
                <a:latin typeface="Arial" panose="020B0604020202020204" pitchFamily="34" charset="0"/>
                <a:cs typeface="Arial" panose="020B0604020202020204" pitchFamily="34" charset="0"/>
              </a:rPr>
              <a:t>.</a:t>
            </a:r>
          </a:p>
          <a:p>
            <a:pPr marL="0" indent="0">
              <a:buNone/>
            </a:pPr>
            <a:endParaRPr lang="en-US" sz="2000" b="1" dirty="0">
              <a:latin typeface="Arial" panose="020B0604020202020204" pitchFamily="34" charset="0"/>
              <a:cs typeface="Arial" panose="020B0604020202020204" pitchFamily="34" charset="0"/>
            </a:endParaRPr>
          </a:p>
          <a:p>
            <a:pPr marL="0" indent="0">
              <a:buNone/>
            </a:pPr>
            <a:r>
              <a:rPr lang="en-GB" sz="2000" b="1" dirty="0">
                <a:latin typeface="Arial" panose="020B0604020202020204" pitchFamily="34" charset="0"/>
                <a:cs typeface="Arial" panose="020B0604020202020204" pitchFamily="34" charset="0"/>
              </a:rPr>
              <a:t>Phase 2 continuing to learn about the other culture, using the ground rules established in the first stage to reconcile any differences. There is still a focus on building trust</a:t>
            </a:r>
            <a:r>
              <a:rPr lang="en-GB" sz="2000" b="1" dirty="0" smtClean="0">
                <a:latin typeface="Arial" panose="020B0604020202020204" pitchFamily="34" charset="0"/>
                <a:cs typeface="Arial" panose="020B0604020202020204" pitchFamily="34" charset="0"/>
              </a:rPr>
              <a:t>.</a:t>
            </a:r>
          </a:p>
          <a:p>
            <a:pPr marL="0" indent="0">
              <a:buNone/>
            </a:pPr>
            <a:endParaRPr lang="en-GB" sz="2000" b="1" dirty="0" smtClean="0">
              <a:latin typeface="Arial" panose="020B0604020202020204" pitchFamily="34" charset="0"/>
              <a:cs typeface="Arial" panose="020B0604020202020204" pitchFamily="34" charset="0"/>
            </a:endParaRPr>
          </a:p>
          <a:p>
            <a:pPr marL="0" indent="0">
              <a:buNone/>
            </a:pPr>
            <a:r>
              <a:rPr lang="en-GB" sz="2000" b="1" dirty="0" smtClean="0">
                <a:latin typeface="Arial" panose="020B0604020202020204" pitchFamily="34" charset="0"/>
                <a:cs typeface="Arial" panose="020B0604020202020204" pitchFamily="34" charset="0"/>
              </a:rPr>
              <a:t>Phase </a:t>
            </a:r>
            <a:r>
              <a:rPr lang="en-GB" sz="2000" b="1" dirty="0">
                <a:latin typeface="Arial" panose="020B0604020202020204" pitchFamily="34" charset="0"/>
                <a:cs typeface="Arial" panose="020B0604020202020204" pitchFamily="34" charset="0"/>
              </a:rPr>
              <a:t>1  </a:t>
            </a:r>
            <a:r>
              <a:rPr lang="en-GB" sz="2000" b="1" dirty="0" smtClean="0">
                <a:latin typeface="Arial" panose="020B0604020202020204" pitchFamily="34" charset="0"/>
                <a:cs typeface="Arial" panose="020B0604020202020204" pitchFamily="34" charset="0"/>
              </a:rPr>
              <a:t> </a:t>
            </a:r>
            <a:r>
              <a:rPr lang="en-GB" sz="2000" b="1" dirty="0">
                <a:latin typeface="Arial" panose="020B0604020202020204" pitchFamily="34" charset="0"/>
                <a:cs typeface="Arial" panose="020B0604020202020204" pitchFamily="34" charset="0"/>
              </a:rPr>
              <a:t>entering the new cultural environment, </a:t>
            </a:r>
            <a:r>
              <a:rPr lang="en-GB" sz="2000" b="1" dirty="0" smtClean="0">
                <a:latin typeface="Arial" panose="020B0604020202020204" pitchFamily="34" charset="0"/>
                <a:cs typeface="Arial" panose="020B0604020202020204" pitchFamily="34" charset="0"/>
              </a:rPr>
              <a:t>focusing </a:t>
            </a:r>
            <a:r>
              <a:rPr lang="en-GB" sz="2000" b="1" dirty="0">
                <a:latin typeface="Arial" panose="020B0604020202020204" pitchFamily="34" charset="0"/>
                <a:cs typeface="Arial" panose="020B0604020202020204" pitchFamily="34" charset="0"/>
              </a:rPr>
              <a:t>on processes including rules to build trust and understanding between members of the group</a:t>
            </a:r>
            <a:r>
              <a:rPr lang="en-GB" sz="2000" b="1" dirty="0" smtClean="0">
                <a:latin typeface="Arial" panose="020B0604020202020204" pitchFamily="34" charset="0"/>
                <a:cs typeface="Arial" panose="020B0604020202020204" pitchFamily="34" charset="0"/>
              </a:rPr>
              <a:t>.</a:t>
            </a:r>
          </a:p>
          <a:p>
            <a:pPr marL="0" indent="0">
              <a:buNone/>
            </a:pPr>
            <a:endParaRPr lang="en-US" sz="2000" b="1" dirty="0">
              <a:latin typeface="Arial" panose="020B0604020202020204" pitchFamily="34" charset="0"/>
              <a:cs typeface="Arial" panose="020B0604020202020204" pitchFamily="34" charset="0"/>
            </a:endParaRPr>
          </a:p>
          <a:p>
            <a:pPr marL="0" indent="0">
              <a:buNone/>
            </a:pPr>
            <a:r>
              <a:rPr lang="en-US" sz="2000" b="1" dirty="0" smtClean="0">
                <a:latin typeface="Arial" panose="020B0604020202020204" pitchFamily="34" charset="0"/>
                <a:cs typeface="Arial" panose="020B0604020202020204" pitchFamily="34" charset="0"/>
              </a:rPr>
              <a:t>**with each project the </a:t>
            </a:r>
            <a:r>
              <a:rPr lang="en-US" sz="2000" b="1" dirty="0">
                <a:latin typeface="Arial" panose="020B0604020202020204" pitchFamily="34" charset="0"/>
                <a:cs typeface="Arial" panose="020B0604020202020204" pitchFamily="34" charset="0"/>
              </a:rPr>
              <a:t>c</a:t>
            </a:r>
            <a:r>
              <a:rPr lang="en-US" sz="2000" b="1" dirty="0" smtClean="0">
                <a:latin typeface="Arial" panose="020B0604020202020204" pitchFamily="34" charset="0"/>
                <a:cs typeface="Arial" panose="020B0604020202020204" pitchFamily="34" charset="0"/>
              </a:rPr>
              <a:t>ycle repeats increasing  trust and ability to work as a team</a:t>
            </a:r>
            <a:endParaRPr lang="en-US" sz="20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73352688"/>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AU" b="1" dirty="0" smtClean="0"/>
              <a:t>Psychological reactance</a:t>
            </a:r>
            <a:endParaRPr lang="en-US" b="1" dirty="0"/>
          </a:p>
        </p:txBody>
      </p:sp>
      <p:sp>
        <p:nvSpPr>
          <p:cNvPr id="3" name="Content Placeholder 2"/>
          <p:cNvSpPr>
            <a:spLocks noGrp="1"/>
          </p:cNvSpPr>
          <p:nvPr>
            <p:ph idx="1"/>
          </p:nvPr>
        </p:nvSpPr>
        <p:spPr/>
        <p:txBody>
          <a:bodyPr>
            <a:normAutofit/>
          </a:bodyPr>
          <a:lstStyle/>
          <a:p>
            <a:pPr marL="0" indent="0">
              <a:buNone/>
            </a:pPr>
            <a:r>
              <a:rPr lang="en-AU" sz="3600" dirty="0" smtClean="0"/>
              <a:t>‘... </a:t>
            </a:r>
            <a:r>
              <a:rPr lang="en-AU" sz="3600" dirty="0"/>
              <a:t>a set of motivational consequences that can be expected to occur whenever freedoms are threatened or lost’ (</a:t>
            </a:r>
            <a:r>
              <a:rPr lang="en-AU" sz="3600" dirty="0" err="1"/>
              <a:t>Brehm</a:t>
            </a:r>
            <a:r>
              <a:rPr lang="en-AU" sz="3600" dirty="0"/>
              <a:t> &amp; </a:t>
            </a:r>
            <a:r>
              <a:rPr lang="en-AU" sz="3600" dirty="0" err="1"/>
              <a:t>Brehm</a:t>
            </a:r>
            <a:r>
              <a:rPr lang="en-AU" sz="3600" dirty="0"/>
              <a:t>, 1981). </a:t>
            </a:r>
            <a:endParaRPr lang="en-AU" sz="3600" dirty="0" smtClean="0"/>
          </a:p>
          <a:p>
            <a:pPr marL="0" indent="0">
              <a:buNone/>
            </a:pPr>
            <a:endParaRPr lang="en-AU" sz="3600" dirty="0"/>
          </a:p>
          <a:p>
            <a:pPr marL="0" indent="0">
              <a:buNone/>
            </a:pPr>
            <a:r>
              <a:rPr lang="en-AU" sz="3600" dirty="0" smtClean="0"/>
              <a:t>How far deprivation can go before provoking ethical breaches? </a:t>
            </a:r>
            <a:endParaRPr lang="en-US" sz="3600" dirty="0"/>
          </a:p>
          <a:p>
            <a:endParaRPr lang="en-US" dirty="0"/>
          </a:p>
        </p:txBody>
      </p:sp>
    </p:spTree>
    <p:extLst>
      <p:ext uri="{BB962C8B-B14F-4D97-AF65-F5344CB8AC3E}">
        <p14:creationId xmlns:p14="http://schemas.microsoft.com/office/powerpoint/2010/main" val="3603183125"/>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err="1" smtClean="0"/>
              <a:t>Sociobiology</a:t>
            </a:r>
            <a:r>
              <a:rPr lang="en-GB" b="1" dirty="0" smtClean="0"/>
              <a:t> </a:t>
            </a:r>
            <a:r>
              <a:rPr lang="en-US" b="1" dirty="0"/>
              <a:t/>
            </a:r>
            <a:br>
              <a:rPr lang="en-US" b="1" dirty="0"/>
            </a:br>
            <a:endParaRPr lang="en-US" dirty="0"/>
          </a:p>
        </p:txBody>
      </p:sp>
      <p:sp>
        <p:nvSpPr>
          <p:cNvPr id="3" name="Content Placeholder 2"/>
          <p:cNvSpPr>
            <a:spLocks noGrp="1"/>
          </p:cNvSpPr>
          <p:nvPr>
            <p:ph idx="1"/>
          </p:nvPr>
        </p:nvSpPr>
        <p:spPr/>
        <p:txBody>
          <a:bodyPr>
            <a:normAutofit/>
          </a:bodyPr>
          <a:lstStyle/>
          <a:p>
            <a:pPr marL="0" indent="0">
              <a:buNone/>
            </a:pPr>
            <a:r>
              <a:rPr lang="en-AU" dirty="0" smtClean="0"/>
              <a:t>Definition ‘the </a:t>
            </a:r>
            <a:r>
              <a:rPr lang="en-AU" dirty="0"/>
              <a:t>study of the biological nature and foundations of social behaviour</a:t>
            </a:r>
            <a:r>
              <a:rPr lang="en-AU" dirty="0" smtClean="0"/>
              <a:t>.’</a:t>
            </a:r>
          </a:p>
          <a:p>
            <a:pPr marL="0" indent="0">
              <a:buNone/>
            </a:pPr>
            <a:endParaRPr lang="en-AU" dirty="0" smtClean="0"/>
          </a:p>
          <a:p>
            <a:pPr marL="0" indent="0">
              <a:buNone/>
            </a:pPr>
            <a:r>
              <a:rPr lang="en-AU" dirty="0" smtClean="0"/>
              <a:t>‘</a:t>
            </a:r>
            <a:r>
              <a:rPr lang="en-AU" dirty="0" err="1" smtClean="0"/>
              <a:t>Sociobiology</a:t>
            </a:r>
            <a:r>
              <a:rPr lang="en-AU" dirty="0" smtClean="0"/>
              <a:t>’ </a:t>
            </a:r>
            <a:r>
              <a:rPr lang="en-AU" dirty="0"/>
              <a:t>tries to </a:t>
            </a:r>
            <a:r>
              <a:rPr lang="en-AU"/>
              <a:t>explain </a:t>
            </a:r>
            <a:r>
              <a:rPr lang="en-AU" smtClean="0"/>
              <a:t>altruism</a:t>
            </a:r>
            <a:endParaRPr lang="en-AU" dirty="0" smtClean="0"/>
          </a:p>
          <a:p>
            <a:pPr marL="0" indent="0">
              <a:buNone/>
            </a:pPr>
            <a:r>
              <a:rPr lang="en-AU" dirty="0" smtClean="0"/>
              <a:t>Balancing Darwinian </a:t>
            </a:r>
            <a:r>
              <a:rPr lang="en-AU" dirty="0"/>
              <a:t>emphasis on competition </a:t>
            </a:r>
            <a:r>
              <a:rPr lang="en-AU" dirty="0" smtClean="0"/>
              <a:t>with virtues </a:t>
            </a:r>
            <a:r>
              <a:rPr lang="en-AU" dirty="0"/>
              <a:t>of co-operation. </a:t>
            </a:r>
            <a:endParaRPr lang="en-AU" dirty="0" smtClean="0"/>
          </a:p>
          <a:p>
            <a:pPr marL="0" indent="0">
              <a:buNone/>
            </a:pPr>
            <a:endParaRPr lang="en-AU" dirty="0" smtClean="0"/>
          </a:p>
          <a:p>
            <a:pPr marL="0" indent="0">
              <a:buNone/>
            </a:pPr>
            <a:r>
              <a:rPr lang="en-AU" dirty="0" smtClean="0"/>
              <a:t>Altruism may be founded in biology </a:t>
            </a:r>
            <a:endParaRPr lang="en-US" dirty="0"/>
          </a:p>
          <a:p>
            <a:endParaRPr lang="en-US" dirty="0"/>
          </a:p>
        </p:txBody>
      </p:sp>
    </p:spTree>
    <p:extLst>
      <p:ext uri="{BB962C8B-B14F-4D97-AF65-F5344CB8AC3E}">
        <p14:creationId xmlns:p14="http://schemas.microsoft.com/office/powerpoint/2010/main" val="1849208304"/>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Organizational identity </a:t>
            </a:r>
            <a:endParaRPr lang="en-US" b="1" dirty="0"/>
          </a:p>
        </p:txBody>
      </p:sp>
      <p:sp>
        <p:nvSpPr>
          <p:cNvPr id="3" name="Content Placeholder 2"/>
          <p:cNvSpPr>
            <a:spLocks noGrp="1"/>
          </p:cNvSpPr>
          <p:nvPr>
            <p:ph idx="1"/>
          </p:nvPr>
        </p:nvSpPr>
        <p:spPr/>
        <p:txBody>
          <a:bodyPr>
            <a:normAutofit fontScale="92500" lnSpcReduction="20000"/>
          </a:bodyPr>
          <a:lstStyle/>
          <a:p>
            <a:pPr marL="0" indent="0">
              <a:buNone/>
            </a:pPr>
            <a:r>
              <a:rPr lang="en-US" dirty="0" smtClean="0"/>
              <a:t>Do organizations have an identity greater than the individuals that make it up?</a:t>
            </a:r>
          </a:p>
          <a:p>
            <a:pPr marL="0" indent="0">
              <a:buNone/>
            </a:pPr>
            <a:endParaRPr lang="en-US" dirty="0" smtClean="0"/>
          </a:p>
          <a:p>
            <a:pPr marL="0" indent="0">
              <a:buNone/>
            </a:pPr>
            <a:r>
              <a:rPr lang="en-AU" dirty="0"/>
              <a:t>How important is this corporate identity? Like individuals stable organizations are difficult to derail, and fickle ones easy.</a:t>
            </a:r>
            <a:endParaRPr lang="en-US" u="sng" dirty="0"/>
          </a:p>
          <a:p>
            <a:pPr marL="0" indent="0">
              <a:buNone/>
            </a:pPr>
            <a:endParaRPr lang="en-US" dirty="0"/>
          </a:p>
          <a:p>
            <a:pPr marL="0" indent="0">
              <a:buNone/>
            </a:pPr>
            <a:r>
              <a:rPr lang="en-US" dirty="0" smtClean="0"/>
              <a:t>What are the office politics? A common ‘conflict </a:t>
            </a:r>
            <a:r>
              <a:rPr lang="en-US" dirty="0"/>
              <a:t>of </a:t>
            </a:r>
            <a:r>
              <a:rPr lang="en-US" dirty="0" smtClean="0"/>
              <a:t>interest’ is where personal </a:t>
            </a:r>
            <a:r>
              <a:rPr lang="en-US" dirty="0"/>
              <a:t>interests may be at variance with those that benefit the </a:t>
            </a:r>
            <a:r>
              <a:rPr lang="en-US" dirty="0" smtClean="0"/>
              <a:t>organization. </a:t>
            </a:r>
          </a:p>
          <a:p>
            <a:pPr marL="0" indent="0">
              <a:buNone/>
            </a:pPr>
            <a:endParaRPr lang="en-US" dirty="0"/>
          </a:p>
        </p:txBody>
      </p:sp>
    </p:spTree>
    <p:extLst>
      <p:ext uri="{BB962C8B-B14F-4D97-AF65-F5344CB8AC3E}">
        <p14:creationId xmlns:p14="http://schemas.microsoft.com/office/powerpoint/2010/main" val="2875089709"/>
      </p:ext>
    </p:extLst>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52400"/>
            <a:ext cx="8229600" cy="1143000"/>
          </a:xfrm>
        </p:spPr>
        <p:txBody>
          <a:bodyPr>
            <a:normAutofit/>
          </a:bodyPr>
          <a:lstStyle/>
          <a:p>
            <a:r>
              <a:rPr lang="en-AU" b="1" dirty="0"/>
              <a:t>The  ‘Prisoner’s dilemma</a:t>
            </a:r>
            <a:r>
              <a:rPr lang="en-AU" b="1" dirty="0" smtClean="0"/>
              <a:t>’</a:t>
            </a:r>
            <a:endParaRPr lang="en-US" b="1" dirty="0"/>
          </a:p>
        </p:txBody>
      </p:sp>
      <p:sp>
        <p:nvSpPr>
          <p:cNvPr id="3" name="Content Placeholder 2"/>
          <p:cNvSpPr>
            <a:spLocks noGrp="1"/>
          </p:cNvSpPr>
          <p:nvPr>
            <p:ph idx="1"/>
          </p:nvPr>
        </p:nvSpPr>
        <p:spPr>
          <a:xfrm>
            <a:off x="533400" y="1219200"/>
            <a:ext cx="8229600" cy="6324600"/>
          </a:xfrm>
        </p:spPr>
        <p:txBody>
          <a:bodyPr>
            <a:normAutofit fontScale="70000" lnSpcReduction="20000"/>
          </a:bodyPr>
          <a:lstStyle/>
          <a:p>
            <a:pPr marL="0" indent="0" hangingPunct="0">
              <a:buNone/>
            </a:pPr>
            <a:r>
              <a:rPr lang="en-AU" sz="4000" dirty="0"/>
              <a:t>T</a:t>
            </a:r>
            <a:r>
              <a:rPr lang="en-AU" sz="4000" dirty="0" smtClean="0"/>
              <a:t>wo </a:t>
            </a:r>
            <a:r>
              <a:rPr lang="en-AU" sz="4000" dirty="0"/>
              <a:t>players (masquerading as prisoners), </a:t>
            </a:r>
            <a:endParaRPr lang="en-AU" sz="4000" dirty="0" smtClean="0"/>
          </a:p>
          <a:p>
            <a:pPr marL="0" indent="0" hangingPunct="0">
              <a:buNone/>
            </a:pPr>
            <a:endParaRPr lang="en-AU" sz="4000" dirty="0" smtClean="0"/>
          </a:p>
          <a:p>
            <a:pPr marL="0" indent="0" hangingPunct="0">
              <a:buNone/>
            </a:pPr>
            <a:r>
              <a:rPr lang="en-AU" sz="4000" dirty="0" smtClean="0"/>
              <a:t>Each </a:t>
            </a:r>
            <a:r>
              <a:rPr lang="en-AU" sz="4000" dirty="0"/>
              <a:t>of whom has two choices (co-operate or defect). Neither player knows what the other will do. </a:t>
            </a:r>
            <a:endParaRPr lang="en-AU" sz="4000" dirty="0" smtClean="0"/>
          </a:p>
          <a:p>
            <a:pPr marL="0" indent="0" hangingPunct="0">
              <a:buNone/>
            </a:pPr>
            <a:endParaRPr lang="en-AU" sz="4000" dirty="0" smtClean="0"/>
          </a:p>
          <a:p>
            <a:pPr marL="0" indent="0" hangingPunct="0">
              <a:buNone/>
            </a:pPr>
            <a:r>
              <a:rPr lang="en-AU" sz="4000" dirty="0" smtClean="0"/>
              <a:t>Two </a:t>
            </a:r>
            <a:r>
              <a:rPr lang="en-AU" sz="4000" dirty="0"/>
              <a:t>individuals are detained by the police and charged with a bank robbery, which carries a hefty jail </a:t>
            </a:r>
            <a:r>
              <a:rPr lang="en-AU" sz="4000" dirty="0" smtClean="0"/>
              <a:t>sentence</a:t>
            </a:r>
          </a:p>
          <a:p>
            <a:pPr marL="0" indent="0" hangingPunct="0">
              <a:buNone/>
            </a:pPr>
            <a:endParaRPr lang="en-AU" sz="4000" dirty="0" smtClean="0"/>
          </a:p>
          <a:p>
            <a:pPr marL="0" indent="0" hangingPunct="0">
              <a:buNone/>
            </a:pPr>
            <a:r>
              <a:rPr lang="en-AU" sz="4000" dirty="0" smtClean="0"/>
              <a:t>If neither speak, the sentence will be small</a:t>
            </a:r>
          </a:p>
          <a:p>
            <a:pPr marL="0" indent="0" hangingPunct="0">
              <a:buNone/>
            </a:pPr>
            <a:endParaRPr lang="en-AU" sz="4000" dirty="0" smtClean="0"/>
          </a:p>
          <a:p>
            <a:pPr marL="0" indent="0" hangingPunct="0">
              <a:buNone/>
            </a:pPr>
            <a:r>
              <a:rPr lang="en-AU" sz="4000" dirty="0" smtClean="0"/>
              <a:t>If one admits however, they go free and the other receives a heavier jail sentence.</a:t>
            </a:r>
          </a:p>
          <a:p>
            <a:pPr marL="0" indent="0" hangingPunct="0">
              <a:buNone/>
            </a:pPr>
            <a:r>
              <a:rPr lang="en-AU" sz="4000" dirty="0" smtClean="0"/>
              <a:t> </a:t>
            </a:r>
          </a:p>
          <a:p>
            <a:pPr marL="0" indent="0" hangingPunct="0">
              <a:buNone/>
            </a:pPr>
            <a:endParaRPr lang="en-AU" dirty="0" smtClean="0"/>
          </a:p>
          <a:p>
            <a:endParaRPr lang="en-US" dirty="0"/>
          </a:p>
        </p:txBody>
      </p:sp>
    </p:spTree>
    <p:extLst>
      <p:ext uri="{BB962C8B-B14F-4D97-AF65-F5344CB8AC3E}">
        <p14:creationId xmlns:p14="http://schemas.microsoft.com/office/powerpoint/2010/main" val="3445482752"/>
      </p:ext>
    </p:extLst>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Physical </a:t>
            </a:r>
            <a:r>
              <a:rPr lang="en-US" dirty="0"/>
              <a:t>factors </a:t>
            </a:r>
            <a:br>
              <a:rPr lang="en-US" dirty="0"/>
            </a:br>
            <a:endParaRPr lang="en-US" dirty="0"/>
          </a:p>
        </p:txBody>
      </p:sp>
      <p:sp>
        <p:nvSpPr>
          <p:cNvPr id="3" name="Content Placeholder 2"/>
          <p:cNvSpPr>
            <a:spLocks noGrp="1"/>
          </p:cNvSpPr>
          <p:nvPr>
            <p:ph idx="1"/>
          </p:nvPr>
        </p:nvSpPr>
        <p:spPr/>
        <p:txBody>
          <a:bodyPr>
            <a:normAutofit fontScale="62500" lnSpcReduction="20000"/>
          </a:bodyPr>
          <a:lstStyle/>
          <a:p>
            <a:endParaRPr lang="en-US" dirty="0"/>
          </a:p>
          <a:p>
            <a:pPr marL="0" indent="0">
              <a:buNone/>
            </a:pPr>
            <a:r>
              <a:rPr lang="en-US" dirty="0" smtClean="0"/>
              <a:t>BRAIN EVOLUTION AND ETHICS</a:t>
            </a:r>
            <a:endParaRPr lang="en-US" dirty="0"/>
          </a:p>
          <a:p>
            <a:pPr marL="0" indent="0">
              <a:buNone/>
            </a:pPr>
            <a:endParaRPr lang="en-US" dirty="0" smtClean="0"/>
          </a:p>
          <a:p>
            <a:pPr marL="0" indent="0">
              <a:buNone/>
            </a:pPr>
            <a:r>
              <a:rPr lang="en-US" dirty="0" smtClean="0"/>
              <a:t>The brain can be divided into three structures:</a:t>
            </a:r>
          </a:p>
          <a:p>
            <a:pPr marL="514350" indent="-514350">
              <a:buAutoNum type="arabicParenR"/>
            </a:pPr>
            <a:r>
              <a:rPr lang="en-US" dirty="0" smtClean="0"/>
              <a:t>The ‘reptilian’ brain </a:t>
            </a:r>
          </a:p>
          <a:p>
            <a:pPr marL="514350" indent="-514350">
              <a:buAutoNum type="arabicParenR"/>
            </a:pPr>
            <a:r>
              <a:rPr lang="en-US" dirty="0" smtClean="0"/>
              <a:t>The ‘primitive mammal’ brain; and</a:t>
            </a:r>
          </a:p>
          <a:p>
            <a:pPr marL="514350" indent="-514350">
              <a:buAutoNum type="arabicParenR"/>
            </a:pPr>
            <a:r>
              <a:rPr lang="en-US" dirty="0" smtClean="0"/>
              <a:t>The ‘fore brain’ / the higher functioning brain</a:t>
            </a:r>
          </a:p>
          <a:p>
            <a:pPr marL="0" indent="0">
              <a:buNone/>
            </a:pPr>
            <a:endParaRPr lang="en-US" dirty="0" smtClean="0"/>
          </a:p>
          <a:p>
            <a:pPr marL="0" indent="0">
              <a:buNone/>
            </a:pPr>
            <a:r>
              <a:rPr lang="en-US" dirty="0" smtClean="0"/>
              <a:t>ENVIRONEMENTAL FACTORS</a:t>
            </a:r>
            <a:endParaRPr lang="en-US" dirty="0"/>
          </a:p>
          <a:p>
            <a:pPr marL="0" indent="0">
              <a:buNone/>
            </a:pPr>
            <a:endParaRPr lang="en-US" dirty="0" smtClean="0"/>
          </a:p>
          <a:p>
            <a:pPr marL="0" indent="0">
              <a:buNone/>
            </a:pPr>
            <a:r>
              <a:rPr lang="en-US" dirty="0" smtClean="0"/>
              <a:t>noise</a:t>
            </a:r>
            <a:r>
              <a:rPr lang="en-US" dirty="0"/>
              <a:t>, air pollution, crime rates and a feeling of </a:t>
            </a:r>
            <a:r>
              <a:rPr lang="en-US" dirty="0" smtClean="0"/>
              <a:t>safety, temperature,  </a:t>
            </a:r>
            <a:r>
              <a:rPr lang="en-US" dirty="0"/>
              <a:t>barometric pressure, wind, rain, humidity, ozone, the quality of the light, and hours of sunlight per </a:t>
            </a:r>
            <a:r>
              <a:rPr lang="en-US" dirty="0" smtClean="0"/>
              <a:t>day</a:t>
            </a:r>
            <a:endParaRPr lang="en-US" dirty="0"/>
          </a:p>
          <a:p>
            <a:pPr marL="0" indent="0">
              <a:buNone/>
            </a:pPr>
            <a:r>
              <a:rPr lang="en-US" dirty="0"/>
              <a:t>	</a:t>
            </a:r>
          </a:p>
          <a:p>
            <a:endParaRPr lang="en-US" dirty="0"/>
          </a:p>
          <a:p>
            <a:endParaRPr lang="en-US" dirty="0"/>
          </a:p>
          <a:p>
            <a:endParaRPr lang="en-US" dirty="0"/>
          </a:p>
        </p:txBody>
      </p:sp>
    </p:spTree>
    <p:extLst>
      <p:ext uri="{BB962C8B-B14F-4D97-AF65-F5344CB8AC3E}">
        <p14:creationId xmlns:p14="http://schemas.microsoft.com/office/powerpoint/2010/main" val="1623200077"/>
      </p:ext>
    </p:extLst>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8965"/>
            <a:ext cx="8229600" cy="1143000"/>
          </a:xfrm>
        </p:spPr>
        <p:txBody>
          <a:bodyPr>
            <a:normAutofit/>
          </a:bodyPr>
          <a:lstStyle/>
          <a:p>
            <a:r>
              <a:rPr lang="en-US" dirty="0"/>
              <a:t>Diet </a:t>
            </a:r>
          </a:p>
        </p:txBody>
      </p:sp>
      <p:sp>
        <p:nvSpPr>
          <p:cNvPr id="3" name="Content Placeholder 2"/>
          <p:cNvSpPr>
            <a:spLocks noGrp="1"/>
          </p:cNvSpPr>
          <p:nvPr>
            <p:ph idx="1"/>
          </p:nvPr>
        </p:nvSpPr>
        <p:spPr>
          <a:xfrm>
            <a:off x="533400" y="1295400"/>
            <a:ext cx="8229600" cy="4525963"/>
          </a:xfrm>
        </p:spPr>
        <p:txBody>
          <a:bodyPr>
            <a:noAutofit/>
          </a:bodyPr>
          <a:lstStyle/>
          <a:p>
            <a:r>
              <a:rPr lang="en-US" sz="2400" b="1" i="1" dirty="0" smtClean="0"/>
              <a:t>Vitamin </a:t>
            </a:r>
            <a:r>
              <a:rPr lang="en-US" sz="2400" b="1" i="1" dirty="0"/>
              <a:t>deficiency, allergies, aberrant metabolism, impact mood</a:t>
            </a:r>
            <a:endParaRPr lang="en-US" sz="2400" dirty="0"/>
          </a:p>
          <a:p>
            <a:r>
              <a:rPr lang="en-US" sz="2400" b="1" i="1" dirty="0"/>
              <a:t>Mercury, carbon </a:t>
            </a:r>
            <a:r>
              <a:rPr lang="en-US" sz="2400" b="1" i="1" dirty="0" err="1"/>
              <a:t>disulphide</a:t>
            </a:r>
            <a:r>
              <a:rPr lang="en-US" sz="2400" b="1" i="1" dirty="0"/>
              <a:t> and thallium poisoning cause behavioral disorders)</a:t>
            </a:r>
            <a:endParaRPr lang="en-US" sz="2400" dirty="0"/>
          </a:p>
          <a:p>
            <a:r>
              <a:rPr lang="en-US" sz="2400" b="1" i="1" dirty="0"/>
              <a:t>Abnormal mineral levels; high levels of lead and cadmium can produce deviant behavior </a:t>
            </a:r>
            <a:endParaRPr lang="en-US" sz="2400" dirty="0"/>
          </a:p>
          <a:p>
            <a:r>
              <a:rPr lang="en-US" sz="2400" b="1" i="1" dirty="0"/>
              <a:t>Low levels of potassium and sodium also tend to be associated with undesirable behavior. </a:t>
            </a:r>
            <a:endParaRPr lang="en-US" sz="2400" dirty="0"/>
          </a:p>
          <a:p>
            <a:r>
              <a:rPr lang="en-US" sz="2400" b="1" i="1" dirty="0"/>
              <a:t>Disinhibiting effects of alcohol </a:t>
            </a:r>
            <a:r>
              <a:rPr lang="en-US" sz="2400" dirty="0"/>
              <a:t>as mentioned</a:t>
            </a:r>
          </a:p>
          <a:p>
            <a:r>
              <a:rPr lang="en-US" sz="2400" b="1" i="1" dirty="0"/>
              <a:t>Iodine deficiency can cause mental retardation</a:t>
            </a:r>
            <a:endParaRPr lang="en-US" sz="2400" dirty="0"/>
          </a:p>
          <a:p>
            <a:r>
              <a:rPr lang="en-US" sz="2400" b="1" i="1" dirty="0"/>
              <a:t>Nutrition may impact mood changes and IQ performance. </a:t>
            </a:r>
            <a:endParaRPr lang="en-US" sz="2400" dirty="0"/>
          </a:p>
          <a:p>
            <a:pPr marL="0" indent="0">
              <a:buNone/>
            </a:pPr>
            <a:endParaRPr lang="en-US" sz="1800" dirty="0"/>
          </a:p>
        </p:txBody>
      </p:sp>
    </p:spTree>
    <p:extLst>
      <p:ext uri="{BB962C8B-B14F-4D97-AF65-F5344CB8AC3E}">
        <p14:creationId xmlns:p14="http://schemas.microsoft.com/office/powerpoint/2010/main" val="2951263233"/>
      </p:ext>
    </p:extLst>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15962"/>
          </a:xfrm>
        </p:spPr>
        <p:txBody>
          <a:bodyPr>
            <a:normAutofit fontScale="90000"/>
          </a:bodyPr>
          <a:lstStyle/>
          <a:p>
            <a:r>
              <a:rPr lang="en-US" b="1" dirty="0"/>
              <a:t>Summary of physical </a:t>
            </a:r>
            <a:r>
              <a:rPr lang="en-US" b="1" dirty="0" smtClean="0"/>
              <a:t>factors</a:t>
            </a:r>
            <a:endParaRPr lang="en-US" b="1" dirty="0"/>
          </a:p>
        </p:txBody>
      </p:sp>
      <p:sp>
        <p:nvSpPr>
          <p:cNvPr id="3" name="Content Placeholder 2"/>
          <p:cNvSpPr>
            <a:spLocks noGrp="1"/>
          </p:cNvSpPr>
          <p:nvPr>
            <p:ph idx="1"/>
          </p:nvPr>
        </p:nvSpPr>
        <p:spPr>
          <a:xfrm>
            <a:off x="533400" y="1143000"/>
            <a:ext cx="8229600" cy="5257800"/>
          </a:xfrm>
        </p:spPr>
        <p:txBody>
          <a:bodyPr>
            <a:noAutofit/>
          </a:bodyPr>
          <a:lstStyle/>
          <a:p>
            <a:pPr marL="0" indent="0">
              <a:spcBef>
                <a:spcPts val="0"/>
              </a:spcBef>
              <a:spcAft>
                <a:spcPts val="2400"/>
              </a:spcAft>
              <a:buNone/>
            </a:pPr>
            <a:r>
              <a:rPr lang="en-US" sz="3600" dirty="0" smtClean="0"/>
              <a:t>Like certain </a:t>
            </a:r>
            <a:r>
              <a:rPr lang="en-US" sz="3600" dirty="0"/>
              <a:t>psychotropic medications </a:t>
            </a:r>
            <a:r>
              <a:rPr lang="en-US" sz="3600" dirty="0" smtClean="0"/>
              <a:t>physical factors change mood states </a:t>
            </a:r>
          </a:p>
          <a:p>
            <a:pPr marL="0" indent="0">
              <a:spcBef>
                <a:spcPts val="0"/>
              </a:spcBef>
              <a:spcAft>
                <a:spcPts val="2400"/>
              </a:spcAft>
              <a:buNone/>
            </a:pPr>
            <a:r>
              <a:rPr lang="en-US" sz="3600" dirty="0" smtClean="0"/>
              <a:t>Among </a:t>
            </a:r>
            <a:r>
              <a:rPr lang="en-US" sz="3600" dirty="0"/>
              <a:t>the effects they can produce are changed dispositions to others and to </a:t>
            </a:r>
            <a:r>
              <a:rPr lang="en-US" sz="3600" dirty="0" smtClean="0"/>
              <a:t>events</a:t>
            </a:r>
          </a:p>
          <a:p>
            <a:pPr marL="0" indent="0">
              <a:spcBef>
                <a:spcPts val="0"/>
              </a:spcBef>
              <a:spcAft>
                <a:spcPts val="2400"/>
              </a:spcAft>
              <a:buNone/>
            </a:pPr>
            <a:r>
              <a:rPr lang="en-US" sz="3600" dirty="0" smtClean="0"/>
              <a:t>Mood is important to decision making </a:t>
            </a:r>
          </a:p>
          <a:p>
            <a:pPr marL="0" indent="0">
              <a:spcBef>
                <a:spcPts val="0"/>
              </a:spcBef>
              <a:spcAft>
                <a:spcPts val="2400"/>
              </a:spcAft>
              <a:buNone/>
            </a:pPr>
            <a:r>
              <a:rPr lang="en-US" sz="3600" b="1" dirty="0" smtClean="0"/>
              <a:t>THEREFORE </a:t>
            </a:r>
            <a:r>
              <a:rPr lang="en-US" sz="3600" dirty="0" smtClean="0"/>
              <a:t>Physical </a:t>
            </a:r>
            <a:r>
              <a:rPr lang="en-US" sz="3600" dirty="0"/>
              <a:t>factors </a:t>
            </a:r>
            <a:r>
              <a:rPr lang="en-US" sz="3600" dirty="0" smtClean="0"/>
              <a:t>may </a:t>
            </a:r>
            <a:r>
              <a:rPr lang="en-US" sz="3600" dirty="0"/>
              <a:t>affect ethical </a:t>
            </a:r>
            <a:r>
              <a:rPr lang="en-US" sz="3600" dirty="0" smtClean="0"/>
              <a:t>judgement </a:t>
            </a:r>
            <a:endParaRPr lang="en-US" sz="3600" dirty="0"/>
          </a:p>
          <a:p>
            <a:endParaRPr lang="en-US" sz="3600" dirty="0"/>
          </a:p>
        </p:txBody>
      </p:sp>
    </p:spTree>
    <p:extLst>
      <p:ext uri="{BB962C8B-B14F-4D97-AF65-F5344CB8AC3E}">
        <p14:creationId xmlns:p14="http://schemas.microsoft.com/office/powerpoint/2010/main" val="2739920174"/>
      </p:ext>
    </p:extLst>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b="1" dirty="0" smtClean="0"/>
              <a:t>Global Business Ethics</a:t>
            </a:r>
            <a:endParaRPr lang="en-US" b="1" dirty="0"/>
          </a:p>
        </p:txBody>
      </p:sp>
      <p:sp>
        <p:nvSpPr>
          <p:cNvPr id="3" name="Subtitle 2"/>
          <p:cNvSpPr>
            <a:spLocks noGrp="1"/>
          </p:cNvSpPr>
          <p:nvPr>
            <p:ph type="subTitle" idx="1"/>
          </p:nvPr>
        </p:nvSpPr>
        <p:spPr/>
        <p:txBody>
          <a:bodyPr/>
          <a:lstStyle/>
          <a:p>
            <a:r>
              <a:rPr lang="en-US" dirty="0"/>
              <a:t>PART </a:t>
            </a:r>
            <a:r>
              <a:rPr lang="en-US" dirty="0" smtClean="0"/>
              <a:t>TWO: THEORETICAL ISSUES IN BUSINESS </a:t>
            </a:r>
            <a:r>
              <a:rPr lang="en-US" dirty="0"/>
              <a:t>ETHICS</a:t>
            </a:r>
          </a:p>
        </p:txBody>
      </p:sp>
    </p:spTree>
    <p:extLst>
      <p:ext uri="{BB962C8B-B14F-4D97-AF65-F5344CB8AC3E}">
        <p14:creationId xmlns:p14="http://schemas.microsoft.com/office/powerpoint/2010/main" val="69873773"/>
      </p:ext>
    </p:extLst>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Session </a:t>
            </a:r>
            <a:r>
              <a:rPr lang="en-US" b="1" dirty="0" smtClean="0"/>
              <a:t>6 – Theoretical approaches in Business ethics</a:t>
            </a:r>
            <a:endParaRPr lang="en-US" b="1" dirty="0"/>
          </a:p>
        </p:txBody>
      </p:sp>
      <p:sp>
        <p:nvSpPr>
          <p:cNvPr id="3" name="Content Placeholder 2"/>
          <p:cNvSpPr>
            <a:spLocks noGrp="1"/>
          </p:cNvSpPr>
          <p:nvPr>
            <p:ph idx="1"/>
          </p:nvPr>
        </p:nvSpPr>
        <p:spPr/>
        <p:txBody>
          <a:bodyPr>
            <a:normAutofit fontScale="32500" lnSpcReduction="20000"/>
          </a:bodyPr>
          <a:lstStyle/>
          <a:p>
            <a:pPr marL="114300" indent="0">
              <a:buNone/>
            </a:pPr>
            <a:r>
              <a:rPr lang="en-US" sz="7400" b="1" dirty="0" smtClean="0"/>
              <a:t>THEORIES OF MORLITY</a:t>
            </a:r>
          </a:p>
          <a:p>
            <a:pPr marL="1657350" lvl="2" indent="-857250"/>
            <a:r>
              <a:rPr lang="en-US" sz="7100" dirty="0" smtClean="0"/>
              <a:t>Deontology </a:t>
            </a:r>
          </a:p>
          <a:p>
            <a:pPr marL="1657350" lvl="2" indent="-857250"/>
            <a:r>
              <a:rPr lang="en-US" sz="7100" dirty="0" smtClean="0"/>
              <a:t>Utilitarianism </a:t>
            </a:r>
            <a:r>
              <a:rPr lang="en-US" sz="7100" dirty="0"/>
              <a:t>and Act Utilitarianism,</a:t>
            </a:r>
          </a:p>
          <a:p>
            <a:pPr marL="1657350" lvl="2" indent="-857250"/>
            <a:r>
              <a:rPr lang="en-US" sz="7100" dirty="0"/>
              <a:t>Confucianism,</a:t>
            </a:r>
          </a:p>
          <a:p>
            <a:pPr marL="1657350" lvl="2" indent="-857250"/>
            <a:r>
              <a:rPr lang="en-US" sz="7100" dirty="0"/>
              <a:t>Virtue ethics,</a:t>
            </a:r>
          </a:p>
          <a:p>
            <a:pPr marL="1657350" lvl="2" indent="-857250"/>
            <a:r>
              <a:rPr lang="en-US" sz="7100" dirty="0"/>
              <a:t>God’s ordinances, and</a:t>
            </a:r>
          </a:p>
          <a:p>
            <a:pPr marL="1657350" lvl="2" indent="-857250"/>
            <a:r>
              <a:rPr lang="en-US" sz="7100" dirty="0"/>
              <a:t>Kant.</a:t>
            </a:r>
          </a:p>
          <a:p>
            <a:pPr marL="0" indent="0">
              <a:buNone/>
            </a:pPr>
            <a:endParaRPr lang="en-US" sz="4400" dirty="0"/>
          </a:p>
          <a:p>
            <a:pPr marL="0" indent="0">
              <a:buNone/>
            </a:pPr>
            <a:r>
              <a:rPr lang="en-US" sz="7400" b="1" dirty="0" smtClean="0"/>
              <a:t>   EXCELLENCE</a:t>
            </a:r>
            <a:r>
              <a:rPr lang="en-US" sz="7400" dirty="0"/>
              <a:t>	</a:t>
            </a:r>
            <a:r>
              <a:rPr lang="en-US" sz="6600" dirty="0" smtClean="0"/>
              <a:t>	</a:t>
            </a:r>
          </a:p>
          <a:p>
            <a:pPr marL="1657350" lvl="2" indent="-857250"/>
            <a:r>
              <a:rPr lang="en-US" sz="7000" dirty="0"/>
              <a:t>Excellence in Western values,</a:t>
            </a:r>
          </a:p>
          <a:p>
            <a:pPr marL="1657350" lvl="2" indent="-857250"/>
            <a:r>
              <a:rPr lang="en-US" sz="7000" dirty="0" smtClean="0"/>
              <a:t>Ethics as part of the judgment of excellence, and </a:t>
            </a:r>
          </a:p>
          <a:p>
            <a:pPr marL="1657350" lvl="2" indent="-857250"/>
            <a:r>
              <a:rPr lang="en-US" sz="7000" dirty="0" smtClean="0"/>
              <a:t>Excellence </a:t>
            </a:r>
            <a:r>
              <a:rPr lang="en-US" sz="7000" dirty="0"/>
              <a:t>is positive and </a:t>
            </a:r>
            <a:r>
              <a:rPr lang="en-US" sz="7000" dirty="0" smtClean="0"/>
              <a:t>profitable</a:t>
            </a:r>
            <a:endParaRPr lang="en-US" sz="7000" dirty="0"/>
          </a:p>
          <a:p>
            <a:pPr marL="1371600" lvl="3" indent="0">
              <a:buNone/>
            </a:pPr>
            <a:endParaRPr lang="en-US" sz="7000" dirty="0"/>
          </a:p>
        </p:txBody>
      </p:sp>
    </p:spTree>
    <p:extLst>
      <p:ext uri="{BB962C8B-B14F-4D97-AF65-F5344CB8AC3E}">
        <p14:creationId xmlns:p14="http://schemas.microsoft.com/office/powerpoint/2010/main" val="1810249365"/>
      </p:ext>
    </p:extLst>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Ethics and Morals</a:t>
            </a:r>
            <a:endParaRPr lang="en-US" dirty="0"/>
          </a:p>
        </p:txBody>
      </p:sp>
      <p:sp>
        <p:nvSpPr>
          <p:cNvPr id="3" name="Content Placeholder 2"/>
          <p:cNvSpPr>
            <a:spLocks noGrp="1"/>
          </p:cNvSpPr>
          <p:nvPr>
            <p:ph idx="1"/>
          </p:nvPr>
        </p:nvSpPr>
        <p:spPr>
          <a:xfrm>
            <a:off x="457200" y="1600201"/>
            <a:ext cx="8229600" cy="2133600"/>
          </a:xfrm>
        </p:spPr>
        <p:txBody>
          <a:bodyPr>
            <a:normAutofit/>
          </a:bodyPr>
          <a:lstStyle/>
          <a:p>
            <a:pPr marL="0" indent="0">
              <a:buNone/>
            </a:pPr>
            <a:r>
              <a:rPr lang="en-US" dirty="0"/>
              <a:t>Ethics </a:t>
            </a:r>
            <a:r>
              <a:rPr lang="en-US" dirty="0" smtClean="0"/>
              <a:t> and morals both share common features:</a:t>
            </a:r>
          </a:p>
          <a:p>
            <a:pPr lvl="2"/>
            <a:r>
              <a:rPr lang="en-US" sz="2800" dirty="0" smtClean="0"/>
              <a:t>knowing </a:t>
            </a:r>
            <a:r>
              <a:rPr lang="en-US" sz="2800" dirty="0"/>
              <a:t>what is right, </a:t>
            </a:r>
            <a:endParaRPr lang="en-US" sz="2800" dirty="0" smtClean="0"/>
          </a:p>
          <a:p>
            <a:pPr lvl="2"/>
            <a:r>
              <a:rPr lang="en-US" sz="2800" dirty="0" smtClean="0"/>
              <a:t>doing </a:t>
            </a:r>
            <a:r>
              <a:rPr lang="en-US" sz="2800" dirty="0"/>
              <a:t>what is right, and </a:t>
            </a:r>
            <a:endParaRPr lang="en-US" sz="2800" dirty="0" smtClean="0"/>
          </a:p>
          <a:p>
            <a:pPr lvl="2"/>
            <a:r>
              <a:rPr lang="en-US" sz="2800" dirty="0" smtClean="0"/>
              <a:t>feeling </a:t>
            </a:r>
            <a:r>
              <a:rPr lang="en-US" sz="2800" dirty="0"/>
              <a:t>what is </a:t>
            </a:r>
            <a:r>
              <a:rPr lang="en-US" sz="2800" dirty="0" smtClean="0"/>
              <a:t>right</a:t>
            </a:r>
          </a:p>
        </p:txBody>
      </p:sp>
      <p:pic>
        <p:nvPicPr>
          <p:cNvPr id="1027" name="Picture 3"/>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33400" y="3962400"/>
            <a:ext cx="8153400" cy="266699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53532123"/>
      </p:ext>
    </p:extLst>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extLst>
              <p:ext uri="{D42A27DB-BD31-4B8C-83A1-F6EECF244321}">
                <p14:modId xmlns:p14="http://schemas.microsoft.com/office/powerpoint/2010/main" val="3240875405"/>
              </p:ext>
            </p:extLst>
          </p:nvPr>
        </p:nvGraphicFramePr>
        <p:xfrm>
          <a:off x="609600" y="609600"/>
          <a:ext cx="7924800" cy="5181600"/>
        </p:xfrm>
        <a:graphic>
          <a:graphicData uri="http://schemas.openxmlformats.org/drawingml/2006/table">
            <a:tbl>
              <a:tblPr firstRow="1" firstCol="1" bandRow="1">
                <a:tableStyleId>{5C22544A-7EE6-4342-B048-85BDC9FD1C3A}</a:tableStyleId>
              </a:tblPr>
              <a:tblGrid>
                <a:gridCol w="4050453"/>
                <a:gridCol w="3874347"/>
              </a:tblGrid>
              <a:tr h="1730784">
                <a:tc>
                  <a:txBody>
                    <a:bodyPr/>
                    <a:lstStyle/>
                    <a:p>
                      <a:pPr marL="0" marR="0" algn="ctr" hangingPunct="0">
                        <a:lnSpc>
                          <a:spcPts val="1200"/>
                        </a:lnSpc>
                        <a:spcBef>
                          <a:spcPts val="0"/>
                        </a:spcBef>
                        <a:spcAft>
                          <a:spcPts val="0"/>
                        </a:spcAft>
                        <a:tabLst>
                          <a:tab pos="143510" algn="l"/>
                        </a:tabLst>
                      </a:pPr>
                      <a:endParaRPr lang="en-AU" sz="3200" dirty="0" smtClean="0">
                        <a:effectLst/>
                      </a:endParaRPr>
                    </a:p>
                    <a:p>
                      <a:pPr marL="0" marR="0" algn="ctr" hangingPunct="0">
                        <a:lnSpc>
                          <a:spcPts val="1200"/>
                        </a:lnSpc>
                        <a:spcBef>
                          <a:spcPts val="0"/>
                        </a:spcBef>
                        <a:spcAft>
                          <a:spcPts val="0"/>
                        </a:spcAft>
                        <a:tabLst>
                          <a:tab pos="143510" algn="l"/>
                        </a:tabLst>
                      </a:pPr>
                      <a:endParaRPr lang="en-AU" sz="3200" dirty="0" smtClean="0">
                        <a:effectLst/>
                      </a:endParaRPr>
                    </a:p>
                    <a:p>
                      <a:pPr marL="0" marR="0" algn="ctr" hangingPunct="0">
                        <a:lnSpc>
                          <a:spcPts val="1200"/>
                        </a:lnSpc>
                        <a:spcBef>
                          <a:spcPts val="0"/>
                        </a:spcBef>
                        <a:spcAft>
                          <a:spcPts val="0"/>
                        </a:spcAft>
                        <a:tabLst>
                          <a:tab pos="143510" algn="l"/>
                        </a:tabLst>
                      </a:pPr>
                      <a:endParaRPr lang="en-AU" sz="3200" dirty="0" smtClean="0">
                        <a:effectLst/>
                      </a:endParaRPr>
                    </a:p>
                    <a:p>
                      <a:pPr marL="0" marR="0" algn="ctr" hangingPunct="0">
                        <a:lnSpc>
                          <a:spcPts val="1200"/>
                        </a:lnSpc>
                        <a:spcBef>
                          <a:spcPts val="0"/>
                        </a:spcBef>
                        <a:spcAft>
                          <a:spcPts val="0"/>
                        </a:spcAft>
                        <a:tabLst>
                          <a:tab pos="143510" algn="l"/>
                        </a:tabLst>
                      </a:pPr>
                      <a:endParaRPr lang="en-AU" sz="3200" dirty="0" smtClean="0">
                        <a:effectLst/>
                      </a:endParaRPr>
                    </a:p>
                    <a:p>
                      <a:pPr marL="0" marR="0" algn="ctr" hangingPunct="0">
                        <a:lnSpc>
                          <a:spcPts val="1200"/>
                        </a:lnSpc>
                        <a:spcBef>
                          <a:spcPts val="0"/>
                        </a:spcBef>
                        <a:spcAft>
                          <a:spcPts val="0"/>
                        </a:spcAft>
                        <a:tabLst>
                          <a:tab pos="143510" algn="l"/>
                        </a:tabLst>
                      </a:pPr>
                      <a:endParaRPr lang="en-AU" sz="3200" dirty="0" smtClean="0">
                        <a:effectLst/>
                      </a:endParaRPr>
                    </a:p>
                    <a:p>
                      <a:pPr marL="0" marR="0" algn="ctr" hangingPunct="0">
                        <a:lnSpc>
                          <a:spcPts val="1200"/>
                        </a:lnSpc>
                        <a:spcBef>
                          <a:spcPts val="0"/>
                        </a:spcBef>
                        <a:spcAft>
                          <a:spcPts val="0"/>
                        </a:spcAft>
                        <a:tabLst>
                          <a:tab pos="143510" algn="l"/>
                        </a:tabLst>
                      </a:pPr>
                      <a:r>
                        <a:rPr lang="en-AU" sz="3200" dirty="0" smtClean="0">
                          <a:effectLst/>
                        </a:rPr>
                        <a:t>DEONTOLOGY</a:t>
                      </a:r>
                      <a:endParaRPr lang="en-US" sz="3200" dirty="0">
                        <a:effectLst/>
                        <a:latin typeface="New Century Schlbk"/>
                        <a:ea typeface="Times New Roman"/>
                        <a:cs typeface="Times New Roman"/>
                      </a:endParaRPr>
                    </a:p>
                  </a:txBody>
                  <a:tcPr marL="68580" marR="68580" marT="0" marB="0"/>
                </a:tc>
                <a:tc>
                  <a:txBody>
                    <a:bodyPr/>
                    <a:lstStyle/>
                    <a:p>
                      <a:pPr marL="0" marR="0" algn="ctr" hangingPunct="0">
                        <a:lnSpc>
                          <a:spcPts val="1200"/>
                        </a:lnSpc>
                        <a:spcBef>
                          <a:spcPts val="0"/>
                        </a:spcBef>
                        <a:spcAft>
                          <a:spcPts val="0"/>
                        </a:spcAft>
                        <a:tabLst>
                          <a:tab pos="143510" algn="l"/>
                        </a:tabLst>
                      </a:pPr>
                      <a:endParaRPr lang="en-AU" sz="3200" dirty="0" smtClean="0">
                        <a:effectLst/>
                      </a:endParaRPr>
                    </a:p>
                    <a:p>
                      <a:pPr marL="0" marR="0" algn="ctr" hangingPunct="0">
                        <a:lnSpc>
                          <a:spcPts val="1200"/>
                        </a:lnSpc>
                        <a:spcBef>
                          <a:spcPts val="0"/>
                        </a:spcBef>
                        <a:spcAft>
                          <a:spcPts val="0"/>
                        </a:spcAft>
                        <a:tabLst>
                          <a:tab pos="143510" algn="l"/>
                        </a:tabLst>
                      </a:pPr>
                      <a:endParaRPr lang="en-AU" sz="3200" dirty="0" smtClean="0">
                        <a:effectLst/>
                      </a:endParaRPr>
                    </a:p>
                    <a:p>
                      <a:pPr marL="0" marR="0" algn="ctr" hangingPunct="0">
                        <a:lnSpc>
                          <a:spcPts val="1200"/>
                        </a:lnSpc>
                        <a:spcBef>
                          <a:spcPts val="0"/>
                        </a:spcBef>
                        <a:spcAft>
                          <a:spcPts val="0"/>
                        </a:spcAft>
                        <a:tabLst>
                          <a:tab pos="143510" algn="l"/>
                        </a:tabLst>
                      </a:pPr>
                      <a:endParaRPr lang="en-AU" sz="3200" dirty="0" smtClean="0">
                        <a:effectLst/>
                      </a:endParaRPr>
                    </a:p>
                    <a:p>
                      <a:pPr marL="0" marR="0" algn="ctr" hangingPunct="0">
                        <a:lnSpc>
                          <a:spcPts val="1200"/>
                        </a:lnSpc>
                        <a:spcBef>
                          <a:spcPts val="0"/>
                        </a:spcBef>
                        <a:spcAft>
                          <a:spcPts val="0"/>
                        </a:spcAft>
                        <a:tabLst>
                          <a:tab pos="143510" algn="l"/>
                        </a:tabLst>
                      </a:pPr>
                      <a:endParaRPr lang="en-AU" sz="3200" dirty="0" smtClean="0">
                        <a:effectLst/>
                      </a:endParaRPr>
                    </a:p>
                    <a:p>
                      <a:pPr marL="0" marR="0" algn="ctr" hangingPunct="0">
                        <a:lnSpc>
                          <a:spcPts val="1200"/>
                        </a:lnSpc>
                        <a:spcBef>
                          <a:spcPts val="0"/>
                        </a:spcBef>
                        <a:spcAft>
                          <a:spcPts val="0"/>
                        </a:spcAft>
                        <a:tabLst>
                          <a:tab pos="143510" algn="l"/>
                        </a:tabLst>
                      </a:pPr>
                      <a:endParaRPr lang="en-AU" sz="3200" dirty="0" smtClean="0">
                        <a:effectLst/>
                      </a:endParaRPr>
                    </a:p>
                    <a:p>
                      <a:pPr marL="0" marR="0" algn="ctr" hangingPunct="0">
                        <a:lnSpc>
                          <a:spcPts val="1200"/>
                        </a:lnSpc>
                        <a:spcBef>
                          <a:spcPts val="0"/>
                        </a:spcBef>
                        <a:spcAft>
                          <a:spcPts val="0"/>
                        </a:spcAft>
                        <a:tabLst>
                          <a:tab pos="143510" algn="l"/>
                        </a:tabLst>
                      </a:pPr>
                      <a:r>
                        <a:rPr lang="en-AU" sz="3200" dirty="0" smtClean="0">
                          <a:effectLst/>
                        </a:rPr>
                        <a:t>CONSEQUENTIALISM</a:t>
                      </a:r>
                      <a:endParaRPr lang="en-US" sz="3200" dirty="0">
                        <a:effectLst/>
                        <a:latin typeface="New Century Schlbk"/>
                        <a:ea typeface="Times New Roman"/>
                        <a:cs typeface="Times New Roman"/>
                      </a:endParaRPr>
                    </a:p>
                  </a:txBody>
                  <a:tcPr marL="68580" marR="68580" marT="0" marB="0"/>
                </a:tc>
              </a:tr>
              <a:tr h="3450816">
                <a:tc>
                  <a:txBody>
                    <a:bodyPr/>
                    <a:lstStyle/>
                    <a:p>
                      <a:pPr marL="0" marR="0" algn="l" hangingPunct="0">
                        <a:lnSpc>
                          <a:spcPts val="1200"/>
                        </a:lnSpc>
                        <a:spcBef>
                          <a:spcPts val="0"/>
                        </a:spcBef>
                        <a:spcAft>
                          <a:spcPts val="0"/>
                        </a:spcAft>
                        <a:tabLst>
                          <a:tab pos="143510" algn="l"/>
                        </a:tabLst>
                      </a:pPr>
                      <a:endParaRPr lang="en-AU" sz="3200" dirty="0" smtClean="0">
                        <a:effectLst/>
                      </a:endParaRPr>
                    </a:p>
                    <a:p>
                      <a:pPr marL="0" marR="0" algn="l" hangingPunct="0">
                        <a:lnSpc>
                          <a:spcPts val="1200"/>
                        </a:lnSpc>
                        <a:spcBef>
                          <a:spcPts val="0"/>
                        </a:spcBef>
                        <a:spcAft>
                          <a:spcPts val="0"/>
                        </a:spcAft>
                        <a:tabLst>
                          <a:tab pos="143510" algn="l"/>
                        </a:tabLst>
                      </a:pPr>
                      <a:endParaRPr lang="en-AU" sz="3200" dirty="0" smtClean="0">
                        <a:effectLst/>
                      </a:endParaRPr>
                    </a:p>
                    <a:p>
                      <a:pPr marL="0" marR="0" algn="l" hangingPunct="0">
                        <a:lnSpc>
                          <a:spcPts val="1200"/>
                        </a:lnSpc>
                        <a:spcBef>
                          <a:spcPts val="0"/>
                        </a:spcBef>
                        <a:spcAft>
                          <a:spcPts val="0"/>
                        </a:spcAft>
                        <a:tabLst>
                          <a:tab pos="143510" algn="l"/>
                        </a:tabLst>
                      </a:pPr>
                      <a:endParaRPr lang="en-AU" sz="3200" dirty="0" smtClean="0">
                        <a:effectLst/>
                      </a:endParaRPr>
                    </a:p>
                    <a:p>
                      <a:pPr marL="0" marR="0" algn="l" hangingPunct="0">
                        <a:lnSpc>
                          <a:spcPts val="1200"/>
                        </a:lnSpc>
                        <a:spcBef>
                          <a:spcPts val="0"/>
                        </a:spcBef>
                        <a:spcAft>
                          <a:spcPts val="0"/>
                        </a:spcAft>
                        <a:tabLst>
                          <a:tab pos="143510" algn="l"/>
                        </a:tabLst>
                      </a:pPr>
                      <a:endParaRPr lang="en-AU" sz="3200" dirty="0" smtClean="0">
                        <a:effectLst/>
                      </a:endParaRPr>
                    </a:p>
                    <a:p>
                      <a:pPr marL="0" marR="0" algn="l" hangingPunct="0">
                        <a:lnSpc>
                          <a:spcPts val="1200"/>
                        </a:lnSpc>
                        <a:spcBef>
                          <a:spcPts val="0"/>
                        </a:spcBef>
                        <a:spcAft>
                          <a:spcPts val="0"/>
                        </a:spcAft>
                        <a:tabLst>
                          <a:tab pos="143510" algn="l"/>
                        </a:tabLst>
                      </a:pPr>
                      <a:endParaRPr lang="en-AU" sz="3200" dirty="0" smtClean="0">
                        <a:effectLst/>
                      </a:endParaRPr>
                    </a:p>
                    <a:p>
                      <a:pPr marL="0" marR="0" algn="l" hangingPunct="0">
                        <a:lnSpc>
                          <a:spcPts val="1200"/>
                        </a:lnSpc>
                        <a:spcBef>
                          <a:spcPts val="0"/>
                        </a:spcBef>
                        <a:spcAft>
                          <a:spcPts val="0"/>
                        </a:spcAft>
                        <a:tabLst>
                          <a:tab pos="143510" algn="l"/>
                        </a:tabLst>
                      </a:pPr>
                      <a:endParaRPr lang="en-AU" sz="3200" b="0" dirty="0" smtClean="0">
                        <a:effectLst/>
                      </a:endParaRPr>
                    </a:p>
                    <a:p>
                      <a:pPr marL="0" marR="0" algn="l" hangingPunct="0">
                        <a:lnSpc>
                          <a:spcPts val="1200"/>
                        </a:lnSpc>
                        <a:spcBef>
                          <a:spcPts val="0"/>
                        </a:spcBef>
                        <a:spcAft>
                          <a:spcPts val="0"/>
                        </a:spcAft>
                        <a:tabLst>
                          <a:tab pos="143510" algn="l"/>
                        </a:tabLst>
                      </a:pPr>
                      <a:r>
                        <a:rPr lang="en-AU" sz="3200" b="0" dirty="0" smtClean="0">
                          <a:effectLst/>
                        </a:rPr>
                        <a:t>Behavior </a:t>
                      </a:r>
                      <a:r>
                        <a:rPr lang="en-AU" sz="3200" b="0" dirty="0">
                          <a:effectLst/>
                        </a:rPr>
                        <a:t>is assessed </a:t>
                      </a:r>
                      <a:endParaRPr lang="en-AU" sz="3200" b="0" dirty="0" smtClean="0">
                        <a:effectLst/>
                      </a:endParaRPr>
                    </a:p>
                    <a:p>
                      <a:pPr marL="0" marR="0" algn="l" hangingPunct="0">
                        <a:lnSpc>
                          <a:spcPts val="1200"/>
                        </a:lnSpc>
                        <a:spcBef>
                          <a:spcPts val="0"/>
                        </a:spcBef>
                        <a:spcAft>
                          <a:spcPts val="0"/>
                        </a:spcAft>
                        <a:tabLst>
                          <a:tab pos="143510" algn="l"/>
                        </a:tabLst>
                      </a:pPr>
                      <a:endParaRPr lang="en-AU" sz="3200" b="0" dirty="0" smtClean="0">
                        <a:effectLst/>
                      </a:endParaRPr>
                    </a:p>
                    <a:p>
                      <a:pPr marL="0" marR="0" algn="l" hangingPunct="0">
                        <a:lnSpc>
                          <a:spcPts val="1200"/>
                        </a:lnSpc>
                        <a:spcBef>
                          <a:spcPts val="0"/>
                        </a:spcBef>
                        <a:spcAft>
                          <a:spcPts val="0"/>
                        </a:spcAft>
                        <a:tabLst>
                          <a:tab pos="143510" algn="l"/>
                        </a:tabLst>
                      </a:pPr>
                      <a:endParaRPr lang="en-AU" sz="3200" b="0" dirty="0" smtClean="0">
                        <a:effectLst/>
                      </a:endParaRPr>
                    </a:p>
                    <a:p>
                      <a:pPr marL="0" marR="0" algn="l" hangingPunct="0">
                        <a:lnSpc>
                          <a:spcPts val="1200"/>
                        </a:lnSpc>
                        <a:spcBef>
                          <a:spcPts val="0"/>
                        </a:spcBef>
                        <a:spcAft>
                          <a:spcPts val="0"/>
                        </a:spcAft>
                        <a:tabLst>
                          <a:tab pos="143510" algn="l"/>
                        </a:tabLst>
                      </a:pPr>
                      <a:r>
                        <a:rPr lang="en-AU" sz="3200" b="0" dirty="0" smtClean="0">
                          <a:effectLst/>
                        </a:rPr>
                        <a:t>by </a:t>
                      </a:r>
                      <a:r>
                        <a:rPr lang="en-AU" sz="3200" b="0" dirty="0">
                          <a:effectLst/>
                        </a:rPr>
                        <a:t>the act </a:t>
                      </a:r>
                      <a:r>
                        <a:rPr lang="en-AU" sz="3200" b="0" dirty="0" smtClean="0">
                          <a:effectLst/>
                        </a:rPr>
                        <a:t>itself</a:t>
                      </a:r>
                    </a:p>
                    <a:p>
                      <a:pPr marL="0" marR="0" algn="l" hangingPunct="0">
                        <a:lnSpc>
                          <a:spcPts val="1200"/>
                        </a:lnSpc>
                        <a:spcBef>
                          <a:spcPts val="0"/>
                        </a:spcBef>
                        <a:spcAft>
                          <a:spcPts val="0"/>
                        </a:spcAft>
                        <a:tabLst>
                          <a:tab pos="143510" algn="l"/>
                        </a:tabLst>
                      </a:pPr>
                      <a:endParaRPr lang="en-AU" sz="3200" b="0" dirty="0" smtClean="0">
                        <a:effectLst/>
                      </a:endParaRPr>
                    </a:p>
                    <a:p>
                      <a:pPr marL="0" marR="0" algn="l" hangingPunct="0">
                        <a:lnSpc>
                          <a:spcPts val="1200"/>
                        </a:lnSpc>
                        <a:spcBef>
                          <a:spcPts val="0"/>
                        </a:spcBef>
                        <a:spcAft>
                          <a:spcPts val="0"/>
                        </a:spcAft>
                        <a:tabLst>
                          <a:tab pos="143510" algn="l"/>
                        </a:tabLst>
                      </a:pPr>
                      <a:endParaRPr lang="en-AU" sz="3200" b="0" dirty="0" smtClean="0">
                        <a:effectLst/>
                      </a:endParaRPr>
                    </a:p>
                    <a:p>
                      <a:pPr marL="0" marR="0" algn="l" hangingPunct="0">
                        <a:lnSpc>
                          <a:spcPts val="1200"/>
                        </a:lnSpc>
                        <a:spcBef>
                          <a:spcPts val="0"/>
                        </a:spcBef>
                        <a:spcAft>
                          <a:spcPts val="0"/>
                        </a:spcAft>
                        <a:tabLst>
                          <a:tab pos="143510" algn="l"/>
                        </a:tabLst>
                      </a:pPr>
                      <a:endParaRPr lang="en-AU" sz="3200" b="0" dirty="0" smtClean="0">
                        <a:effectLst/>
                      </a:endParaRPr>
                    </a:p>
                    <a:p>
                      <a:pPr marL="0" marR="0" algn="l" hangingPunct="0">
                        <a:lnSpc>
                          <a:spcPts val="1200"/>
                        </a:lnSpc>
                        <a:spcBef>
                          <a:spcPts val="0"/>
                        </a:spcBef>
                        <a:spcAft>
                          <a:spcPts val="0"/>
                        </a:spcAft>
                        <a:tabLst>
                          <a:tab pos="143510" algn="l"/>
                        </a:tabLst>
                      </a:pPr>
                      <a:endParaRPr lang="en-AU" sz="3200" b="0" dirty="0" smtClean="0">
                        <a:effectLst/>
                      </a:endParaRPr>
                    </a:p>
                    <a:p>
                      <a:pPr marL="0" marR="0" algn="l" hangingPunct="0">
                        <a:lnSpc>
                          <a:spcPts val="1200"/>
                        </a:lnSpc>
                        <a:spcBef>
                          <a:spcPts val="0"/>
                        </a:spcBef>
                        <a:spcAft>
                          <a:spcPts val="0"/>
                        </a:spcAft>
                        <a:tabLst>
                          <a:tab pos="143510" algn="l"/>
                        </a:tabLst>
                      </a:pPr>
                      <a:r>
                        <a:rPr lang="en-AU" sz="3200" b="0" i="1" dirty="0" smtClean="0">
                          <a:effectLst/>
                        </a:rPr>
                        <a:t>It </a:t>
                      </a:r>
                      <a:r>
                        <a:rPr lang="en-AU" sz="3200" b="0" i="1" dirty="0">
                          <a:effectLst/>
                        </a:rPr>
                        <a:t>is wrong to lie, </a:t>
                      </a:r>
                      <a:r>
                        <a:rPr lang="en-AU" sz="3200" b="0" i="1" dirty="0" smtClean="0">
                          <a:effectLst/>
                        </a:rPr>
                        <a:t>steal,</a:t>
                      </a:r>
                    </a:p>
                    <a:p>
                      <a:pPr marL="0" marR="0" algn="l" hangingPunct="0">
                        <a:lnSpc>
                          <a:spcPts val="1200"/>
                        </a:lnSpc>
                        <a:spcBef>
                          <a:spcPts val="0"/>
                        </a:spcBef>
                        <a:spcAft>
                          <a:spcPts val="0"/>
                        </a:spcAft>
                        <a:tabLst>
                          <a:tab pos="143510" algn="l"/>
                        </a:tabLst>
                      </a:pPr>
                      <a:endParaRPr lang="en-AU" sz="3200" b="0" i="1" dirty="0" smtClean="0">
                        <a:effectLst/>
                      </a:endParaRPr>
                    </a:p>
                    <a:p>
                      <a:pPr marL="0" marR="0" algn="l" hangingPunct="0">
                        <a:lnSpc>
                          <a:spcPts val="1200"/>
                        </a:lnSpc>
                        <a:spcBef>
                          <a:spcPts val="0"/>
                        </a:spcBef>
                        <a:spcAft>
                          <a:spcPts val="0"/>
                        </a:spcAft>
                        <a:tabLst>
                          <a:tab pos="143510" algn="l"/>
                        </a:tabLst>
                      </a:pPr>
                      <a:endParaRPr lang="en-AU" sz="3200" b="0" i="1" dirty="0" smtClean="0">
                        <a:effectLst/>
                      </a:endParaRPr>
                    </a:p>
                    <a:p>
                      <a:pPr marL="0" marR="0" algn="l" hangingPunct="0">
                        <a:lnSpc>
                          <a:spcPts val="1200"/>
                        </a:lnSpc>
                        <a:spcBef>
                          <a:spcPts val="0"/>
                        </a:spcBef>
                        <a:spcAft>
                          <a:spcPts val="0"/>
                        </a:spcAft>
                        <a:tabLst>
                          <a:tab pos="143510" algn="l"/>
                        </a:tabLst>
                      </a:pPr>
                      <a:r>
                        <a:rPr lang="en-AU" sz="3200" b="0" i="1" dirty="0" smtClean="0">
                          <a:effectLst/>
                        </a:rPr>
                        <a:t> </a:t>
                      </a:r>
                      <a:r>
                        <a:rPr lang="en-AU" sz="3200" b="0" i="1" dirty="0">
                          <a:effectLst/>
                        </a:rPr>
                        <a:t>or kill</a:t>
                      </a:r>
                      <a:endParaRPr lang="en-US" sz="3200" b="0" i="1" dirty="0">
                        <a:effectLst/>
                        <a:latin typeface="New Century Schlbk"/>
                        <a:ea typeface="Times New Roman"/>
                        <a:cs typeface="Times New Roman"/>
                      </a:endParaRPr>
                    </a:p>
                  </a:txBody>
                  <a:tcPr marL="68580" marR="68580" marT="0" marB="0"/>
                </a:tc>
                <a:tc>
                  <a:txBody>
                    <a:bodyPr/>
                    <a:lstStyle/>
                    <a:p>
                      <a:pPr marL="0" marR="0" algn="l" hangingPunct="0">
                        <a:lnSpc>
                          <a:spcPts val="1200"/>
                        </a:lnSpc>
                        <a:spcBef>
                          <a:spcPts val="0"/>
                        </a:spcBef>
                        <a:spcAft>
                          <a:spcPts val="0"/>
                        </a:spcAft>
                        <a:tabLst>
                          <a:tab pos="143510" algn="l"/>
                        </a:tabLst>
                      </a:pPr>
                      <a:endParaRPr lang="en-AU" sz="3200" dirty="0" smtClean="0">
                        <a:effectLst/>
                      </a:endParaRPr>
                    </a:p>
                    <a:p>
                      <a:pPr marL="0" marR="0" algn="l" hangingPunct="0">
                        <a:lnSpc>
                          <a:spcPts val="1200"/>
                        </a:lnSpc>
                        <a:spcBef>
                          <a:spcPts val="0"/>
                        </a:spcBef>
                        <a:spcAft>
                          <a:spcPts val="0"/>
                        </a:spcAft>
                        <a:tabLst>
                          <a:tab pos="143510" algn="l"/>
                        </a:tabLst>
                      </a:pPr>
                      <a:endParaRPr lang="en-AU" sz="3200" dirty="0" smtClean="0">
                        <a:effectLst/>
                      </a:endParaRPr>
                    </a:p>
                    <a:p>
                      <a:pPr marL="0" marR="0" algn="l" hangingPunct="0">
                        <a:lnSpc>
                          <a:spcPts val="1200"/>
                        </a:lnSpc>
                        <a:spcBef>
                          <a:spcPts val="0"/>
                        </a:spcBef>
                        <a:spcAft>
                          <a:spcPts val="0"/>
                        </a:spcAft>
                        <a:tabLst>
                          <a:tab pos="143510" algn="l"/>
                        </a:tabLst>
                      </a:pPr>
                      <a:endParaRPr lang="en-AU" sz="3200" dirty="0" smtClean="0">
                        <a:effectLst/>
                      </a:endParaRPr>
                    </a:p>
                    <a:p>
                      <a:pPr marL="0" marR="0" algn="l" hangingPunct="0">
                        <a:lnSpc>
                          <a:spcPts val="1200"/>
                        </a:lnSpc>
                        <a:spcBef>
                          <a:spcPts val="0"/>
                        </a:spcBef>
                        <a:spcAft>
                          <a:spcPts val="0"/>
                        </a:spcAft>
                        <a:tabLst>
                          <a:tab pos="143510" algn="l"/>
                        </a:tabLst>
                      </a:pPr>
                      <a:endParaRPr lang="en-AU" sz="3200" dirty="0" smtClean="0">
                        <a:effectLst/>
                      </a:endParaRPr>
                    </a:p>
                    <a:p>
                      <a:pPr marL="0" marR="0" algn="l" hangingPunct="0">
                        <a:lnSpc>
                          <a:spcPts val="1200"/>
                        </a:lnSpc>
                        <a:spcBef>
                          <a:spcPts val="0"/>
                        </a:spcBef>
                        <a:spcAft>
                          <a:spcPts val="0"/>
                        </a:spcAft>
                        <a:tabLst>
                          <a:tab pos="143510" algn="l"/>
                        </a:tabLst>
                      </a:pPr>
                      <a:endParaRPr lang="en-AU" sz="3200" dirty="0" smtClean="0">
                        <a:effectLst/>
                      </a:endParaRPr>
                    </a:p>
                    <a:p>
                      <a:pPr marL="0" marR="0" algn="l" hangingPunct="0">
                        <a:lnSpc>
                          <a:spcPts val="1200"/>
                        </a:lnSpc>
                        <a:spcBef>
                          <a:spcPts val="0"/>
                        </a:spcBef>
                        <a:spcAft>
                          <a:spcPts val="0"/>
                        </a:spcAft>
                        <a:tabLst>
                          <a:tab pos="143510" algn="l"/>
                        </a:tabLst>
                      </a:pPr>
                      <a:endParaRPr lang="en-AU" sz="3200" dirty="0" smtClean="0">
                        <a:effectLst/>
                      </a:endParaRPr>
                    </a:p>
                    <a:p>
                      <a:pPr marL="0" marR="0" algn="l" hangingPunct="0">
                        <a:lnSpc>
                          <a:spcPts val="1200"/>
                        </a:lnSpc>
                        <a:spcBef>
                          <a:spcPts val="0"/>
                        </a:spcBef>
                        <a:spcAft>
                          <a:spcPts val="0"/>
                        </a:spcAft>
                        <a:tabLst>
                          <a:tab pos="143510" algn="l"/>
                        </a:tabLst>
                      </a:pPr>
                      <a:r>
                        <a:rPr lang="en-AU" sz="3200" dirty="0" smtClean="0">
                          <a:effectLst/>
                        </a:rPr>
                        <a:t>Behavior </a:t>
                      </a:r>
                      <a:r>
                        <a:rPr lang="en-AU" sz="3200" dirty="0">
                          <a:effectLst/>
                        </a:rPr>
                        <a:t>is </a:t>
                      </a:r>
                      <a:r>
                        <a:rPr lang="en-AU" sz="3200" dirty="0" smtClean="0">
                          <a:effectLst/>
                        </a:rPr>
                        <a:t>assessed</a:t>
                      </a:r>
                    </a:p>
                    <a:p>
                      <a:pPr marL="0" marR="0" algn="l" hangingPunct="0">
                        <a:lnSpc>
                          <a:spcPts val="1200"/>
                        </a:lnSpc>
                        <a:spcBef>
                          <a:spcPts val="0"/>
                        </a:spcBef>
                        <a:spcAft>
                          <a:spcPts val="0"/>
                        </a:spcAft>
                        <a:tabLst>
                          <a:tab pos="143510" algn="l"/>
                        </a:tabLst>
                      </a:pPr>
                      <a:endParaRPr lang="en-AU" sz="3200" dirty="0" smtClean="0">
                        <a:effectLst/>
                      </a:endParaRPr>
                    </a:p>
                    <a:p>
                      <a:pPr marL="0" marR="0" algn="l" hangingPunct="0">
                        <a:lnSpc>
                          <a:spcPts val="1200"/>
                        </a:lnSpc>
                        <a:spcBef>
                          <a:spcPts val="0"/>
                        </a:spcBef>
                        <a:spcAft>
                          <a:spcPts val="0"/>
                        </a:spcAft>
                        <a:tabLst>
                          <a:tab pos="143510" algn="l"/>
                        </a:tabLst>
                      </a:pPr>
                      <a:endParaRPr lang="en-AU" sz="3200" dirty="0" smtClean="0">
                        <a:effectLst/>
                      </a:endParaRPr>
                    </a:p>
                    <a:p>
                      <a:pPr marL="0" marR="0" algn="l" hangingPunct="0">
                        <a:lnSpc>
                          <a:spcPts val="1200"/>
                        </a:lnSpc>
                        <a:spcBef>
                          <a:spcPts val="0"/>
                        </a:spcBef>
                        <a:spcAft>
                          <a:spcPts val="0"/>
                        </a:spcAft>
                        <a:tabLst>
                          <a:tab pos="143510" algn="l"/>
                        </a:tabLst>
                      </a:pPr>
                      <a:endParaRPr lang="en-AU" sz="3200" dirty="0" smtClean="0">
                        <a:effectLst/>
                      </a:endParaRPr>
                    </a:p>
                    <a:p>
                      <a:pPr marL="0" marR="0" algn="l" hangingPunct="0">
                        <a:lnSpc>
                          <a:spcPts val="1200"/>
                        </a:lnSpc>
                        <a:spcBef>
                          <a:spcPts val="0"/>
                        </a:spcBef>
                        <a:spcAft>
                          <a:spcPts val="0"/>
                        </a:spcAft>
                        <a:tabLst>
                          <a:tab pos="143510" algn="l"/>
                        </a:tabLst>
                      </a:pPr>
                      <a:r>
                        <a:rPr lang="en-AU" sz="3200" dirty="0" smtClean="0">
                          <a:effectLst/>
                        </a:rPr>
                        <a:t>by the consequences</a:t>
                      </a:r>
                    </a:p>
                    <a:p>
                      <a:pPr marL="0" marR="0" algn="l" hangingPunct="0">
                        <a:lnSpc>
                          <a:spcPts val="1200"/>
                        </a:lnSpc>
                        <a:spcBef>
                          <a:spcPts val="0"/>
                        </a:spcBef>
                        <a:spcAft>
                          <a:spcPts val="0"/>
                        </a:spcAft>
                        <a:tabLst>
                          <a:tab pos="143510" algn="l"/>
                        </a:tabLst>
                      </a:pPr>
                      <a:endParaRPr lang="en-AU" sz="3200" dirty="0" smtClean="0">
                        <a:effectLst/>
                      </a:endParaRPr>
                    </a:p>
                    <a:p>
                      <a:pPr marL="0" marR="0" algn="l" hangingPunct="0">
                        <a:lnSpc>
                          <a:spcPts val="1200"/>
                        </a:lnSpc>
                        <a:spcBef>
                          <a:spcPts val="0"/>
                        </a:spcBef>
                        <a:spcAft>
                          <a:spcPts val="0"/>
                        </a:spcAft>
                        <a:tabLst>
                          <a:tab pos="143510" algn="l"/>
                        </a:tabLst>
                      </a:pPr>
                      <a:endParaRPr lang="en-AU" sz="3200" dirty="0" smtClean="0">
                        <a:effectLst/>
                      </a:endParaRPr>
                    </a:p>
                    <a:p>
                      <a:pPr marL="0" marR="0" algn="l" hangingPunct="0">
                        <a:lnSpc>
                          <a:spcPts val="1200"/>
                        </a:lnSpc>
                        <a:spcBef>
                          <a:spcPts val="0"/>
                        </a:spcBef>
                        <a:spcAft>
                          <a:spcPts val="0"/>
                        </a:spcAft>
                        <a:tabLst>
                          <a:tab pos="143510" algn="l"/>
                        </a:tabLst>
                      </a:pPr>
                      <a:endParaRPr lang="en-AU" sz="3200" dirty="0" smtClean="0">
                        <a:effectLst/>
                      </a:endParaRPr>
                    </a:p>
                    <a:p>
                      <a:pPr marL="0" marR="0" algn="l" hangingPunct="0">
                        <a:lnSpc>
                          <a:spcPts val="1200"/>
                        </a:lnSpc>
                        <a:spcBef>
                          <a:spcPts val="0"/>
                        </a:spcBef>
                        <a:spcAft>
                          <a:spcPts val="0"/>
                        </a:spcAft>
                        <a:tabLst>
                          <a:tab pos="143510" algn="l"/>
                        </a:tabLst>
                      </a:pPr>
                      <a:endParaRPr lang="en-AU" sz="3200" i="1" dirty="0" smtClean="0">
                        <a:effectLst/>
                      </a:endParaRPr>
                    </a:p>
                    <a:p>
                      <a:pPr marL="0" marR="0" algn="l" hangingPunct="0">
                        <a:lnSpc>
                          <a:spcPts val="1200"/>
                        </a:lnSpc>
                        <a:spcBef>
                          <a:spcPts val="0"/>
                        </a:spcBef>
                        <a:spcAft>
                          <a:spcPts val="0"/>
                        </a:spcAft>
                        <a:tabLst>
                          <a:tab pos="143510" algn="l"/>
                        </a:tabLst>
                      </a:pPr>
                      <a:r>
                        <a:rPr lang="en-AU" sz="3200" i="1" dirty="0" smtClean="0">
                          <a:effectLst/>
                        </a:rPr>
                        <a:t>A </a:t>
                      </a:r>
                      <a:r>
                        <a:rPr lang="en-AU" sz="3200" i="1" dirty="0">
                          <a:effectLst/>
                        </a:rPr>
                        <a:t>lie may </a:t>
                      </a:r>
                      <a:r>
                        <a:rPr lang="en-AU" sz="3200" i="1" dirty="0" smtClean="0">
                          <a:effectLst/>
                        </a:rPr>
                        <a:t>be justifiable </a:t>
                      </a:r>
                      <a:endParaRPr lang="en-US" sz="3200" i="1" dirty="0">
                        <a:effectLst/>
                        <a:latin typeface="New Century Schlbk"/>
                        <a:ea typeface="Times New Roman"/>
                        <a:cs typeface="Times New Roman"/>
                      </a:endParaRPr>
                    </a:p>
                  </a:txBody>
                  <a:tcPr marL="68580" marR="68580" marT="0" marB="0"/>
                </a:tc>
              </a:tr>
            </a:tbl>
          </a:graphicData>
        </a:graphic>
      </p:graphicFrame>
      <p:sp>
        <p:nvSpPr>
          <p:cNvPr id="6" name="Rectangle 1"/>
          <p:cNvSpPr>
            <a:spLocks noChangeArrowheads="1"/>
          </p:cNvSpPr>
          <p:nvPr/>
        </p:nvSpPr>
        <p:spPr bwMode="auto">
          <a:xfrm>
            <a:off x="2076450" y="312420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fontAlgn="base">
              <a:spcBef>
                <a:spcPct val="0"/>
              </a:spcBef>
              <a:spcAft>
                <a:spcPct val="0"/>
              </a:spcAft>
              <a:tabLst>
                <a:tab pos="142875" algn="l"/>
              </a:tabLst>
              <a:defRPr>
                <a:solidFill>
                  <a:schemeClr val="tx1"/>
                </a:solidFill>
                <a:latin typeface="Arial" pitchFamily="34" charset="0"/>
                <a:cs typeface="Arial" pitchFamily="34" charset="0"/>
              </a:defRPr>
            </a:lvl1pPr>
            <a:lvl2pPr fontAlgn="base">
              <a:spcBef>
                <a:spcPct val="0"/>
              </a:spcBef>
              <a:spcAft>
                <a:spcPct val="0"/>
              </a:spcAft>
              <a:tabLst>
                <a:tab pos="142875" algn="l"/>
              </a:tabLst>
              <a:defRPr>
                <a:solidFill>
                  <a:schemeClr val="tx1"/>
                </a:solidFill>
                <a:latin typeface="Arial" pitchFamily="34" charset="0"/>
                <a:cs typeface="Arial" pitchFamily="34" charset="0"/>
              </a:defRPr>
            </a:lvl2pPr>
            <a:lvl3pPr fontAlgn="base">
              <a:spcBef>
                <a:spcPct val="0"/>
              </a:spcBef>
              <a:spcAft>
                <a:spcPct val="0"/>
              </a:spcAft>
              <a:tabLst>
                <a:tab pos="142875" algn="l"/>
              </a:tabLst>
              <a:defRPr>
                <a:solidFill>
                  <a:schemeClr val="tx1"/>
                </a:solidFill>
                <a:latin typeface="Arial" pitchFamily="34" charset="0"/>
                <a:cs typeface="Arial" pitchFamily="34" charset="0"/>
              </a:defRPr>
            </a:lvl3pPr>
            <a:lvl4pPr fontAlgn="base">
              <a:spcBef>
                <a:spcPct val="0"/>
              </a:spcBef>
              <a:spcAft>
                <a:spcPct val="0"/>
              </a:spcAft>
              <a:tabLst>
                <a:tab pos="142875" algn="l"/>
              </a:tabLst>
              <a:defRPr>
                <a:solidFill>
                  <a:schemeClr val="tx1"/>
                </a:solidFill>
                <a:latin typeface="Arial" pitchFamily="34" charset="0"/>
                <a:cs typeface="Arial" pitchFamily="34" charset="0"/>
              </a:defRPr>
            </a:lvl4pPr>
            <a:lvl5pPr fontAlgn="base">
              <a:spcBef>
                <a:spcPct val="0"/>
              </a:spcBef>
              <a:spcAft>
                <a:spcPct val="0"/>
              </a:spcAft>
              <a:tabLst>
                <a:tab pos="142875" algn="l"/>
              </a:tabLst>
              <a:defRPr>
                <a:solidFill>
                  <a:schemeClr val="tx1"/>
                </a:solidFill>
                <a:latin typeface="Arial" pitchFamily="34" charset="0"/>
                <a:cs typeface="Arial" pitchFamily="34" charset="0"/>
              </a:defRPr>
            </a:lvl5pPr>
            <a:lvl6pPr fontAlgn="base">
              <a:spcBef>
                <a:spcPct val="0"/>
              </a:spcBef>
              <a:spcAft>
                <a:spcPct val="0"/>
              </a:spcAft>
              <a:tabLst>
                <a:tab pos="142875" algn="l"/>
              </a:tabLst>
              <a:defRPr>
                <a:solidFill>
                  <a:schemeClr val="tx1"/>
                </a:solidFill>
                <a:latin typeface="Arial" pitchFamily="34" charset="0"/>
                <a:cs typeface="Arial" pitchFamily="34" charset="0"/>
              </a:defRPr>
            </a:lvl6pPr>
            <a:lvl7pPr fontAlgn="base">
              <a:spcBef>
                <a:spcPct val="0"/>
              </a:spcBef>
              <a:spcAft>
                <a:spcPct val="0"/>
              </a:spcAft>
              <a:tabLst>
                <a:tab pos="142875" algn="l"/>
              </a:tabLst>
              <a:defRPr>
                <a:solidFill>
                  <a:schemeClr val="tx1"/>
                </a:solidFill>
                <a:latin typeface="Arial" pitchFamily="34" charset="0"/>
                <a:cs typeface="Arial" pitchFamily="34" charset="0"/>
              </a:defRPr>
            </a:lvl7pPr>
            <a:lvl8pPr fontAlgn="base">
              <a:spcBef>
                <a:spcPct val="0"/>
              </a:spcBef>
              <a:spcAft>
                <a:spcPct val="0"/>
              </a:spcAft>
              <a:tabLst>
                <a:tab pos="142875" algn="l"/>
              </a:tabLst>
              <a:defRPr>
                <a:solidFill>
                  <a:schemeClr val="tx1"/>
                </a:solidFill>
                <a:latin typeface="Arial" pitchFamily="34" charset="0"/>
                <a:cs typeface="Arial" pitchFamily="34" charset="0"/>
              </a:defRPr>
            </a:lvl8pPr>
            <a:lvl9pPr fontAlgn="base">
              <a:spcBef>
                <a:spcPct val="0"/>
              </a:spcBef>
              <a:spcAft>
                <a:spcPct val="0"/>
              </a:spcAft>
              <a:tabLst>
                <a:tab pos="142875" algn="l"/>
              </a:tabLs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tab pos="142875" algn="l"/>
              </a:tabLst>
            </a:pP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3331820786"/>
      </p:ext>
    </p:extLst>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extLst>
              <p:ext uri="{D42A27DB-BD31-4B8C-83A1-F6EECF244321}">
                <p14:modId xmlns:p14="http://schemas.microsoft.com/office/powerpoint/2010/main" val="3469471702"/>
              </p:ext>
            </p:extLst>
          </p:nvPr>
        </p:nvGraphicFramePr>
        <p:xfrm>
          <a:off x="838199" y="609600"/>
          <a:ext cx="7696200" cy="5181600"/>
        </p:xfrm>
        <a:graphic>
          <a:graphicData uri="http://schemas.openxmlformats.org/drawingml/2006/table">
            <a:tbl>
              <a:tblPr firstRow="1" firstCol="1" bandRow="1">
                <a:tableStyleId>{5C22544A-7EE6-4342-B048-85BDC9FD1C3A}</a:tableStyleId>
              </a:tblPr>
              <a:tblGrid>
                <a:gridCol w="3821853"/>
                <a:gridCol w="3874347"/>
              </a:tblGrid>
              <a:tr h="1730784">
                <a:tc>
                  <a:txBody>
                    <a:bodyPr/>
                    <a:lstStyle/>
                    <a:p>
                      <a:pPr marL="0" marR="0" algn="ctr" hangingPunct="0">
                        <a:lnSpc>
                          <a:spcPts val="1200"/>
                        </a:lnSpc>
                        <a:spcBef>
                          <a:spcPts val="0"/>
                        </a:spcBef>
                        <a:spcAft>
                          <a:spcPts val="0"/>
                        </a:spcAft>
                        <a:tabLst>
                          <a:tab pos="143510" algn="l"/>
                        </a:tabLst>
                      </a:pPr>
                      <a:endParaRPr lang="en-AU" sz="3200" dirty="0" smtClean="0">
                        <a:effectLst/>
                      </a:endParaRPr>
                    </a:p>
                    <a:p>
                      <a:pPr marL="0" marR="0" algn="ctr" hangingPunct="0">
                        <a:lnSpc>
                          <a:spcPts val="1200"/>
                        </a:lnSpc>
                        <a:spcBef>
                          <a:spcPts val="0"/>
                        </a:spcBef>
                        <a:spcAft>
                          <a:spcPts val="0"/>
                        </a:spcAft>
                        <a:tabLst>
                          <a:tab pos="143510" algn="l"/>
                        </a:tabLst>
                      </a:pPr>
                      <a:endParaRPr lang="en-AU" sz="3200" dirty="0" smtClean="0">
                        <a:effectLst/>
                      </a:endParaRPr>
                    </a:p>
                    <a:p>
                      <a:pPr marL="0" marR="0" algn="ctr" hangingPunct="0">
                        <a:lnSpc>
                          <a:spcPts val="1200"/>
                        </a:lnSpc>
                        <a:spcBef>
                          <a:spcPts val="0"/>
                        </a:spcBef>
                        <a:spcAft>
                          <a:spcPts val="0"/>
                        </a:spcAft>
                        <a:tabLst>
                          <a:tab pos="143510" algn="l"/>
                        </a:tabLst>
                      </a:pPr>
                      <a:endParaRPr lang="en-AU" sz="3200" dirty="0" smtClean="0">
                        <a:effectLst/>
                      </a:endParaRPr>
                    </a:p>
                    <a:p>
                      <a:pPr marL="0" marR="0" algn="ctr" hangingPunct="0">
                        <a:lnSpc>
                          <a:spcPts val="1200"/>
                        </a:lnSpc>
                        <a:spcBef>
                          <a:spcPts val="0"/>
                        </a:spcBef>
                        <a:spcAft>
                          <a:spcPts val="0"/>
                        </a:spcAft>
                        <a:tabLst>
                          <a:tab pos="143510" algn="l"/>
                        </a:tabLst>
                      </a:pPr>
                      <a:endParaRPr lang="en-AU" sz="3200" dirty="0" smtClean="0">
                        <a:effectLst/>
                      </a:endParaRPr>
                    </a:p>
                    <a:p>
                      <a:pPr marL="0" marR="0" algn="ctr" hangingPunct="0">
                        <a:lnSpc>
                          <a:spcPts val="1200"/>
                        </a:lnSpc>
                        <a:spcBef>
                          <a:spcPts val="0"/>
                        </a:spcBef>
                        <a:spcAft>
                          <a:spcPts val="0"/>
                        </a:spcAft>
                        <a:tabLst>
                          <a:tab pos="143510" algn="l"/>
                        </a:tabLst>
                      </a:pPr>
                      <a:endParaRPr lang="en-AU" sz="3200" dirty="0" smtClean="0">
                        <a:effectLst/>
                      </a:endParaRPr>
                    </a:p>
                    <a:p>
                      <a:pPr marL="0" marR="0" indent="0" algn="ctr" defTabSz="914400" rtl="0" eaLnBrk="1" fontAlgn="auto" latinLnBrk="0" hangingPunct="0">
                        <a:lnSpc>
                          <a:spcPts val="1200"/>
                        </a:lnSpc>
                        <a:spcBef>
                          <a:spcPts val="0"/>
                        </a:spcBef>
                        <a:spcAft>
                          <a:spcPts val="0"/>
                        </a:spcAft>
                        <a:buClrTx/>
                        <a:buSzTx/>
                        <a:buFontTx/>
                        <a:buNone/>
                        <a:tabLst>
                          <a:tab pos="143510" algn="l"/>
                        </a:tabLst>
                        <a:defRPr/>
                      </a:pPr>
                      <a:r>
                        <a:rPr lang="en-AU" sz="3200" kern="1200" dirty="0" smtClean="0">
                          <a:solidFill>
                            <a:schemeClr val="bg1"/>
                          </a:solidFill>
                          <a:effectLst/>
                          <a:latin typeface="+mn-lt"/>
                          <a:ea typeface="+mn-ea"/>
                          <a:cs typeface="+mn-cs"/>
                        </a:rPr>
                        <a:t>UTILITARIANISM</a:t>
                      </a:r>
                      <a:endParaRPr lang="en-US" sz="3200" kern="1200" dirty="0" smtClean="0">
                        <a:solidFill>
                          <a:schemeClr val="bg1"/>
                        </a:solidFill>
                        <a:effectLst/>
                        <a:latin typeface="+mn-lt"/>
                        <a:ea typeface="+mn-ea"/>
                        <a:cs typeface="+mn-cs"/>
                      </a:endParaRPr>
                    </a:p>
                    <a:p>
                      <a:pPr marL="0" marR="0" algn="ctr" hangingPunct="0">
                        <a:lnSpc>
                          <a:spcPts val="1200"/>
                        </a:lnSpc>
                        <a:spcBef>
                          <a:spcPts val="0"/>
                        </a:spcBef>
                        <a:spcAft>
                          <a:spcPts val="0"/>
                        </a:spcAft>
                        <a:tabLst>
                          <a:tab pos="143510" algn="l"/>
                        </a:tabLst>
                      </a:pPr>
                      <a:endParaRPr lang="en-US" sz="3200" dirty="0">
                        <a:solidFill>
                          <a:schemeClr val="bg1"/>
                        </a:solidFill>
                        <a:effectLst/>
                        <a:latin typeface="New Century Schlbk"/>
                        <a:ea typeface="Times New Roman"/>
                        <a:cs typeface="Times New Roman"/>
                      </a:endParaRPr>
                    </a:p>
                  </a:txBody>
                  <a:tcPr marL="68580" marR="68580" marT="0" marB="0"/>
                </a:tc>
                <a:tc>
                  <a:txBody>
                    <a:bodyPr/>
                    <a:lstStyle/>
                    <a:p>
                      <a:pPr marL="0" marR="0" algn="ctr" hangingPunct="0">
                        <a:lnSpc>
                          <a:spcPts val="1200"/>
                        </a:lnSpc>
                        <a:spcBef>
                          <a:spcPts val="0"/>
                        </a:spcBef>
                        <a:spcAft>
                          <a:spcPts val="0"/>
                        </a:spcAft>
                        <a:tabLst>
                          <a:tab pos="143510" algn="l"/>
                        </a:tabLst>
                      </a:pPr>
                      <a:endParaRPr lang="en-AU" sz="3200" dirty="0" smtClean="0">
                        <a:solidFill>
                          <a:schemeClr val="bg1"/>
                        </a:solidFill>
                        <a:effectLst/>
                      </a:endParaRPr>
                    </a:p>
                    <a:p>
                      <a:pPr marL="0" marR="0" algn="ctr" hangingPunct="0">
                        <a:lnSpc>
                          <a:spcPts val="1200"/>
                        </a:lnSpc>
                        <a:spcBef>
                          <a:spcPts val="0"/>
                        </a:spcBef>
                        <a:spcAft>
                          <a:spcPts val="0"/>
                        </a:spcAft>
                        <a:tabLst>
                          <a:tab pos="143510" algn="l"/>
                        </a:tabLst>
                      </a:pPr>
                      <a:endParaRPr lang="en-AU" sz="3200" dirty="0" smtClean="0">
                        <a:solidFill>
                          <a:schemeClr val="bg1"/>
                        </a:solidFill>
                        <a:effectLst/>
                      </a:endParaRPr>
                    </a:p>
                    <a:p>
                      <a:pPr marL="0" marR="0" algn="ctr" hangingPunct="0">
                        <a:lnSpc>
                          <a:spcPts val="1200"/>
                        </a:lnSpc>
                        <a:spcBef>
                          <a:spcPts val="0"/>
                        </a:spcBef>
                        <a:spcAft>
                          <a:spcPts val="0"/>
                        </a:spcAft>
                        <a:tabLst>
                          <a:tab pos="143510" algn="l"/>
                        </a:tabLst>
                      </a:pPr>
                      <a:endParaRPr lang="en-AU" sz="3200" dirty="0" smtClean="0">
                        <a:solidFill>
                          <a:schemeClr val="bg1"/>
                        </a:solidFill>
                        <a:effectLst/>
                      </a:endParaRPr>
                    </a:p>
                    <a:p>
                      <a:pPr marL="0" marR="0" algn="ctr" hangingPunct="0">
                        <a:lnSpc>
                          <a:spcPts val="1200"/>
                        </a:lnSpc>
                        <a:spcBef>
                          <a:spcPts val="0"/>
                        </a:spcBef>
                        <a:spcAft>
                          <a:spcPts val="0"/>
                        </a:spcAft>
                        <a:tabLst>
                          <a:tab pos="143510" algn="l"/>
                        </a:tabLst>
                      </a:pPr>
                      <a:endParaRPr lang="en-AU" sz="3200" dirty="0" smtClean="0">
                        <a:solidFill>
                          <a:schemeClr val="bg1"/>
                        </a:solidFill>
                        <a:effectLst/>
                      </a:endParaRPr>
                    </a:p>
                    <a:p>
                      <a:pPr marL="0" marR="0" algn="ctr" hangingPunct="0">
                        <a:lnSpc>
                          <a:spcPts val="1200"/>
                        </a:lnSpc>
                        <a:spcBef>
                          <a:spcPts val="0"/>
                        </a:spcBef>
                        <a:spcAft>
                          <a:spcPts val="0"/>
                        </a:spcAft>
                        <a:tabLst>
                          <a:tab pos="143510" algn="l"/>
                        </a:tabLst>
                      </a:pPr>
                      <a:endParaRPr lang="en-AU" sz="3200" dirty="0" smtClean="0">
                        <a:solidFill>
                          <a:schemeClr val="bg1"/>
                        </a:solidFill>
                        <a:effectLst/>
                      </a:endParaRPr>
                    </a:p>
                    <a:p>
                      <a:pPr marL="0" marR="0" algn="ctr" hangingPunct="0">
                        <a:lnSpc>
                          <a:spcPts val="1200"/>
                        </a:lnSpc>
                        <a:spcBef>
                          <a:spcPts val="0"/>
                        </a:spcBef>
                        <a:spcAft>
                          <a:spcPts val="0"/>
                        </a:spcAft>
                        <a:tabLst>
                          <a:tab pos="143510" algn="l"/>
                        </a:tabLst>
                      </a:pPr>
                      <a:r>
                        <a:rPr lang="en-AU" sz="3200" dirty="0" smtClean="0">
                          <a:solidFill>
                            <a:schemeClr val="bg1"/>
                          </a:solidFill>
                          <a:effectLst/>
                        </a:rPr>
                        <a:t>ACT UTILITARIANISM</a:t>
                      </a:r>
                    </a:p>
                  </a:txBody>
                  <a:tcPr marL="68580" marR="68580" marT="0" marB="0"/>
                </a:tc>
              </a:tr>
              <a:tr h="3450816">
                <a:tc>
                  <a:txBody>
                    <a:bodyPr/>
                    <a:lstStyle/>
                    <a:p>
                      <a:pPr marL="0" marR="0" algn="l" hangingPunct="0">
                        <a:lnSpc>
                          <a:spcPts val="1200"/>
                        </a:lnSpc>
                        <a:spcBef>
                          <a:spcPts val="0"/>
                        </a:spcBef>
                        <a:spcAft>
                          <a:spcPts val="0"/>
                        </a:spcAft>
                        <a:tabLst>
                          <a:tab pos="143510" algn="l"/>
                        </a:tabLst>
                      </a:pPr>
                      <a:endParaRPr lang="en-AU" sz="3200" dirty="0" smtClean="0">
                        <a:effectLst/>
                      </a:endParaRPr>
                    </a:p>
                    <a:p>
                      <a:pPr marL="0" marR="0" algn="l" hangingPunct="0">
                        <a:lnSpc>
                          <a:spcPts val="1200"/>
                        </a:lnSpc>
                        <a:spcBef>
                          <a:spcPts val="0"/>
                        </a:spcBef>
                        <a:spcAft>
                          <a:spcPts val="0"/>
                        </a:spcAft>
                        <a:tabLst>
                          <a:tab pos="143510" algn="l"/>
                        </a:tabLst>
                      </a:pPr>
                      <a:endParaRPr lang="en-AU" sz="3200" dirty="0" smtClean="0">
                        <a:effectLst/>
                      </a:endParaRPr>
                    </a:p>
                    <a:p>
                      <a:pPr marL="0" marR="0" algn="l" hangingPunct="0">
                        <a:lnSpc>
                          <a:spcPts val="1200"/>
                        </a:lnSpc>
                        <a:spcBef>
                          <a:spcPts val="0"/>
                        </a:spcBef>
                        <a:spcAft>
                          <a:spcPts val="0"/>
                        </a:spcAft>
                        <a:tabLst>
                          <a:tab pos="143510" algn="l"/>
                        </a:tabLst>
                      </a:pPr>
                      <a:endParaRPr lang="en-AU" sz="3200" dirty="0" smtClean="0">
                        <a:effectLst/>
                      </a:endParaRPr>
                    </a:p>
                    <a:p>
                      <a:pPr marL="0" marR="0" algn="l" hangingPunct="0">
                        <a:lnSpc>
                          <a:spcPts val="1200"/>
                        </a:lnSpc>
                        <a:spcBef>
                          <a:spcPts val="0"/>
                        </a:spcBef>
                        <a:spcAft>
                          <a:spcPts val="0"/>
                        </a:spcAft>
                        <a:tabLst>
                          <a:tab pos="143510" algn="l"/>
                        </a:tabLst>
                      </a:pPr>
                      <a:endParaRPr lang="en-AU" sz="3200" dirty="0" smtClean="0">
                        <a:effectLst/>
                      </a:endParaRPr>
                    </a:p>
                    <a:p>
                      <a:pPr marL="0" marR="0" algn="ctr" hangingPunct="0">
                        <a:lnSpc>
                          <a:spcPts val="1200"/>
                        </a:lnSpc>
                        <a:spcBef>
                          <a:spcPts val="0"/>
                        </a:spcBef>
                        <a:spcAft>
                          <a:spcPts val="0"/>
                        </a:spcAft>
                        <a:tabLst>
                          <a:tab pos="143510" algn="l"/>
                        </a:tabLst>
                      </a:pPr>
                      <a:r>
                        <a:rPr lang="en-US" sz="3200" b="0" dirty="0" smtClean="0">
                          <a:effectLst/>
                        </a:rPr>
                        <a:t> </a:t>
                      </a:r>
                    </a:p>
                    <a:p>
                      <a:pPr marL="0" marR="0" algn="ctr" hangingPunct="0">
                        <a:lnSpc>
                          <a:spcPts val="1200"/>
                        </a:lnSpc>
                        <a:spcBef>
                          <a:spcPts val="0"/>
                        </a:spcBef>
                        <a:spcAft>
                          <a:spcPts val="0"/>
                        </a:spcAft>
                        <a:tabLst>
                          <a:tab pos="143510" algn="l"/>
                        </a:tabLst>
                      </a:pPr>
                      <a:r>
                        <a:rPr lang="en-US" sz="3200" b="0" dirty="0" smtClean="0">
                          <a:effectLst/>
                        </a:rPr>
                        <a:t> The act should do </a:t>
                      </a:r>
                    </a:p>
                    <a:p>
                      <a:pPr marL="0" marR="0" algn="ctr" hangingPunct="0">
                        <a:lnSpc>
                          <a:spcPts val="1200"/>
                        </a:lnSpc>
                        <a:spcBef>
                          <a:spcPts val="0"/>
                        </a:spcBef>
                        <a:spcAft>
                          <a:spcPts val="0"/>
                        </a:spcAft>
                        <a:tabLst>
                          <a:tab pos="143510" algn="l"/>
                        </a:tabLst>
                      </a:pPr>
                      <a:endParaRPr lang="en-US" sz="3200" b="0" dirty="0" smtClean="0">
                        <a:effectLst/>
                      </a:endParaRPr>
                    </a:p>
                    <a:p>
                      <a:pPr marL="0" marR="0" algn="ctr" hangingPunct="0">
                        <a:lnSpc>
                          <a:spcPts val="1200"/>
                        </a:lnSpc>
                        <a:spcBef>
                          <a:spcPts val="0"/>
                        </a:spcBef>
                        <a:spcAft>
                          <a:spcPts val="0"/>
                        </a:spcAft>
                        <a:tabLst>
                          <a:tab pos="143510" algn="l"/>
                        </a:tabLst>
                      </a:pPr>
                      <a:endParaRPr lang="en-US" sz="3200" b="0" dirty="0" smtClean="0">
                        <a:effectLst/>
                      </a:endParaRPr>
                    </a:p>
                    <a:p>
                      <a:pPr marL="0" marR="0" algn="ctr" hangingPunct="0">
                        <a:lnSpc>
                          <a:spcPts val="1200"/>
                        </a:lnSpc>
                        <a:spcBef>
                          <a:spcPts val="0"/>
                        </a:spcBef>
                        <a:spcAft>
                          <a:spcPts val="0"/>
                        </a:spcAft>
                        <a:tabLst>
                          <a:tab pos="143510" algn="l"/>
                        </a:tabLst>
                      </a:pPr>
                      <a:endParaRPr lang="en-US" sz="3200" b="0" dirty="0" smtClean="0">
                        <a:effectLst/>
                      </a:endParaRPr>
                    </a:p>
                    <a:p>
                      <a:pPr marL="0" marR="0" algn="ctr" hangingPunct="0">
                        <a:lnSpc>
                          <a:spcPts val="1200"/>
                        </a:lnSpc>
                        <a:spcBef>
                          <a:spcPts val="0"/>
                        </a:spcBef>
                        <a:spcAft>
                          <a:spcPts val="0"/>
                        </a:spcAft>
                        <a:tabLst>
                          <a:tab pos="143510" algn="l"/>
                        </a:tabLst>
                      </a:pPr>
                      <a:r>
                        <a:rPr lang="en-US" sz="3200" b="0" baseline="0" dirty="0" smtClean="0">
                          <a:effectLst/>
                        </a:rPr>
                        <a:t> the </a:t>
                      </a:r>
                      <a:r>
                        <a:rPr lang="en-US" sz="3200" b="0" dirty="0" smtClean="0">
                          <a:effectLst/>
                        </a:rPr>
                        <a:t>greatest good</a:t>
                      </a:r>
                    </a:p>
                    <a:p>
                      <a:pPr marL="0" marR="0" algn="ctr" hangingPunct="0">
                        <a:lnSpc>
                          <a:spcPts val="1200"/>
                        </a:lnSpc>
                        <a:spcBef>
                          <a:spcPts val="0"/>
                        </a:spcBef>
                        <a:spcAft>
                          <a:spcPts val="0"/>
                        </a:spcAft>
                        <a:tabLst>
                          <a:tab pos="143510" algn="l"/>
                        </a:tabLst>
                      </a:pPr>
                      <a:endParaRPr lang="en-US" sz="3200" b="0" dirty="0" smtClean="0">
                        <a:effectLst/>
                      </a:endParaRPr>
                    </a:p>
                    <a:p>
                      <a:pPr marL="0" marR="0" algn="ctr" hangingPunct="0">
                        <a:lnSpc>
                          <a:spcPts val="1200"/>
                        </a:lnSpc>
                        <a:spcBef>
                          <a:spcPts val="0"/>
                        </a:spcBef>
                        <a:spcAft>
                          <a:spcPts val="0"/>
                        </a:spcAft>
                        <a:tabLst>
                          <a:tab pos="143510" algn="l"/>
                        </a:tabLst>
                      </a:pPr>
                      <a:endParaRPr lang="en-US" sz="3200" b="0" dirty="0" smtClean="0">
                        <a:effectLst/>
                      </a:endParaRPr>
                    </a:p>
                    <a:p>
                      <a:pPr marL="0" marR="0" algn="ctr" hangingPunct="0">
                        <a:lnSpc>
                          <a:spcPts val="1200"/>
                        </a:lnSpc>
                        <a:spcBef>
                          <a:spcPts val="0"/>
                        </a:spcBef>
                        <a:spcAft>
                          <a:spcPts val="0"/>
                        </a:spcAft>
                        <a:tabLst>
                          <a:tab pos="143510" algn="l"/>
                        </a:tabLst>
                      </a:pPr>
                      <a:endParaRPr lang="en-US" sz="3200" b="0" dirty="0" smtClean="0">
                        <a:effectLst/>
                      </a:endParaRPr>
                    </a:p>
                    <a:p>
                      <a:pPr marL="0" marR="0" algn="ctr" hangingPunct="0">
                        <a:lnSpc>
                          <a:spcPts val="1200"/>
                        </a:lnSpc>
                        <a:spcBef>
                          <a:spcPts val="0"/>
                        </a:spcBef>
                        <a:spcAft>
                          <a:spcPts val="0"/>
                        </a:spcAft>
                        <a:tabLst>
                          <a:tab pos="143510" algn="l"/>
                        </a:tabLst>
                      </a:pPr>
                      <a:r>
                        <a:rPr lang="en-US" sz="3200" b="0" dirty="0" smtClean="0">
                          <a:effectLst/>
                        </a:rPr>
                        <a:t> for the greatest</a:t>
                      </a:r>
                    </a:p>
                    <a:p>
                      <a:pPr marL="0" marR="0" algn="ctr" hangingPunct="0">
                        <a:lnSpc>
                          <a:spcPts val="1200"/>
                        </a:lnSpc>
                        <a:spcBef>
                          <a:spcPts val="0"/>
                        </a:spcBef>
                        <a:spcAft>
                          <a:spcPts val="0"/>
                        </a:spcAft>
                        <a:tabLst>
                          <a:tab pos="143510" algn="l"/>
                        </a:tabLst>
                      </a:pPr>
                      <a:endParaRPr lang="en-US" sz="3200" b="0" dirty="0" smtClean="0">
                        <a:effectLst/>
                      </a:endParaRPr>
                    </a:p>
                    <a:p>
                      <a:pPr marL="0" marR="0" algn="ctr" hangingPunct="0">
                        <a:lnSpc>
                          <a:spcPts val="1200"/>
                        </a:lnSpc>
                        <a:spcBef>
                          <a:spcPts val="0"/>
                        </a:spcBef>
                        <a:spcAft>
                          <a:spcPts val="0"/>
                        </a:spcAft>
                        <a:tabLst>
                          <a:tab pos="143510" algn="l"/>
                        </a:tabLst>
                      </a:pPr>
                      <a:endParaRPr lang="en-US" sz="3200" b="0" dirty="0" smtClean="0">
                        <a:effectLst/>
                      </a:endParaRPr>
                    </a:p>
                    <a:p>
                      <a:pPr marL="0" marR="0" algn="ctr" hangingPunct="0">
                        <a:lnSpc>
                          <a:spcPts val="1200"/>
                        </a:lnSpc>
                        <a:spcBef>
                          <a:spcPts val="0"/>
                        </a:spcBef>
                        <a:spcAft>
                          <a:spcPts val="0"/>
                        </a:spcAft>
                        <a:tabLst>
                          <a:tab pos="143510" algn="l"/>
                        </a:tabLst>
                      </a:pPr>
                      <a:endParaRPr lang="en-US" sz="3200" b="0" dirty="0" smtClean="0">
                        <a:effectLst/>
                      </a:endParaRPr>
                    </a:p>
                    <a:p>
                      <a:pPr marL="0" marR="0" algn="ctr" hangingPunct="0">
                        <a:lnSpc>
                          <a:spcPts val="1200"/>
                        </a:lnSpc>
                        <a:spcBef>
                          <a:spcPts val="0"/>
                        </a:spcBef>
                        <a:spcAft>
                          <a:spcPts val="0"/>
                        </a:spcAft>
                        <a:tabLst>
                          <a:tab pos="143510" algn="l"/>
                        </a:tabLst>
                      </a:pPr>
                      <a:r>
                        <a:rPr lang="en-US" sz="3200" b="0" dirty="0" smtClean="0">
                          <a:effectLst/>
                        </a:rPr>
                        <a:t> number</a:t>
                      </a:r>
                    </a:p>
                    <a:p>
                      <a:pPr marL="0" marR="0" algn="l" hangingPunct="0">
                        <a:lnSpc>
                          <a:spcPts val="1200"/>
                        </a:lnSpc>
                        <a:spcBef>
                          <a:spcPts val="0"/>
                        </a:spcBef>
                        <a:spcAft>
                          <a:spcPts val="0"/>
                        </a:spcAft>
                        <a:tabLst>
                          <a:tab pos="143510" algn="l"/>
                        </a:tabLst>
                      </a:pPr>
                      <a:endParaRPr lang="en-AU" sz="3200" b="0" dirty="0" smtClean="0">
                        <a:effectLst/>
                      </a:endParaRPr>
                    </a:p>
                    <a:p>
                      <a:pPr marL="0" marR="0" algn="l" hangingPunct="0">
                        <a:lnSpc>
                          <a:spcPts val="1200"/>
                        </a:lnSpc>
                        <a:spcBef>
                          <a:spcPts val="0"/>
                        </a:spcBef>
                        <a:spcAft>
                          <a:spcPts val="0"/>
                        </a:spcAft>
                        <a:tabLst>
                          <a:tab pos="143510" algn="l"/>
                        </a:tabLst>
                      </a:pPr>
                      <a:endParaRPr lang="en-AU" sz="3200" b="0" dirty="0" smtClean="0">
                        <a:effectLst/>
                      </a:endParaRPr>
                    </a:p>
                  </a:txBody>
                  <a:tcPr marL="68580" marR="68580" marT="0" marB="0"/>
                </a:tc>
                <a:tc>
                  <a:txBody>
                    <a:bodyPr/>
                    <a:lstStyle/>
                    <a:p>
                      <a:pPr marL="0" marR="0" algn="l" hangingPunct="0">
                        <a:lnSpc>
                          <a:spcPts val="1200"/>
                        </a:lnSpc>
                        <a:spcBef>
                          <a:spcPts val="0"/>
                        </a:spcBef>
                        <a:spcAft>
                          <a:spcPts val="0"/>
                        </a:spcAft>
                        <a:tabLst>
                          <a:tab pos="143510" algn="l"/>
                        </a:tabLst>
                      </a:pPr>
                      <a:endParaRPr lang="en-AU" sz="3200" dirty="0" smtClean="0">
                        <a:solidFill>
                          <a:schemeClr val="bg1"/>
                        </a:solidFill>
                        <a:effectLst/>
                      </a:endParaRPr>
                    </a:p>
                    <a:p>
                      <a:pPr marL="0" marR="0" algn="l" hangingPunct="0">
                        <a:lnSpc>
                          <a:spcPts val="1200"/>
                        </a:lnSpc>
                        <a:spcBef>
                          <a:spcPts val="0"/>
                        </a:spcBef>
                        <a:spcAft>
                          <a:spcPts val="0"/>
                        </a:spcAft>
                        <a:tabLst>
                          <a:tab pos="143510" algn="l"/>
                        </a:tabLst>
                      </a:pPr>
                      <a:endParaRPr lang="en-AU" sz="3200" dirty="0" smtClean="0">
                        <a:solidFill>
                          <a:schemeClr val="bg1"/>
                        </a:solidFill>
                        <a:effectLst/>
                      </a:endParaRPr>
                    </a:p>
                    <a:p>
                      <a:pPr marL="0" marR="0" algn="l" hangingPunct="0">
                        <a:lnSpc>
                          <a:spcPts val="1200"/>
                        </a:lnSpc>
                        <a:spcBef>
                          <a:spcPts val="0"/>
                        </a:spcBef>
                        <a:spcAft>
                          <a:spcPts val="0"/>
                        </a:spcAft>
                        <a:tabLst>
                          <a:tab pos="143510" algn="l"/>
                        </a:tabLst>
                      </a:pPr>
                      <a:endParaRPr lang="en-AU" sz="3200" dirty="0" smtClean="0">
                        <a:solidFill>
                          <a:schemeClr val="bg1"/>
                        </a:solidFill>
                        <a:effectLst/>
                      </a:endParaRPr>
                    </a:p>
                    <a:p>
                      <a:pPr marL="0" marR="0" algn="ctr" hangingPunct="0">
                        <a:lnSpc>
                          <a:spcPts val="1200"/>
                        </a:lnSpc>
                        <a:spcBef>
                          <a:spcPts val="0"/>
                        </a:spcBef>
                        <a:spcAft>
                          <a:spcPts val="0"/>
                        </a:spcAft>
                        <a:tabLst>
                          <a:tab pos="143510" algn="l"/>
                        </a:tabLst>
                      </a:pPr>
                      <a:endParaRPr lang="en-AU" sz="3200" dirty="0" smtClean="0">
                        <a:solidFill>
                          <a:schemeClr val="bg1"/>
                        </a:solidFill>
                        <a:effectLst/>
                      </a:endParaRPr>
                    </a:p>
                    <a:p>
                      <a:pPr marL="0" marR="0" algn="ctr" hangingPunct="0">
                        <a:lnSpc>
                          <a:spcPts val="1200"/>
                        </a:lnSpc>
                        <a:spcBef>
                          <a:spcPts val="0"/>
                        </a:spcBef>
                        <a:spcAft>
                          <a:spcPts val="0"/>
                        </a:spcAft>
                        <a:tabLst>
                          <a:tab pos="143510" algn="l"/>
                        </a:tabLst>
                      </a:pPr>
                      <a:endParaRPr lang="en-US" sz="3200" dirty="0" smtClean="0">
                        <a:solidFill>
                          <a:schemeClr val="bg1"/>
                        </a:solidFill>
                        <a:effectLst/>
                      </a:endParaRPr>
                    </a:p>
                    <a:p>
                      <a:pPr marL="0" marR="0" algn="ctr" hangingPunct="0">
                        <a:lnSpc>
                          <a:spcPts val="1200"/>
                        </a:lnSpc>
                        <a:spcBef>
                          <a:spcPts val="0"/>
                        </a:spcBef>
                        <a:spcAft>
                          <a:spcPts val="0"/>
                        </a:spcAft>
                        <a:tabLst>
                          <a:tab pos="143510" algn="l"/>
                        </a:tabLst>
                      </a:pPr>
                      <a:endParaRPr lang="en-US" sz="3200" dirty="0" smtClean="0">
                        <a:solidFill>
                          <a:schemeClr val="bg1"/>
                        </a:solidFill>
                        <a:effectLst/>
                      </a:endParaRPr>
                    </a:p>
                    <a:p>
                      <a:pPr marL="0" marR="0" algn="ctr" hangingPunct="0">
                        <a:lnSpc>
                          <a:spcPts val="1200"/>
                        </a:lnSpc>
                        <a:spcBef>
                          <a:spcPts val="0"/>
                        </a:spcBef>
                        <a:spcAft>
                          <a:spcPts val="0"/>
                        </a:spcAft>
                        <a:tabLst>
                          <a:tab pos="143510" algn="l"/>
                        </a:tabLst>
                      </a:pPr>
                      <a:r>
                        <a:rPr lang="en-US" sz="3200" dirty="0" smtClean="0">
                          <a:solidFill>
                            <a:schemeClr val="bg1"/>
                          </a:solidFill>
                          <a:effectLst/>
                        </a:rPr>
                        <a:t>The act should</a:t>
                      </a:r>
                    </a:p>
                    <a:p>
                      <a:pPr marL="0" marR="0" algn="ctr" hangingPunct="0">
                        <a:lnSpc>
                          <a:spcPts val="1200"/>
                        </a:lnSpc>
                        <a:spcBef>
                          <a:spcPts val="0"/>
                        </a:spcBef>
                        <a:spcAft>
                          <a:spcPts val="0"/>
                        </a:spcAft>
                        <a:tabLst>
                          <a:tab pos="143510" algn="l"/>
                        </a:tabLst>
                      </a:pPr>
                      <a:endParaRPr lang="en-US" sz="3200" dirty="0" smtClean="0">
                        <a:solidFill>
                          <a:schemeClr val="bg1"/>
                        </a:solidFill>
                        <a:effectLst/>
                      </a:endParaRPr>
                    </a:p>
                    <a:p>
                      <a:pPr marL="0" marR="0" algn="ctr" hangingPunct="0">
                        <a:lnSpc>
                          <a:spcPts val="1200"/>
                        </a:lnSpc>
                        <a:spcBef>
                          <a:spcPts val="0"/>
                        </a:spcBef>
                        <a:spcAft>
                          <a:spcPts val="0"/>
                        </a:spcAft>
                        <a:tabLst>
                          <a:tab pos="143510" algn="l"/>
                        </a:tabLst>
                      </a:pPr>
                      <a:endParaRPr lang="en-US" sz="3200" dirty="0" smtClean="0">
                        <a:solidFill>
                          <a:schemeClr val="bg1"/>
                        </a:solidFill>
                        <a:effectLst/>
                      </a:endParaRPr>
                    </a:p>
                    <a:p>
                      <a:pPr marL="0" marR="0" algn="ctr" hangingPunct="0">
                        <a:lnSpc>
                          <a:spcPts val="1200"/>
                        </a:lnSpc>
                        <a:spcBef>
                          <a:spcPts val="0"/>
                        </a:spcBef>
                        <a:spcAft>
                          <a:spcPts val="0"/>
                        </a:spcAft>
                        <a:tabLst>
                          <a:tab pos="143510" algn="l"/>
                        </a:tabLst>
                      </a:pPr>
                      <a:r>
                        <a:rPr lang="en-US" sz="3200" dirty="0" smtClean="0">
                          <a:solidFill>
                            <a:schemeClr val="bg1"/>
                          </a:solidFill>
                          <a:effectLst/>
                        </a:rPr>
                        <a:t>produce at least as</a:t>
                      </a:r>
                    </a:p>
                    <a:p>
                      <a:pPr marL="0" marR="0" algn="ctr" hangingPunct="0">
                        <a:lnSpc>
                          <a:spcPts val="1200"/>
                        </a:lnSpc>
                        <a:spcBef>
                          <a:spcPts val="0"/>
                        </a:spcBef>
                        <a:spcAft>
                          <a:spcPts val="0"/>
                        </a:spcAft>
                        <a:tabLst>
                          <a:tab pos="143510" algn="l"/>
                        </a:tabLst>
                      </a:pPr>
                      <a:endParaRPr lang="en-US" sz="3200" dirty="0" smtClean="0">
                        <a:solidFill>
                          <a:schemeClr val="bg1"/>
                        </a:solidFill>
                        <a:effectLst/>
                      </a:endParaRPr>
                    </a:p>
                    <a:p>
                      <a:pPr marL="0" marR="0" algn="ctr" hangingPunct="0">
                        <a:lnSpc>
                          <a:spcPts val="1200"/>
                        </a:lnSpc>
                        <a:spcBef>
                          <a:spcPts val="0"/>
                        </a:spcBef>
                        <a:spcAft>
                          <a:spcPts val="0"/>
                        </a:spcAft>
                        <a:tabLst>
                          <a:tab pos="143510" algn="l"/>
                        </a:tabLst>
                      </a:pPr>
                      <a:endParaRPr lang="en-US" sz="3200" dirty="0" smtClean="0">
                        <a:solidFill>
                          <a:schemeClr val="bg1"/>
                        </a:solidFill>
                        <a:effectLst/>
                      </a:endParaRPr>
                    </a:p>
                    <a:p>
                      <a:pPr marL="0" marR="0" algn="ctr" hangingPunct="0">
                        <a:lnSpc>
                          <a:spcPts val="1200"/>
                        </a:lnSpc>
                        <a:spcBef>
                          <a:spcPts val="0"/>
                        </a:spcBef>
                        <a:spcAft>
                          <a:spcPts val="0"/>
                        </a:spcAft>
                        <a:tabLst>
                          <a:tab pos="143510" algn="l"/>
                        </a:tabLst>
                      </a:pPr>
                      <a:r>
                        <a:rPr lang="en-US" sz="3200" dirty="0" smtClean="0">
                          <a:solidFill>
                            <a:schemeClr val="bg1"/>
                          </a:solidFill>
                          <a:effectLst/>
                        </a:rPr>
                        <a:t>much good as any</a:t>
                      </a:r>
                    </a:p>
                    <a:p>
                      <a:pPr marL="0" marR="0" algn="ctr" hangingPunct="0">
                        <a:lnSpc>
                          <a:spcPts val="1200"/>
                        </a:lnSpc>
                        <a:spcBef>
                          <a:spcPts val="0"/>
                        </a:spcBef>
                        <a:spcAft>
                          <a:spcPts val="0"/>
                        </a:spcAft>
                        <a:tabLst>
                          <a:tab pos="143510" algn="l"/>
                        </a:tabLst>
                      </a:pPr>
                      <a:endParaRPr lang="en-US" sz="3200" dirty="0" smtClean="0">
                        <a:solidFill>
                          <a:schemeClr val="bg1"/>
                        </a:solidFill>
                        <a:effectLst/>
                      </a:endParaRPr>
                    </a:p>
                    <a:p>
                      <a:pPr marL="0" marR="0" algn="ctr" hangingPunct="0">
                        <a:lnSpc>
                          <a:spcPts val="1200"/>
                        </a:lnSpc>
                        <a:spcBef>
                          <a:spcPts val="0"/>
                        </a:spcBef>
                        <a:spcAft>
                          <a:spcPts val="0"/>
                        </a:spcAft>
                        <a:tabLst>
                          <a:tab pos="143510" algn="l"/>
                        </a:tabLst>
                      </a:pPr>
                      <a:endParaRPr lang="en-US" sz="3200" dirty="0" smtClean="0">
                        <a:solidFill>
                          <a:schemeClr val="bg1"/>
                        </a:solidFill>
                        <a:effectLst/>
                      </a:endParaRPr>
                    </a:p>
                    <a:p>
                      <a:pPr marL="0" marR="0" algn="ctr" hangingPunct="0">
                        <a:lnSpc>
                          <a:spcPts val="1200"/>
                        </a:lnSpc>
                        <a:spcBef>
                          <a:spcPts val="0"/>
                        </a:spcBef>
                        <a:spcAft>
                          <a:spcPts val="0"/>
                        </a:spcAft>
                        <a:tabLst>
                          <a:tab pos="143510" algn="l"/>
                        </a:tabLst>
                      </a:pPr>
                      <a:r>
                        <a:rPr lang="en-US" sz="3200" dirty="0" smtClean="0">
                          <a:solidFill>
                            <a:schemeClr val="bg1"/>
                          </a:solidFill>
                          <a:effectLst/>
                        </a:rPr>
                        <a:t>other choice </a:t>
                      </a:r>
                    </a:p>
                    <a:p>
                      <a:pPr marL="0" marR="0" algn="l" hangingPunct="0">
                        <a:lnSpc>
                          <a:spcPts val="1200"/>
                        </a:lnSpc>
                        <a:spcBef>
                          <a:spcPts val="0"/>
                        </a:spcBef>
                        <a:spcAft>
                          <a:spcPts val="0"/>
                        </a:spcAft>
                        <a:tabLst>
                          <a:tab pos="143510" algn="l"/>
                        </a:tabLst>
                      </a:pPr>
                      <a:endParaRPr lang="en-AU" sz="3200" dirty="0" smtClean="0">
                        <a:solidFill>
                          <a:schemeClr val="bg1"/>
                        </a:solidFill>
                        <a:effectLst/>
                      </a:endParaRPr>
                    </a:p>
                    <a:p>
                      <a:pPr marL="0" marR="0" algn="l" hangingPunct="0">
                        <a:lnSpc>
                          <a:spcPts val="1200"/>
                        </a:lnSpc>
                        <a:spcBef>
                          <a:spcPts val="0"/>
                        </a:spcBef>
                        <a:spcAft>
                          <a:spcPts val="0"/>
                        </a:spcAft>
                        <a:tabLst>
                          <a:tab pos="143510" algn="l"/>
                        </a:tabLst>
                      </a:pPr>
                      <a:endParaRPr lang="en-AU" sz="3200" dirty="0" smtClean="0">
                        <a:solidFill>
                          <a:schemeClr val="bg1"/>
                        </a:solidFill>
                        <a:effectLst/>
                      </a:endParaRPr>
                    </a:p>
                  </a:txBody>
                  <a:tcPr marL="68580" marR="68580" marT="0" marB="0"/>
                </a:tc>
              </a:tr>
            </a:tbl>
          </a:graphicData>
        </a:graphic>
      </p:graphicFrame>
    </p:spTree>
    <p:extLst>
      <p:ext uri="{BB962C8B-B14F-4D97-AF65-F5344CB8AC3E}">
        <p14:creationId xmlns:p14="http://schemas.microsoft.com/office/powerpoint/2010/main" val="1560620594"/>
      </p:ext>
    </p:extLst>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143000"/>
          </a:xfrm>
        </p:spPr>
        <p:txBody>
          <a:bodyPr>
            <a:normAutofit/>
          </a:bodyPr>
          <a:lstStyle/>
          <a:p>
            <a:r>
              <a:rPr lang="en-US" b="1" dirty="0" smtClean="0"/>
              <a:t>Confucianism</a:t>
            </a:r>
            <a:endParaRPr lang="en-US" dirty="0"/>
          </a:p>
        </p:txBody>
      </p:sp>
      <p:sp>
        <p:nvSpPr>
          <p:cNvPr id="3" name="Content Placeholder 2"/>
          <p:cNvSpPr>
            <a:spLocks noGrp="1"/>
          </p:cNvSpPr>
          <p:nvPr>
            <p:ph idx="1"/>
          </p:nvPr>
        </p:nvSpPr>
        <p:spPr>
          <a:xfrm>
            <a:off x="457200" y="1219200"/>
            <a:ext cx="8229600" cy="4525963"/>
          </a:xfrm>
        </p:spPr>
        <p:txBody>
          <a:bodyPr>
            <a:noAutofit/>
          </a:bodyPr>
          <a:lstStyle/>
          <a:p>
            <a:pPr hangingPunct="0"/>
            <a:r>
              <a:rPr lang="en-AU" sz="4000" dirty="0" smtClean="0"/>
              <a:t>Very </a:t>
            </a:r>
            <a:r>
              <a:rPr lang="en-AU" sz="4000" smtClean="0"/>
              <a:t>early bases </a:t>
            </a:r>
            <a:r>
              <a:rPr lang="en-AU" sz="4000" dirty="0" smtClean="0"/>
              <a:t>of ethics</a:t>
            </a:r>
          </a:p>
          <a:p>
            <a:pPr hangingPunct="0"/>
            <a:r>
              <a:rPr lang="en-AU" sz="4000" dirty="0" smtClean="0"/>
              <a:t>Behaviour </a:t>
            </a:r>
            <a:r>
              <a:rPr lang="en-AU" sz="4000" dirty="0"/>
              <a:t>appropriate to </a:t>
            </a:r>
            <a:r>
              <a:rPr lang="en-AU" sz="4000" dirty="0" smtClean="0"/>
              <a:t>relationships </a:t>
            </a:r>
          </a:p>
          <a:p>
            <a:pPr hangingPunct="0"/>
            <a:r>
              <a:rPr lang="en-AU" sz="4000" dirty="0" smtClean="0"/>
              <a:t>Emphasis on traditional relationships</a:t>
            </a:r>
            <a:endParaRPr lang="en-AU" sz="4000" dirty="0"/>
          </a:p>
          <a:p>
            <a:pPr hangingPunct="0"/>
            <a:r>
              <a:rPr lang="en-AU" sz="4000" dirty="0" smtClean="0"/>
              <a:t>Individual </a:t>
            </a:r>
            <a:r>
              <a:rPr lang="en-AU" sz="4000" dirty="0"/>
              <a:t>behaviour must be appropriate to the specific </a:t>
            </a:r>
            <a:r>
              <a:rPr lang="en-AU" sz="4000" dirty="0" smtClean="0"/>
              <a:t>relationship (optimise </a:t>
            </a:r>
            <a:r>
              <a:rPr lang="en-AU" sz="4000" dirty="0"/>
              <a:t>the benefit to </a:t>
            </a:r>
            <a:r>
              <a:rPr lang="en-AU" sz="4000" dirty="0" smtClean="0"/>
              <a:t>both)</a:t>
            </a:r>
            <a:endParaRPr lang="en-US" sz="4000" u="sng" dirty="0"/>
          </a:p>
          <a:p>
            <a:endParaRPr lang="en-US" sz="4000" dirty="0"/>
          </a:p>
        </p:txBody>
      </p:sp>
    </p:spTree>
    <p:extLst>
      <p:ext uri="{BB962C8B-B14F-4D97-AF65-F5344CB8AC3E}">
        <p14:creationId xmlns:p14="http://schemas.microsoft.com/office/powerpoint/2010/main" val="1024123913"/>
      </p:ext>
    </p:extLst>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3327"/>
            <a:ext cx="8229600" cy="1143000"/>
          </a:xfrm>
        </p:spPr>
        <p:txBody>
          <a:bodyPr>
            <a:normAutofit/>
          </a:bodyPr>
          <a:lstStyle/>
          <a:p>
            <a:r>
              <a:rPr lang="en-AU" b="1" i="1" dirty="0" smtClean="0"/>
              <a:t>GUANXI</a:t>
            </a:r>
            <a:endParaRPr lang="en-US" dirty="0"/>
          </a:p>
        </p:txBody>
      </p:sp>
      <p:sp>
        <p:nvSpPr>
          <p:cNvPr id="3" name="Content Placeholder 2"/>
          <p:cNvSpPr>
            <a:spLocks noGrp="1"/>
          </p:cNvSpPr>
          <p:nvPr>
            <p:ph idx="1"/>
          </p:nvPr>
        </p:nvSpPr>
        <p:spPr/>
        <p:txBody>
          <a:bodyPr>
            <a:normAutofit/>
          </a:bodyPr>
          <a:lstStyle/>
          <a:p>
            <a:pPr marL="0" indent="0" hangingPunct="0">
              <a:buNone/>
            </a:pPr>
            <a:r>
              <a:rPr lang="en-AU" sz="3600" b="1" dirty="0" smtClean="0"/>
              <a:t>Definition</a:t>
            </a:r>
            <a:r>
              <a:rPr lang="en-AU" sz="3600" dirty="0" smtClean="0"/>
              <a:t>: the </a:t>
            </a:r>
            <a:r>
              <a:rPr lang="en-AU" sz="3600" dirty="0"/>
              <a:t>relationships a person </a:t>
            </a:r>
            <a:r>
              <a:rPr lang="en-AU" sz="3600" dirty="0" smtClean="0"/>
              <a:t>has</a:t>
            </a:r>
          </a:p>
          <a:p>
            <a:pPr marL="0" indent="0" hangingPunct="0">
              <a:buNone/>
            </a:pPr>
            <a:r>
              <a:rPr lang="en-AU" sz="3600" b="1" dirty="0" smtClean="0"/>
              <a:t>HOWEVER</a:t>
            </a:r>
            <a:r>
              <a:rPr lang="en-AU" sz="3600" dirty="0" smtClean="0"/>
              <a:t> it has a deeper meaning: </a:t>
            </a:r>
          </a:p>
          <a:p>
            <a:pPr hangingPunct="0"/>
            <a:r>
              <a:rPr lang="en-AU" sz="3600" dirty="0" smtClean="0"/>
              <a:t>the </a:t>
            </a:r>
            <a:r>
              <a:rPr lang="en-AU" sz="3600" dirty="0"/>
              <a:t>cultivation of a personal network who mutually support one </a:t>
            </a:r>
            <a:r>
              <a:rPr lang="en-AU" sz="3600" dirty="0" smtClean="0"/>
              <a:t>another</a:t>
            </a:r>
          </a:p>
          <a:p>
            <a:pPr hangingPunct="0"/>
            <a:r>
              <a:rPr lang="en-AU" sz="3600" dirty="0" smtClean="0"/>
              <a:t>Participant in relationship </a:t>
            </a:r>
            <a:r>
              <a:rPr lang="en-AU" sz="3600" dirty="0"/>
              <a:t>network will take </a:t>
            </a:r>
            <a:r>
              <a:rPr lang="en-AU" sz="3600" dirty="0" smtClean="0"/>
              <a:t>account of each others interests when </a:t>
            </a:r>
            <a:r>
              <a:rPr lang="en-AU" sz="3600" dirty="0"/>
              <a:t>making </a:t>
            </a:r>
            <a:r>
              <a:rPr lang="en-AU" sz="3600" dirty="0" smtClean="0"/>
              <a:t>decisions</a:t>
            </a:r>
            <a:endParaRPr lang="en-US" sz="3600" dirty="0"/>
          </a:p>
        </p:txBody>
      </p:sp>
    </p:spTree>
    <p:extLst>
      <p:ext uri="{BB962C8B-B14F-4D97-AF65-F5344CB8AC3E}">
        <p14:creationId xmlns:p14="http://schemas.microsoft.com/office/powerpoint/2010/main" val="2704812542"/>
      </p:ext>
    </p:extLst>
  </p:cSld>
  <p:clrMapOvr>
    <a:masterClrMapping/>
  </p:clrMapOvr>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944562"/>
          </a:xfrm>
        </p:spPr>
        <p:txBody>
          <a:bodyPr>
            <a:normAutofit/>
          </a:bodyPr>
          <a:lstStyle/>
          <a:p>
            <a:r>
              <a:rPr lang="en-US" b="1" dirty="0" smtClean="0"/>
              <a:t>VIRTUE ETHICS</a:t>
            </a:r>
            <a:endParaRPr lang="en-US" dirty="0"/>
          </a:p>
        </p:txBody>
      </p:sp>
      <p:sp>
        <p:nvSpPr>
          <p:cNvPr id="3" name="Content Placeholder 2"/>
          <p:cNvSpPr>
            <a:spLocks noGrp="1"/>
          </p:cNvSpPr>
          <p:nvPr>
            <p:ph idx="1"/>
          </p:nvPr>
        </p:nvSpPr>
        <p:spPr>
          <a:xfrm>
            <a:off x="457200" y="1143000"/>
            <a:ext cx="8229600" cy="5257800"/>
          </a:xfrm>
        </p:spPr>
        <p:txBody>
          <a:bodyPr>
            <a:noAutofit/>
          </a:bodyPr>
          <a:lstStyle/>
          <a:p>
            <a:pPr marL="0" indent="0" algn="ctr">
              <a:buNone/>
            </a:pPr>
            <a:r>
              <a:rPr lang="en-US" sz="3600" dirty="0" smtClean="0"/>
              <a:t>Originally known as </a:t>
            </a:r>
            <a:r>
              <a:rPr lang="en-US" sz="3600" dirty="0"/>
              <a:t>Aristotle’s </a:t>
            </a:r>
            <a:r>
              <a:rPr lang="en-US" sz="3600" i="1" dirty="0"/>
              <a:t>Nicomachean </a:t>
            </a:r>
            <a:r>
              <a:rPr lang="en-US" sz="3600" i="1" dirty="0" smtClean="0"/>
              <a:t>ethics</a:t>
            </a:r>
            <a:r>
              <a:rPr lang="en-US" sz="3600" dirty="0" smtClean="0"/>
              <a:t> </a:t>
            </a:r>
          </a:p>
          <a:p>
            <a:pPr marL="0" indent="0">
              <a:buNone/>
            </a:pPr>
            <a:r>
              <a:rPr lang="en-US" sz="3600" b="1" dirty="0" smtClean="0"/>
              <a:t>Virtue ethics </a:t>
            </a:r>
            <a:r>
              <a:rPr lang="en-US" sz="3600" dirty="0" smtClean="0"/>
              <a:t>sees:</a:t>
            </a:r>
          </a:p>
          <a:p>
            <a:r>
              <a:rPr lang="en-US" sz="3600" dirty="0" smtClean="0"/>
              <a:t> human nature is defined by its aims</a:t>
            </a:r>
          </a:p>
          <a:p>
            <a:r>
              <a:rPr lang="en-US" sz="3600" dirty="0"/>
              <a:t> </a:t>
            </a:r>
            <a:r>
              <a:rPr lang="en-US" sz="3600" dirty="0" smtClean="0"/>
              <a:t>the most important one was </a:t>
            </a:r>
            <a:r>
              <a:rPr lang="en-US" sz="3600" dirty="0"/>
              <a:t>to aim at ‘the </a:t>
            </a:r>
            <a:r>
              <a:rPr lang="en-US" sz="3600" dirty="0" smtClean="0"/>
              <a:t>good</a:t>
            </a:r>
            <a:r>
              <a:rPr lang="en-US" sz="3600" dirty="0"/>
              <a:t>’. </a:t>
            </a:r>
            <a:endParaRPr lang="en-US" sz="3600" dirty="0" smtClean="0"/>
          </a:p>
          <a:p>
            <a:r>
              <a:rPr lang="en-US" sz="3600" dirty="0" smtClean="0"/>
              <a:t>Decisions and actions are about the </a:t>
            </a:r>
            <a:r>
              <a:rPr lang="en-US" sz="3600" dirty="0"/>
              <a:t>ends to be achieved.</a:t>
            </a:r>
          </a:p>
        </p:txBody>
      </p:sp>
    </p:spTree>
    <p:extLst>
      <p:ext uri="{BB962C8B-B14F-4D97-AF65-F5344CB8AC3E}">
        <p14:creationId xmlns:p14="http://schemas.microsoft.com/office/powerpoint/2010/main" val="1873674461"/>
      </p:ext>
    </p:extLst>
  </p:cSld>
  <p:clrMapOvr>
    <a:masterClrMapping/>
  </p:clrMapOvr>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4882"/>
            <a:ext cx="8229600" cy="1143000"/>
          </a:xfrm>
        </p:spPr>
        <p:txBody>
          <a:bodyPr/>
          <a:lstStyle/>
          <a:p>
            <a:r>
              <a:rPr lang="en-US" b="1" dirty="0" smtClean="0"/>
              <a:t>VIRTUE</a:t>
            </a:r>
            <a:endParaRPr lang="en-US" b="1" dirty="0"/>
          </a:p>
        </p:txBody>
      </p:sp>
      <p:sp>
        <p:nvSpPr>
          <p:cNvPr id="3" name="Content Placeholder 2"/>
          <p:cNvSpPr>
            <a:spLocks noGrp="1"/>
          </p:cNvSpPr>
          <p:nvPr>
            <p:ph idx="1"/>
          </p:nvPr>
        </p:nvSpPr>
        <p:spPr>
          <a:xfrm>
            <a:off x="457200" y="1295400"/>
            <a:ext cx="8229600" cy="5181600"/>
          </a:xfrm>
        </p:spPr>
        <p:txBody>
          <a:bodyPr>
            <a:normAutofit lnSpcReduction="10000"/>
          </a:bodyPr>
          <a:lstStyle/>
          <a:p>
            <a:pPr marL="0" indent="0" hangingPunct="0">
              <a:buNone/>
            </a:pPr>
            <a:r>
              <a:rPr lang="en-AU" b="1" dirty="0" smtClean="0"/>
              <a:t>Definition:</a:t>
            </a:r>
            <a:r>
              <a:rPr lang="en-AU" dirty="0" smtClean="0"/>
              <a:t>  ‘</a:t>
            </a:r>
            <a:r>
              <a:rPr lang="en-AU" dirty="0"/>
              <a:t>moral excellence or goodness’ </a:t>
            </a:r>
          </a:p>
          <a:p>
            <a:pPr marL="0" indent="0" hangingPunct="0">
              <a:buNone/>
            </a:pPr>
            <a:r>
              <a:rPr lang="en-AU" b="1" dirty="0" smtClean="0"/>
              <a:t>HOWEVER</a:t>
            </a:r>
            <a:r>
              <a:rPr lang="en-AU" dirty="0" smtClean="0"/>
              <a:t> morality needs to be understood at several levels:</a:t>
            </a:r>
          </a:p>
          <a:p>
            <a:pPr hangingPunct="0"/>
            <a:r>
              <a:rPr lang="en-AU" dirty="0" smtClean="0"/>
              <a:t>moral </a:t>
            </a:r>
            <a:r>
              <a:rPr lang="en-AU" dirty="0"/>
              <a:t>virtues (such as honesty and decency); </a:t>
            </a:r>
            <a:endParaRPr lang="en-US" u="sng" dirty="0"/>
          </a:p>
          <a:p>
            <a:pPr lvl="0" hangingPunct="0"/>
            <a:r>
              <a:rPr lang="en-AU" dirty="0"/>
              <a:t>intellectual virtues (such as intelligence and curiosity); </a:t>
            </a:r>
            <a:endParaRPr lang="en-US" u="sng" dirty="0"/>
          </a:p>
          <a:p>
            <a:pPr lvl="0" hangingPunct="0"/>
            <a:r>
              <a:rPr lang="en-AU" dirty="0"/>
              <a:t>communal virtues (such as charity and respect for others); and </a:t>
            </a:r>
            <a:endParaRPr lang="en-US" u="sng" dirty="0"/>
          </a:p>
          <a:p>
            <a:pPr lvl="0" hangingPunct="0"/>
            <a:r>
              <a:rPr lang="en-AU" dirty="0"/>
              <a:t>political virtues (such as a respect for law and a belief in the common good).</a:t>
            </a:r>
            <a:endParaRPr lang="en-US" u="sng" dirty="0"/>
          </a:p>
          <a:p>
            <a:endParaRPr lang="en-US" dirty="0"/>
          </a:p>
        </p:txBody>
      </p:sp>
    </p:spTree>
    <p:extLst>
      <p:ext uri="{BB962C8B-B14F-4D97-AF65-F5344CB8AC3E}">
        <p14:creationId xmlns:p14="http://schemas.microsoft.com/office/powerpoint/2010/main" val="3853469671"/>
      </p:ext>
    </p:extLst>
  </p:cSld>
  <p:clrMapOvr>
    <a:masterClrMapping/>
  </p:clrMapOvr>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111967"/>
            <a:ext cx="8229600" cy="1143000"/>
          </a:xfrm>
        </p:spPr>
        <p:txBody>
          <a:bodyPr>
            <a:normAutofit fontScale="90000"/>
          </a:bodyPr>
          <a:lstStyle/>
          <a:p>
            <a:r>
              <a:rPr lang="en-AU" dirty="0"/>
              <a:t>Maslow’s </a:t>
            </a:r>
            <a:r>
              <a:rPr lang="en-AU" dirty="0" smtClean="0"/>
              <a:t>original hierarchy </a:t>
            </a:r>
            <a:r>
              <a:rPr lang="en-AU" dirty="0"/>
              <a:t>of needs </a:t>
            </a:r>
            <a:endParaRPr lang="en-US"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588698503"/>
              </p:ext>
            </p:extLst>
          </p:nvPr>
        </p:nvGraphicFramePr>
        <p:xfrm>
          <a:off x="457200" y="838200"/>
          <a:ext cx="8534400" cy="57912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438385445"/>
      </p:ext>
    </p:extLst>
  </p:cSld>
  <p:clrMapOvr>
    <a:masterClrMapping/>
  </p:clrMapOvr>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838200"/>
          </a:xfrm>
        </p:spPr>
        <p:txBody>
          <a:bodyPr>
            <a:normAutofit/>
          </a:bodyPr>
          <a:lstStyle/>
          <a:p>
            <a:r>
              <a:rPr lang="en-US" b="1" dirty="0" smtClean="0"/>
              <a:t>RELIGION AND ETHICS</a:t>
            </a:r>
            <a:endParaRPr lang="en-US" dirty="0"/>
          </a:p>
        </p:txBody>
      </p:sp>
      <p:sp>
        <p:nvSpPr>
          <p:cNvPr id="3" name="Content Placeholder 2"/>
          <p:cNvSpPr>
            <a:spLocks noGrp="1"/>
          </p:cNvSpPr>
          <p:nvPr>
            <p:ph idx="1"/>
          </p:nvPr>
        </p:nvSpPr>
        <p:spPr>
          <a:xfrm>
            <a:off x="533400" y="838200"/>
            <a:ext cx="8229600" cy="5867400"/>
          </a:xfrm>
        </p:spPr>
        <p:txBody>
          <a:bodyPr>
            <a:normAutofit fontScale="77500" lnSpcReduction="20000"/>
          </a:bodyPr>
          <a:lstStyle/>
          <a:p>
            <a:pPr marL="0" indent="0">
              <a:spcBef>
                <a:spcPts val="0"/>
              </a:spcBef>
              <a:buNone/>
            </a:pPr>
            <a:r>
              <a:rPr lang="en-US" sz="3500" dirty="0" smtClean="0"/>
              <a:t>Popular opinion would see religion as a valid basis for a code of ethics.</a:t>
            </a:r>
          </a:p>
          <a:p>
            <a:pPr marL="0" indent="0">
              <a:spcBef>
                <a:spcPts val="0"/>
              </a:spcBef>
              <a:buNone/>
            </a:pPr>
            <a:endParaRPr lang="en-US" sz="3500" dirty="0"/>
          </a:p>
          <a:p>
            <a:pPr marL="0" indent="0">
              <a:spcBef>
                <a:spcPts val="0"/>
              </a:spcBef>
              <a:buNone/>
            </a:pPr>
            <a:r>
              <a:rPr lang="en-US" sz="3500" dirty="0" smtClean="0"/>
              <a:t>The difficulty here is  subjectivity as demonstrated by the multiplicity of  interpretations</a:t>
            </a:r>
          </a:p>
          <a:p>
            <a:pPr marL="0" indent="0">
              <a:spcBef>
                <a:spcPts val="0"/>
              </a:spcBef>
              <a:buNone/>
            </a:pPr>
            <a:endParaRPr lang="en-US" sz="3500" dirty="0"/>
          </a:p>
          <a:p>
            <a:pPr marL="0" indent="0">
              <a:spcBef>
                <a:spcPts val="0"/>
              </a:spcBef>
              <a:buNone/>
            </a:pPr>
            <a:r>
              <a:rPr lang="en-US" sz="3500" dirty="0" smtClean="0"/>
              <a:t>Ethics is about a code of behavior that is rationale,  the  foundations of religion are irrational</a:t>
            </a:r>
          </a:p>
          <a:p>
            <a:pPr marL="0" indent="0">
              <a:spcBef>
                <a:spcPts val="0"/>
              </a:spcBef>
              <a:buNone/>
            </a:pPr>
            <a:r>
              <a:rPr lang="en-US" sz="3500" dirty="0" smtClean="0"/>
              <a:t> </a:t>
            </a:r>
          </a:p>
          <a:p>
            <a:pPr marL="0" indent="0">
              <a:spcBef>
                <a:spcPts val="0"/>
              </a:spcBef>
              <a:buNone/>
            </a:pPr>
            <a:r>
              <a:rPr lang="en-US" sz="4100" b="1" dirty="0" smtClean="0"/>
              <a:t>	THE HUMAN NATURE DEBATE</a:t>
            </a:r>
          </a:p>
          <a:p>
            <a:pPr marL="0" indent="0">
              <a:spcBef>
                <a:spcPts val="0"/>
              </a:spcBef>
              <a:buNone/>
            </a:pPr>
            <a:endParaRPr lang="en-US" sz="3500" dirty="0"/>
          </a:p>
          <a:p>
            <a:pPr marL="0" indent="0">
              <a:spcBef>
                <a:spcPts val="0"/>
              </a:spcBef>
              <a:buNone/>
            </a:pPr>
            <a:r>
              <a:rPr lang="en-US" sz="3500" dirty="0" smtClean="0"/>
              <a:t>A key debate here is whether  good and evil are in our nature, or that  behaving in a way that is good or evil is  ‘situationally determined.’</a:t>
            </a:r>
          </a:p>
          <a:p>
            <a:pPr marL="0" indent="0">
              <a:spcBef>
                <a:spcPts val="0"/>
              </a:spcBef>
              <a:buNone/>
            </a:pPr>
            <a:endParaRPr lang="en-US" sz="3500" dirty="0"/>
          </a:p>
          <a:p>
            <a:pPr marL="0" indent="0">
              <a:spcBef>
                <a:spcPts val="0"/>
              </a:spcBef>
              <a:buNone/>
            </a:pPr>
            <a:r>
              <a:rPr lang="en-US" sz="3500" i="1" dirty="0" smtClean="0"/>
              <a:t>**philosophical debate and  research supports the latter</a:t>
            </a:r>
          </a:p>
          <a:p>
            <a:pPr marL="0" indent="0">
              <a:buNone/>
            </a:pPr>
            <a:endParaRPr lang="en-US" dirty="0" smtClean="0"/>
          </a:p>
        </p:txBody>
      </p:sp>
    </p:spTree>
    <p:extLst>
      <p:ext uri="{BB962C8B-B14F-4D97-AF65-F5344CB8AC3E}">
        <p14:creationId xmlns:p14="http://schemas.microsoft.com/office/powerpoint/2010/main" val="3131608802"/>
      </p:ext>
    </p:extLst>
  </p:cSld>
  <p:clrMapOvr>
    <a:masterClrMapping/>
  </p:clrMapOvr>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3996"/>
            <a:ext cx="8229600" cy="1143000"/>
          </a:xfrm>
        </p:spPr>
        <p:txBody>
          <a:bodyPr>
            <a:normAutofit/>
          </a:bodyPr>
          <a:lstStyle/>
          <a:p>
            <a:r>
              <a:rPr lang="en-US" b="1" dirty="0" smtClean="0"/>
              <a:t>Kant</a:t>
            </a:r>
            <a:endParaRPr lang="en-US" dirty="0"/>
          </a:p>
        </p:txBody>
      </p:sp>
      <p:sp>
        <p:nvSpPr>
          <p:cNvPr id="3" name="Content Placeholder 2"/>
          <p:cNvSpPr>
            <a:spLocks noGrp="1"/>
          </p:cNvSpPr>
          <p:nvPr>
            <p:ph idx="1"/>
          </p:nvPr>
        </p:nvSpPr>
        <p:spPr>
          <a:xfrm>
            <a:off x="457200" y="990600"/>
            <a:ext cx="8305800" cy="5638800"/>
          </a:xfrm>
        </p:spPr>
        <p:txBody>
          <a:bodyPr>
            <a:normAutofit/>
          </a:bodyPr>
          <a:lstStyle/>
          <a:p>
            <a:pPr marL="0" indent="0">
              <a:spcBef>
                <a:spcPts val="0"/>
              </a:spcBef>
              <a:buNone/>
            </a:pPr>
            <a:r>
              <a:rPr lang="en-US" sz="3400" dirty="0" smtClean="0"/>
              <a:t>Kant’s theory is known </a:t>
            </a:r>
            <a:r>
              <a:rPr lang="en-US" sz="3400" dirty="0"/>
              <a:t>as the ‘categorical imperative</a:t>
            </a:r>
            <a:r>
              <a:rPr lang="en-US" sz="3400" dirty="0" smtClean="0"/>
              <a:t>’,</a:t>
            </a:r>
          </a:p>
          <a:p>
            <a:pPr marL="0" indent="0">
              <a:spcBef>
                <a:spcPts val="0"/>
              </a:spcBef>
              <a:buNone/>
            </a:pPr>
            <a:endParaRPr lang="en-US" sz="3400" dirty="0"/>
          </a:p>
          <a:p>
            <a:pPr marL="0" indent="0">
              <a:spcBef>
                <a:spcPts val="0"/>
              </a:spcBef>
              <a:buNone/>
            </a:pPr>
            <a:r>
              <a:rPr lang="en-US" sz="3400" dirty="0" smtClean="0"/>
              <a:t>Morality is about the intention  not the result</a:t>
            </a:r>
          </a:p>
          <a:p>
            <a:pPr marL="0" indent="0">
              <a:spcBef>
                <a:spcPts val="0"/>
              </a:spcBef>
              <a:buNone/>
            </a:pPr>
            <a:endParaRPr lang="en-US" sz="3400" dirty="0"/>
          </a:p>
          <a:p>
            <a:pPr marL="0" indent="0">
              <a:spcBef>
                <a:spcPts val="0"/>
              </a:spcBef>
              <a:buNone/>
            </a:pPr>
            <a:r>
              <a:rPr lang="en-US" sz="3400" dirty="0" smtClean="0"/>
              <a:t>Ethical behavior is </a:t>
            </a:r>
            <a:r>
              <a:rPr lang="en-US" sz="3400" dirty="0"/>
              <a:t>based on law determined by </a:t>
            </a:r>
            <a:r>
              <a:rPr lang="en-US" sz="3400" dirty="0" smtClean="0"/>
              <a:t>reason</a:t>
            </a:r>
          </a:p>
          <a:p>
            <a:pPr marL="0" indent="0">
              <a:spcBef>
                <a:spcPts val="0"/>
              </a:spcBef>
              <a:buNone/>
            </a:pPr>
            <a:endParaRPr lang="en-US" sz="3400" dirty="0"/>
          </a:p>
          <a:p>
            <a:pPr marL="0" indent="0">
              <a:spcBef>
                <a:spcPts val="0"/>
              </a:spcBef>
              <a:buNone/>
            </a:pPr>
            <a:r>
              <a:rPr lang="en-US" sz="3400" dirty="0" smtClean="0"/>
              <a:t>Rule of morality should </a:t>
            </a:r>
            <a:r>
              <a:rPr lang="en-US" sz="3400" dirty="0"/>
              <a:t>be treated as though </a:t>
            </a:r>
            <a:r>
              <a:rPr lang="en-US" sz="3400" dirty="0" smtClean="0"/>
              <a:t>they believe it to </a:t>
            </a:r>
            <a:r>
              <a:rPr lang="en-US" sz="3400" dirty="0"/>
              <a:t>be a universal principle </a:t>
            </a:r>
          </a:p>
        </p:txBody>
      </p:sp>
    </p:spTree>
    <p:extLst>
      <p:ext uri="{BB962C8B-B14F-4D97-AF65-F5344CB8AC3E}">
        <p14:creationId xmlns:p14="http://schemas.microsoft.com/office/powerpoint/2010/main" val="3989027482"/>
      </p:ext>
    </p:extLst>
  </p:cSld>
  <p:clrMapOvr>
    <a:masterClrMapping/>
  </p:clrMapOvr>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3327"/>
            <a:ext cx="8229600" cy="1143000"/>
          </a:xfrm>
        </p:spPr>
        <p:txBody>
          <a:bodyPr>
            <a:normAutofit/>
          </a:bodyPr>
          <a:lstStyle/>
          <a:p>
            <a:r>
              <a:rPr lang="en-US" b="1" dirty="0"/>
              <a:t>Excellence and Western values </a:t>
            </a:r>
            <a:endParaRPr lang="en-US" dirty="0"/>
          </a:p>
        </p:txBody>
      </p:sp>
      <p:sp>
        <p:nvSpPr>
          <p:cNvPr id="3" name="Content Placeholder 2"/>
          <p:cNvSpPr>
            <a:spLocks noGrp="1"/>
          </p:cNvSpPr>
          <p:nvPr>
            <p:ph idx="1"/>
          </p:nvPr>
        </p:nvSpPr>
        <p:spPr>
          <a:xfrm>
            <a:off x="533400" y="1219200"/>
            <a:ext cx="8229600" cy="5486400"/>
          </a:xfrm>
        </p:spPr>
        <p:txBody>
          <a:bodyPr>
            <a:normAutofit lnSpcReduction="10000"/>
          </a:bodyPr>
          <a:lstStyle/>
          <a:p>
            <a:pPr marL="0" indent="0" hangingPunct="0">
              <a:buNone/>
            </a:pPr>
            <a:r>
              <a:rPr lang="en-AU" dirty="0" smtClean="0"/>
              <a:t>Cormack </a:t>
            </a:r>
            <a:r>
              <a:rPr lang="en-AU" dirty="0"/>
              <a:t> (1991) </a:t>
            </a:r>
            <a:r>
              <a:rPr lang="en-AU" dirty="0" smtClean="0"/>
              <a:t>considered that Western culture has a </a:t>
            </a:r>
            <a:r>
              <a:rPr lang="en-AU" dirty="0"/>
              <a:t>set of </a:t>
            </a:r>
            <a:r>
              <a:rPr lang="en-AU" dirty="0" smtClean="0"/>
              <a:t>values underpinned by excellence.</a:t>
            </a:r>
          </a:p>
          <a:p>
            <a:pPr marL="0" indent="0" hangingPunct="0">
              <a:buNone/>
            </a:pPr>
            <a:r>
              <a:rPr lang="en-AU" dirty="0" smtClean="0"/>
              <a:t>He cites the importance </a:t>
            </a:r>
            <a:r>
              <a:rPr lang="en-AU" dirty="0"/>
              <a:t>of </a:t>
            </a:r>
            <a:r>
              <a:rPr lang="en-AU" dirty="0" smtClean="0"/>
              <a:t>service to;</a:t>
            </a:r>
          </a:p>
          <a:p>
            <a:pPr lvl="2" hangingPunct="0"/>
            <a:r>
              <a:rPr lang="en-AU" dirty="0"/>
              <a:t>	</a:t>
            </a:r>
            <a:r>
              <a:rPr lang="en-AU" dirty="0" smtClean="0"/>
              <a:t> </a:t>
            </a:r>
            <a:r>
              <a:rPr lang="en-AU" sz="2800" b="1" dirty="0" smtClean="0"/>
              <a:t>customers,</a:t>
            </a:r>
          </a:p>
          <a:p>
            <a:pPr lvl="2" hangingPunct="0"/>
            <a:r>
              <a:rPr lang="en-AU" sz="2800" b="1" dirty="0"/>
              <a:t>	</a:t>
            </a:r>
            <a:r>
              <a:rPr lang="en-AU" sz="2800" b="1" dirty="0" smtClean="0"/>
              <a:t> neighbours, </a:t>
            </a:r>
          </a:p>
          <a:p>
            <a:pPr lvl="2" hangingPunct="0"/>
            <a:r>
              <a:rPr lang="en-AU" sz="2800" b="1" dirty="0"/>
              <a:t>	</a:t>
            </a:r>
            <a:r>
              <a:rPr lang="en-AU" sz="2800" b="1" dirty="0" smtClean="0"/>
              <a:t> </a:t>
            </a:r>
            <a:r>
              <a:rPr lang="en-AU" sz="2800" b="1" dirty="0"/>
              <a:t>subordinates</a:t>
            </a:r>
            <a:r>
              <a:rPr lang="en-AU" sz="2800" b="1" dirty="0" smtClean="0"/>
              <a:t>,.</a:t>
            </a:r>
            <a:endParaRPr lang="en-US" sz="2800" b="1" u="sng" dirty="0"/>
          </a:p>
          <a:p>
            <a:pPr lvl="2" hangingPunct="0"/>
            <a:r>
              <a:rPr lang="en-AU" sz="2800" b="1" dirty="0"/>
              <a:t> </a:t>
            </a:r>
            <a:r>
              <a:rPr lang="en-AU" sz="2800" b="1" dirty="0" smtClean="0"/>
              <a:t>	 community</a:t>
            </a:r>
            <a:r>
              <a:rPr lang="en-AU" sz="2800" b="1" dirty="0"/>
              <a:t>,</a:t>
            </a:r>
          </a:p>
          <a:p>
            <a:pPr marL="0" indent="0" hangingPunct="0">
              <a:buNone/>
            </a:pPr>
            <a:r>
              <a:rPr lang="en-AU" dirty="0" smtClean="0"/>
              <a:t>He argues </a:t>
            </a:r>
            <a:r>
              <a:rPr lang="en-AU" dirty="0"/>
              <a:t>that it is only by the adoption of these wider community values that we can become excellent. </a:t>
            </a:r>
            <a:endParaRPr lang="en-US" u="sng" dirty="0"/>
          </a:p>
        </p:txBody>
      </p:sp>
    </p:spTree>
    <p:extLst>
      <p:ext uri="{BB962C8B-B14F-4D97-AF65-F5344CB8AC3E}">
        <p14:creationId xmlns:p14="http://schemas.microsoft.com/office/powerpoint/2010/main" val="1721612541"/>
      </p:ext>
    </p:extLst>
  </p:cSld>
  <p:clrMapOvr>
    <a:masterClrMapping/>
  </p:clrMapOvr>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143000"/>
          </a:xfrm>
        </p:spPr>
        <p:txBody>
          <a:bodyPr>
            <a:normAutofit fontScale="90000"/>
          </a:bodyPr>
          <a:lstStyle/>
          <a:p>
            <a:r>
              <a:rPr lang="en-US" b="1" dirty="0"/>
              <a:t>Ethics as part of the judgment of excellence </a:t>
            </a:r>
            <a:endParaRPr lang="en-US" dirty="0"/>
          </a:p>
        </p:txBody>
      </p:sp>
      <p:sp>
        <p:nvSpPr>
          <p:cNvPr id="3" name="Content Placeholder 2"/>
          <p:cNvSpPr>
            <a:spLocks noGrp="1"/>
          </p:cNvSpPr>
          <p:nvPr>
            <p:ph idx="1"/>
          </p:nvPr>
        </p:nvSpPr>
        <p:spPr>
          <a:xfrm>
            <a:off x="457200" y="1143000"/>
            <a:ext cx="8229600" cy="5105400"/>
          </a:xfrm>
        </p:spPr>
        <p:txBody>
          <a:bodyPr>
            <a:normAutofit fontScale="92500" lnSpcReduction="10000"/>
          </a:bodyPr>
          <a:lstStyle/>
          <a:p>
            <a:pPr marL="0" indent="0" hangingPunct="0">
              <a:buNone/>
            </a:pPr>
            <a:r>
              <a:rPr lang="en-AU" dirty="0" smtClean="0"/>
              <a:t>Excellence is: </a:t>
            </a:r>
          </a:p>
          <a:p>
            <a:pPr lvl="2" hangingPunct="0"/>
            <a:r>
              <a:rPr lang="en-AU" sz="2800" dirty="0" smtClean="0"/>
              <a:t>more </a:t>
            </a:r>
            <a:r>
              <a:rPr lang="en-AU" sz="2800" dirty="0"/>
              <a:t>easily recognised than </a:t>
            </a:r>
            <a:r>
              <a:rPr lang="en-AU" sz="2800" dirty="0" smtClean="0"/>
              <a:t>codified</a:t>
            </a:r>
          </a:p>
          <a:p>
            <a:pPr lvl="2" hangingPunct="0"/>
            <a:r>
              <a:rPr lang="en-AU" sz="2800" dirty="0" smtClean="0"/>
              <a:t>a </a:t>
            </a:r>
            <a:r>
              <a:rPr lang="en-AU" sz="2800" dirty="0"/>
              <a:t>journey as well as a </a:t>
            </a:r>
            <a:r>
              <a:rPr lang="en-AU" sz="2800" dirty="0" smtClean="0"/>
              <a:t>destination,</a:t>
            </a:r>
          </a:p>
          <a:p>
            <a:pPr lvl="2" hangingPunct="0"/>
            <a:r>
              <a:rPr lang="en-AU" sz="2800" dirty="0" smtClean="0"/>
              <a:t>a </a:t>
            </a:r>
            <a:r>
              <a:rPr lang="en-AU" sz="2800" dirty="0"/>
              <a:t>process as well as an </a:t>
            </a:r>
            <a:r>
              <a:rPr lang="en-AU" sz="2800" dirty="0" smtClean="0"/>
              <a:t>achievement.</a:t>
            </a:r>
          </a:p>
          <a:p>
            <a:pPr lvl="2" hangingPunct="0"/>
            <a:r>
              <a:rPr lang="en-AU" sz="2800" dirty="0" smtClean="0"/>
              <a:t> about overall evaluation (not  narrow assessment like profit alone.) </a:t>
            </a:r>
            <a:r>
              <a:rPr lang="en-AU" sz="2800" dirty="0"/>
              <a:t>		</a:t>
            </a:r>
            <a:endParaRPr lang="en-AU" sz="2800" dirty="0" smtClean="0"/>
          </a:p>
          <a:p>
            <a:pPr marL="0" indent="0" hangingPunct="0">
              <a:buNone/>
            </a:pPr>
            <a:r>
              <a:rPr lang="en-AU" dirty="0" smtClean="0"/>
              <a:t>Ethics is a part of excellence – </a:t>
            </a:r>
            <a:r>
              <a:rPr lang="en-AU" dirty="0"/>
              <a:t> </a:t>
            </a:r>
            <a:r>
              <a:rPr lang="en-AU" dirty="0" smtClean="0"/>
              <a:t>The Nazi regime was not considered excellent, </a:t>
            </a:r>
            <a:r>
              <a:rPr lang="en-AU" dirty="0"/>
              <a:t>despite their </a:t>
            </a:r>
            <a:r>
              <a:rPr lang="en-AU" dirty="0" smtClean="0"/>
              <a:t>efficiency. </a:t>
            </a:r>
          </a:p>
          <a:p>
            <a:pPr marL="0" indent="0" hangingPunct="0">
              <a:buNone/>
            </a:pPr>
            <a:r>
              <a:rPr lang="en-AU" dirty="0" smtClean="0"/>
              <a:t>Economic, environmental and human rights issues of recent times is stressing the relationship between excellence and ethics.</a:t>
            </a:r>
          </a:p>
          <a:p>
            <a:pPr marL="0" indent="0" hangingPunct="0">
              <a:buNone/>
            </a:pPr>
            <a:endParaRPr lang="en-AU" dirty="0"/>
          </a:p>
          <a:p>
            <a:pPr marL="0" indent="0" hangingPunct="0">
              <a:buNone/>
            </a:pPr>
            <a:endParaRPr lang="en-US" dirty="0"/>
          </a:p>
        </p:txBody>
      </p:sp>
    </p:spTree>
    <p:extLst>
      <p:ext uri="{BB962C8B-B14F-4D97-AF65-F5344CB8AC3E}">
        <p14:creationId xmlns:p14="http://schemas.microsoft.com/office/powerpoint/2010/main" val="3691530520"/>
      </p:ext>
    </p:extLst>
  </p:cSld>
  <p:clrMapOvr>
    <a:masterClrMapping/>
  </p:clrMapOvr>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1143000"/>
          </a:xfrm>
        </p:spPr>
        <p:txBody>
          <a:bodyPr>
            <a:normAutofit fontScale="90000"/>
          </a:bodyPr>
          <a:lstStyle/>
          <a:p>
            <a:r>
              <a:rPr lang="en-US" b="1" dirty="0">
                <a:latin typeface="+mn-lt"/>
                <a:ea typeface="+mn-ea"/>
                <a:cs typeface="+mn-cs"/>
              </a:rPr>
              <a:t>Excellence is positive and </a:t>
            </a:r>
            <a:r>
              <a:rPr lang="en-US" b="1" dirty="0" smtClean="0">
                <a:latin typeface="+mn-lt"/>
                <a:ea typeface="+mn-ea"/>
                <a:cs typeface="+mn-cs"/>
              </a:rPr>
              <a:t>profitable</a:t>
            </a:r>
            <a:endParaRPr lang="en-US" dirty="0"/>
          </a:p>
        </p:txBody>
      </p:sp>
      <p:sp>
        <p:nvSpPr>
          <p:cNvPr id="3" name="Content Placeholder 2"/>
          <p:cNvSpPr>
            <a:spLocks noGrp="1"/>
          </p:cNvSpPr>
          <p:nvPr>
            <p:ph idx="1"/>
          </p:nvPr>
        </p:nvSpPr>
        <p:spPr>
          <a:xfrm>
            <a:off x="457200" y="685800"/>
            <a:ext cx="8686800" cy="6553200"/>
          </a:xfrm>
        </p:spPr>
        <p:txBody>
          <a:bodyPr>
            <a:normAutofit fontScale="70000" lnSpcReduction="20000"/>
          </a:bodyPr>
          <a:lstStyle/>
          <a:p>
            <a:pPr marL="0" indent="0">
              <a:spcBef>
                <a:spcPts val="0"/>
              </a:spcBef>
              <a:buNone/>
            </a:pPr>
            <a:r>
              <a:rPr lang="en-US" sz="3800" dirty="0" smtClean="0"/>
              <a:t>Peters and Waterman (1982) – criteria of excellence correlated to market leaders</a:t>
            </a:r>
          </a:p>
          <a:p>
            <a:pPr marL="0" indent="0">
              <a:spcBef>
                <a:spcPts val="0"/>
              </a:spcBef>
              <a:buNone/>
            </a:pPr>
            <a:endParaRPr lang="en-US" sz="3800" dirty="0" smtClean="0"/>
          </a:p>
          <a:p>
            <a:pPr marL="0" indent="0">
              <a:spcBef>
                <a:spcPts val="0"/>
              </a:spcBef>
              <a:buNone/>
            </a:pPr>
            <a:r>
              <a:rPr lang="en-US" sz="3800" dirty="0" smtClean="0"/>
              <a:t>Values inherent in excellence:</a:t>
            </a:r>
          </a:p>
          <a:p>
            <a:pPr lvl="0" hangingPunct="0">
              <a:spcBef>
                <a:spcPts val="0"/>
              </a:spcBef>
            </a:pPr>
            <a:r>
              <a:rPr lang="en-AU" sz="3800" dirty="0"/>
              <a:t>personal worth and self-esteem based on the uniqueness, significance and importance of the individual;</a:t>
            </a:r>
            <a:br>
              <a:rPr lang="en-AU" sz="3800" dirty="0"/>
            </a:br>
            <a:endParaRPr lang="en-US" sz="3800" u="sng" dirty="0"/>
          </a:p>
          <a:p>
            <a:pPr lvl="0" hangingPunct="0">
              <a:spcBef>
                <a:spcPts val="0"/>
              </a:spcBef>
            </a:pPr>
            <a:r>
              <a:rPr lang="en-AU" sz="3800" dirty="0"/>
              <a:t>loving our neighbours, of esteeming them and promoting their growth and well-being rather than pursuing our own interests at the expense of those around us;</a:t>
            </a:r>
            <a:br>
              <a:rPr lang="en-AU" sz="3800" dirty="0"/>
            </a:br>
            <a:endParaRPr lang="en-US" sz="3800" u="sng" dirty="0"/>
          </a:p>
          <a:p>
            <a:pPr lvl="0" hangingPunct="0">
              <a:spcBef>
                <a:spcPts val="0"/>
              </a:spcBef>
            </a:pPr>
            <a:r>
              <a:rPr lang="en-AU" sz="3800" dirty="0"/>
              <a:t>community and the responsibility of businesses to take the social and human dimension into their areas of shareholder accountability;</a:t>
            </a:r>
            <a:br>
              <a:rPr lang="en-AU" sz="3800" dirty="0"/>
            </a:br>
            <a:endParaRPr lang="en-US" sz="3800" u="sng" dirty="0"/>
          </a:p>
          <a:p>
            <a:pPr lvl="0" hangingPunct="0">
              <a:spcBef>
                <a:spcPts val="0"/>
              </a:spcBef>
            </a:pPr>
            <a:r>
              <a:rPr lang="en-AU" sz="3800" dirty="0" smtClean="0"/>
              <a:t>the </a:t>
            </a:r>
            <a:r>
              <a:rPr lang="en-AU" sz="3800" dirty="0"/>
              <a:t>importance of our personal and corporate responsibility for tomorrow as well as for today (Peters &amp; Waterman, 1982). </a:t>
            </a:r>
            <a:endParaRPr lang="en-US" sz="3800" u="sng" dirty="0"/>
          </a:p>
          <a:p>
            <a:pPr hangingPunct="0">
              <a:spcBef>
                <a:spcPts val="0"/>
              </a:spcBef>
            </a:pPr>
            <a:endParaRPr lang="en-US" dirty="0"/>
          </a:p>
          <a:p>
            <a:endParaRPr lang="en-US" dirty="0"/>
          </a:p>
        </p:txBody>
      </p:sp>
    </p:spTree>
    <p:extLst>
      <p:ext uri="{BB962C8B-B14F-4D97-AF65-F5344CB8AC3E}">
        <p14:creationId xmlns:p14="http://schemas.microsoft.com/office/powerpoint/2010/main" val="3863290992"/>
      </p:ext>
    </p:extLst>
  </p:cSld>
  <p:clrMapOvr>
    <a:masterClrMapping/>
  </p:clrMapOvr>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Session </a:t>
            </a:r>
            <a:r>
              <a:rPr lang="en-US" b="1" dirty="0"/>
              <a:t>7</a:t>
            </a:r>
            <a:r>
              <a:rPr lang="en-US" b="1" dirty="0" smtClean="0"/>
              <a:t> – </a:t>
            </a:r>
            <a:r>
              <a:rPr lang="en-US" dirty="0"/>
              <a:t> </a:t>
            </a:r>
            <a:r>
              <a:rPr lang="en-US" b="1" dirty="0"/>
              <a:t>LEGAL ASPECTS OF ETHICS</a:t>
            </a:r>
          </a:p>
        </p:txBody>
      </p:sp>
      <p:sp>
        <p:nvSpPr>
          <p:cNvPr id="3" name="Content Placeholder 2"/>
          <p:cNvSpPr>
            <a:spLocks noGrp="1"/>
          </p:cNvSpPr>
          <p:nvPr>
            <p:ph idx="1"/>
          </p:nvPr>
        </p:nvSpPr>
        <p:spPr/>
        <p:txBody>
          <a:bodyPr>
            <a:normAutofit fontScale="40000" lnSpcReduction="20000"/>
          </a:bodyPr>
          <a:lstStyle/>
          <a:p>
            <a:pPr marL="0" marR="0" indent="0">
              <a:spcBef>
                <a:spcPts val="0"/>
              </a:spcBef>
              <a:spcAft>
                <a:spcPts val="0"/>
              </a:spcAft>
              <a:buNone/>
              <a:tabLst>
                <a:tab pos="0" algn="l"/>
              </a:tabLst>
            </a:pPr>
            <a:r>
              <a:rPr lang="en-US" sz="8000" kern="1400" dirty="0" smtClean="0">
                <a:ea typeface="MS Mincho"/>
                <a:cs typeface="Times New Roman"/>
              </a:rPr>
              <a:t>The </a:t>
            </a:r>
            <a:r>
              <a:rPr lang="en-US" sz="8000" kern="1400" dirty="0">
                <a:ea typeface="MS Mincho"/>
                <a:cs typeface="Times New Roman"/>
              </a:rPr>
              <a:t>relationship between morals and the </a:t>
            </a:r>
            <a:r>
              <a:rPr lang="en-US" sz="8000" kern="1400" dirty="0" smtClean="0">
                <a:ea typeface="MS Mincho"/>
                <a:cs typeface="Times New Roman"/>
              </a:rPr>
              <a:t>law:</a:t>
            </a:r>
          </a:p>
          <a:p>
            <a:pPr marL="0" marR="0" indent="0">
              <a:spcBef>
                <a:spcPts val="0"/>
              </a:spcBef>
              <a:spcAft>
                <a:spcPts val="0"/>
              </a:spcAft>
              <a:buNone/>
              <a:tabLst>
                <a:tab pos="0" algn="l"/>
              </a:tabLst>
            </a:pPr>
            <a:endParaRPr lang="en-US" sz="9600" kern="1400" dirty="0">
              <a:ea typeface="MS Mincho"/>
              <a:cs typeface="Times New Roman"/>
            </a:endParaRPr>
          </a:p>
          <a:p>
            <a:pPr lvl="0">
              <a:spcBef>
                <a:spcPts val="0"/>
              </a:spcBef>
              <a:buFont typeface="Symbol"/>
              <a:buChar char=""/>
              <a:tabLst>
                <a:tab pos="0" algn="l"/>
              </a:tabLst>
            </a:pPr>
            <a:r>
              <a:rPr lang="en-US" sz="8000" kern="1400" dirty="0">
                <a:ea typeface="MS Mincho"/>
                <a:cs typeface="Times New Roman"/>
              </a:rPr>
              <a:t>Is there a role for morality in business or does the sole responsibility rest with law makers?</a:t>
            </a:r>
            <a:endParaRPr lang="en-US" sz="9600" kern="1400" dirty="0">
              <a:ea typeface="MS Mincho"/>
              <a:cs typeface="Times New Roman"/>
            </a:endParaRPr>
          </a:p>
          <a:p>
            <a:pPr lvl="0">
              <a:spcBef>
                <a:spcPts val="0"/>
              </a:spcBef>
              <a:buFont typeface="Symbol"/>
              <a:buChar char=""/>
              <a:tabLst>
                <a:tab pos="0" algn="l"/>
              </a:tabLst>
            </a:pPr>
            <a:r>
              <a:rPr lang="en-US" sz="8000" kern="1400" dirty="0">
                <a:ea typeface="MS Mincho"/>
                <a:cs typeface="Times New Roman"/>
              </a:rPr>
              <a:t>The relationship between informal and formal codes,</a:t>
            </a:r>
            <a:endParaRPr lang="en-US" sz="9600" kern="1400" dirty="0">
              <a:ea typeface="MS Mincho"/>
              <a:cs typeface="Times New Roman"/>
            </a:endParaRPr>
          </a:p>
          <a:p>
            <a:pPr lvl="0">
              <a:spcBef>
                <a:spcPts val="0"/>
              </a:spcBef>
              <a:buFont typeface="Symbol"/>
              <a:buChar char=""/>
              <a:tabLst>
                <a:tab pos="0" algn="l"/>
              </a:tabLst>
            </a:pPr>
            <a:r>
              <a:rPr lang="en-US" sz="8000" kern="1400" dirty="0">
                <a:ea typeface="MS Mincho"/>
                <a:cs typeface="Times New Roman"/>
              </a:rPr>
              <a:t>The Hart-Devlin debate,</a:t>
            </a:r>
            <a:endParaRPr lang="en-US" sz="9600" kern="1400" dirty="0">
              <a:ea typeface="MS Mincho"/>
              <a:cs typeface="Times New Roman"/>
            </a:endParaRPr>
          </a:p>
          <a:p>
            <a:pPr lvl="0">
              <a:spcBef>
                <a:spcPts val="0"/>
              </a:spcBef>
              <a:buFont typeface="Symbol"/>
              <a:buChar char=""/>
              <a:tabLst>
                <a:tab pos="0" algn="l"/>
              </a:tabLst>
            </a:pPr>
            <a:r>
              <a:rPr lang="en-US" sz="8000" kern="1400" dirty="0">
                <a:ea typeface="MS Mincho"/>
                <a:cs typeface="Times New Roman"/>
              </a:rPr>
              <a:t>The difference between complying with the law and complying with an ethical code, and </a:t>
            </a:r>
            <a:endParaRPr lang="en-US" sz="9600" kern="1400" dirty="0">
              <a:ea typeface="MS Mincho"/>
              <a:cs typeface="Times New Roman"/>
            </a:endParaRPr>
          </a:p>
          <a:p>
            <a:pPr lvl="0">
              <a:spcBef>
                <a:spcPts val="0"/>
              </a:spcBef>
              <a:buFont typeface="Symbol"/>
              <a:buChar char=""/>
              <a:tabLst>
                <a:tab pos="0" algn="l"/>
              </a:tabLst>
            </a:pPr>
            <a:r>
              <a:rPr lang="en-US" sz="8000" kern="1400" dirty="0">
                <a:ea typeface="MS Mincho"/>
                <a:cs typeface="Times New Roman"/>
              </a:rPr>
              <a:t>Natural Justice</a:t>
            </a:r>
            <a:endParaRPr lang="en-US" sz="9600" kern="1400" dirty="0">
              <a:ea typeface="MS Mincho"/>
              <a:cs typeface="Times New Roman"/>
            </a:endParaRPr>
          </a:p>
          <a:p>
            <a:pPr marL="0" marR="0" indent="0">
              <a:spcBef>
                <a:spcPts val="0"/>
              </a:spcBef>
              <a:spcAft>
                <a:spcPts val="0"/>
              </a:spcAft>
              <a:buNone/>
              <a:tabLst>
                <a:tab pos="0" algn="l"/>
              </a:tabLst>
            </a:pPr>
            <a:r>
              <a:rPr lang="en-US" sz="8000" kern="1400" dirty="0">
                <a:ea typeface="MS Mincho"/>
                <a:cs typeface="Times New Roman"/>
              </a:rPr>
              <a:t> </a:t>
            </a:r>
            <a:endParaRPr lang="en-US" sz="9600" kern="1400" dirty="0">
              <a:ea typeface="MS Mincho"/>
              <a:cs typeface="Times New Roman"/>
            </a:endParaRPr>
          </a:p>
          <a:p>
            <a:pPr marL="1371600" lvl="3" indent="0">
              <a:buNone/>
            </a:pPr>
            <a:endParaRPr lang="en-US" sz="7000" dirty="0"/>
          </a:p>
        </p:txBody>
      </p:sp>
    </p:spTree>
    <p:extLst>
      <p:ext uri="{BB962C8B-B14F-4D97-AF65-F5344CB8AC3E}">
        <p14:creationId xmlns:p14="http://schemas.microsoft.com/office/powerpoint/2010/main" val="2455091273"/>
      </p:ext>
    </p:extLst>
  </p:cSld>
  <p:clrMapOvr>
    <a:masterClrMapping/>
  </p:clrMapOvr>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Session </a:t>
            </a:r>
            <a:r>
              <a:rPr lang="en-US" b="1" dirty="0"/>
              <a:t>7</a:t>
            </a:r>
            <a:r>
              <a:rPr lang="en-US" b="1" dirty="0" smtClean="0"/>
              <a:t> – </a:t>
            </a:r>
            <a:r>
              <a:rPr lang="en-US" dirty="0"/>
              <a:t> </a:t>
            </a:r>
            <a:r>
              <a:rPr lang="en-US" b="1" dirty="0"/>
              <a:t>LEGAL ASPECTS OF </a:t>
            </a:r>
            <a:r>
              <a:rPr lang="en-US" b="1" dirty="0" smtClean="0"/>
              <a:t>ETHICS (cont.)</a:t>
            </a:r>
            <a:endParaRPr lang="en-US" b="1" dirty="0"/>
          </a:p>
        </p:txBody>
      </p:sp>
      <p:sp>
        <p:nvSpPr>
          <p:cNvPr id="3" name="Content Placeholder 2"/>
          <p:cNvSpPr>
            <a:spLocks noGrp="1"/>
          </p:cNvSpPr>
          <p:nvPr>
            <p:ph idx="1"/>
          </p:nvPr>
        </p:nvSpPr>
        <p:spPr/>
        <p:txBody>
          <a:bodyPr>
            <a:normAutofit fontScale="25000" lnSpcReduction="20000"/>
          </a:bodyPr>
          <a:lstStyle/>
          <a:p>
            <a:pPr marL="0" lvl="0" indent="0">
              <a:spcBef>
                <a:spcPts val="0"/>
              </a:spcBef>
              <a:buNone/>
              <a:tabLst>
                <a:tab pos="0" algn="l"/>
              </a:tabLst>
            </a:pPr>
            <a:r>
              <a:rPr lang="en-US" sz="12800" kern="1400" dirty="0">
                <a:solidFill>
                  <a:prstClr val="black"/>
                </a:solidFill>
                <a:ea typeface="MS Mincho"/>
                <a:cs typeface="Times New Roman"/>
              </a:rPr>
              <a:t>The commonalities between law and ethics:</a:t>
            </a:r>
          </a:p>
          <a:p>
            <a:pPr lvl="0">
              <a:spcBef>
                <a:spcPts val="0"/>
              </a:spcBef>
              <a:tabLst>
                <a:tab pos="0" algn="l"/>
              </a:tabLst>
            </a:pPr>
            <a:endParaRPr lang="en-US" sz="12800" kern="1400" dirty="0">
              <a:solidFill>
                <a:prstClr val="black"/>
              </a:solidFill>
              <a:ea typeface="MS Mincho"/>
              <a:cs typeface="Times New Roman"/>
            </a:endParaRPr>
          </a:p>
          <a:p>
            <a:pPr lvl="0">
              <a:spcBef>
                <a:spcPts val="0"/>
              </a:spcBef>
              <a:buFont typeface="Symbol"/>
              <a:buChar char=""/>
              <a:tabLst>
                <a:tab pos="0" algn="l"/>
              </a:tabLst>
            </a:pPr>
            <a:r>
              <a:rPr lang="en-US" sz="12800" kern="1400" dirty="0">
                <a:solidFill>
                  <a:prstClr val="black"/>
                </a:solidFill>
                <a:ea typeface="MS Mincho"/>
                <a:cs typeface="Times New Roman"/>
              </a:rPr>
              <a:t>The difference between hard and soft law, and</a:t>
            </a:r>
          </a:p>
          <a:p>
            <a:pPr lvl="0">
              <a:spcBef>
                <a:spcPts val="0"/>
              </a:spcBef>
              <a:buFont typeface="Symbol"/>
              <a:buChar char=""/>
              <a:tabLst>
                <a:tab pos="0" algn="l"/>
              </a:tabLst>
            </a:pPr>
            <a:r>
              <a:rPr lang="en-US" sz="12800" kern="1400" dirty="0">
                <a:solidFill>
                  <a:prstClr val="black"/>
                </a:solidFill>
                <a:ea typeface="MS Mincho"/>
                <a:cs typeface="Times New Roman"/>
              </a:rPr>
              <a:t>Legal pluralism.</a:t>
            </a:r>
          </a:p>
          <a:p>
            <a:pPr lvl="0">
              <a:spcBef>
                <a:spcPts val="0"/>
              </a:spcBef>
              <a:tabLst>
                <a:tab pos="0" algn="l"/>
              </a:tabLst>
            </a:pPr>
            <a:endParaRPr lang="en-US" sz="12800" kern="1400" dirty="0">
              <a:solidFill>
                <a:prstClr val="black"/>
              </a:solidFill>
              <a:ea typeface="MS Mincho"/>
              <a:cs typeface="Times New Roman"/>
            </a:endParaRPr>
          </a:p>
          <a:p>
            <a:pPr marL="0" lvl="0" indent="0">
              <a:spcBef>
                <a:spcPts val="0"/>
              </a:spcBef>
              <a:buNone/>
              <a:tabLst>
                <a:tab pos="0" algn="l"/>
              </a:tabLst>
            </a:pPr>
            <a:r>
              <a:rPr lang="en-US" sz="12800" kern="1400" dirty="0">
                <a:solidFill>
                  <a:prstClr val="black"/>
                </a:solidFill>
                <a:ea typeface="MS Mincho"/>
                <a:cs typeface="Times New Roman"/>
              </a:rPr>
              <a:t>The Relationship between ethical codes and the law. </a:t>
            </a:r>
          </a:p>
          <a:p>
            <a:pPr marL="0" lvl="0" indent="0">
              <a:spcBef>
                <a:spcPts val="0"/>
              </a:spcBef>
              <a:buNone/>
              <a:tabLst>
                <a:tab pos="0" algn="l"/>
              </a:tabLst>
            </a:pPr>
            <a:r>
              <a:rPr lang="en-US" sz="12800" kern="1400" dirty="0">
                <a:solidFill>
                  <a:prstClr val="black"/>
                </a:solidFill>
                <a:ea typeface="MS Mincho"/>
                <a:cs typeface="Times New Roman"/>
              </a:rPr>
              <a:t> </a:t>
            </a:r>
          </a:p>
          <a:p>
            <a:pPr lvl="0">
              <a:spcBef>
                <a:spcPts val="0"/>
              </a:spcBef>
              <a:buFont typeface="Symbol"/>
              <a:buChar char=""/>
              <a:tabLst>
                <a:tab pos="0" algn="l"/>
              </a:tabLst>
            </a:pPr>
            <a:r>
              <a:rPr lang="en-US" sz="12800" kern="1400" dirty="0">
                <a:solidFill>
                  <a:prstClr val="black"/>
                </a:solidFill>
                <a:ea typeface="MS Mincho"/>
                <a:cs typeface="Times New Roman"/>
              </a:rPr>
              <a:t>The legal weight of codes,</a:t>
            </a:r>
          </a:p>
          <a:p>
            <a:pPr lvl="0">
              <a:spcBef>
                <a:spcPts val="0"/>
              </a:spcBef>
              <a:buFont typeface="Symbol"/>
              <a:buChar char=""/>
              <a:tabLst>
                <a:tab pos="0" algn="l"/>
              </a:tabLst>
            </a:pPr>
            <a:r>
              <a:rPr lang="en-US" sz="12800" kern="1400" dirty="0">
                <a:solidFill>
                  <a:prstClr val="black"/>
                </a:solidFill>
                <a:ea typeface="MS Mincho"/>
                <a:cs typeface="Times New Roman"/>
              </a:rPr>
              <a:t>Ethics as contract, and</a:t>
            </a:r>
          </a:p>
          <a:p>
            <a:pPr lvl="0">
              <a:spcBef>
                <a:spcPts val="0"/>
              </a:spcBef>
              <a:buFont typeface="Symbol"/>
              <a:buChar char=""/>
              <a:tabLst>
                <a:tab pos="0" algn="l"/>
              </a:tabLst>
            </a:pPr>
            <a:r>
              <a:rPr lang="en-US" sz="12800" kern="1400" dirty="0">
                <a:solidFill>
                  <a:prstClr val="black"/>
                </a:solidFill>
                <a:ea typeface="MS Mincho"/>
                <a:cs typeface="Times New Roman"/>
              </a:rPr>
              <a:t>Self-regulation.</a:t>
            </a:r>
          </a:p>
          <a:p>
            <a:pPr marL="0" marR="0" indent="0">
              <a:spcBef>
                <a:spcPts val="0"/>
              </a:spcBef>
              <a:spcAft>
                <a:spcPts val="0"/>
              </a:spcAft>
              <a:buNone/>
              <a:tabLst>
                <a:tab pos="0" algn="l"/>
              </a:tabLst>
            </a:pPr>
            <a:r>
              <a:rPr lang="en-US" sz="12800" kern="1400" dirty="0">
                <a:ea typeface="MS Mincho"/>
                <a:cs typeface="Times New Roman"/>
              </a:rPr>
              <a:t> </a:t>
            </a:r>
          </a:p>
          <a:p>
            <a:pPr marL="1371600" lvl="3" indent="0">
              <a:buNone/>
            </a:pPr>
            <a:endParaRPr lang="en-US" sz="7000" dirty="0"/>
          </a:p>
        </p:txBody>
      </p:sp>
    </p:spTree>
    <p:extLst>
      <p:ext uri="{BB962C8B-B14F-4D97-AF65-F5344CB8AC3E}">
        <p14:creationId xmlns:p14="http://schemas.microsoft.com/office/powerpoint/2010/main" val="4080967488"/>
      </p:ext>
    </p:extLst>
  </p:cSld>
  <p:clrMapOvr>
    <a:masterClrMapping/>
  </p:clrMapOvr>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09600" y="457200"/>
            <a:ext cx="7772400" cy="1470025"/>
          </a:xfrm>
        </p:spPr>
        <p:txBody>
          <a:bodyPr/>
          <a:lstStyle/>
          <a:p>
            <a:r>
              <a:rPr lang="en-US" b="1" dirty="0" smtClean="0"/>
              <a:t>Limitations of the law</a:t>
            </a:r>
            <a:endParaRPr lang="en-US" b="1" dirty="0"/>
          </a:p>
        </p:txBody>
      </p:sp>
      <p:sp>
        <p:nvSpPr>
          <p:cNvPr id="3" name="Subtitle 2"/>
          <p:cNvSpPr>
            <a:spLocks noGrp="1"/>
          </p:cNvSpPr>
          <p:nvPr>
            <p:ph type="subTitle" idx="1"/>
          </p:nvPr>
        </p:nvSpPr>
        <p:spPr>
          <a:xfrm>
            <a:off x="381000" y="1828800"/>
            <a:ext cx="8305800" cy="4800600"/>
          </a:xfrm>
        </p:spPr>
        <p:txBody>
          <a:bodyPr>
            <a:normAutofit/>
          </a:bodyPr>
          <a:lstStyle/>
          <a:p>
            <a:pPr marL="457200" indent="-457200" algn="l">
              <a:buFont typeface="Arial" panose="020B0604020202020204" pitchFamily="34" charset="0"/>
              <a:buChar char="•"/>
            </a:pPr>
            <a:r>
              <a:rPr lang="en-US" sz="4400" dirty="0" smtClean="0">
                <a:solidFill>
                  <a:schemeClr val="tx1"/>
                </a:solidFill>
              </a:rPr>
              <a:t>The law is not comprehensive The </a:t>
            </a:r>
            <a:r>
              <a:rPr lang="en-US" sz="4400" dirty="0">
                <a:solidFill>
                  <a:schemeClr val="tx1"/>
                </a:solidFill>
              </a:rPr>
              <a:t>l</a:t>
            </a:r>
            <a:r>
              <a:rPr lang="en-US" sz="4400" dirty="0" smtClean="0">
                <a:solidFill>
                  <a:schemeClr val="tx1"/>
                </a:solidFill>
              </a:rPr>
              <a:t>aw is not current</a:t>
            </a:r>
            <a:endParaRPr lang="en-US" sz="4400" dirty="0">
              <a:solidFill>
                <a:schemeClr val="tx1"/>
              </a:solidFill>
            </a:endParaRPr>
          </a:p>
          <a:p>
            <a:pPr marL="457200" indent="-457200" algn="l">
              <a:buFont typeface="Arial" panose="020B0604020202020204" pitchFamily="34" charset="0"/>
              <a:buChar char="•"/>
            </a:pPr>
            <a:r>
              <a:rPr lang="en-US" sz="4400" dirty="0" smtClean="0">
                <a:solidFill>
                  <a:schemeClr val="tx1"/>
                </a:solidFill>
              </a:rPr>
              <a:t>Not everyone </a:t>
            </a:r>
            <a:r>
              <a:rPr lang="en-US" sz="4400" dirty="0">
                <a:solidFill>
                  <a:schemeClr val="tx1"/>
                </a:solidFill>
              </a:rPr>
              <a:t>has equal access to the </a:t>
            </a:r>
            <a:r>
              <a:rPr lang="en-US" sz="4400" dirty="0" smtClean="0">
                <a:solidFill>
                  <a:schemeClr val="tx1"/>
                </a:solidFill>
              </a:rPr>
              <a:t>law </a:t>
            </a:r>
            <a:endParaRPr lang="en-US" sz="4400" dirty="0">
              <a:solidFill>
                <a:schemeClr val="tx1"/>
              </a:solidFill>
            </a:endParaRPr>
          </a:p>
          <a:p>
            <a:pPr marL="457200" indent="-457200" algn="l">
              <a:buFont typeface="Arial" panose="020B0604020202020204" pitchFamily="34" charset="0"/>
              <a:buChar char="•"/>
            </a:pPr>
            <a:r>
              <a:rPr lang="en-US" sz="4400" dirty="0" smtClean="0">
                <a:solidFill>
                  <a:schemeClr val="tx1"/>
                </a:solidFill>
              </a:rPr>
              <a:t>Laws </a:t>
            </a:r>
            <a:r>
              <a:rPr lang="en-US" sz="4400" dirty="0">
                <a:solidFill>
                  <a:schemeClr val="tx1"/>
                </a:solidFill>
              </a:rPr>
              <a:t>are not always fair and </a:t>
            </a:r>
            <a:r>
              <a:rPr lang="en-US" sz="4400" dirty="0" smtClean="0">
                <a:solidFill>
                  <a:schemeClr val="tx1"/>
                </a:solidFill>
              </a:rPr>
              <a:t>just </a:t>
            </a:r>
            <a:endParaRPr lang="en-US" sz="4400" dirty="0">
              <a:solidFill>
                <a:schemeClr val="tx1"/>
              </a:solidFill>
            </a:endParaRPr>
          </a:p>
        </p:txBody>
      </p:sp>
    </p:spTree>
    <p:extLst>
      <p:ext uri="{BB962C8B-B14F-4D97-AF65-F5344CB8AC3E}">
        <p14:creationId xmlns:p14="http://schemas.microsoft.com/office/powerpoint/2010/main" val="2498910002"/>
      </p:ext>
    </p:extLst>
  </p:cSld>
  <p:clrMapOvr>
    <a:masterClrMapping/>
  </p:clrMapOvr>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1828800"/>
            <a:ext cx="8229600" cy="3124200"/>
          </a:xfrm>
        </p:spPr>
        <p:txBody>
          <a:bodyPr>
            <a:normAutofit fontScale="85000" lnSpcReduction="20000"/>
          </a:bodyPr>
          <a:lstStyle/>
          <a:p>
            <a:pPr marL="0" indent="0" algn="ctr">
              <a:buNone/>
            </a:pPr>
            <a:r>
              <a:rPr lang="en-US" sz="8000" dirty="0" smtClean="0"/>
              <a:t>FORMAL CODES </a:t>
            </a:r>
          </a:p>
          <a:p>
            <a:pPr marL="0" indent="0" algn="ctr">
              <a:buNone/>
            </a:pPr>
            <a:r>
              <a:rPr lang="en-US" sz="8000" dirty="0" smtClean="0"/>
              <a:t>V.</a:t>
            </a:r>
          </a:p>
          <a:p>
            <a:pPr marL="0" indent="0" algn="ctr">
              <a:buNone/>
            </a:pPr>
            <a:r>
              <a:rPr lang="en-US" sz="8000" dirty="0" smtClean="0"/>
              <a:t>INFORMAL CODES</a:t>
            </a:r>
          </a:p>
          <a:p>
            <a:pPr marL="0" indent="0" algn="ctr">
              <a:buNone/>
            </a:pPr>
            <a:endParaRPr lang="en-US" dirty="0"/>
          </a:p>
        </p:txBody>
      </p:sp>
    </p:spTree>
    <p:extLst>
      <p:ext uri="{BB962C8B-B14F-4D97-AF65-F5344CB8AC3E}">
        <p14:creationId xmlns:p14="http://schemas.microsoft.com/office/powerpoint/2010/main" val="862567990"/>
      </p:ext>
    </p:extLst>
  </p:cSld>
  <p:clrMapOvr>
    <a:masterClrMapping/>
  </p:clrMapOvr>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6000" b="1" dirty="0"/>
              <a:t>Natural justice </a:t>
            </a:r>
            <a:endParaRPr lang="en-US" sz="6000" dirty="0"/>
          </a:p>
        </p:txBody>
      </p:sp>
      <p:sp>
        <p:nvSpPr>
          <p:cNvPr id="3" name="Content Placeholder 2"/>
          <p:cNvSpPr>
            <a:spLocks noGrp="1"/>
          </p:cNvSpPr>
          <p:nvPr>
            <p:ph idx="1"/>
          </p:nvPr>
        </p:nvSpPr>
        <p:spPr/>
        <p:txBody>
          <a:bodyPr>
            <a:normAutofit/>
          </a:bodyPr>
          <a:lstStyle/>
          <a:p>
            <a:pPr lvl="0"/>
            <a:r>
              <a:rPr lang="en-US" dirty="0" smtClean="0"/>
              <a:t>The decision maker does not have a conflict of interest</a:t>
            </a:r>
            <a:endParaRPr lang="en-US" dirty="0"/>
          </a:p>
          <a:p>
            <a:pPr marL="0" indent="0">
              <a:buNone/>
            </a:pPr>
            <a:endParaRPr lang="en-US" dirty="0"/>
          </a:p>
          <a:p>
            <a:pPr lvl="0"/>
            <a:r>
              <a:rPr lang="en-AU" dirty="0" smtClean="0"/>
              <a:t>Proper notice ( information and time to prepare – proportionate to the issue)</a:t>
            </a:r>
          </a:p>
          <a:p>
            <a:pPr marL="0" indent="0">
              <a:buNone/>
            </a:pPr>
            <a:r>
              <a:rPr lang="en-AU" dirty="0"/>
              <a:t> </a:t>
            </a:r>
            <a:endParaRPr lang="en-US" dirty="0"/>
          </a:p>
          <a:p>
            <a:pPr lvl="0"/>
            <a:r>
              <a:rPr lang="en-AU" dirty="0" smtClean="0"/>
              <a:t>Opportunity to be heard</a:t>
            </a:r>
          </a:p>
          <a:p>
            <a:pPr marL="0" indent="0">
              <a:buNone/>
            </a:pPr>
            <a:endParaRPr lang="en-US" dirty="0"/>
          </a:p>
        </p:txBody>
      </p:sp>
    </p:spTree>
    <p:extLst>
      <p:ext uri="{BB962C8B-B14F-4D97-AF65-F5344CB8AC3E}">
        <p14:creationId xmlns:p14="http://schemas.microsoft.com/office/powerpoint/2010/main" val="956153134"/>
      </p:ext>
    </p:extLst>
  </p:cSld>
  <p:clrMapOvr>
    <a:masterClrMapping/>
  </p:clrMapOvr>
  <p:timing>
    <p:tnLst>
      <p:par>
        <p:cTn id="1" dur="indefinite" restart="never" nodeType="tmRoot"/>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1828800"/>
            <a:ext cx="8229600" cy="3124200"/>
          </a:xfrm>
        </p:spPr>
        <p:txBody>
          <a:bodyPr>
            <a:normAutofit fontScale="85000" lnSpcReduction="20000"/>
          </a:bodyPr>
          <a:lstStyle/>
          <a:p>
            <a:pPr marL="0" indent="0" algn="ctr">
              <a:buNone/>
            </a:pPr>
            <a:r>
              <a:rPr lang="en-US" sz="8000" dirty="0" smtClean="0"/>
              <a:t>HARD LAW</a:t>
            </a:r>
          </a:p>
          <a:p>
            <a:pPr marL="0" indent="0" algn="ctr">
              <a:buNone/>
            </a:pPr>
            <a:r>
              <a:rPr lang="en-US" sz="8000" dirty="0" smtClean="0"/>
              <a:t>V.</a:t>
            </a:r>
          </a:p>
          <a:p>
            <a:pPr marL="0" indent="0" algn="ctr">
              <a:buNone/>
            </a:pPr>
            <a:r>
              <a:rPr lang="en-US" sz="8000" dirty="0" smtClean="0"/>
              <a:t>SOFT LAW</a:t>
            </a:r>
          </a:p>
          <a:p>
            <a:pPr marL="0" indent="0" algn="ctr">
              <a:buNone/>
            </a:pPr>
            <a:endParaRPr lang="en-US" dirty="0"/>
          </a:p>
        </p:txBody>
      </p:sp>
    </p:spTree>
    <p:extLst>
      <p:ext uri="{BB962C8B-B14F-4D97-AF65-F5344CB8AC3E}">
        <p14:creationId xmlns:p14="http://schemas.microsoft.com/office/powerpoint/2010/main" val="3786850040"/>
      </p:ext>
    </p:extLst>
  </p:cSld>
  <p:clrMapOvr>
    <a:masterClrMapping/>
  </p:clrMapOvr>
  <p:timing>
    <p:tnLst>
      <p:par>
        <p:cTn id="1" dur="indefinite" restart="never" nodeType="tmRoot"/>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solidFill>
                  <a:srgbClr val="000000"/>
                </a:solidFill>
                <a:latin typeface="Arial"/>
                <a:ea typeface="Times New Roman"/>
              </a:rPr>
              <a:t>Legal </a:t>
            </a:r>
            <a:r>
              <a:rPr lang="en-US" b="1" dirty="0" smtClean="0">
                <a:solidFill>
                  <a:srgbClr val="000000"/>
                </a:solidFill>
                <a:latin typeface="Arial"/>
                <a:ea typeface="Times New Roman"/>
              </a:rPr>
              <a:t>pluralism</a:t>
            </a:r>
            <a:endParaRPr lang="en-US" dirty="0"/>
          </a:p>
        </p:txBody>
      </p:sp>
      <p:sp>
        <p:nvSpPr>
          <p:cNvPr id="3" name="Content Placeholder 2"/>
          <p:cNvSpPr>
            <a:spLocks noGrp="1"/>
          </p:cNvSpPr>
          <p:nvPr>
            <p:ph idx="1"/>
          </p:nvPr>
        </p:nvSpPr>
        <p:spPr/>
        <p:txBody>
          <a:bodyPr>
            <a:normAutofit fontScale="92500" lnSpcReduction="10000"/>
          </a:bodyPr>
          <a:lstStyle/>
          <a:p>
            <a:pPr marL="0" marR="0" indent="0">
              <a:lnSpc>
                <a:spcPct val="115000"/>
              </a:lnSpc>
              <a:spcBef>
                <a:spcPts val="0"/>
              </a:spcBef>
              <a:spcAft>
                <a:spcPts val="1000"/>
              </a:spcAft>
              <a:buNone/>
            </a:pPr>
            <a:r>
              <a:rPr lang="en-US" dirty="0" smtClean="0">
                <a:solidFill>
                  <a:srgbClr val="000000"/>
                </a:solidFill>
                <a:latin typeface="Arial"/>
                <a:ea typeface="Times New Roman"/>
              </a:rPr>
              <a:t>A community of people is subject to 2 or more legal codes</a:t>
            </a:r>
          </a:p>
          <a:p>
            <a:pPr lvl="0">
              <a:spcBef>
                <a:spcPts val="0"/>
              </a:spcBef>
              <a:buFont typeface="Arial"/>
              <a:buChar char="-"/>
            </a:pPr>
            <a:r>
              <a:rPr lang="en-US" dirty="0" smtClean="0">
                <a:solidFill>
                  <a:srgbClr val="000000"/>
                </a:solidFill>
                <a:latin typeface="Arial"/>
                <a:ea typeface="Times New Roman"/>
                <a:cs typeface="Times New Roman"/>
              </a:rPr>
              <a:t>France’s </a:t>
            </a:r>
            <a:r>
              <a:rPr lang="en-US" dirty="0">
                <a:solidFill>
                  <a:srgbClr val="000000"/>
                </a:solidFill>
                <a:latin typeface="Arial"/>
                <a:ea typeface="Times New Roman"/>
                <a:cs typeface="Times New Roman"/>
              </a:rPr>
              <a:t>African </a:t>
            </a:r>
            <a:r>
              <a:rPr lang="en-US" dirty="0" smtClean="0">
                <a:solidFill>
                  <a:srgbClr val="000000"/>
                </a:solidFill>
                <a:latin typeface="Arial"/>
                <a:ea typeface="Times New Roman"/>
                <a:cs typeface="Times New Roman"/>
              </a:rPr>
              <a:t>colonies (different </a:t>
            </a:r>
            <a:r>
              <a:rPr lang="en-US" dirty="0">
                <a:solidFill>
                  <a:srgbClr val="000000"/>
                </a:solidFill>
                <a:latin typeface="Arial"/>
                <a:ea typeface="Times New Roman"/>
                <a:cs typeface="Times New Roman"/>
              </a:rPr>
              <a:t>classes of </a:t>
            </a:r>
            <a:r>
              <a:rPr lang="en-US" dirty="0" smtClean="0">
                <a:solidFill>
                  <a:srgbClr val="000000"/>
                </a:solidFill>
                <a:latin typeface="Arial"/>
                <a:ea typeface="Times New Roman"/>
                <a:cs typeface="Times New Roman"/>
              </a:rPr>
              <a:t>citizen);</a:t>
            </a:r>
            <a:endParaRPr lang="en-US" dirty="0">
              <a:ea typeface="Times New Roman"/>
              <a:cs typeface="Times New Roman"/>
            </a:endParaRPr>
          </a:p>
          <a:p>
            <a:pPr lvl="0">
              <a:spcBef>
                <a:spcPts val="0"/>
              </a:spcBef>
              <a:buFont typeface="Arial"/>
              <a:buChar char="-"/>
            </a:pPr>
            <a:r>
              <a:rPr lang="en-US" dirty="0">
                <a:solidFill>
                  <a:srgbClr val="000000"/>
                </a:solidFill>
                <a:latin typeface="Arial"/>
                <a:ea typeface="Times New Roman"/>
                <a:cs typeface="Times New Roman"/>
              </a:rPr>
              <a:t>Egypt’s </a:t>
            </a:r>
            <a:r>
              <a:rPr lang="en-US" dirty="0" smtClean="0">
                <a:solidFill>
                  <a:srgbClr val="000000"/>
                </a:solidFill>
                <a:latin typeface="Arial"/>
                <a:ea typeface="Times New Roman"/>
                <a:cs typeface="Times New Roman"/>
              </a:rPr>
              <a:t>civil </a:t>
            </a:r>
            <a:r>
              <a:rPr lang="en-US" dirty="0">
                <a:solidFill>
                  <a:srgbClr val="000000"/>
                </a:solidFill>
                <a:latin typeface="Arial"/>
                <a:ea typeface="Times New Roman"/>
                <a:cs typeface="Times New Roman"/>
              </a:rPr>
              <a:t>code </a:t>
            </a:r>
            <a:r>
              <a:rPr lang="en-US" dirty="0" smtClean="0">
                <a:solidFill>
                  <a:srgbClr val="000000"/>
                </a:solidFill>
                <a:latin typeface="Arial"/>
                <a:ea typeface="Times New Roman"/>
                <a:cs typeface="Times New Roman"/>
              </a:rPr>
              <a:t>(filled in with </a:t>
            </a:r>
            <a:r>
              <a:rPr lang="en-AU" dirty="0">
                <a:solidFill>
                  <a:srgbClr val="000000"/>
                </a:solidFill>
                <a:latin typeface="Arial"/>
                <a:ea typeface="Times New Roman"/>
                <a:cs typeface="Times New Roman"/>
              </a:rPr>
              <a:t>Sharīʿah </a:t>
            </a:r>
            <a:r>
              <a:rPr lang="en-AU" dirty="0" smtClean="0">
                <a:solidFill>
                  <a:srgbClr val="000000"/>
                </a:solidFill>
                <a:latin typeface="Arial"/>
                <a:ea typeface="Times New Roman"/>
                <a:cs typeface="Times New Roman"/>
              </a:rPr>
              <a:t>law);</a:t>
            </a:r>
            <a:endParaRPr lang="en-US" dirty="0">
              <a:ea typeface="Times New Roman"/>
              <a:cs typeface="Times New Roman"/>
            </a:endParaRPr>
          </a:p>
          <a:p>
            <a:pPr lvl="0">
              <a:spcBef>
                <a:spcPts val="0"/>
              </a:spcBef>
              <a:buFont typeface="Arial"/>
              <a:buChar char="-"/>
            </a:pPr>
            <a:r>
              <a:rPr lang="en-US" dirty="0" smtClean="0">
                <a:solidFill>
                  <a:srgbClr val="000000"/>
                </a:solidFill>
                <a:latin typeface="Arial"/>
                <a:ea typeface="Times New Roman"/>
                <a:cs typeface="Times New Roman"/>
              </a:rPr>
              <a:t>Former European colonies (Western law &amp; tribal law)</a:t>
            </a:r>
          </a:p>
          <a:p>
            <a:pPr lvl="0">
              <a:spcBef>
                <a:spcPts val="0"/>
              </a:spcBef>
              <a:buFont typeface="Arial"/>
              <a:buChar char="-"/>
            </a:pPr>
            <a:r>
              <a:rPr lang="en-US" dirty="0" smtClean="0">
                <a:solidFill>
                  <a:srgbClr val="000000"/>
                </a:solidFill>
                <a:latin typeface="Arial"/>
                <a:ea typeface="Times New Roman"/>
              </a:rPr>
              <a:t>Bedouin</a:t>
            </a:r>
            <a:r>
              <a:rPr lang="en-US" dirty="0">
                <a:solidFill>
                  <a:srgbClr val="000000"/>
                </a:solidFill>
                <a:latin typeface="Arial"/>
                <a:ea typeface="Times New Roman"/>
              </a:rPr>
              <a:t>, </a:t>
            </a:r>
            <a:r>
              <a:rPr lang="en-US" dirty="0" smtClean="0">
                <a:solidFill>
                  <a:srgbClr val="000000"/>
                </a:solidFill>
                <a:latin typeface="Arial"/>
                <a:ea typeface="Times New Roman"/>
              </a:rPr>
              <a:t>(Traditional Bedouin law and </a:t>
            </a:r>
            <a:r>
              <a:rPr lang="en-AU" dirty="0">
                <a:solidFill>
                  <a:srgbClr val="000000"/>
                </a:solidFill>
                <a:latin typeface="Arial"/>
                <a:ea typeface="Times New Roman"/>
                <a:cs typeface="Times New Roman"/>
              </a:rPr>
              <a:t>Sharīʿah </a:t>
            </a:r>
            <a:r>
              <a:rPr lang="en-AU" dirty="0" smtClean="0">
                <a:solidFill>
                  <a:srgbClr val="000000"/>
                </a:solidFill>
                <a:latin typeface="Arial"/>
                <a:ea typeface="Times New Roman"/>
                <a:cs typeface="Times New Roman"/>
              </a:rPr>
              <a:t>law)</a:t>
            </a:r>
          </a:p>
          <a:p>
            <a:pPr marL="0" lvl="0" indent="0">
              <a:spcBef>
                <a:spcPts val="0"/>
              </a:spcBef>
              <a:buNone/>
            </a:pPr>
            <a:r>
              <a:rPr lang="en-AU" dirty="0" smtClean="0">
                <a:solidFill>
                  <a:srgbClr val="000000"/>
                </a:solidFill>
                <a:latin typeface="Arial"/>
                <a:ea typeface="Times New Roman"/>
                <a:cs typeface="Times New Roman"/>
              </a:rPr>
              <a:t>**</a:t>
            </a:r>
            <a:r>
              <a:rPr lang="en-AU" dirty="0" smtClean="0">
                <a:solidFill>
                  <a:srgbClr val="000000"/>
                </a:solidFill>
                <a:latin typeface="Arial"/>
                <a:ea typeface="Times New Roman"/>
              </a:rPr>
              <a:t>Multinational companies?</a:t>
            </a:r>
            <a:endParaRPr lang="en-US" dirty="0">
              <a:latin typeface="Arial"/>
              <a:ea typeface="Calibri"/>
            </a:endParaRPr>
          </a:p>
          <a:p>
            <a:endParaRPr lang="en-US" dirty="0"/>
          </a:p>
        </p:txBody>
      </p:sp>
    </p:spTree>
    <p:extLst>
      <p:ext uri="{BB962C8B-B14F-4D97-AF65-F5344CB8AC3E}">
        <p14:creationId xmlns:p14="http://schemas.microsoft.com/office/powerpoint/2010/main" val="1699317198"/>
      </p:ext>
    </p:extLst>
  </p:cSld>
  <p:clrMapOvr>
    <a:masterClrMapping/>
  </p:clrMapOvr>
  <p:timing>
    <p:tnLst>
      <p:par>
        <p:cTn id="1" dur="indefinite" restart="never" nodeType="tmRoot"/>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latin typeface="Arial" panose="020B0604020202020204" pitchFamily="34" charset="0"/>
                <a:cs typeface="Arial" panose="020B0604020202020204" pitchFamily="34" charset="0"/>
              </a:rPr>
              <a:t>Conflict of laws</a:t>
            </a:r>
            <a:endParaRPr lang="en-US" b="1"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rmAutofit fontScale="92500" lnSpcReduction="20000"/>
          </a:bodyPr>
          <a:lstStyle/>
          <a:p>
            <a:pPr marL="0" indent="0">
              <a:buNone/>
            </a:pPr>
            <a:r>
              <a:rPr lang="en-US" dirty="0" smtClean="0"/>
              <a:t>Pluralism resolved by:</a:t>
            </a:r>
          </a:p>
          <a:p>
            <a:pPr marL="0" indent="0">
              <a:buNone/>
            </a:pPr>
            <a:endParaRPr lang="en-US" dirty="0"/>
          </a:p>
          <a:p>
            <a:pPr lvl="0"/>
            <a:r>
              <a:rPr lang="en-AU" dirty="0"/>
              <a:t>prescribe the conditions under which the court is competent to entertain any given matter; </a:t>
            </a:r>
            <a:br>
              <a:rPr lang="en-AU" dirty="0"/>
            </a:br>
            <a:endParaRPr lang="en-US" dirty="0"/>
          </a:p>
          <a:p>
            <a:pPr lvl="0"/>
            <a:r>
              <a:rPr lang="en-AU" dirty="0"/>
              <a:t>determine for each class of case the particular jurisdiction will apply</a:t>
            </a:r>
            <a:r>
              <a:rPr lang="en-AU" dirty="0" smtClean="0"/>
              <a:t>; and</a:t>
            </a:r>
          </a:p>
          <a:p>
            <a:pPr marL="0" lvl="0" indent="0">
              <a:buNone/>
            </a:pPr>
            <a:r>
              <a:rPr lang="en-AU" dirty="0" smtClean="0"/>
              <a:t> </a:t>
            </a:r>
            <a:endParaRPr lang="en-US" dirty="0"/>
          </a:p>
          <a:p>
            <a:pPr lvl="0"/>
            <a:r>
              <a:rPr lang="en-AU" dirty="0"/>
              <a:t>specify the circumstances in which a foreign judgment resolves the conflict. </a:t>
            </a:r>
            <a:endParaRPr lang="en-US" dirty="0"/>
          </a:p>
          <a:p>
            <a:pPr marL="0" indent="0">
              <a:buNone/>
            </a:pPr>
            <a:endParaRPr lang="en-US" dirty="0"/>
          </a:p>
          <a:p>
            <a:pPr marL="0" indent="0">
              <a:buNone/>
            </a:pPr>
            <a:endParaRPr lang="en-US" dirty="0"/>
          </a:p>
        </p:txBody>
      </p:sp>
    </p:spTree>
    <p:extLst>
      <p:ext uri="{BB962C8B-B14F-4D97-AF65-F5344CB8AC3E}">
        <p14:creationId xmlns:p14="http://schemas.microsoft.com/office/powerpoint/2010/main" val="1947082833"/>
      </p:ext>
    </p:extLst>
  </p:cSld>
  <p:clrMapOvr>
    <a:masterClrMapping/>
  </p:clrMapOvr>
  <p:timing>
    <p:tnLst>
      <p:par>
        <p:cTn id="1" dur="indefinite" restart="never" nodeType="tmRoot"/>
      </p:par>
    </p:tn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latin typeface="Arial" panose="020B0604020202020204" pitchFamily="34" charset="0"/>
                <a:cs typeface="Arial" panose="020B0604020202020204" pitchFamily="34" charset="0"/>
              </a:rPr>
              <a:t>Codes of conduct as law</a:t>
            </a:r>
            <a:endParaRPr lang="en-US"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rmAutofit/>
          </a:bodyPr>
          <a:lstStyle/>
          <a:p>
            <a:r>
              <a:rPr lang="en-US" sz="4000" b="1" dirty="0" smtClean="0"/>
              <a:t>Stock exchange requirement</a:t>
            </a:r>
            <a:r>
              <a:rPr lang="en-AU" sz="4000" b="1" dirty="0" smtClean="0"/>
              <a:t>.</a:t>
            </a:r>
            <a:endParaRPr lang="en-US" sz="4000" b="1" dirty="0"/>
          </a:p>
          <a:p>
            <a:r>
              <a:rPr lang="en-AU" sz="4000" b="1" dirty="0"/>
              <a:t>UK </a:t>
            </a:r>
            <a:r>
              <a:rPr lang="en-AU" sz="4000" b="1" dirty="0" smtClean="0"/>
              <a:t>- Regulations </a:t>
            </a:r>
            <a:r>
              <a:rPr lang="en-AU" sz="4000" b="1" dirty="0"/>
              <a:t>of the Financial Reporting </a:t>
            </a:r>
            <a:r>
              <a:rPr lang="en-AU" sz="4000" b="1" dirty="0" smtClean="0"/>
              <a:t>Council. </a:t>
            </a:r>
            <a:endParaRPr lang="en-US" sz="4000" b="1" dirty="0"/>
          </a:p>
          <a:p>
            <a:r>
              <a:rPr lang="en-AU" sz="4000" b="1" dirty="0" smtClean="0"/>
              <a:t>Sarbanes-Oxley </a:t>
            </a:r>
            <a:r>
              <a:rPr lang="en-AU" sz="4000" b="1" dirty="0"/>
              <a:t>Act (2002</a:t>
            </a:r>
            <a:r>
              <a:rPr lang="en-AU" sz="4000" b="1" dirty="0" smtClean="0"/>
              <a:t>). </a:t>
            </a:r>
            <a:endParaRPr lang="en-US" sz="4000" b="1" dirty="0"/>
          </a:p>
          <a:p>
            <a:r>
              <a:rPr lang="en-AU" sz="4000" b="1" dirty="0" smtClean="0"/>
              <a:t>Federal </a:t>
            </a:r>
            <a:r>
              <a:rPr lang="en-AU" sz="4000" b="1" dirty="0"/>
              <a:t>Sentencing Guideline for Organizations (FSGO</a:t>
            </a:r>
            <a:r>
              <a:rPr lang="en-AU" sz="4000" b="1" dirty="0" smtClean="0"/>
              <a:t>).</a:t>
            </a:r>
            <a:endParaRPr lang="en-US" sz="4000" b="1" dirty="0"/>
          </a:p>
          <a:p>
            <a:endParaRPr lang="en-US" dirty="0"/>
          </a:p>
        </p:txBody>
      </p:sp>
    </p:spTree>
    <p:extLst>
      <p:ext uri="{BB962C8B-B14F-4D97-AF65-F5344CB8AC3E}">
        <p14:creationId xmlns:p14="http://schemas.microsoft.com/office/powerpoint/2010/main" val="910406525"/>
      </p:ext>
    </p:extLst>
  </p:cSld>
  <p:clrMapOvr>
    <a:masterClrMapping/>
  </p:clrMapOvr>
  <p:timing>
    <p:tnLst>
      <p:par>
        <p:cTn id="1" dur="indefinite" restart="never" nodeType="tmRoot"/>
      </p:par>
    </p:tn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b="1" dirty="0" smtClean="0"/>
              <a:t>Global Business Ethics</a:t>
            </a:r>
            <a:endParaRPr lang="en-US" b="1" dirty="0"/>
          </a:p>
        </p:txBody>
      </p:sp>
      <p:sp>
        <p:nvSpPr>
          <p:cNvPr id="3" name="Subtitle 2"/>
          <p:cNvSpPr>
            <a:spLocks noGrp="1"/>
          </p:cNvSpPr>
          <p:nvPr>
            <p:ph type="subTitle" idx="1"/>
          </p:nvPr>
        </p:nvSpPr>
        <p:spPr/>
        <p:txBody>
          <a:bodyPr/>
          <a:lstStyle/>
          <a:p>
            <a:r>
              <a:rPr lang="en-US" dirty="0"/>
              <a:t>PART </a:t>
            </a:r>
            <a:r>
              <a:rPr lang="en-US" dirty="0" smtClean="0"/>
              <a:t>THREE: SOLVING PROBLEMS</a:t>
            </a:r>
            <a:endParaRPr lang="en-US" dirty="0"/>
          </a:p>
        </p:txBody>
      </p:sp>
    </p:spTree>
    <p:extLst>
      <p:ext uri="{BB962C8B-B14F-4D97-AF65-F5344CB8AC3E}">
        <p14:creationId xmlns:p14="http://schemas.microsoft.com/office/powerpoint/2010/main" val="1182807576"/>
      </p:ext>
    </p:extLst>
  </p:cSld>
  <p:clrMapOvr>
    <a:masterClrMapping/>
  </p:clrMapOvr>
  <p:timing>
    <p:tnLst>
      <p:par>
        <p:cTn id="1" dur="indefinite" restart="never" nodeType="tmRoot"/>
      </p:par>
    </p:tn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1600200"/>
            <a:ext cx="8229600" cy="3048000"/>
          </a:xfrm>
        </p:spPr>
        <p:txBody>
          <a:bodyPr>
            <a:normAutofit fontScale="90000"/>
          </a:bodyPr>
          <a:lstStyle/>
          <a:p>
            <a:r>
              <a:rPr lang="en-US" b="1" dirty="0"/>
              <a:t>Session 8 –  ETHICAL GRADUALISM, CREATING ETHICAL CULTURE, QUANTIFICATION OF ETHICS AND THE IMPORTANCE OF ETHICAL CODES</a:t>
            </a:r>
            <a:endParaRPr lang="en-US" dirty="0"/>
          </a:p>
        </p:txBody>
      </p:sp>
    </p:spTree>
    <p:extLst>
      <p:ext uri="{BB962C8B-B14F-4D97-AF65-F5344CB8AC3E}">
        <p14:creationId xmlns:p14="http://schemas.microsoft.com/office/powerpoint/2010/main" val="2551659921"/>
      </p:ext>
    </p:extLst>
  </p:cSld>
  <p:clrMapOvr>
    <a:masterClrMapping/>
  </p:clrMapOvr>
  <p:timing>
    <p:tnLst>
      <p:par>
        <p:cTn id="1" dur="indefinite" restart="never" nodeType="tmRoot"/>
      </p:par>
    </p:tn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77500" lnSpcReduction="20000"/>
          </a:bodyPr>
          <a:lstStyle/>
          <a:p>
            <a:pPr lvl="0"/>
            <a:r>
              <a:rPr lang="en-US" dirty="0" smtClean="0"/>
              <a:t>No compromise on core principles .</a:t>
            </a:r>
            <a:r>
              <a:rPr lang="en-US" dirty="0"/>
              <a:t/>
            </a:r>
            <a:br>
              <a:rPr lang="en-US" dirty="0"/>
            </a:br>
            <a:endParaRPr lang="en-US" dirty="0"/>
          </a:p>
          <a:p>
            <a:pPr lvl="0"/>
            <a:r>
              <a:rPr lang="en-US" dirty="0" smtClean="0"/>
              <a:t>Solutions should be captured as part of the corporate memory</a:t>
            </a:r>
            <a:r>
              <a:rPr lang="en-US" dirty="0"/>
              <a:t/>
            </a:r>
            <a:br>
              <a:rPr lang="en-US" dirty="0"/>
            </a:br>
            <a:endParaRPr lang="en-US" dirty="0"/>
          </a:p>
          <a:p>
            <a:pPr lvl="0"/>
            <a:r>
              <a:rPr lang="en-US" dirty="0" smtClean="0"/>
              <a:t>Do not over emphasize perfection just a commitment to improvement over time</a:t>
            </a:r>
            <a:r>
              <a:rPr lang="en-US" dirty="0"/>
              <a:t/>
            </a:r>
            <a:br>
              <a:rPr lang="en-US" dirty="0"/>
            </a:br>
            <a:endParaRPr lang="en-US" dirty="0"/>
          </a:p>
          <a:p>
            <a:pPr lvl="0"/>
            <a:r>
              <a:rPr lang="en-US" dirty="0" smtClean="0"/>
              <a:t>An approach that meets a basic standard and is seen to be achievable will have a greater chance of success</a:t>
            </a:r>
          </a:p>
          <a:p>
            <a:pPr lvl="0"/>
            <a:endParaRPr lang="en-US" dirty="0"/>
          </a:p>
          <a:p>
            <a:pPr lvl="0"/>
            <a:r>
              <a:rPr lang="en-US" dirty="0" smtClean="0"/>
              <a:t>Small </a:t>
            </a:r>
            <a:r>
              <a:rPr lang="en-US" dirty="0"/>
              <a:t>successes </a:t>
            </a:r>
            <a:r>
              <a:rPr lang="en-US" dirty="0" smtClean="0"/>
              <a:t>are less abrasive and accrue both in the conduct of the work force and creditability of the drivers</a:t>
            </a:r>
            <a:endParaRPr lang="en-US" dirty="0"/>
          </a:p>
        </p:txBody>
      </p:sp>
      <p:sp>
        <p:nvSpPr>
          <p:cNvPr id="6" name="Title 1"/>
          <p:cNvSpPr>
            <a:spLocks noGrp="1"/>
          </p:cNvSpPr>
          <p:nvPr>
            <p:ph type="title"/>
          </p:nvPr>
        </p:nvSpPr>
        <p:spPr/>
        <p:txBody>
          <a:bodyPr/>
          <a:lstStyle/>
          <a:p>
            <a:r>
              <a:rPr lang="en-US" b="1" dirty="0" smtClean="0"/>
              <a:t>Ethical Gradualism propositions</a:t>
            </a:r>
            <a:endParaRPr lang="en-US" b="1" dirty="0"/>
          </a:p>
        </p:txBody>
      </p:sp>
    </p:spTree>
    <p:extLst>
      <p:ext uri="{BB962C8B-B14F-4D97-AF65-F5344CB8AC3E}">
        <p14:creationId xmlns:p14="http://schemas.microsoft.com/office/powerpoint/2010/main" val="4238831944"/>
      </p:ext>
    </p:extLst>
  </p:cSld>
  <p:clrMapOvr>
    <a:masterClrMapping/>
  </p:clrMapOvr>
  <p:timing>
    <p:tnLst>
      <p:par>
        <p:cTn id="1" dur="indefinite" restart="never" nodeType="tmRoot"/>
      </p:par>
    </p:tn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Ethical Corporate Culture</a:t>
            </a:r>
            <a:endParaRPr lang="en-US" b="1" dirty="0"/>
          </a:p>
        </p:txBody>
      </p:sp>
      <p:sp>
        <p:nvSpPr>
          <p:cNvPr id="3" name="Content Placeholder 2"/>
          <p:cNvSpPr>
            <a:spLocks noGrp="1"/>
          </p:cNvSpPr>
          <p:nvPr>
            <p:ph idx="1"/>
          </p:nvPr>
        </p:nvSpPr>
        <p:spPr/>
        <p:txBody>
          <a:bodyPr>
            <a:normAutofit fontScale="92500" lnSpcReduction="10000"/>
          </a:bodyPr>
          <a:lstStyle/>
          <a:p>
            <a:pPr lvl="0"/>
            <a:r>
              <a:rPr lang="en-US" dirty="0"/>
              <a:t>Defining the corporate climate,</a:t>
            </a:r>
          </a:p>
          <a:p>
            <a:pPr lvl="0"/>
            <a:r>
              <a:rPr lang="en-US" dirty="0"/>
              <a:t>Corporate climate audits,</a:t>
            </a:r>
          </a:p>
          <a:p>
            <a:pPr lvl="0"/>
            <a:r>
              <a:rPr lang="en-US" dirty="0"/>
              <a:t>Ethics consultants,</a:t>
            </a:r>
          </a:p>
          <a:p>
            <a:pPr lvl="0"/>
            <a:r>
              <a:rPr lang="en-US" dirty="0"/>
              <a:t>Quantification of ethics,</a:t>
            </a:r>
          </a:p>
          <a:p>
            <a:pPr lvl="0"/>
            <a:r>
              <a:rPr lang="en-US" dirty="0"/>
              <a:t>Social and environmental accounting,</a:t>
            </a:r>
          </a:p>
          <a:p>
            <a:pPr lvl="0"/>
            <a:r>
              <a:rPr lang="en-US" dirty="0"/>
              <a:t>Urgency versus importance,</a:t>
            </a:r>
          </a:p>
          <a:p>
            <a:pPr lvl="0"/>
            <a:r>
              <a:rPr lang="en-US" dirty="0"/>
              <a:t>Sequence of questions, and</a:t>
            </a:r>
          </a:p>
          <a:p>
            <a:pPr lvl="0"/>
            <a:r>
              <a:rPr lang="en-US" dirty="0"/>
              <a:t>Essential elements of an ethical corporate culture.</a:t>
            </a:r>
          </a:p>
          <a:p>
            <a:endParaRPr lang="en-US" dirty="0"/>
          </a:p>
        </p:txBody>
      </p:sp>
    </p:spTree>
    <p:extLst>
      <p:ext uri="{BB962C8B-B14F-4D97-AF65-F5344CB8AC3E}">
        <p14:creationId xmlns:p14="http://schemas.microsoft.com/office/powerpoint/2010/main" val="3967267273"/>
      </p:ext>
    </p:extLst>
  </p:cSld>
  <p:clrMapOvr>
    <a:masterClrMapping/>
  </p:clrMapOvr>
  <p:timing>
    <p:tnLst>
      <p:par>
        <p:cTn id="1" dur="indefinite" restart="never" nodeType="tmRoot"/>
      </p:par>
    </p:tn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Corporate climate audit</a:t>
            </a:r>
            <a:endParaRPr lang="en-US" b="1" dirty="0"/>
          </a:p>
        </p:txBody>
      </p:sp>
      <p:sp>
        <p:nvSpPr>
          <p:cNvPr id="3" name="Content Placeholder 2"/>
          <p:cNvSpPr>
            <a:spLocks noGrp="1"/>
          </p:cNvSpPr>
          <p:nvPr>
            <p:ph idx="1"/>
          </p:nvPr>
        </p:nvSpPr>
        <p:spPr/>
        <p:txBody>
          <a:bodyPr>
            <a:normAutofit lnSpcReduction="10000"/>
          </a:bodyPr>
          <a:lstStyle/>
          <a:p>
            <a:pPr marL="0" indent="0">
              <a:buNone/>
            </a:pPr>
            <a:r>
              <a:rPr lang="en-US" b="1" dirty="0" smtClean="0"/>
              <a:t>Basic measures:</a:t>
            </a:r>
          </a:p>
          <a:p>
            <a:pPr lvl="1"/>
            <a:r>
              <a:rPr lang="en-US" b="1" dirty="0" smtClean="0"/>
              <a:t>staff </a:t>
            </a:r>
            <a:r>
              <a:rPr lang="en-US" b="1" dirty="0"/>
              <a:t>turnover, </a:t>
            </a:r>
            <a:endParaRPr lang="en-US" b="1" dirty="0" smtClean="0"/>
          </a:p>
          <a:p>
            <a:pPr lvl="1"/>
            <a:r>
              <a:rPr lang="en-US" b="1" dirty="0" smtClean="0"/>
              <a:t>absenteeism</a:t>
            </a:r>
            <a:r>
              <a:rPr lang="en-US" b="1" dirty="0"/>
              <a:t>, </a:t>
            </a:r>
            <a:endParaRPr lang="en-US" b="1" dirty="0" smtClean="0"/>
          </a:p>
          <a:p>
            <a:pPr lvl="1"/>
            <a:r>
              <a:rPr lang="en-US" b="1" dirty="0" smtClean="0"/>
              <a:t>customer/client </a:t>
            </a:r>
            <a:r>
              <a:rPr lang="en-US" b="1" dirty="0"/>
              <a:t>complaints, </a:t>
            </a:r>
            <a:endParaRPr lang="en-US" b="1" dirty="0" smtClean="0"/>
          </a:p>
          <a:p>
            <a:pPr lvl="1"/>
            <a:r>
              <a:rPr lang="en-US" b="1" dirty="0" smtClean="0"/>
              <a:t>sales </a:t>
            </a:r>
            <a:r>
              <a:rPr lang="en-US" b="1" dirty="0"/>
              <a:t>(or clients seen), </a:t>
            </a:r>
            <a:endParaRPr lang="en-US" b="1" dirty="0" smtClean="0"/>
          </a:p>
          <a:p>
            <a:pPr lvl="1"/>
            <a:r>
              <a:rPr lang="en-US" b="1" dirty="0" smtClean="0"/>
              <a:t>amount </a:t>
            </a:r>
            <a:r>
              <a:rPr lang="en-US" b="1" dirty="0"/>
              <a:t>of service provided, </a:t>
            </a:r>
            <a:endParaRPr lang="en-US" b="1" dirty="0" smtClean="0"/>
          </a:p>
          <a:p>
            <a:pPr lvl="1"/>
            <a:r>
              <a:rPr lang="en-US" b="1" dirty="0" smtClean="0"/>
              <a:t>quantity </a:t>
            </a:r>
            <a:r>
              <a:rPr lang="en-US" b="1" dirty="0"/>
              <a:t>and quality of products, </a:t>
            </a:r>
            <a:endParaRPr lang="en-US" b="1" dirty="0" smtClean="0"/>
          </a:p>
          <a:p>
            <a:pPr lvl="1"/>
            <a:r>
              <a:rPr lang="en-US" b="1" dirty="0" smtClean="0"/>
              <a:t>increases </a:t>
            </a:r>
            <a:r>
              <a:rPr lang="en-US" b="1" dirty="0"/>
              <a:t>in receivables, and </a:t>
            </a:r>
            <a:endParaRPr lang="en-US" b="1" dirty="0" smtClean="0"/>
          </a:p>
          <a:p>
            <a:pPr lvl="1"/>
            <a:r>
              <a:rPr lang="en-US" b="1" dirty="0" smtClean="0"/>
              <a:t>decreases </a:t>
            </a:r>
            <a:r>
              <a:rPr lang="en-US" b="1" dirty="0"/>
              <a:t>in orders or referrals</a:t>
            </a:r>
            <a:r>
              <a:rPr lang="en-US" dirty="0" smtClean="0"/>
              <a:t>.</a:t>
            </a:r>
            <a:endParaRPr lang="en-US" dirty="0"/>
          </a:p>
        </p:txBody>
      </p:sp>
    </p:spTree>
    <p:extLst>
      <p:ext uri="{BB962C8B-B14F-4D97-AF65-F5344CB8AC3E}">
        <p14:creationId xmlns:p14="http://schemas.microsoft.com/office/powerpoint/2010/main" val="821741712"/>
      </p:ext>
    </p:extLst>
  </p:cSld>
  <p:clrMapOvr>
    <a:masterClrMapping/>
  </p:clrMapOvr>
  <p:timing>
    <p:tnLst>
      <p:par>
        <p:cTn id="1" dur="indefinite" restart="never" nodeType="tmRoot"/>
      </p:par>
    </p:tn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Corporate climate audit (cont.)</a:t>
            </a:r>
            <a:endParaRPr lang="en-US" b="1" dirty="0"/>
          </a:p>
        </p:txBody>
      </p:sp>
      <p:sp>
        <p:nvSpPr>
          <p:cNvPr id="3" name="Content Placeholder 2"/>
          <p:cNvSpPr>
            <a:spLocks noGrp="1"/>
          </p:cNvSpPr>
          <p:nvPr>
            <p:ph idx="1"/>
          </p:nvPr>
        </p:nvSpPr>
        <p:spPr/>
        <p:txBody>
          <a:bodyPr>
            <a:normAutofit/>
          </a:bodyPr>
          <a:lstStyle/>
          <a:p>
            <a:pPr marL="0" indent="0">
              <a:buNone/>
            </a:pPr>
            <a:r>
              <a:rPr lang="en-US" sz="3600" b="1" dirty="0" smtClean="0"/>
              <a:t>Higher level considerations:</a:t>
            </a:r>
          </a:p>
          <a:p>
            <a:pPr lvl="1">
              <a:buFont typeface="Arial" panose="020B0604020202020204" pitchFamily="34" charset="0"/>
              <a:buChar char="•"/>
            </a:pPr>
            <a:r>
              <a:rPr lang="en-US" sz="3600" b="1" dirty="0" smtClean="0"/>
              <a:t>corporate </a:t>
            </a:r>
            <a:r>
              <a:rPr lang="en-US" sz="3600" b="1" dirty="0"/>
              <a:t>philosophy</a:t>
            </a:r>
            <a:r>
              <a:rPr lang="en-US" sz="3600" b="1" dirty="0" smtClean="0"/>
              <a:t>,</a:t>
            </a:r>
          </a:p>
          <a:p>
            <a:pPr lvl="1">
              <a:buFont typeface="Arial" panose="020B0604020202020204" pitchFamily="34" charset="0"/>
              <a:buChar char="•"/>
            </a:pPr>
            <a:r>
              <a:rPr lang="en-US" sz="3600" b="1" dirty="0" smtClean="0"/>
              <a:t>prevailing </a:t>
            </a:r>
            <a:r>
              <a:rPr lang="en-US" sz="3600" b="1" dirty="0"/>
              <a:t>attitudes within the organization</a:t>
            </a:r>
            <a:r>
              <a:rPr lang="en-US" sz="3600" b="1" dirty="0" smtClean="0"/>
              <a:t>,</a:t>
            </a:r>
          </a:p>
          <a:p>
            <a:pPr lvl="1">
              <a:buFont typeface="Arial" panose="020B0604020202020204" pitchFamily="34" charset="0"/>
              <a:buChar char="•"/>
            </a:pPr>
            <a:r>
              <a:rPr lang="en-US" sz="3600" b="1" dirty="0" smtClean="0"/>
              <a:t> </a:t>
            </a:r>
            <a:r>
              <a:rPr lang="en-US" sz="3600" b="1" dirty="0"/>
              <a:t>the quality of the leadership, </a:t>
            </a:r>
            <a:endParaRPr lang="en-US" sz="3600" b="1" dirty="0" smtClean="0"/>
          </a:p>
          <a:p>
            <a:pPr lvl="1">
              <a:buFont typeface="Arial" panose="020B0604020202020204" pitchFamily="34" charset="0"/>
              <a:buChar char="•"/>
            </a:pPr>
            <a:r>
              <a:rPr lang="en-US" sz="3600" b="1" dirty="0" smtClean="0"/>
              <a:t>the </a:t>
            </a:r>
            <a:r>
              <a:rPr lang="en-US" sz="3600" b="1" dirty="0"/>
              <a:t>efficiency of the organization, and </a:t>
            </a:r>
            <a:endParaRPr lang="en-US" sz="3600" b="1" dirty="0" smtClean="0"/>
          </a:p>
          <a:p>
            <a:pPr lvl="1">
              <a:buFont typeface="Arial" panose="020B0604020202020204" pitchFamily="34" charset="0"/>
              <a:buChar char="•"/>
            </a:pPr>
            <a:r>
              <a:rPr lang="en-US" sz="3600" b="1" dirty="0" smtClean="0"/>
              <a:t>the </a:t>
            </a:r>
            <a:r>
              <a:rPr lang="en-US" sz="3600" b="1" dirty="0"/>
              <a:t>emphasis placed on the team. </a:t>
            </a:r>
          </a:p>
        </p:txBody>
      </p:sp>
    </p:spTree>
    <p:extLst>
      <p:ext uri="{BB962C8B-B14F-4D97-AF65-F5344CB8AC3E}">
        <p14:creationId xmlns:p14="http://schemas.microsoft.com/office/powerpoint/2010/main" val="1982922649"/>
      </p:ext>
    </p:extLst>
  </p:cSld>
  <p:clrMapOvr>
    <a:masterClrMapping/>
  </p:clrMapOvr>
  <p:timing>
    <p:tnLst>
      <p:par>
        <p:cTn id="1" dur="indefinite" restart="never" nodeType="tmRoot"/>
      </p:par>
    </p:tn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Corporate climate audit (cont.)</a:t>
            </a:r>
            <a:endParaRPr lang="en-US" b="1" dirty="0"/>
          </a:p>
        </p:txBody>
      </p:sp>
      <p:sp>
        <p:nvSpPr>
          <p:cNvPr id="3" name="Content Placeholder 2"/>
          <p:cNvSpPr>
            <a:spLocks noGrp="1"/>
          </p:cNvSpPr>
          <p:nvPr>
            <p:ph idx="1"/>
          </p:nvPr>
        </p:nvSpPr>
        <p:spPr/>
        <p:txBody>
          <a:bodyPr>
            <a:normAutofit fontScale="92500" lnSpcReduction="10000"/>
          </a:bodyPr>
          <a:lstStyle/>
          <a:p>
            <a:pPr marL="0" lvl="0" indent="0">
              <a:buNone/>
            </a:pPr>
            <a:r>
              <a:rPr lang="en-US" sz="3600" b="1" dirty="0" smtClean="0"/>
              <a:t>Measured by:</a:t>
            </a:r>
          </a:p>
          <a:p>
            <a:pPr lvl="0"/>
            <a:r>
              <a:rPr lang="en-US" sz="3600" b="1" dirty="0" smtClean="0"/>
              <a:t>staff </a:t>
            </a:r>
            <a:r>
              <a:rPr lang="en-US" sz="3600" b="1" dirty="0"/>
              <a:t>morale and job satisfaction, </a:t>
            </a:r>
          </a:p>
          <a:p>
            <a:pPr lvl="0"/>
            <a:r>
              <a:rPr lang="en-US" sz="3600" b="1" dirty="0"/>
              <a:t>occupational health and safety, </a:t>
            </a:r>
          </a:p>
          <a:p>
            <a:pPr lvl="0"/>
            <a:r>
              <a:rPr lang="en-US" sz="3600" b="1" dirty="0"/>
              <a:t>staff selection and promotion, and</a:t>
            </a:r>
          </a:p>
          <a:p>
            <a:pPr lvl="0"/>
            <a:r>
              <a:rPr lang="en-US" sz="3600" b="1" dirty="0"/>
              <a:t>compliance with legislation. </a:t>
            </a:r>
          </a:p>
          <a:p>
            <a:pPr lvl="0"/>
            <a:r>
              <a:rPr lang="en-US" sz="3600" b="1" dirty="0"/>
              <a:t>relationships with customers and suppliers, and </a:t>
            </a:r>
          </a:p>
          <a:p>
            <a:pPr lvl="0"/>
            <a:r>
              <a:rPr lang="en-US" sz="3600" b="1" dirty="0"/>
              <a:t>dealings with other organizations.</a:t>
            </a:r>
            <a:r>
              <a:rPr lang="en-US" sz="3600" dirty="0"/>
              <a:t> </a:t>
            </a:r>
          </a:p>
        </p:txBody>
      </p:sp>
    </p:spTree>
    <p:extLst>
      <p:ext uri="{BB962C8B-B14F-4D97-AF65-F5344CB8AC3E}">
        <p14:creationId xmlns:p14="http://schemas.microsoft.com/office/powerpoint/2010/main" val="1799447750"/>
      </p:ext>
    </p:extLst>
  </p:cSld>
  <p:clrMapOvr>
    <a:masterClrMapping/>
  </p:clrMapOvr>
  <p:timing>
    <p:tnLst>
      <p:par>
        <p:cTn id="1" dur="indefinite" restart="never" nodeType="tmRoot"/>
      </p:par>
    </p:tn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Ethical Audit</a:t>
            </a:r>
            <a:endParaRPr lang="en-US" b="1" dirty="0"/>
          </a:p>
        </p:txBody>
      </p:sp>
      <p:sp>
        <p:nvSpPr>
          <p:cNvPr id="3" name="Content Placeholder 2"/>
          <p:cNvSpPr>
            <a:spLocks noGrp="1"/>
          </p:cNvSpPr>
          <p:nvPr>
            <p:ph idx="1"/>
          </p:nvPr>
        </p:nvSpPr>
        <p:spPr/>
        <p:txBody>
          <a:bodyPr/>
          <a:lstStyle/>
          <a:p>
            <a:pPr marL="457200" marR="0">
              <a:lnSpc>
                <a:spcPct val="115000"/>
              </a:lnSpc>
              <a:spcBef>
                <a:spcPts val="0"/>
              </a:spcBef>
              <a:spcAft>
                <a:spcPts val="1000"/>
              </a:spcAft>
            </a:pPr>
            <a:r>
              <a:rPr lang="en-AU" b="1" dirty="0" smtClean="0">
                <a:solidFill>
                  <a:srgbClr val="000000"/>
                </a:solidFill>
                <a:latin typeface="Arial"/>
                <a:ea typeface="Times New Roman"/>
              </a:rPr>
              <a:t>questioning </a:t>
            </a:r>
            <a:r>
              <a:rPr lang="en-AU" b="1" dirty="0">
                <a:solidFill>
                  <a:srgbClr val="000000"/>
                </a:solidFill>
                <a:latin typeface="Arial"/>
                <a:ea typeface="Times New Roman"/>
              </a:rPr>
              <a:t>perceptions of the value of an ethical code,</a:t>
            </a:r>
            <a:endParaRPr lang="en-US" b="1" dirty="0">
              <a:latin typeface="Arial"/>
              <a:ea typeface="Calibri"/>
            </a:endParaRPr>
          </a:p>
          <a:p>
            <a:pPr marL="457200" marR="0">
              <a:lnSpc>
                <a:spcPct val="115000"/>
              </a:lnSpc>
              <a:spcBef>
                <a:spcPts val="0"/>
              </a:spcBef>
              <a:spcAft>
                <a:spcPts val="1000"/>
              </a:spcAft>
            </a:pPr>
            <a:r>
              <a:rPr lang="en-AU" b="1" dirty="0" smtClean="0">
                <a:solidFill>
                  <a:srgbClr val="000000"/>
                </a:solidFill>
                <a:latin typeface="Arial"/>
                <a:ea typeface="Times New Roman"/>
              </a:rPr>
              <a:t>degree </a:t>
            </a:r>
            <a:r>
              <a:rPr lang="en-AU" b="1" dirty="0">
                <a:solidFill>
                  <a:srgbClr val="000000"/>
                </a:solidFill>
                <a:latin typeface="Arial"/>
                <a:ea typeface="Times New Roman"/>
              </a:rPr>
              <a:t>of commitment to its implementation, </a:t>
            </a:r>
            <a:endParaRPr lang="en-US" b="1" dirty="0">
              <a:latin typeface="Arial"/>
              <a:ea typeface="Calibri"/>
            </a:endParaRPr>
          </a:p>
          <a:p>
            <a:pPr marL="457200" marR="0">
              <a:lnSpc>
                <a:spcPct val="115000"/>
              </a:lnSpc>
              <a:spcBef>
                <a:spcPts val="0"/>
              </a:spcBef>
              <a:spcAft>
                <a:spcPts val="1000"/>
              </a:spcAft>
            </a:pPr>
            <a:r>
              <a:rPr lang="en-AU" b="1" dirty="0" smtClean="0">
                <a:solidFill>
                  <a:srgbClr val="000000"/>
                </a:solidFill>
                <a:latin typeface="Arial"/>
                <a:ea typeface="Times New Roman"/>
              </a:rPr>
              <a:t>what </a:t>
            </a:r>
            <a:r>
              <a:rPr lang="en-AU" b="1" dirty="0">
                <a:solidFill>
                  <a:srgbClr val="000000"/>
                </a:solidFill>
                <a:latin typeface="Arial"/>
                <a:ea typeface="Times New Roman"/>
              </a:rPr>
              <a:t>ethical issues are perceived to be important, and </a:t>
            </a:r>
            <a:endParaRPr lang="en-US" b="1" dirty="0">
              <a:latin typeface="Arial"/>
              <a:ea typeface="Calibri"/>
            </a:endParaRPr>
          </a:p>
          <a:p>
            <a:pPr marL="457200" marR="0">
              <a:lnSpc>
                <a:spcPct val="115000"/>
              </a:lnSpc>
              <a:spcBef>
                <a:spcPts val="0"/>
              </a:spcBef>
              <a:spcAft>
                <a:spcPts val="1000"/>
              </a:spcAft>
            </a:pPr>
            <a:r>
              <a:rPr lang="en-AU" b="1" dirty="0" smtClean="0">
                <a:solidFill>
                  <a:srgbClr val="000000"/>
                </a:solidFill>
                <a:latin typeface="Arial"/>
                <a:ea typeface="Times New Roman"/>
              </a:rPr>
              <a:t>how </a:t>
            </a:r>
            <a:r>
              <a:rPr lang="en-AU" b="1" dirty="0">
                <a:solidFill>
                  <a:srgbClr val="000000"/>
                </a:solidFill>
                <a:latin typeface="Arial"/>
                <a:ea typeface="Times New Roman"/>
              </a:rPr>
              <a:t>an organization is rated ethically.</a:t>
            </a:r>
            <a:endParaRPr lang="en-US" b="1" dirty="0">
              <a:latin typeface="Arial"/>
              <a:ea typeface="Calibri"/>
            </a:endParaRPr>
          </a:p>
          <a:p>
            <a:endParaRPr lang="en-US" dirty="0"/>
          </a:p>
        </p:txBody>
      </p:sp>
    </p:spTree>
    <p:extLst>
      <p:ext uri="{BB962C8B-B14F-4D97-AF65-F5344CB8AC3E}">
        <p14:creationId xmlns:p14="http://schemas.microsoft.com/office/powerpoint/2010/main" val="4008171087"/>
      </p:ext>
    </p:extLst>
  </p:cSld>
  <p:clrMapOvr>
    <a:masterClrMapping/>
  </p:clrMapOvr>
  <p:timing>
    <p:tnLst>
      <p:par>
        <p:cTn id="1" dur="indefinite" restart="never" nodeType="tmRoot"/>
      </p:par>
    </p:tn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Quantification of ethics</a:t>
            </a:r>
            <a:endParaRPr lang="en-US" b="1" dirty="0"/>
          </a:p>
        </p:txBody>
      </p:sp>
      <p:sp>
        <p:nvSpPr>
          <p:cNvPr id="3" name="Content Placeholder 2"/>
          <p:cNvSpPr>
            <a:spLocks noGrp="1"/>
          </p:cNvSpPr>
          <p:nvPr>
            <p:ph idx="1"/>
          </p:nvPr>
        </p:nvSpPr>
        <p:spPr/>
        <p:txBody>
          <a:bodyPr>
            <a:normAutofit/>
          </a:bodyPr>
          <a:lstStyle/>
          <a:p>
            <a:r>
              <a:rPr lang="en-US" b="1" dirty="0"/>
              <a:t>Fine balance of probabilities </a:t>
            </a:r>
          </a:p>
          <a:p>
            <a:r>
              <a:rPr lang="en-US" b="1" dirty="0" err="1"/>
              <a:t>Minimising</a:t>
            </a:r>
            <a:r>
              <a:rPr lang="en-US" b="1" dirty="0"/>
              <a:t> tragedy </a:t>
            </a:r>
            <a:endParaRPr lang="en-US" b="1" dirty="0" smtClean="0"/>
          </a:p>
          <a:p>
            <a:r>
              <a:rPr lang="en-US" b="1" dirty="0" smtClean="0"/>
              <a:t>Forbidden considerations</a:t>
            </a:r>
          </a:p>
          <a:p>
            <a:r>
              <a:rPr lang="en-US" b="1" dirty="0" smtClean="0"/>
              <a:t>Prudence (or </a:t>
            </a:r>
            <a:r>
              <a:rPr lang="en-US" b="1" dirty="0"/>
              <a:t>by practical </a:t>
            </a:r>
            <a:r>
              <a:rPr lang="en-US" b="1" dirty="0" smtClean="0"/>
              <a:t>outcomes) </a:t>
            </a:r>
          </a:p>
          <a:p>
            <a:r>
              <a:rPr lang="en-US" b="1" dirty="0" smtClean="0"/>
              <a:t>By </a:t>
            </a:r>
            <a:r>
              <a:rPr lang="en-US" b="1" dirty="0"/>
              <a:t>an absolute moral value </a:t>
            </a:r>
            <a:endParaRPr lang="en-US" b="1" dirty="0" smtClean="0"/>
          </a:p>
          <a:p>
            <a:r>
              <a:rPr lang="en-US" b="1" dirty="0" smtClean="0"/>
              <a:t>According </a:t>
            </a:r>
            <a:r>
              <a:rPr lang="en-US" b="1" dirty="0"/>
              <a:t>to a moral precept  </a:t>
            </a:r>
          </a:p>
          <a:p>
            <a:endParaRPr lang="en-US" dirty="0"/>
          </a:p>
        </p:txBody>
      </p:sp>
    </p:spTree>
    <p:extLst>
      <p:ext uri="{BB962C8B-B14F-4D97-AF65-F5344CB8AC3E}">
        <p14:creationId xmlns:p14="http://schemas.microsoft.com/office/powerpoint/2010/main" val="1690725004"/>
      </p:ext>
    </p:extLst>
  </p:cSld>
  <p:clrMapOvr>
    <a:masterClrMapping/>
  </p:clrMapOvr>
  <p:timing>
    <p:tnLst>
      <p:par>
        <p:cTn id="1" dur="indefinite" restart="never" nodeType="tmRoot"/>
      </p:par>
    </p:tnLst>
  </p:timing>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Delphi technique</a:t>
            </a:r>
            <a:endParaRPr lang="en-US" b="1" dirty="0"/>
          </a:p>
        </p:txBody>
      </p:sp>
      <p:sp>
        <p:nvSpPr>
          <p:cNvPr id="3" name="Content Placeholder 2"/>
          <p:cNvSpPr>
            <a:spLocks noGrp="1"/>
          </p:cNvSpPr>
          <p:nvPr>
            <p:ph idx="1"/>
          </p:nvPr>
        </p:nvSpPr>
        <p:spPr/>
        <p:txBody>
          <a:bodyPr>
            <a:normAutofit fontScale="92500" lnSpcReduction="20000"/>
          </a:bodyPr>
          <a:lstStyle/>
          <a:p>
            <a:pPr marL="0" lvl="0" indent="0">
              <a:buNone/>
            </a:pPr>
            <a:r>
              <a:rPr lang="en-AU" b="1" dirty="0" smtClean="0">
                <a:latin typeface="Arial" panose="020B0604020202020204" pitchFamily="34" charset="0"/>
                <a:cs typeface="Arial" panose="020B0604020202020204" pitchFamily="34" charset="0"/>
              </a:rPr>
              <a:t>FIRST PHASE</a:t>
            </a:r>
          </a:p>
          <a:p>
            <a:pPr lvl="0"/>
            <a:r>
              <a:rPr lang="en-AU" b="1" dirty="0" smtClean="0">
                <a:latin typeface="Arial" panose="020B0604020202020204" pitchFamily="34" charset="0"/>
                <a:cs typeface="Arial" panose="020B0604020202020204" pitchFamily="34" charset="0"/>
              </a:rPr>
              <a:t>identifying </a:t>
            </a:r>
            <a:r>
              <a:rPr lang="en-AU" b="1" dirty="0">
                <a:latin typeface="Arial" panose="020B0604020202020204" pitchFamily="34" charset="0"/>
                <a:cs typeface="Arial" panose="020B0604020202020204" pitchFamily="34" charset="0"/>
              </a:rPr>
              <a:t>the issues;</a:t>
            </a:r>
            <a:endParaRPr lang="en-US" b="1" dirty="0">
              <a:latin typeface="Arial" panose="020B0604020202020204" pitchFamily="34" charset="0"/>
              <a:cs typeface="Arial" panose="020B0604020202020204" pitchFamily="34" charset="0"/>
            </a:endParaRPr>
          </a:p>
          <a:p>
            <a:pPr lvl="0"/>
            <a:r>
              <a:rPr lang="en-AU" b="1" dirty="0">
                <a:latin typeface="Arial" panose="020B0604020202020204" pitchFamily="34" charset="0"/>
                <a:cs typeface="Arial" panose="020B0604020202020204" pitchFamily="34" charset="0"/>
              </a:rPr>
              <a:t>identifying the options; and</a:t>
            </a:r>
            <a:endParaRPr lang="en-US" b="1" dirty="0">
              <a:latin typeface="Arial" panose="020B0604020202020204" pitchFamily="34" charset="0"/>
              <a:cs typeface="Arial" panose="020B0604020202020204" pitchFamily="34" charset="0"/>
            </a:endParaRPr>
          </a:p>
          <a:p>
            <a:pPr lvl="0"/>
            <a:r>
              <a:rPr lang="en-AU" b="1" dirty="0">
                <a:latin typeface="Arial" panose="020B0604020202020204" pitchFamily="34" charset="0"/>
                <a:cs typeface="Arial" panose="020B0604020202020204" pitchFamily="34" charset="0"/>
              </a:rPr>
              <a:t>determining an initial position.</a:t>
            </a:r>
            <a:endParaRPr lang="en-US" b="1" dirty="0">
              <a:latin typeface="Arial" panose="020B0604020202020204" pitchFamily="34" charset="0"/>
              <a:cs typeface="Arial" panose="020B0604020202020204" pitchFamily="34" charset="0"/>
            </a:endParaRPr>
          </a:p>
          <a:p>
            <a:r>
              <a:rPr lang="en-AU" b="1" dirty="0">
                <a:latin typeface="Arial" panose="020B0604020202020204" pitchFamily="34" charset="0"/>
                <a:cs typeface="Arial" panose="020B0604020202020204" pitchFamily="34" charset="0"/>
              </a:rPr>
              <a:t> </a:t>
            </a:r>
            <a:endParaRPr lang="en-US" b="1" dirty="0">
              <a:latin typeface="Arial" panose="020B0604020202020204" pitchFamily="34" charset="0"/>
              <a:cs typeface="Arial" panose="020B0604020202020204" pitchFamily="34" charset="0"/>
            </a:endParaRPr>
          </a:p>
          <a:p>
            <a:pPr marL="0" indent="0">
              <a:buNone/>
            </a:pPr>
            <a:r>
              <a:rPr lang="en-AU" b="1" dirty="0" smtClean="0">
                <a:latin typeface="Arial" panose="020B0604020202020204" pitchFamily="34" charset="0"/>
                <a:cs typeface="Arial" panose="020B0604020202020204" pitchFamily="34" charset="0"/>
              </a:rPr>
              <a:t>SECOND PHASE</a:t>
            </a:r>
          </a:p>
          <a:p>
            <a:pPr lvl="0"/>
            <a:r>
              <a:rPr lang="en-AU" b="1" dirty="0" smtClean="0">
                <a:latin typeface="Arial" panose="020B0604020202020204" pitchFamily="34" charset="0"/>
                <a:cs typeface="Arial" panose="020B0604020202020204" pitchFamily="34" charset="0"/>
              </a:rPr>
              <a:t>exploring </a:t>
            </a:r>
            <a:r>
              <a:rPr lang="en-AU" b="1" dirty="0">
                <a:latin typeface="Arial" panose="020B0604020202020204" pitchFamily="34" charset="0"/>
                <a:cs typeface="Arial" panose="020B0604020202020204" pitchFamily="34" charset="0"/>
              </a:rPr>
              <a:t>the disagreements, and the reason for them; and</a:t>
            </a:r>
            <a:endParaRPr lang="en-US" b="1" dirty="0">
              <a:latin typeface="Arial" panose="020B0604020202020204" pitchFamily="34" charset="0"/>
              <a:cs typeface="Arial" panose="020B0604020202020204" pitchFamily="34" charset="0"/>
            </a:endParaRPr>
          </a:p>
          <a:p>
            <a:pPr lvl="0"/>
            <a:r>
              <a:rPr lang="en-AU" b="1" dirty="0">
                <a:latin typeface="Arial" panose="020B0604020202020204" pitchFamily="34" charset="0"/>
                <a:cs typeface="Arial" panose="020B0604020202020204" pitchFamily="34" charset="0"/>
              </a:rPr>
              <a:t>evaluating the underlying reasons for such disagreements.</a:t>
            </a:r>
            <a:endParaRPr lang="en-US" b="1" dirty="0">
              <a:latin typeface="Arial" panose="020B0604020202020204" pitchFamily="34" charset="0"/>
              <a:cs typeface="Arial" panose="020B0604020202020204" pitchFamily="34" charset="0"/>
            </a:endParaRPr>
          </a:p>
          <a:p>
            <a:pPr marL="0" indent="0">
              <a:buNone/>
            </a:pPr>
            <a:endParaRPr lang="en-US" dirty="0"/>
          </a:p>
        </p:txBody>
      </p:sp>
    </p:spTree>
    <p:extLst>
      <p:ext uri="{BB962C8B-B14F-4D97-AF65-F5344CB8AC3E}">
        <p14:creationId xmlns:p14="http://schemas.microsoft.com/office/powerpoint/2010/main" val="3258590860"/>
      </p:ext>
    </p:extLst>
  </p:cSld>
  <p:clrMapOvr>
    <a:masterClrMapping/>
  </p:clrMapOvr>
  <p:timing>
    <p:tnLst>
      <p:par>
        <p:cTn id="1" dur="indefinite" restart="never" nodeType="tmRoot"/>
      </p:par>
    </p:tnLst>
  </p:timing>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61938" y="1128713"/>
            <a:ext cx="8620125" cy="46005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248205524"/>
      </p:ext>
    </p:extLst>
  </p:cSld>
  <p:clrMapOvr>
    <a:masterClrMapping/>
  </p:clrMapOvr>
  <p:timing>
    <p:tnLst>
      <p:par>
        <p:cTn id="1" dur="indefinite" restart="never" nodeType="tmRoot"/>
      </p:par>
    </p:tnLst>
  </p:timing>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28600" y="1466850"/>
            <a:ext cx="8686800" cy="39243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143168030"/>
      </p:ext>
    </p:extLst>
  </p:cSld>
  <p:clrMapOvr>
    <a:masterClrMapping/>
  </p:clrMapOvr>
  <p:timing>
    <p:tnLst>
      <p:par>
        <p:cTn id="1" dur="indefinite" restart="never" nodeType="tmRoot"/>
      </p:par>
    </p:tnLst>
  </p:timing>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latin typeface="Arial" panose="020B0604020202020204" pitchFamily="34" charset="0"/>
                <a:cs typeface="Arial" panose="020B0604020202020204" pitchFamily="34" charset="0"/>
              </a:rPr>
              <a:t>Social and environmental accounting</a:t>
            </a:r>
            <a:endParaRPr lang="en-US" b="1" dirty="0">
              <a:latin typeface="Arial" panose="020B0604020202020204" pitchFamily="34" charset="0"/>
              <a:cs typeface="Arial" panose="020B0604020202020204" pitchFamily="34" charset="0"/>
            </a:endParaRPr>
          </a:p>
        </p:txBody>
      </p:sp>
      <p:sp>
        <p:nvSpPr>
          <p:cNvPr id="3" name="Rectangle 2"/>
          <p:cNvSpPr/>
          <p:nvPr/>
        </p:nvSpPr>
        <p:spPr>
          <a:xfrm>
            <a:off x="533400" y="1524000"/>
            <a:ext cx="7924800" cy="4401205"/>
          </a:xfrm>
          <a:prstGeom prst="rect">
            <a:avLst/>
          </a:prstGeom>
        </p:spPr>
        <p:txBody>
          <a:bodyPr wrap="square">
            <a:spAutoFit/>
          </a:bodyPr>
          <a:lstStyle/>
          <a:p>
            <a:pPr lvl="0"/>
            <a:r>
              <a:rPr lang="en-AU" sz="4000" b="1" dirty="0" smtClean="0"/>
              <a:t>Who </a:t>
            </a:r>
            <a:r>
              <a:rPr lang="en-AU" sz="4000" b="1" dirty="0"/>
              <a:t>is the report for</a:t>
            </a:r>
            <a:r>
              <a:rPr lang="en-AU" sz="4000" b="1" dirty="0" smtClean="0"/>
              <a:t>?</a:t>
            </a:r>
          </a:p>
          <a:p>
            <a:pPr lvl="0"/>
            <a:endParaRPr lang="en-US" sz="4000" b="1" dirty="0"/>
          </a:p>
          <a:p>
            <a:pPr lvl="0"/>
            <a:r>
              <a:rPr lang="en-AU" sz="4000" b="1" dirty="0"/>
              <a:t>How should the information be reported </a:t>
            </a:r>
            <a:r>
              <a:rPr lang="en-US" sz="4000" b="1" dirty="0" smtClean="0"/>
              <a:t>?</a:t>
            </a:r>
          </a:p>
          <a:p>
            <a:pPr lvl="0"/>
            <a:endParaRPr lang="en-US" sz="4000" b="1" dirty="0"/>
          </a:p>
          <a:p>
            <a:pPr lvl="0"/>
            <a:r>
              <a:rPr lang="en-AU" sz="4000" b="1" dirty="0"/>
              <a:t>What should the company report on?</a:t>
            </a:r>
            <a:endParaRPr lang="en-US" sz="4000" b="1" dirty="0"/>
          </a:p>
        </p:txBody>
      </p:sp>
    </p:spTree>
    <p:extLst>
      <p:ext uri="{BB962C8B-B14F-4D97-AF65-F5344CB8AC3E}">
        <p14:creationId xmlns:p14="http://schemas.microsoft.com/office/powerpoint/2010/main" val="2592331988"/>
      </p:ext>
    </p:extLst>
  </p:cSld>
  <p:clrMapOvr>
    <a:masterClrMapping/>
  </p:clrMapOvr>
  <p:timing>
    <p:tnLst>
      <p:par>
        <p:cTn id="1" dur="indefinite" restart="never" nodeType="tmRoot"/>
      </p:par>
    </p:tnLst>
  </p:timing>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Assessing  an ethical code</a:t>
            </a:r>
            <a:endParaRPr lang="en-US" b="1" dirty="0"/>
          </a:p>
        </p:txBody>
      </p:sp>
      <p:sp>
        <p:nvSpPr>
          <p:cNvPr id="3" name="Content Placeholder 2"/>
          <p:cNvSpPr>
            <a:spLocks noGrp="1"/>
          </p:cNvSpPr>
          <p:nvPr>
            <p:ph idx="1"/>
          </p:nvPr>
        </p:nvSpPr>
        <p:spPr/>
        <p:txBody>
          <a:bodyPr>
            <a:normAutofit fontScale="92500" lnSpcReduction="20000"/>
          </a:bodyPr>
          <a:lstStyle/>
          <a:p>
            <a:pPr lvl="0"/>
            <a:r>
              <a:rPr lang="en-AU" b="1" dirty="0"/>
              <a:t>Examine how the code translates into </a:t>
            </a:r>
            <a:r>
              <a:rPr lang="en-AU" b="1" dirty="0" smtClean="0"/>
              <a:t>behaviour);</a:t>
            </a:r>
            <a:endParaRPr lang="en-US" b="1" dirty="0"/>
          </a:p>
          <a:p>
            <a:pPr lvl="0"/>
            <a:r>
              <a:rPr lang="en-AU" b="1" dirty="0"/>
              <a:t>The provision of precise ethical learning goals to </a:t>
            </a:r>
            <a:r>
              <a:rPr lang="en-AU" b="1" dirty="0" smtClean="0"/>
              <a:t>staff; </a:t>
            </a:r>
            <a:endParaRPr lang="en-US" b="1" dirty="0"/>
          </a:p>
          <a:p>
            <a:pPr lvl="0"/>
            <a:r>
              <a:rPr lang="en-AU" b="1" dirty="0"/>
              <a:t>showing how the achievement of ethical goals contributes to self-worth and company profile; </a:t>
            </a:r>
            <a:endParaRPr lang="en-US" b="1" dirty="0"/>
          </a:p>
          <a:p>
            <a:pPr lvl="0"/>
            <a:r>
              <a:rPr lang="en-AU" b="1" dirty="0"/>
              <a:t>continue to look for (be creative with) assessing ethical behaviour; and </a:t>
            </a:r>
            <a:endParaRPr lang="en-US" b="1" dirty="0"/>
          </a:p>
          <a:p>
            <a:pPr lvl="0"/>
            <a:r>
              <a:rPr lang="en-AU" b="1" dirty="0"/>
              <a:t>the provision of appropriate non-tangible rewards (such as acknowledgement, which should not be undervalued). </a:t>
            </a:r>
            <a:endParaRPr lang="en-US" b="1" dirty="0"/>
          </a:p>
          <a:p>
            <a:endParaRPr lang="en-US" dirty="0"/>
          </a:p>
        </p:txBody>
      </p:sp>
    </p:spTree>
    <p:extLst>
      <p:ext uri="{BB962C8B-B14F-4D97-AF65-F5344CB8AC3E}">
        <p14:creationId xmlns:p14="http://schemas.microsoft.com/office/powerpoint/2010/main" val="684876060"/>
      </p:ext>
    </p:extLst>
  </p:cSld>
  <p:clrMapOvr>
    <a:masterClrMapping/>
  </p:clrMapOvr>
  <p:timing>
    <p:tnLst>
      <p:par>
        <p:cTn id="1" dur="indefinite" restart="never" nodeType="tmRoot"/>
      </p:par>
    </p:tnLst>
  </p:timing>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Assessing  an ethical code (cont.)</a:t>
            </a:r>
            <a:endParaRPr lang="en-US" b="1" dirty="0"/>
          </a:p>
        </p:txBody>
      </p:sp>
      <p:sp>
        <p:nvSpPr>
          <p:cNvPr id="3" name="Content Placeholder 2"/>
          <p:cNvSpPr>
            <a:spLocks noGrp="1"/>
          </p:cNvSpPr>
          <p:nvPr>
            <p:ph idx="1"/>
          </p:nvPr>
        </p:nvSpPr>
        <p:spPr/>
        <p:txBody>
          <a:bodyPr>
            <a:normAutofit fontScale="92500"/>
          </a:bodyPr>
          <a:lstStyle/>
          <a:p>
            <a:pPr marL="0" lvl="0" indent="0">
              <a:lnSpc>
                <a:spcPct val="115000"/>
              </a:lnSpc>
              <a:spcBef>
                <a:spcPts val="0"/>
              </a:spcBef>
              <a:spcAft>
                <a:spcPts val="1000"/>
              </a:spcAft>
              <a:buNone/>
            </a:pPr>
            <a:r>
              <a:rPr lang="en-AU" dirty="0" smtClean="0">
                <a:solidFill>
                  <a:srgbClr val="000000"/>
                </a:solidFill>
                <a:latin typeface="Arial"/>
                <a:ea typeface="Times New Roman"/>
              </a:rPr>
              <a:t>Examples of direct measures:</a:t>
            </a:r>
          </a:p>
          <a:p>
            <a:pPr lvl="0">
              <a:lnSpc>
                <a:spcPct val="115000"/>
              </a:lnSpc>
              <a:spcBef>
                <a:spcPts val="0"/>
              </a:spcBef>
              <a:spcAft>
                <a:spcPts val="1000"/>
              </a:spcAft>
              <a:buFont typeface="Symbol"/>
              <a:buChar char=""/>
            </a:pPr>
            <a:r>
              <a:rPr lang="en-AU" dirty="0" smtClean="0">
                <a:solidFill>
                  <a:srgbClr val="000000"/>
                </a:solidFill>
                <a:latin typeface="Arial"/>
                <a:ea typeface="Times New Roman"/>
              </a:rPr>
              <a:t>How </a:t>
            </a:r>
            <a:r>
              <a:rPr lang="en-AU" dirty="0">
                <a:solidFill>
                  <a:srgbClr val="000000"/>
                </a:solidFill>
                <a:latin typeface="Arial"/>
                <a:ea typeface="Times New Roman"/>
              </a:rPr>
              <a:t>many insider trade deals were done? </a:t>
            </a:r>
            <a:endParaRPr lang="en-US" dirty="0">
              <a:solidFill>
                <a:srgbClr val="000000"/>
              </a:solidFill>
              <a:latin typeface="Arial"/>
              <a:ea typeface="Calibri"/>
            </a:endParaRPr>
          </a:p>
          <a:p>
            <a:pPr lvl="0">
              <a:lnSpc>
                <a:spcPct val="115000"/>
              </a:lnSpc>
              <a:spcBef>
                <a:spcPts val="0"/>
              </a:spcBef>
              <a:spcAft>
                <a:spcPts val="1000"/>
              </a:spcAft>
              <a:buFont typeface="Symbol"/>
              <a:buChar char=""/>
            </a:pPr>
            <a:r>
              <a:rPr lang="en-AU" dirty="0">
                <a:solidFill>
                  <a:srgbClr val="000000"/>
                </a:solidFill>
                <a:latin typeface="Arial"/>
                <a:ea typeface="Times New Roman"/>
              </a:rPr>
              <a:t>How many technical breaches occurred? </a:t>
            </a:r>
            <a:endParaRPr lang="en-US" dirty="0">
              <a:solidFill>
                <a:srgbClr val="000000"/>
              </a:solidFill>
              <a:latin typeface="Arial"/>
              <a:ea typeface="Calibri"/>
            </a:endParaRPr>
          </a:p>
          <a:p>
            <a:pPr lvl="0">
              <a:lnSpc>
                <a:spcPct val="115000"/>
              </a:lnSpc>
              <a:spcBef>
                <a:spcPts val="0"/>
              </a:spcBef>
              <a:spcAft>
                <a:spcPts val="1000"/>
              </a:spcAft>
              <a:buFont typeface="Symbol"/>
              <a:buChar char=""/>
            </a:pPr>
            <a:r>
              <a:rPr lang="en-AU" dirty="0">
                <a:solidFill>
                  <a:srgbClr val="000000"/>
                </a:solidFill>
                <a:latin typeface="Arial"/>
                <a:ea typeface="Times New Roman"/>
              </a:rPr>
              <a:t>How many customers complaints suggesting unethical </a:t>
            </a:r>
            <a:r>
              <a:rPr lang="en-AU" dirty="0" err="1">
                <a:solidFill>
                  <a:srgbClr val="000000"/>
                </a:solidFill>
                <a:latin typeface="Arial"/>
                <a:ea typeface="Times New Roman"/>
              </a:rPr>
              <a:t>behavior</a:t>
            </a:r>
            <a:r>
              <a:rPr lang="en-AU" dirty="0">
                <a:solidFill>
                  <a:srgbClr val="000000"/>
                </a:solidFill>
                <a:latin typeface="Arial"/>
                <a:ea typeface="Times New Roman"/>
              </a:rPr>
              <a:t> were </a:t>
            </a:r>
            <a:r>
              <a:rPr lang="en-AU" dirty="0" smtClean="0">
                <a:solidFill>
                  <a:srgbClr val="000000"/>
                </a:solidFill>
                <a:latin typeface="Arial"/>
                <a:ea typeface="Times New Roman"/>
              </a:rPr>
              <a:t>received? </a:t>
            </a:r>
            <a:endParaRPr lang="en-US" dirty="0">
              <a:solidFill>
                <a:srgbClr val="000000"/>
              </a:solidFill>
              <a:latin typeface="Arial"/>
              <a:ea typeface="Calibri"/>
            </a:endParaRPr>
          </a:p>
          <a:p>
            <a:pPr lvl="0">
              <a:lnSpc>
                <a:spcPct val="115000"/>
              </a:lnSpc>
              <a:spcBef>
                <a:spcPts val="0"/>
              </a:spcBef>
              <a:spcAft>
                <a:spcPts val="1000"/>
              </a:spcAft>
              <a:buFont typeface="Symbol"/>
              <a:buChar char=""/>
            </a:pPr>
            <a:r>
              <a:rPr lang="en-AU" dirty="0">
                <a:solidFill>
                  <a:srgbClr val="000000"/>
                </a:solidFill>
                <a:latin typeface="Arial"/>
                <a:ea typeface="Times New Roman"/>
              </a:rPr>
              <a:t>How many union principles were breached?</a:t>
            </a:r>
            <a:endParaRPr lang="en-US" dirty="0">
              <a:solidFill>
                <a:srgbClr val="000000"/>
              </a:solidFill>
              <a:latin typeface="Arial"/>
              <a:ea typeface="Calibri"/>
            </a:endParaRPr>
          </a:p>
          <a:p>
            <a:pPr marL="0" marR="0" indent="0">
              <a:lnSpc>
                <a:spcPct val="115000"/>
              </a:lnSpc>
              <a:spcBef>
                <a:spcPts val="0"/>
              </a:spcBef>
              <a:spcAft>
                <a:spcPts val="1000"/>
              </a:spcAft>
              <a:buNone/>
            </a:pPr>
            <a:r>
              <a:rPr lang="en-AU" sz="2200" i="1" dirty="0" smtClean="0">
                <a:solidFill>
                  <a:srgbClr val="000000"/>
                </a:solidFill>
                <a:latin typeface="Arial"/>
                <a:ea typeface="Times New Roman"/>
              </a:rPr>
              <a:t>*List </a:t>
            </a:r>
            <a:r>
              <a:rPr lang="en-AU" sz="2200" i="1" dirty="0">
                <a:solidFill>
                  <a:srgbClr val="000000"/>
                </a:solidFill>
                <a:latin typeface="Arial"/>
                <a:ea typeface="Times New Roman"/>
              </a:rPr>
              <a:t>is a modified version of that appearing in Drummond (1991).</a:t>
            </a:r>
            <a:endParaRPr lang="en-US" sz="2200" dirty="0">
              <a:latin typeface="Arial"/>
              <a:ea typeface="Calibri"/>
            </a:endParaRPr>
          </a:p>
          <a:p>
            <a:endParaRPr lang="en-US" dirty="0"/>
          </a:p>
        </p:txBody>
      </p:sp>
    </p:spTree>
    <p:extLst>
      <p:ext uri="{BB962C8B-B14F-4D97-AF65-F5344CB8AC3E}">
        <p14:creationId xmlns:p14="http://schemas.microsoft.com/office/powerpoint/2010/main" val="2743528820"/>
      </p:ext>
    </p:extLst>
  </p:cSld>
  <p:clrMapOvr>
    <a:masterClrMapping/>
  </p:clrMapOvr>
  <p:timing>
    <p:tnLst>
      <p:par>
        <p:cTn id="1" dur="indefinite" restart="never" nodeType="tmRoot"/>
      </p:par>
    </p:tnLst>
  </p:timing>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14749" y="1371601"/>
            <a:ext cx="9035070" cy="3810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425732155"/>
      </p:ext>
    </p:extLst>
  </p:cSld>
  <p:clrMapOvr>
    <a:masterClrMapping/>
  </p:clrMapOvr>
  <p:timing>
    <p:tnLst>
      <p:par>
        <p:cTn id="1" dur="indefinite" restart="never" nodeType="tmRoot"/>
      </p:par>
    </p:tnLst>
  </p:timing>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Fostering an ethical code</a:t>
            </a:r>
            <a:endParaRPr lang="en-US" b="1" dirty="0"/>
          </a:p>
        </p:txBody>
      </p:sp>
      <p:sp>
        <p:nvSpPr>
          <p:cNvPr id="3" name="Content Placeholder 2"/>
          <p:cNvSpPr>
            <a:spLocks noGrp="1"/>
          </p:cNvSpPr>
          <p:nvPr>
            <p:ph idx="1"/>
          </p:nvPr>
        </p:nvSpPr>
        <p:spPr/>
        <p:txBody>
          <a:bodyPr>
            <a:normAutofit/>
          </a:bodyPr>
          <a:lstStyle/>
          <a:p>
            <a:pPr lvl="0"/>
            <a:r>
              <a:rPr lang="en-AU" b="1" dirty="0"/>
              <a:t>C</a:t>
            </a:r>
            <a:r>
              <a:rPr lang="en-AU" b="1" dirty="0" smtClean="0"/>
              <a:t>lear ethical code,</a:t>
            </a:r>
            <a:endParaRPr lang="en-US" b="1" dirty="0"/>
          </a:p>
          <a:p>
            <a:pPr lvl="0"/>
            <a:r>
              <a:rPr lang="en-AU" b="1" dirty="0"/>
              <a:t>Roles and </a:t>
            </a:r>
            <a:r>
              <a:rPr lang="en-AU" b="1" dirty="0" smtClean="0"/>
              <a:t>responsibilities, </a:t>
            </a:r>
            <a:endParaRPr lang="en-US" b="1" dirty="0"/>
          </a:p>
          <a:p>
            <a:pPr lvl="0"/>
            <a:r>
              <a:rPr lang="en-AU" b="1" dirty="0"/>
              <a:t>Open, fair and transparent processes for dealing with </a:t>
            </a:r>
            <a:r>
              <a:rPr lang="en-AU" b="1" dirty="0" smtClean="0"/>
              <a:t>breaches,</a:t>
            </a:r>
            <a:endParaRPr lang="en-US" b="1" dirty="0"/>
          </a:p>
          <a:p>
            <a:pPr lvl="0"/>
            <a:r>
              <a:rPr lang="en-AU" b="1" dirty="0"/>
              <a:t>Conditions of reporting on particular ethical </a:t>
            </a:r>
            <a:r>
              <a:rPr lang="en-AU" b="1" dirty="0" smtClean="0"/>
              <a:t>cases,</a:t>
            </a:r>
            <a:endParaRPr lang="en-US" b="1" dirty="0"/>
          </a:p>
          <a:p>
            <a:pPr lvl="0"/>
            <a:r>
              <a:rPr lang="en-AU" b="1" dirty="0"/>
              <a:t>C</a:t>
            </a:r>
            <a:r>
              <a:rPr lang="en-AU" b="1" dirty="0" smtClean="0"/>
              <a:t>omprehensive training program</a:t>
            </a:r>
            <a:endParaRPr lang="en-US" dirty="0"/>
          </a:p>
        </p:txBody>
      </p:sp>
    </p:spTree>
    <p:extLst>
      <p:ext uri="{BB962C8B-B14F-4D97-AF65-F5344CB8AC3E}">
        <p14:creationId xmlns:p14="http://schemas.microsoft.com/office/powerpoint/2010/main" val="2991871578"/>
      </p:ext>
    </p:extLst>
  </p:cSld>
  <p:clrMapOvr>
    <a:masterClrMapping/>
  </p:clrMapOvr>
  <p:timing>
    <p:tnLst>
      <p:par>
        <p:cTn id="1" dur="indefinite" restart="never" nodeType="tmRoot"/>
      </p:par>
    </p:tnLst>
  </p:timing>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Advantages of a known ethical code</a:t>
            </a:r>
            <a:endParaRPr lang="en-US" b="1" dirty="0"/>
          </a:p>
        </p:txBody>
      </p:sp>
      <p:sp>
        <p:nvSpPr>
          <p:cNvPr id="3" name="Content Placeholder 2"/>
          <p:cNvSpPr>
            <a:spLocks noGrp="1"/>
          </p:cNvSpPr>
          <p:nvPr>
            <p:ph idx="1"/>
          </p:nvPr>
        </p:nvSpPr>
        <p:spPr/>
        <p:txBody>
          <a:bodyPr>
            <a:normAutofit fontScale="92500" lnSpcReduction="20000"/>
          </a:bodyPr>
          <a:lstStyle/>
          <a:p>
            <a:r>
              <a:rPr lang="en-AU" dirty="0" smtClean="0"/>
              <a:t>clarifying </a:t>
            </a:r>
            <a:r>
              <a:rPr lang="en-AU" dirty="0"/>
              <a:t>management’s thoughts on what constitutes unethical behaviour;</a:t>
            </a:r>
            <a:endParaRPr lang="en-US" dirty="0"/>
          </a:p>
          <a:p>
            <a:r>
              <a:rPr lang="en-AU" dirty="0" smtClean="0"/>
              <a:t>helping </a:t>
            </a:r>
            <a:r>
              <a:rPr lang="en-AU" dirty="0"/>
              <a:t>employees to think about ethical issues before they are confronted with the realities of the situation; </a:t>
            </a:r>
            <a:endParaRPr lang="en-US" dirty="0"/>
          </a:p>
          <a:p>
            <a:r>
              <a:rPr lang="en-AU" dirty="0" smtClean="0"/>
              <a:t>providing </a:t>
            </a:r>
            <a:r>
              <a:rPr lang="en-AU" dirty="0"/>
              <a:t>employees with the opportunity for refusing compliance with unethical action; </a:t>
            </a:r>
            <a:endParaRPr lang="en-US" dirty="0"/>
          </a:p>
          <a:p>
            <a:r>
              <a:rPr lang="en-AU" dirty="0" smtClean="0"/>
              <a:t>defining </a:t>
            </a:r>
            <a:r>
              <a:rPr lang="en-AU" dirty="0"/>
              <a:t>the limits of what constitutes acceptable or unacceptable behaviour; and </a:t>
            </a:r>
            <a:endParaRPr lang="en-US" dirty="0"/>
          </a:p>
          <a:p>
            <a:r>
              <a:rPr lang="en-AU" dirty="0" smtClean="0"/>
              <a:t>providing </a:t>
            </a:r>
            <a:r>
              <a:rPr lang="en-AU" dirty="0"/>
              <a:t>a mechanism for communicating managerial policy. </a:t>
            </a:r>
            <a:endParaRPr lang="en-US" dirty="0"/>
          </a:p>
          <a:p>
            <a:endParaRPr lang="en-US" dirty="0"/>
          </a:p>
        </p:txBody>
      </p:sp>
    </p:spTree>
    <p:extLst>
      <p:ext uri="{BB962C8B-B14F-4D97-AF65-F5344CB8AC3E}">
        <p14:creationId xmlns:p14="http://schemas.microsoft.com/office/powerpoint/2010/main" val="3946176437"/>
      </p:ext>
    </p:extLst>
  </p:cSld>
  <p:clrMapOvr>
    <a:masterClrMapping/>
  </p:clrMapOvr>
  <p:timing>
    <p:tnLst>
      <p:par>
        <p:cTn id="1" dur="indefinite" restart="never" nodeType="tmRoot"/>
      </p:par>
    </p:tnLst>
  </p:timing>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Commitment to an ethical code</a:t>
            </a:r>
            <a:endParaRPr lang="en-US" b="1" dirty="0"/>
          </a:p>
        </p:txBody>
      </p:sp>
      <p:sp>
        <p:nvSpPr>
          <p:cNvPr id="3" name="Content Placeholder 2"/>
          <p:cNvSpPr>
            <a:spLocks noGrp="1"/>
          </p:cNvSpPr>
          <p:nvPr>
            <p:ph idx="1"/>
          </p:nvPr>
        </p:nvSpPr>
        <p:spPr>
          <a:xfrm>
            <a:off x="457200" y="1600200"/>
            <a:ext cx="8534400" cy="5105400"/>
          </a:xfrm>
        </p:spPr>
        <p:txBody>
          <a:bodyPr>
            <a:normAutofit fontScale="55000" lnSpcReduction="20000"/>
          </a:bodyPr>
          <a:lstStyle/>
          <a:p>
            <a:pPr lvl="0">
              <a:lnSpc>
                <a:spcPct val="115000"/>
              </a:lnSpc>
              <a:spcBef>
                <a:spcPts val="0"/>
              </a:spcBef>
              <a:spcAft>
                <a:spcPts val="1000"/>
              </a:spcAft>
              <a:buFont typeface="Symbol"/>
              <a:buChar char=""/>
            </a:pPr>
            <a:r>
              <a:rPr lang="en-US" sz="4400" b="1" dirty="0">
                <a:solidFill>
                  <a:srgbClr val="000000"/>
                </a:solidFill>
                <a:latin typeface="Arial"/>
                <a:ea typeface="Times New Roman"/>
              </a:rPr>
              <a:t>Knowing the code </a:t>
            </a:r>
            <a:endParaRPr lang="en-US" sz="4400" b="1" dirty="0">
              <a:solidFill>
                <a:srgbClr val="000000"/>
              </a:solidFill>
              <a:latin typeface="Arial"/>
              <a:ea typeface="Calibri"/>
            </a:endParaRPr>
          </a:p>
          <a:p>
            <a:pPr lvl="0">
              <a:lnSpc>
                <a:spcPct val="115000"/>
              </a:lnSpc>
              <a:spcBef>
                <a:spcPts val="0"/>
              </a:spcBef>
              <a:spcAft>
                <a:spcPts val="1000"/>
              </a:spcAft>
              <a:buFont typeface="Symbol"/>
              <a:buChar char=""/>
            </a:pPr>
            <a:r>
              <a:rPr lang="en-US" sz="4400" b="1" dirty="0">
                <a:solidFill>
                  <a:srgbClr val="000000"/>
                </a:solidFill>
                <a:latin typeface="Arial"/>
                <a:ea typeface="Times New Roman"/>
              </a:rPr>
              <a:t>Knowing the applicability of state and federal laws and regulations</a:t>
            </a:r>
            <a:endParaRPr lang="en-US" sz="4400" b="1" dirty="0">
              <a:solidFill>
                <a:srgbClr val="000000"/>
              </a:solidFill>
              <a:latin typeface="Arial"/>
              <a:ea typeface="Calibri"/>
            </a:endParaRPr>
          </a:p>
          <a:p>
            <a:pPr lvl="0">
              <a:lnSpc>
                <a:spcPct val="115000"/>
              </a:lnSpc>
              <a:spcBef>
                <a:spcPts val="0"/>
              </a:spcBef>
              <a:spcAft>
                <a:spcPts val="1000"/>
              </a:spcAft>
              <a:buFont typeface="Symbol"/>
              <a:buChar char=""/>
            </a:pPr>
            <a:r>
              <a:rPr lang="en-US" sz="4400" b="1" dirty="0">
                <a:solidFill>
                  <a:srgbClr val="000000"/>
                </a:solidFill>
                <a:latin typeface="Arial"/>
                <a:ea typeface="Times New Roman"/>
              </a:rPr>
              <a:t>Knowing the rules and regulations of the corporation where the employee works</a:t>
            </a:r>
            <a:endParaRPr lang="en-US" sz="4400" b="1" dirty="0">
              <a:solidFill>
                <a:srgbClr val="000000"/>
              </a:solidFill>
              <a:latin typeface="Arial"/>
              <a:ea typeface="Calibri"/>
            </a:endParaRPr>
          </a:p>
          <a:p>
            <a:pPr lvl="0">
              <a:lnSpc>
                <a:spcPct val="115000"/>
              </a:lnSpc>
              <a:spcBef>
                <a:spcPts val="0"/>
              </a:spcBef>
              <a:spcAft>
                <a:spcPts val="1000"/>
              </a:spcAft>
              <a:buFont typeface="Symbol"/>
              <a:buChar char=""/>
            </a:pPr>
            <a:r>
              <a:rPr lang="en-US" sz="4400" b="1" dirty="0">
                <a:solidFill>
                  <a:srgbClr val="000000"/>
                </a:solidFill>
                <a:latin typeface="Arial"/>
                <a:ea typeface="Times New Roman"/>
              </a:rPr>
              <a:t>Engaging in continuing education in ethics</a:t>
            </a:r>
            <a:endParaRPr lang="en-US" sz="4400" b="1" dirty="0">
              <a:solidFill>
                <a:srgbClr val="000000"/>
              </a:solidFill>
              <a:latin typeface="Arial"/>
              <a:ea typeface="Calibri"/>
            </a:endParaRPr>
          </a:p>
          <a:p>
            <a:pPr lvl="0">
              <a:lnSpc>
                <a:spcPct val="115000"/>
              </a:lnSpc>
              <a:spcBef>
                <a:spcPts val="0"/>
              </a:spcBef>
              <a:spcAft>
                <a:spcPts val="1000"/>
              </a:spcAft>
              <a:buFont typeface="Symbol"/>
              <a:buChar char=""/>
            </a:pPr>
            <a:r>
              <a:rPr lang="en-US" sz="4400" b="1" dirty="0">
                <a:solidFill>
                  <a:srgbClr val="000000"/>
                </a:solidFill>
                <a:latin typeface="Arial"/>
                <a:ea typeface="Times New Roman"/>
              </a:rPr>
              <a:t>Identifying when there is a potential ethical problem</a:t>
            </a:r>
            <a:endParaRPr lang="en-US" sz="4400" b="1" dirty="0">
              <a:solidFill>
                <a:srgbClr val="000000"/>
              </a:solidFill>
              <a:latin typeface="Arial"/>
              <a:ea typeface="Calibri"/>
            </a:endParaRPr>
          </a:p>
          <a:p>
            <a:pPr lvl="0">
              <a:lnSpc>
                <a:spcPct val="115000"/>
              </a:lnSpc>
              <a:spcBef>
                <a:spcPts val="0"/>
              </a:spcBef>
              <a:spcAft>
                <a:spcPts val="1000"/>
              </a:spcAft>
              <a:buFont typeface="Symbol"/>
              <a:buChar char=""/>
            </a:pPr>
            <a:r>
              <a:rPr lang="en-US" sz="4400" b="1" dirty="0">
                <a:solidFill>
                  <a:srgbClr val="000000"/>
                </a:solidFill>
                <a:latin typeface="Arial"/>
                <a:ea typeface="Times New Roman"/>
              </a:rPr>
              <a:t>Learning a method of </a:t>
            </a:r>
            <a:r>
              <a:rPr lang="en-US" sz="4400" b="1" dirty="0" err="1">
                <a:solidFill>
                  <a:srgbClr val="000000"/>
                </a:solidFill>
                <a:latin typeface="Arial"/>
                <a:ea typeface="Times New Roman"/>
              </a:rPr>
              <a:t>analysing</a:t>
            </a:r>
            <a:r>
              <a:rPr lang="en-US" sz="4400" b="1" dirty="0">
                <a:solidFill>
                  <a:srgbClr val="000000"/>
                </a:solidFill>
                <a:latin typeface="Arial"/>
                <a:ea typeface="Times New Roman"/>
              </a:rPr>
              <a:t> ethical obligations in often complex situations; and</a:t>
            </a:r>
            <a:endParaRPr lang="en-US" sz="4400" b="1" dirty="0">
              <a:solidFill>
                <a:srgbClr val="000000"/>
              </a:solidFill>
              <a:latin typeface="Arial"/>
              <a:ea typeface="Calibri"/>
            </a:endParaRPr>
          </a:p>
          <a:p>
            <a:pPr lvl="0">
              <a:lnSpc>
                <a:spcPct val="115000"/>
              </a:lnSpc>
              <a:spcBef>
                <a:spcPts val="0"/>
              </a:spcBef>
              <a:spcAft>
                <a:spcPts val="1000"/>
              </a:spcAft>
              <a:buFont typeface="Symbol"/>
              <a:buChar char=""/>
            </a:pPr>
            <a:r>
              <a:rPr lang="en-US" sz="4400" b="1" dirty="0">
                <a:solidFill>
                  <a:srgbClr val="000000"/>
                </a:solidFill>
                <a:latin typeface="Arial"/>
                <a:ea typeface="Times New Roman"/>
              </a:rPr>
              <a:t> Consulting professionals knowledgeable about </a:t>
            </a:r>
            <a:r>
              <a:rPr lang="en-US" sz="4400" b="1" dirty="0" smtClean="0">
                <a:solidFill>
                  <a:srgbClr val="000000"/>
                </a:solidFill>
                <a:latin typeface="Arial"/>
                <a:ea typeface="Times New Roman"/>
              </a:rPr>
              <a:t>ethics</a:t>
            </a:r>
          </a:p>
          <a:p>
            <a:pPr marL="0" lvl="0" indent="0">
              <a:lnSpc>
                <a:spcPct val="115000"/>
              </a:lnSpc>
              <a:spcBef>
                <a:spcPts val="0"/>
              </a:spcBef>
              <a:spcAft>
                <a:spcPts val="1000"/>
              </a:spcAft>
              <a:buNone/>
            </a:pPr>
            <a:r>
              <a:rPr lang="en-AU" sz="3600" i="1" dirty="0">
                <a:solidFill>
                  <a:srgbClr val="000000"/>
                </a:solidFill>
                <a:latin typeface="Arial"/>
                <a:ea typeface="Times New Roman"/>
              </a:rPr>
              <a:t>Bennett (1994)</a:t>
            </a:r>
            <a:endParaRPr lang="en-US" sz="3600" b="1" i="1" dirty="0">
              <a:solidFill>
                <a:srgbClr val="000000"/>
              </a:solidFill>
              <a:latin typeface="Arial"/>
              <a:ea typeface="Calibri"/>
            </a:endParaRPr>
          </a:p>
        </p:txBody>
      </p:sp>
    </p:spTree>
    <p:extLst>
      <p:ext uri="{BB962C8B-B14F-4D97-AF65-F5344CB8AC3E}">
        <p14:creationId xmlns:p14="http://schemas.microsoft.com/office/powerpoint/2010/main" val="3815565330"/>
      </p:ext>
    </p:extLst>
  </p:cSld>
  <p:clrMapOvr>
    <a:masterClrMapping/>
  </p:clrMapOvr>
  <p:timing>
    <p:tnLst>
      <p:par>
        <p:cTn id="1" dur="indefinite" restart="never" nodeType="tmRoot"/>
      </p:par>
    </p:tnLst>
  </p:timing>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6000" b="1" dirty="0"/>
              <a:t>Learning </a:t>
            </a:r>
            <a:r>
              <a:rPr lang="en-US" sz="6000" b="1" dirty="0" smtClean="0"/>
              <a:t>strategies</a:t>
            </a:r>
            <a:endParaRPr lang="en-US" sz="6000" b="1" dirty="0"/>
          </a:p>
        </p:txBody>
      </p:sp>
      <p:sp>
        <p:nvSpPr>
          <p:cNvPr id="3" name="Content Placeholder 2"/>
          <p:cNvSpPr>
            <a:spLocks noGrp="1"/>
          </p:cNvSpPr>
          <p:nvPr>
            <p:ph idx="1"/>
          </p:nvPr>
        </p:nvSpPr>
        <p:spPr/>
        <p:txBody>
          <a:bodyPr>
            <a:normAutofit/>
          </a:bodyPr>
          <a:lstStyle/>
          <a:p>
            <a:pPr lvl="0"/>
            <a:r>
              <a:rPr lang="en-US" sz="4400" b="1" dirty="0" smtClean="0"/>
              <a:t>On-line </a:t>
            </a:r>
            <a:r>
              <a:rPr lang="en-US" sz="4400" b="1" dirty="0"/>
              <a:t>training,</a:t>
            </a:r>
          </a:p>
          <a:p>
            <a:pPr lvl="0"/>
            <a:r>
              <a:rPr lang="en-US" sz="4400" b="1" dirty="0"/>
              <a:t>Lectures</a:t>
            </a:r>
          </a:p>
          <a:p>
            <a:pPr lvl="0"/>
            <a:r>
              <a:rPr lang="en-US" sz="4400" b="1" dirty="0"/>
              <a:t>The use of case studies,</a:t>
            </a:r>
          </a:p>
          <a:p>
            <a:pPr lvl="0"/>
            <a:r>
              <a:rPr lang="en-US" sz="4400" b="1" dirty="0"/>
              <a:t>Simulations, and</a:t>
            </a:r>
          </a:p>
          <a:p>
            <a:pPr lvl="0"/>
            <a:r>
              <a:rPr lang="en-US" sz="4400" b="1" dirty="0" smtClean="0"/>
              <a:t>Mentoring</a:t>
            </a:r>
            <a:endParaRPr lang="en-US" sz="4400" b="1" dirty="0"/>
          </a:p>
        </p:txBody>
      </p:sp>
    </p:spTree>
    <p:extLst>
      <p:ext uri="{BB962C8B-B14F-4D97-AF65-F5344CB8AC3E}">
        <p14:creationId xmlns:p14="http://schemas.microsoft.com/office/powerpoint/2010/main" val="3433388218"/>
      </p:ext>
    </p:extLst>
  </p:cSld>
  <p:clrMapOvr>
    <a:masterClrMapping/>
  </p:clrMapOvr>
  <p:timing>
    <p:tnLst>
      <p:par>
        <p:cTn id="1" dur="indefinite" restart="never" nodeType="tmRoot"/>
      </p:par>
    </p:tnLst>
  </p:timing>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6000" b="1" dirty="0" smtClean="0"/>
              <a:t>On-line training</a:t>
            </a:r>
            <a:endParaRPr lang="en-US" sz="6000" b="1" dirty="0"/>
          </a:p>
        </p:txBody>
      </p:sp>
      <p:sp>
        <p:nvSpPr>
          <p:cNvPr id="3" name="Content Placeholder 2"/>
          <p:cNvSpPr>
            <a:spLocks noGrp="1"/>
          </p:cNvSpPr>
          <p:nvPr>
            <p:ph idx="1"/>
          </p:nvPr>
        </p:nvSpPr>
        <p:spPr/>
        <p:txBody>
          <a:bodyPr>
            <a:normAutofit/>
          </a:bodyPr>
          <a:lstStyle/>
          <a:p>
            <a:pPr lvl="0"/>
            <a:r>
              <a:rPr lang="en-US" dirty="0"/>
              <a:t>Its </a:t>
            </a:r>
            <a:r>
              <a:rPr lang="en-US" dirty="0" smtClean="0"/>
              <a:t>cheap</a:t>
            </a:r>
            <a:endParaRPr lang="en-US" dirty="0"/>
          </a:p>
          <a:p>
            <a:pPr lvl="0"/>
            <a:r>
              <a:rPr lang="en-US" dirty="0"/>
              <a:t>Generic training </a:t>
            </a:r>
            <a:r>
              <a:rPr lang="en-US" dirty="0" smtClean="0"/>
              <a:t>can </a:t>
            </a:r>
            <a:r>
              <a:rPr lang="en-US" dirty="0"/>
              <a:t>be purchased off the self </a:t>
            </a:r>
            <a:r>
              <a:rPr lang="en-US" dirty="0" smtClean="0"/>
              <a:t>Training </a:t>
            </a:r>
            <a:r>
              <a:rPr lang="en-US" dirty="0"/>
              <a:t>can be readily tailored to an organization,</a:t>
            </a:r>
          </a:p>
          <a:p>
            <a:pPr lvl="0"/>
            <a:r>
              <a:rPr lang="en-US" dirty="0"/>
              <a:t>Its quick</a:t>
            </a:r>
            <a:r>
              <a:rPr lang="en-US" dirty="0" smtClean="0"/>
              <a:t>,</a:t>
            </a:r>
            <a:endParaRPr lang="en-US" dirty="0"/>
          </a:p>
          <a:p>
            <a:pPr lvl="0"/>
            <a:r>
              <a:rPr lang="en-US" dirty="0"/>
              <a:t>A form of assessment can be built into the </a:t>
            </a:r>
            <a:r>
              <a:rPr lang="en-US" dirty="0" smtClean="0"/>
              <a:t>course, </a:t>
            </a:r>
            <a:r>
              <a:rPr lang="en-US" dirty="0"/>
              <a:t>and</a:t>
            </a:r>
          </a:p>
          <a:p>
            <a:pPr lvl="0"/>
            <a:r>
              <a:rPr lang="en-US" dirty="0" smtClean="0"/>
              <a:t>is </a:t>
            </a:r>
            <a:r>
              <a:rPr lang="en-US" dirty="0"/>
              <a:t>useful for </a:t>
            </a:r>
            <a:r>
              <a:rPr lang="en-US" dirty="0" smtClean="0"/>
              <a:t>reporting</a:t>
            </a:r>
            <a:endParaRPr lang="en-US" dirty="0"/>
          </a:p>
          <a:p>
            <a:pPr marL="0" indent="0">
              <a:buNone/>
            </a:pPr>
            <a:endParaRPr lang="en-US" dirty="0"/>
          </a:p>
        </p:txBody>
      </p:sp>
    </p:spTree>
    <p:extLst>
      <p:ext uri="{BB962C8B-B14F-4D97-AF65-F5344CB8AC3E}">
        <p14:creationId xmlns:p14="http://schemas.microsoft.com/office/powerpoint/2010/main" val="3107919190"/>
      </p:ext>
    </p:extLst>
  </p:cSld>
  <p:clrMapOvr>
    <a:masterClrMapping/>
  </p:clrMapOvr>
  <p:timing>
    <p:tnLst>
      <p:par>
        <p:cTn id="1" dur="indefinite" restart="never" nodeType="tmRoot"/>
      </p:par>
    </p:tnLst>
  </p:timing>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Case studies</a:t>
            </a:r>
            <a:endParaRPr lang="en-US" b="1" dirty="0"/>
          </a:p>
        </p:txBody>
      </p:sp>
      <p:sp>
        <p:nvSpPr>
          <p:cNvPr id="3" name="Content Placeholder 2"/>
          <p:cNvSpPr>
            <a:spLocks noGrp="1"/>
          </p:cNvSpPr>
          <p:nvPr>
            <p:ph idx="1"/>
          </p:nvPr>
        </p:nvSpPr>
        <p:spPr/>
        <p:txBody>
          <a:bodyPr>
            <a:normAutofit fontScale="92500"/>
          </a:bodyPr>
          <a:lstStyle/>
          <a:p>
            <a:pPr lvl="0"/>
            <a:r>
              <a:rPr lang="en-AU" b="1" dirty="0"/>
              <a:t>enable managers to recognise the ethical component of a business decision; </a:t>
            </a:r>
            <a:br>
              <a:rPr lang="en-AU" b="1" dirty="0"/>
            </a:br>
            <a:endParaRPr lang="en-US" b="1" dirty="0"/>
          </a:p>
          <a:p>
            <a:pPr lvl="0"/>
            <a:r>
              <a:rPr lang="en-AU" b="1" dirty="0"/>
              <a:t>decide what to do about it once it is recognised; and </a:t>
            </a:r>
            <a:br>
              <a:rPr lang="en-AU" b="1" dirty="0"/>
            </a:br>
            <a:endParaRPr lang="en-US" b="1" dirty="0"/>
          </a:p>
          <a:p>
            <a:pPr lvl="0"/>
            <a:r>
              <a:rPr lang="en-AU" b="1" dirty="0"/>
              <a:t>learn how to anticipate emerging ethical issues</a:t>
            </a:r>
            <a:r>
              <a:rPr lang="en-AU" b="1" dirty="0" smtClean="0"/>
              <a:t>.</a:t>
            </a:r>
          </a:p>
          <a:p>
            <a:pPr marL="0" lvl="0" indent="0">
              <a:buNone/>
            </a:pPr>
            <a:r>
              <a:rPr lang="en-AU" b="1" dirty="0" smtClean="0"/>
              <a:t> </a:t>
            </a:r>
          </a:p>
          <a:p>
            <a:pPr marL="0" lvl="0" indent="0">
              <a:buNone/>
            </a:pPr>
            <a:r>
              <a:rPr lang="en-AU" sz="2400" dirty="0" smtClean="0"/>
              <a:t>Drummond (1991)</a:t>
            </a:r>
            <a:endParaRPr lang="en-US" sz="2400" dirty="0"/>
          </a:p>
        </p:txBody>
      </p:sp>
    </p:spTree>
    <p:extLst>
      <p:ext uri="{BB962C8B-B14F-4D97-AF65-F5344CB8AC3E}">
        <p14:creationId xmlns:p14="http://schemas.microsoft.com/office/powerpoint/2010/main" val="1638070611"/>
      </p:ext>
    </p:extLst>
  </p:cSld>
  <p:clrMapOvr>
    <a:masterClrMapping/>
  </p:clrMapOvr>
  <p:timing>
    <p:tnLst>
      <p:par>
        <p:cTn id="1" dur="indefinite" restart="never" nodeType="tmRoot"/>
      </p:par>
    </p:tnLst>
  </p:timing>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6000" b="1" dirty="0" smtClean="0"/>
              <a:t>Simulations</a:t>
            </a:r>
            <a:endParaRPr lang="en-US" sz="6000" b="1" dirty="0"/>
          </a:p>
        </p:txBody>
      </p:sp>
      <p:sp>
        <p:nvSpPr>
          <p:cNvPr id="3" name="Content Placeholder 2"/>
          <p:cNvSpPr>
            <a:spLocks noGrp="1"/>
          </p:cNvSpPr>
          <p:nvPr>
            <p:ph idx="1"/>
          </p:nvPr>
        </p:nvSpPr>
        <p:spPr/>
        <p:txBody>
          <a:bodyPr>
            <a:normAutofit/>
          </a:bodyPr>
          <a:lstStyle/>
          <a:p>
            <a:r>
              <a:rPr lang="en-US" sz="4800" b="1" i="1" dirty="0"/>
              <a:t>Role playing </a:t>
            </a:r>
            <a:endParaRPr lang="en-US" sz="4800" b="1" i="1" dirty="0" smtClean="0"/>
          </a:p>
          <a:p>
            <a:r>
              <a:rPr lang="en-US" sz="4800" b="1" i="1" dirty="0" smtClean="0"/>
              <a:t>Using </a:t>
            </a:r>
            <a:r>
              <a:rPr lang="en-US" sz="4800" b="1" i="1" dirty="0"/>
              <a:t>the ‘hypotheticals’</a:t>
            </a:r>
            <a:r>
              <a:rPr lang="en-US" sz="4800" dirty="0"/>
              <a:t> </a:t>
            </a:r>
            <a:endParaRPr lang="en-US" sz="4800" dirty="0" smtClean="0"/>
          </a:p>
          <a:p>
            <a:r>
              <a:rPr lang="en-US" sz="4800" b="1" i="1" dirty="0" smtClean="0"/>
              <a:t>Using </a:t>
            </a:r>
            <a:r>
              <a:rPr lang="en-US" sz="4800" b="1" i="1" dirty="0"/>
              <a:t>videos on ethical issues </a:t>
            </a:r>
            <a:endParaRPr lang="en-US" sz="4800" b="1" i="1" dirty="0" smtClean="0"/>
          </a:p>
          <a:p>
            <a:r>
              <a:rPr lang="en-US" sz="4800" b="1" i="1" dirty="0" smtClean="0"/>
              <a:t>Larger </a:t>
            </a:r>
            <a:r>
              <a:rPr lang="en-US" sz="4800" b="1" i="1" dirty="0"/>
              <a:t>scale </a:t>
            </a:r>
            <a:r>
              <a:rPr lang="en-US" sz="4800" b="1" i="1" dirty="0" smtClean="0"/>
              <a:t>projects</a:t>
            </a:r>
            <a:endParaRPr lang="en-US" sz="4800" dirty="0"/>
          </a:p>
        </p:txBody>
      </p:sp>
    </p:spTree>
    <p:extLst>
      <p:ext uri="{BB962C8B-B14F-4D97-AF65-F5344CB8AC3E}">
        <p14:creationId xmlns:p14="http://schemas.microsoft.com/office/powerpoint/2010/main" val="3591527061"/>
      </p:ext>
    </p:extLst>
  </p:cSld>
  <p:clrMapOvr>
    <a:masterClrMapping/>
  </p:clrMapOvr>
  <p:timing>
    <p:tnLst>
      <p:par>
        <p:cTn id="1" dur="indefinite" restart="never" nodeType="tmRoot"/>
      </p:par>
    </p:tnLst>
  </p:timing>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Why have a learning strategy?</a:t>
            </a:r>
            <a:endParaRPr lang="en-US" b="1" dirty="0"/>
          </a:p>
        </p:txBody>
      </p:sp>
      <p:sp>
        <p:nvSpPr>
          <p:cNvPr id="3" name="Content Placeholder 2"/>
          <p:cNvSpPr>
            <a:spLocks noGrp="1"/>
          </p:cNvSpPr>
          <p:nvPr>
            <p:ph idx="1"/>
          </p:nvPr>
        </p:nvSpPr>
        <p:spPr/>
        <p:txBody>
          <a:bodyPr>
            <a:normAutofit fontScale="92500" lnSpcReduction="20000"/>
          </a:bodyPr>
          <a:lstStyle/>
          <a:p>
            <a:pPr lvl="0"/>
            <a:r>
              <a:rPr lang="en-AU" dirty="0"/>
              <a:t>promotes and supports the organizations’ values and standards;</a:t>
            </a:r>
            <a:endParaRPr lang="en-US" dirty="0"/>
          </a:p>
          <a:p>
            <a:pPr lvl="0"/>
            <a:r>
              <a:rPr lang="en-AU" dirty="0"/>
              <a:t>makes managers more aware of the ethical dimensions of their business decisions and conduct;</a:t>
            </a:r>
            <a:endParaRPr lang="en-US" dirty="0"/>
          </a:p>
          <a:p>
            <a:pPr lvl="0"/>
            <a:r>
              <a:rPr lang="en-AU" dirty="0"/>
              <a:t>re-educates staff in the organization’s ethical policies; </a:t>
            </a:r>
            <a:endParaRPr lang="en-US" dirty="0"/>
          </a:p>
          <a:p>
            <a:pPr lvl="0"/>
            <a:r>
              <a:rPr lang="en-AU" dirty="0"/>
              <a:t>strengthens the ability of the staff to apply the organization’s ethics; and</a:t>
            </a:r>
            <a:endParaRPr lang="en-US" dirty="0"/>
          </a:p>
          <a:p>
            <a:pPr lvl="0"/>
            <a:r>
              <a:rPr lang="en-AU" dirty="0"/>
              <a:t>provides a forum for managers to identify ethical issues and areas of vulnerability. </a:t>
            </a:r>
            <a:endParaRPr lang="en-US" dirty="0"/>
          </a:p>
          <a:p>
            <a:endParaRPr lang="en-US" dirty="0"/>
          </a:p>
        </p:txBody>
      </p:sp>
    </p:spTree>
    <p:extLst>
      <p:ext uri="{BB962C8B-B14F-4D97-AF65-F5344CB8AC3E}">
        <p14:creationId xmlns:p14="http://schemas.microsoft.com/office/powerpoint/2010/main" val="637619026"/>
      </p:ext>
    </p:extLst>
  </p:cSld>
  <p:clrMapOvr>
    <a:masterClrMapping/>
  </p:clrMapOvr>
  <p:timing>
    <p:tnLst>
      <p:par>
        <p:cTn id="1" dur="indefinite" restart="never" nodeType="tmRoot"/>
      </p:par>
    </p:tnLst>
  </p:timing>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b="1" dirty="0"/>
              <a:t>The responsibilities of managers</a:t>
            </a:r>
            <a:endParaRPr lang="en-US" b="1" dirty="0"/>
          </a:p>
        </p:txBody>
      </p:sp>
      <p:sp>
        <p:nvSpPr>
          <p:cNvPr id="3" name="Content Placeholder 2"/>
          <p:cNvSpPr>
            <a:spLocks noGrp="1"/>
          </p:cNvSpPr>
          <p:nvPr>
            <p:ph idx="1"/>
          </p:nvPr>
        </p:nvSpPr>
        <p:spPr/>
        <p:txBody>
          <a:bodyPr>
            <a:normAutofit/>
          </a:bodyPr>
          <a:lstStyle/>
          <a:p>
            <a:pPr marL="0" indent="0">
              <a:buNone/>
            </a:pPr>
            <a:r>
              <a:rPr lang="en-AU" b="1" dirty="0" smtClean="0"/>
              <a:t>Are </a:t>
            </a:r>
            <a:r>
              <a:rPr lang="en-AU" b="1" dirty="0"/>
              <a:t>to:</a:t>
            </a:r>
            <a:endParaRPr lang="en-US" b="1" dirty="0"/>
          </a:p>
          <a:p>
            <a:pPr lvl="0"/>
            <a:r>
              <a:rPr lang="en-AU" b="1" dirty="0"/>
              <a:t>behave ethically themselves;</a:t>
            </a:r>
            <a:endParaRPr lang="en-US" b="1" dirty="0"/>
          </a:p>
          <a:p>
            <a:pPr lvl="0"/>
            <a:r>
              <a:rPr lang="en-AU" b="1" dirty="0"/>
              <a:t>screen potential employees;</a:t>
            </a:r>
            <a:endParaRPr lang="en-US" b="1" dirty="0"/>
          </a:p>
          <a:p>
            <a:pPr lvl="0"/>
            <a:r>
              <a:rPr lang="en-AU" b="1" dirty="0"/>
              <a:t>have a meaningful code of ethics;</a:t>
            </a:r>
            <a:endParaRPr lang="en-US" b="1" dirty="0"/>
          </a:p>
          <a:p>
            <a:pPr lvl="0"/>
            <a:r>
              <a:rPr lang="en-AU" b="1" dirty="0"/>
              <a:t>implement ethics awareness training;</a:t>
            </a:r>
            <a:endParaRPr lang="en-US" b="1" dirty="0"/>
          </a:p>
          <a:p>
            <a:pPr lvl="0"/>
            <a:r>
              <a:rPr lang="en-AU" b="1" dirty="0"/>
              <a:t>reinforce ethical behaviour; and</a:t>
            </a:r>
            <a:endParaRPr lang="en-US" b="1" dirty="0"/>
          </a:p>
          <a:p>
            <a:pPr lvl="0"/>
            <a:r>
              <a:rPr lang="en-AU" b="1" dirty="0"/>
              <a:t>create a structure to deal with ethical issues.</a:t>
            </a:r>
            <a:endParaRPr lang="en-US" b="1" dirty="0"/>
          </a:p>
          <a:p>
            <a:pPr marL="0" indent="0">
              <a:buNone/>
            </a:pPr>
            <a:endParaRPr lang="en-US" b="1" dirty="0"/>
          </a:p>
          <a:p>
            <a:endParaRPr lang="en-US" dirty="0"/>
          </a:p>
        </p:txBody>
      </p:sp>
    </p:spTree>
    <p:extLst>
      <p:ext uri="{BB962C8B-B14F-4D97-AF65-F5344CB8AC3E}">
        <p14:creationId xmlns:p14="http://schemas.microsoft.com/office/powerpoint/2010/main" val="2563613726"/>
      </p:ext>
    </p:extLst>
  </p:cSld>
  <p:clrMapOvr>
    <a:masterClrMapping/>
  </p:clrMapOvr>
  <p:timing>
    <p:tnLst>
      <p:par>
        <p:cTn id="1" dur="indefinite" restart="never" nodeType="tmRoot"/>
      </p:par>
    </p:tnLst>
  </p:timing>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Major barrier to introducing ethical culture</a:t>
            </a:r>
            <a:endParaRPr lang="en-US" b="1" dirty="0"/>
          </a:p>
        </p:txBody>
      </p:sp>
      <p:sp>
        <p:nvSpPr>
          <p:cNvPr id="3" name="Content Placeholder 2"/>
          <p:cNvSpPr>
            <a:spLocks noGrp="1"/>
          </p:cNvSpPr>
          <p:nvPr>
            <p:ph idx="1"/>
          </p:nvPr>
        </p:nvSpPr>
        <p:spPr/>
        <p:txBody>
          <a:bodyPr>
            <a:normAutofit fontScale="85000" lnSpcReduction="10000"/>
          </a:bodyPr>
          <a:lstStyle/>
          <a:p>
            <a:pPr lvl="0"/>
            <a:r>
              <a:rPr lang="en-US" b="1" dirty="0"/>
              <a:t>A prevailing ethos in a business community that morality has no role in business </a:t>
            </a:r>
            <a:endParaRPr lang="en-US" b="1" dirty="0" smtClean="0"/>
          </a:p>
          <a:p>
            <a:pPr lvl="0"/>
            <a:r>
              <a:rPr lang="en-US" b="1" dirty="0" smtClean="0"/>
              <a:t>An </a:t>
            </a:r>
            <a:r>
              <a:rPr lang="en-US" b="1" dirty="0"/>
              <a:t>ineffective government unwilling or unable to address structural flaws.</a:t>
            </a:r>
          </a:p>
          <a:p>
            <a:pPr lvl="0"/>
            <a:r>
              <a:rPr lang="en-US" b="1" dirty="0"/>
              <a:t>Economically difficult times compelling questionable actions.</a:t>
            </a:r>
          </a:p>
          <a:p>
            <a:pPr lvl="0"/>
            <a:r>
              <a:rPr lang="en-US" b="1" dirty="0"/>
              <a:t>Leadership that is not committed to ethics but </a:t>
            </a:r>
            <a:r>
              <a:rPr lang="en-US" b="1" dirty="0" smtClean="0"/>
              <a:t>profit</a:t>
            </a:r>
            <a:endParaRPr lang="en-US" b="1" dirty="0"/>
          </a:p>
          <a:p>
            <a:pPr lvl="0"/>
            <a:r>
              <a:rPr lang="en-US" b="1" dirty="0"/>
              <a:t>Managers being measured on profitability, and</a:t>
            </a:r>
          </a:p>
          <a:p>
            <a:pPr lvl="0"/>
            <a:r>
              <a:rPr lang="en-US" b="1" dirty="0"/>
              <a:t>a corporate culture focused on profitability with no concern for social responsibility.</a:t>
            </a:r>
          </a:p>
          <a:p>
            <a:endParaRPr lang="en-US" dirty="0"/>
          </a:p>
        </p:txBody>
      </p:sp>
    </p:spTree>
    <p:extLst>
      <p:ext uri="{BB962C8B-B14F-4D97-AF65-F5344CB8AC3E}">
        <p14:creationId xmlns:p14="http://schemas.microsoft.com/office/powerpoint/2010/main" val="1304800021"/>
      </p:ext>
    </p:extLst>
  </p:cSld>
  <p:clrMapOvr>
    <a:masterClrMapping/>
  </p:clrMapOvr>
  <p:timing>
    <p:tnLst>
      <p:par>
        <p:cTn id="1" dur="indefinite" restart="never" nodeType="tmRoot"/>
      </p:par>
    </p:tnLst>
  </p:timing>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04800"/>
            <a:ext cx="8229600" cy="1143000"/>
          </a:xfrm>
        </p:spPr>
        <p:txBody>
          <a:bodyPr>
            <a:normAutofit fontScale="90000"/>
          </a:bodyPr>
          <a:lstStyle/>
          <a:p>
            <a:r>
              <a:rPr lang="en-US" b="1" dirty="0" smtClean="0"/>
              <a:t>What makes up an ethical organization?</a:t>
            </a:r>
            <a:endParaRPr lang="en-US" b="1" dirty="0"/>
          </a:p>
        </p:txBody>
      </p:sp>
      <p:sp>
        <p:nvSpPr>
          <p:cNvPr id="3" name="Content Placeholder 2"/>
          <p:cNvSpPr>
            <a:spLocks noGrp="1"/>
          </p:cNvSpPr>
          <p:nvPr>
            <p:ph idx="1"/>
          </p:nvPr>
        </p:nvSpPr>
        <p:spPr/>
        <p:txBody>
          <a:bodyPr>
            <a:normAutofit fontScale="77500" lnSpcReduction="20000"/>
          </a:bodyPr>
          <a:lstStyle/>
          <a:p>
            <a:r>
              <a:rPr lang="en-US" b="1" dirty="0"/>
              <a:t>An ethical </a:t>
            </a:r>
            <a:r>
              <a:rPr lang="en-US" b="1" dirty="0" smtClean="0"/>
              <a:t>code</a:t>
            </a:r>
            <a:r>
              <a:rPr lang="en-US" b="1" dirty="0"/>
              <a:t> </a:t>
            </a:r>
          </a:p>
          <a:p>
            <a:r>
              <a:rPr lang="en-US" b="1" dirty="0"/>
              <a:t>A visibly ethical leadership </a:t>
            </a:r>
            <a:r>
              <a:rPr lang="en-US" b="1" dirty="0" smtClean="0"/>
              <a:t>team</a:t>
            </a:r>
            <a:endParaRPr lang="en-US" b="1" dirty="0"/>
          </a:p>
          <a:p>
            <a:r>
              <a:rPr lang="en-US" b="1" dirty="0"/>
              <a:t>Employees will be </a:t>
            </a:r>
            <a:r>
              <a:rPr lang="en-US" b="1" dirty="0" smtClean="0"/>
              <a:t>valued</a:t>
            </a:r>
            <a:endParaRPr lang="en-US" b="1" dirty="0"/>
          </a:p>
          <a:p>
            <a:r>
              <a:rPr lang="en-US" b="1" dirty="0"/>
              <a:t>There is a clear ethical infrastructure.  </a:t>
            </a:r>
          </a:p>
          <a:p>
            <a:r>
              <a:rPr lang="en-US" b="1" dirty="0"/>
              <a:t>Selection and recruitment will be specifically targeting candidates with a demonstrated commitment to ethics.  </a:t>
            </a:r>
          </a:p>
          <a:p>
            <a:r>
              <a:rPr lang="en-US" b="1" dirty="0"/>
              <a:t>There are appropriate rewards and sanctions for ethical compliance.  </a:t>
            </a:r>
          </a:p>
          <a:p>
            <a:r>
              <a:rPr lang="en-US" b="1" dirty="0"/>
              <a:t>Ethical training will form part of all relevant training courses. </a:t>
            </a:r>
            <a:endParaRPr lang="en-US" b="1" dirty="0" smtClean="0"/>
          </a:p>
          <a:p>
            <a:r>
              <a:rPr lang="en-US" b="1" dirty="0" smtClean="0"/>
              <a:t>Ethic will form part of day-to-day decision-making.  </a:t>
            </a:r>
          </a:p>
          <a:p>
            <a:r>
              <a:rPr lang="en-US" b="1" dirty="0" smtClean="0"/>
              <a:t>Ethical conduct will be the subject of reporting. </a:t>
            </a:r>
            <a:endParaRPr lang="en-US" b="1" dirty="0"/>
          </a:p>
        </p:txBody>
      </p:sp>
    </p:spTree>
    <p:extLst>
      <p:ext uri="{BB962C8B-B14F-4D97-AF65-F5344CB8AC3E}">
        <p14:creationId xmlns:p14="http://schemas.microsoft.com/office/powerpoint/2010/main" val="3927105614"/>
      </p:ext>
    </p:extLst>
  </p:cSld>
  <p:clrMapOvr>
    <a:masterClrMapping/>
  </p:clrMapOvr>
  <p:timing>
    <p:tnLst>
      <p:par>
        <p:cTn id="1" dur="indefinite" restart="never" nodeType="tmRoot"/>
      </p:par>
    </p:tnLst>
  </p:timing>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Principle features of codes </a:t>
            </a:r>
            <a:endParaRPr lang="en-US" dirty="0"/>
          </a:p>
        </p:txBody>
      </p:sp>
      <p:sp>
        <p:nvSpPr>
          <p:cNvPr id="3" name="Content Placeholder 2"/>
          <p:cNvSpPr>
            <a:spLocks noGrp="1"/>
          </p:cNvSpPr>
          <p:nvPr>
            <p:ph idx="1"/>
          </p:nvPr>
        </p:nvSpPr>
        <p:spPr/>
        <p:txBody>
          <a:bodyPr>
            <a:normAutofit/>
          </a:bodyPr>
          <a:lstStyle/>
          <a:p>
            <a:pPr marL="0" indent="0">
              <a:buNone/>
            </a:pPr>
            <a:r>
              <a:rPr lang="en-US" b="1" dirty="0" smtClean="0"/>
              <a:t>Ethical </a:t>
            </a:r>
            <a:r>
              <a:rPr lang="en-US" b="1" dirty="0"/>
              <a:t>codes are:</a:t>
            </a:r>
            <a:endParaRPr lang="en-US" dirty="0"/>
          </a:p>
          <a:p>
            <a:r>
              <a:rPr lang="en-US" b="1" dirty="0"/>
              <a:t>Active not passive </a:t>
            </a:r>
            <a:endParaRPr lang="en-US" dirty="0" smtClean="0"/>
          </a:p>
          <a:p>
            <a:r>
              <a:rPr lang="en-US" b="1" dirty="0" smtClean="0"/>
              <a:t>Aspirational</a:t>
            </a:r>
            <a:r>
              <a:rPr lang="en-US" dirty="0" smtClean="0"/>
              <a:t> </a:t>
            </a:r>
          </a:p>
          <a:p>
            <a:r>
              <a:rPr lang="en-US" b="1" dirty="0" smtClean="0"/>
              <a:t>About </a:t>
            </a:r>
            <a:r>
              <a:rPr lang="en-US" b="1" dirty="0"/>
              <a:t>the inequality </a:t>
            </a:r>
            <a:r>
              <a:rPr lang="en-US" b="1" dirty="0" smtClean="0"/>
              <a:t>in relationships </a:t>
            </a:r>
          </a:p>
          <a:p>
            <a:r>
              <a:rPr lang="en-US" b="1" dirty="0" smtClean="0"/>
              <a:t>About </a:t>
            </a:r>
            <a:r>
              <a:rPr lang="en-US" b="1" dirty="0"/>
              <a:t>smoothing relationships</a:t>
            </a:r>
            <a:r>
              <a:rPr lang="en-US" dirty="0"/>
              <a:t> </a:t>
            </a:r>
            <a:endParaRPr lang="en-US" dirty="0" smtClean="0"/>
          </a:p>
          <a:p>
            <a:r>
              <a:rPr lang="en-US" b="1" dirty="0" smtClean="0"/>
              <a:t>About </a:t>
            </a:r>
            <a:r>
              <a:rPr lang="en-US" b="1" dirty="0"/>
              <a:t>helping future generations</a:t>
            </a:r>
            <a:r>
              <a:rPr lang="en-US" dirty="0"/>
              <a:t> </a:t>
            </a:r>
          </a:p>
        </p:txBody>
      </p:sp>
    </p:spTree>
    <p:extLst>
      <p:ext uri="{BB962C8B-B14F-4D97-AF65-F5344CB8AC3E}">
        <p14:creationId xmlns:p14="http://schemas.microsoft.com/office/powerpoint/2010/main" val="286000214"/>
      </p:ext>
    </p:extLst>
  </p:cSld>
  <p:clrMapOvr>
    <a:masterClrMapping/>
  </p:clrMapOvr>
  <p:timing>
    <p:tnLst>
      <p:par>
        <p:cTn id="1" dur="indefinite" restart="never" nodeType="tmRoot"/>
      </p:par>
    </p:tnLst>
  </p:timing>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Session </a:t>
            </a:r>
            <a:r>
              <a:rPr lang="en-US" b="1" dirty="0" smtClean="0"/>
              <a:t>9 </a:t>
            </a:r>
            <a:r>
              <a:rPr lang="en-US" b="1" dirty="0"/>
              <a:t>– </a:t>
            </a:r>
            <a:r>
              <a:rPr lang="en-US" b="1" dirty="0" smtClean="0"/>
              <a:t>Investigating ethical breaches</a:t>
            </a:r>
            <a:endParaRPr lang="en-US" dirty="0"/>
          </a:p>
        </p:txBody>
      </p:sp>
      <p:sp>
        <p:nvSpPr>
          <p:cNvPr id="3" name="Content Placeholder 2"/>
          <p:cNvSpPr>
            <a:spLocks noGrp="1"/>
          </p:cNvSpPr>
          <p:nvPr>
            <p:ph idx="1"/>
          </p:nvPr>
        </p:nvSpPr>
        <p:spPr/>
        <p:txBody>
          <a:bodyPr>
            <a:normAutofit fontScale="92500" lnSpcReduction="20000"/>
          </a:bodyPr>
          <a:lstStyle/>
          <a:p>
            <a:pPr marL="0" indent="0">
              <a:buNone/>
            </a:pPr>
            <a:r>
              <a:rPr lang="en-US" b="1" dirty="0" smtClean="0"/>
              <a:t>PRELIMINARY CONSIDERATIONS</a:t>
            </a:r>
          </a:p>
          <a:p>
            <a:pPr marL="0" indent="0">
              <a:buNone/>
            </a:pPr>
            <a:endParaRPr lang="en-US" dirty="0"/>
          </a:p>
          <a:p>
            <a:pPr lvl="0"/>
            <a:r>
              <a:rPr lang="en-US" b="1" dirty="0"/>
              <a:t>What constitutes an ethical dilemma and</a:t>
            </a:r>
            <a:endParaRPr lang="en-US" dirty="0"/>
          </a:p>
          <a:p>
            <a:pPr lvl="0"/>
            <a:r>
              <a:rPr lang="en-US" b="1" dirty="0"/>
              <a:t>The value of conducting the investigation.</a:t>
            </a:r>
            <a:endParaRPr lang="en-US" dirty="0"/>
          </a:p>
          <a:p>
            <a:pPr marL="0" indent="0">
              <a:buNone/>
            </a:pPr>
            <a:endParaRPr lang="en-US" dirty="0"/>
          </a:p>
          <a:p>
            <a:pPr marL="0" indent="0">
              <a:buNone/>
            </a:pPr>
            <a:r>
              <a:rPr lang="en-US" b="1" dirty="0"/>
              <a:t>INVESTIGATION STAGE</a:t>
            </a:r>
            <a:endParaRPr lang="en-US" dirty="0"/>
          </a:p>
          <a:p>
            <a:pPr marL="0" indent="0">
              <a:buNone/>
            </a:pPr>
            <a:endParaRPr lang="en-US" dirty="0"/>
          </a:p>
          <a:p>
            <a:pPr lvl="0"/>
            <a:r>
              <a:rPr lang="en-US" b="1" dirty="0"/>
              <a:t>Who should deal with the breach; and</a:t>
            </a:r>
            <a:endParaRPr lang="en-US" dirty="0"/>
          </a:p>
          <a:p>
            <a:pPr lvl="0"/>
            <a:r>
              <a:rPr lang="en-US" b="1" dirty="0"/>
              <a:t>The process of dealing with the breach.</a:t>
            </a:r>
            <a:endParaRPr lang="en-US" dirty="0"/>
          </a:p>
          <a:p>
            <a:pPr marL="0" indent="0">
              <a:buNone/>
            </a:pPr>
            <a:endParaRPr lang="en-US" dirty="0"/>
          </a:p>
          <a:p>
            <a:endParaRPr lang="en-US" dirty="0"/>
          </a:p>
        </p:txBody>
      </p:sp>
    </p:spTree>
    <p:extLst>
      <p:ext uri="{BB962C8B-B14F-4D97-AF65-F5344CB8AC3E}">
        <p14:creationId xmlns:p14="http://schemas.microsoft.com/office/powerpoint/2010/main" val="3916371526"/>
      </p:ext>
    </p:extLst>
  </p:cSld>
  <p:clrMapOvr>
    <a:masterClrMapping/>
  </p:clrMapOvr>
  <p:timing>
    <p:tnLst>
      <p:par>
        <p:cTn id="1" dur="indefinite" restart="never" nodeType="tmRoot"/>
      </p:par>
    </p:tnLst>
  </p:timing>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Session </a:t>
            </a:r>
            <a:r>
              <a:rPr lang="en-US" b="1" dirty="0"/>
              <a:t>9 – Investigating ethical </a:t>
            </a:r>
            <a:r>
              <a:rPr lang="en-US" b="1" dirty="0" smtClean="0"/>
              <a:t>breaches (cont.)</a:t>
            </a:r>
            <a:endParaRPr lang="en-US" dirty="0"/>
          </a:p>
        </p:txBody>
      </p:sp>
      <p:sp>
        <p:nvSpPr>
          <p:cNvPr id="3" name="Content Placeholder 2"/>
          <p:cNvSpPr>
            <a:spLocks noGrp="1"/>
          </p:cNvSpPr>
          <p:nvPr>
            <p:ph idx="1"/>
          </p:nvPr>
        </p:nvSpPr>
        <p:spPr/>
        <p:txBody>
          <a:bodyPr>
            <a:normAutofit fontScale="92500" lnSpcReduction="20000"/>
          </a:bodyPr>
          <a:lstStyle/>
          <a:p>
            <a:pPr marL="0" indent="0">
              <a:buNone/>
            </a:pPr>
            <a:r>
              <a:rPr lang="en-US" b="1" dirty="0"/>
              <a:t>OTHER FACTORS TO CONSIDER:</a:t>
            </a:r>
            <a:endParaRPr lang="en-US" dirty="0"/>
          </a:p>
          <a:p>
            <a:endParaRPr lang="en-US" dirty="0"/>
          </a:p>
          <a:p>
            <a:pPr lvl="0"/>
            <a:r>
              <a:rPr lang="en-US" b="1" dirty="0"/>
              <a:t>The importance of quality decision making</a:t>
            </a:r>
            <a:endParaRPr lang="en-US" dirty="0"/>
          </a:p>
          <a:p>
            <a:pPr lvl="0"/>
            <a:r>
              <a:rPr lang="en-US" b="1" dirty="0"/>
              <a:t>The three quick tests,</a:t>
            </a:r>
            <a:endParaRPr lang="en-US" dirty="0"/>
          </a:p>
          <a:p>
            <a:pPr lvl="0"/>
            <a:r>
              <a:rPr lang="en-US" b="1" dirty="0"/>
              <a:t>Promptness of dealing, </a:t>
            </a:r>
            <a:endParaRPr lang="en-US" dirty="0"/>
          </a:p>
          <a:p>
            <a:pPr lvl="0"/>
            <a:r>
              <a:rPr lang="en-US" b="1" dirty="0"/>
              <a:t>Chatham House rules,</a:t>
            </a:r>
            <a:endParaRPr lang="en-US" dirty="0"/>
          </a:p>
          <a:p>
            <a:pPr lvl="0"/>
            <a:r>
              <a:rPr lang="en-US" b="1" dirty="0"/>
              <a:t>Creativity,</a:t>
            </a:r>
            <a:endParaRPr lang="en-US" dirty="0"/>
          </a:p>
          <a:p>
            <a:pPr lvl="0"/>
            <a:r>
              <a:rPr lang="en-US" b="1" dirty="0"/>
              <a:t>Apologies as solutions, and </a:t>
            </a:r>
            <a:endParaRPr lang="en-US" dirty="0"/>
          </a:p>
          <a:p>
            <a:pPr lvl="0"/>
            <a:r>
              <a:rPr lang="en-US" b="1" dirty="0"/>
              <a:t>Whistle blowing</a:t>
            </a:r>
            <a:r>
              <a:rPr lang="en-US" b="1" dirty="0" smtClean="0"/>
              <a:t>.</a:t>
            </a:r>
            <a:r>
              <a:rPr lang="en-US" b="1" dirty="0"/>
              <a:t> </a:t>
            </a:r>
            <a:endParaRPr lang="en-US" dirty="0"/>
          </a:p>
          <a:p>
            <a:endParaRPr lang="en-US" dirty="0"/>
          </a:p>
        </p:txBody>
      </p:sp>
    </p:spTree>
    <p:extLst>
      <p:ext uri="{BB962C8B-B14F-4D97-AF65-F5344CB8AC3E}">
        <p14:creationId xmlns:p14="http://schemas.microsoft.com/office/powerpoint/2010/main" val="1479888243"/>
      </p:ext>
    </p:extLst>
  </p:cSld>
  <p:clrMapOvr>
    <a:masterClrMapping/>
  </p:clrMapOvr>
  <p:timing>
    <p:tnLst>
      <p:par>
        <p:cTn id="1" dur="indefinite" restart="never" nodeType="tmRoot"/>
      </p:par>
    </p:tnLst>
  </p:timing>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23888" y="452438"/>
            <a:ext cx="7896225" cy="59531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388178280"/>
      </p:ext>
    </p:extLst>
  </p:cSld>
  <p:clrMapOvr>
    <a:masterClrMapping/>
  </p:clrMapOvr>
  <p:timing>
    <p:tnLst>
      <p:par>
        <p:cTn id="1" dur="indefinite" restart="never" nodeType="tmRoot"/>
      </p:par>
    </p:tnLst>
  </p:timing>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3"/>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04850" y="419100"/>
            <a:ext cx="7734300" cy="60198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037406951"/>
      </p:ext>
    </p:extLst>
  </p:cSld>
  <p:clrMapOvr>
    <a:masterClrMapping/>
  </p:clrMapOvr>
  <p:timing>
    <p:tnLst>
      <p:par>
        <p:cTn id="1" dur="indefinite" restart="never" nodeType="tmRoot"/>
      </p:par>
    </p:tnLst>
  </p:timing>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266825" y="352425"/>
            <a:ext cx="6610350" cy="61531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171454080"/>
      </p:ext>
    </p:extLst>
  </p:cSld>
  <p:clrMapOvr>
    <a:masterClrMapping/>
  </p:clrMapOvr>
  <p:timing>
    <p:tnLst>
      <p:par>
        <p:cTn id="1" dur="indefinite" restart="never" nodeType="tmRoot"/>
      </p:par>
    </p:tnLst>
  </p:timing>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52525" y="495300"/>
            <a:ext cx="6838950" cy="58674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029715685"/>
      </p:ext>
    </p:extLst>
  </p:cSld>
  <p:clrMapOvr>
    <a:masterClrMapping/>
  </p:clrMapOvr>
  <p:timing>
    <p:tnLst>
      <p:par>
        <p:cTn id="1" dur="indefinite" restart="never" nodeType="tmRoot"/>
      </p:par>
    </p:tnLst>
  </p:timing>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233488" y="381000"/>
            <a:ext cx="6677025" cy="6096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897105926"/>
      </p:ext>
    </p:extLst>
  </p:cSld>
  <p:clrMapOvr>
    <a:masterClrMapping/>
  </p:clrMapOvr>
  <p:timing>
    <p:tnLst>
      <p:par>
        <p:cTn id="1" dur="indefinite" restart="never" nodeType="tmRoot"/>
      </p:par>
    </p:tnLst>
  </p:timing>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66738" y="1076325"/>
            <a:ext cx="8010525" cy="47053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342852767"/>
      </p:ext>
    </p:extLst>
  </p:cSld>
  <p:clrMapOvr>
    <a:masterClrMapping/>
  </p:clrMapOvr>
  <p:timing>
    <p:tnLst>
      <p:par>
        <p:cTn id="1" dur="indefinite" restart="never" nodeType="tmRoot"/>
      </p:par>
    </p:tnLst>
  </p:timing>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Three quick tests</a:t>
            </a:r>
            <a:endParaRPr lang="en-US" b="1" dirty="0"/>
          </a:p>
        </p:txBody>
      </p:sp>
      <p:sp>
        <p:nvSpPr>
          <p:cNvPr id="3" name="Content Placeholder 2"/>
          <p:cNvSpPr>
            <a:spLocks noGrp="1"/>
          </p:cNvSpPr>
          <p:nvPr>
            <p:ph idx="1"/>
          </p:nvPr>
        </p:nvSpPr>
        <p:spPr/>
        <p:txBody>
          <a:bodyPr>
            <a:normAutofit lnSpcReduction="10000"/>
          </a:bodyPr>
          <a:lstStyle/>
          <a:p>
            <a:pPr lvl="0"/>
            <a:r>
              <a:rPr lang="en-AU" sz="4000" b="1" i="1" dirty="0" smtClean="0"/>
              <a:t>How </a:t>
            </a:r>
            <a:r>
              <a:rPr lang="en-AU" sz="4000" b="1" i="1" dirty="0"/>
              <a:t>would this be explained in the witness box?</a:t>
            </a:r>
            <a:r>
              <a:rPr lang="en-AU" sz="4000" dirty="0"/>
              <a:t> </a:t>
            </a:r>
            <a:endParaRPr lang="en-US" sz="4000" dirty="0"/>
          </a:p>
          <a:p>
            <a:pPr lvl="0"/>
            <a:r>
              <a:rPr lang="en-AU" sz="4000" b="1" i="1" dirty="0"/>
              <a:t>How would this look on the front page of tomorrow’s newspaper or news website?</a:t>
            </a:r>
            <a:r>
              <a:rPr lang="en-AU" sz="4000" dirty="0"/>
              <a:t> </a:t>
            </a:r>
            <a:endParaRPr lang="en-AU" sz="4000" dirty="0" smtClean="0"/>
          </a:p>
          <a:p>
            <a:pPr lvl="0"/>
            <a:r>
              <a:rPr lang="en-AU" sz="4000" b="1" i="1" dirty="0" smtClean="0"/>
              <a:t>Would </a:t>
            </a:r>
            <a:r>
              <a:rPr lang="en-AU" sz="4000" b="1" i="1" dirty="0"/>
              <a:t>your family still be proud of </a:t>
            </a:r>
            <a:r>
              <a:rPr lang="en-AU" sz="4000" b="1" i="1" dirty="0" smtClean="0"/>
              <a:t>you?</a:t>
            </a:r>
            <a:endParaRPr lang="en-US" sz="4000" i="1" dirty="0"/>
          </a:p>
          <a:p>
            <a:endParaRPr lang="en-US" dirty="0"/>
          </a:p>
        </p:txBody>
      </p:sp>
    </p:spTree>
    <p:extLst>
      <p:ext uri="{BB962C8B-B14F-4D97-AF65-F5344CB8AC3E}">
        <p14:creationId xmlns:p14="http://schemas.microsoft.com/office/powerpoint/2010/main" val="2178157478"/>
      </p:ext>
    </p:extLst>
  </p:cSld>
  <p:clrMapOvr>
    <a:masterClrMapping/>
  </p:clrMapOvr>
  <p:timing>
    <p:tnLst>
      <p:par>
        <p:cTn id="1" dur="indefinite" restart="never" nodeType="tmRoot"/>
      </p:par>
    </p:tnLst>
  </p:timing>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1600200"/>
            <a:ext cx="8229600" cy="3048000"/>
          </a:xfrm>
        </p:spPr>
        <p:txBody>
          <a:bodyPr>
            <a:normAutofit/>
          </a:bodyPr>
          <a:lstStyle/>
          <a:p>
            <a:r>
              <a:rPr lang="en-US" b="1" dirty="0"/>
              <a:t>Session </a:t>
            </a:r>
            <a:r>
              <a:rPr lang="en-US" b="1" dirty="0" smtClean="0"/>
              <a:t>10 </a:t>
            </a:r>
            <a:r>
              <a:rPr lang="en-US" b="1" dirty="0"/>
              <a:t>–  </a:t>
            </a:r>
            <a:r>
              <a:rPr lang="en-US" b="1" dirty="0" smtClean="0"/>
              <a:t>INTERNATIONAL STANDARDS AND FIRST PRINCIPLES</a:t>
            </a:r>
            <a:endParaRPr lang="en-US" dirty="0"/>
          </a:p>
        </p:txBody>
      </p:sp>
    </p:spTree>
    <p:extLst>
      <p:ext uri="{BB962C8B-B14F-4D97-AF65-F5344CB8AC3E}">
        <p14:creationId xmlns:p14="http://schemas.microsoft.com/office/powerpoint/2010/main" val="2355165877"/>
      </p:ext>
    </p:extLst>
  </p:cSld>
  <p:clrMapOvr>
    <a:masterClrMapping/>
  </p:clrMapOvr>
  <p:timing>
    <p:tnLst>
      <p:par>
        <p:cTn id="1" dur="indefinite" restart="never" nodeType="tmRoot"/>
      </p:par>
    </p:tnLst>
  </p:timing>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International standards</a:t>
            </a:r>
            <a:endParaRPr lang="en-US" b="1" dirty="0"/>
          </a:p>
        </p:txBody>
      </p:sp>
      <p:sp>
        <p:nvSpPr>
          <p:cNvPr id="3" name="Content Placeholder 2"/>
          <p:cNvSpPr>
            <a:spLocks noGrp="1"/>
          </p:cNvSpPr>
          <p:nvPr>
            <p:ph idx="1"/>
          </p:nvPr>
        </p:nvSpPr>
        <p:spPr/>
        <p:txBody>
          <a:bodyPr>
            <a:normAutofit lnSpcReduction="10000"/>
          </a:bodyPr>
          <a:lstStyle/>
          <a:p>
            <a:pPr lvl="0"/>
            <a:r>
              <a:rPr lang="en-US" sz="4000" b="1" dirty="0" smtClean="0"/>
              <a:t>(</a:t>
            </a:r>
            <a:r>
              <a:rPr lang="en-US" sz="4000" b="1" dirty="0"/>
              <a:t>OECD) guidelines for multinational enterprises, </a:t>
            </a:r>
            <a:br>
              <a:rPr lang="en-US" sz="4000" b="1" dirty="0"/>
            </a:br>
            <a:endParaRPr lang="en-US" sz="4000" b="1" dirty="0"/>
          </a:p>
          <a:p>
            <a:pPr lvl="0"/>
            <a:r>
              <a:rPr lang="en-US" sz="4000" b="1" dirty="0"/>
              <a:t>(OECD) principles on privacy, and </a:t>
            </a:r>
            <a:br>
              <a:rPr lang="en-US" sz="4000" b="1" dirty="0"/>
            </a:br>
            <a:endParaRPr lang="en-US" sz="4000" b="1" dirty="0"/>
          </a:p>
          <a:p>
            <a:pPr lvl="0"/>
            <a:r>
              <a:rPr lang="en-US" sz="4000" b="1" dirty="0"/>
              <a:t>(OECD) corporate governance principles</a:t>
            </a:r>
          </a:p>
          <a:p>
            <a:endParaRPr lang="en-US" dirty="0"/>
          </a:p>
        </p:txBody>
      </p:sp>
    </p:spTree>
    <p:extLst>
      <p:ext uri="{BB962C8B-B14F-4D97-AF65-F5344CB8AC3E}">
        <p14:creationId xmlns:p14="http://schemas.microsoft.com/office/powerpoint/2010/main" val="1317982378"/>
      </p:ext>
    </p:extLst>
  </p:cSld>
  <p:clrMapOvr>
    <a:masterClrMapping/>
  </p:clrMapOvr>
  <p:timing>
    <p:tnLst>
      <p:par>
        <p:cTn id="1" dur="indefinite" restart="never" nodeType="tmRoot"/>
      </p:par>
    </p:tnLst>
  </p:timing>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Disclosure</a:t>
            </a:r>
            <a:endParaRPr lang="en-US" b="1" dirty="0"/>
          </a:p>
        </p:txBody>
      </p:sp>
      <p:sp>
        <p:nvSpPr>
          <p:cNvPr id="3" name="Content Placeholder 2"/>
          <p:cNvSpPr>
            <a:spLocks noGrp="1"/>
          </p:cNvSpPr>
          <p:nvPr>
            <p:ph idx="1"/>
          </p:nvPr>
        </p:nvSpPr>
        <p:spPr/>
        <p:txBody>
          <a:bodyPr>
            <a:normAutofit lnSpcReduction="10000"/>
          </a:bodyPr>
          <a:lstStyle/>
          <a:p>
            <a:r>
              <a:rPr lang="en-US" dirty="0" smtClean="0"/>
              <a:t>Financial</a:t>
            </a:r>
            <a:r>
              <a:rPr lang="en-US" dirty="0"/>
              <a:t>, </a:t>
            </a:r>
            <a:endParaRPr lang="en-US" dirty="0" smtClean="0"/>
          </a:p>
          <a:p>
            <a:r>
              <a:rPr lang="en-US" dirty="0" smtClean="0"/>
              <a:t>Performance</a:t>
            </a:r>
            <a:r>
              <a:rPr lang="en-US" dirty="0"/>
              <a:t>, </a:t>
            </a:r>
            <a:endParaRPr lang="en-US" dirty="0" smtClean="0"/>
          </a:p>
          <a:p>
            <a:r>
              <a:rPr lang="en-US" dirty="0" smtClean="0"/>
              <a:t>Shareholding</a:t>
            </a:r>
            <a:r>
              <a:rPr lang="en-US" dirty="0"/>
              <a:t>, </a:t>
            </a:r>
            <a:endParaRPr lang="en-US" dirty="0" smtClean="0"/>
          </a:p>
          <a:p>
            <a:r>
              <a:rPr lang="en-US" dirty="0" smtClean="0"/>
              <a:t>Relationships</a:t>
            </a:r>
            <a:r>
              <a:rPr lang="en-US" dirty="0"/>
              <a:t>, </a:t>
            </a:r>
          </a:p>
          <a:p>
            <a:r>
              <a:rPr lang="en-US" dirty="0" smtClean="0"/>
              <a:t>Risks, </a:t>
            </a:r>
          </a:p>
          <a:p>
            <a:r>
              <a:rPr lang="en-US" dirty="0" smtClean="0"/>
              <a:t>Governance, and</a:t>
            </a:r>
          </a:p>
          <a:p>
            <a:r>
              <a:rPr lang="en-US" dirty="0"/>
              <a:t>(where appropriate</a:t>
            </a:r>
            <a:r>
              <a:rPr lang="en-US" dirty="0" smtClean="0"/>
              <a:t>) Corporate Social Responsibility reporting </a:t>
            </a:r>
            <a:endParaRPr lang="en-US" dirty="0"/>
          </a:p>
          <a:p>
            <a:endParaRPr lang="en-US" dirty="0" smtClean="0"/>
          </a:p>
        </p:txBody>
      </p:sp>
    </p:spTree>
    <p:extLst>
      <p:ext uri="{BB962C8B-B14F-4D97-AF65-F5344CB8AC3E}">
        <p14:creationId xmlns:p14="http://schemas.microsoft.com/office/powerpoint/2010/main" val="759688613"/>
      </p:ext>
    </p:extLst>
  </p:cSld>
  <p:clrMapOvr>
    <a:masterClrMapping/>
  </p:clrMapOvr>
  <p:timing>
    <p:tnLst>
      <p:par>
        <p:cTn id="1" dur="indefinite" restart="never" nodeType="tmRoot"/>
      </p:par>
    </p:tnLst>
  </p:timing>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Human Rights</a:t>
            </a:r>
            <a:endParaRPr lang="en-US" b="1" dirty="0"/>
          </a:p>
        </p:txBody>
      </p:sp>
      <p:sp>
        <p:nvSpPr>
          <p:cNvPr id="3" name="Content Placeholder 2"/>
          <p:cNvSpPr>
            <a:spLocks noGrp="1"/>
          </p:cNvSpPr>
          <p:nvPr>
            <p:ph idx="1"/>
          </p:nvPr>
        </p:nvSpPr>
        <p:spPr/>
        <p:txBody>
          <a:bodyPr>
            <a:normAutofit/>
          </a:bodyPr>
          <a:lstStyle/>
          <a:p>
            <a:pPr marL="0" indent="0">
              <a:buNone/>
            </a:pPr>
            <a:r>
              <a:rPr lang="en-US" b="1" dirty="0" smtClean="0"/>
              <a:t>OECD -‘Protect</a:t>
            </a:r>
            <a:r>
              <a:rPr lang="en-US" b="1" dirty="0"/>
              <a:t>, Respect and Remedy</a:t>
            </a:r>
            <a:r>
              <a:rPr lang="en-US" b="1" dirty="0" smtClean="0"/>
              <a:t>’ related to</a:t>
            </a:r>
            <a:endParaRPr lang="en-US" b="1" dirty="0"/>
          </a:p>
          <a:p>
            <a:pPr marL="0" indent="0">
              <a:buNone/>
            </a:pPr>
            <a:r>
              <a:rPr lang="en-US" b="1" dirty="0"/>
              <a:t> </a:t>
            </a:r>
          </a:p>
          <a:p>
            <a:pPr lvl="0"/>
            <a:r>
              <a:rPr lang="en-US" b="1" dirty="0"/>
              <a:t>The International Bill of Human </a:t>
            </a:r>
            <a:r>
              <a:rPr lang="en-US" b="1" dirty="0" smtClean="0"/>
              <a:t>Rights, </a:t>
            </a:r>
            <a:r>
              <a:rPr lang="en-US" b="1" dirty="0"/>
              <a:t>and</a:t>
            </a:r>
          </a:p>
          <a:p>
            <a:pPr marL="0" indent="0">
              <a:buNone/>
            </a:pPr>
            <a:endParaRPr lang="en-US" b="1" dirty="0"/>
          </a:p>
          <a:p>
            <a:pPr lvl="0"/>
            <a:r>
              <a:rPr lang="en-US" b="1" dirty="0"/>
              <a:t>The International Labour Organizations Declaration on Fundamental Principles and Rights at </a:t>
            </a:r>
            <a:r>
              <a:rPr lang="en-US" b="1" dirty="0" smtClean="0"/>
              <a:t>Work </a:t>
            </a:r>
            <a:endParaRPr lang="en-US" b="1" dirty="0"/>
          </a:p>
          <a:p>
            <a:endParaRPr lang="en-US" dirty="0"/>
          </a:p>
        </p:txBody>
      </p:sp>
    </p:spTree>
    <p:extLst>
      <p:ext uri="{BB962C8B-B14F-4D97-AF65-F5344CB8AC3E}">
        <p14:creationId xmlns:p14="http://schemas.microsoft.com/office/powerpoint/2010/main" val="573709562"/>
      </p:ext>
    </p:extLst>
  </p:cSld>
  <p:clrMapOvr>
    <a:masterClrMapping/>
  </p:clrMapOvr>
  <p:timing>
    <p:tnLst>
      <p:par>
        <p:cTn id="1" dur="indefinite" restart="never" nodeType="tmRoot"/>
      </p:par>
    </p:tnLst>
  </p:timing>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76200"/>
            <a:ext cx="8229600" cy="1143000"/>
          </a:xfrm>
        </p:spPr>
        <p:txBody>
          <a:bodyPr>
            <a:normAutofit fontScale="90000"/>
          </a:bodyPr>
          <a:lstStyle/>
          <a:p>
            <a:r>
              <a:rPr lang="en-US" b="1" dirty="0" smtClean="0"/>
              <a:t>Employment and industrial relations</a:t>
            </a:r>
            <a:endParaRPr lang="en-US" b="1" dirty="0"/>
          </a:p>
        </p:txBody>
      </p:sp>
      <p:sp>
        <p:nvSpPr>
          <p:cNvPr id="3" name="Content Placeholder 2"/>
          <p:cNvSpPr>
            <a:spLocks noGrp="1"/>
          </p:cNvSpPr>
          <p:nvPr>
            <p:ph idx="1"/>
          </p:nvPr>
        </p:nvSpPr>
        <p:spPr>
          <a:xfrm>
            <a:off x="533400" y="1295400"/>
            <a:ext cx="8229600" cy="4525963"/>
          </a:xfrm>
        </p:spPr>
        <p:txBody>
          <a:bodyPr>
            <a:noAutofit/>
          </a:bodyPr>
          <a:lstStyle/>
          <a:p>
            <a:pPr lvl="0"/>
            <a:r>
              <a:rPr lang="en-US" b="1" dirty="0"/>
              <a:t>A right to freedom of </a:t>
            </a:r>
            <a:r>
              <a:rPr lang="en-US" b="1" dirty="0" smtClean="0"/>
              <a:t>association,</a:t>
            </a:r>
            <a:endParaRPr lang="en-US" b="1" dirty="0"/>
          </a:p>
          <a:p>
            <a:pPr lvl="0"/>
            <a:r>
              <a:rPr lang="en-US" b="1" dirty="0" smtClean="0"/>
              <a:t>The </a:t>
            </a:r>
            <a:r>
              <a:rPr lang="en-US" b="1" dirty="0"/>
              <a:t>elimination of child </a:t>
            </a:r>
            <a:r>
              <a:rPr lang="en-US" b="1" dirty="0" smtClean="0"/>
              <a:t>labour,</a:t>
            </a:r>
            <a:endParaRPr lang="en-US" b="1" dirty="0"/>
          </a:p>
          <a:p>
            <a:pPr lvl="0"/>
            <a:r>
              <a:rPr lang="en-US" b="1" dirty="0" smtClean="0"/>
              <a:t>The </a:t>
            </a:r>
            <a:r>
              <a:rPr lang="en-US" b="1" dirty="0"/>
              <a:t>elimination of compulsory or forced labour,</a:t>
            </a:r>
          </a:p>
          <a:p>
            <a:pPr lvl="0"/>
            <a:r>
              <a:rPr lang="en-US" b="1" dirty="0" smtClean="0"/>
              <a:t>Provide </a:t>
            </a:r>
            <a:r>
              <a:rPr lang="en-US" b="1" dirty="0"/>
              <a:t>non-discriminatory employment </a:t>
            </a:r>
            <a:r>
              <a:rPr lang="en-US" b="1" dirty="0" smtClean="0"/>
              <a:t>policies,</a:t>
            </a:r>
            <a:r>
              <a:rPr lang="en-US" b="1" dirty="0"/>
              <a:t> </a:t>
            </a:r>
          </a:p>
          <a:p>
            <a:pPr lvl="0"/>
            <a:r>
              <a:rPr lang="en-US" b="1" dirty="0"/>
              <a:t>Provide reasonable and safe working </a:t>
            </a:r>
            <a:r>
              <a:rPr lang="en-US" b="1" dirty="0" smtClean="0"/>
              <a:t>conditions, and</a:t>
            </a:r>
            <a:endParaRPr lang="en-US" b="1" dirty="0"/>
          </a:p>
          <a:p>
            <a:pPr lvl="0"/>
            <a:r>
              <a:rPr lang="en-US" b="1" dirty="0"/>
              <a:t>Use local labour where possible and improve their skill levels.</a:t>
            </a:r>
          </a:p>
          <a:p>
            <a:endParaRPr lang="en-US" dirty="0"/>
          </a:p>
        </p:txBody>
      </p:sp>
    </p:spTree>
    <p:extLst>
      <p:ext uri="{BB962C8B-B14F-4D97-AF65-F5344CB8AC3E}">
        <p14:creationId xmlns:p14="http://schemas.microsoft.com/office/powerpoint/2010/main" val="3411059045"/>
      </p:ext>
    </p:extLst>
  </p:cSld>
  <p:clrMapOvr>
    <a:masterClrMapping/>
  </p:clrMapOvr>
  <p:timing>
    <p:tnLst>
      <p:par>
        <p:cTn id="1" dur="indefinite" restart="never" nodeType="tmRoot"/>
      </p:par>
    </p:tnLst>
  </p:timing>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143000"/>
          </a:xfrm>
        </p:spPr>
        <p:txBody>
          <a:bodyPr/>
          <a:lstStyle/>
          <a:p>
            <a:r>
              <a:rPr lang="en-US" b="1" dirty="0" smtClean="0"/>
              <a:t>Environment</a:t>
            </a:r>
            <a:endParaRPr lang="en-US" b="1" dirty="0"/>
          </a:p>
        </p:txBody>
      </p:sp>
      <p:sp>
        <p:nvSpPr>
          <p:cNvPr id="3" name="Content Placeholder 2"/>
          <p:cNvSpPr>
            <a:spLocks noGrp="1"/>
          </p:cNvSpPr>
          <p:nvPr>
            <p:ph idx="1"/>
          </p:nvPr>
        </p:nvSpPr>
        <p:spPr>
          <a:xfrm>
            <a:off x="381000" y="990600"/>
            <a:ext cx="8229600" cy="4525963"/>
          </a:xfrm>
        </p:spPr>
        <p:txBody>
          <a:bodyPr>
            <a:noAutofit/>
          </a:bodyPr>
          <a:lstStyle/>
          <a:p>
            <a:r>
              <a:rPr lang="en-US" sz="2400" b="1" dirty="0" smtClean="0"/>
              <a:t>Collect </a:t>
            </a:r>
            <a:r>
              <a:rPr lang="en-US" sz="2400" b="1" dirty="0"/>
              <a:t>and appropriately report on the environmental </a:t>
            </a:r>
            <a:r>
              <a:rPr lang="en-US" sz="2400" b="1" dirty="0" smtClean="0"/>
              <a:t>impacts</a:t>
            </a:r>
            <a:endParaRPr lang="en-US" sz="2400" b="1" dirty="0"/>
          </a:p>
          <a:p>
            <a:r>
              <a:rPr lang="en-US" sz="2400" b="1" dirty="0"/>
              <a:t> </a:t>
            </a:r>
            <a:r>
              <a:rPr lang="en-US" sz="2400" b="1" dirty="0" smtClean="0"/>
              <a:t>Be proactive</a:t>
            </a:r>
            <a:endParaRPr lang="en-US" sz="2400" b="1" dirty="0"/>
          </a:p>
          <a:p>
            <a:r>
              <a:rPr lang="en-US" sz="2400" b="1" dirty="0"/>
              <a:t> </a:t>
            </a:r>
            <a:r>
              <a:rPr lang="en-US" sz="2400" b="1" dirty="0" smtClean="0"/>
              <a:t>Not </a:t>
            </a:r>
            <a:r>
              <a:rPr lang="en-US" sz="2400" b="1" dirty="0"/>
              <a:t>use scientific uncertainty as an excuse to not promptly and appropriately respond to likely damage,</a:t>
            </a:r>
          </a:p>
          <a:p>
            <a:r>
              <a:rPr lang="en-US" sz="2400" b="1" dirty="0"/>
              <a:t> </a:t>
            </a:r>
            <a:r>
              <a:rPr lang="en-US" sz="2400" b="1" dirty="0" smtClean="0"/>
              <a:t>Have </a:t>
            </a:r>
            <a:r>
              <a:rPr lang="en-US" sz="2400" b="1" dirty="0"/>
              <a:t>plans ready for emergency situations  </a:t>
            </a:r>
          </a:p>
          <a:p>
            <a:r>
              <a:rPr lang="en-US" sz="2400" b="1" dirty="0" smtClean="0"/>
              <a:t>Commit </a:t>
            </a:r>
            <a:r>
              <a:rPr lang="en-US" sz="2400" b="1" dirty="0"/>
              <a:t>to continuous improvement of environmental management  </a:t>
            </a:r>
          </a:p>
          <a:p>
            <a:r>
              <a:rPr lang="en-US" sz="2400" b="1" dirty="0" smtClean="0"/>
              <a:t>Provide </a:t>
            </a:r>
            <a:r>
              <a:rPr lang="en-US" sz="2400" b="1" dirty="0"/>
              <a:t>information to consumers about the environmental impacts of the corporation’s products,</a:t>
            </a:r>
          </a:p>
          <a:p>
            <a:r>
              <a:rPr lang="en-US" sz="2400" b="1" dirty="0"/>
              <a:t> </a:t>
            </a:r>
            <a:r>
              <a:rPr lang="en-US" sz="2400" b="1" dirty="0" smtClean="0"/>
              <a:t>Ensure </a:t>
            </a:r>
            <a:r>
              <a:rPr lang="en-US" sz="2400" b="1" dirty="0"/>
              <a:t>that employees are aware of the corporation’s environmental policy and responsibilities, and,</a:t>
            </a:r>
          </a:p>
          <a:p>
            <a:r>
              <a:rPr lang="en-US" sz="2400" b="1" dirty="0"/>
              <a:t> </a:t>
            </a:r>
            <a:r>
              <a:rPr lang="en-US" sz="2400" b="1" dirty="0" smtClean="0"/>
              <a:t>Help </a:t>
            </a:r>
            <a:r>
              <a:rPr lang="en-US" sz="2400" b="1" dirty="0"/>
              <a:t>governments to shape public policy.</a:t>
            </a:r>
          </a:p>
          <a:p>
            <a:endParaRPr lang="en-US" sz="2400" dirty="0"/>
          </a:p>
        </p:txBody>
      </p:sp>
    </p:spTree>
    <p:extLst>
      <p:ext uri="{BB962C8B-B14F-4D97-AF65-F5344CB8AC3E}">
        <p14:creationId xmlns:p14="http://schemas.microsoft.com/office/powerpoint/2010/main" val="3836245800"/>
      </p:ext>
    </p:extLst>
  </p:cSld>
  <p:clrMapOvr>
    <a:masterClrMapping/>
  </p:clrMapOvr>
  <p:timing>
    <p:tnLst>
      <p:par>
        <p:cTn id="1" dur="indefinite" restart="never" nodeType="tmRoot"/>
      </p:par>
    </p:tnLst>
  </p:timing>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4581"/>
            <a:ext cx="8229600" cy="1143000"/>
          </a:xfrm>
        </p:spPr>
        <p:txBody>
          <a:bodyPr>
            <a:normAutofit fontScale="90000"/>
          </a:bodyPr>
          <a:lstStyle/>
          <a:p>
            <a:r>
              <a:rPr lang="en-US" b="1" dirty="0"/>
              <a:t>Combatting bribery, bribe solicitation and extortion</a:t>
            </a:r>
            <a:endParaRPr lang="en-US" dirty="0"/>
          </a:p>
        </p:txBody>
      </p:sp>
      <p:sp>
        <p:nvSpPr>
          <p:cNvPr id="3" name="Content Placeholder 2"/>
          <p:cNvSpPr>
            <a:spLocks noGrp="1"/>
          </p:cNvSpPr>
          <p:nvPr>
            <p:ph idx="1"/>
          </p:nvPr>
        </p:nvSpPr>
        <p:spPr>
          <a:xfrm>
            <a:off x="457200" y="1371600"/>
            <a:ext cx="8229600" cy="4525963"/>
          </a:xfrm>
        </p:spPr>
        <p:txBody>
          <a:bodyPr>
            <a:noAutofit/>
          </a:bodyPr>
          <a:lstStyle/>
          <a:p>
            <a:pPr lvl="0"/>
            <a:r>
              <a:rPr lang="en-US" dirty="0" smtClean="0"/>
              <a:t>Not </a:t>
            </a:r>
            <a:r>
              <a:rPr lang="en-US" dirty="0"/>
              <a:t>offer, promise or pay bribes in any form  </a:t>
            </a:r>
          </a:p>
          <a:p>
            <a:pPr lvl="0"/>
            <a:r>
              <a:rPr lang="en-US" dirty="0"/>
              <a:t>Ensure that they have appropriate programs, systems and monitoring </a:t>
            </a:r>
            <a:r>
              <a:rPr lang="en-US" dirty="0" smtClean="0"/>
              <a:t>to </a:t>
            </a:r>
            <a:r>
              <a:rPr lang="en-US" dirty="0"/>
              <a:t>detect bribery. </a:t>
            </a:r>
          </a:p>
          <a:p>
            <a:pPr lvl="0"/>
            <a:r>
              <a:rPr lang="en-US" dirty="0"/>
              <a:t>Have appropriate systems to monitor and report on the use of ‘agents</a:t>
            </a:r>
            <a:r>
              <a:rPr lang="en-US" dirty="0" smtClean="0"/>
              <a:t>’.</a:t>
            </a:r>
            <a:endParaRPr lang="en-US" dirty="0"/>
          </a:p>
          <a:p>
            <a:pPr lvl="0"/>
            <a:r>
              <a:rPr lang="en-US" dirty="0"/>
              <a:t>Ensure that there is an appropriate learning strategy for </a:t>
            </a:r>
            <a:r>
              <a:rPr lang="en-US" dirty="0" smtClean="0"/>
              <a:t>employees</a:t>
            </a:r>
            <a:endParaRPr lang="en-US" dirty="0"/>
          </a:p>
          <a:p>
            <a:pPr lvl="0"/>
            <a:r>
              <a:rPr lang="en-US" dirty="0"/>
              <a:t>Not make improper payments to political campaigns.</a:t>
            </a:r>
          </a:p>
          <a:p>
            <a:endParaRPr lang="en-US" dirty="0"/>
          </a:p>
        </p:txBody>
      </p:sp>
    </p:spTree>
    <p:extLst>
      <p:ext uri="{BB962C8B-B14F-4D97-AF65-F5344CB8AC3E}">
        <p14:creationId xmlns:p14="http://schemas.microsoft.com/office/powerpoint/2010/main" val="4255569559"/>
      </p:ext>
    </p:extLst>
  </p:cSld>
  <p:clrMapOvr>
    <a:masterClrMapping/>
  </p:clrMapOvr>
  <p:timing>
    <p:tnLst>
      <p:par>
        <p:cTn id="1" dur="indefinite" restart="never" nodeType="tmRoot"/>
      </p:par>
    </p:tnLst>
  </p:timing>
</p:sld>
</file>

<file path=ppt/slides/slide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374"/>
            <a:ext cx="8229600" cy="1143000"/>
          </a:xfrm>
        </p:spPr>
        <p:txBody>
          <a:bodyPr/>
          <a:lstStyle/>
          <a:p>
            <a:r>
              <a:rPr lang="en-US" b="1" dirty="0" smtClean="0"/>
              <a:t>Consumers</a:t>
            </a:r>
            <a:endParaRPr lang="en-US" b="1" dirty="0"/>
          </a:p>
        </p:txBody>
      </p:sp>
      <p:sp>
        <p:nvSpPr>
          <p:cNvPr id="3" name="Content Placeholder 2"/>
          <p:cNvSpPr>
            <a:spLocks noGrp="1"/>
          </p:cNvSpPr>
          <p:nvPr>
            <p:ph idx="1"/>
          </p:nvPr>
        </p:nvSpPr>
        <p:spPr>
          <a:xfrm>
            <a:off x="457200" y="1066800"/>
            <a:ext cx="8229600" cy="4525963"/>
          </a:xfrm>
        </p:spPr>
        <p:txBody>
          <a:bodyPr>
            <a:noAutofit/>
          </a:bodyPr>
          <a:lstStyle/>
          <a:p>
            <a:r>
              <a:rPr lang="en-US" sz="2800" b="1" dirty="0" smtClean="0"/>
              <a:t>Ensure </a:t>
            </a:r>
            <a:r>
              <a:rPr lang="en-US" sz="2800" b="1" dirty="0"/>
              <a:t>goods and services are safe and fit for purpose,</a:t>
            </a:r>
          </a:p>
          <a:p>
            <a:r>
              <a:rPr lang="en-US" sz="2800" b="1" dirty="0" smtClean="0"/>
              <a:t>Ensure </a:t>
            </a:r>
            <a:r>
              <a:rPr lang="en-US" sz="2800" b="1" dirty="0"/>
              <a:t>customers have clear and helpful </a:t>
            </a:r>
            <a:r>
              <a:rPr lang="en-US" sz="2800" b="1" dirty="0" smtClean="0"/>
              <a:t>information,</a:t>
            </a:r>
            <a:endParaRPr lang="en-US" sz="2800" b="1" dirty="0"/>
          </a:p>
          <a:p>
            <a:r>
              <a:rPr lang="en-US" sz="2800" b="1" dirty="0" smtClean="0"/>
              <a:t>Provide </a:t>
            </a:r>
            <a:r>
              <a:rPr lang="en-US" sz="2800" b="1" dirty="0"/>
              <a:t>inexpensive, convenient and fair complaints processes,</a:t>
            </a:r>
          </a:p>
          <a:p>
            <a:r>
              <a:rPr lang="en-US" sz="2800" b="1" dirty="0" smtClean="0"/>
              <a:t>Ensure </a:t>
            </a:r>
            <a:r>
              <a:rPr lang="en-US" sz="2800" b="1" dirty="0"/>
              <a:t>that customer privacy is maintained, </a:t>
            </a:r>
          </a:p>
          <a:p>
            <a:r>
              <a:rPr lang="en-US" sz="2800" b="1" dirty="0" smtClean="0"/>
              <a:t>Not </a:t>
            </a:r>
            <a:r>
              <a:rPr lang="en-US" sz="2800" b="1" dirty="0"/>
              <a:t>use any deceptive or misleading </a:t>
            </a:r>
            <a:r>
              <a:rPr lang="en-US" sz="2800" b="1" dirty="0" smtClean="0"/>
              <a:t>practice, </a:t>
            </a:r>
            <a:endParaRPr lang="en-US" sz="2800" b="1" dirty="0"/>
          </a:p>
          <a:p>
            <a:r>
              <a:rPr lang="en-US" sz="2800" b="1" dirty="0" smtClean="0"/>
              <a:t>Assist </a:t>
            </a:r>
            <a:r>
              <a:rPr lang="en-US" sz="2800" b="1" dirty="0"/>
              <a:t>authorities to address misleading advertising and practices in their industries, and, </a:t>
            </a:r>
          </a:p>
          <a:p>
            <a:r>
              <a:rPr lang="en-US" sz="2800" b="1" dirty="0" smtClean="0"/>
              <a:t>Take </a:t>
            </a:r>
            <a:r>
              <a:rPr lang="en-US" sz="2800" b="1" dirty="0"/>
              <a:t>particular care with disadvantaged </a:t>
            </a:r>
            <a:r>
              <a:rPr lang="en-US" sz="2800" b="1" dirty="0" smtClean="0"/>
              <a:t>consumers</a:t>
            </a:r>
            <a:r>
              <a:rPr lang="en-US" sz="2800" b="1" dirty="0"/>
              <a:t>.</a:t>
            </a:r>
          </a:p>
        </p:txBody>
      </p:sp>
    </p:spTree>
    <p:extLst>
      <p:ext uri="{BB962C8B-B14F-4D97-AF65-F5344CB8AC3E}">
        <p14:creationId xmlns:p14="http://schemas.microsoft.com/office/powerpoint/2010/main" val="4100117571"/>
      </p:ext>
    </p:extLst>
  </p:cSld>
  <p:clrMapOvr>
    <a:masterClrMapping/>
  </p:clrMapOvr>
  <p:timing>
    <p:tnLst>
      <p:par>
        <p:cTn id="1" dur="indefinite" restart="never" nodeType="tmRoot"/>
      </p:par>
    </p:tnLst>
  </p:timing>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88490"/>
            <a:ext cx="8229600" cy="1143000"/>
          </a:xfrm>
        </p:spPr>
        <p:txBody>
          <a:bodyPr/>
          <a:lstStyle/>
          <a:p>
            <a:r>
              <a:rPr lang="en-US" b="1" dirty="0" smtClean="0"/>
              <a:t>Science and Technology</a:t>
            </a:r>
            <a:endParaRPr lang="en-US" b="1" dirty="0"/>
          </a:p>
        </p:txBody>
      </p:sp>
      <p:sp>
        <p:nvSpPr>
          <p:cNvPr id="3" name="Content Placeholder 2"/>
          <p:cNvSpPr>
            <a:spLocks noGrp="1"/>
          </p:cNvSpPr>
          <p:nvPr>
            <p:ph idx="1"/>
          </p:nvPr>
        </p:nvSpPr>
        <p:spPr>
          <a:xfrm>
            <a:off x="457200" y="1295400"/>
            <a:ext cx="8229600" cy="4525963"/>
          </a:xfrm>
        </p:spPr>
        <p:txBody>
          <a:bodyPr>
            <a:noAutofit/>
          </a:bodyPr>
          <a:lstStyle/>
          <a:p>
            <a:pPr lvl="0"/>
            <a:r>
              <a:rPr lang="en-US" dirty="0"/>
              <a:t>Work within </a:t>
            </a:r>
            <a:r>
              <a:rPr lang="en-US" dirty="0" smtClean="0"/>
              <a:t>strategies national </a:t>
            </a:r>
            <a:r>
              <a:rPr lang="en-US" dirty="0"/>
              <a:t>policies and </a:t>
            </a:r>
            <a:r>
              <a:rPr lang="en-US" dirty="0" smtClean="0"/>
              <a:t>objectives,</a:t>
            </a:r>
            <a:endParaRPr lang="en-US" dirty="0"/>
          </a:p>
          <a:p>
            <a:pPr lvl="0"/>
            <a:r>
              <a:rPr lang="en-US" dirty="0"/>
              <a:t>Have </a:t>
            </a:r>
            <a:r>
              <a:rPr lang="en-US" dirty="0" smtClean="0"/>
              <a:t>to </a:t>
            </a:r>
            <a:r>
              <a:rPr lang="en-US" dirty="0"/>
              <a:t>quickly distribute </a:t>
            </a:r>
            <a:r>
              <a:rPr lang="en-US" dirty="0" smtClean="0"/>
              <a:t>technology</a:t>
            </a:r>
            <a:endParaRPr lang="en-US" dirty="0"/>
          </a:p>
          <a:p>
            <a:pPr lvl="0"/>
            <a:r>
              <a:rPr lang="en-US" dirty="0" smtClean="0"/>
              <a:t>Undertake </a:t>
            </a:r>
            <a:r>
              <a:rPr lang="en-US" dirty="0"/>
              <a:t>research and development work in all their countries of </a:t>
            </a:r>
            <a:r>
              <a:rPr lang="en-US" dirty="0" smtClean="0"/>
              <a:t>operation,</a:t>
            </a:r>
            <a:endParaRPr lang="en-US" dirty="0"/>
          </a:p>
          <a:p>
            <a:pPr lvl="0"/>
            <a:r>
              <a:rPr lang="en-US" dirty="0" smtClean="0"/>
              <a:t>Reasonable </a:t>
            </a:r>
            <a:r>
              <a:rPr lang="en-US" dirty="0"/>
              <a:t>use of intellectual </a:t>
            </a:r>
            <a:r>
              <a:rPr lang="en-US" dirty="0" smtClean="0"/>
              <a:t>property; </a:t>
            </a:r>
            <a:r>
              <a:rPr lang="en-US" dirty="0"/>
              <a:t>and</a:t>
            </a:r>
            <a:r>
              <a:rPr lang="en-US" dirty="0" smtClean="0"/>
              <a:t>,</a:t>
            </a:r>
            <a:r>
              <a:rPr lang="en-US" dirty="0"/>
              <a:t> </a:t>
            </a:r>
          </a:p>
          <a:p>
            <a:pPr lvl="0"/>
            <a:r>
              <a:rPr lang="en-US" dirty="0"/>
              <a:t>Develop relationships with local universities, other public research organizations and industry </a:t>
            </a:r>
            <a:r>
              <a:rPr lang="en-US" dirty="0" smtClean="0"/>
              <a:t>groups</a:t>
            </a:r>
            <a:endParaRPr lang="en-US" dirty="0"/>
          </a:p>
        </p:txBody>
      </p:sp>
    </p:spTree>
    <p:extLst>
      <p:ext uri="{BB962C8B-B14F-4D97-AF65-F5344CB8AC3E}">
        <p14:creationId xmlns:p14="http://schemas.microsoft.com/office/powerpoint/2010/main" val="4173480474"/>
      </p:ext>
    </p:extLst>
  </p:cSld>
  <p:clrMapOvr>
    <a:masterClrMapping/>
  </p:clrMapOvr>
  <p:timing>
    <p:tnLst>
      <p:par>
        <p:cTn id="1" dur="indefinite" restart="never" nodeType="tmRoot"/>
      </p:par>
    </p:tnLst>
  </p:timing>
</p:sld>
</file>

<file path=ppt/slides/slide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6000" b="1" dirty="0" smtClean="0"/>
              <a:t>Competition</a:t>
            </a:r>
            <a:endParaRPr lang="en-US" sz="6000" b="1" dirty="0"/>
          </a:p>
        </p:txBody>
      </p:sp>
      <p:sp>
        <p:nvSpPr>
          <p:cNvPr id="3" name="Content Placeholder 2"/>
          <p:cNvSpPr>
            <a:spLocks noGrp="1"/>
          </p:cNvSpPr>
          <p:nvPr>
            <p:ph idx="1"/>
          </p:nvPr>
        </p:nvSpPr>
        <p:spPr/>
        <p:txBody>
          <a:bodyPr>
            <a:normAutofit/>
          </a:bodyPr>
          <a:lstStyle/>
          <a:p>
            <a:pPr lvl="0"/>
            <a:r>
              <a:rPr lang="en-US" sz="4000" dirty="0"/>
              <a:t>Act within all relevant rules and regulations </a:t>
            </a:r>
            <a:endParaRPr lang="en-US" sz="4000" dirty="0" smtClean="0"/>
          </a:p>
          <a:p>
            <a:pPr lvl="0"/>
            <a:r>
              <a:rPr lang="en-US" sz="4000" dirty="0" smtClean="0"/>
              <a:t>Not </a:t>
            </a:r>
            <a:r>
              <a:rPr lang="en-US" sz="4000" dirty="0"/>
              <a:t>engage in anti-competitive behavior </a:t>
            </a:r>
            <a:endParaRPr lang="en-US" sz="4000" dirty="0" smtClean="0"/>
          </a:p>
          <a:p>
            <a:pPr lvl="0"/>
            <a:r>
              <a:rPr lang="en-US" sz="4000" dirty="0" smtClean="0"/>
              <a:t>Co-operate </a:t>
            </a:r>
            <a:r>
              <a:rPr lang="en-US" sz="4000" dirty="0"/>
              <a:t>with local competition authorities. </a:t>
            </a:r>
          </a:p>
          <a:p>
            <a:endParaRPr lang="en-US" sz="4000" dirty="0"/>
          </a:p>
        </p:txBody>
      </p:sp>
    </p:spTree>
    <p:extLst>
      <p:ext uri="{BB962C8B-B14F-4D97-AF65-F5344CB8AC3E}">
        <p14:creationId xmlns:p14="http://schemas.microsoft.com/office/powerpoint/2010/main" val="989343764"/>
      </p:ext>
    </p:extLst>
  </p:cSld>
  <p:clrMapOvr>
    <a:masterClrMapping/>
  </p:clrMapOvr>
  <p:timing>
    <p:tnLst>
      <p:par>
        <p:cTn id="1" dur="indefinite" restart="never" nodeType="tmRoot"/>
      </p:par>
    </p:tnLst>
  </p:timing>
</p:sld>
</file>

<file path=ppt/slides/slide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6600" b="1" dirty="0" smtClean="0"/>
              <a:t>Taxation</a:t>
            </a:r>
            <a:endParaRPr lang="en-US" sz="6600" b="1" dirty="0"/>
          </a:p>
        </p:txBody>
      </p:sp>
      <p:sp>
        <p:nvSpPr>
          <p:cNvPr id="3" name="Content Placeholder 2"/>
          <p:cNvSpPr>
            <a:spLocks noGrp="1"/>
          </p:cNvSpPr>
          <p:nvPr>
            <p:ph idx="1"/>
          </p:nvPr>
        </p:nvSpPr>
        <p:spPr/>
        <p:txBody>
          <a:bodyPr>
            <a:normAutofit/>
          </a:bodyPr>
          <a:lstStyle/>
          <a:p>
            <a:pPr marL="0" indent="0" hangingPunct="0">
              <a:buNone/>
            </a:pPr>
            <a:endParaRPr lang="en-US" b="1" dirty="0"/>
          </a:p>
          <a:p>
            <a:r>
              <a:rPr lang="en-US" dirty="0" smtClean="0"/>
              <a:t>A </a:t>
            </a:r>
            <a:r>
              <a:rPr lang="en-US" dirty="0"/>
              <a:t>commitment to paying taxation not only according to the law but in the spirit of the law.</a:t>
            </a:r>
          </a:p>
          <a:p>
            <a:pPr marL="0" indent="0">
              <a:buNone/>
            </a:pPr>
            <a:endParaRPr lang="en-US" dirty="0"/>
          </a:p>
          <a:p>
            <a:pPr lvl="0"/>
            <a:r>
              <a:rPr lang="en-US" dirty="0"/>
              <a:t>That taxation risk be a focus for boards and </a:t>
            </a:r>
            <a:r>
              <a:rPr lang="en-US" dirty="0" smtClean="0"/>
              <a:t>governance. </a:t>
            </a:r>
            <a:endParaRPr lang="en-US" dirty="0"/>
          </a:p>
          <a:p>
            <a:pPr marL="0" indent="0">
              <a:buNone/>
            </a:pPr>
            <a:endParaRPr lang="en-US" dirty="0"/>
          </a:p>
        </p:txBody>
      </p:sp>
    </p:spTree>
    <p:extLst>
      <p:ext uri="{BB962C8B-B14F-4D97-AF65-F5344CB8AC3E}">
        <p14:creationId xmlns:p14="http://schemas.microsoft.com/office/powerpoint/2010/main" val="3165032519"/>
      </p:ext>
    </p:extLst>
  </p:cSld>
  <p:clrMapOvr>
    <a:masterClrMapping/>
  </p:clrMapOvr>
  <p:timing>
    <p:tnLst>
      <p:par>
        <p:cTn id="1" dur="indefinite" restart="never" nodeType="tmRoot"/>
      </p:par>
    </p:tnLst>
  </p:timing>
</p:sld>
</file>

<file path=ppt/slides/slide1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6600" b="1" dirty="0" smtClean="0"/>
              <a:t>Privacy</a:t>
            </a:r>
            <a:endParaRPr lang="en-US" sz="6600" b="1" dirty="0"/>
          </a:p>
        </p:txBody>
      </p:sp>
      <p:sp>
        <p:nvSpPr>
          <p:cNvPr id="3" name="Content Placeholder 2"/>
          <p:cNvSpPr>
            <a:spLocks noGrp="1"/>
          </p:cNvSpPr>
          <p:nvPr>
            <p:ph idx="1"/>
          </p:nvPr>
        </p:nvSpPr>
        <p:spPr/>
        <p:txBody>
          <a:bodyPr>
            <a:normAutofit lnSpcReduction="10000"/>
          </a:bodyPr>
          <a:lstStyle/>
          <a:p>
            <a:r>
              <a:rPr lang="en-US" dirty="0" smtClean="0"/>
              <a:t>Collection limitation</a:t>
            </a:r>
            <a:r>
              <a:rPr lang="en-US" dirty="0"/>
              <a:t> </a:t>
            </a:r>
          </a:p>
          <a:p>
            <a:r>
              <a:rPr lang="en-US" dirty="0" smtClean="0"/>
              <a:t>Data quality</a:t>
            </a:r>
            <a:r>
              <a:rPr lang="en-US" dirty="0"/>
              <a:t> </a:t>
            </a:r>
          </a:p>
          <a:p>
            <a:pPr lvl="0"/>
            <a:r>
              <a:rPr lang="en-US" dirty="0"/>
              <a:t>Specified </a:t>
            </a:r>
            <a:r>
              <a:rPr lang="en-US" dirty="0" smtClean="0"/>
              <a:t>purpose</a:t>
            </a:r>
            <a:endParaRPr lang="en-US" dirty="0"/>
          </a:p>
          <a:p>
            <a:pPr lvl="0"/>
            <a:r>
              <a:rPr lang="en-US" dirty="0"/>
              <a:t>Use </a:t>
            </a:r>
            <a:r>
              <a:rPr lang="en-US" dirty="0" smtClean="0"/>
              <a:t>limitation</a:t>
            </a:r>
            <a:r>
              <a:rPr lang="en-US" dirty="0"/>
              <a:t> </a:t>
            </a:r>
          </a:p>
          <a:p>
            <a:pPr lvl="0"/>
            <a:r>
              <a:rPr lang="en-US" dirty="0"/>
              <a:t>Security </a:t>
            </a:r>
            <a:r>
              <a:rPr lang="en-US" dirty="0" smtClean="0"/>
              <a:t>safeguards </a:t>
            </a:r>
          </a:p>
          <a:p>
            <a:pPr lvl="0"/>
            <a:r>
              <a:rPr lang="en-US" dirty="0" smtClean="0"/>
              <a:t>Openness</a:t>
            </a:r>
            <a:endParaRPr lang="en-US" dirty="0"/>
          </a:p>
          <a:p>
            <a:pPr lvl="0"/>
            <a:r>
              <a:rPr lang="en-US" dirty="0"/>
              <a:t>Individual </a:t>
            </a:r>
            <a:r>
              <a:rPr lang="en-US" dirty="0" smtClean="0"/>
              <a:t>participation</a:t>
            </a:r>
            <a:endParaRPr lang="en-US" dirty="0"/>
          </a:p>
          <a:p>
            <a:pPr lvl="0"/>
            <a:r>
              <a:rPr lang="en-US" dirty="0" smtClean="0"/>
              <a:t>Accountability</a:t>
            </a:r>
            <a:endParaRPr lang="en-US" dirty="0"/>
          </a:p>
          <a:p>
            <a:endParaRPr lang="en-US" dirty="0"/>
          </a:p>
        </p:txBody>
      </p:sp>
    </p:spTree>
    <p:extLst>
      <p:ext uri="{BB962C8B-B14F-4D97-AF65-F5344CB8AC3E}">
        <p14:creationId xmlns:p14="http://schemas.microsoft.com/office/powerpoint/2010/main" val="3693005983"/>
      </p:ext>
    </p:extLst>
  </p:cSld>
  <p:clrMapOvr>
    <a:masterClrMapping/>
  </p:clrMapOvr>
  <p:timing>
    <p:tnLst>
      <p:par>
        <p:cTn id="1" dur="indefinite" restart="never" nodeType="tmRoot"/>
      </p:par>
    </p:tnLst>
  </p:timing>
</p:sld>
</file>

<file path=ppt/slides/slide1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6600" b="1" dirty="0" smtClean="0"/>
              <a:t>Corporate Governance</a:t>
            </a:r>
            <a:endParaRPr lang="en-US" sz="6600" b="1" dirty="0"/>
          </a:p>
        </p:txBody>
      </p:sp>
      <p:sp>
        <p:nvSpPr>
          <p:cNvPr id="3" name="Content Placeholder 2"/>
          <p:cNvSpPr>
            <a:spLocks noGrp="1"/>
          </p:cNvSpPr>
          <p:nvPr>
            <p:ph idx="1"/>
          </p:nvPr>
        </p:nvSpPr>
        <p:spPr/>
        <p:txBody>
          <a:bodyPr>
            <a:normAutofit fontScale="92500"/>
          </a:bodyPr>
          <a:lstStyle/>
          <a:p>
            <a:r>
              <a:rPr lang="en-US" dirty="0" smtClean="0"/>
              <a:t>Ensuring </a:t>
            </a:r>
            <a:r>
              <a:rPr lang="en-US" dirty="0"/>
              <a:t>the basis for an effective corporate governance </a:t>
            </a:r>
            <a:r>
              <a:rPr lang="en-US" dirty="0" smtClean="0"/>
              <a:t>framework</a:t>
            </a:r>
            <a:r>
              <a:rPr lang="en-US" dirty="0"/>
              <a:t> </a:t>
            </a:r>
          </a:p>
          <a:p>
            <a:pPr lvl="0"/>
            <a:r>
              <a:rPr lang="en-US" dirty="0"/>
              <a:t>The rights of shareholders and key ownership </a:t>
            </a:r>
            <a:r>
              <a:rPr lang="en-US" dirty="0" smtClean="0"/>
              <a:t>function</a:t>
            </a:r>
            <a:endParaRPr lang="en-US" dirty="0"/>
          </a:p>
          <a:p>
            <a:r>
              <a:rPr lang="en-US" dirty="0"/>
              <a:t> </a:t>
            </a:r>
            <a:r>
              <a:rPr lang="en-US" dirty="0" smtClean="0"/>
              <a:t>The </a:t>
            </a:r>
            <a:r>
              <a:rPr lang="en-US" dirty="0"/>
              <a:t>equitable treatment of shareholders </a:t>
            </a:r>
          </a:p>
          <a:p>
            <a:pPr lvl="0"/>
            <a:r>
              <a:rPr lang="en-US" dirty="0"/>
              <a:t>The role of stakeholders in corporate governance </a:t>
            </a:r>
            <a:endParaRPr lang="en-US" dirty="0" smtClean="0"/>
          </a:p>
          <a:p>
            <a:pPr lvl="0"/>
            <a:r>
              <a:rPr lang="en-US" dirty="0" smtClean="0"/>
              <a:t>Disclosure </a:t>
            </a:r>
            <a:r>
              <a:rPr lang="en-US" dirty="0"/>
              <a:t>and transparency </a:t>
            </a:r>
          </a:p>
          <a:p>
            <a:pPr lvl="0"/>
            <a:r>
              <a:rPr lang="en-US" dirty="0"/>
              <a:t>The responsibilities of the </a:t>
            </a:r>
            <a:r>
              <a:rPr lang="en-US" dirty="0" smtClean="0"/>
              <a:t>Board</a:t>
            </a:r>
            <a:endParaRPr lang="en-US" dirty="0"/>
          </a:p>
        </p:txBody>
      </p:sp>
    </p:spTree>
    <p:extLst>
      <p:ext uri="{BB962C8B-B14F-4D97-AF65-F5344CB8AC3E}">
        <p14:creationId xmlns:p14="http://schemas.microsoft.com/office/powerpoint/2010/main" val="1723390214"/>
      </p:ext>
    </p:extLst>
  </p:cSld>
  <p:clrMapOvr>
    <a:masterClrMapping/>
  </p:clrMapOvr>
  <p:timing>
    <p:tnLst>
      <p:par>
        <p:cTn id="1" dur="indefinite" restart="never" nodeType="tmRoot"/>
      </p:par>
    </p:tnLst>
  </p:timing>
</p:sld>
</file>

<file path=ppt/slides/slide1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6600" b="1" dirty="0" smtClean="0"/>
              <a:t>First Principles</a:t>
            </a:r>
            <a:endParaRPr lang="en-US" sz="6600" b="1" dirty="0"/>
          </a:p>
        </p:txBody>
      </p:sp>
      <p:sp>
        <p:nvSpPr>
          <p:cNvPr id="3" name="Content Placeholder 2"/>
          <p:cNvSpPr>
            <a:spLocks noGrp="1"/>
          </p:cNvSpPr>
          <p:nvPr>
            <p:ph idx="1"/>
          </p:nvPr>
        </p:nvSpPr>
        <p:spPr/>
        <p:txBody>
          <a:bodyPr>
            <a:normAutofit fontScale="92500" lnSpcReduction="10000"/>
          </a:bodyPr>
          <a:lstStyle/>
          <a:p>
            <a:pPr lvl="0"/>
            <a:r>
              <a:rPr lang="en-US" sz="4000" b="1" dirty="0" smtClean="0"/>
              <a:t>D - Dignity</a:t>
            </a:r>
          </a:p>
          <a:p>
            <a:pPr lvl="0"/>
            <a:r>
              <a:rPr lang="en-US" sz="4000" b="1" dirty="0" smtClean="0"/>
              <a:t>E - Equitability (Fairness),</a:t>
            </a:r>
            <a:endParaRPr lang="en-US" sz="4000" dirty="0"/>
          </a:p>
          <a:p>
            <a:pPr lvl="0"/>
            <a:r>
              <a:rPr lang="en-US" sz="4000" b="1" dirty="0" smtClean="0"/>
              <a:t>P - Prudence</a:t>
            </a:r>
            <a:r>
              <a:rPr lang="en-US" sz="4000" b="1" dirty="0"/>
              <a:t>,</a:t>
            </a:r>
            <a:endParaRPr lang="en-US" sz="4000" dirty="0"/>
          </a:p>
          <a:p>
            <a:pPr lvl="0"/>
            <a:r>
              <a:rPr lang="en-US" sz="4000" b="1" dirty="0" smtClean="0"/>
              <a:t>H - Honesty</a:t>
            </a:r>
            <a:r>
              <a:rPr lang="en-US" sz="4000" b="1" dirty="0"/>
              <a:t>,</a:t>
            </a:r>
            <a:endParaRPr lang="en-US" sz="4000" dirty="0"/>
          </a:p>
          <a:p>
            <a:pPr lvl="0"/>
            <a:r>
              <a:rPr lang="en-US" sz="4000" b="1" dirty="0" smtClean="0"/>
              <a:t>O - Openness</a:t>
            </a:r>
            <a:r>
              <a:rPr lang="en-US" sz="4000" b="1" dirty="0"/>
              <a:t>, </a:t>
            </a:r>
            <a:endParaRPr lang="en-US" sz="4000" b="1" dirty="0" smtClean="0"/>
          </a:p>
          <a:p>
            <a:pPr lvl="0"/>
            <a:r>
              <a:rPr lang="en-US" sz="4000" b="1" dirty="0" smtClean="0"/>
              <a:t>G – Good will, and</a:t>
            </a:r>
            <a:endParaRPr lang="en-US" sz="4000" dirty="0"/>
          </a:p>
          <a:p>
            <a:pPr lvl="0"/>
            <a:r>
              <a:rPr lang="en-US" sz="4000" b="1" dirty="0" smtClean="0"/>
              <a:t>S  - Suffering (Prevention </a:t>
            </a:r>
            <a:r>
              <a:rPr lang="en-US" sz="4000" b="1" dirty="0"/>
              <a:t>of </a:t>
            </a:r>
            <a:r>
              <a:rPr lang="en-US" sz="4000" b="1" dirty="0" smtClean="0"/>
              <a:t>suffering).</a:t>
            </a:r>
            <a:endParaRPr lang="en-US" sz="4000" dirty="0"/>
          </a:p>
          <a:p>
            <a:pPr marL="0" indent="0">
              <a:buNone/>
            </a:pPr>
            <a:endParaRPr lang="en-US" dirty="0"/>
          </a:p>
          <a:p>
            <a:pPr marL="0" indent="0">
              <a:buNone/>
            </a:pPr>
            <a:endParaRPr lang="en-US" dirty="0"/>
          </a:p>
        </p:txBody>
      </p:sp>
    </p:spTree>
    <p:extLst>
      <p:ext uri="{BB962C8B-B14F-4D97-AF65-F5344CB8AC3E}">
        <p14:creationId xmlns:p14="http://schemas.microsoft.com/office/powerpoint/2010/main" val="2330969976"/>
      </p:ext>
    </p:extLst>
  </p:cSld>
  <p:clrMapOvr>
    <a:masterClrMapping/>
  </p:clrMapOvr>
  <p:timing>
    <p:tnLst>
      <p:par>
        <p:cTn id="1" dur="indefinite" restart="never" nodeType="tmRoot"/>
      </p:par>
    </p:tnLst>
  </p:timing>
</p:sld>
</file>

<file path=ppt/slides/slide1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Related issues</a:t>
            </a:r>
            <a:endParaRPr lang="en-US" b="1" dirty="0"/>
          </a:p>
        </p:txBody>
      </p:sp>
      <p:sp>
        <p:nvSpPr>
          <p:cNvPr id="3" name="Content Placeholder 2"/>
          <p:cNvSpPr>
            <a:spLocks noGrp="1"/>
          </p:cNvSpPr>
          <p:nvPr>
            <p:ph idx="1"/>
          </p:nvPr>
        </p:nvSpPr>
        <p:spPr/>
        <p:txBody>
          <a:bodyPr>
            <a:normAutofit fontScale="92500"/>
          </a:bodyPr>
          <a:lstStyle/>
          <a:p>
            <a:pPr marL="0" indent="0">
              <a:buNone/>
            </a:pPr>
            <a:r>
              <a:rPr lang="en-US" dirty="0"/>
              <a:t> </a:t>
            </a:r>
            <a:endParaRPr lang="en-US" b="1" dirty="0"/>
          </a:p>
          <a:p>
            <a:pPr lvl="0"/>
            <a:r>
              <a:rPr lang="en-US" sz="4400" b="1" dirty="0"/>
              <a:t>Relative and absolute </a:t>
            </a:r>
            <a:r>
              <a:rPr lang="en-US" sz="4400" b="1" dirty="0" smtClean="0"/>
              <a:t>ethics</a:t>
            </a:r>
          </a:p>
          <a:p>
            <a:pPr marL="0" lvl="0" indent="0">
              <a:buNone/>
            </a:pPr>
            <a:endParaRPr lang="en-US" sz="4400" b="1" dirty="0"/>
          </a:p>
          <a:p>
            <a:pPr lvl="0"/>
            <a:r>
              <a:rPr lang="en-US" sz="4400" b="1" dirty="0"/>
              <a:t>The pervasiveness of actions, </a:t>
            </a:r>
            <a:r>
              <a:rPr lang="en-US" sz="4400" b="1" dirty="0" smtClean="0"/>
              <a:t>and</a:t>
            </a:r>
          </a:p>
          <a:p>
            <a:pPr marL="0" lvl="0" indent="0">
              <a:buNone/>
            </a:pPr>
            <a:endParaRPr lang="en-US" sz="4400" b="1" dirty="0"/>
          </a:p>
          <a:p>
            <a:pPr lvl="0"/>
            <a:r>
              <a:rPr lang="en-US" sz="4400" b="1" dirty="0"/>
              <a:t>Where principles are in conflict.</a:t>
            </a:r>
          </a:p>
          <a:p>
            <a:endParaRPr lang="en-US" sz="4400" dirty="0"/>
          </a:p>
        </p:txBody>
      </p:sp>
    </p:spTree>
    <p:extLst>
      <p:ext uri="{BB962C8B-B14F-4D97-AF65-F5344CB8AC3E}">
        <p14:creationId xmlns:p14="http://schemas.microsoft.com/office/powerpoint/2010/main" val="1213725935"/>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39976</TotalTime>
  <Words>5840</Words>
  <Application>Microsoft Office PowerPoint</Application>
  <PresentationFormat>On-screen Show (4:3)</PresentationFormat>
  <Paragraphs>1178</Paragraphs>
  <Slides>148</Slides>
  <Notes>30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148</vt:i4>
      </vt:variant>
    </vt:vector>
  </HeadingPairs>
  <TitlesOfParts>
    <vt:vector size="157" baseType="lpstr">
      <vt:lpstr>MS Mincho</vt:lpstr>
      <vt:lpstr>Arial</vt:lpstr>
      <vt:lpstr>Calibri</vt:lpstr>
      <vt:lpstr>Cambria</vt:lpstr>
      <vt:lpstr>Franklin Gothic Heavy</vt:lpstr>
      <vt:lpstr>New Century Schlbk</vt:lpstr>
      <vt:lpstr>Symbol</vt:lpstr>
      <vt:lpstr>Times New Roman</vt:lpstr>
      <vt:lpstr>Office Theme</vt:lpstr>
      <vt:lpstr>Global Business Ethics</vt:lpstr>
      <vt:lpstr>Session 1 - Background</vt:lpstr>
      <vt:lpstr>The necessity for business ethics </vt:lpstr>
      <vt:lpstr>Key ethical dilemmas today</vt:lpstr>
      <vt:lpstr>Advantages of being ethical</vt:lpstr>
      <vt:lpstr>Barriers to ethical behavior</vt:lpstr>
      <vt:lpstr>Corporate governance</vt:lpstr>
      <vt:lpstr>Why the focus on corporate governance?</vt:lpstr>
      <vt:lpstr>OECD principles of corporate governance</vt:lpstr>
      <vt:lpstr>Why ethical guidelines?</vt:lpstr>
      <vt:lpstr>The Marlowe declaration</vt:lpstr>
      <vt:lpstr>Marlowe principles</vt:lpstr>
      <vt:lpstr>Ends versus means  (cost versus benefit)</vt:lpstr>
      <vt:lpstr>Session 2 - Justification for ethics</vt:lpstr>
      <vt:lpstr>Profits v. Social responsibility</vt:lpstr>
      <vt:lpstr>Ethical corporate behavior is better for staff</vt:lpstr>
      <vt:lpstr>Ethical corporate behavior is better for business</vt:lpstr>
      <vt:lpstr>Ethics under pressure</vt:lpstr>
      <vt:lpstr>Profitability is linked to ethical corporate behaviour</vt:lpstr>
      <vt:lpstr>Sustainable business in the Global environment</vt:lpstr>
      <vt:lpstr>Behaving ethically in a crisis</vt:lpstr>
      <vt:lpstr>Behaving ethically in a crisis</vt:lpstr>
      <vt:lpstr>Ethical corporations have better relationships with their shareholders </vt:lpstr>
      <vt:lpstr>KEY DILEMMA: How to act conscionably in an country that is often corrupt?</vt:lpstr>
      <vt:lpstr>Record keeping</vt:lpstr>
      <vt:lpstr>Privacy</vt:lpstr>
      <vt:lpstr>Supporting the System</vt:lpstr>
      <vt:lpstr>CURRENT EXAMPLES</vt:lpstr>
      <vt:lpstr>Discriminant analysis or ‘gut reaction’</vt:lpstr>
      <vt:lpstr>Session 3: CROSS CULTURAL ISSUES IN BUSINESS ETHICS</vt:lpstr>
      <vt:lpstr> LEARNING FROM OTHER CULTURES</vt:lpstr>
      <vt:lpstr>Hofstede and IBM</vt:lpstr>
      <vt:lpstr>Hofstede’s 4 dimensions</vt:lpstr>
      <vt:lpstr>Later additions to the model</vt:lpstr>
      <vt:lpstr>INFLUENCING FACTORS </vt:lpstr>
      <vt:lpstr>DOMINANT CULTURAL VALUES</vt:lpstr>
      <vt:lpstr>‘POWER DISTANCE’</vt:lpstr>
      <vt:lpstr>‘UNCERTAINTY AVOIDENCE’</vt:lpstr>
      <vt:lpstr>Masculine – Feminine </vt:lpstr>
      <vt:lpstr>More influencing factors</vt:lpstr>
      <vt:lpstr>Language as an ethical analysis tool</vt:lpstr>
      <vt:lpstr> LEARNING FROM OTHER CULTURES</vt:lpstr>
      <vt:lpstr>Learning from other cultures</vt:lpstr>
      <vt:lpstr>CORRUPTION</vt:lpstr>
      <vt:lpstr>Session 4: ORGANIZATIONAL FACTORS IN BUSINESS ETHICS</vt:lpstr>
      <vt:lpstr>ORGANIZATIONAL FACTORS IN BUSINESS ETHICS</vt:lpstr>
      <vt:lpstr>Moral development of a corporation</vt:lpstr>
      <vt:lpstr>The ‘modes of managing morality’ (MMM) model </vt:lpstr>
      <vt:lpstr>Qualities of an ethical leader</vt:lpstr>
      <vt:lpstr>PowerPoint Presentation</vt:lpstr>
      <vt:lpstr>JAPANESE LEADERSHIP STYLE</vt:lpstr>
      <vt:lpstr>PowerPoint Presentation</vt:lpstr>
      <vt:lpstr>Rewards and behavior</vt:lpstr>
      <vt:lpstr>Early Education and ethics</vt:lpstr>
      <vt:lpstr>Scripts</vt:lpstr>
      <vt:lpstr>Company or medieval church</vt:lpstr>
      <vt:lpstr>Industrial relations</vt:lpstr>
      <vt:lpstr>Companies-monsters or miracles?</vt:lpstr>
      <vt:lpstr>Session 5: INDIVIDUAL FACTORS IN BUSINESS ETHICS</vt:lpstr>
      <vt:lpstr>INDIVIDUAL FACTORS (cont)</vt:lpstr>
      <vt:lpstr>Moral developmental stages in humans (Kohlberg)</vt:lpstr>
      <vt:lpstr>PowerPoint Presentation</vt:lpstr>
      <vt:lpstr>PowerPoint Presentation</vt:lpstr>
      <vt:lpstr>Cross Cultural Ethical intelligence</vt:lpstr>
      <vt:lpstr>Phases of developing a cross cultural approach - Strubler et al (2012)</vt:lpstr>
      <vt:lpstr>Psychological reactance</vt:lpstr>
      <vt:lpstr>Sociobiology  </vt:lpstr>
      <vt:lpstr>Organizational identity </vt:lpstr>
      <vt:lpstr>The  ‘Prisoner’s dilemma’</vt:lpstr>
      <vt:lpstr>Physical factors  </vt:lpstr>
      <vt:lpstr>Diet </vt:lpstr>
      <vt:lpstr>Summary of physical factors</vt:lpstr>
      <vt:lpstr>Global Business Ethics</vt:lpstr>
      <vt:lpstr>Session 6 – Theoretical approaches in Business ethics</vt:lpstr>
      <vt:lpstr>Ethics and Morals</vt:lpstr>
      <vt:lpstr>PowerPoint Presentation</vt:lpstr>
      <vt:lpstr>PowerPoint Presentation</vt:lpstr>
      <vt:lpstr>Confucianism</vt:lpstr>
      <vt:lpstr>GUANXI</vt:lpstr>
      <vt:lpstr>VIRTUE ETHICS</vt:lpstr>
      <vt:lpstr>VIRTUE</vt:lpstr>
      <vt:lpstr>Maslow’s original hierarchy of needs </vt:lpstr>
      <vt:lpstr>RELIGION AND ETHICS</vt:lpstr>
      <vt:lpstr>Kant</vt:lpstr>
      <vt:lpstr>Excellence and Western values </vt:lpstr>
      <vt:lpstr>Ethics as part of the judgment of excellence </vt:lpstr>
      <vt:lpstr>Excellence is positive and profitable</vt:lpstr>
      <vt:lpstr>Session 7 –  LEGAL ASPECTS OF ETHICS</vt:lpstr>
      <vt:lpstr>Session 7 –  LEGAL ASPECTS OF ETHICS (cont.)</vt:lpstr>
      <vt:lpstr>Limitations of the law</vt:lpstr>
      <vt:lpstr>PowerPoint Presentation</vt:lpstr>
      <vt:lpstr>Natural justice </vt:lpstr>
      <vt:lpstr>PowerPoint Presentation</vt:lpstr>
      <vt:lpstr>Legal pluralism</vt:lpstr>
      <vt:lpstr>Conflict of laws</vt:lpstr>
      <vt:lpstr>Codes of conduct as law</vt:lpstr>
      <vt:lpstr>Global Business Ethics</vt:lpstr>
      <vt:lpstr>Session 8 –  ETHICAL GRADUALISM, CREATING ETHICAL CULTURE, QUANTIFICATION OF ETHICS AND THE IMPORTANCE OF ETHICAL CODES</vt:lpstr>
      <vt:lpstr>Ethical Gradualism propositions</vt:lpstr>
      <vt:lpstr>Ethical Corporate Culture</vt:lpstr>
      <vt:lpstr>Corporate climate audit</vt:lpstr>
      <vt:lpstr>Corporate climate audit (cont.)</vt:lpstr>
      <vt:lpstr>Corporate climate audit (cont.)</vt:lpstr>
      <vt:lpstr>Ethical Audit</vt:lpstr>
      <vt:lpstr>Quantification of ethics</vt:lpstr>
      <vt:lpstr>Delphi technique</vt:lpstr>
      <vt:lpstr>PowerPoint Presentation</vt:lpstr>
      <vt:lpstr>PowerPoint Presentation</vt:lpstr>
      <vt:lpstr>Social and environmental accounting</vt:lpstr>
      <vt:lpstr>Assessing  an ethical code</vt:lpstr>
      <vt:lpstr>Assessing  an ethical code (cont.)</vt:lpstr>
      <vt:lpstr>PowerPoint Presentation</vt:lpstr>
      <vt:lpstr>Fostering an ethical code</vt:lpstr>
      <vt:lpstr>Advantages of a known ethical code</vt:lpstr>
      <vt:lpstr>Commitment to an ethical code</vt:lpstr>
      <vt:lpstr>Learning strategies</vt:lpstr>
      <vt:lpstr>On-line training</vt:lpstr>
      <vt:lpstr>Case studies</vt:lpstr>
      <vt:lpstr>Simulations</vt:lpstr>
      <vt:lpstr>Why have a learning strategy?</vt:lpstr>
      <vt:lpstr>The responsibilities of managers</vt:lpstr>
      <vt:lpstr>Major barrier to introducing ethical culture</vt:lpstr>
      <vt:lpstr>What makes up an ethical organization?</vt:lpstr>
      <vt:lpstr>Principle features of codes </vt:lpstr>
      <vt:lpstr>Session 9 – Investigating ethical breaches</vt:lpstr>
      <vt:lpstr>Session 9 – Investigating ethical breaches (cont.)</vt:lpstr>
      <vt:lpstr>PowerPoint Presentation</vt:lpstr>
      <vt:lpstr>PowerPoint Presentation</vt:lpstr>
      <vt:lpstr>PowerPoint Presentation</vt:lpstr>
      <vt:lpstr>PowerPoint Presentation</vt:lpstr>
      <vt:lpstr>PowerPoint Presentation</vt:lpstr>
      <vt:lpstr>PowerPoint Presentation</vt:lpstr>
      <vt:lpstr>Three quick tests</vt:lpstr>
      <vt:lpstr>Session 10 –  INTERNATIONAL STANDARDS AND FIRST PRINCIPLES</vt:lpstr>
      <vt:lpstr>International standards</vt:lpstr>
      <vt:lpstr>Disclosure</vt:lpstr>
      <vt:lpstr>Human Rights</vt:lpstr>
      <vt:lpstr>Employment and industrial relations</vt:lpstr>
      <vt:lpstr>Environment</vt:lpstr>
      <vt:lpstr>Combatting bribery, bribe solicitation and extortion</vt:lpstr>
      <vt:lpstr>Consumers</vt:lpstr>
      <vt:lpstr>Science and Technology</vt:lpstr>
      <vt:lpstr>Competition</vt:lpstr>
      <vt:lpstr>Taxation</vt:lpstr>
      <vt:lpstr>Privacy</vt:lpstr>
      <vt:lpstr>Corporate Governance</vt:lpstr>
      <vt:lpstr>First Principles</vt:lpstr>
      <vt:lpstr>Related issues</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Global Business Ethics</dc:title>
  <dc:creator>Guy Murfey</dc:creator>
  <cp:lastModifiedBy>Manjit Biant</cp:lastModifiedBy>
  <cp:revision>126</cp:revision>
  <dcterms:created xsi:type="dcterms:W3CDTF">2015-05-07T07:02:17Z</dcterms:created>
  <dcterms:modified xsi:type="dcterms:W3CDTF">2016-01-18T15:36:38Z</dcterms:modified>
</cp:coreProperties>
</file>