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8" r:id="rId2"/>
    <p:sldId id="261" r:id="rId3"/>
    <p:sldId id="262" r:id="rId4"/>
    <p:sldId id="263" r:id="rId5"/>
    <p:sldId id="269" r:id="rId6"/>
    <p:sldId id="264" r:id="rId7"/>
    <p:sldId id="265" r:id="rId8"/>
    <p:sldId id="266" r:id="rId9"/>
    <p:sldId id="267" r:id="rId10"/>
    <p:sldId id="268" r:id="rId11"/>
    <p:sldId id="270" r:id="rId12"/>
    <p:sldId id="279" r:id="rId13"/>
    <p:sldId id="280" r:id="rId14"/>
    <p:sldId id="281" r:id="rId15"/>
    <p:sldId id="282" r:id="rId1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EDA35DD8-2643-4272-A89A-980166F36DF0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531794FF-13ED-49EE-8449-755E07DBA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5360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8EC2513-625E-41E6-9064-56296590FD35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6D611A4A-4433-422C-92C0-4ACB2BEB0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338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611A4A-4433-422C-92C0-4ACB2BEB04F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246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450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902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67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778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22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765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227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26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461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607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96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888376-F838-4643-B77D-B6FECC8B600D}" type="datetimeFigureOut">
              <a:rPr lang="en-US" smtClean="0"/>
              <a:t>11/16/2017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DA909-8BFA-4800-9A21-910B5FFE02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402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23504" y="2112135"/>
            <a:ext cx="61432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The Senses and the Body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359258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71426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71426" y="0"/>
            <a:ext cx="732057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God Creates Adam</a:t>
            </a:r>
          </a:p>
          <a:p>
            <a:r>
              <a:rPr lang="en-US" dirty="0" smtClean="0"/>
              <a:t>Mosaic, 1180s</a:t>
            </a:r>
          </a:p>
          <a:p>
            <a:r>
              <a:rPr lang="en-US" dirty="0" err="1" smtClean="0"/>
              <a:t>Monreale</a:t>
            </a:r>
            <a:r>
              <a:rPr lang="en-US" dirty="0" smtClean="0"/>
              <a:t> Cathedral, Palermo</a:t>
            </a:r>
          </a:p>
          <a:p>
            <a:endParaRPr lang="en-US" sz="2400" dirty="0"/>
          </a:p>
          <a:p>
            <a:r>
              <a:rPr lang="en-US" sz="2400" dirty="0" smtClean="0"/>
              <a:t>“Then the Lord God formed man from the dust of the ground,</a:t>
            </a:r>
            <a:r>
              <a:rPr lang="en-US" sz="2400" baseline="30000" dirty="0"/>
              <a:t> </a:t>
            </a:r>
            <a:r>
              <a:rPr lang="en-US" sz="2400" dirty="0" smtClean="0"/>
              <a:t>and breathed into his nostrils the breath of life; and the man became a living being.” (Genesis 2:7)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37938" y="96591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7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 smtClean="0"/>
              <a:t>Philosophers, physicians, and theologians who wrote about the body and its senses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Plato (Greek, 428/427-348/347 BCE)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Aristotle (Greek, 384-322 BCE)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Galen (Greek/Roman, 129-216 CE)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St. Augustine (Roman, 354-430 CE)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Avicenna/Ibn </a:t>
            </a:r>
            <a:r>
              <a:rPr lang="en-US" sz="2400" dirty="0" err="1" smtClean="0"/>
              <a:t>Sīnā</a:t>
            </a:r>
            <a:r>
              <a:rPr lang="en-US" sz="2400" dirty="0" smtClean="0"/>
              <a:t> (Muslim, 980-1037 CE)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Averroës</a:t>
            </a:r>
            <a:r>
              <a:rPr lang="en-US" sz="2400" dirty="0"/>
              <a:t>/Ibn </a:t>
            </a:r>
            <a:r>
              <a:rPr lang="en-US" sz="2400" dirty="0" err="1" smtClean="0"/>
              <a:t>Rushd</a:t>
            </a:r>
            <a:r>
              <a:rPr lang="en-US" sz="2400" dirty="0" smtClean="0"/>
              <a:t> (Muslim, 1126-1198 CE)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Maimonides (Jewish, 1135-1204 CE)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St. Albertus Magnus (German, c.1200-1280 CE)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St. Thomas Aquinas (Italian, 1224/1225-1274 CE)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5243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 smtClean="0"/>
              <a:t>Hierarchy of the senses (the sensorium)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r>
              <a:rPr lang="en-US" sz="2800" dirty="0" smtClean="0"/>
              <a:t>Sight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r>
              <a:rPr lang="en-US" sz="2800" dirty="0" smtClean="0"/>
              <a:t>Hearing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r>
              <a:rPr lang="en-US" sz="2800" dirty="0" smtClean="0"/>
              <a:t>Smell or taste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r>
              <a:rPr lang="en-US" sz="2800" dirty="0" smtClean="0"/>
              <a:t>Touch</a:t>
            </a:r>
          </a:p>
          <a:p>
            <a:pPr algn="ctr">
              <a:lnSpc>
                <a:spcPct val="150000"/>
              </a:lnSpc>
            </a:pPr>
            <a:endParaRPr lang="en-US" sz="2800" dirty="0"/>
          </a:p>
          <a:p>
            <a:pPr algn="ctr">
              <a:lnSpc>
                <a:spcPct val="150000"/>
              </a:lnSpc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8816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698652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 smtClean="0"/>
              <a:t>Hierarchy of the senses (the sensorium)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r>
              <a:rPr lang="en-US" sz="2800" dirty="0" smtClean="0"/>
              <a:t>Sight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r>
              <a:rPr lang="en-US" sz="2800" dirty="0" smtClean="0"/>
              <a:t>Hearing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r>
              <a:rPr lang="en-US" sz="2800" dirty="0" smtClean="0"/>
              <a:t>Smell or taste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r>
              <a:rPr lang="en-US" sz="2800" dirty="0" smtClean="0"/>
              <a:t>Touch</a:t>
            </a:r>
          </a:p>
          <a:p>
            <a:pPr marL="457200" indent="-457200" algn="ctr">
              <a:lnSpc>
                <a:spcPct val="150000"/>
              </a:lnSpc>
              <a:buFont typeface="+mj-lt"/>
              <a:buAutoNum type="arabicPeriod"/>
            </a:pPr>
            <a:endParaRPr lang="en-US" sz="2800" dirty="0"/>
          </a:p>
          <a:p>
            <a:pPr algn="ctr">
              <a:lnSpc>
                <a:spcPct val="150000"/>
              </a:lnSpc>
            </a:pPr>
            <a:endParaRPr lang="en-US" sz="2800" dirty="0" smtClean="0"/>
          </a:p>
          <a:p>
            <a:pPr algn="ctr">
              <a:lnSpc>
                <a:spcPct val="150000"/>
              </a:lnSpc>
            </a:pPr>
            <a:r>
              <a:rPr lang="en-US" sz="2800" dirty="0" smtClean="0"/>
              <a:t>The senses and their organs were thought of as </a:t>
            </a:r>
            <a:r>
              <a:rPr lang="en-US" sz="2800" i="1" dirty="0" smtClean="0"/>
              <a:t>gateways</a:t>
            </a:r>
            <a:r>
              <a:rPr lang="en-US" sz="2800" dirty="0" smtClean="0"/>
              <a:t>, both transmitting and receiving information, whether good or bad.</a:t>
            </a:r>
          </a:p>
          <a:p>
            <a:pPr algn="ctr">
              <a:lnSpc>
                <a:spcPct val="150000"/>
              </a:lnSpc>
            </a:pPr>
            <a:endParaRPr lang="en-US" sz="2800" dirty="0"/>
          </a:p>
          <a:p>
            <a:pPr algn="ctr">
              <a:lnSpc>
                <a:spcPct val="150000"/>
              </a:lnSpc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4526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423437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 smtClean="0">
                <a:cs typeface="Arial" panose="020B0604020202020204" pitchFamily="34" charset="0"/>
              </a:rPr>
              <a:t>Theories of sight</a:t>
            </a:r>
            <a:endParaRPr lang="en-US" sz="2400" dirty="0"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cs typeface="Arial" panose="020B0604020202020204" pitchFamily="34" charset="0"/>
              </a:rPr>
              <a:t>Intromission: rays are emanated by objects and enter the eye</a:t>
            </a:r>
            <a:endParaRPr lang="en-US" sz="2400" dirty="0"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cs typeface="Arial" panose="020B0604020202020204" pitchFamily="34" charset="0"/>
              </a:rPr>
              <a:t>Extramission: rays are emanated by the eye, bounce off objects, and return to the eye </a:t>
            </a:r>
            <a:endParaRPr lang="en-US" sz="2400" dirty="0"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4374" y="0"/>
            <a:ext cx="7957625" cy="593638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234374" y="5936388"/>
            <a:ext cx="7957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The Elevation of the Eucharist</a:t>
            </a:r>
          </a:p>
          <a:p>
            <a:pPr algn="ctr"/>
            <a:r>
              <a:rPr lang="en-US" dirty="0" smtClean="0"/>
              <a:t>The Della </a:t>
            </a:r>
            <a:r>
              <a:rPr lang="en-US" dirty="0" err="1" smtClean="0"/>
              <a:t>Rovere</a:t>
            </a:r>
            <a:r>
              <a:rPr lang="en-US" dirty="0" smtClean="0"/>
              <a:t> Missal, c.1485-1490</a:t>
            </a:r>
          </a:p>
          <a:p>
            <a:pPr algn="ctr"/>
            <a:r>
              <a:rPr lang="en-US" dirty="0" smtClean="0"/>
              <a:t>New York, </a:t>
            </a:r>
            <a:r>
              <a:rPr lang="en-US" dirty="0"/>
              <a:t>The Morgan Library, MS M.306, fol. 119r</a:t>
            </a:r>
          </a:p>
        </p:txBody>
      </p:sp>
    </p:spTree>
    <p:extLst>
      <p:ext uri="{BB962C8B-B14F-4D97-AF65-F5344CB8AC3E}">
        <p14:creationId xmlns:p14="http://schemas.microsoft.com/office/powerpoint/2010/main" val="361821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639" y="0"/>
            <a:ext cx="6403361" cy="68580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645920" y="5934670"/>
            <a:ext cx="41427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 smtClean="0"/>
              <a:t>Musical angels from the</a:t>
            </a:r>
            <a:r>
              <a:rPr lang="en-US" i="1" dirty="0" smtClean="0"/>
              <a:t> </a:t>
            </a:r>
            <a:r>
              <a:rPr lang="en-US" i="1" dirty="0"/>
              <a:t>Ghent Altarpiece</a:t>
            </a:r>
          </a:p>
          <a:p>
            <a:pPr algn="r"/>
            <a:r>
              <a:rPr lang="en-US" dirty="0"/>
              <a:t>Hubert and Jan van </a:t>
            </a:r>
            <a:r>
              <a:rPr lang="en-US" dirty="0" smtClean="0"/>
              <a:t>Eyck, 1432</a:t>
            </a:r>
          </a:p>
          <a:p>
            <a:pPr algn="r"/>
            <a:r>
              <a:rPr lang="en-US" dirty="0" smtClean="0"/>
              <a:t>Ghent, St. </a:t>
            </a:r>
            <a:r>
              <a:rPr lang="en-US" dirty="0" err="1" smtClean="0"/>
              <a:t>Bavo’s</a:t>
            </a:r>
            <a:r>
              <a:rPr lang="en-US" dirty="0" smtClean="0"/>
              <a:t> Cathedral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-1" y="0"/>
            <a:ext cx="57886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>
                <a:cs typeface="Arial" panose="020B0604020202020204" pitchFamily="34" charset="0"/>
              </a:rPr>
              <a:t>Speech as a sense (because it transmits information, the opposite of hearing)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>
                <a:cs typeface="Arial" panose="020B0604020202020204" pitchFamily="34" charset="0"/>
              </a:rPr>
              <a:t>It was important to make the correct sounds (for example, in prayer or while singing) </a:t>
            </a:r>
            <a:endParaRPr lang="en-US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193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93" r="34730" b="4420"/>
          <a:stretch/>
        </p:blipFill>
        <p:spPr>
          <a:xfrm>
            <a:off x="0" y="0"/>
            <a:ext cx="1378634" cy="6852076"/>
          </a:xfrm>
          <a:prstGeom prst="rect">
            <a:avLst/>
          </a:prstGeom>
        </p:spPr>
      </p:pic>
      <p:pic>
        <p:nvPicPr>
          <p:cNvPr id="8" name="Picture 7"/>
          <p:cNvPicPr/>
          <p:nvPr/>
        </p:nvPicPr>
        <p:blipFill rotWithShape="1">
          <a:blip r:embed="rId3"/>
          <a:srcRect l="31557" t="28613" r="33265" b="17803"/>
          <a:stretch/>
        </p:blipFill>
        <p:spPr bwMode="auto">
          <a:xfrm>
            <a:off x="2043124" y="2744309"/>
            <a:ext cx="4797084" cy="410776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 descr="http://employees.oneonta.edu/farberas/arth/Images/ARTH_214images/Manuscripts/Mary_of_Burgundy/crucifix_det_prayer_beads.jpg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68"/>
          <a:stretch/>
        </p:blipFill>
        <p:spPr bwMode="auto">
          <a:xfrm>
            <a:off x="7504699" y="2819400"/>
            <a:ext cx="4687301" cy="403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6" t="11011" r="10062" b="10147"/>
          <a:stretch/>
        </p:blipFill>
        <p:spPr>
          <a:xfrm>
            <a:off x="8187397" y="0"/>
            <a:ext cx="4004603" cy="268936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043125" y="0"/>
            <a:ext cx="47970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Left: Censer, 1477, New York, The Metropolitan Museum of Art</a:t>
            </a:r>
          </a:p>
          <a:p>
            <a:r>
              <a:rPr lang="en-US" dirty="0" smtClean="0"/>
              <a:t>Below: Angels censing from the </a:t>
            </a:r>
            <a:r>
              <a:rPr lang="en-US" i="1" dirty="0" smtClean="0"/>
              <a:t>Ghent Altarpiece</a:t>
            </a:r>
          </a:p>
          <a:p>
            <a:r>
              <a:rPr lang="en-US" dirty="0" smtClean="0"/>
              <a:t>Below right: Rosary from the Vienna Hours of Mary of Burgundy, c. 1477, </a:t>
            </a:r>
            <a:r>
              <a:rPr lang="en-GB" dirty="0" smtClean="0"/>
              <a:t>Vienna, Codex </a:t>
            </a:r>
            <a:r>
              <a:rPr lang="en-GB" dirty="0" err="1"/>
              <a:t>Vindobonensis</a:t>
            </a:r>
            <a:r>
              <a:rPr lang="en-GB" dirty="0"/>
              <a:t> 1857, </a:t>
            </a:r>
            <a:r>
              <a:rPr lang="en-GB" dirty="0" smtClean="0"/>
              <a:t>fol. 43v</a:t>
            </a:r>
          </a:p>
          <a:p>
            <a:r>
              <a:rPr lang="en-US" dirty="0" smtClean="0"/>
              <a:t>Right: Rosary bead, c.1525-1550, </a:t>
            </a:r>
            <a:r>
              <a:rPr lang="en-US" dirty="0"/>
              <a:t>New York, The Metropolitan Museum of Art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452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2" t="24412" b="3178"/>
          <a:stretch/>
        </p:blipFill>
        <p:spPr>
          <a:xfrm>
            <a:off x="8032994" y="7965"/>
            <a:ext cx="4159006" cy="54114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" t="16615" r="3079" b="33744"/>
          <a:stretch/>
        </p:blipFill>
        <p:spPr>
          <a:xfrm>
            <a:off x="-1" y="7965"/>
            <a:ext cx="5881003" cy="541142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" y="5419385"/>
            <a:ext cx="58810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The Temperate and the Intemperate</a:t>
            </a:r>
          </a:p>
          <a:p>
            <a:pPr algn="ctr"/>
            <a:r>
              <a:rPr lang="en-US" dirty="0" smtClean="0"/>
              <a:t>Master of the Dresden Prayer Book, about 1475-1480</a:t>
            </a:r>
          </a:p>
          <a:p>
            <a:pPr algn="ctr"/>
            <a:r>
              <a:rPr lang="en-US" dirty="0" smtClean="0"/>
              <a:t>Los Angeles, The J. Paul Getty Museum, MS 43r</a:t>
            </a:r>
          </a:p>
          <a:p>
            <a:pPr algn="ctr"/>
            <a:endParaRPr lang="en-US" dirty="0" smtClean="0"/>
          </a:p>
          <a:p>
            <a:pPr algn="ctr"/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032994" y="5419385"/>
            <a:ext cx="41590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Receiving Communion</a:t>
            </a:r>
          </a:p>
          <a:p>
            <a:pPr algn="ctr"/>
            <a:r>
              <a:rPr lang="en-US" dirty="0" smtClean="0"/>
              <a:t>Master of the Haarlem Bible, 1445-1460</a:t>
            </a:r>
          </a:p>
          <a:p>
            <a:pPr algn="ctr"/>
            <a:r>
              <a:rPr lang="en-US" dirty="0" smtClean="0"/>
              <a:t>Dutch book of hours</a:t>
            </a:r>
          </a:p>
          <a:p>
            <a:pPr algn="ctr"/>
            <a:r>
              <a:rPr lang="en-US" dirty="0" smtClean="0"/>
              <a:t>New York, The </a:t>
            </a:r>
            <a:r>
              <a:rPr lang="en-US" dirty="0"/>
              <a:t>Morgan Library, MS M.1031 fol. 193v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187717" y="7965"/>
            <a:ext cx="18452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Association of taste (</a:t>
            </a:r>
            <a:r>
              <a:rPr lang="en-GB" i="1" dirty="0" err="1" smtClean="0"/>
              <a:t>sapor</a:t>
            </a:r>
            <a:r>
              <a:rPr lang="en-GB" dirty="0" smtClean="0"/>
              <a:t>) and knowing (</a:t>
            </a:r>
            <a:r>
              <a:rPr lang="en-GB" i="1" dirty="0" err="1" smtClean="0"/>
              <a:t>sapere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398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94" b="11179"/>
          <a:stretch/>
        </p:blipFill>
        <p:spPr>
          <a:xfrm>
            <a:off x="5889662" y="1"/>
            <a:ext cx="6302338" cy="42862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715000" cy="42862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4286250"/>
            <a:ext cx="5715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Tomb shrine of St. </a:t>
            </a:r>
            <a:r>
              <a:rPr lang="en-US" dirty="0" err="1" smtClean="0"/>
              <a:t>Menulfus</a:t>
            </a:r>
            <a:r>
              <a:rPr lang="en-US" dirty="0" smtClean="0"/>
              <a:t> with </a:t>
            </a:r>
            <a:r>
              <a:rPr lang="en-US" i="1" dirty="0" smtClean="0"/>
              <a:t>foramina </a:t>
            </a:r>
            <a:r>
              <a:rPr lang="en-US" dirty="0" smtClean="0"/>
              <a:t>or </a:t>
            </a:r>
            <a:r>
              <a:rPr lang="en-US" i="1" dirty="0" smtClean="0"/>
              <a:t>fenestellae</a:t>
            </a:r>
          </a:p>
          <a:p>
            <a:pPr algn="ctr"/>
            <a:r>
              <a:rPr lang="en-US" dirty="0" smtClean="0"/>
              <a:t>After the 6</a:t>
            </a:r>
            <a:r>
              <a:rPr lang="en-US" baseline="30000" dirty="0" smtClean="0"/>
              <a:t>th</a:t>
            </a:r>
            <a:r>
              <a:rPr lang="en-US" dirty="0" smtClean="0"/>
              <a:t> century</a:t>
            </a:r>
          </a:p>
          <a:p>
            <a:pPr algn="ctr"/>
            <a:r>
              <a:rPr lang="en-US" dirty="0" smtClean="0"/>
              <a:t>Saint-</a:t>
            </a:r>
            <a:r>
              <a:rPr lang="en-US" dirty="0" err="1" smtClean="0"/>
              <a:t>Menoux</a:t>
            </a:r>
            <a:r>
              <a:rPr lang="en-US" dirty="0" smtClean="0"/>
              <a:t>, France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889662" y="4286250"/>
            <a:ext cx="63023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Tomb shrine of St. Osmund with </a:t>
            </a:r>
            <a:r>
              <a:rPr lang="en-US" i="1" dirty="0" smtClean="0"/>
              <a:t>foramina </a:t>
            </a:r>
            <a:r>
              <a:rPr lang="en-US" dirty="0" smtClean="0"/>
              <a:t>or </a:t>
            </a:r>
            <a:r>
              <a:rPr lang="en-US" i="1" dirty="0" smtClean="0"/>
              <a:t>fenestellae</a:t>
            </a:r>
          </a:p>
          <a:p>
            <a:pPr algn="ctr"/>
            <a:r>
              <a:rPr lang="en-US" dirty="0" smtClean="0"/>
              <a:t>Early 13</a:t>
            </a:r>
            <a:r>
              <a:rPr lang="en-US" baseline="30000" dirty="0" smtClean="0"/>
              <a:t>th</a:t>
            </a:r>
            <a:r>
              <a:rPr lang="en-US" dirty="0" smtClean="0"/>
              <a:t> century</a:t>
            </a:r>
          </a:p>
          <a:p>
            <a:pPr algn="ctr"/>
            <a:r>
              <a:rPr lang="en-US" dirty="0" smtClean="0"/>
              <a:t>Salisbury Cathedral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46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he cell doctrine of brain anatomy. Hieronymus Brunschwi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8" y="1"/>
            <a:ext cx="52451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276243" y="1"/>
            <a:ext cx="691575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 smtClean="0">
                <a:cs typeface="Arial" panose="020B0604020202020204" pitchFamily="34" charset="0"/>
              </a:rPr>
              <a:t>Woodcut illustration of the three ventricles of the brain and the inner senses, Anonymous, 1525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cs typeface="Arial" panose="020B0604020202020204" pitchFamily="34" charset="0"/>
              </a:rPr>
              <a:t>Hieronymus </a:t>
            </a:r>
            <a:r>
              <a:rPr lang="en-US" sz="2400" dirty="0" err="1" smtClean="0">
                <a:cs typeface="Arial" panose="020B0604020202020204" pitchFamily="34" charset="0"/>
              </a:rPr>
              <a:t>Brunschwig</a:t>
            </a:r>
            <a:r>
              <a:rPr lang="en-US" sz="2400" dirty="0" smtClean="0">
                <a:cs typeface="Arial" panose="020B0604020202020204" pitchFamily="34" charset="0"/>
              </a:rPr>
              <a:t>, </a:t>
            </a:r>
            <a:r>
              <a:rPr lang="en-US" sz="2400" i="1" dirty="0" smtClean="0">
                <a:cs typeface="Arial" panose="020B0604020202020204" pitchFamily="34" charset="0"/>
              </a:rPr>
              <a:t>The noble </a:t>
            </a:r>
            <a:r>
              <a:rPr lang="en-US" sz="2400" i="1" dirty="0" err="1" smtClean="0">
                <a:cs typeface="Arial" panose="020B0604020202020204" pitchFamily="34" charset="0"/>
              </a:rPr>
              <a:t>experyence</a:t>
            </a:r>
            <a:r>
              <a:rPr lang="en-US" sz="2400" i="1" dirty="0" smtClean="0">
                <a:cs typeface="Arial" panose="020B0604020202020204" pitchFamily="34" charset="0"/>
              </a:rPr>
              <a:t> of the </a:t>
            </a:r>
            <a:r>
              <a:rPr lang="en-US" sz="2400" i="1" dirty="0" err="1" smtClean="0">
                <a:cs typeface="Arial" panose="020B0604020202020204" pitchFamily="34" charset="0"/>
              </a:rPr>
              <a:t>vertuous</a:t>
            </a:r>
            <a:r>
              <a:rPr lang="en-US" sz="2400" i="1" dirty="0" smtClean="0">
                <a:cs typeface="Arial" panose="020B0604020202020204" pitchFamily="34" charset="0"/>
              </a:rPr>
              <a:t> handy </a:t>
            </a:r>
            <a:r>
              <a:rPr lang="en-US" sz="2400" i="1" dirty="0" err="1" smtClean="0">
                <a:cs typeface="Arial" panose="020B0604020202020204" pitchFamily="34" charset="0"/>
              </a:rPr>
              <a:t>warke</a:t>
            </a:r>
            <a:r>
              <a:rPr lang="en-US" sz="2400" i="1" dirty="0" smtClean="0">
                <a:cs typeface="Arial" panose="020B0604020202020204" pitchFamily="34" charset="0"/>
              </a:rPr>
              <a:t> of </a:t>
            </a:r>
            <a:r>
              <a:rPr lang="en-US" sz="2400" i="1" dirty="0" err="1" smtClean="0">
                <a:cs typeface="Arial" panose="020B0604020202020204" pitchFamily="34" charset="0"/>
              </a:rPr>
              <a:t>surgeri</a:t>
            </a:r>
            <a:r>
              <a:rPr lang="en-US" sz="2400" dirty="0" smtClean="0"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en-US" sz="2400" dirty="0"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err="1" smtClean="0">
                <a:cs typeface="Arial" panose="020B0604020202020204" pitchFamily="34" charset="0"/>
              </a:rPr>
              <a:t>Sensus</a:t>
            </a:r>
            <a:r>
              <a:rPr lang="en-US" sz="2400" dirty="0" smtClean="0"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cs typeface="Arial" panose="020B0604020202020204" pitchFamily="34" charset="0"/>
              </a:rPr>
              <a:t>communis</a:t>
            </a:r>
            <a:r>
              <a:rPr lang="en-US" sz="2400" dirty="0" smtClean="0">
                <a:cs typeface="Arial" panose="020B0604020202020204" pitchFamily="34" charset="0"/>
              </a:rPr>
              <a:t> (common sense)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cs typeface="Arial" panose="020B0604020202020204" pitchFamily="34" charset="0"/>
              </a:rPr>
              <a:t>Fantasia/</a:t>
            </a:r>
            <a:r>
              <a:rPr lang="en-US" sz="2400" dirty="0" err="1" smtClean="0">
                <a:cs typeface="Arial" panose="020B0604020202020204" pitchFamily="34" charset="0"/>
              </a:rPr>
              <a:t>imaginativa</a:t>
            </a:r>
            <a:r>
              <a:rPr lang="en-US" sz="2400" dirty="0" smtClean="0">
                <a:cs typeface="Arial" panose="020B0604020202020204" pitchFamily="34" charset="0"/>
              </a:rPr>
              <a:t> (fantasy/imagination)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err="1" smtClean="0">
                <a:cs typeface="Arial" panose="020B0604020202020204" pitchFamily="34" charset="0"/>
              </a:rPr>
              <a:t>Cogitativa</a:t>
            </a:r>
            <a:r>
              <a:rPr lang="en-US" sz="2400" dirty="0" smtClean="0">
                <a:cs typeface="Arial" panose="020B0604020202020204" pitchFamily="34" charset="0"/>
              </a:rPr>
              <a:t> (cogitation)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err="1" smtClean="0">
                <a:cs typeface="Arial" panose="020B0604020202020204" pitchFamily="34" charset="0"/>
              </a:rPr>
              <a:t>Estimativa</a:t>
            </a:r>
            <a:r>
              <a:rPr lang="en-US" sz="2400" dirty="0" smtClean="0">
                <a:cs typeface="Arial" panose="020B0604020202020204" pitchFamily="34" charset="0"/>
              </a:rPr>
              <a:t> (estimation)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cs typeface="Arial" panose="020B0604020202020204" pitchFamily="34" charset="0"/>
              </a:rPr>
              <a:t>Memoria (memory</a:t>
            </a:r>
            <a:r>
              <a:rPr lang="en-US" sz="2400" dirty="0" smtClean="0">
                <a:cs typeface="Arial" panose="020B0604020202020204" pitchFamily="34" charset="0"/>
              </a:rPr>
              <a:t>)—association of heart (</a:t>
            </a:r>
            <a:r>
              <a:rPr lang="en-US" sz="2400" i="1" dirty="0" err="1" smtClean="0">
                <a:cs typeface="Arial" panose="020B0604020202020204" pitchFamily="34" charset="0"/>
              </a:rPr>
              <a:t>cordis</a:t>
            </a:r>
            <a:r>
              <a:rPr lang="en-US" sz="2400" dirty="0" smtClean="0">
                <a:cs typeface="Arial" panose="020B0604020202020204" pitchFamily="34" charset="0"/>
              </a:rPr>
              <a:t>) with remembering (</a:t>
            </a:r>
            <a:r>
              <a:rPr lang="en-US" sz="2400" i="1" dirty="0" err="1" smtClean="0">
                <a:cs typeface="Arial" panose="020B0604020202020204" pitchFamily="34" charset="0"/>
              </a:rPr>
              <a:t>recordare</a:t>
            </a:r>
            <a:r>
              <a:rPr lang="en-US" sz="2400" dirty="0" smtClean="0">
                <a:cs typeface="Arial" panose="020B0604020202020204" pitchFamily="34" charset="0"/>
              </a:rPr>
              <a:t>)</a:t>
            </a:r>
            <a:endParaRPr lang="en-US" sz="2400" dirty="0" smtClean="0"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49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alfred jewel, senses, sight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25" t="1781" r="6867" b="1271"/>
          <a:stretch/>
        </p:blipFill>
        <p:spPr bwMode="auto">
          <a:xfrm>
            <a:off x="0" y="0"/>
            <a:ext cx="2238375" cy="428498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Related image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22" t="2334" r="20940" b="3666"/>
          <a:stretch/>
        </p:blipFill>
        <p:spPr bwMode="auto">
          <a:xfrm>
            <a:off x="2243064" y="0"/>
            <a:ext cx="2010410" cy="42633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Related image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1" t="2036" r="2763" b="4071"/>
          <a:stretch/>
        </p:blipFill>
        <p:spPr bwMode="auto">
          <a:xfrm>
            <a:off x="8448675" y="0"/>
            <a:ext cx="3743325" cy="362946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C:\Users\Erica\Downloads\1b0d7b05d86607d1a06c1bff41334ab667f59c9d.jpg"/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77"/>
          <a:stretch/>
        </p:blipFill>
        <p:spPr bwMode="auto">
          <a:xfrm>
            <a:off x="8448675" y="3805555"/>
            <a:ext cx="3743325" cy="30524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0" y="4284980"/>
            <a:ext cx="42534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The Alfred Jewel</a:t>
            </a:r>
          </a:p>
          <a:p>
            <a:pPr algn="ctr"/>
            <a:r>
              <a:rPr lang="en-US" sz="2000" dirty="0"/>
              <a:t>Enamel, late 9</a:t>
            </a:r>
            <a:r>
              <a:rPr lang="en-US" sz="2000" baseline="30000" dirty="0"/>
              <a:t>th</a:t>
            </a:r>
            <a:r>
              <a:rPr lang="en-US" sz="2000" dirty="0"/>
              <a:t> century</a:t>
            </a:r>
          </a:p>
          <a:p>
            <a:pPr algn="ctr"/>
            <a:r>
              <a:rPr lang="en-US" sz="2000" dirty="0"/>
              <a:t>Oxford, The Ashmolean Museum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06572" y="0"/>
            <a:ext cx="334210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/>
              <a:t>The Fuller Brooch</a:t>
            </a:r>
          </a:p>
          <a:p>
            <a:pPr algn="r"/>
            <a:r>
              <a:rPr lang="en-US" sz="2000" dirty="0"/>
              <a:t>Silver, late 9</a:t>
            </a:r>
            <a:r>
              <a:rPr lang="en-US" sz="2000" baseline="30000" dirty="0"/>
              <a:t>th</a:t>
            </a:r>
            <a:r>
              <a:rPr lang="en-US" sz="2000" dirty="0"/>
              <a:t> century</a:t>
            </a:r>
          </a:p>
          <a:p>
            <a:pPr algn="r"/>
            <a:r>
              <a:rPr lang="en-US" sz="2000" dirty="0"/>
              <a:t>London, The British Museum</a:t>
            </a:r>
          </a:p>
          <a:p>
            <a:pPr algn="r"/>
            <a:r>
              <a:rPr lang="en-US" sz="2000" dirty="0"/>
              <a:t/>
            </a:r>
            <a:br>
              <a:rPr lang="en-US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42955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Erica\Pictures\Sight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530991" cy="543012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C:\Users\Erica\Pictures\Hearing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788" y="14458"/>
            <a:ext cx="3805323" cy="541567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C:\Users\Erica\Pictures\Smell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7908" y="0"/>
            <a:ext cx="4314092" cy="543012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0" y="5430129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Details from tapestries depicting allegories of sight, hearing, and smell</a:t>
            </a:r>
          </a:p>
          <a:p>
            <a:pPr algn="ctr"/>
            <a:r>
              <a:rPr lang="en-US" sz="2000" dirty="0" smtClean="0"/>
              <a:t>Late 15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century</a:t>
            </a:r>
          </a:p>
          <a:p>
            <a:pPr algn="ctr"/>
            <a:r>
              <a:rPr lang="en-US" sz="2000" dirty="0" smtClean="0"/>
              <a:t>Paris, </a:t>
            </a:r>
            <a:r>
              <a:rPr lang="en-US" sz="2000" dirty="0" err="1" smtClean="0"/>
              <a:t>Musée</a:t>
            </a:r>
            <a:r>
              <a:rPr lang="en-US" sz="2000" dirty="0" smtClean="0"/>
              <a:t> de Cluny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21081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Erica\Pictures\Touch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14" t="33943" r="29160" b="13327"/>
          <a:stretch/>
        </p:blipFill>
        <p:spPr bwMode="auto">
          <a:xfrm>
            <a:off x="1104313" y="1"/>
            <a:ext cx="4360986" cy="615011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C:\Users\Erica\Pictures\Taste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7" t="14453" r="19336" b="11914"/>
          <a:stretch/>
        </p:blipFill>
        <p:spPr bwMode="auto">
          <a:xfrm>
            <a:off x="6422268" y="1"/>
            <a:ext cx="4812763" cy="615011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6150114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Details from tapestries depicting allegories of touch and taste</a:t>
            </a:r>
          </a:p>
          <a:p>
            <a:pPr algn="ctr"/>
            <a:r>
              <a:rPr lang="en-US" sz="2000" dirty="0" smtClean="0"/>
              <a:t>Late 15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century; Paris, </a:t>
            </a:r>
            <a:r>
              <a:rPr lang="en-US" sz="2000" dirty="0" err="1" smtClean="0"/>
              <a:t>Musée</a:t>
            </a:r>
            <a:r>
              <a:rPr lang="en-US" sz="2000" dirty="0" smtClean="0"/>
              <a:t> de Cluny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17121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 rotWithShape="1">
          <a:blip r:embed="rId2"/>
          <a:srcRect l="45334" t="29738" r="28623" b="6474"/>
          <a:stretch/>
        </p:blipFill>
        <p:spPr bwMode="auto">
          <a:xfrm>
            <a:off x="1" y="1"/>
            <a:ext cx="4867422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867423" y="1"/>
            <a:ext cx="73245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Medieval representation of Aristotle’s theory of the senses</a:t>
            </a:r>
          </a:p>
          <a:p>
            <a:r>
              <a:rPr lang="en-US" sz="2000" dirty="0" smtClean="0"/>
              <a:t>1496</a:t>
            </a:r>
          </a:p>
          <a:p>
            <a:r>
              <a:rPr lang="en-US" sz="2000" dirty="0" smtClean="0"/>
              <a:t>London, </a:t>
            </a:r>
            <a:r>
              <a:rPr lang="en-US" sz="2000" dirty="0" err="1" smtClean="0"/>
              <a:t>Wellcome</a:t>
            </a:r>
            <a:r>
              <a:rPr lang="en-US" sz="2000" dirty="0" smtClean="0"/>
              <a:t> Library, KK6</a:t>
            </a:r>
          </a:p>
        </p:txBody>
      </p:sp>
    </p:spTree>
    <p:extLst>
      <p:ext uri="{BB962C8B-B14F-4D97-AF65-F5344CB8AC3E}">
        <p14:creationId xmlns:p14="http://schemas.microsoft.com/office/powerpoint/2010/main" val="3997470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2791</TotalTime>
  <Words>596</Words>
  <Application>Microsoft Office PowerPoint</Application>
  <PresentationFormat>Widescreen</PresentationFormat>
  <Paragraphs>83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Erica</dc:creator>
  <cp:lastModifiedBy>Erica O'Brien</cp:lastModifiedBy>
  <cp:revision>52</cp:revision>
  <cp:lastPrinted>2017-11-16T14:28:15Z</cp:lastPrinted>
  <dcterms:created xsi:type="dcterms:W3CDTF">2017-08-23T15:53:39Z</dcterms:created>
  <dcterms:modified xsi:type="dcterms:W3CDTF">2017-11-16T14:53:17Z</dcterms:modified>
</cp:coreProperties>
</file>