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315" r:id="rId2"/>
    <p:sldId id="260" r:id="rId3"/>
    <p:sldId id="316" r:id="rId4"/>
    <p:sldId id="317" r:id="rId5"/>
    <p:sldId id="318" r:id="rId6"/>
    <p:sldId id="324" r:id="rId7"/>
    <p:sldId id="325" r:id="rId8"/>
    <p:sldId id="326" r:id="rId9"/>
    <p:sldId id="327" r:id="rId10"/>
    <p:sldId id="323" r:id="rId11"/>
    <p:sldId id="319" r:id="rId12"/>
    <p:sldId id="320" r:id="rId13"/>
    <p:sldId id="321" r:id="rId14"/>
    <p:sldId id="322" r:id="rId15"/>
    <p:sldId id="328" r:id="rId16"/>
    <p:sldId id="331" r:id="rId17"/>
    <p:sldId id="329" r:id="rId18"/>
    <p:sldId id="330" r:id="rId19"/>
    <p:sldId id="332" r:id="rId20"/>
    <p:sldId id="334" r:id="rId21"/>
    <p:sldId id="337" r:id="rId22"/>
    <p:sldId id="336" r:id="rId23"/>
    <p:sldId id="339" r:id="rId24"/>
    <p:sldId id="338" r:id="rId25"/>
    <p:sldId id="340" r:id="rId26"/>
    <p:sldId id="341" r:id="rId27"/>
    <p:sldId id="342" r:id="rId28"/>
    <p:sldId id="343" r:id="rId29"/>
    <p:sldId id="345" r:id="rId30"/>
    <p:sldId id="344" r:id="rId31"/>
    <p:sldId id="346" r:id="rId32"/>
  </p:sldIdLst>
  <p:sldSz cx="9144000" cy="6858000" type="screen4x3"/>
  <p:notesSz cx="6858000" cy="9144000"/>
  <p:defaultTextStyle>
    <a:defPPr>
      <a:defRPr lang="es-E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3B87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2" d="100"/>
          <a:sy n="102" d="100"/>
        </p:scale>
        <p:origin x="264" y="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sitiva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Subtítulo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s-ES" smtClean="0"/>
              <a:t>Haga clic para modificar el estilo de subtítulo del patrón</a:t>
            </a:r>
            <a:endParaRPr lang="es-ES"/>
          </a:p>
        </p:txBody>
      </p:sp>
      <p:sp>
        <p:nvSpPr>
          <p:cNvPr id="4" name="3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7BD1D2-D284-4254-A1D9-7E72513D69A2}" type="datetimeFigureOut">
              <a:rPr lang="es-ES" smtClean="0"/>
              <a:pPr/>
              <a:t>20/03/2019</a:t>
            </a:fld>
            <a:endParaRPr lang="es-ES"/>
          </a:p>
        </p:txBody>
      </p:sp>
      <p:sp>
        <p:nvSpPr>
          <p:cNvPr id="5" name="4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6" name="5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DECD2D-AD82-4248-8EDC-C26E01A55B48}" type="slidenum">
              <a:rPr lang="es-ES" smtClean="0"/>
              <a:pPr/>
              <a:t>‹#›</a:t>
            </a:fld>
            <a:endParaRPr lang="es-E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ítulo y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contenido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4" name="3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7BD1D2-D284-4254-A1D9-7E72513D69A2}" type="datetimeFigureOut">
              <a:rPr lang="es-ES" smtClean="0"/>
              <a:pPr/>
              <a:t>20/03/2019</a:t>
            </a:fld>
            <a:endParaRPr lang="es-ES"/>
          </a:p>
        </p:txBody>
      </p:sp>
      <p:sp>
        <p:nvSpPr>
          <p:cNvPr id="5" name="4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6" name="5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DECD2D-AD82-4248-8EDC-C26E01A55B48}" type="slidenum">
              <a:rPr lang="es-ES" smtClean="0"/>
              <a:pPr/>
              <a:t>‹#›</a:t>
            </a:fld>
            <a:endParaRPr lang="es-E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Encabezado de sec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texto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</p:txBody>
      </p:sp>
      <p:sp>
        <p:nvSpPr>
          <p:cNvPr id="4" name="3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7BD1D2-D284-4254-A1D9-7E72513D69A2}" type="datetimeFigureOut">
              <a:rPr lang="es-ES" smtClean="0"/>
              <a:pPr/>
              <a:t>20/03/2019</a:t>
            </a:fld>
            <a:endParaRPr lang="es-ES"/>
          </a:p>
        </p:txBody>
      </p:sp>
      <p:sp>
        <p:nvSpPr>
          <p:cNvPr id="5" name="4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6" name="5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DECD2D-AD82-4248-8EDC-C26E01A55B48}" type="slidenum">
              <a:rPr lang="es-ES" smtClean="0"/>
              <a:pPr/>
              <a:t>‹#›</a:t>
            </a:fld>
            <a:endParaRPr lang="es-E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os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contenido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4" name="3 Marcador de contenido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5" name="4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7BD1D2-D284-4254-A1D9-7E72513D69A2}" type="datetimeFigureOut">
              <a:rPr lang="es-ES" smtClean="0"/>
              <a:pPr/>
              <a:t>20/03/2019</a:t>
            </a:fld>
            <a:endParaRPr lang="es-ES"/>
          </a:p>
        </p:txBody>
      </p:sp>
      <p:sp>
        <p:nvSpPr>
          <p:cNvPr id="6" name="5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7" name="6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DECD2D-AD82-4248-8EDC-C26E01A55B48}" type="slidenum">
              <a:rPr lang="es-ES" smtClean="0"/>
              <a:pPr/>
              <a:t>‹#›</a:t>
            </a:fld>
            <a:endParaRPr lang="es-E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texto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</p:txBody>
      </p:sp>
      <p:sp>
        <p:nvSpPr>
          <p:cNvPr id="4" name="3 Marcador de contenido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5" name="4 Marcador de texto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</p:txBody>
      </p:sp>
      <p:sp>
        <p:nvSpPr>
          <p:cNvPr id="6" name="5 Marcador de contenido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7" name="6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7BD1D2-D284-4254-A1D9-7E72513D69A2}" type="datetimeFigureOut">
              <a:rPr lang="es-ES" smtClean="0"/>
              <a:pPr/>
              <a:t>20/03/2019</a:t>
            </a:fld>
            <a:endParaRPr lang="es-ES"/>
          </a:p>
        </p:txBody>
      </p:sp>
      <p:sp>
        <p:nvSpPr>
          <p:cNvPr id="8" name="7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9" name="8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DECD2D-AD82-4248-8EDC-C26E01A55B48}" type="slidenum">
              <a:rPr lang="es-ES" smtClean="0"/>
              <a:pPr/>
              <a:t>‹#›</a:t>
            </a:fld>
            <a:endParaRPr lang="es-E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ólo el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7BD1D2-D284-4254-A1D9-7E72513D69A2}" type="datetimeFigureOut">
              <a:rPr lang="es-ES" smtClean="0"/>
              <a:pPr/>
              <a:t>20/03/2019</a:t>
            </a:fld>
            <a:endParaRPr lang="es-ES"/>
          </a:p>
        </p:txBody>
      </p:sp>
      <p:sp>
        <p:nvSpPr>
          <p:cNvPr id="4" name="3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5" name="4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DECD2D-AD82-4248-8EDC-C26E01A55B48}" type="slidenum">
              <a:rPr lang="es-ES" smtClean="0"/>
              <a:pPr/>
              <a:t>‹#›</a:t>
            </a:fld>
            <a:endParaRPr lang="es-E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n bl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7BD1D2-D284-4254-A1D9-7E72513D69A2}" type="datetimeFigureOut">
              <a:rPr lang="es-ES" smtClean="0"/>
              <a:pPr/>
              <a:t>20/03/2019</a:t>
            </a:fld>
            <a:endParaRPr lang="es-ES"/>
          </a:p>
        </p:txBody>
      </p:sp>
      <p:sp>
        <p:nvSpPr>
          <p:cNvPr id="3" name="2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4" name="3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DECD2D-AD82-4248-8EDC-C26E01A55B48}" type="slidenum">
              <a:rPr lang="es-ES" smtClean="0"/>
              <a:pPr/>
              <a:t>‹#›</a:t>
            </a:fld>
            <a:endParaRPr lang="es-E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ido con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contenido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4" name="3 Marcador de texto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</p:txBody>
      </p:sp>
      <p:sp>
        <p:nvSpPr>
          <p:cNvPr id="5" name="4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7BD1D2-D284-4254-A1D9-7E72513D69A2}" type="datetimeFigureOut">
              <a:rPr lang="es-ES" smtClean="0"/>
              <a:pPr/>
              <a:t>20/03/2019</a:t>
            </a:fld>
            <a:endParaRPr lang="es-ES"/>
          </a:p>
        </p:txBody>
      </p:sp>
      <p:sp>
        <p:nvSpPr>
          <p:cNvPr id="6" name="5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7" name="6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DECD2D-AD82-4248-8EDC-C26E01A55B48}" type="slidenum">
              <a:rPr lang="es-ES" smtClean="0"/>
              <a:pPr/>
              <a:t>‹#›</a:t>
            </a:fld>
            <a:endParaRPr lang="es-E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n con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posición de imagen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s-ES"/>
          </a:p>
        </p:txBody>
      </p:sp>
      <p:sp>
        <p:nvSpPr>
          <p:cNvPr id="4" name="3 Marcador de texto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s-ES" smtClean="0"/>
              <a:t>Haga clic para modificar el estilo de texto del patrón</a:t>
            </a:r>
          </a:p>
        </p:txBody>
      </p:sp>
      <p:sp>
        <p:nvSpPr>
          <p:cNvPr id="5" name="4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7BD1D2-D284-4254-A1D9-7E72513D69A2}" type="datetimeFigureOut">
              <a:rPr lang="es-ES" smtClean="0"/>
              <a:pPr/>
              <a:t>20/03/2019</a:t>
            </a:fld>
            <a:endParaRPr lang="es-ES"/>
          </a:p>
        </p:txBody>
      </p:sp>
      <p:sp>
        <p:nvSpPr>
          <p:cNvPr id="6" name="5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7" name="6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DECD2D-AD82-4248-8EDC-C26E01A55B48}" type="slidenum">
              <a:rPr lang="es-ES" smtClean="0"/>
              <a:pPr/>
              <a:t>‹#›</a:t>
            </a:fld>
            <a:endParaRPr lang="es-E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ítulo y text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texto vertical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4" name="3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7BD1D2-D284-4254-A1D9-7E72513D69A2}" type="datetimeFigureOut">
              <a:rPr lang="es-ES" smtClean="0"/>
              <a:pPr/>
              <a:t>20/03/2019</a:t>
            </a:fld>
            <a:endParaRPr lang="es-ES"/>
          </a:p>
        </p:txBody>
      </p:sp>
      <p:sp>
        <p:nvSpPr>
          <p:cNvPr id="5" name="4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6" name="5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DECD2D-AD82-4248-8EDC-C26E01A55B48}" type="slidenum">
              <a:rPr lang="es-ES" smtClean="0"/>
              <a:pPr/>
              <a:t>‹#›</a:t>
            </a:fld>
            <a:endParaRPr lang="es-E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ítulo vertical y tex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 vertical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texto vertical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4" name="3 Marcador de fecha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7BD1D2-D284-4254-A1D9-7E72513D69A2}" type="datetimeFigureOut">
              <a:rPr lang="es-ES" smtClean="0"/>
              <a:pPr/>
              <a:t>20/03/2019</a:t>
            </a:fld>
            <a:endParaRPr lang="es-ES"/>
          </a:p>
        </p:txBody>
      </p:sp>
      <p:sp>
        <p:nvSpPr>
          <p:cNvPr id="5" name="4 Marcador de pie de página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6" name="5 Marcador de número de diapositiva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DECD2D-AD82-4248-8EDC-C26E01A55B48}" type="slidenum">
              <a:rPr lang="es-ES" smtClean="0"/>
              <a:pPr/>
              <a:t>‹#›</a:t>
            </a:fld>
            <a:endParaRPr lang="es-E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Marcador de título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s-ES" smtClean="0"/>
              <a:t>Haga clic para modificar el estilo de título del patrón</a:t>
            </a:r>
            <a:endParaRPr lang="es-ES"/>
          </a:p>
        </p:txBody>
      </p:sp>
      <p:sp>
        <p:nvSpPr>
          <p:cNvPr id="3" name="2 Marcador de texto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  <a:endParaRPr lang="es-ES"/>
          </a:p>
        </p:txBody>
      </p:sp>
      <p:sp>
        <p:nvSpPr>
          <p:cNvPr id="4" name="3 Marcador de fecha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7BD1D2-D284-4254-A1D9-7E72513D69A2}" type="datetimeFigureOut">
              <a:rPr lang="es-ES" smtClean="0"/>
              <a:pPr/>
              <a:t>20/03/2019</a:t>
            </a:fld>
            <a:endParaRPr lang="es-ES"/>
          </a:p>
        </p:txBody>
      </p:sp>
      <p:sp>
        <p:nvSpPr>
          <p:cNvPr id="5" name="4 Marcador de pie de página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s-ES"/>
          </a:p>
        </p:txBody>
      </p:sp>
      <p:sp>
        <p:nvSpPr>
          <p:cNvPr id="6" name="5 Marcador de número de diapositiva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1DECD2D-AD82-4248-8EDC-C26E01A55B48}" type="slidenum">
              <a:rPr lang="es-ES" smtClean="0"/>
              <a:pPr/>
              <a:t>‹#›</a:t>
            </a:fld>
            <a:endParaRPr lang="es-E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s-E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Diagrama%20bioclimatico%20de%20Olgyay-2p.doc" TargetMode="Externa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jpg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Diagrama%20bioclimatico%20de%20Olgyay-2p.doc" TargetMode="Externa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7.jpg"/><Relationship Id="rId5" Type="http://schemas.openxmlformats.org/officeDocument/2006/relationships/image" Target="../media/image6.jp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wlytAGpd9aw" TargetMode="External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hyperlink" Target="Diagrama%20bioclimatico%20de%20Olgyay-2p.doc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7" Type="http://schemas.openxmlformats.org/officeDocument/2006/relationships/image" Target="../media/image4.pn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.png"/><Relationship Id="rId5" Type="http://schemas.openxmlformats.org/officeDocument/2006/relationships/hyperlink" Target="Diagrama%20bioclimatico%20de%20Olgyay-2p.doc" TargetMode="External"/><Relationship Id="rId4" Type="http://schemas.openxmlformats.org/officeDocument/2006/relationships/image" Target="../media/image11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Diagrama%20bioclimatico%20de%20Olgyay-2p.doc" TargetMode="External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Diagrama%20bioclimatico%20de%20Olgyay-2p.doc" TargetMode="External"/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Diagrama%20bioclimatico%20de%20Olgyay-2p.doc" TargetMode="External"/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hyperlink" Target="Diagrama%20bioclimatico%20de%20Olgyay-2p.doc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Diagrama%20bioclimatico%20de%20Olgyay-2p.doc" TargetMode="External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Diagrama%20bioclimatico%20de%20Olgyay-2p.doc" TargetMode="External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7" Type="http://schemas.openxmlformats.org/officeDocument/2006/relationships/image" Target="../media/image4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.png"/><Relationship Id="rId5" Type="http://schemas.openxmlformats.org/officeDocument/2006/relationships/image" Target="../media/image22.png"/><Relationship Id="rId4" Type="http://schemas.openxmlformats.org/officeDocument/2006/relationships/image" Target="../media/image21.pn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image" Target="../media/image24.png"/><Relationship Id="rId7" Type="http://schemas.openxmlformats.org/officeDocument/2006/relationships/image" Target="../media/image3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Relationship Id="rId6" Type="http://schemas.openxmlformats.org/officeDocument/2006/relationships/hyperlink" Target="Diagrama%20bioclimatico%20de%20Olgyay-2p.doc" TargetMode="External"/><Relationship Id="rId5" Type="http://schemas.openxmlformats.org/officeDocument/2006/relationships/image" Target="../media/image26.png"/><Relationship Id="rId4" Type="http://schemas.openxmlformats.org/officeDocument/2006/relationships/image" Target="../media/image25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7" Type="http://schemas.openxmlformats.org/officeDocument/2006/relationships/image" Target="../media/image4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.png"/><Relationship Id="rId5" Type="http://schemas.openxmlformats.org/officeDocument/2006/relationships/hyperlink" Target="Diagrama%20bioclimatico%20de%20Olgyay-2p.doc" TargetMode="External"/><Relationship Id="rId4" Type="http://schemas.openxmlformats.org/officeDocument/2006/relationships/image" Target="../media/image29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g"/><Relationship Id="rId2" Type="http://schemas.openxmlformats.org/officeDocument/2006/relationships/hyperlink" Target="Diagrama%20bioclimatico%20de%20Olgyay-2p.doc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31.jp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g"/><Relationship Id="rId2" Type="http://schemas.openxmlformats.org/officeDocument/2006/relationships/hyperlink" Target="Diagrama%20bioclimatico%20de%20Olgyay-2p.doc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hyperlink" Target="Diagrama%20bioclimatico%20de%20Olgyay-2p.doc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34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g"/><Relationship Id="rId2" Type="http://schemas.openxmlformats.org/officeDocument/2006/relationships/hyperlink" Target="Diagrama%20bioclimatico%20de%20Olgyay-2p.doc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36.jp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g"/><Relationship Id="rId2" Type="http://schemas.openxmlformats.org/officeDocument/2006/relationships/hyperlink" Target="Diagrama%20bioclimatico%20de%20Olgyay-2p.doc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38.jp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jpg"/><Relationship Id="rId7" Type="http://schemas.openxmlformats.org/officeDocument/2006/relationships/image" Target="../media/image4.png"/><Relationship Id="rId2" Type="http://schemas.openxmlformats.org/officeDocument/2006/relationships/hyperlink" Target="Diagrama%20bioclimatico%20de%20Olgyay-2p.doc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.png"/><Relationship Id="rId5" Type="http://schemas.openxmlformats.org/officeDocument/2006/relationships/image" Target="../media/image41.jpg"/><Relationship Id="rId4" Type="http://schemas.openxmlformats.org/officeDocument/2006/relationships/image" Target="../media/image40.jp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jpg"/><Relationship Id="rId2" Type="http://schemas.openxmlformats.org/officeDocument/2006/relationships/hyperlink" Target="Diagrama%20bioclimatico%20de%20Olgyay-2p.doc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jpg"/><Relationship Id="rId2" Type="http://schemas.openxmlformats.org/officeDocument/2006/relationships/hyperlink" Target="Diagrama%20bioclimatico%20de%20Olgyay-2p.doc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jpeg"/><Relationship Id="rId7" Type="http://schemas.openxmlformats.org/officeDocument/2006/relationships/image" Target="../media/image4.png"/><Relationship Id="rId2" Type="http://schemas.openxmlformats.org/officeDocument/2006/relationships/hyperlink" Target="Diagrama%20bioclimatico%20de%20Olgyay-2p.doc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.png"/><Relationship Id="rId5" Type="http://schemas.openxmlformats.org/officeDocument/2006/relationships/image" Target="../media/image46.jpg"/><Relationship Id="rId4" Type="http://schemas.openxmlformats.org/officeDocument/2006/relationships/image" Target="../media/image45.jp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jpg"/><Relationship Id="rId2" Type="http://schemas.openxmlformats.org/officeDocument/2006/relationships/hyperlink" Target="Diagrama%20bioclimatico%20de%20Olgyay-2p.doc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48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49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50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jpg"/><Relationship Id="rId2" Type="http://schemas.openxmlformats.org/officeDocument/2006/relationships/image" Target="../media/image51.jp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youtube.com/watch?v=tIKUQhYKjaw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2706" name="Picture 2" descr="http://www.cartamediterranea.org/wp-content/uploads/2010/06/edificios-sostenibles.jpg"/>
          <p:cNvPicPr>
            <a:picLocks noChangeAspect="1" noChangeArrowheads="1"/>
          </p:cNvPicPr>
          <p:nvPr/>
        </p:nvPicPr>
        <p:blipFill>
          <a:blip r:embed="rId2" cstate="print"/>
          <a:srcRect l="6983" r="3508"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sp>
        <p:nvSpPr>
          <p:cNvPr id="6" name="Rectangle 17"/>
          <p:cNvSpPr>
            <a:spLocks noChangeArrowheads="1"/>
          </p:cNvSpPr>
          <p:nvPr/>
        </p:nvSpPr>
        <p:spPr bwMode="auto">
          <a:xfrm>
            <a:off x="6084167" y="5805488"/>
            <a:ext cx="2809008" cy="897164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s-ES" dirty="0"/>
          </a:p>
        </p:txBody>
      </p:sp>
      <p:sp>
        <p:nvSpPr>
          <p:cNvPr id="10" name="9 CuadroTexto"/>
          <p:cNvSpPr txBox="1"/>
          <p:nvPr/>
        </p:nvSpPr>
        <p:spPr>
          <a:xfrm>
            <a:off x="467544" y="4293096"/>
            <a:ext cx="8064896" cy="584775"/>
          </a:xfrm>
          <a:prstGeom prst="rect">
            <a:avLst/>
          </a:prstGeom>
          <a:solidFill>
            <a:schemeClr val="accent3">
              <a:lumMod val="50000"/>
              <a:alpha val="7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s-ES_tradnl" sz="3200" b="1" dirty="0" smtClean="0">
                <a:solidFill>
                  <a:srgbClr val="FFFF00"/>
                </a:solidFill>
              </a:rPr>
              <a:t>GREEN WALLING AND ROOFING</a:t>
            </a:r>
            <a:endParaRPr lang="es-ES" sz="3200" b="1" dirty="0">
              <a:solidFill>
                <a:srgbClr val="FFFF00"/>
              </a:solidFill>
            </a:endParaRPr>
          </a:p>
        </p:txBody>
      </p:sp>
      <p:pic>
        <p:nvPicPr>
          <p:cNvPr id="11" name="Picture 2" descr="UW Trinity Saint David logo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547791" y="5877718"/>
            <a:ext cx="1881758" cy="752703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ext Box 2"/>
          <p:cNvSpPr txBox="1">
            <a:spLocks noChangeArrowheads="1"/>
          </p:cNvSpPr>
          <p:nvPr/>
        </p:nvSpPr>
        <p:spPr bwMode="auto">
          <a:xfrm>
            <a:off x="683998" y="1715860"/>
            <a:ext cx="5473700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  <a:buFontTx/>
              <a:buChar char="-"/>
            </a:pPr>
            <a:r>
              <a:rPr lang="en-GB" sz="2000" dirty="0"/>
              <a:t> </a:t>
            </a:r>
            <a:r>
              <a:rPr lang="en-GB" sz="2000" dirty="0" smtClean="0"/>
              <a:t>Aesthetic improvements</a:t>
            </a:r>
            <a:endParaRPr lang="en-GB" sz="2000" dirty="0"/>
          </a:p>
        </p:txBody>
      </p:sp>
      <p:sp>
        <p:nvSpPr>
          <p:cNvPr id="13" name="Text Box 3">
            <a:hlinkClick r:id="rId2" action="ppaction://hlinkfile"/>
          </p:cNvPr>
          <p:cNvSpPr txBox="1">
            <a:spLocks noChangeArrowheads="1"/>
          </p:cNvSpPr>
          <p:nvPr/>
        </p:nvSpPr>
        <p:spPr bwMode="auto">
          <a:xfrm>
            <a:off x="468313" y="1086843"/>
            <a:ext cx="7561163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n-GB" sz="2400" b="1" dirty="0" smtClean="0"/>
              <a:t>Why is it important to introduce vegetation in buildings?</a:t>
            </a:r>
            <a:endParaRPr lang="en-GB" sz="2400" b="1" dirty="0"/>
          </a:p>
        </p:txBody>
      </p:sp>
      <p:grpSp>
        <p:nvGrpSpPr>
          <p:cNvPr id="6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7" name="Picture 6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8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9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GREEN WALLING AND ROOFING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0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11" name="Text Box 2"/>
          <p:cNvSpPr txBox="1">
            <a:spLocks noChangeArrowheads="1"/>
          </p:cNvSpPr>
          <p:nvPr/>
        </p:nvSpPr>
        <p:spPr bwMode="auto">
          <a:xfrm>
            <a:off x="681742" y="2115591"/>
            <a:ext cx="5473700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  <a:buFontTx/>
              <a:buChar char="-"/>
            </a:pPr>
            <a:r>
              <a:rPr lang="en-GB" sz="2000" dirty="0"/>
              <a:t> </a:t>
            </a:r>
            <a:r>
              <a:rPr lang="en-GB" sz="2000" dirty="0" smtClean="0"/>
              <a:t>Reduction of the urban heat island effect</a:t>
            </a:r>
            <a:endParaRPr lang="en-GB" sz="2000" dirty="0"/>
          </a:p>
        </p:txBody>
      </p:sp>
      <p:sp>
        <p:nvSpPr>
          <p:cNvPr id="16" name="Text Box 2"/>
          <p:cNvSpPr txBox="1">
            <a:spLocks noChangeArrowheads="1"/>
          </p:cNvSpPr>
          <p:nvPr/>
        </p:nvSpPr>
        <p:spPr bwMode="auto">
          <a:xfrm>
            <a:off x="681742" y="2543530"/>
            <a:ext cx="5473700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  <a:buFontTx/>
              <a:buChar char="-"/>
            </a:pPr>
            <a:r>
              <a:rPr lang="en-GB" sz="2000" dirty="0"/>
              <a:t> </a:t>
            </a:r>
            <a:r>
              <a:rPr lang="en-GB" sz="2000" dirty="0" smtClean="0"/>
              <a:t>Improved exterior and indoor air quality</a:t>
            </a:r>
            <a:endParaRPr lang="en-GB" sz="2000" dirty="0"/>
          </a:p>
        </p:txBody>
      </p:sp>
      <p:sp>
        <p:nvSpPr>
          <p:cNvPr id="17" name="Text Box 2"/>
          <p:cNvSpPr txBox="1">
            <a:spLocks noChangeArrowheads="1"/>
          </p:cNvSpPr>
          <p:nvPr/>
        </p:nvSpPr>
        <p:spPr bwMode="auto">
          <a:xfrm>
            <a:off x="683998" y="4236644"/>
            <a:ext cx="5473700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  <a:buFontTx/>
              <a:buChar char="-"/>
            </a:pPr>
            <a:r>
              <a:rPr lang="en-GB" sz="2000" dirty="0"/>
              <a:t> </a:t>
            </a:r>
            <a:r>
              <a:rPr lang="en-GB" sz="2000" dirty="0" smtClean="0"/>
              <a:t>Carbon sequestration</a:t>
            </a:r>
            <a:endParaRPr lang="en-GB" sz="2000" dirty="0"/>
          </a:p>
        </p:txBody>
      </p:sp>
      <p:sp>
        <p:nvSpPr>
          <p:cNvPr id="18" name="Text Box 2"/>
          <p:cNvSpPr txBox="1">
            <a:spLocks noChangeArrowheads="1"/>
          </p:cNvSpPr>
          <p:nvPr/>
        </p:nvSpPr>
        <p:spPr bwMode="auto">
          <a:xfrm>
            <a:off x="705790" y="5100676"/>
            <a:ext cx="5473700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  <a:buFontTx/>
              <a:buChar char="-"/>
            </a:pPr>
            <a:r>
              <a:rPr lang="en-GB" sz="2000" dirty="0"/>
              <a:t> </a:t>
            </a:r>
            <a:r>
              <a:rPr lang="en-GB" sz="2000" dirty="0" smtClean="0"/>
              <a:t>Reduction of footprint impact</a:t>
            </a:r>
            <a:endParaRPr lang="en-GB" sz="2000" dirty="0"/>
          </a:p>
        </p:txBody>
      </p:sp>
      <p:sp>
        <p:nvSpPr>
          <p:cNvPr id="19" name="Text Box 2"/>
          <p:cNvSpPr txBox="1">
            <a:spLocks noChangeArrowheads="1"/>
          </p:cNvSpPr>
          <p:nvPr/>
        </p:nvSpPr>
        <p:spPr bwMode="auto">
          <a:xfrm>
            <a:off x="705790" y="5487340"/>
            <a:ext cx="5473700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  <a:buFontTx/>
              <a:buChar char="-"/>
            </a:pPr>
            <a:r>
              <a:rPr lang="en-GB" sz="2000" dirty="0"/>
              <a:t> </a:t>
            </a:r>
            <a:r>
              <a:rPr lang="en-GB" sz="2000" dirty="0" smtClean="0"/>
              <a:t>Enhancement of biodiversity</a:t>
            </a:r>
            <a:endParaRPr lang="en-GB" sz="2000" dirty="0"/>
          </a:p>
        </p:txBody>
      </p:sp>
      <p:sp>
        <p:nvSpPr>
          <p:cNvPr id="20" name="Text Box 2"/>
          <p:cNvSpPr txBox="1">
            <a:spLocks noChangeArrowheads="1"/>
          </p:cNvSpPr>
          <p:nvPr/>
        </p:nvSpPr>
        <p:spPr bwMode="auto">
          <a:xfrm>
            <a:off x="705790" y="6267924"/>
            <a:ext cx="5473700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  <a:buFontTx/>
              <a:buChar char="-"/>
            </a:pPr>
            <a:r>
              <a:rPr lang="en-GB" sz="2000" dirty="0"/>
              <a:t> </a:t>
            </a:r>
            <a:r>
              <a:rPr lang="en-GB" sz="2000" dirty="0" smtClean="0"/>
              <a:t>Local job creation</a:t>
            </a:r>
            <a:endParaRPr lang="en-GB" sz="2000" dirty="0"/>
          </a:p>
        </p:txBody>
      </p:sp>
      <p:sp>
        <p:nvSpPr>
          <p:cNvPr id="21" name="Text Box 2"/>
          <p:cNvSpPr txBox="1">
            <a:spLocks noChangeArrowheads="1"/>
          </p:cNvSpPr>
          <p:nvPr/>
        </p:nvSpPr>
        <p:spPr bwMode="auto">
          <a:xfrm>
            <a:off x="681742" y="2952452"/>
            <a:ext cx="5473700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  <a:buFontTx/>
              <a:buChar char="-"/>
            </a:pPr>
            <a:r>
              <a:rPr lang="en-GB" sz="2000" dirty="0"/>
              <a:t> </a:t>
            </a:r>
            <a:r>
              <a:rPr lang="en-GB" sz="2000" dirty="0" smtClean="0"/>
              <a:t>Energy efficiency</a:t>
            </a:r>
            <a:endParaRPr lang="en-GB" sz="2000" dirty="0"/>
          </a:p>
        </p:txBody>
      </p:sp>
      <p:sp>
        <p:nvSpPr>
          <p:cNvPr id="22" name="Text Box 2"/>
          <p:cNvSpPr txBox="1">
            <a:spLocks noChangeArrowheads="1"/>
          </p:cNvSpPr>
          <p:nvPr/>
        </p:nvSpPr>
        <p:spPr bwMode="auto">
          <a:xfrm>
            <a:off x="681742" y="3391849"/>
            <a:ext cx="5473700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  <a:buFontTx/>
              <a:buChar char="-"/>
            </a:pPr>
            <a:r>
              <a:rPr lang="en-GB" sz="2000" dirty="0"/>
              <a:t> </a:t>
            </a:r>
            <a:r>
              <a:rPr lang="en-GB" sz="2000" dirty="0" smtClean="0"/>
              <a:t>Reduction of noise</a:t>
            </a:r>
            <a:endParaRPr lang="en-GB" sz="2000" dirty="0"/>
          </a:p>
        </p:txBody>
      </p:sp>
      <p:sp>
        <p:nvSpPr>
          <p:cNvPr id="23" name="Text Box 2"/>
          <p:cNvSpPr txBox="1">
            <a:spLocks noChangeArrowheads="1"/>
          </p:cNvSpPr>
          <p:nvPr/>
        </p:nvSpPr>
        <p:spPr bwMode="auto">
          <a:xfrm>
            <a:off x="681742" y="3795762"/>
            <a:ext cx="5473700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  <a:buFontTx/>
              <a:buChar char="-"/>
            </a:pPr>
            <a:r>
              <a:rPr lang="en-GB" sz="2000" dirty="0"/>
              <a:t> </a:t>
            </a:r>
            <a:r>
              <a:rPr lang="en-GB" sz="2000" dirty="0" smtClean="0"/>
              <a:t>Positive for human health</a:t>
            </a:r>
            <a:endParaRPr lang="en-GB" sz="2000" dirty="0"/>
          </a:p>
        </p:txBody>
      </p:sp>
      <p:sp>
        <p:nvSpPr>
          <p:cNvPr id="24" name="Text Box 2"/>
          <p:cNvSpPr txBox="1">
            <a:spLocks noChangeArrowheads="1"/>
          </p:cNvSpPr>
          <p:nvPr/>
        </p:nvSpPr>
        <p:spPr bwMode="auto">
          <a:xfrm>
            <a:off x="674902" y="4645566"/>
            <a:ext cx="5473700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  <a:buFontTx/>
              <a:buChar char="-"/>
            </a:pPr>
            <a:r>
              <a:rPr lang="en-GB" sz="2000" dirty="0"/>
              <a:t> </a:t>
            </a:r>
            <a:r>
              <a:rPr lang="en-GB" sz="2000" dirty="0" smtClean="0"/>
              <a:t>Urban agriculture</a:t>
            </a:r>
            <a:endParaRPr lang="en-GB" sz="2000" dirty="0"/>
          </a:p>
        </p:txBody>
      </p:sp>
      <p:sp>
        <p:nvSpPr>
          <p:cNvPr id="25" name="Text Box 2"/>
          <p:cNvSpPr txBox="1">
            <a:spLocks noChangeArrowheads="1"/>
          </p:cNvSpPr>
          <p:nvPr/>
        </p:nvSpPr>
        <p:spPr bwMode="auto">
          <a:xfrm>
            <a:off x="713766" y="5867814"/>
            <a:ext cx="5473700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  <a:buFontTx/>
              <a:buChar char="-"/>
            </a:pPr>
            <a:r>
              <a:rPr lang="en-GB" sz="2000" dirty="0"/>
              <a:t> </a:t>
            </a:r>
            <a:r>
              <a:rPr lang="en-GB" sz="2000" dirty="0" smtClean="0"/>
              <a:t>Wastewater treatment and use</a:t>
            </a:r>
            <a:endParaRPr lang="en-GB" sz="2000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99992" y="3152507"/>
            <a:ext cx="4271621" cy="3203716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4499992" y="6431576"/>
            <a:ext cx="42716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 smtClean="0"/>
              <a:t>Palace Hotel. London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1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24" grpId="0"/>
      <p:bldP spid="2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ext Box 3">
            <a:hlinkClick r:id="rId2" action="ppaction://hlinkfile"/>
          </p:cNvPr>
          <p:cNvSpPr txBox="1">
            <a:spLocks noChangeArrowheads="1"/>
          </p:cNvSpPr>
          <p:nvPr/>
        </p:nvSpPr>
        <p:spPr bwMode="auto">
          <a:xfrm>
            <a:off x="468313" y="782248"/>
            <a:ext cx="7561163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n-GB" sz="2000" b="1" dirty="0" smtClean="0"/>
              <a:t>Types of green walling</a:t>
            </a:r>
            <a:endParaRPr lang="en-GB" sz="2000" b="1" dirty="0"/>
          </a:p>
        </p:txBody>
      </p:sp>
      <p:grpSp>
        <p:nvGrpSpPr>
          <p:cNvPr id="6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7" name="Picture 6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8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9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GREEN WALLING AND ROOFING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0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4" name="TextBox 3"/>
          <p:cNvSpPr txBox="1"/>
          <p:nvPr/>
        </p:nvSpPr>
        <p:spPr>
          <a:xfrm>
            <a:off x="468313" y="1169861"/>
            <a:ext cx="47525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chemeClr val="accent1"/>
                </a:solidFill>
              </a:rPr>
              <a:t>Retaining living walls</a:t>
            </a:r>
            <a:endParaRPr lang="en-GB" sz="2400" b="1" dirty="0">
              <a:solidFill>
                <a:schemeClr val="accent1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539552" y="1916832"/>
            <a:ext cx="8136904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Designed to </a:t>
            </a:r>
            <a:r>
              <a:rPr lang="en-GB" dirty="0" err="1" smtClean="0"/>
              <a:t>estabilize</a:t>
            </a:r>
            <a:r>
              <a:rPr lang="en-GB" dirty="0" smtClean="0"/>
              <a:t> a slope while supporting vegetation in its structure</a:t>
            </a:r>
          </a:p>
          <a:p>
            <a:endParaRPr lang="en-GB" dirty="0"/>
          </a:p>
          <a:p>
            <a:r>
              <a:rPr lang="en-GB" dirty="0" smtClean="0"/>
              <a:t>Modular. Made of interlocking units (concrete, timber, plastic, etc.) and geotextiles</a:t>
            </a:r>
          </a:p>
          <a:p>
            <a:endParaRPr lang="en-GB" dirty="0"/>
          </a:p>
          <a:p>
            <a:r>
              <a:rPr lang="en-GB" dirty="0" smtClean="0"/>
              <a:t>They increase the angle of natural slope. Can perform angles of up to 90 degrees</a:t>
            </a:r>
            <a:endParaRPr lang="en-GB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4911" y="3679466"/>
            <a:ext cx="4064000" cy="2717800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60032" y="3688264"/>
            <a:ext cx="3623734" cy="2717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09961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4</a:t>
            </a:fld>
            <a:endParaRPr lang="en-GB"/>
          </a:p>
        </p:txBody>
      </p:sp>
      <p:sp>
        <p:nvSpPr>
          <p:cNvPr id="2" name="TextBox 1"/>
          <p:cNvSpPr txBox="1"/>
          <p:nvPr/>
        </p:nvSpPr>
        <p:spPr>
          <a:xfrm>
            <a:off x="453038" y="1700446"/>
            <a:ext cx="72728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400" b="1" dirty="0" smtClean="0"/>
              <a:t>CRIB WALL</a:t>
            </a:r>
          </a:p>
        </p:txBody>
      </p:sp>
      <p:sp>
        <p:nvSpPr>
          <p:cNvPr id="11" name="Rectangle 10"/>
          <p:cNvSpPr/>
          <p:nvPr/>
        </p:nvSpPr>
        <p:spPr>
          <a:xfrm>
            <a:off x="479193" y="2231032"/>
            <a:ext cx="6363435" cy="123110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600"/>
              </a:spcAft>
            </a:pPr>
            <a:r>
              <a:rPr lang="en-GB" sz="2000" dirty="0" smtClean="0">
                <a:solidFill>
                  <a:schemeClr val="tx2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Small concrete or hardwood beams interlocked to form small boxes</a:t>
            </a:r>
          </a:p>
          <a:p>
            <a:pPr algn="just">
              <a:lnSpc>
                <a:spcPct val="115000"/>
              </a:lnSpc>
              <a:spcAft>
                <a:spcPts val="600"/>
              </a:spcAft>
            </a:pPr>
            <a:r>
              <a:rPr lang="en-GB" sz="2000" dirty="0" smtClean="0">
                <a:solidFill>
                  <a:schemeClr val="tx2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Filled with granular material </a:t>
            </a:r>
            <a:endParaRPr lang="en-GB" sz="2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12" name="Picture 11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91680" y="3718895"/>
            <a:ext cx="5527215" cy="2846865"/>
          </a:xfrm>
          <a:prstGeom prst="rect">
            <a:avLst/>
          </a:prstGeom>
        </p:spPr>
      </p:pic>
      <p:sp>
        <p:nvSpPr>
          <p:cNvPr id="3" name="TextBox 2">
            <a:hlinkClick r:id="rId3"/>
          </p:cNvPr>
          <p:cNvSpPr txBox="1"/>
          <p:nvPr/>
        </p:nvSpPr>
        <p:spPr>
          <a:xfrm>
            <a:off x="6983342" y="3177510"/>
            <a:ext cx="148500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 smtClean="0"/>
              <a:t>VIDEO</a:t>
            </a:r>
            <a:endParaRPr lang="en-GB" sz="3200" b="1" dirty="0"/>
          </a:p>
        </p:txBody>
      </p:sp>
      <p:sp>
        <p:nvSpPr>
          <p:cNvPr id="13" name="Text Box 3">
            <a:hlinkClick r:id="rId4" action="ppaction://hlinkfile"/>
          </p:cNvPr>
          <p:cNvSpPr txBox="1">
            <a:spLocks noChangeArrowheads="1"/>
          </p:cNvSpPr>
          <p:nvPr/>
        </p:nvSpPr>
        <p:spPr bwMode="auto">
          <a:xfrm>
            <a:off x="453038" y="768112"/>
            <a:ext cx="7561163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n-GB" sz="2000" b="1" dirty="0" smtClean="0"/>
              <a:t>Types of green walling</a:t>
            </a:r>
            <a:endParaRPr lang="en-GB" sz="2000" b="1" dirty="0"/>
          </a:p>
        </p:txBody>
      </p:sp>
      <p:sp>
        <p:nvSpPr>
          <p:cNvPr id="14" name="TextBox 13"/>
          <p:cNvSpPr txBox="1"/>
          <p:nvPr/>
        </p:nvSpPr>
        <p:spPr>
          <a:xfrm>
            <a:off x="468313" y="1169861"/>
            <a:ext cx="47525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chemeClr val="accent1"/>
                </a:solidFill>
              </a:rPr>
              <a:t>Retaining living walls</a:t>
            </a:r>
            <a:endParaRPr lang="en-GB" sz="2400" b="1" dirty="0">
              <a:solidFill>
                <a:schemeClr val="accent1"/>
              </a:solidFill>
            </a:endParaRPr>
          </a:p>
        </p:txBody>
      </p:sp>
      <p:grpSp>
        <p:nvGrpSpPr>
          <p:cNvPr id="15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6" name="Picture 15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7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8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GREEN WALLING AND ROOFING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9" name="Picture 5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36751266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5</a:t>
            </a:fld>
            <a:endParaRPr lang="en-GB"/>
          </a:p>
        </p:txBody>
      </p:sp>
      <p:sp>
        <p:nvSpPr>
          <p:cNvPr id="2" name="TextBox 1"/>
          <p:cNvSpPr txBox="1"/>
          <p:nvPr/>
        </p:nvSpPr>
        <p:spPr>
          <a:xfrm>
            <a:off x="468313" y="1600918"/>
            <a:ext cx="72728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400" b="1" dirty="0" smtClean="0"/>
              <a:t>CRIB WALL</a:t>
            </a:r>
          </a:p>
        </p:txBody>
      </p:sp>
      <p:pic>
        <p:nvPicPr>
          <p:cNvPr id="2054" name="Picture 6" descr="http://www.roadtraffic-technology.com/contractor_images/phi-group/4-Timber-Crib-South-Benwell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2933" y="4084138"/>
            <a:ext cx="3449543" cy="25871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http://img.archiexpo.com/images_ae/photo-g/wooden-retaining-wall-modular-60794-483527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4051644"/>
            <a:ext cx="3712199" cy="25871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http://www.gibbonscontractors.co.nz/site/images/433217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1400693"/>
            <a:ext cx="3829050" cy="2428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Text Box 3">
            <a:hlinkClick r:id="rId5" action="ppaction://hlinkfile"/>
          </p:cNvPr>
          <p:cNvSpPr txBox="1">
            <a:spLocks noChangeArrowheads="1"/>
          </p:cNvSpPr>
          <p:nvPr/>
        </p:nvSpPr>
        <p:spPr bwMode="auto">
          <a:xfrm>
            <a:off x="468313" y="782248"/>
            <a:ext cx="7561163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n-GB" sz="2000" b="1" dirty="0" smtClean="0"/>
              <a:t>Types of green walling</a:t>
            </a:r>
            <a:endParaRPr lang="en-GB" sz="2000" b="1" dirty="0"/>
          </a:p>
        </p:txBody>
      </p:sp>
      <p:sp>
        <p:nvSpPr>
          <p:cNvPr id="16" name="TextBox 15"/>
          <p:cNvSpPr txBox="1"/>
          <p:nvPr/>
        </p:nvSpPr>
        <p:spPr>
          <a:xfrm>
            <a:off x="468313" y="1169861"/>
            <a:ext cx="47525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chemeClr val="accent1"/>
                </a:solidFill>
              </a:rPr>
              <a:t>Retaining living walls</a:t>
            </a:r>
            <a:endParaRPr lang="en-GB" sz="2400" b="1" dirty="0">
              <a:solidFill>
                <a:schemeClr val="accent1"/>
              </a:solidFill>
            </a:endParaRPr>
          </a:p>
        </p:txBody>
      </p:sp>
      <p:grpSp>
        <p:nvGrpSpPr>
          <p:cNvPr id="14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7" name="Picture 16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8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9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GREEN WALLING AND ROOFING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20" name="Picture 5"/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40808580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6</a:t>
            </a:fld>
            <a:endParaRPr lang="en-GB"/>
          </a:p>
        </p:txBody>
      </p:sp>
      <p:sp>
        <p:nvSpPr>
          <p:cNvPr id="2" name="TextBox 1"/>
          <p:cNvSpPr txBox="1"/>
          <p:nvPr/>
        </p:nvSpPr>
        <p:spPr>
          <a:xfrm>
            <a:off x="476802" y="1809138"/>
            <a:ext cx="72728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400" b="1" dirty="0" smtClean="0"/>
              <a:t>REINFORCED EARTH</a:t>
            </a:r>
          </a:p>
        </p:txBody>
      </p:sp>
      <p:pic>
        <p:nvPicPr>
          <p:cNvPr id="12" name="Picture 11" descr="http://www.gitam.edu/eresource/IRCPAPERS/IRC%20TECHNICAL%20PAPERS%202006/images/p43.jpg"/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46" t="2212" r="1846" b="2655"/>
          <a:stretch/>
        </p:blipFill>
        <p:spPr bwMode="auto">
          <a:xfrm>
            <a:off x="3707904" y="2014158"/>
            <a:ext cx="5090917" cy="3647430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11" name="Rectangle 10"/>
          <p:cNvSpPr/>
          <p:nvPr/>
        </p:nvSpPr>
        <p:spPr>
          <a:xfrm>
            <a:off x="476801" y="3102603"/>
            <a:ext cx="3231103" cy="215751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600"/>
              </a:spcAft>
            </a:pPr>
            <a:r>
              <a:rPr lang="en-GB" dirty="0" smtClean="0">
                <a:solidFill>
                  <a:schemeClr val="tx2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250 mm thick soil compacted layers between reinforcing mesh or strips of reinforcement</a:t>
            </a:r>
          </a:p>
          <a:p>
            <a:pPr algn="just">
              <a:lnSpc>
                <a:spcPct val="115000"/>
              </a:lnSpc>
              <a:spcAft>
                <a:spcPts val="600"/>
              </a:spcAft>
            </a:pPr>
            <a:endParaRPr lang="en-GB" dirty="0" smtClean="0">
              <a:solidFill>
                <a:schemeClr val="tx2"/>
              </a:solidFill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15000"/>
              </a:lnSpc>
              <a:spcAft>
                <a:spcPts val="600"/>
              </a:spcAft>
            </a:pPr>
            <a:r>
              <a:rPr lang="en-GB" dirty="0" smtClean="0">
                <a:solidFill>
                  <a:schemeClr val="tx2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Attached to precast concrete facing panels</a:t>
            </a:r>
            <a:endParaRPr lang="en-GB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3" name="Text Box 3">
            <a:hlinkClick r:id="rId3" action="ppaction://hlinkfile"/>
          </p:cNvPr>
          <p:cNvSpPr txBox="1">
            <a:spLocks noChangeArrowheads="1"/>
          </p:cNvSpPr>
          <p:nvPr/>
        </p:nvSpPr>
        <p:spPr bwMode="auto">
          <a:xfrm>
            <a:off x="468313" y="782248"/>
            <a:ext cx="7561163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n-GB" sz="2000" b="1" dirty="0" smtClean="0"/>
              <a:t>Types of green walling</a:t>
            </a:r>
            <a:endParaRPr lang="en-GB" sz="2000" b="1" dirty="0"/>
          </a:p>
        </p:txBody>
      </p:sp>
      <p:sp>
        <p:nvSpPr>
          <p:cNvPr id="14" name="TextBox 13"/>
          <p:cNvSpPr txBox="1"/>
          <p:nvPr/>
        </p:nvSpPr>
        <p:spPr>
          <a:xfrm>
            <a:off x="468313" y="1169861"/>
            <a:ext cx="47525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chemeClr val="accent1"/>
                </a:solidFill>
              </a:rPr>
              <a:t>Retaining living walls</a:t>
            </a:r>
            <a:endParaRPr lang="en-GB" sz="2400" b="1" dirty="0">
              <a:solidFill>
                <a:schemeClr val="accent1"/>
              </a:solidFill>
            </a:endParaRPr>
          </a:p>
        </p:txBody>
      </p:sp>
      <p:grpSp>
        <p:nvGrpSpPr>
          <p:cNvPr id="15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6" name="Picture 1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7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8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GREEN WALLING AND ROOFING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9" name="Picture 5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17352584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7</a:t>
            </a:fld>
            <a:endParaRPr lang="en-GB"/>
          </a:p>
        </p:txBody>
      </p:sp>
      <p:sp>
        <p:nvSpPr>
          <p:cNvPr id="2" name="TextBox 1"/>
          <p:cNvSpPr txBox="1"/>
          <p:nvPr/>
        </p:nvSpPr>
        <p:spPr>
          <a:xfrm>
            <a:off x="468313" y="1834019"/>
            <a:ext cx="72728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400" b="1" dirty="0" smtClean="0"/>
              <a:t>REINFORCED EARTH</a:t>
            </a:r>
          </a:p>
        </p:txBody>
      </p:sp>
      <p:sp>
        <p:nvSpPr>
          <p:cNvPr id="11" name="Rectangle 10"/>
          <p:cNvSpPr/>
          <p:nvPr/>
        </p:nvSpPr>
        <p:spPr>
          <a:xfrm>
            <a:off x="395536" y="3284984"/>
            <a:ext cx="6363435" cy="130805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600"/>
              </a:spcAft>
            </a:pPr>
            <a:r>
              <a:rPr lang="en-GB" sz="2000" dirty="0" smtClean="0">
                <a:solidFill>
                  <a:schemeClr val="tx2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Speed and low cost construction</a:t>
            </a:r>
          </a:p>
          <a:p>
            <a:pPr algn="just">
              <a:lnSpc>
                <a:spcPct val="115000"/>
              </a:lnSpc>
              <a:spcAft>
                <a:spcPts val="600"/>
              </a:spcAft>
            </a:pPr>
            <a:r>
              <a:rPr lang="en-GB" sz="2000" dirty="0" smtClean="0">
                <a:solidFill>
                  <a:schemeClr val="tx2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Half the weight of a concrete wall</a:t>
            </a:r>
          </a:p>
          <a:p>
            <a:pPr algn="just">
              <a:lnSpc>
                <a:spcPct val="115000"/>
              </a:lnSpc>
              <a:spcAft>
                <a:spcPts val="600"/>
              </a:spcAft>
            </a:pPr>
            <a:r>
              <a:rPr lang="en-GB" sz="2000" dirty="0" smtClean="0">
                <a:solidFill>
                  <a:schemeClr val="tx2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Cannot retain liquids</a:t>
            </a:r>
            <a:endParaRPr lang="en-GB" sz="2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13" name="Picture 12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38063" y="1530366"/>
            <a:ext cx="4630274" cy="4233606"/>
          </a:xfrm>
          <a:prstGeom prst="rect">
            <a:avLst/>
          </a:prstGeom>
        </p:spPr>
      </p:pic>
      <p:sp>
        <p:nvSpPr>
          <p:cNvPr id="12" name="Text Box 3">
            <a:hlinkClick r:id="rId3" action="ppaction://hlinkfile"/>
          </p:cNvPr>
          <p:cNvSpPr txBox="1">
            <a:spLocks noChangeArrowheads="1"/>
          </p:cNvSpPr>
          <p:nvPr/>
        </p:nvSpPr>
        <p:spPr bwMode="auto">
          <a:xfrm>
            <a:off x="468313" y="782248"/>
            <a:ext cx="7561163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n-GB" sz="2000" b="1" dirty="0" smtClean="0"/>
              <a:t>Types of green walling</a:t>
            </a:r>
            <a:endParaRPr lang="en-GB" sz="2000" b="1" dirty="0"/>
          </a:p>
        </p:txBody>
      </p:sp>
      <p:sp>
        <p:nvSpPr>
          <p:cNvPr id="14" name="TextBox 13"/>
          <p:cNvSpPr txBox="1"/>
          <p:nvPr/>
        </p:nvSpPr>
        <p:spPr>
          <a:xfrm>
            <a:off x="468313" y="1169861"/>
            <a:ext cx="47525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chemeClr val="accent1"/>
                </a:solidFill>
              </a:rPr>
              <a:t>Retaining living walls</a:t>
            </a:r>
            <a:endParaRPr lang="en-GB" sz="2400" b="1" dirty="0">
              <a:solidFill>
                <a:schemeClr val="accent1"/>
              </a:solidFill>
            </a:endParaRPr>
          </a:p>
        </p:txBody>
      </p:sp>
      <p:grpSp>
        <p:nvGrpSpPr>
          <p:cNvPr id="15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6" name="Picture 1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7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8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GREEN WALLING AND ROOFING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9" name="Picture 5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36445003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8</a:t>
            </a:fld>
            <a:endParaRPr lang="en-GB"/>
          </a:p>
        </p:txBody>
      </p:sp>
      <p:sp>
        <p:nvSpPr>
          <p:cNvPr id="2" name="TextBox 1"/>
          <p:cNvSpPr txBox="1"/>
          <p:nvPr/>
        </p:nvSpPr>
        <p:spPr>
          <a:xfrm>
            <a:off x="468313" y="1739409"/>
            <a:ext cx="72728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400" b="1" dirty="0" smtClean="0"/>
              <a:t>REINFORCED EARTH</a:t>
            </a:r>
          </a:p>
        </p:txBody>
      </p:sp>
      <p:pic>
        <p:nvPicPr>
          <p:cNvPr id="12" name="Picture 11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39507" y="2339427"/>
            <a:ext cx="6840760" cy="3909040"/>
          </a:xfrm>
          <a:prstGeom prst="rect">
            <a:avLst/>
          </a:prstGeom>
        </p:spPr>
      </p:pic>
      <p:sp>
        <p:nvSpPr>
          <p:cNvPr id="10" name="Text Box 3">
            <a:hlinkClick r:id="rId3" action="ppaction://hlinkfile"/>
          </p:cNvPr>
          <p:cNvSpPr txBox="1">
            <a:spLocks noChangeArrowheads="1"/>
          </p:cNvSpPr>
          <p:nvPr/>
        </p:nvSpPr>
        <p:spPr bwMode="auto">
          <a:xfrm>
            <a:off x="468313" y="782248"/>
            <a:ext cx="7561163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n-GB" sz="2000" b="1" dirty="0" smtClean="0"/>
              <a:t>Types of green walling</a:t>
            </a:r>
            <a:endParaRPr lang="en-GB" sz="2000" b="1" dirty="0"/>
          </a:p>
        </p:txBody>
      </p:sp>
      <p:sp>
        <p:nvSpPr>
          <p:cNvPr id="11" name="TextBox 10"/>
          <p:cNvSpPr txBox="1"/>
          <p:nvPr/>
        </p:nvSpPr>
        <p:spPr>
          <a:xfrm>
            <a:off x="468313" y="1169861"/>
            <a:ext cx="47525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chemeClr val="accent1"/>
                </a:solidFill>
              </a:rPr>
              <a:t>Retaining living walls</a:t>
            </a:r>
            <a:endParaRPr lang="en-GB" sz="2400" b="1" dirty="0">
              <a:solidFill>
                <a:schemeClr val="accent1"/>
              </a:solidFill>
            </a:endParaRPr>
          </a:p>
        </p:txBody>
      </p:sp>
      <p:grpSp>
        <p:nvGrpSpPr>
          <p:cNvPr id="13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4" name="Picture 13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5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6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GREEN WALLING AND ROOFING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7" name="Picture 5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6119487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9</a:t>
            </a:fld>
            <a:endParaRPr lang="en-GB"/>
          </a:p>
        </p:txBody>
      </p:sp>
      <p:sp>
        <p:nvSpPr>
          <p:cNvPr id="2" name="TextBox 1"/>
          <p:cNvSpPr txBox="1"/>
          <p:nvPr/>
        </p:nvSpPr>
        <p:spPr>
          <a:xfrm>
            <a:off x="436252" y="1803440"/>
            <a:ext cx="72728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400" b="1" dirty="0" smtClean="0"/>
              <a:t>REINFORCED EARTH</a:t>
            </a:r>
          </a:p>
        </p:txBody>
      </p:sp>
      <p:pic>
        <p:nvPicPr>
          <p:cNvPr id="4102" name="Picture 6" descr="http://www.retainingsolutions.com.au/images/gallery/repanel/10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70733" y="691897"/>
            <a:ext cx="5147791" cy="38608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http://www.reinforcedearth.co.uk/lib/img/content/earth-walls/hemsworth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0702" y="4034626"/>
            <a:ext cx="6230875" cy="2492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 Box 3">
            <a:hlinkClick r:id="rId4" action="ppaction://hlinkfile"/>
          </p:cNvPr>
          <p:cNvSpPr txBox="1">
            <a:spLocks noChangeArrowheads="1"/>
          </p:cNvSpPr>
          <p:nvPr/>
        </p:nvSpPr>
        <p:spPr bwMode="auto">
          <a:xfrm>
            <a:off x="468313" y="782248"/>
            <a:ext cx="7561163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n-GB" sz="2000" b="1" dirty="0" smtClean="0"/>
              <a:t>Types of green walling</a:t>
            </a:r>
            <a:endParaRPr lang="en-GB" sz="2000" b="1" dirty="0"/>
          </a:p>
        </p:txBody>
      </p:sp>
      <p:sp>
        <p:nvSpPr>
          <p:cNvPr id="12" name="TextBox 11"/>
          <p:cNvSpPr txBox="1"/>
          <p:nvPr/>
        </p:nvSpPr>
        <p:spPr>
          <a:xfrm>
            <a:off x="468313" y="1169861"/>
            <a:ext cx="47525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chemeClr val="accent1"/>
                </a:solidFill>
              </a:rPr>
              <a:t>Retaining living walls</a:t>
            </a:r>
            <a:endParaRPr lang="en-GB" sz="2400" b="1" dirty="0">
              <a:solidFill>
                <a:schemeClr val="accent1"/>
              </a:solidFill>
            </a:endParaRPr>
          </a:p>
        </p:txBody>
      </p:sp>
      <p:grpSp>
        <p:nvGrpSpPr>
          <p:cNvPr id="13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4" name="Picture 13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5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6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GREEN WALLING AND ROOFING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7" name="Picture 5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457209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659437" y="5517232"/>
            <a:ext cx="41044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Smart Slope system</a:t>
            </a:r>
            <a:endParaRPr lang="en-GB" sz="2400" b="1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27984" y="1178352"/>
            <a:ext cx="4278762" cy="5241974"/>
          </a:xfrm>
          <a:prstGeom prst="rect">
            <a:avLst/>
          </a:prstGeom>
        </p:spPr>
      </p:pic>
      <p:sp>
        <p:nvSpPr>
          <p:cNvPr id="12" name="Text Box 3">
            <a:hlinkClick r:id="rId3" action="ppaction://hlinkfile"/>
          </p:cNvPr>
          <p:cNvSpPr txBox="1">
            <a:spLocks noChangeArrowheads="1"/>
          </p:cNvSpPr>
          <p:nvPr/>
        </p:nvSpPr>
        <p:spPr bwMode="auto">
          <a:xfrm>
            <a:off x="468313" y="782248"/>
            <a:ext cx="7561163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n-GB" sz="2000" b="1" dirty="0" smtClean="0"/>
              <a:t>Types of green walling</a:t>
            </a:r>
            <a:endParaRPr lang="en-GB" sz="2000" b="1" dirty="0"/>
          </a:p>
        </p:txBody>
      </p:sp>
      <p:sp>
        <p:nvSpPr>
          <p:cNvPr id="13" name="TextBox 12"/>
          <p:cNvSpPr txBox="1"/>
          <p:nvPr/>
        </p:nvSpPr>
        <p:spPr>
          <a:xfrm>
            <a:off x="468313" y="1169861"/>
            <a:ext cx="47525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chemeClr val="accent1"/>
                </a:solidFill>
              </a:rPr>
              <a:t>Retaining living walls</a:t>
            </a:r>
            <a:endParaRPr lang="en-GB" sz="2400" b="1" dirty="0">
              <a:solidFill>
                <a:schemeClr val="accent1"/>
              </a:solidFill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436252" y="1803440"/>
            <a:ext cx="72728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400" b="1" dirty="0" smtClean="0"/>
              <a:t>REINFORCED EARTH</a:t>
            </a:r>
          </a:p>
        </p:txBody>
      </p:sp>
      <p:grpSp>
        <p:nvGrpSpPr>
          <p:cNvPr id="15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21" name="Picture 20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2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23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GREEN WALLING AND ROOFING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24" name="Picture 5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16824986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457352" y="1704975"/>
            <a:ext cx="41044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err="1" smtClean="0"/>
              <a:t>Geogrids</a:t>
            </a:r>
            <a:r>
              <a:rPr lang="en-GB" sz="2400" b="1" dirty="0" smtClean="0"/>
              <a:t> and geotextiles</a:t>
            </a:r>
            <a:endParaRPr lang="en-GB" sz="2400" b="1" dirty="0"/>
          </a:p>
        </p:txBody>
      </p:sp>
      <p:pic>
        <p:nvPicPr>
          <p:cNvPr id="5123" name="Picture 3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25" r="35371" b="65452"/>
          <a:stretch/>
        </p:blipFill>
        <p:spPr bwMode="auto">
          <a:xfrm>
            <a:off x="683568" y="2780928"/>
            <a:ext cx="7756481" cy="295652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" name="Text Box 3">
            <a:hlinkClick r:id="rId3" action="ppaction://hlinkfile"/>
          </p:cNvPr>
          <p:cNvSpPr txBox="1">
            <a:spLocks noChangeArrowheads="1"/>
          </p:cNvSpPr>
          <p:nvPr/>
        </p:nvSpPr>
        <p:spPr bwMode="auto">
          <a:xfrm>
            <a:off x="468313" y="782248"/>
            <a:ext cx="7561163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n-GB" sz="2000" b="1" dirty="0" smtClean="0"/>
              <a:t>Types of green walling</a:t>
            </a:r>
            <a:endParaRPr lang="en-GB" sz="2000" b="1" dirty="0"/>
          </a:p>
        </p:txBody>
      </p:sp>
      <p:sp>
        <p:nvSpPr>
          <p:cNvPr id="13" name="TextBox 12"/>
          <p:cNvSpPr txBox="1"/>
          <p:nvPr/>
        </p:nvSpPr>
        <p:spPr>
          <a:xfrm>
            <a:off x="468313" y="1169861"/>
            <a:ext cx="47525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chemeClr val="accent1"/>
                </a:solidFill>
              </a:rPr>
              <a:t>Retaining living walls</a:t>
            </a:r>
            <a:endParaRPr lang="en-GB" sz="2400" b="1" dirty="0">
              <a:solidFill>
                <a:schemeClr val="accent1"/>
              </a:solidFill>
            </a:endParaRPr>
          </a:p>
        </p:txBody>
      </p:sp>
      <p:grpSp>
        <p:nvGrpSpPr>
          <p:cNvPr id="11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4" name="Picture 13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5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21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GREEN WALLING AND ROOFING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22" name="Picture 5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6210902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597"/>
          <a:stretch/>
        </p:blipFill>
        <p:spPr bwMode="auto">
          <a:xfrm>
            <a:off x="358126" y="787180"/>
            <a:ext cx="3709818" cy="285655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786238"/>
            <a:ext cx="4286250" cy="2857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066" y="3861047"/>
            <a:ext cx="3712344" cy="278673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49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38671" y="3761252"/>
            <a:ext cx="3845287" cy="28865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11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2" name="Picture 11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3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4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GREEN WALLING AND ROOFING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5" name="Picture 5"/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32205868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7636"/>
          <a:stretch/>
        </p:blipFill>
        <p:spPr bwMode="auto">
          <a:xfrm>
            <a:off x="440092" y="2263384"/>
            <a:ext cx="2919958" cy="17162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978235"/>
            <a:ext cx="3240360" cy="26368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0092" y="4231997"/>
            <a:ext cx="2940851" cy="242620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3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3691000"/>
            <a:ext cx="3586724" cy="29671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3573160" y="6147568"/>
            <a:ext cx="197729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 err="1" smtClean="0"/>
              <a:t>Enkamat</a:t>
            </a:r>
            <a:endParaRPr lang="en-GB" sz="2000" b="1" dirty="0"/>
          </a:p>
        </p:txBody>
      </p:sp>
      <p:sp>
        <p:nvSpPr>
          <p:cNvPr id="13" name="TextBox 12"/>
          <p:cNvSpPr txBox="1"/>
          <p:nvPr/>
        </p:nvSpPr>
        <p:spPr>
          <a:xfrm>
            <a:off x="457352" y="1704975"/>
            <a:ext cx="41044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err="1" smtClean="0"/>
              <a:t>Geogrids</a:t>
            </a:r>
            <a:r>
              <a:rPr lang="en-GB" sz="2400" b="1" dirty="0" smtClean="0"/>
              <a:t> and geotextiles</a:t>
            </a:r>
            <a:endParaRPr lang="en-GB" sz="2400" b="1" dirty="0"/>
          </a:p>
        </p:txBody>
      </p:sp>
      <p:sp>
        <p:nvSpPr>
          <p:cNvPr id="14" name="Text Box 3">
            <a:hlinkClick r:id="rId6" action="ppaction://hlinkfile"/>
          </p:cNvPr>
          <p:cNvSpPr txBox="1">
            <a:spLocks noChangeArrowheads="1"/>
          </p:cNvSpPr>
          <p:nvPr/>
        </p:nvSpPr>
        <p:spPr bwMode="auto">
          <a:xfrm>
            <a:off x="468313" y="782248"/>
            <a:ext cx="7561163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n-GB" sz="2000" b="1" dirty="0" smtClean="0"/>
              <a:t>Types of green walling</a:t>
            </a:r>
            <a:endParaRPr lang="en-GB" sz="2000" b="1" dirty="0"/>
          </a:p>
        </p:txBody>
      </p:sp>
      <p:sp>
        <p:nvSpPr>
          <p:cNvPr id="15" name="TextBox 14"/>
          <p:cNvSpPr txBox="1"/>
          <p:nvPr/>
        </p:nvSpPr>
        <p:spPr>
          <a:xfrm>
            <a:off x="468313" y="1169861"/>
            <a:ext cx="47525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chemeClr val="accent1"/>
                </a:solidFill>
              </a:rPr>
              <a:t>Retaining living walls</a:t>
            </a:r>
            <a:endParaRPr lang="en-GB" sz="2400" b="1" dirty="0">
              <a:solidFill>
                <a:schemeClr val="accent1"/>
              </a:solidFill>
            </a:endParaRPr>
          </a:p>
        </p:txBody>
      </p:sp>
      <p:grpSp>
        <p:nvGrpSpPr>
          <p:cNvPr id="16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7" name="Picture 16"/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3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24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GREEN WALLING AND ROOFING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25" name="Picture 5"/>
            <p:cNvPicPr>
              <a:picLocks noChangeAspect="1" noChangeArrowheads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10063566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59964" y="3140968"/>
            <a:ext cx="4482075" cy="33615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5004" y="655291"/>
            <a:ext cx="3597035" cy="243249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196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3853330"/>
            <a:ext cx="3530802" cy="264810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375846" y="3031374"/>
            <a:ext cx="22322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 err="1" smtClean="0"/>
              <a:t>Fortrac</a:t>
            </a:r>
            <a:endParaRPr lang="en-GB" sz="2000" b="1" dirty="0"/>
          </a:p>
        </p:txBody>
      </p:sp>
      <p:sp>
        <p:nvSpPr>
          <p:cNvPr id="14" name="TextBox 13"/>
          <p:cNvSpPr txBox="1"/>
          <p:nvPr/>
        </p:nvSpPr>
        <p:spPr>
          <a:xfrm>
            <a:off x="457352" y="1704975"/>
            <a:ext cx="41044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err="1" smtClean="0"/>
              <a:t>Geogrids</a:t>
            </a:r>
            <a:r>
              <a:rPr lang="en-GB" sz="2400" b="1" dirty="0" smtClean="0"/>
              <a:t> and geotextiles</a:t>
            </a:r>
            <a:endParaRPr lang="en-GB" sz="2400" b="1" dirty="0"/>
          </a:p>
        </p:txBody>
      </p:sp>
      <p:sp>
        <p:nvSpPr>
          <p:cNvPr id="15" name="Text Box 3">
            <a:hlinkClick r:id="rId5" action="ppaction://hlinkfile"/>
          </p:cNvPr>
          <p:cNvSpPr txBox="1">
            <a:spLocks noChangeArrowheads="1"/>
          </p:cNvSpPr>
          <p:nvPr/>
        </p:nvSpPr>
        <p:spPr bwMode="auto">
          <a:xfrm>
            <a:off x="468313" y="782248"/>
            <a:ext cx="7561163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n-GB" sz="2000" b="1" dirty="0" smtClean="0"/>
              <a:t>Types of green walling</a:t>
            </a:r>
            <a:endParaRPr lang="en-GB" sz="2000" b="1" dirty="0"/>
          </a:p>
        </p:txBody>
      </p:sp>
      <p:sp>
        <p:nvSpPr>
          <p:cNvPr id="16" name="TextBox 15"/>
          <p:cNvSpPr txBox="1"/>
          <p:nvPr/>
        </p:nvSpPr>
        <p:spPr>
          <a:xfrm>
            <a:off x="468313" y="1169861"/>
            <a:ext cx="47525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chemeClr val="accent1"/>
                </a:solidFill>
              </a:rPr>
              <a:t>Retaining living walls</a:t>
            </a:r>
            <a:endParaRPr lang="en-GB" sz="2400" b="1" dirty="0">
              <a:solidFill>
                <a:schemeClr val="accent1"/>
              </a:solidFill>
            </a:endParaRPr>
          </a:p>
        </p:txBody>
      </p:sp>
      <p:grpSp>
        <p:nvGrpSpPr>
          <p:cNvPr id="17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8" name="Picture 17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3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24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GREEN WALLING AND ROOFING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25" name="Picture 5"/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40039423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468313" y="1850827"/>
            <a:ext cx="8064127" cy="18620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600"/>
              </a:spcBef>
            </a:pPr>
            <a:r>
              <a:rPr lang="en-GB" sz="2000" dirty="0" smtClean="0"/>
              <a:t>Supporting structure attached to the wall to allow climbing plants and cascading groundcovers grow </a:t>
            </a:r>
          </a:p>
          <a:p>
            <a:pPr>
              <a:spcBef>
                <a:spcPts val="600"/>
              </a:spcBef>
            </a:pPr>
            <a:r>
              <a:rPr lang="en-GB" sz="2000" dirty="0" smtClean="0"/>
              <a:t>Plants are rooted in soil beds on the ground, intermediate levels or rooftops</a:t>
            </a:r>
          </a:p>
          <a:p>
            <a:pPr>
              <a:spcBef>
                <a:spcPts val="600"/>
              </a:spcBef>
            </a:pPr>
            <a:r>
              <a:rPr lang="en-GB" sz="2000" dirty="0" smtClean="0"/>
              <a:t>Plant selection is very important</a:t>
            </a:r>
          </a:p>
          <a:p>
            <a:pPr>
              <a:spcBef>
                <a:spcPts val="600"/>
              </a:spcBef>
            </a:pPr>
            <a:r>
              <a:rPr lang="en-GB" sz="2000" dirty="0" smtClean="0"/>
              <a:t>Attached to existing walls or freestanding</a:t>
            </a:r>
            <a:endParaRPr lang="en-GB" sz="2000" dirty="0"/>
          </a:p>
        </p:txBody>
      </p:sp>
      <p:sp>
        <p:nvSpPr>
          <p:cNvPr id="15" name="Text Box 3">
            <a:hlinkClick r:id="rId2" action="ppaction://hlinkfile"/>
          </p:cNvPr>
          <p:cNvSpPr txBox="1">
            <a:spLocks noChangeArrowheads="1"/>
          </p:cNvSpPr>
          <p:nvPr/>
        </p:nvSpPr>
        <p:spPr bwMode="auto">
          <a:xfrm>
            <a:off x="468313" y="782248"/>
            <a:ext cx="7561163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n-GB" sz="2000" b="1" dirty="0" smtClean="0"/>
              <a:t>Types of green walling</a:t>
            </a:r>
            <a:endParaRPr lang="en-GB" sz="2000" b="1" dirty="0"/>
          </a:p>
        </p:txBody>
      </p:sp>
      <p:sp>
        <p:nvSpPr>
          <p:cNvPr id="16" name="TextBox 15"/>
          <p:cNvSpPr txBox="1"/>
          <p:nvPr/>
        </p:nvSpPr>
        <p:spPr>
          <a:xfrm>
            <a:off x="468313" y="1169861"/>
            <a:ext cx="47525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chemeClr val="accent1"/>
                </a:solidFill>
              </a:rPr>
              <a:t>Green facades</a:t>
            </a:r>
            <a:endParaRPr lang="en-GB" sz="2400" b="1" dirty="0">
              <a:solidFill>
                <a:schemeClr val="accent1"/>
              </a:solidFill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443" t="8885" r="8443" b="8884"/>
          <a:stretch/>
        </p:blipFill>
        <p:spPr>
          <a:xfrm>
            <a:off x="683998" y="4005064"/>
            <a:ext cx="3384375" cy="2232248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611560" y="6337966"/>
            <a:ext cx="338394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err="1" smtClean="0"/>
              <a:t>Silhcity</a:t>
            </a:r>
            <a:r>
              <a:rPr lang="en-GB" sz="1400" dirty="0" smtClean="0"/>
              <a:t> carpark. Zurich</a:t>
            </a:r>
            <a:endParaRPr lang="en-GB" sz="1400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980" t="12863" r="11980" b="12863"/>
          <a:stretch/>
        </p:blipFill>
        <p:spPr>
          <a:xfrm>
            <a:off x="4960328" y="4005065"/>
            <a:ext cx="3428095" cy="2232248"/>
          </a:xfrm>
          <a:prstGeom prst="rect">
            <a:avLst/>
          </a:prstGeom>
        </p:spPr>
      </p:pic>
      <p:sp>
        <p:nvSpPr>
          <p:cNvPr id="18" name="TextBox 17"/>
          <p:cNvSpPr txBox="1"/>
          <p:nvPr/>
        </p:nvSpPr>
        <p:spPr>
          <a:xfrm>
            <a:off x="4955548" y="6337966"/>
            <a:ext cx="338394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/>
              <a:t>MFO Park. Zurich</a:t>
            </a:r>
            <a:endParaRPr lang="en-GB" sz="1400" dirty="0"/>
          </a:p>
        </p:txBody>
      </p:sp>
      <p:grpSp>
        <p:nvGrpSpPr>
          <p:cNvPr id="14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7" name="Picture 16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3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24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GREEN WALLING AND ROOFING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25" name="Picture 5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20888530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ext Box 3">
            <a:hlinkClick r:id="rId2" action="ppaction://hlinkfile"/>
          </p:cNvPr>
          <p:cNvSpPr txBox="1">
            <a:spLocks noChangeArrowheads="1"/>
          </p:cNvSpPr>
          <p:nvPr/>
        </p:nvSpPr>
        <p:spPr bwMode="auto">
          <a:xfrm>
            <a:off x="468313" y="782248"/>
            <a:ext cx="7561163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n-GB" sz="2000" b="1" dirty="0" smtClean="0"/>
              <a:t>Types of green walling</a:t>
            </a:r>
            <a:endParaRPr lang="en-GB" sz="2000" b="1" dirty="0"/>
          </a:p>
        </p:txBody>
      </p:sp>
      <p:sp>
        <p:nvSpPr>
          <p:cNvPr id="16" name="TextBox 15"/>
          <p:cNvSpPr txBox="1"/>
          <p:nvPr/>
        </p:nvSpPr>
        <p:spPr>
          <a:xfrm>
            <a:off x="468313" y="1169861"/>
            <a:ext cx="47525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chemeClr val="accent1"/>
                </a:solidFill>
              </a:rPr>
              <a:t>Green facades</a:t>
            </a:r>
            <a:endParaRPr lang="en-GB" sz="2400" b="1" dirty="0">
              <a:solidFill>
                <a:schemeClr val="accent1"/>
              </a:solidFill>
            </a:endParaRPr>
          </a:p>
        </p:txBody>
      </p:sp>
      <p:sp>
        <p:nvSpPr>
          <p:cNvPr id="18" name="TextBox 17"/>
          <p:cNvSpPr txBox="1"/>
          <p:nvPr/>
        </p:nvSpPr>
        <p:spPr>
          <a:xfrm>
            <a:off x="5436096" y="6298038"/>
            <a:ext cx="338394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1400" dirty="0" smtClean="0"/>
              <a:t>Amsterdam</a:t>
            </a:r>
            <a:endParaRPr lang="en-GB" sz="1400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9" y="1726038"/>
            <a:ext cx="9144000" cy="4572000"/>
          </a:xfrm>
          <a:prstGeom prst="rect">
            <a:avLst/>
          </a:prstGeom>
        </p:spPr>
      </p:pic>
      <p:grpSp>
        <p:nvGrpSpPr>
          <p:cNvPr id="11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3" name="Picture 12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4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GREEN WALLING AND ROOFING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23" name="Picture 5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22215501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ext Box 3">
            <a:hlinkClick r:id="rId2" action="ppaction://hlinkfile"/>
          </p:cNvPr>
          <p:cNvSpPr txBox="1">
            <a:spLocks noChangeArrowheads="1"/>
          </p:cNvSpPr>
          <p:nvPr/>
        </p:nvSpPr>
        <p:spPr bwMode="auto">
          <a:xfrm>
            <a:off x="468313" y="782248"/>
            <a:ext cx="7561163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n-GB" sz="2000" b="1" dirty="0" smtClean="0"/>
              <a:t>Types of green walling</a:t>
            </a:r>
            <a:endParaRPr lang="en-GB" sz="2000" b="1" dirty="0"/>
          </a:p>
        </p:txBody>
      </p:sp>
      <p:sp>
        <p:nvSpPr>
          <p:cNvPr id="16" name="TextBox 15"/>
          <p:cNvSpPr txBox="1"/>
          <p:nvPr/>
        </p:nvSpPr>
        <p:spPr>
          <a:xfrm>
            <a:off x="468313" y="1169861"/>
            <a:ext cx="47525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chemeClr val="accent1"/>
                </a:solidFill>
              </a:rPr>
              <a:t>Green facades</a:t>
            </a:r>
            <a:endParaRPr lang="en-GB" sz="2400" b="1" dirty="0">
              <a:solidFill>
                <a:schemeClr val="accent1"/>
              </a:solidFill>
            </a:endParaRPr>
          </a:p>
        </p:txBody>
      </p:sp>
      <p:sp>
        <p:nvSpPr>
          <p:cNvPr id="18" name="TextBox 17"/>
          <p:cNvSpPr txBox="1"/>
          <p:nvPr/>
        </p:nvSpPr>
        <p:spPr>
          <a:xfrm>
            <a:off x="5868144" y="6298038"/>
            <a:ext cx="338394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/>
              <a:t>OMNI Façade systems</a:t>
            </a:r>
            <a:endParaRPr lang="en-GB" sz="1400" dirty="0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73624" y="908720"/>
            <a:ext cx="4039126" cy="5226630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1892667"/>
            <a:ext cx="3326399" cy="4435199"/>
          </a:xfrm>
          <a:prstGeom prst="rect">
            <a:avLst/>
          </a:prstGeom>
        </p:spPr>
      </p:pic>
      <p:grpSp>
        <p:nvGrpSpPr>
          <p:cNvPr id="13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4" name="Picture 13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7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23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GREEN WALLING AND ROOFING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24" name="Picture 5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26854920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ext Box 3">
            <a:hlinkClick r:id="rId2" action="ppaction://hlinkfile"/>
          </p:cNvPr>
          <p:cNvSpPr txBox="1">
            <a:spLocks noChangeArrowheads="1"/>
          </p:cNvSpPr>
          <p:nvPr/>
        </p:nvSpPr>
        <p:spPr bwMode="auto">
          <a:xfrm>
            <a:off x="468313" y="782248"/>
            <a:ext cx="7561163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n-GB" sz="2000" b="1" dirty="0" smtClean="0"/>
              <a:t>Types of green walling</a:t>
            </a:r>
            <a:endParaRPr lang="en-GB" sz="2000" b="1" dirty="0"/>
          </a:p>
        </p:txBody>
      </p:sp>
      <p:sp>
        <p:nvSpPr>
          <p:cNvPr id="16" name="TextBox 15"/>
          <p:cNvSpPr txBox="1"/>
          <p:nvPr/>
        </p:nvSpPr>
        <p:spPr>
          <a:xfrm>
            <a:off x="468313" y="1169861"/>
            <a:ext cx="47525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chemeClr val="accent1"/>
                </a:solidFill>
              </a:rPr>
              <a:t>Green facades</a:t>
            </a:r>
            <a:endParaRPr lang="en-GB" sz="2400" b="1" dirty="0">
              <a:solidFill>
                <a:schemeClr val="accent1"/>
              </a:solidFill>
            </a:endParaRPr>
          </a:p>
        </p:txBody>
      </p:sp>
      <p:sp>
        <p:nvSpPr>
          <p:cNvPr id="18" name="TextBox 17"/>
          <p:cNvSpPr txBox="1"/>
          <p:nvPr/>
        </p:nvSpPr>
        <p:spPr>
          <a:xfrm>
            <a:off x="5868144" y="6298038"/>
            <a:ext cx="338394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/>
              <a:t>Office building. Concepcion. Chile</a:t>
            </a:r>
            <a:endParaRPr lang="en-GB" sz="1400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96309" y="692399"/>
            <a:ext cx="4457700" cy="543877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2983" y="2000656"/>
            <a:ext cx="3836130" cy="4066134"/>
          </a:xfrm>
          <a:prstGeom prst="rect">
            <a:avLst/>
          </a:prstGeom>
        </p:spPr>
      </p:pic>
      <p:grpSp>
        <p:nvGrpSpPr>
          <p:cNvPr id="13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4" name="Picture 13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7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23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GREEN WALLING AND ROOFING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24" name="Picture 5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13338813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ext Box 3">
            <a:hlinkClick r:id="rId2" action="ppaction://hlinkfile"/>
          </p:cNvPr>
          <p:cNvSpPr txBox="1">
            <a:spLocks noChangeArrowheads="1"/>
          </p:cNvSpPr>
          <p:nvPr/>
        </p:nvSpPr>
        <p:spPr bwMode="auto">
          <a:xfrm>
            <a:off x="468313" y="782248"/>
            <a:ext cx="7561163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n-GB" sz="2000" b="1" dirty="0" smtClean="0"/>
              <a:t>Types of green walling</a:t>
            </a:r>
            <a:endParaRPr lang="en-GB" sz="2000" b="1" dirty="0"/>
          </a:p>
        </p:txBody>
      </p:sp>
      <p:sp>
        <p:nvSpPr>
          <p:cNvPr id="16" name="TextBox 15"/>
          <p:cNvSpPr txBox="1"/>
          <p:nvPr/>
        </p:nvSpPr>
        <p:spPr>
          <a:xfrm>
            <a:off x="468313" y="1169861"/>
            <a:ext cx="47525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chemeClr val="accent1"/>
                </a:solidFill>
              </a:rPr>
              <a:t>Living walls</a:t>
            </a:r>
            <a:endParaRPr lang="en-GB" sz="2400" b="1" dirty="0">
              <a:solidFill>
                <a:schemeClr val="accent1"/>
              </a:solidFill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468313" y="1772816"/>
            <a:ext cx="8064127" cy="247760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600"/>
              </a:spcBef>
            </a:pPr>
            <a:r>
              <a:rPr lang="en-GB" sz="2000" dirty="0" smtClean="0"/>
              <a:t>Pre-vegetated panels, modules, planted blankets or bags that are affixed to a structural wall or free-standing frame</a:t>
            </a:r>
          </a:p>
          <a:p>
            <a:pPr>
              <a:spcBef>
                <a:spcPts val="600"/>
              </a:spcBef>
            </a:pPr>
            <a:r>
              <a:rPr lang="en-GB" sz="2000" dirty="0" smtClean="0"/>
              <a:t>Can support a great diversity and density of plant species</a:t>
            </a:r>
            <a:endParaRPr lang="en-GB" sz="2000" dirty="0"/>
          </a:p>
          <a:p>
            <a:pPr>
              <a:spcBef>
                <a:spcPts val="600"/>
              </a:spcBef>
            </a:pPr>
            <a:r>
              <a:rPr lang="en-GB" sz="2000" dirty="0" smtClean="0"/>
              <a:t>Plants are rooted directly in the structure or in growth medium before added to the structure. It is usually hydroponic </a:t>
            </a:r>
          </a:p>
          <a:p>
            <a:pPr>
              <a:spcBef>
                <a:spcPts val="600"/>
              </a:spcBef>
            </a:pPr>
            <a:r>
              <a:rPr lang="en-GB" sz="2000" dirty="0" smtClean="0"/>
              <a:t>Growing media: organic (coconut coir, peat, tree bark) or inorganic (expanded clay pebbles, gravel, perlite, mineral soil)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608" y="4278392"/>
            <a:ext cx="3117901" cy="2341240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93835" y="4278392"/>
            <a:ext cx="2875898" cy="2341240"/>
          </a:xfrm>
          <a:prstGeom prst="rect">
            <a:avLst/>
          </a:prstGeom>
        </p:spPr>
      </p:pic>
      <p:grpSp>
        <p:nvGrpSpPr>
          <p:cNvPr id="14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7" name="Picture 16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8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23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GREEN WALLING AND ROOFING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24" name="Picture 5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30807258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ext Box 3">
            <a:hlinkClick r:id="rId2" action="ppaction://hlinkfile"/>
          </p:cNvPr>
          <p:cNvSpPr txBox="1">
            <a:spLocks noChangeArrowheads="1"/>
          </p:cNvSpPr>
          <p:nvPr/>
        </p:nvSpPr>
        <p:spPr bwMode="auto">
          <a:xfrm>
            <a:off x="468313" y="782248"/>
            <a:ext cx="7561163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n-GB" sz="2000" b="1" dirty="0" smtClean="0"/>
              <a:t>Types of green walling</a:t>
            </a:r>
            <a:endParaRPr lang="en-GB" sz="2000" b="1" dirty="0"/>
          </a:p>
        </p:txBody>
      </p:sp>
      <p:sp>
        <p:nvSpPr>
          <p:cNvPr id="16" name="TextBox 15"/>
          <p:cNvSpPr txBox="1"/>
          <p:nvPr/>
        </p:nvSpPr>
        <p:spPr>
          <a:xfrm>
            <a:off x="468313" y="1169861"/>
            <a:ext cx="47525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chemeClr val="accent1"/>
                </a:solidFill>
              </a:rPr>
              <a:t>Living walls</a:t>
            </a:r>
            <a:endParaRPr lang="en-GB" sz="2400" b="1" dirty="0">
              <a:solidFill>
                <a:schemeClr val="accent1"/>
              </a:solidFill>
            </a:endParaRPr>
          </a:p>
        </p:txBody>
      </p:sp>
      <p:sp>
        <p:nvSpPr>
          <p:cNvPr id="18" name="TextBox 17"/>
          <p:cNvSpPr txBox="1"/>
          <p:nvPr/>
        </p:nvSpPr>
        <p:spPr>
          <a:xfrm>
            <a:off x="6019355" y="6550223"/>
            <a:ext cx="338394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/>
              <a:t>Growing of plants in panel</a:t>
            </a:r>
            <a:endParaRPr lang="en-GB" sz="14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21341" y="4484349"/>
            <a:ext cx="2798701" cy="2099026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19355" y="750097"/>
            <a:ext cx="2800688" cy="3734251"/>
          </a:xfrm>
          <a:prstGeom prst="rect">
            <a:avLst/>
          </a:prstGeom>
        </p:spPr>
      </p:pic>
      <p:sp>
        <p:nvSpPr>
          <p:cNvPr id="14" name="TextBox 13"/>
          <p:cNvSpPr txBox="1"/>
          <p:nvPr/>
        </p:nvSpPr>
        <p:spPr>
          <a:xfrm>
            <a:off x="6019355" y="408313"/>
            <a:ext cx="338394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/>
              <a:t>Starbucks. Seattle</a:t>
            </a:r>
            <a:endParaRPr lang="en-GB" sz="1400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352" y="2019139"/>
            <a:ext cx="5894032" cy="4171380"/>
          </a:xfrm>
          <a:prstGeom prst="rect">
            <a:avLst/>
          </a:prstGeom>
        </p:spPr>
      </p:pic>
      <p:grpSp>
        <p:nvGrpSpPr>
          <p:cNvPr id="17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23" name="Picture 22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4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25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GREEN WALLING AND ROOFING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26" name="Picture 5"/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27937722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ext Box 3">
            <a:hlinkClick r:id="rId2" action="ppaction://hlinkfile"/>
          </p:cNvPr>
          <p:cNvSpPr txBox="1">
            <a:spLocks noChangeArrowheads="1"/>
          </p:cNvSpPr>
          <p:nvPr/>
        </p:nvSpPr>
        <p:spPr bwMode="auto">
          <a:xfrm>
            <a:off x="468313" y="782248"/>
            <a:ext cx="7561163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n-GB" sz="2000" b="1" dirty="0" smtClean="0"/>
              <a:t>Types of green walling</a:t>
            </a:r>
            <a:endParaRPr lang="en-GB" sz="2000" b="1" dirty="0"/>
          </a:p>
        </p:txBody>
      </p:sp>
      <p:sp>
        <p:nvSpPr>
          <p:cNvPr id="16" name="TextBox 15"/>
          <p:cNvSpPr txBox="1"/>
          <p:nvPr/>
        </p:nvSpPr>
        <p:spPr>
          <a:xfrm>
            <a:off x="468313" y="1169861"/>
            <a:ext cx="47525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chemeClr val="accent1"/>
                </a:solidFill>
              </a:rPr>
              <a:t>Pro wall system</a:t>
            </a:r>
            <a:endParaRPr lang="en-GB" sz="2400" b="1" dirty="0">
              <a:solidFill>
                <a:schemeClr val="accent1"/>
              </a:solidFill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36044" y="2052240"/>
            <a:ext cx="4428816" cy="4473104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446609" y="2340843"/>
            <a:ext cx="3765351" cy="20313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+mj-lt"/>
              <a:buAutoNum type="arabicPeriod"/>
            </a:pPr>
            <a:r>
              <a:rPr lang="en-GB" b="1" dirty="0">
                <a:solidFill>
                  <a:srgbClr val="354A55"/>
                </a:solidFill>
                <a:latin typeface="Proxima Nova Regular"/>
              </a:rPr>
              <a:t>Stainless Steel </a:t>
            </a:r>
            <a:r>
              <a:rPr lang="en-GB" b="1" dirty="0" smtClean="0">
                <a:solidFill>
                  <a:srgbClr val="354A55"/>
                </a:solidFill>
                <a:latin typeface="Proxima Nova Regular"/>
              </a:rPr>
              <a:t>Frames</a:t>
            </a:r>
          </a:p>
          <a:p>
            <a:pPr>
              <a:buFont typeface="+mj-lt"/>
              <a:buAutoNum type="arabicPeriod"/>
            </a:pPr>
            <a:r>
              <a:rPr lang="en-GB" b="1" dirty="0" smtClean="0">
                <a:solidFill>
                  <a:srgbClr val="354A55"/>
                </a:solidFill>
                <a:latin typeface="Proxima Nova Regular"/>
              </a:rPr>
              <a:t>Stainless </a:t>
            </a:r>
            <a:r>
              <a:rPr lang="en-GB" b="1" dirty="0">
                <a:solidFill>
                  <a:srgbClr val="354A55"/>
                </a:solidFill>
                <a:latin typeface="Proxima Nova Regular"/>
              </a:rPr>
              <a:t>Steel Panels: </a:t>
            </a:r>
            <a:endParaRPr lang="en-GB" b="1" dirty="0" smtClean="0">
              <a:solidFill>
                <a:srgbClr val="354A55"/>
              </a:solidFill>
              <a:latin typeface="Proxima Nova Regular"/>
            </a:endParaRPr>
          </a:p>
          <a:p>
            <a:pPr>
              <a:buFont typeface="+mj-lt"/>
              <a:buAutoNum type="arabicPeriod"/>
            </a:pPr>
            <a:r>
              <a:rPr lang="en-GB" b="1" dirty="0" smtClean="0">
                <a:solidFill>
                  <a:srgbClr val="354A55"/>
                </a:solidFill>
                <a:latin typeface="Proxima Nova Regular"/>
              </a:rPr>
              <a:t>Growth Media</a:t>
            </a:r>
            <a:r>
              <a:rPr lang="en-GB" dirty="0">
                <a:solidFill>
                  <a:srgbClr val="354A55"/>
                </a:solidFill>
                <a:latin typeface="Proxima Nova Regular"/>
              </a:rPr>
              <a:t> </a:t>
            </a:r>
            <a:r>
              <a:rPr lang="en-GB" dirty="0" smtClean="0">
                <a:solidFill>
                  <a:srgbClr val="354A55"/>
                </a:solidFill>
                <a:latin typeface="Proxima Nova Regular"/>
              </a:rPr>
              <a:t>(Organic </a:t>
            </a:r>
            <a:r>
              <a:rPr lang="en-GB" dirty="0">
                <a:solidFill>
                  <a:srgbClr val="354A55"/>
                </a:solidFill>
                <a:latin typeface="Proxima Nova Regular"/>
              </a:rPr>
              <a:t>coconut coir </a:t>
            </a:r>
            <a:r>
              <a:rPr lang="en-GB" dirty="0" smtClean="0">
                <a:solidFill>
                  <a:srgbClr val="354A55"/>
                </a:solidFill>
                <a:latin typeface="Proxima Nova Regular"/>
              </a:rPr>
              <a:t>fibre)</a:t>
            </a:r>
            <a:endParaRPr lang="en-GB" dirty="0">
              <a:solidFill>
                <a:srgbClr val="354A55"/>
              </a:solidFill>
              <a:latin typeface="Proxima Nova Regular"/>
            </a:endParaRPr>
          </a:p>
          <a:p>
            <a:pPr>
              <a:buFont typeface="+mj-lt"/>
              <a:buAutoNum type="arabicPeriod"/>
            </a:pPr>
            <a:r>
              <a:rPr lang="en-GB" b="1" dirty="0">
                <a:solidFill>
                  <a:srgbClr val="354A55"/>
                </a:solidFill>
                <a:latin typeface="Proxima Nova Regular"/>
              </a:rPr>
              <a:t>Plants:</a:t>
            </a:r>
            <a:r>
              <a:rPr lang="en-GB" dirty="0">
                <a:solidFill>
                  <a:srgbClr val="354A55"/>
                </a:solidFill>
                <a:latin typeface="Proxima Nova Regular"/>
              </a:rPr>
              <a:t> </a:t>
            </a:r>
            <a:endParaRPr lang="en-GB" dirty="0" smtClean="0">
              <a:solidFill>
                <a:srgbClr val="354A55"/>
              </a:solidFill>
              <a:latin typeface="Proxima Nova Regular"/>
            </a:endParaRPr>
          </a:p>
          <a:p>
            <a:pPr>
              <a:buFont typeface="+mj-lt"/>
              <a:buAutoNum type="arabicPeriod"/>
            </a:pPr>
            <a:r>
              <a:rPr lang="en-GB" b="1" dirty="0" smtClean="0">
                <a:solidFill>
                  <a:srgbClr val="354A55"/>
                </a:solidFill>
                <a:latin typeface="Proxima Nova Regular"/>
              </a:rPr>
              <a:t>Remote </a:t>
            </a:r>
            <a:r>
              <a:rPr lang="en-GB" b="1" dirty="0">
                <a:solidFill>
                  <a:srgbClr val="354A55"/>
                </a:solidFill>
                <a:latin typeface="Proxima Nova Regular"/>
              </a:rPr>
              <a:t>Monitoring Irrigation/Fertilization </a:t>
            </a:r>
            <a:r>
              <a:rPr lang="en-GB" b="1" dirty="0" smtClean="0">
                <a:solidFill>
                  <a:srgbClr val="354A55"/>
                </a:solidFill>
                <a:latin typeface="Proxima Nova Regular"/>
              </a:rPr>
              <a:t>System</a:t>
            </a:r>
            <a:r>
              <a:rPr lang="en-GB" b="1" dirty="0">
                <a:solidFill>
                  <a:srgbClr val="354A55"/>
                </a:solidFill>
                <a:latin typeface="Proxima Nova Regular"/>
              </a:rPr>
              <a:t> </a:t>
            </a:r>
            <a:endParaRPr lang="en-GB" b="0" i="0" dirty="0">
              <a:solidFill>
                <a:srgbClr val="354A55"/>
              </a:solidFill>
              <a:effectLst/>
              <a:latin typeface="Proxima Nova Regular"/>
            </a:endParaRPr>
          </a:p>
        </p:txBody>
      </p:sp>
      <p:grpSp>
        <p:nvGrpSpPr>
          <p:cNvPr id="11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3" name="Picture 12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4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GREEN WALLING AND ROOFING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8" name="Picture 5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6548149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ext Box 3">
            <a:hlinkClick r:id="rId2" action="ppaction://hlinkfile"/>
          </p:cNvPr>
          <p:cNvSpPr txBox="1">
            <a:spLocks noChangeArrowheads="1"/>
          </p:cNvSpPr>
          <p:nvPr/>
        </p:nvSpPr>
        <p:spPr bwMode="auto">
          <a:xfrm>
            <a:off x="468313" y="782248"/>
            <a:ext cx="7561163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n-GB" sz="2000" b="1" dirty="0" smtClean="0"/>
              <a:t>Types of green walling</a:t>
            </a:r>
            <a:endParaRPr lang="en-GB" sz="2000" b="1" dirty="0"/>
          </a:p>
        </p:txBody>
      </p:sp>
      <p:sp>
        <p:nvSpPr>
          <p:cNvPr id="16" name="TextBox 15"/>
          <p:cNvSpPr txBox="1"/>
          <p:nvPr/>
        </p:nvSpPr>
        <p:spPr>
          <a:xfrm>
            <a:off x="468313" y="1169861"/>
            <a:ext cx="47525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chemeClr val="accent1"/>
                </a:solidFill>
              </a:rPr>
              <a:t>Pro wall system</a:t>
            </a:r>
            <a:endParaRPr lang="en-GB" sz="2400" b="1" dirty="0">
              <a:solidFill>
                <a:schemeClr val="accent1"/>
              </a:solidFill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613"/>
          <a:stretch/>
        </p:blipFill>
        <p:spPr>
          <a:xfrm>
            <a:off x="360912" y="1760498"/>
            <a:ext cx="8361687" cy="4836854"/>
          </a:xfrm>
          <a:prstGeom prst="rect">
            <a:avLst/>
          </a:prstGeom>
        </p:spPr>
      </p:pic>
      <p:grpSp>
        <p:nvGrpSpPr>
          <p:cNvPr id="10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1" name="Picture 10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3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4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GREEN WALLING AND ROOFING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7" name="Picture 5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2624262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ext Box 3">
            <a:hlinkClick r:id="rId2" action="ppaction://hlinkfile"/>
          </p:cNvPr>
          <p:cNvSpPr txBox="1">
            <a:spLocks noChangeArrowheads="1"/>
          </p:cNvSpPr>
          <p:nvPr/>
        </p:nvSpPr>
        <p:spPr bwMode="auto">
          <a:xfrm>
            <a:off x="468313" y="782248"/>
            <a:ext cx="7561163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n-GB" sz="2000" b="1" dirty="0" smtClean="0"/>
              <a:t>Types of green walling</a:t>
            </a:r>
            <a:endParaRPr lang="en-GB" sz="2000" b="1" dirty="0"/>
          </a:p>
        </p:txBody>
      </p:sp>
      <p:sp>
        <p:nvSpPr>
          <p:cNvPr id="16" name="TextBox 15"/>
          <p:cNvSpPr txBox="1"/>
          <p:nvPr/>
        </p:nvSpPr>
        <p:spPr>
          <a:xfrm>
            <a:off x="468313" y="1169861"/>
            <a:ext cx="47525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chemeClr val="accent1"/>
                </a:solidFill>
              </a:rPr>
              <a:t>Tray systems</a:t>
            </a:r>
            <a:endParaRPr lang="en-GB" sz="2400" b="1" dirty="0">
              <a:solidFill>
                <a:schemeClr val="accent1"/>
              </a:solidFill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761" y="1772816"/>
            <a:ext cx="4224469" cy="3168352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19433" y="783908"/>
            <a:ext cx="3630833" cy="2723125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19433" y="3645024"/>
            <a:ext cx="4233693" cy="2831282"/>
          </a:xfrm>
          <a:prstGeom prst="rect">
            <a:avLst/>
          </a:prstGeom>
        </p:spPr>
      </p:pic>
      <p:grpSp>
        <p:nvGrpSpPr>
          <p:cNvPr id="13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4" name="Picture 13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7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8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GREEN WALLING AND ROOFING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23" name="Picture 5"/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6187254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ext Box 3">
            <a:hlinkClick r:id="rId2" action="ppaction://hlinkfile"/>
          </p:cNvPr>
          <p:cNvSpPr txBox="1">
            <a:spLocks noChangeArrowheads="1"/>
          </p:cNvSpPr>
          <p:nvPr/>
        </p:nvSpPr>
        <p:spPr bwMode="auto">
          <a:xfrm>
            <a:off x="468313" y="782248"/>
            <a:ext cx="7561163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n-GB" sz="2000" b="1" dirty="0" smtClean="0"/>
              <a:t>Types of green walling</a:t>
            </a:r>
            <a:endParaRPr lang="en-GB" sz="2000" b="1" dirty="0"/>
          </a:p>
        </p:txBody>
      </p:sp>
      <p:sp>
        <p:nvSpPr>
          <p:cNvPr id="16" name="TextBox 15"/>
          <p:cNvSpPr txBox="1"/>
          <p:nvPr/>
        </p:nvSpPr>
        <p:spPr>
          <a:xfrm>
            <a:off x="468313" y="1169861"/>
            <a:ext cx="47525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chemeClr val="accent1"/>
                </a:solidFill>
              </a:rPr>
              <a:t>The </a:t>
            </a:r>
            <a:r>
              <a:rPr lang="en-GB" sz="2400" b="1" dirty="0" err="1" smtClean="0">
                <a:solidFill>
                  <a:schemeClr val="accent1"/>
                </a:solidFill>
              </a:rPr>
              <a:t>Veripot</a:t>
            </a:r>
            <a:r>
              <a:rPr lang="en-GB" sz="2400" b="1" dirty="0" smtClean="0">
                <a:solidFill>
                  <a:schemeClr val="accent1"/>
                </a:solidFill>
              </a:rPr>
              <a:t> system (indoors)</a:t>
            </a:r>
            <a:endParaRPr lang="en-GB" sz="2400" b="1" dirty="0">
              <a:solidFill>
                <a:schemeClr val="accent1"/>
              </a:solidFill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9" y="1715272"/>
            <a:ext cx="9144000" cy="5108448"/>
          </a:xfrm>
          <a:prstGeom prst="rect">
            <a:avLst/>
          </a:prstGeom>
        </p:spPr>
      </p:pic>
      <p:grpSp>
        <p:nvGrpSpPr>
          <p:cNvPr id="10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1" name="Picture 10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3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4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GREEN WALLING AND ROOFING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7" name="Picture 5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17392367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extBox 15"/>
          <p:cNvSpPr txBox="1"/>
          <p:nvPr/>
        </p:nvSpPr>
        <p:spPr>
          <a:xfrm>
            <a:off x="477479" y="767989"/>
            <a:ext cx="47525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chemeClr val="accent1"/>
                </a:solidFill>
              </a:rPr>
              <a:t>Maintenance</a:t>
            </a:r>
            <a:endParaRPr lang="en-GB" sz="2400" b="1" dirty="0">
              <a:solidFill>
                <a:schemeClr val="accent1"/>
              </a:solidFill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501436" y="1772816"/>
            <a:ext cx="792088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According to previous solutions… </a:t>
            </a:r>
          </a:p>
          <a:p>
            <a:pPr algn="r"/>
            <a:r>
              <a:rPr lang="en-GB" sz="2400" dirty="0" smtClean="0"/>
              <a:t>what about maintenance?</a:t>
            </a:r>
            <a:endParaRPr lang="en-GB" sz="2400" dirty="0"/>
          </a:p>
        </p:txBody>
      </p:sp>
      <p:sp>
        <p:nvSpPr>
          <p:cNvPr id="3" name="TextBox 2"/>
          <p:cNvSpPr txBox="1"/>
          <p:nvPr/>
        </p:nvSpPr>
        <p:spPr>
          <a:xfrm>
            <a:off x="642333" y="2867744"/>
            <a:ext cx="759046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 smtClean="0"/>
              <a:t>Irrigation systems</a:t>
            </a:r>
            <a:r>
              <a:rPr lang="en-GB" sz="2000" dirty="0" smtClean="0"/>
              <a:t>. Check timers, filters, valves, etc. from time to time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642333" y="3561191"/>
            <a:ext cx="720037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 smtClean="0"/>
              <a:t>Access</a:t>
            </a:r>
            <a:r>
              <a:rPr lang="en-GB" sz="2000" dirty="0" smtClean="0"/>
              <a:t>. Needed from time to time. Important location to have appropriate access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646872" y="4552020"/>
            <a:ext cx="720037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 smtClean="0"/>
              <a:t>Drainage</a:t>
            </a:r>
            <a:r>
              <a:rPr lang="en-GB" sz="2000" dirty="0" smtClean="0"/>
              <a:t>. Avoid clogged drainage. Check any organic matter is clean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688536" y="5235073"/>
            <a:ext cx="798791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 smtClean="0"/>
              <a:t>Plants</a:t>
            </a:r>
            <a:r>
              <a:rPr lang="en-GB" sz="2000" dirty="0" smtClean="0"/>
              <a:t>. They are alive and need attention. Check any leaf damage, disease, dieback and any dead foliage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683998" y="6236296"/>
            <a:ext cx="832707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 smtClean="0"/>
              <a:t>Light</a:t>
            </a:r>
            <a:r>
              <a:rPr lang="en-GB" sz="2000" dirty="0" smtClean="0"/>
              <a:t>. Design for appropriate light conditions and direct sun radiation if needed</a:t>
            </a:r>
          </a:p>
        </p:txBody>
      </p:sp>
      <p:grpSp>
        <p:nvGrpSpPr>
          <p:cNvPr id="15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7" name="Picture 16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8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23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GREEN WALLING AND ROOFING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24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36506135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10" grpId="0"/>
      <p:bldP spid="11" grpId="0"/>
      <p:bldP spid="13" grpId="0"/>
      <p:bldP spid="14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extBox 15"/>
          <p:cNvSpPr txBox="1"/>
          <p:nvPr/>
        </p:nvSpPr>
        <p:spPr>
          <a:xfrm>
            <a:off x="477479" y="767989"/>
            <a:ext cx="47525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chemeClr val="accent1"/>
                </a:solidFill>
              </a:rPr>
              <a:t>Green roofs</a:t>
            </a:r>
            <a:endParaRPr lang="en-GB" sz="2400" b="1" dirty="0">
              <a:solidFill>
                <a:schemeClr val="accent1"/>
              </a:solidFill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501436" y="1500248"/>
            <a:ext cx="7920880" cy="26930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600"/>
              </a:spcBef>
            </a:pPr>
            <a:r>
              <a:rPr lang="en-GB" sz="2400" dirty="0" smtClean="0"/>
              <a:t>Considerations:</a:t>
            </a:r>
          </a:p>
          <a:p>
            <a:pPr>
              <a:spcBef>
                <a:spcPts val="600"/>
              </a:spcBef>
            </a:pPr>
            <a:endParaRPr lang="en-GB" sz="2400" dirty="0"/>
          </a:p>
          <a:p>
            <a:pPr marL="342900" indent="-342900">
              <a:spcBef>
                <a:spcPts val="600"/>
              </a:spcBef>
              <a:buFontTx/>
              <a:buChar char="-"/>
            </a:pPr>
            <a:r>
              <a:rPr lang="en-GB" sz="2400" dirty="0" smtClean="0"/>
              <a:t>Increase of dead loads</a:t>
            </a:r>
          </a:p>
          <a:p>
            <a:pPr marL="342900" indent="-342900">
              <a:spcBef>
                <a:spcPts val="600"/>
              </a:spcBef>
              <a:buFontTx/>
              <a:buChar char="-"/>
            </a:pPr>
            <a:r>
              <a:rPr lang="en-GB" sz="2400" dirty="0" smtClean="0"/>
              <a:t>Adequate drainage</a:t>
            </a:r>
          </a:p>
          <a:p>
            <a:pPr marL="342900" indent="-342900">
              <a:spcBef>
                <a:spcPts val="600"/>
              </a:spcBef>
              <a:buFontTx/>
              <a:buChar char="-"/>
            </a:pPr>
            <a:r>
              <a:rPr lang="en-GB" sz="2400" dirty="0" smtClean="0"/>
              <a:t>Waterproof</a:t>
            </a:r>
          </a:p>
          <a:p>
            <a:pPr marL="342900" indent="-342900">
              <a:spcBef>
                <a:spcPts val="600"/>
              </a:spcBef>
              <a:buFontTx/>
              <a:buChar char="-"/>
            </a:pPr>
            <a:r>
              <a:rPr lang="en-GB" sz="2400" dirty="0" smtClean="0"/>
              <a:t>Maintenance</a:t>
            </a:r>
            <a:endParaRPr lang="en-GB" sz="2400" dirty="0"/>
          </a:p>
        </p:txBody>
      </p:sp>
      <p:sp>
        <p:nvSpPr>
          <p:cNvPr id="4" name="TextBox 3"/>
          <p:cNvSpPr txBox="1"/>
          <p:nvPr/>
        </p:nvSpPr>
        <p:spPr>
          <a:xfrm>
            <a:off x="501436" y="4869160"/>
            <a:ext cx="349450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Two types:</a:t>
            </a:r>
          </a:p>
          <a:p>
            <a:endParaRPr lang="en-GB" sz="2400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/>
              <a:t>Flat roofs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/>
              <a:t>Pitched roofs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4008" y="1124744"/>
            <a:ext cx="4137218" cy="4924525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5292080" y="6220064"/>
            <a:ext cx="348914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1400" dirty="0" smtClean="0"/>
              <a:t>Alliance Insurance Company. Stuttgart</a:t>
            </a:r>
            <a:endParaRPr lang="en-GB" sz="1400" dirty="0"/>
          </a:p>
        </p:txBody>
      </p:sp>
      <p:grpSp>
        <p:nvGrpSpPr>
          <p:cNvPr id="17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8" name="Picture 17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3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24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GREEN WALLING AND ROOFING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25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36937998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extBox 15"/>
          <p:cNvSpPr txBox="1"/>
          <p:nvPr/>
        </p:nvSpPr>
        <p:spPr>
          <a:xfrm>
            <a:off x="477479" y="767989"/>
            <a:ext cx="47525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chemeClr val="accent1"/>
                </a:solidFill>
              </a:rPr>
              <a:t>Green roofs</a:t>
            </a:r>
            <a:endParaRPr lang="en-GB" sz="2400" b="1" dirty="0">
              <a:solidFill>
                <a:schemeClr val="accent1"/>
              </a:solidFill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1403648" y="2276872"/>
            <a:ext cx="619225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 smtClean="0"/>
              <a:t>Can you detail a typical cross-section of one green flat roof and one green pitched roof?</a:t>
            </a:r>
            <a:endParaRPr lang="en-GB" sz="2400" dirty="0"/>
          </a:p>
        </p:txBody>
      </p:sp>
      <p:grpSp>
        <p:nvGrpSpPr>
          <p:cNvPr id="13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4" name="Picture 1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5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GREEN WALLING AND ROOFING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1829105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extBox 15"/>
          <p:cNvSpPr txBox="1"/>
          <p:nvPr/>
        </p:nvSpPr>
        <p:spPr>
          <a:xfrm>
            <a:off x="477479" y="767989"/>
            <a:ext cx="47525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chemeClr val="accent1"/>
                </a:solidFill>
              </a:rPr>
              <a:t>Green roofs</a:t>
            </a:r>
            <a:endParaRPr lang="en-GB" sz="2400" b="1" dirty="0">
              <a:solidFill>
                <a:schemeClr val="accent1"/>
              </a:solidFill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03648" y="1412776"/>
            <a:ext cx="6231249" cy="4654361"/>
          </a:xfrm>
          <a:prstGeom prst="rect">
            <a:avLst/>
          </a:prstGeom>
        </p:spPr>
      </p:pic>
      <p:sp>
        <p:nvSpPr>
          <p:cNvPr id="4" name="Rectangle 3"/>
          <p:cNvSpPr/>
          <p:nvPr/>
        </p:nvSpPr>
        <p:spPr>
          <a:xfrm>
            <a:off x="971600" y="6080716"/>
            <a:ext cx="7394462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400" dirty="0">
                <a:solidFill>
                  <a:srgbClr val="333333"/>
                </a:solidFill>
                <a:latin typeface="Helvetica Neue"/>
              </a:rPr>
              <a:t>A typical build-up for an extensive or semi-intensive green </a:t>
            </a:r>
            <a:r>
              <a:rPr lang="en-GB" sz="1400" dirty="0" smtClean="0">
                <a:solidFill>
                  <a:srgbClr val="333333"/>
                </a:solidFill>
                <a:latin typeface="Helvetica Neue"/>
              </a:rPr>
              <a:t>roof. www.safeguardeurope.com</a:t>
            </a:r>
            <a:endParaRPr lang="en-GB" sz="1400" dirty="0"/>
          </a:p>
        </p:txBody>
      </p:sp>
      <p:grpSp>
        <p:nvGrpSpPr>
          <p:cNvPr id="11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3" name="Picture 12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4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5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GREEN WALLING AND ROOFING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7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11448000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extBox 15"/>
          <p:cNvSpPr txBox="1"/>
          <p:nvPr/>
        </p:nvSpPr>
        <p:spPr>
          <a:xfrm>
            <a:off x="477479" y="767989"/>
            <a:ext cx="47525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chemeClr val="accent1"/>
                </a:solidFill>
              </a:rPr>
              <a:t>Green roofs</a:t>
            </a:r>
            <a:endParaRPr lang="en-GB" sz="2400" b="1" dirty="0">
              <a:solidFill>
                <a:schemeClr val="accent1"/>
              </a:solidFill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43957" y="745581"/>
            <a:ext cx="5372100" cy="6038850"/>
          </a:xfrm>
          <a:prstGeom prst="rect">
            <a:avLst/>
          </a:prstGeom>
        </p:spPr>
      </p:pic>
      <p:grpSp>
        <p:nvGrpSpPr>
          <p:cNvPr id="11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3" name="Picture 12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4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5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GREEN WALLING AND ROOFING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7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32103171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extBox 15"/>
          <p:cNvSpPr txBox="1"/>
          <p:nvPr/>
        </p:nvSpPr>
        <p:spPr>
          <a:xfrm>
            <a:off x="477479" y="767989"/>
            <a:ext cx="47525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chemeClr val="accent1"/>
                </a:solidFill>
              </a:rPr>
              <a:t>Green roofs</a:t>
            </a:r>
            <a:endParaRPr lang="en-GB" sz="2400" b="1" dirty="0">
              <a:solidFill>
                <a:schemeClr val="accent1"/>
              </a:solidFill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663750" y="1265493"/>
            <a:ext cx="7394462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400" dirty="0" smtClean="0">
                <a:solidFill>
                  <a:srgbClr val="333333"/>
                </a:solidFill>
                <a:latin typeface="Helvetica Neue"/>
              </a:rPr>
              <a:t>Systems for pitched roof</a:t>
            </a:r>
            <a:endParaRPr lang="en-GB" sz="1400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0564" y="1598058"/>
            <a:ext cx="7648574" cy="206654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67744" y="3689386"/>
            <a:ext cx="4462550" cy="2993512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6876256" y="6405899"/>
            <a:ext cx="215952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smtClean="0"/>
              <a:t>www.greenrooftechnology.com</a:t>
            </a:r>
            <a:endParaRPr lang="en-GB" sz="1200" dirty="0"/>
          </a:p>
        </p:txBody>
      </p:sp>
      <p:grpSp>
        <p:nvGrpSpPr>
          <p:cNvPr id="13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4" name="Picture 13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5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GREEN WALLING AND ROOFING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8" name="Picture 5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28580093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extBox 15"/>
          <p:cNvSpPr txBox="1"/>
          <p:nvPr/>
        </p:nvSpPr>
        <p:spPr>
          <a:xfrm>
            <a:off x="477479" y="767989"/>
            <a:ext cx="47525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chemeClr val="accent1"/>
                </a:solidFill>
              </a:rPr>
              <a:t>Green roofs</a:t>
            </a:r>
            <a:endParaRPr lang="en-GB" sz="2400" b="1" dirty="0">
              <a:solidFill>
                <a:schemeClr val="accent1"/>
              </a:solidFill>
            </a:endParaRPr>
          </a:p>
        </p:txBody>
      </p:sp>
      <p:grpSp>
        <p:nvGrpSpPr>
          <p:cNvPr id="13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4" name="Picture 1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5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GREEN WALLING AND ROOFING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2" name="Rectangle 1"/>
          <p:cNvSpPr/>
          <p:nvPr/>
        </p:nvSpPr>
        <p:spPr>
          <a:xfrm>
            <a:off x="2286000" y="3105835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u="sng" dirty="0">
                <a:solidFill>
                  <a:srgbClr val="0000FF"/>
                </a:solidFill>
                <a:latin typeface="Times New Roman" panose="02020603050405020304" pitchFamily="18" charset="0"/>
                <a:ea typeface="Calibri" panose="020F0502020204030204" pitchFamily="34" charset="0"/>
                <a:hlinkClick r:id="rId4"/>
              </a:rPr>
              <a:t>https://www.youtube.com/watch?v=tIKUQhYKjaw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2286000" y="2492896"/>
            <a:ext cx="44462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Bosco </a:t>
            </a:r>
            <a:r>
              <a:rPr lang="en-GB" dirty="0" err="1" smtClean="0"/>
              <a:t>Verticale</a:t>
            </a:r>
            <a:r>
              <a:rPr lang="en-GB" dirty="0" smtClean="0"/>
              <a:t> (Milan)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537883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ema de Offic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1228</TotalTime>
  <Words>773</Words>
  <Application>Microsoft Office PowerPoint</Application>
  <PresentationFormat>On-screen Show (4:3)</PresentationFormat>
  <Paragraphs>171</Paragraphs>
  <Slides>31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31</vt:i4>
      </vt:variant>
    </vt:vector>
  </HeadingPairs>
  <TitlesOfParts>
    <vt:vector size="37" baseType="lpstr">
      <vt:lpstr>Arial</vt:lpstr>
      <vt:lpstr>Calibri</vt:lpstr>
      <vt:lpstr>Helvetica Neue</vt:lpstr>
      <vt:lpstr>Proxima Nova Regular</vt:lpstr>
      <vt:lpstr>Times New Roman</vt:lpstr>
      <vt:lpstr>Tema de Office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Diapositiva 1</dc:title>
  <dc:creator>Juanan</dc:creator>
  <cp:lastModifiedBy>Juan Ferriz-Papi</cp:lastModifiedBy>
  <cp:revision>50</cp:revision>
  <dcterms:created xsi:type="dcterms:W3CDTF">2011-03-05T10:46:55Z</dcterms:created>
  <dcterms:modified xsi:type="dcterms:W3CDTF">2019-03-20T08:37:41Z</dcterms:modified>
</cp:coreProperties>
</file>