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56" r:id="rId3"/>
  </p:sldMasterIdLst>
  <p:notesMasterIdLst>
    <p:notesMasterId r:id="rId29"/>
  </p:notesMasterIdLst>
  <p:handoutMasterIdLst>
    <p:handoutMasterId r:id="rId30"/>
  </p:handoutMasterIdLst>
  <p:sldIdLst>
    <p:sldId id="256" r:id="rId4"/>
    <p:sldId id="257" r:id="rId5"/>
    <p:sldId id="292" r:id="rId6"/>
    <p:sldId id="294" r:id="rId7"/>
    <p:sldId id="293" r:id="rId8"/>
    <p:sldId id="296" r:id="rId9"/>
    <p:sldId id="295" r:id="rId10"/>
    <p:sldId id="297" r:id="rId11"/>
    <p:sldId id="298" r:id="rId12"/>
    <p:sldId id="299" r:id="rId13"/>
    <p:sldId id="300" r:id="rId14"/>
    <p:sldId id="301" r:id="rId15"/>
    <p:sldId id="302" r:id="rId16"/>
    <p:sldId id="303" r:id="rId17"/>
    <p:sldId id="304" r:id="rId18"/>
    <p:sldId id="305" r:id="rId19"/>
    <p:sldId id="308" r:id="rId20"/>
    <p:sldId id="309" r:id="rId21"/>
    <p:sldId id="310" r:id="rId22"/>
    <p:sldId id="311" r:id="rId23"/>
    <p:sldId id="306" r:id="rId24"/>
    <p:sldId id="312" r:id="rId25"/>
    <p:sldId id="313" r:id="rId26"/>
    <p:sldId id="314" r:id="rId27"/>
    <p:sldId id="291" r:id="rId28"/>
  </p:sldIdLst>
  <p:sldSz cx="9144000" cy="6858000" type="screen4x3"/>
  <p:notesSz cx="6797675" cy="9926638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1BC6E5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3B4B98B0-60AC-42C2-AFA5-B58CD77FA1E5}" styleName="Light Style 1 - Accent 1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12700" cmpd="sng">
              <a:solidFill>
                <a:schemeClr val="accent1"/>
              </a:solidFill>
            </a:ln>
          </a:top>
          <a:bottom>
            <a:ln w="12700" cmpd="sng">
              <a:solidFill>
                <a:schemeClr val="accent1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accent1">
              <a:alpha val="2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12700" cmpd="sng">
              <a:solidFill>
                <a:schemeClr val="accent1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12700" cmpd="sng">
              <a:solidFill>
                <a:schemeClr val="accent1"/>
              </a:solidFill>
            </a:ln>
          </a:bottom>
        </a:tcBdr>
        <a:fill>
          <a:noFill/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 varScale="1">
        <p:scale>
          <a:sx n="110" d="100"/>
          <a:sy n="110" d="100"/>
        </p:scale>
        <p:origin x="1644" y="108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" Target="slides/slide10.xml"/><Relationship Id="rId18" Type="http://schemas.openxmlformats.org/officeDocument/2006/relationships/slide" Target="slides/slide15.xml"/><Relationship Id="rId26" Type="http://schemas.openxmlformats.org/officeDocument/2006/relationships/slide" Target="slides/slide23.xml"/><Relationship Id="rId3" Type="http://schemas.openxmlformats.org/officeDocument/2006/relationships/slideMaster" Target="slideMasters/slideMaster1.xml"/><Relationship Id="rId21" Type="http://schemas.openxmlformats.org/officeDocument/2006/relationships/slide" Target="slides/slide18.xml"/><Relationship Id="rId34" Type="http://schemas.openxmlformats.org/officeDocument/2006/relationships/tableStyles" Target="tableStyles.xml"/><Relationship Id="rId7" Type="http://schemas.openxmlformats.org/officeDocument/2006/relationships/slide" Target="slides/slide4.xml"/><Relationship Id="rId12" Type="http://schemas.openxmlformats.org/officeDocument/2006/relationships/slide" Target="slides/slide9.xml"/><Relationship Id="rId17" Type="http://schemas.openxmlformats.org/officeDocument/2006/relationships/slide" Target="slides/slide14.xml"/><Relationship Id="rId25" Type="http://schemas.openxmlformats.org/officeDocument/2006/relationships/slide" Target="slides/slide22.xml"/><Relationship Id="rId33" Type="http://schemas.openxmlformats.org/officeDocument/2006/relationships/theme" Target="theme/theme1.xml"/><Relationship Id="rId2" Type="http://schemas.openxmlformats.org/officeDocument/2006/relationships/customXml" Target="../customXml/item2.xml"/><Relationship Id="rId16" Type="http://schemas.openxmlformats.org/officeDocument/2006/relationships/slide" Target="slides/slide13.xml"/><Relationship Id="rId20" Type="http://schemas.openxmlformats.org/officeDocument/2006/relationships/slide" Target="slides/slide17.xml"/><Relationship Id="rId29" Type="http://schemas.openxmlformats.org/officeDocument/2006/relationships/notesMaster" Target="notesMasters/notesMaster1.xml"/><Relationship Id="rId1" Type="http://schemas.openxmlformats.org/officeDocument/2006/relationships/customXml" Target="../customXml/item1.xml"/><Relationship Id="rId6" Type="http://schemas.openxmlformats.org/officeDocument/2006/relationships/slide" Target="slides/slide3.xml"/><Relationship Id="rId11" Type="http://schemas.openxmlformats.org/officeDocument/2006/relationships/slide" Target="slides/slide8.xml"/><Relationship Id="rId24" Type="http://schemas.openxmlformats.org/officeDocument/2006/relationships/slide" Target="slides/slide21.xml"/><Relationship Id="rId32" Type="http://schemas.openxmlformats.org/officeDocument/2006/relationships/viewProps" Target="viewProps.xml"/><Relationship Id="rId5" Type="http://schemas.openxmlformats.org/officeDocument/2006/relationships/slide" Target="slides/slide2.xml"/><Relationship Id="rId15" Type="http://schemas.openxmlformats.org/officeDocument/2006/relationships/slide" Target="slides/slide12.xml"/><Relationship Id="rId23" Type="http://schemas.openxmlformats.org/officeDocument/2006/relationships/slide" Target="slides/slide20.xml"/><Relationship Id="rId28" Type="http://schemas.openxmlformats.org/officeDocument/2006/relationships/slide" Target="slides/slide25.xml"/><Relationship Id="rId10" Type="http://schemas.openxmlformats.org/officeDocument/2006/relationships/slide" Target="slides/slide7.xml"/><Relationship Id="rId19" Type="http://schemas.openxmlformats.org/officeDocument/2006/relationships/slide" Target="slides/slide16.xml"/><Relationship Id="rId31" Type="http://schemas.openxmlformats.org/officeDocument/2006/relationships/presProps" Target="presProps.xml"/><Relationship Id="rId4" Type="http://schemas.openxmlformats.org/officeDocument/2006/relationships/slide" Target="slides/slide1.xml"/><Relationship Id="rId9" Type="http://schemas.openxmlformats.org/officeDocument/2006/relationships/slide" Target="slides/slide6.xml"/><Relationship Id="rId14" Type="http://schemas.openxmlformats.org/officeDocument/2006/relationships/slide" Target="slides/slide11.xml"/><Relationship Id="rId22" Type="http://schemas.openxmlformats.org/officeDocument/2006/relationships/slide" Target="slides/slide19.xml"/><Relationship Id="rId27" Type="http://schemas.openxmlformats.org/officeDocument/2006/relationships/slide" Target="slides/slide24.xml"/><Relationship Id="rId30" Type="http://schemas.openxmlformats.org/officeDocument/2006/relationships/handoutMaster" Target="handoutMasters/handoutMaster1.xml"/><Relationship Id="rId8" Type="http://schemas.openxmlformats.org/officeDocument/2006/relationships/slide" Target="slides/slide5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45659" cy="496332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quarter" idx="1"/>
          </p:nvPr>
        </p:nvSpPr>
        <p:spPr>
          <a:xfrm>
            <a:off x="3850443" y="0"/>
            <a:ext cx="2945659" cy="496332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859A93B2-AC31-4CC8-8888-43B06E0E59AB}" type="datetimeFigureOut">
              <a:rPr lang="en-GB" smtClean="0"/>
              <a:t>24/10/2016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2"/>
          </p:nvPr>
        </p:nvSpPr>
        <p:spPr>
          <a:xfrm>
            <a:off x="0" y="9428583"/>
            <a:ext cx="2945659" cy="496332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3"/>
          </p:nvPr>
        </p:nvSpPr>
        <p:spPr>
          <a:xfrm>
            <a:off x="3850443" y="9428583"/>
            <a:ext cx="2945659" cy="496332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E06CB166-AF45-45F0-8AC9-283301A8312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51385527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45659" cy="496332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50443" y="0"/>
            <a:ext cx="2945659" cy="496332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709BF45-866D-408B-BE41-63D4CBED4D11}" type="datetimeFigureOut">
              <a:rPr lang="en-US" smtClean="0"/>
              <a:pPr/>
              <a:t>10/24/2016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917575" y="744538"/>
            <a:ext cx="4962525" cy="3722687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79768" y="4715153"/>
            <a:ext cx="5438140" cy="4466987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9428583"/>
            <a:ext cx="2945659" cy="496332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50443" y="9428583"/>
            <a:ext cx="2945659" cy="496332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97F37A7-6CD5-480C-8A9C-8A14678CA55C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02162619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3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0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3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C97F37A7-6CD5-480C-8A9C-8A14678CA55C}" type="slidenum">
              <a:rPr lang="en-GB" smtClean="0"/>
              <a:pPr/>
              <a:t>6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33248887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Source: The Art of Unit Testing with</a:t>
            </a:r>
            <a:r>
              <a:rPr lang="en-GB" baseline="0" dirty="0"/>
              <a:t> Examples in .NET </a:t>
            </a:r>
            <a:r>
              <a:rPr lang="en-GB" dirty="0"/>
              <a:t>by Roy </a:t>
            </a:r>
            <a:r>
              <a:rPr lang="en-GB" dirty="0" err="1"/>
              <a:t>Osherove</a:t>
            </a:r>
            <a:r>
              <a:rPr lang="en-GB" baseline="0" dirty="0"/>
              <a:t>, pg. 7</a:t>
            </a: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C97F37A7-6CD5-480C-8A9C-8A14678CA55C}" type="slidenum">
              <a:rPr lang="en-GB" smtClean="0"/>
              <a:pPr/>
              <a:t>7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78388255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C97F37A7-6CD5-480C-8A9C-8A14678CA55C}" type="slidenum">
              <a:rPr lang="en-GB" smtClean="0"/>
              <a:pPr/>
              <a:t>8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84932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marR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GB" dirty="0"/>
              <a:t>Source: The Art of Unit Testing with</a:t>
            </a:r>
            <a:r>
              <a:rPr lang="en-GB" baseline="0" dirty="0"/>
              <a:t> Examples in .NET </a:t>
            </a:r>
            <a:r>
              <a:rPr lang="en-GB" dirty="0"/>
              <a:t>by Roy </a:t>
            </a:r>
            <a:r>
              <a:rPr lang="en-GB" dirty="0" err="1"/>
              <a:t>Osherove</a:t>
            </a:r>
            <a:r>
              <a:rPr lang="en-GB" baseline="0" dirty="0"/>
              <a:t>, pg. 25</a:t>
            </a:r>
            <a:endParaRPr lang="en-GB" dirty="0"/>
          </a:p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C97F37A7-6CD5-480C-8A9C-8A14678CA55C}" type="slidenum">
              <a:rPr lang="en-GB" smtClean="0"/>
              <a:pPr/>
              <a:t>12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32874733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https://developer.android.com/studio/test/index.html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C97F37A7-6CD5-480C-8A9C-8A14678CA55C}" type="slidenum">
              <a:rPr lang="en-GB" smtClean="0"/>
              <a:pPr/>
              <a:t>13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59937800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 smtClean="0"/>
              <a:t>Note, I may have mixed up a bit of C# with</a:t>
            </a:r>
            <a:r>
              <a:rPr lang="en-GB" baseline="0" dirty="0" smtClean="0"/>
              <a:t> Java here </a:t>
            </a:r>
            <a:r>
              <a:rPr lang="en-GB" baseline="0" dirty="0" smtClean="0">
                <a:sym typeface="Wingdings" panose="05000000000000000000" pitchFamily="2" charset="2"/>
              </a:rPr>
              <a:t></a:t>
            </a: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C97F37A7-6CD5-480C-8A9C-8A14678CA55C}" type="slidenum">
              <a:rPr lang="en-GB" smtClean="0"/>
              <a:pPr/>
              <a:t>20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0368843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See more: </a:t>
            </a:r>
          </a:p>
          <a:p>
            <a:r>
              <a:rPr lang="en-GB" dirty="0"/>
              <a:t>http://junit.sourceforge.net/javadoc/org/junit/package-summary.html</a:t>
            </a:r>
          </a:p>
          <a:p>
            <a:r>
              <a:rPr lang="en-GB" dirty="0"/>
              <a:t>http://www.vogella.com/tutorials/JUnit/article.html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C97F37A7-6CD5-480C-8A9C-8A14678CA55C}" type="slidenum">
              <a:rPr lang="en-GB" smtClean="0"/>
              <a:pPr/>
              <a:t>23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92778539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 bwMode="white">
          <a:xfrm>
            <a:off x="0" y="5971032"/>
            <a:ext cx="9144000" cy="886968"/>
          </a:xfrm>
          <a:prstGeom prst="rect">
            <a:avLst/>
          </a:prstGeom>
          <a:solidFill>
            <a:srgbClr val="FFFFFF"/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0" name="Rectangle 9"/>
          <p:cNvSpPr/>
          <p:nvPr/>
        </p:nvSpPr>
        <p:spPr>
          <a:xfrm>
            <a:off x="-9144" y="6053328"/>
            <a:ext cx="2249424" cy="713232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Rectangle 10"/>
          <p:cNvSpPr/>
          <p:nvPr/>
        </p:nvSpPr>
        <p:spPr>
          <a:xfrm>
            <a:off x="2359152" y="6044184"/>
            <a:ext cx="6784848" cy="713232"/>
          </a:xfrm>
          <a:prstGeom prst="rect">
            <a:avLst/>
          </a:prstGeom>
          <a:solidFill>
            <a:schemeClr val="accent1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8" name="Title 7"/>
          <p:cNvSpPr>
            <a:spLocks noGrp="1"/>
          </p:cNvSpPr>
          <p:nvPr>
            <p:ph type="ctrTitle"/>
          </p:nvPr>
        </p:nvSpPr>
        <p:spPr>
          <a:xfrm>
            <a:off x="2362200" y="4038600"/>
            <a:ext cx="6477000" cy="1828800"/>
          </a:xfrm>
        </p:spPr>
        <p:txBody>
          <a:bodyPr anchor="b"/>
          <a:lstStyle>
            <a:lvl1pPr>
              <a:defRPr cap="all" baseline="0"/>
            </a:lvl1pPr>
          </a:lstStyle>
          <a:p>
            <a:r>
              <a:rPr kumimoji="0" lang="en-US"/>
              <a:t>Click to edit Master title style</a:t>
            </a:r>
          </a:p>
        </p:txBody>
      </p:sp>
      <p:sp>
        <p:nvSpPr>
          <p:cNvPr id="9" name="Subtitle 8"/>
          <p:cNvSpPr>
            <a:spLocks noGrp="1"/>
          </p:cNvSpPr>
          <p:nvPr>
            <p:ph type="subTitle" idx="1"/>
          </p:nvPr>
        </p:nvSpPr>
        <p:spPr>
          <a:xfrm>
            <a:off x="2362200" y="6050037"/>
            <a:ext cx="6705600" cy="685800"/>
          </a:xfrm>
        </p:spPr>
        <p:txBody>
          <a:bodyPr anchor="ctr">
            <a:normAutofit/>
          </a:bodyPr>
          <a:lstStyle>
            <a:lvl1pPr marL="0" indent="0" algn="l">
              <a:buNone/>
              <a:defRPr sz="2600">
                <a:solidFill>
                  <a:srgbClr val="FFFFFF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en-US"/>
              <a:t>Click to edit Master subtitle style</a:t>
            </a:r>
          </a:p>
        </p:txBody>
      </p:sp>
      <p:sp>
        <p:nvSpPr>
          <p:cNvPr id="28" name="Date Placeholder 27"/>
          <p:cNvSpPr>
            <a:spLocks noGrp="1"/>
          </p:cNvSpPr>
          <p:nvPr>
            <p:ph type="dt" sz="half" idx="10"/>
          </p:nvPr>
        </p:nvSpPr>
        <p:spPr>
          <a:xfrm>
            <a:off x="76200" y="6068699"/>
            <a:ext cx="2057400" cy="685800"/>
          </a:xfrm>
        </p:spPr>
        <p:txBody>
          <a:bodyPr>
            <a:noAutofit/>
          </a:bodyPr>
          <a:lstStyle>
            <a:lvl1pPr algn="ctr">
              <a:defRPr sz="2000">
                <a:solidFill>
                  <a:srgbClr val="FFFFFF"/>
                </a:solidFill>
              </a:defRPr>
            </a:lvl1pPr>
          </a:lstStyle>
          <a:p>
            <a:fld id="{EFD89C59-280D-43ED-8FC0-545418D6ECAE}" type="datetimeFigureOut">
              <a:rPr lang="en-US" smtClean="0"/>
              <a:pPr/>
              <a:t>10/24/2016</a:t>
            </a:fld>
            <a:endParaRPr lang="en-GB"/>
          </a:p>
        </p:txBody>
      </p:sp>
      <p:sp>
        <p:nvSpPr>
          <p:cNvPr id="17" name="Footer Placeholder 16"/>
          <p:cNvSpPr>
            <a:spLocks noGrp="1"/>
          </p:cNvSpPr>
          <p:nvPr>
            <p:ph type="ftr" sz="quarter" idx="11"/>
          </p:nvPr>
        </p:nvSpPr>
        <p:spPr>
          <a:xfrm>
            <a:off x="2085393" y="236538"/>
            <a:ext cx="5867400" cy="365125"/>
          </a:xfrm>
        </p:spPr>
        <p:txBody>
          <a:bodyPr/>
          <a:lstStyle>
            <a:lvl1pPr algn="r">
              <a:defRPr>
                <a:solidFill>
                  <a:schemeClr val="tx2"/>
                </a:solidFill>
              </a:defRPr>
            </a:lvl1pPr>
          </a:lstStyle>
          <a:p>
            <a:endParaRPr lang="en-GB"/>
          </a:p>
        </p:txBody>
      </p:sp>
      <p:sp>
        <p:nvSpPr>
          <p:cNvPr id="29" name="Slide Number Placeholder 28"/>
          <p:cNvSpPr>
            <a:spLocks noGrp="1"/>
          </p:cNvSpPr>
          <p:nvPr>
            <p:ph type="sldNum" sz="quarter" idx="12"/>
          </p:nvPr>
        </p:nvSpPr>
        <p:spPr>
          <a:xfrm>
            <a:off x="8001000" y="228600"/>
            <a:ext cx="838200" cy="381000"/>
          </a:xfrm>
        </p:spPr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fld id="{A6EA856F-7FCD-4AED-824B-82A47E56E707}" type="slidenum">
              <a:rPr lang="en-GB" smtClean="0"/>
              <a:pPr/>
              <a:t>‹#›</a:t>
            </a:fld>
            <a:endParaRPr lang="en-GB"/>
          </a:p>
        </p:txBody>
      </p:sp>
      <p:pic>
        <p:nvPicPr>
          <p:cNvPr id="4" name="Picture 3"/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108000" y="108000"/>
            <a:ext cx="2857500" cy="1000125"/>
          </a:xfrm>
          <a:prstGeom prst="rect">
            <a:avLst/>
          </a:prstGeom>
        </p:spPr>
      </p:pic>
      <p:pic>
        <p:nvPicPr>
          <p:cNvPr id="16" name="Picture 15"/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7596000" y="108000"/>
            <a:ext cx="1543050" cy="1143000"/>
          </a:xfrm>
          <a:prstGeom prst="rect">
            <a:avLst/>
          </a:prstGeom>
        </p:spPr>
      </p:pic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12648" y="228600"/>
            <a:ext cx="8153400" cy="990600"/>
          </a:xfrm>
        </p:spPr>
        <p:txBody>
          <a:bodyPr/>
          <a:lstStyle/>
          <a:p>
            <a:r>
              <a:rPr kumimoji="0" lang="en-US" dirty="0"/>
              <a:t>Click to edit Master title style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FD89C59-280D-43ED-8FC0-545418D6ECAE}" type="datetimeFigureOut">
              <a:rPr lang="en-US" smtClean="0"/>
              <a:pPr/>
              <a:t>10/24/2016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</a:lstStyle>
          <a:p>
            <a:fld id="{A6EA856F-7FCD-4AED-824B-82A47E56E707}" type="slidenum">
              <a:rPr lang="en-GB" smtClean="0"/>
              <a:pPr/>
              <a:t>‹#›</a:t>
            </a:fld>
            <a:endParaRPr lang="en-GB"/>
          </a:p>
        </p:txBody>
      </p:sp>
      <p:sp>
        <p:nvSpPr>
          <p:cNvPr id="8" name="Content Placeholder 7"/>
          <p:cNvSpPr>
            <a:spLocks noGrp="1"/>
          </p:cNvSpPr>
          <p:nvPr>
            <p:ph sz="quarter" idx="1"/>
          </p:nvPr>
        </p:nvSpPr>
        <p:spPr>
          <a:xfrm>
            <a:off x="612648" y="1600200"/>
            <a:ext cx="8153400" cy="4495800"/>
          </a:xfrm>
        </p:spPr>
        <p:txBody>
          <a:bodyPr/>
          <a:lstStyle/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371600" y="2743200"/>
            <a:ext cx="7123113" cy="1673225"/>
          </a:xfrm>
        </p:spPr>
        <p:txBody>
          <a:bodyPr anchor="t"/>
          <a:lstStyle>
            <a:lvl1pPr marL="0" indent="0">
              <a:buNone/>
              <a:defRPr sz="2800">
                <a:solidFill>
                  <a:schemeClr val="tx2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en-US"/>
              <a:t>Click to edit Master text styles</a:t>
            </a:r>
          </a:p>
        </p:txBody>
      </p:sp>
      <p:sp>
        <p:nvSpPr>
          <p:cNvPr id="7" name="Rectangle 6"/>
          <p:cNvSpPr/>
          <p:nvPr/>
        </p:nvSpPr>
        <p:spPr bwMode="white">
          <a:xfrm>
            <a:off x="0" y="1524000"/>
            <a:ext cx="9144000" cy="1143000"/>
          </a:xfrm>
          <a:prstGeom prst="rect">
            <a:avLst/>
          </a:prstGeom>
          <a:solidFill>
            <a:srgbClr val="FFFFFF"/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8" name="Rectangle 7"/>
          <p:cNvSpPr/>
          <p:nvPr/>
        </p:nvSpPr>
        <p:spPr>
          <a:xfrm>
            <a:off x="0" y="1600200"/>
            <a:ext cx="1295400" cy="990600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9" name="Rectangle 8"/>
          <p:cNvSpPr/>
          <p:nvPr/>
        </p:nvSpPr>
        <p:spPr>
          <a:xfrm>
            <a:off x="1371600" y="1600200"/>
            <a:ext cx="7772400" cy="990600"/>
          </a:xfrm>
          <a:prstGeom prst="rect">
            <a:avLst/>
          </a:prstGeom>
          <a:solidFill>
            <a:schemeClr val="accent1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371600" y="1600200"/>
            <a:ext cx="7620000" cy="990600"/>
          </a:xfrm>
        </p:spPr>
        <p:txBody>
          <a:bodyPr/>
          <a:lstStyle>
            <a:lvl1pPr algn="l">
              <a:buNone/>
              <a:defRPr sz="4400" b="0" cap="none">
                <a:solidFill>
                  <a:srgbClr val="FFFFFF"/>
                </a:solidFill>
              </a:defRPr>
            </a:lvl1pPr>
          </a:lstStyle>
          <a:p>
            <a:r>
              <a:rPr kumimoji="0" lang="en-US"/>
              <a:t>Click to edit Master title style</a:t>
            </a:r>
          </a:p>
        </p:txBody>
      </p:sp>
      <p:sp>
        <p:nvSpPr>
          <p:cNvPr id="12" name="Date Placeholder 1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FD89C59-280D-43ED-8FC0-545418D6ECAE}" type="datetimeFigureOut">
              <a:rPr lang="en-US" smtClean="0"/>
              <a:pPr/>
              <a:t>10/24/2016</a:t>
            </a:fld>
            <a:endParaRPr lang="en-GB"/>
          </a:p>
        </p:txBody>
      </p:sp>
      <p:sp>
        <p:nvSpPr>
          <p:cNvPr id="13" name="Slide Number Placeholder 12"/>
          <p:cNvSpPr>
            <a:spLocks noGrp="1"/>
          </p:cNvSpPr>
          <p:nvPr>
            <p:ph type="sldNum" sz="quarter" idx="11"/>
          </p:nvPr>
        </p:nvSpPr>
        <p:spPr>
          <a:xfrm>
            <a:off x="0" y="1752600"/>
            <a:ext cx="1295400" cy="701676"/>
          </a:xfrm>
        </p:spPr>
        <p:txBody>
          <a:bodyPr>
            <a:noAutofit/>
          </a:bodyPr>
          <a:lstStyle>
            <a:lvl1pPr>
              <a:defRPr sz="2400">
                <a:solidFill>
                  <a:srgbClr val="FFFFFF"/>
                </a:solidFill>
              </a:defRPr>
            </a:lvl1pPr>
          </a:lstStyle>
          <a:p>
            <a:fld id="{A6EA856F-7FCD-4AED-824B-82A47E56E707}" type="slidenum">
              <a:rPr lang="en-GB" smtClean="0"/>
              <a:pPr/>
              <a:t>‹#›</a:t>
            </a:fld>
            <a:endParaRPr lang="en-GB"/>
          </a:p>
        </p:txBody>
      </p:sp>
      <p:sp>
        <p:nvSpPr>
          <p:cNvPr id="14" name="Footer Placeholder 13"/>
          <p:cNvSpPr>
            <a:spLocks noGrp="1"/>
          </p:cNvSpPr>
          <p:nvPr>
            <p:ph type="ftr" sz="quarter" idx="12"/>
          </p:nvPr>
        </p:nvSpPr>
        <p:spPr/>
        <p:txBody>
          <a:bodyPr/>
          <a:lstStyle/>
          <a:p>
            <a:endParaRPr lang="en-GB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en-US"/>
              <a:t>Click to edit Master title style</a:t>
            </a:r>
          </a:p>
        </p:txBody>
      </p:sp>
      <p:sp>
        <p:nvSpPr>
          <p:cNvPr id="9" name="Content Placeholder 8"/>
          <p:cNvSpPr>
            <a:spLocks noGrp="1"/>
          </p:cNvSpPr>
          <p:nvPr>
            <p:ph sz="quarter" idx="1"/>
          </p:nvPr>
        </p:nvSpPr>
        <p:spPr>
          <a:xfrm>
            <a:off x="609600" y="1589567"/>
            <a:ext cx="3886200" cy="4572000"/>
          </a:xfrm>
        </p:spPr>
        <p:txBody>
          <a:bodyPr/>
          <a:lstStyle/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  <p:sp>
        <p:nvSpPr>
          <p:cNvPr id="11" name="Content Placeholder 10"/>
          <p:cNvSpPr>
            <a:spLocks noGrp="1"/>
          </p:cNvSpPr>
          <p:nvPr>
            <p:ph sz="quarter" idx="2"/>
          </p:nvPr>
        </p:nvSpPr>
        <p:spPr>
          <a:xfrm>
            <a:off x="4844901" y="1589567"/>
            <a:ext cx="3886200" cy="4572000"/>
          </a:xfrm>
        </p:spPr>
        <p:txBody>
          <a:bodyPr/>
          <a:lstStyle/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  <p:sp>
        <p:nvSpPr>
          <p:cNvPr id="8" name="Date Placeholder 7"/>
          <p:cNvSpPr>
            <a:spLocks noGrp="1"/>
          </p:cNvSpPr>
          <p:nvPr>
            <p:ph type="dt" sz="half" idx="15"/>
          </p:nvPr>
        </p:nvSpPr>
        <p:spPr/>
        <p:txBody>
          <a:bodyPr rtlCol="0"/>
          <a:lstStyle/>
          <a:p>
            <a:fld id="{EFD89C59-280D-43ED-8FC0-545418D6ECAE}" type="datetimeFigureOut">
              <a:rPr lang="en-US" smtClean="0"/>
              <a:pPr/>
              <a:t>10/24/2016</a:t>
            </a:fld>
            <a:endParaRPr lang="en-GB"/>
          </a:p>
        </p:txBody>
      </p:sp>
      <p:sp>
        <p:nvSpPr>
          <p:cNvPr id="10" name="Slide Number Placeholder 9"/>
          <p:cNvSpPr>
            <a:spLocks noGrp="1"/>
          </p:cNvSpPr>
          <p:nvPr>
            <p:ph type="sldNum" sz="quarter" idx="16"/>
          </p:nvPr>
        </p:nvSpPr>
        <p:spPr/>
        <p:txBody>
          <a:bodyPr rtlCol="0"/>
          <a:lstStyle/>
          <a:p>
            <a:fld id="{A6EA856F-7FCD-4AED-824B-82A47E56E707}" type="slidenum">
              <a:rPr lang="en-GB" smtClean="0"/>
              <a:pPr/>
              <a:t>‹#›</a:t>
            </a:fld>
            <a:endParaRPr lang="en-GB"/>
          </a:p>
        </p:txBody>
      </p:sp>
      <p:sp>
        <p:nvSpPr>
          <p:cNvPr id="12" name="Footer Placeholder 11"/>
          <p:cNvSpPr>
            <a:spLocks noGrp="1"/>
          </p:cNvSpPr>
          <p:nvPr>
            <p:ph type="ftr" sz="quarter" idx="17"/>
          </p:nvPr>
        </p:nvSpPr>
        <p:spPr/>
        <p:txBody>
          <a:bodyPr rtlCol="0"/>
          <a:lstStyle/>
          <a:p>
            <a:endParaRPr lang="en-GB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33400" y="273050"/>
            <a:ext cx="8153400" cy="869950"/>
          </a:xfrm>
        </p:spPr>
        <p:txBody>
          <a:bodyPr anchor="ctr"/>
          <a:lstStyle>
            <a:lvl1pPr>
              <a:defRPr/>
            </a:lvl1pPr>
          </a:lstStyle>
          <a:p>
            <a:r>
              <a:rPr kumimoji="0" lang="en-US"/>
              <a:t>Click to edit Master title style</a:t>
            </a:r>
          </a:p>
        </p:txBody>
      </p:sp>
      <p:sp>
        <p:nvSpPr>
          <p:cNvPr id="11" name="Content Placeholder 10"/>
          <p:cNvSpPr>
            <a:spLocks noGrp="1"/>
          </p:cNvSpPr>
          <p:nvPr>
            <p:ph sz="quarter" idx="2"/>
          </p:nvPr>
        </p:nvSpPr>
        <p:spPr>
          <a:xfrm>
            <a:off x="609600" y="2438400"/>
            <a:ext cx="3886200" cy="3581400"/>
          </a:xfrm>
        </p:spPr>
        <p:txBody>
          <a:bodyPr/>
          <a:lstStyle/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  <p:sp>
        <p:nvSpPr>
          <p:cNvPr id="13" name="Content Placeholder 12"/>
          <p:cNvSpPr>
            <a:spLocks noGrp="1"/>
          </p:cNvSpPr>
          <p:nvPr>
            <p:ph sz="quarter" idx="4"/>
          </p:nvPr>
        </p:nvSpPr>
        <p:spPr>
          <a:xfrm>
            <a:off x="4800600" y="2438400"/>
            <a:ext cx="3886200" cy="3581400"/>
          </a:xfrm>
        </p:spPr>
        <p:txBody>
          <a:bodyPr/>
          <a:lstStyle/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  <p:sp>
        <p:nvSpPr>
          <p:cNvPr id="10" name="Date Placeholder 9"/>
          <p:cNvSpPr>
            <a:spLocks noGrp="1"/>
          </p:cNvSpPr>
          <p:nvPr>
            <p:ph type="dt" sz="half" idx="15"/>
          </p:nvPr>
        </p:nvSpPr>
        <p:spPr/>
        <p:txBody>
          <a:bodyPr rtlCol="0"/>
          <a:lstStyle/>
          <a:p>
            <a:fld id="{EFD89C59-280D-43ED-8FC0-545418D6ECAE}" type="datetimeFigureOut">
              <a:rPr lang="en-US" smtClean="0"/>
              <a:pPr/>
              <a:t>10/24/2016</a:t>
            </a:fld>
            <a:endParaRPr lang="en-GB"/>
          </a:p>
        </p:txBody>
      </p:sp>
      <p:sp>
        <p:nvSpPr>
          <p:cNvPr id="12" name="Slide Number Placeholder 11"/>
          <p:cNvSpPr>
            <a:spLocks noGrp="1"/>
          </p:cNvSpPr>
          <p:nvPr>
            <p:ph type="sldNum" sz="quarter" idx="16"/>
          </p:nvPr>
        </p:nvSpPr>
        <p:spPr/>
        <p:txBody>
          <a:bodyPr rtlCol="0"/>
          <a:lstStyle/>
          <a:p>
            <a:fld id="{A6EA856F-7FCD-4AED-824B-82A47E56E707}" type="slidenum">
              <a:rPr lang="en-GB" smtClean="0"/>
              <a:pPr/>
              <a:t>‹#›</a:t>
            </a:fld>
            <a:endParaRPr lang="en-GB"/>
          </a:p>
        </p:txBody>
      </p:sp>
      <p:sp>
        <p:nvSpPr>
          <p:cNvPr id="14" name="Footer Placeholder 13"/>
          <p:cNvSpPr>
            <a:spLocks noGrp="1"/>
          </p:cNvSpPr>
          <p:nvPr>
            <p:ph type="ftr" sz="quarter" idx="17"/>
          </p:nvPr>
        </p:nvSpPr>
        <p:spPr/>
        <p:txBody>
          <a:bodyPr rtlCol="0"/>
          <a:lstStyle/>
          <a:p>
            <a:endParaRPr lang="en-GB"/>
          </a:p>
        </p:txBody>
      </p:sp>
      <p:sp>
        <p:nvSpPr>
          <p:cNvPr id="16" name="Text Placeholder 15"/>
          <p:cNvSpPr>
            <a:spLocks noGrp="1"/>
          </p:cNvSpPr>
          <p:nvPr>
            <p:ph type="body" sz="quarter" idx="1"/>
          </p:nvPr>
        </p:nvSpPr>
        <p:spPr>
          <a:xfrm>
            <a:off x="609600" y="1752600"/>
            <a:ext cx="3886200" cy="640080"/>
          </a:xfrm>
          <a:solidFill>
            <a:schemeClr val="accent2"/>
          </a:solidFill>
        </p:spPr>
        <p:txBody>
          <a:bodyPr rtlCol="0" anchor="ctr"/>
          <a:lstStyle>
            <a:lvl1pPr marL="0" indent="0">
              <a:buFontTx/>
              <a:buNone/>
              <a:defRPr sz="2000" b="1">
                <a:solidFill>
                  <a:srgbClr val="FFFFFF"/>
                </a:solidFill>
              </a:defRPr>
            </a:lvl1pPr>
          </a:lstStyle>
          <a:p>
            <a:pPr lvl="0" eaLnBrk="1" latinLnBrk="0" hangingPunct="1"/>
            <a:r>
              <a:rPr kumimoji="0" lang="en-US"/>
              <a:t>Click to edit Master text styles</a:t>
            </a:r>
          </a:p>
        </p:txBody>
      </p:sp>
      <p:sp>
        <p:nvSpPr>
          <p:cNvPr id="15" name="Text Placeholder 14"/>
          <p:cNvSpPr>
            <a:spLocks noGrp="1"/>
          </p:cNvSpPr>
          <p:nvPr>
            <p:ph type="body" sz="quarter" idx="3"/>
          </p:nvPr>
        </p:nvSpPr>
        <p:spPr>
          <a:xfrm>
            <a:off x="4800600" y="1752600"/>
            <a:ext cx="3886200" cy="640080"/>
          </a:xfrm>
          <a:solidFill>
            <a:schemeClr val="accent4"/>
          </a:solidFill>
        </p:spPr>
        <p:txBody>
          <a:bodyPr rtlCol="0" anchor="ctr"/>
          <a:lstStyle>
            <a:lvl1pPr marL="0" indent="0">
              <a:buFontTx/>
              <a:buNone/>
              <a:defRPr sz="2000" b="1">
                <a:solidFill>
                  <a:srgbClr val="FFFFFF"/>
                </a:solidFill>
              </a:defRPr>
            </a:lvl1pPr>
          </a:lstStyle>
          <a:p>
            <a:pPr lvl="0" eaLnBrk="1" latinLnBrk="0" hangingPunct="1"/>
            <a:r>
              <a:rPr kumimoji="0" lang="en-US"/>
              <a:t>Click to edit Master text styles</a:t>
            </a:r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en-US"/>
              <a:t>Click to edit Master title style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FD89C59-280D-43ED-8FC0-545418D6ECAE}" type="datetimeFigureOut">
              <a:rPr lang="en-US" smtClean="0"/>
              <a:pPr/>
              <a:t>10/24/2016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</a:lstStyle>
          <a:p>
            <a:fld id="{A6EA856F-7FCD-4AED-824B-82A47E56E707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FD89C59-280D-43ED-8FC0-545418D6ECAE}" type="datetimeFigureOut">
              <a:rPr lang="en-US" smtClean="0"/>
              <a:pPr/>
              <a:t>10/24/2016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>
          <a:xfrm>
            <a:off x="0" y="6248400"/>
            <a:ext cx="533400" cy="381000"/>
          </a:xfrm>
        </p:spPr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fld id="{A6EA856F-7FCD-4AED-824B-82A47E56E707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600" y="273050"/>
            <a:ext cx="8077200" cy="869950"/>
          </a:xfrm>
        </p:spPr>
        <p:txBody>
          <a:bodyPr anchor="ctr"/>
          <a:lstStyle>
            <a:lvl1pPr algn="l">
              <a:buNone/>
              <a:defRPr sz="4400" b="0"/>
            </a:lvl1pPr>
          </a:lstStyle>
          <a:p>
            <a:r>
              <a:rPr kumimoji="0" lang="en-US"/>
              <a:t>Click to edit Master title style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FD89C59-280D-43ED-8FC0-545418D6ECAE}" type="datetimeFigureOut">
              <a:rPr lang="en-US" smtClean="0"/>
              <a:pPr/>
              <a:t>10/24/2016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</a:lstStyle>
          <a:p>
            <a:fld id="{A6EA856F-7FCD-4AED-824B-82A47E56E707}" type="slidenum">
              <a:rPr lang="en-GB" smtClean="0"/>
              <a:pPr/>
              <a:t>‹#›</a:t>
            </a:fld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2"/>
          </p:nvPr>
        </p:nvSpPr>
        <p:spPr>
          <a:xfrm>
            <a:off x="609600" y="1752600"/>
            <a:ext cx="1600200" cy="4343400"/>
          </a:xfrm>
          <a:ln w="50800" cap="sq" cmpd="dbl" algn="ctr">
            <a:solidFill>
              <a:schemeClr val="accent2"/>
            </a:solidFill>
            <a:prstDash val="solid"/>
            <a:miter lim="800000"/>
          </a:ln>
          <a:effectLst/>
        </p:spPr>
        <p:style>
          <a:lnRef idx="3">
            <a:schemeClr val="lt1"/>
          </a:lnRef>
          <a:fillRef idx="1">
            <a:schemeClr val="accent2"/>
          </a:fillRef>
          <a:effectRef idx="1">
            <a:schemeClr val="accent2"/>
          </a:effectRef>
          <a:fontRef idx="minor">
            <a:schemeClr val="lt1"/>
          </a:fontRef>
        </p:style>
        <p:txBody>
          <a:bodyPr lIns="137160" tIns="182880" rIns="137160" bIns="91440"/>
          <a:lstStyle>
            <a:lvl1pPr marL="0" indent="0">
              <a:spcAft>
                <a:spcPts val="1000"/>
              </a:spcAft>
              <a:buNone/>
              <a:defRPr sz="18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en-US"/>
              <a:t>Click to edit Master text styles</a:t>
            </a:r>
          </a:p>
        </p:txBody>
      </p:sp>
      <p:sp>
        <p:nvSpPr>
          <p:cNvPr id="9" name="Content Placeholder 8"/>
          <p:cNvSpPr>
            <a:spLocks noGrp="1"/>
          </p:cNvSpPr>
          <p:nvPr>
            <p:ph sz="quarter" idx="1"/>
          </p:nvPr>
        </p:nvSpPr>
        <p:spPr>
          <a:xfrm>
            <a:off x="2362200" y="1752600"/>
            <a:ext cx="6400800" cy="4419600"/>
          </a:xfrm>
        </p:spPr>
        <p:txBody>
          <a:bodyPr/>
          <a:lstStyle/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600200" y="5486400"/>
            <a:ext cx="7315200" cy="685800"/>
          </a:xfrm>
        </p:spPr>
        <p:txBody>
          <a:bodyPr/>
          <a:lstStyle>
            <a:lvl1pPr marL="0" indent="0">
              <a:buFontTx/>
              <a:buNone/>
              <a:defRPr sz="1700"/>
            </a:lvl1pPr>
            <a:lvl2pPr>
              <a:buFontTx/>
              <a:buNone/>
              <a:defRPr sz="1200"/>
            </a:lvl2pPr>
            <a:lvl3pPr>
              <a:buFontTx/>
              <a:buNone/>
              <a:defRPr sz="1000"/>
            </a:lvl3pPr>
            <a:lvl4pPr>
              <a:buFontTx/>
              <a:buNone/>
              <a:defRPr sz="900"/>
            </a:lvl4pPr>
            <a:lvl5pPr>
              <a:buFontTx/>
              <a:buNone/>
              <a:defRPr sz="900"/>
            </a:lvl5pPr>
          </a:lstStyle>
          <a:p>
            <a:pPr lvl="0" eaLnBrk="1" latinLnBrk="0" hangingPunct="1"/>
            <a:r>
              <a:rPr kumimoji="0" lang="en-US"/>
              <a:t>Click to edit Master text styles</a:t>
            </a:r>
          </a:p>
        </p:txBody>
      </p:sp>
      <p:sp>
        <p:nvSpPr>
          <p:cNvPr id="8" name="Rectangle 7"/>
          <p:cNvSpPr/>
          <p:nvPr/>
        </p:nvSpPr>
        <p:spPr bwMode="white">
          <a:xfrm>
            <a:off x="-9144" y="4572000"/>
            <a:ext cx="9144000" cy="886968"/>
          </a:xfrm>
          <a:prstGeom prst="rect">
            <a:avLst/>
          </a:prstGeom>
          <a:solidFill>
            <a:srgbClr val="FFFFFF"/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9" name="Rectangle 8"/>
          <p:cNvSpPr/>
          <p:nvPr/>
        </p:nvSpPr>
        <p:spPr>
          <a:xfrm>
            <a:off x="-9144" y="4663440"/>
            <a:ext cx="1463040" cy="713232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0" name="Rectangle 9"/>
          <p:cNvSpPr/>
          <p:nvPr/>
        </p:nvSpPr>
        <p:spPr>
          <a:xfrm>
            <a:off x="1545336" y="4654296"/>
            <a:ext cx="7598664" cy="713232"/>
          </a:xfrm>
          <a:prstGeom prst="rect">
            <a:avLst/>
          </a:prstGeom>
          <a:solidFill>
            <a:schemeClr val="accent1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600200" y="4648200"/>
            <a:ext cx="7315200" cy="685800"/>
          </a:xfrm>
        </p:spPr>
        <p:txBody>
          <a:bodyPr anchor="ctr"/>
          <a:lstStyle>
            <a:lvl1pPr algn="l">
              <a:buNone/>
              <a:defRPr sz="2800" b="0">
                <a:solidFill>
                  <a:srgbClr val="FFFFFF"/>
                </a:solidFill>
              </a:defRPr>
            </a:lvl1pPr>
          </a:lstStyle>
          <a:p>
            <a:r>
              <a:rPr kumimoji="0" lang="en-US"/>
              <a:t>Click to edit Master title style</a:t>
            </a:r>
          </a:p>
        </p:txBody>
      </p:sp>
      <p:sp>
        <p:nvSpPr>
          <p:cNvPr id="11" name="Rectangle 10"/>
          <p:cNvSpPr/>
          <p:nvPr/>
        </p:nvSpPr>
        <p:spPr bwMode="white">
          <a:xfrm>
            <a:off x="1447800" y="0"/>
            <a:ext cx="100584" cy="6867144"/>
          </a:xfrm>
          <a:prstGeom prst="rect">
            <a:avLst/>
          </a:prstGeom>
          <a:solidFill>
            <a:srgbClr val="FFFFFF"/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Date Placeholder 11"/>
          <p:cNvSpPr>
            <a:spLocks noGrp="1"/>
          </p:cNvSpPr>
          <p:nvPr>
            <p:ph type="dt" sz="half" idx="10"/>
          </p:nvPr>
        </p:nvSpPr>
        <p:spPr>
          <a:xfrm>
            <a:off x="6248400" y="6248400"/>
            <a:ext cx="2667000" cy="365125"/>
          </a:xfrm>
        </p:spPr>
        <p:txBody>
          <a:bodyPr rtlCol="0"/>
          <a:lstStyle/>
          <a:p>
            <a:fld id="{EFD89C59-280D-43ED-8FC0-545418D6ECAE}" type="datetimeFigureOut">
              <a:rPr lang="en-US" smtClean="0"/>
              <a:pPr/>
              <a:t>10/24/2016</a:t>
            </a:fld>
            <a:endParaRPr lang="en-GB"/>
          </a:p>
        </p:txBody>
      </p:sp>
      <p:sp>
        <p:nvSpPr>
          <p:cNvPr id="13" name="Slide Number Placeholder 12"/>
          <p:cNvSpPr>
            <a:spLocks noGrp="1"/>
          </p:cNvSpPr>
          <p:nvPr>
            <p:ph type="sldNum" sz="quarter" idx="11"/>
          </p:nvPr>
        </p:nvSpPr>
        <p:spPr>
          <a:xfrm>
            <a:off x="0" y="4667249"/>
            <a:ext cx="1447800" cy="663578"/>
          </a:xfrm>
        </p:spPr>
        <p:txBody>
          <a:bodyPr rtlCol="0"/>
          <a:lstStyle>
            <a:lvl1pPr>
              <a:defRPr sz="2800"/>
            </a:lvl1pPr>
          </a:lstStyle>
          <a:p>
            <a:fld id="{A6EA856F-7FCD-4AED-824B-82A47E56E707}" type="slidenum">
              <a:rPr lang="en-GB" smtClean="0"/>
              <a:pPr/>
              <a:t>‹#›</a:t>
            </a:fld>
            <a:endParaRPr lang="en-GB"/>
          </a:p>
        </p:txBody>
      </p:sp>
      <p:sp>
        <p:nvSpPr>
          <p:cNvPr id="14" name="Footer Placeholder 13"/>
          <p:cNvSpPr>
            <a:spLocks noGrp="1"/>
          </p:cNvSpPr>
          <p:nvPr>
            <p:ph type="ftr" sz="quarter" idx="12"/>
          </p:nvPr>
        </p:nvSpPr>
        <p:spPr>
          <a:xfrm>
            <a:off x="1600200" y="6248206"/>
            <a:ext cx="4572000" cy="365125"/>
          </a:xfrm>
        </p:spPr>
        <p:txBody>
          <a:bodyPr rtlCol="0"/>
          <a:lstStyle/>
          <a:p>
            <a:endParaRPr lang="en-GB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560576" y="0"/>
            <a:ext cx="7583424" cy="4568952"/>
          </a:xfrm>
          <a:solidFill>
            <a:schemeClr val="accent1">
              <a:tint val="40000"/>
            </a:schemeClr>
          </a:solidFill>
          <a:ln>
            <a:noFill/>
          </a:ln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en-US"/>
              <a:t>Click icon to add picture</a:t>
            </a:r>
            <a:endParaRPr kumimoji="0" lang="en-US" dirty="0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FD89C59-280D-43ED-8FC0-545418D6ECAE}" type="datetimeFigureOut">
              <a:rPr lang="en-US" smtClean="0"/>
              <a:pPr/>
              <a:t>10/24/2016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6EA856F-7FCD-4AED-824B-82A47E56E707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553200" y="609600"/>
            <a:ext cx="2057400" cy="5516563"/>
          </a:xfrm>
        </p:spPr>
        <p:txBody>
          <a:bodyPr vert="eaVert"/>
          <a:lstStyle/>
          <a:p>
            <a:r>
              <a:rPr kumimoji="0"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609600"/>
            <a:ext cx="5562600" cy="5516564"/>
          </a:xfrm>
        </p:spPr>
        <p:txBody>
          <a:bodyPr vert="eaVert"/>
          <a:lstStyle/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6553200" y="6248402"/>
            <a:ext cx="2209800" cy="365125"/>
          </a:xfrm>
        </p:spPr>
        <p:txBody>
          <a:bodyPr/>
          <a:lstStyle/>
          <a:p>
            <a:fld id="{EFD89C59-280D-43ED-8FC0-545418D6ECAE}" type="datetimeFigureOut">
              <a:rPr lang="en-US" smtClean="0"/>
              <a:pPr/>
              <a:t>10/24/2016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57201" y="6248207"/>
            <a:ext cx="5573483" cy="365125"/>
          </a:xfrm>
        </p:spPr>
        <p:txBody>
          <a:bodyPr/>
          <a:lstStyle/>
          <a:p>
            <a:endParaRPr lang="en-GB"/>
          </a:p>
        </p:txBody>
      </p:sp>
      <p:sp>
        <p:nvSpPr>
          <p:cNvPr id="7" name="Rectangle 6"/>
          <p:cNvSpPr/>
          <p:nvPr/>
        </p:nvSpPr>
        <p:spPr bwMode="white">
          <a:xfrm>
            <a:off x="6096318" y="0"/>
            <a:ext cx="320040" cy="6858000"/>
          </a:xfrm>
          <a:prstGeom prst="rect">
            <a:avLst/>
          </a:prstGeom>
          <a:solidFill>
            <a:srgbClr val="FFFFFF"/>
          </a:solidFill>
          <a:ln w="19050" cap="flat" cmpd="sng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8" name="Rectangle 7"/>
          <p:cNvSpPr/>
          <p:nvPr/>
        </p:nvSpPr>
        <p:spPr>
          <a:xfrm>
            <a:off x="6142038" y="609600"/>
            <a:ext cx="228600" cy="6248400"/>
          </a:xfrm>
          <a:prstGeom prst="rect">
            <a:avLst/>
          </a:prstGeom>
          <a:solidFill>
            <a:schemeClr val="accent1"/>
          </a:solidFill>
          <a:ln w="19050" cap="flat" cmpd="sng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9" name="Rectangle 8"/>
          <p:cNvSpPr/>
          <p:nvPr/>
        </p:nvSpPr>
        <p:spPr>
          <a:xfrm>
            <a:off x="6142038" y="0"/>
            <a:ext cx="228600" cy="533400"/>
          </a:xfrm>
          <a:prstGeom prst="rect">
            <a:avLst/>
          </a:prstGeom>
          <a:solidFill>
            <a:schemeClr val="accent2"/>
          </a:solidFill>
          <a:ln w="19050" cap="flat" cmpd="sng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 rot="5400000">
            <a:off x="5989638" y="144462"/>
            <a:ext cx="533400" cy="244476"/>
          </a:xfrm>
        </p:spPr>
        <p:txBody>
          <a:bodyPr/>
          <a:lstStyle/>
          <a:p>
            <a:fld id="{A6EA856F-7FCD-4AED-824B-82A47E56E707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" name="Title Placeholder 21"/>
          <p:cNvSpPr>
            <a:spLocks noGrp="1"/>
          </p:cNvSpPr>
          <p:nvPr>
            <p:ph type="title"/>
          </p:nvPr>
        </p:nvSpPr>
        <p:spPr>
          <a:xfrm>
            <a:off x="609600" y="228600"/>
            <a:ext cx="8153400" cy="990600"/>
          </a:xfrm>
          <a:prstGeom prst="rect">
            <a:avLst/>
          </a:prstGeom>
        </p:spPr>
        <p:txBody>
          <a:bodyPr vert="horz" anchor="ctr">
            <a:normAutofit/>
          </a:bodyPr>
          <a:lstStyle/>
          <a:p>
            <a:r>
              <a:rPr kumimoji="0" lang="en-US" dirty="0"/>
              <a:t>Click to edit Master title style</a:t>
            </a:r>
          </a:p>
        </p:txBody>
      </p:sp>
      <p:sp>
        <p:nvSpPr>
          <p:cNvPr id="13" name="Text Placeholder 12"/>
          <p:cNvSpPr>
            <a:spLocks noGrp="1"/>
          </p:cNvSpPr>
          <p:nvPr>
            <p:ph type="body" idx="1"/>
          </p:nvPr>
        </p:nvSpPr>
        <p:spPr>
          <a:xfrm>
            <a:off x="612648" y="1600200"/>
            <a:ext cx="8153400" cy="4526280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en-US"/>
              <a:t>Click to edit Master text styles</a:t>
            </a:r>
          </a:p>
          <a:p>
            <a:pPr lvl="1" eaLnBrk="1" latinLnBrk="0" hangingPunct="1"/>
            <a:r>
              <a:rPr kumimoji="0" lang="en-US"/>
              <a:t>Second level</a:t>
            </a:r>
          </a:p>
          <a:p>
            <a:pPr lvl="2" eaLnBrk="1" latinLnBrk="0" hangingPunct="1"/>
            <a:r>
              <a:rPr kumimoji="0" lang="en-US"/>
              <a:t>Third level</a:t>
            </a:r>
          </a:p>
          <a:p>
            <a:pPr lvl="3" eaLnBrk="1" latinLnBrk="0" hangingPunct="1"/>
            <a:r>
              <a:rPr kumimoji="0" lang="en-US"/>
              <a:t>Fourth level</a:t>
            </a:r>
          </a:p>
          <a:p>
            <a:pPr lvl="4" eaLnBrk="1" latinLnBrk="0" hangingPunct="1"/>
            <a:r>
              <a:rPr kumimoji="0" lang="en-US"/>
              <a:t>Fifth level</a:t>
            </a:r>
          </a:p>
        </p:txBody>
      </p:sp>
      <p:sp>
        <p:nvSpPr>
          <p:cNvPr id="14" name="Date Placeholder 13"/>
          <p:cNvSpPr>
            <a:spLocks noGrp="1"/>
          </p:cNvSpPr>
          <p:nvPr>
            <p:ph type="dt" sz="half" idx="2"/>
          </p:nvPr>
        </p:nvSpPr>
        <p:spPr>
          <a:xfrm>
            <a:off x="6096000" y="6248400"/>
            <a:ext cx="2667000" cy="365125"/>
          </a:xfrm>
          <a:prstGeom prst="rect">
            <a:avLst/>
          </a:prstGeom>
        </p:spPr>
        <p:txBody>
          <a:bodyPr vert="horz" anchor="ctr" anchorCtr="0"/>
          <a:lstStyle>
            <a:lvl1pPr algn="l" eaLnBrk="1" latinLnBrk="0" hangingPunct="1">
              <a:defRPr kumimoji="0" sz="1400">
                <a:solidFill>
                  <a:schemeClr val="tx2"/>
                </a:solidFill>
              </a:defRPr>
            </a:lvl1pPr>
          </a:lstStyle>
          <a:p>
            <a:fld id="{EFD89C59-280D-43ED-8FC0-545418D6ECAE}" type="datetimeFigureOut">
              <a:rPr lang="en-US" smtClean="0"/>
              <a:pPr/>
              <a:t>10/24/2016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3"/>
          </p:nvPr>
        </p:nvSpPr>
        <p:spPr>
          <a:xfrm>
            <a:off x="609600" y="6248206"/>
            <a:ext cx="5421083" cy="365125"/>
          </a:xfrm>
          <a:prstGeom prst="rect">
            <a:avLst/>
          </a:prstGeom>
        </p:spPr>
        <p:txBody>
          <a:bodyPr vert="horz" anchor="ctr"/>
          <a:lstStyle>
            <a:lvl1pPr algn="r" eaLnBrk="1" latinLnBrk="0" hangingPunct="1">
              <a:defRPr kumimoji="0" sz="1400">
                <a:solidFill>
                  <a:schemeClr val="tx2"/>
                </a:solidFill>
              </a:defRPr>
            </a:lvl1pPr>
          </a:lstStyle>
          <a:p>
            <a:endParaRPr lang="en-GB" dirty="0"/>
          </a:p>
        </p:txBody>
      </p:sp>
      <p:sp>
        <p:nvSpPr>
          <p:cNvPr id="7" name="Rectangle 6"/>
          <p:cNvSpPr/>
          <p:nvPr/>
        </p:nvSpPr>
        <p:spPr bwMode="white">
          <a:xfrm>
            <a:off x="0" y="1234440"/>
            <a:ext cx="9144000" cy="320040"/>
          </a:xfrm>
          <a:prstGeom prst="rect">
            <a:avLst/>
          </a:prstGeom>
          <a:solidFill>
            <a:srgbClr val="FFFFFF"/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8" name="Rectangle 7"/>
          <p:cNvSpPr/>
          <p:nvPr/>
        </p:nvSpPr>
        <p:spPr>
          <a:xfrm>
            <a:off x="0" y="1280160"/>
            <a:ext cx="533400" cy="228600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9" name="Rectangle 8"/>
          <p:cNvSpPr/>
          <p:nvPr/>
        </p:nvSpPr>
        <p:spPr>
          <a:xfrm>
            <a:off x="590550" y="1280160"/>
            <a:ext cx="8553450" cy="228600"/>
          </a:xfrm>
          <a:prstGeom prst="rect">
            <a:avLst/>
          </a:prstGeom>
          <a:solidFill>
            <a:schemeClr val="accent1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3" name="Slide Number Placeholder 22"/>
          <p:cNvSpPr>
            <a:spLocks noGrp="1"/>
          </p:cNvSpPr>
          <p:nvPr>
            <p:ph type="sldNum" sz="quarter" idx="4"/>
          </p:nvPr>
        </p:nvSpPr>
        <p:spPr>
          <a:xfrm>
            <a:off x="0" y="1272222"/>
            <a:ext cx="533400" cy="244476"/>
          </a:xfrm>
          <a:prstGeom prst="rect">
            <a:avLst/>
          </a:prstGeom>
        </p:spPr>
        <p:txBody>
          <a:bodyPr vert="horz" anchor="ctr" anchorCtr="0">
            <a:normAutofit/>
          </a:bodyPr>
          <a:lstStyle>
            <a:lvl1pPr algn="ctr" eaLnBrk="1" latinLnBrk="0" hangingPunct="1">
              <a:defRPr kumimoji="0" sz="1400" b="1">
                <a:solidFill>
                  <a:srgbClr val="FFFFFF"/>
                </a:solidFill>
              </a:defRPr>
            </a:lvl1pPr>
          </a:lstStyle>
          <a:p>
            <a:fld id="{A6EA856F-7FCD-4AED-824B-82A47E56E707}" type="slidenum">
              <a:rPr lang="en-GB" smtClean="0"/>
              <a:pPr/>
              <a:t>‹#›</a:t>
            </a:fld>
            <a:endParaRPr lang="en-GB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57" r:id="rId1"/>
    <p:sldLayoutId id="2147483758" r:id="rId2"/>
    <p:sldLayoutId id="2147483759" r:id="rId3"/>
    <p:sldLayoutId id="2147483760" r:id="rId4"/>
    <p:sldLayoutId id="2147483761" r:id="rId5"/>
    <p:sldLayoutId id="2147483762" r:id="rId6"/>
    <p:sldLayoutId id="2147483763" r:id="rId7"/>
    <p:sldLayoutId id="2147483764" r:id="rId8"/>
    <p:sldLayoutId id="2147483765" r:id="rId9"/>
    <p:sldLayoutId id="2147483766" r:id="rId10"/>
    <p:sldLayoutId id="2147483767" r:id="rId11"/>
  </p:sldLayoutIdLst>
  <p:txStyles>
    <p:titleStyle>
      <a:lvl1pPr algn="l" rtl="0" eaLnBrk="1" latinLnBrk="0" hangingPunct="1">
        <a:spcBef>
          <a:spcPct val="0"/>
        </a:spcBef>
        <a:buNone/>
        <a:defRPr kumimoji="0" sz="4400" kern="1200">
          <a:solidFill>
            <a:schemeClr val="tx2"/>
          </a:solidFill>
          <a:latin typeface="+mj-lt"/>
          <a:ea typeface="+mj-ea"/>
          <a:cs typeface="+mj-cs"/>
        </a:defRPr>
      </a:lvl1pPr>
    </p:titleStyle>
    <p:bodyStyle>
      <a:lvl1pPr marL="320040" indent="-320040" algn="l" rtl="0" eaLnBrk="1" latinLnBrk="0" hangingPunct="1">
        <a:spcBef>
          <a:spcPts val="700"/>
        </a:spcBef>
        <a:buClr>
          <a:schemeClr val="accent2"/>
        </a:buClr>
        <a:buSzPct val="60000"/>
        <a:buFont typeface="Wingdings"/>
        <a:buChar char=""/>
        <a:defRPr kumimoji="0" sz="2900" kern="1200">
          <a:solidFill>
            <a:schemeClr val="tx1"/>
          </a:solidFill>
          <a:latin typeface="+mn-lt"/>
          <a:ea typeface="+mn-ea"/>
          <a:cs typeface="+mn-cs"/>
        </a:defRPr>
      </a:lvl1pPr>
      <a:lvl2pPr marL="640080" indent="-274320" algn="l" rtl="0" eaLnBrk="1" latinLnBrk="0" hangingPunct="1">
        <a:spcBef>
          <a:spcPts val="550"/>
        </a:spcBef>
        <a:buClr>
          <a:schemeClr val="accent1"/>
        </a:buClr>
        <a:buSzPct val="70000"/>
        <a:buFont typeface="Wingdings 2"/>
        <a:buChar char=""/>
        <a:defRPr kumimoji="0" sz="26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indent="-228600" algn="l" rtl="0" eaLnBrk="1" latinLnBrk="0" hangingPunct="1">
        <a:spcBef>
          <a:spcPts val="500"/>
        </a:spcBef>
        <a:buClr>
          <a:schemeClr val="accent2"/>
        </a:buClr>
        <a:buSzPct val="75000"/>
        <a:buFont typeface="Wingdings"/>
        <a:buChar char=""/>
        <a:defRPr kumimoji="0" sz="23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indent="-228600" algn="l" rtl="0" eaLnBrk="1" latinLnBrk="0" hangingPunct="1">
        <a:spcBef>
          <a:spcPts val="400"/>
        </a:spcBef>
        <a:buClr>
          <a:schemeClr val="accent3"/>
        </a:buClr>
        <a:buSzPct val="75000"/>
        <a:buFont typeface="Wingdings"/>
        <a:buChar char="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indent="-228600" algn="l" rtl="0" eaLnBrk="1" latinLnBrk="0" hangingPunct="1">
        <a:spcBef>
          <a:spcPts val="400"/>
        </a:spcBef>
        <a:buClr>
          <a:schemeClr val="accent4"/>
        </a:buClr>
        <a:buSzPct val="65000"/>
        <a:buFont typeface="Wingdings"/>
        <a:buChar char="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103120" indent="-228600" algn="l" rtl="0" eaLnBrk="1" latinLnBrk="0" hangingPunct="1">
        <a:spcBef>
          <a:spcPct val="20000"/>
        </a:spcBef>
        <a:buClr>
          <a:schemeClr val="accent1"/>
        </a:buClr>
        <a:buFont typeface="Wingdings"/>
        <a:buChar char="§"/>
        <a:defRPr kumimoji="0" sz="1800" kern="1200" baseline="0">
          <a:solidFill>
            <a:schemeClr val="tx1"/>
          </a:solidFill>
          <a:latin typeface="+mn-lt"/>
          <a:ea typeface="+mn-ea"/>
          <a:cs typeface="+mn-cs"/>
        </a:defRPr>
      </a:lvl6pPr>
      <a:lvl7pPr marL="2377440" indent="-228600" algn="l" rtl="0" eaLnBrk="1" latinLnBrk="0" hangingPunct="1">
        <a:spcBef>
          <a:spcPct val="20000"/>
        </a:spcBef>
        <a:buClr>
          <a:schemeClr val="accent2"/>
        </a:buClr>
        <a:buFont typeface="Wingdings"/>
        <a:buChar char="§"/>
        <a:defRPr kumimoji="0" sz="1800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2651760" indent="-228600" algn="l" rtl="0" eaLnBrk="1" latinLnBrk="0" hangingPunct="1">
        <a:spcBef>
          <a:spcPct val="20000"/>
        </a:spcBef>
        <a:buClr>
          <a:schemeClr val="accent3"/>
        </a:buClr>
        <a:buFont typeface="Wingdings"/>
        <a:buChar char="§"/>
        <a:defRPr kumimoji="0" sz="1800" kern="1200" baseline="0">
          <a:solidFill>
            <a:schemeClr val="tx1"/>
          </a:solidFill>
          <a:latin typeface="+mn-lt"/>
          <a:ea typeface="+mn-ea"/>
          <a:cs typeface="+mn-cs"/>
        </a:defRPr>
      </a:lvl8pPr>
      <a:lvl9pPr marL="2926080" indent="-228600" algn="l" rtl="0" eaLnBrk="1" latinLnBrk="0" hangingPunct="1">
        <a:spcBef>
          <a:spcPct val="20000"/>
        </a:spcBef>
        <a:buClr>
          <a:schemeClr val="accent4"/>
        </a:buClr>
        <a:buFont typeface="Wingdings"/>
        <a:buChar char="§"/>
        <a:defRPr kumimoji="0" sz="1800" kern="1200" baseline="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hyperlink" Target="https://en.wikipedia.org/wiki/List_of_unit_testing_frameworks" TargetMode="External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google.co.uk/url?sa=t&amp;rct=j&amp;q=&amp;esrc=s&amp;source=web&amp;cd=1&amp;cad=rja&amp;uact=8&amp;ved=0ahUKEwidxbHAlafNAhUBIMAKHd_ZBuEQFggeMAA&amp;url=http://junit.org/&amp;usg=AFQjCNFDm94Yeqcvj7vFx6CaiUWEGo3hkQ" TargetMode="External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hyperlink" Target="https://developer.android.com/topic/libraries/testing-support-library/index.html#Espresso" TargetMode="External"/><Relationship Id="rId2" Type="http://schemas.openxmlformats.org/officeDocument/2006/relationships/hyperlink" Target="http://mockito.org/" TargetMode="External"/><Relationship Id="rId1" Type="http://schemas.openxmlformats.org/officeDocument/2006/relationships/slideLayout" Target="../slideLayouts/slideLayout2.xml"/><Relationship Id="rId4" Type="http://schemas.openxmlformats.org/officeDocument/2006/relationships/hyperlink" Target="https://developer.android.com/topic/libraries/testing-support-library/index.html#UIAutomator" TargetMode="Externa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3" Type="http://schemas.openxmlformats.org/officeDocument/2006/relationships/hyperlink" Target="http://junit.org/junit4/javadoc/latest/org/junit/matchers/JUnitMatchers.html" TargetMode="External"/><Relationship Id="rId2" Type="http://schemas.openxmlformats.org/officeDocument/2006/relationships/hyperlink" Target="http://junit.org/junit4/javadoc/latest/org/junit/Assert.html" TargetMode="External"/><Relationship Id="rId1" Type="http://schemas.openxmlformats.org/officeDocument/2006/relationships/slideLayout" Target="../slideLayouts/slideLayout2.xml"/><Relationship Id="rId4" Type="http://schemas.openxmlformats.org/officeDocument/2006/relationships/hyperlink" Target="http://junit.org/junit4/javadoc/latest/org/hamcrest/CoreMatchers.html" TargetMode="External"/></Relationships>
</file>

<file path=ppt/slides/_rels/slide19.xml.rels><?xml version="1.0" encoding="UTF-8" standalone="yes"?>
<Relationships xmlns="http://schemas.openxmlformats.org/package/2006/relationships"><Relationship Id="rId3" Type="http://schemas.openxmlformats.org/officeDocument/2006/relationships/hyperlink" Target="http://osherove.com/blog/2005/4/3/naming-standards-for-unit-tests.html" TargetMode="External"/><Relationship Id="rId2" Type="http://schemas.openxmlformats.org/officeDocument/2006/relationships/hyperlink" Target="https://dzone.com/articles/7-popular-unit-test-naming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://martinfowler.com/bliki/GivenWhenThen.html" TargetMode="External"/><Relationship Id="rId5" Type="http://schemas.openxmlformats.org/officeDocument/2006/relationships/hyperlink" Target="http://stackoverflow.com/questions/155436/unit-test-naming-best-practices" TargetMode="External"/><Relationship Id="rId4" Type="http://schemas.openxmlformats.org/officeDocument/2006/relationships/hyperlink" Target="http://stackoverflow.com/questions/96297/what-are-some-popular-naming-conventions-for-unit-tests" TargetMode="External"/></Relationships>
</file>

<file path=ppt/slides/_rels/slide20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2.xml"/></Relationships>
</file>

<file path=ppt/slides/_rels/slide2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2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2.xml"/></Relationships>
</file>

<file path=ppt/slides/_rels/slide24.xml.rels><?xml version="1.0" encoding="UTF-8" standalone="yes"?>
<Relationships xmlns="http://schemas.openxmlformats.org/package/2006/relationships"><Relationship Id="rId2" Type="http://schemas.openxmlformats.org/officeDocument/2006/relationships/hyperlink" Target="http://site.mockito.org/" TargetMode="External"/><Relationship Id="rId1" Type="http://schemas.openxmlformats.org/officeDocument/2006/relationships/slideLayout" Target="../slideLayouts/slideLayout2.xml"/></Relationships>
</file>

<file path=ppt/slides/_rels/slide2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/>
        <p:txBody>
          <a:bodyPr>
            <a:normAutofit/>
          </a:bodyPr>
          <a:lstStyle/>
          <a:p>
            <a:r>
              <a:rPr lang="en-GB" dirty="0"/>
              <a:t>Unit Testing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>
            <a:normAutofit fontScale="77500" lnSpcReduction="20000"/>
          </a:bodyPr>
          <a:lstStyle/>
          <a:p>
            <a:r>
              <a:rPr lang="en-GB" dirty="0"/>
              <a:t>Lecture 3: Mobile Application Development II (MAD II)</a:t>
            </a:r>
          </a:p>
          <a:p>
            <a:r>
              <a:rPr lang="en-GB" dirty="0"/>
              <a:t>Dr Kemi Ademoye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en-US" dirty="0"/>
              <a:t>Week:</a:t>
            </a:r>
          </a:p>
          <a:p>
            <a:r>
              <a:rPr lang="en-US" dirty="0"/>
              <a:t>24-Oct-2016</a:t>
            </a:r>
            <a:endParaRPr lang="en-GB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Today’s Lecture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en-GB" dirty="0"/>
              <a:t>Unit Testing</a:t>
            </a:r>
          </a:p>
        </p:txBody>
      </p:sp>
    </p:spTree>
    <p:extLst>
      <p:ext uri="{BB962C8B-B14F-4D97-AF65-F5344CB8AC3E}">
        <p14:creationId xmlns:p14="http://schemas.microsoft.com/office/powerpoint/2010/main" val="2754092534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Discussion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en-GB" dirty="0"/>
              <a:t>Why test software?</a:t>
            </a:r>
          </a:p>
          <a:p>
            <a:r>
              <a:rPr lang="en-GB" dirty="0"/>
              <a:t>What are the different ways to test software?</a:t>
            </a:r>
          </a:p>
        </p:txBody>
      </p:sp>
    </p:spTree>
    <p:extLst>
      <p:ext uri="{BB962C8B-B14F-4D97-AF65-F5344CB8AC3E}">
        <p14:creationId xmlns:p14="http://schemas.microsoft.com/office/powerpoint/2010/main" val="415579722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Testing Your Android App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>
          <a:xfrm>
            <a:off x="612648" y="1600200"/>
            <a:ext cx="8153400" cy="5257800"/>
          </a:xfrm>
        </p:spPr>
        <p:txBody>
          <a:bodyPr>
            <a:normAutofit fontScale="92500" lnSpcReduction="10000"/>
          </a:bodyPr>
          <a:lstStyle/>
          <a:p>
            <a:r>
              <a:rPr lang="en-GB" dirty="0"/>
              <a:t>The Android Platform and Android Studio provides tools and APIs for setting up and testing apps in an emulator or on a device.</a:t>
            </a:r>
          </a:p>
          <a:p>
            <a:pPr lvl="1"/>
            <a:r>
              <a:rPr lang="en-GB" dirty="0"/>
              <a:t>We have done this already </a:t>
            </a:r>
            <a:r>
              <a:rPr lang="en-GB" dirty="0">
                <a:sym typeface="Wingdings" panose="05000000000000000000" pitchFamily="2" charset="2"/>
              </a:rPr>
              <a:t></a:t>
            </a:r>
          </a:p>
          <a:p>
            <a:pPr lvl="1"/>
            <a:r>
              <a:rPr lang="en-GB" dirty="0">
                <a:sym typeface="Wingdings" panose="05000000000000000000" pitchFamily="2" charset="2"/>
              </a:rPr>
              <a:t>This is a form of functional testing, but black box testing.</a:t>
            </a:r>
            <a:endParaRPr lang="en-GB" dirty="0"/>
          </a:p>
          <a:p>
            <a:r>
              <a:rPr lang="en-GB" dirty="0"/>
              <a:t>Ideally, the first level of functional testing should be Unit Testing.</a:t>
            </a:r>
          </a:p>
          <a:p>
            <a:pPr lvl="1"/>
            <a:r>
              <a:rPr lang="en-GB" dirty="0"/>
              <a:t>You test the different code units you have written that make up your application code </a:t>
            </a:r>
            <a:r>
              <a:rPr lang="en-GB" b="1" i="1" dirty="0"/>
              <a:t>individually</a:t>
            </a:r>
            <a:r>
              <a:rPr lang="en-GB" dirty="0"/>
              <a:t>.</a:t>
            </a:r>
          </a:p>
          <a:p>
            <a:pPr lvl="2"/>
            <a:r>
              <a:rPr lang="en-GB" dirty="0"/>
              <a:t>This is not the same as testing your app’s functionality on an emulator or device.</a:t>
            </a:r>
          </a:p>
          <a:p>
            <a:pPr lvl="2"/>
            <a:r>
              <a:rPr lang="en-GB" dirty="0"/>
              <a:t>This is testing the </a:t>
            </a:r>
            <a:r>
              <a:rPr lang="en-GB" b="1" i="1" dirty="0"/>
              <a:t>smallest testable parts </a:t>
            </a:r>
            <a:r>
              <a:rPr lang="en-GB" dirty="0"/>
              <a:t>of your application code, called units, individually and independently.</a:t>
            </a:r>
          </a:p>
        </p:txBody>
      </p:sp>
    </p:spTree>
    <p:extLst>
      <p:ext uri="{BB962C8B-B14F-4D97-AF65-F5344CB8AC3E}">
        <p14:creationId xmlns:p14="http://schemas.microsoft.com/office/powerpoint/2010/main" val="48941009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What is Unit Testing?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>
            <a:normAutofit fontScale="92500" lnSpcReduction="10000"/>
          </a:bodyPr>
          <a:lstStyle/>
          <a:p>
            <a:r>
              <a:rPr lang="en-GB" dirty="0"/>
              <a:t>Unit testing can be automated or done manually.</a:t>
            </a:r>
          </a:p>
          <a:p>
            <a:r>
              <a:rPr lang="en-GB" dirty="0"/>
              <a:t>Automated tests, however, are more common and that’s what we will look at.</a:t>
            </a:r>
          </a:p>
          <a:p>
            <a:r>
              <a:rPr lang="en-GB" dirty="0"/>
              <a:t>A unit test is an </a:t>
            </a:r>
            <a:r>
              <a:rPr lang="en-GB" b="1" dirty="0"/>
              <a:t>automated piece of code</a:t>
            </a:r>
            <a:r>
              <a:rPr lang="en-GB" dirty="0"/>
              <a:t> that:</a:t>
            </a:r>
          </a:p>
          <a:p>
            <a:pPr lvl="1"/>
            <a:r>
              <a:rPr lang="en-GB" dirty="0"/>
              <a:t>invokes the method or class being tested and then checks some assumptions about the </a:t>
            </a:r>
            <a:r>
              <a:rPr lang="en-GB" i="1" dirty="0"/>
              <a:t>logical behaviour </a:t>
            </a:r>
            <a:r>
              <a:rPr lang="en-GB" dirty="0"/>
              <a:t>of that method or class.</a:t>
            </a:r>
          </a:p>
          <a:p>
            <a:pPr lvl="1"/>
            <a:r>
              <a:rPr lang="en-GB" dirty="0"/>
              <a:t>It contains code to exercise (put into action) and verify a </a:t>
            </a:r>
            <a:r>
              <a:rPr lang="en-GB" i="1" dirty="0"/>
              <a:t>single functionality</a:t>
            </a:r>
            <a:r>
              <a:rPr lang="en-GB" dirty="0"/>
              <a:t> (a logical unit e.g. a method or function) in the component (e.g. a class) that is being tested.</a:t>
            </a:r>
          </a:p>
        </p:txBody>
      </p:sp>
    </p:spTree>
    <p:extLst>
      <p:ext uri="{BB962C8B-B14F-4D97-AF65-F5344CB8AC3E}">
        <p14:creationId xmlns:p14="http://schemas.microsoft.com/office/powerpoint/2010/main" val="233848065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Unit Testing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>
            <a:normAutofit fontScale="92500" lnSpcReduction="20000"/>
          </a:bodyPr>
          <a:lstStyle/>
          <a:p>
            <a:r>
              <a:rPr lang="en-GB" dirty="0"/>
              <a:t>Unit tests are written by the developers and are usually written with a </a:t>
            </a:r>
            <a:r>
              <a:rPr lang="en-GB" dirty="0">
                <a:hlinkClick r:id="rId3"/>
              </a:rPr>
              <a:t>unit-testing framework</a:t>
            </a:r>
            <a:r>
              <a:rPr lang="en-GB" dirty="0"/>
              <a:t>.</a:t>
            </a:r>
          </a:p>
          <a:p>
            <a:r>
              <a:rPr lang="en-GB" dirty="0"/>
              <a:t>The goal is to ensure that:</a:t>
            </a:r>
          </a:p>
          <a:p>
            <a:pPr lvl="1"/>
            <a:r>
              <a:rPr lang="en-GB" dirty="0"/>
              <a:t>the individual parts of your code are correct in terms of requirements and functionality.</a:t>
            </a:r>
          </a:p>
          <a:p>
            <a:pPr lvl="1"/>
            <a:r>
              <a:rPr lang="en-GB" dirty="0"/>
              <a:t>you produce quality software code.</a:t>
            </a:r>
          </a:p>
          <a:p>
            <a:r>
              <a:rPr lang="en-GB" dirty="0"/>
              <a:t>They should be fairly simple to write, and usually (</a:t>
            </a:r>
            <a:r>
              <a:rPr lang="en-GB" i="1" dirty="0"/>
              <a:t>with good code</a:t>
            </a:r>
            <a:r>
              <a:rPr lang="en-GB" dirty="0"/>
              <a:t>) is a case of giving a method some inputs and checking the output is as expected.</a:t>
            </a:r>
          </a:p>
          <a:p>
            <a:r>
              <a:rPr lang="en-GB" dirty="0"/>
              <a:t>Ideally, once all units of the program code have been verified with unit tests, you move on to integration testing, the next level of functional testing.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80576010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3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Properties of a </a:t>
            </a:r>
            <a:r>
              <a:rPr lang="en-GB" b="1" dirty="0"/>
              <a:t>Good</a:t>
            </a:r>
            <a:r>
              <a:rPr lang="en-GB" dirty="0"/>
              <a:t> Unit Test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en-GB" dirty="0"/>
              <a:t>A good unit test will meet </a:t>
            </a:r>
            <a:r>
              <a:rPr lang="en-GB" b="1" u="sng" dirty="0"/>
              <a:t>all</a:t>
            </a:r>
            <a:r>
              <a:rPr lang="en-GB" dirty="0"/>
              <a:t> of the following criteria:</a:t>
            </a:r>
          </a:p>
          <a:p>
            <a:r>
              <a:rPr lang="en-GB" dirty="0"/>
              <a:t>It should be </a:t>
            </a:r>
            <a:r>
              <a:rPr lang="en-GB" b="1" dirty="0"/>
              <a:t>automated</a:t>
            </a:r>
            <a:r>
              <a:rPr lang="en-GB" dirty="0"/>
              <a:t> and repeatable</a:t>
            </a:r>
          </a:p>
          <a:p>
            <a:r>
              <a:rPr lang="en-GB" dirty="0"/>
              <a:t>It should be easy to implement</a:t>
            </a:r>
          </a:p>
          <a:p>
            <a:r>
              <a:rPr lang="en-GB" dirty="0"/>
              <a:t>Once it is written, it should remain for future use</a:t>
            </a:r>
          </a:p>
          <a:p>
            <a:r>
              <a:rPr lang="en-GB" dirty="0"/>
              <a:t>Anyone should be able to run it</a:t>
            </a:r>
          </a:p>
          <a:p>
            <a:r>
              <a:rPr lang="en-GB" dirty="0"/>
              <a:t>It should run at the push of a button</a:t>
            </a:r>
          </a:p>
          <a:p>
            <a:r>
              <a:rPr lang="en-GB" dirty="0"/>
              <a:t>It should run quickly</a:t>
            </a:r>
          </a:p>
        </p:txBody>
      </p:sp>
    </p:spTree>
    <p:extLst>
      <p:ext uri="{BB962C8B-B14F-4D97-AF65-F5344CB8AC3E}">
        <p14:creationId xmlns:p14="http://schemas.microsoft.com/office/powerpoint/2010/main" val="334436110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Integration Testing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>
          <a:xfrm>
            <a:off x="612648" y="1600200"/>
            <a:ext cx="8153400" cy="5069160"/>
          </a:xfrm>
        </p:spPr>
        <p:txBody>
          <a:bodyPr>
            <a:normAutofit lnSpcReduction="10000"/>
          </a:bodyPr>
          <a:lstStyle/>
          <a:p>
            <a:r>
              <a:rPr lang="en-GB" dirty="0"/>
              <a:t>Testing two or more dependent modules as a group, and in different ways.</a:t>
            </a:r>
          </a:p>
          <a:p>
            <a:r>
              <a:rPr lang="en-GB" dirty="0"/>
              <a:t>Testing how the different parts work together to perform system tasks/activities.</a:t>
            </a:r>
          </a:p>
          <a:p>
            <a:r>
              <a:rPr lang="en-GB" dirty="0"/>
              <a:t>Differences with unit testing:</a:t>
            </a:r>
          </a:p>
          <a:p>
            <a:pPr lvl="1"/>
            <a:r>
              <a:rPr lang="en-GB" dirty="0"/>
              <a:t>An integration test typically uses </a:t>
            </a:r>
            <a:r>
              <a:rPr lang="en-GB" b="1" i="1" dirty="0"/>
              <a:t>many</a:t>
            </a:r>
            <a:r>
              <a:rPr lang="en-GB" dirty="0"/>
              <a:t> code units that work together to evaluate one or more expected results.</a:t>
            </a:r>
          </a:p>
          <a:p>
            <a:pPr lvl="1"/>
            <a:r>
              <a:rPr lang="en-GB" dirty="0"/>
              <a:t>A unit test usually exercises and verifies a </a:t>
            </a:r>
            <a:r>
              <a:rPr lang="en-GB" b="1" i="1" dirty="0"/>
              <a:t>single</a:t>
            </a:r>
            <a:r>
              <a:rPr lang="en-GB" dirty="0"/>
              <a:t> unit in isolation.</a:t>
            </a:r>
          </a:p>
          <a:p>
            <a:pPr marL="320040" lvl="1" indent="0">
              <a:buNone/>
            </a:pPr>
            <a:r>
              <a:rPr lang="en-GB" i="1" dirty="0"/>
              <a:t>This module will focus more on unit testing</a:t>
            </a:r>
            <a:r>
              <a:rPr lang="en-GB" dirty="0"/>
              <a:t>.</a:t>
            </a:r>
          </a:p>
        </p:txBody>
      </p:sp>
    </p:spTree>
    <p:extLst>
      <p:ext uri="{BB962C8B-B14F-4D97-AF65-F5344CB8AC3E}">
        <p14:creationId xmlns:p14="http://schemas.microsoft.com/office/powerpoint/2010/main" val="19877736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/>
              <a:t>When Should Unit Tests Be Written?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en-GB" dirty="0"/>
              <a:t>Many people feel that the best time to write unit tests is after the software code has been written.</a:t>
            </a:r>
          </a:p>
          <a:p>
            <a:r>
              <a:rPr lang="en-GB" dirty="0"/>
              <a:t>There are, however, a growing number of people that prefer writing unit tests </a:t>
            </a:r>
            <a:r>
              <a:rPr lang="en-GB" i="1" dirty="0"/>
              <a:t>before</a:t>
            </a:r>
            <a:r>
              <a:rPr lang="en-GB" dirty="0"/>
              <a:t> the code is written.</a:t>
            </a:r>
          </a:p>
          <a:p>
            <a:pPr lvl="1"/>
            <a:r>
              <a:rPr lang="en-GB" dirty="0"/>
              <a:t>This is more commonly referred to as Test-Driven-Development (TDD) or a Test-First approach.</a:t>
            </a:r>
          </a:p>
          <a:p>
            <a:pPr lvl="1"/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27620397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A Little Bit About TDD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>
          <a:xfrm>
            <a:off x="612648" y="1600200"/>
            <a:ext cx="8153400" cy="5257800"/>
          </a:xfrm>
        </p:spPr>
        <p:txBody>
          <a:bodyPr>
            <a:normAutofit lnSpcReduction="10000"/>
          </a:bodyPr>
          <a:lstStyle/>
          <a:p>
            <a:r>
              <a:rPr lang="en-GB" dirty="0"/>
              <a:t>You start by writing a failing test to prove that a functionality is missing from the code unit.</a:t>
            </a:r>
          </a:p>
          <a:p>
            <a:pPr lvl="1"/>
            <a:r>
              <a:rPr lang="en-GB" dirty="0"/>
              <a:t>The test is written as if the code functionality already exists.</a:t>
            </a:r>
          </a:p>
          <a:p>
            <a:pPr lvl="1"/>
            <a:r>
              <a:rPr lang="en-GB" dirty="0"/>
              <a:t>The test will fail as you need to implement the missing functionality.</a:t>
            </a:r>
          </a:p>
          <a:p>
            <a:r>
              <a:rPr lang="en-GB" dirty="0"/>
              <a:t>You then make the test pass by writing code that meets the expectation of the test.</a:t>
            </a:r>
          </a:p>
          <a:p>
            <a:pPr lvl="1"/>
            <a:r>
              <a:rPr lang="en-GB" dirty="0"/>
              <a:t>The code should be written as simply as possible to pass the test.</a:t>
            </a:r>
          </a:p>
          <a:p>
            <a:pPr lvl="1"/>
            <a:r>
              <a:rPr lang="en-GB" dirty="0"/>
              <a:t>When the test passes, move on to the next unit test or refactor your code to improve it.</a:t>
            </a:r>
          </a:p>
        </p:txBody>
      </p:sp>
    </p:spTree>
    <p:extLst>
      <p:ext uri="{BB962C8B-B14F-4D97-AF65-F5344CB8AC3E}">
        <p14:creationId xmlns:p14="http://schemas.microsoft.com/office/powerpoint/2010/main" val="168949988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Unit Testing Frameworks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>
            <a:normAutofit fontScale="92500" lnSpcReduction="10000"/>
          </a:bodyPr>
          <a:lstStyle/>
          <a:p>
            <a:r>
              <a:rPr lang="en-GB" dirty="0"/>
              <a:t>A unit test is mostly written using a unit-testing framework.</a:t>
            </a:r>
          </a:p>
          <a:p>
            <a:pPr lvl="1"/>
            <a:r>
              <a:rPr lang="en-GB" dirty="0"/>
              <a:t>This is similar to using an Integrated Development Environment for developing your application.</a:t>
            </a:r>
          </a:p>
          <a:p>
            <a:r>
              <a:rPr lang="en-GB" dirty="0"/>
              <a:t>These frameworks offer similar functionality and simplify complicated tasks for you.</a:t>
            </a:r>
          </a:p>
          <a:p>
            <a:r>
              <a:rPr lang="en-GB" dirty="0"/>
              <a:t>They provide a set of APIs that help developers write tests quickly, execute the tests and review the results.</a:t>
            </a:r>
          </a:p>
          <a:p>
            <a:r>
              <a:rPr lang="en-GB" dirty="0"/>
              <a:t>Many will also integrate into your regular IDE programs e.g. Visual Studio, Android Studio.</a:t>
            </a:r>
          </a:p>
        </p:txBody>
      </p:sp>
    </p:spTree>
    <p:extLst>
      <p:ext uri="{BB962C8B-B14F-4D97-AF65-F5344CB8AC3E}">
        <p14:creationId xmlns:p14="http://schemas.microsoft.com/office/powerpoint/2010/main" val="277488784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How Test Frameworks Help</a:t>
            </a:r>
          </a:p>
        </p:txBody>
      </p:sp>
      <p:graphicFrame>
        <p:nvGraphicFramePr>
          <p:cNvPr id="4" name="Content Placeholder 3"/>
          <p:cNvGraphicFramePr>
            <a:graphicFrameLocks noGrp="1"/>
          </p:cNvGraphicFramePr>
          <p:nvPr>
            <p:ph sz="quarter" idx="1"/>
            <p:extLst>
              <p:ext uri="{D42A27DB-BD31-4B8C-83A1-F6EECF244321}">
                <p14:modId xmlns:p14="http://schemas.microsoft.com/office/powerpoint/2010/main" val="1088565374"/>
              </p:ext>
            </p:extLst>
          </p:nvPr>
        </p:nvGraphicFramePr>
        <p:xfrm>
          <a:off x="612775" y="1600200"/>
          <a:ext cx="8153400" cy="4699000"/>
        </p:xfrm>
        <a:graphic>
          <a:graphicData uri="http://schemas.openxmlformats.org/drawingml/2006/table">
            <a:tbl>
              <a:tblPr firstRow="1" bandRow="1">
                <a:tableStyleId>{3B4B98B0-60AC-42C2-AFA5-B58CD77FA1E5}</a:tableStyleId>
              </a:tblPr>
              <a:tblGrid>
                <a:gridCol w="1654969">
                  <a:extLst>
                    <a:ext uri="{9D8B030D-6E8A-4147-A177-3AD203B41FA5}">
                      <a16:colId xmlns:a16="http://schemas.microsoft.com/office/drawing/2014/main" xmlns="" val="20000"/>
                    </a:ext>
                  </a:extLst>
                </a:gridCol>
                <a:gridCol w="6498431">
                  <a:extLst>
                    <a:ext uri="{9D8B030D-6E8A-4147-A177-3AD203B41FA5}">
                      <a16:colId xmlns:a16="http://schemas.microsoft.com/office/drawing/2014/main" xmlns="" val="20001"/>
                    </a:ext>
                  </a:extLst>
                </a:gridCol>
              </a:tblGrid>
              <a:tr h="370840">
                <a:tc>
                  <a:txBody>
                    <a:bodyPr/>
                    <a:lstStyle/>
                    <a:p>
                      <a:r>
                        <a:rPr lang="en-GB" sz="1400" dirty="0"/>
                        <a:t>Unit Test Practice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400" dirty="0"/>
                        <a:t>How the framework helps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xmlns="" val="10000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GB" sz="1400" dirty="0"/>
                        <a:t>Write tests easily and in a structured manner.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kumimoji="0" lang="en-GB" sz="1400" b="0" i="0" u="none" strike="noStrike" kern="1200" baseline="0" dirty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Framework supplies the developer with a class library that holds:</a:t>
                      </a:r>
                    </a:p>
                    <a:p>
                      <a:r>
                        <a:rPr kumimoji="0" lang="en-GB" sz="1400" b="1" i="0" u="none" strike="noStrike" kern="1200" baseline="0" dirty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• </a:t>
                      </a:r>
                      <a:r>
                        <a:rPr kumimoji="0" lang="en-GB" sz="1400" b="0" i="0" u="none" strike="noStrike" kern="1200" baseline="0" dirty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base classes or interfaces to inherit.</a:t>
                      </a:r>
                    </a:p>
                    <a:p>
                      <a:r>
                        <a:rPr kumimoji="0" lang="en-GB" sz="1400" b="1" i="0" u="none" strike="noStrike" kern="1200" baseline="0" dirty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• </a:t>
                      </a:r>
                      <a:r>
                        <a:rPr kumimoji="0" lang="en-GB" sz="1400" b="0" i="0" u="none" strike="noStrike" kern="1200" baseline="0" dirty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attributes to place in your code to </a:t>
                      </a:r>
                      <a:r>
                        <a:rPr kumimoji="0" lang="en-GB" sz="1400" b="0" i="0" u="none" strike="noStrike" kern="1200" baseline="0" dirty="0" smtClean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denote tests </a:t>
                      </a:r>
                      <a:r>
                        <a:rPr kumimoji="0" lang="en-GB" sz="1400" b="0" i="0" u="none" strike="noStrike" kern="1200" baseline="0" dirty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to run.</a:t>
                      </a:r>
                    </a:p>
                    <a:p>
                      <a:r>
                        <a:rPr kumimoji="0" lang="en-GB" sz="1400" b="1" i="0" u="none" strike="noStrike" kern="1200" baseline="0" dirty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• assert</a:t>
                      </a:r>
                      <a:r>
                        <a:rPr kumimoji="0" lang="en-GB" sz="1400" b="0" i="0" u="none" strike="noStrike" kern="1200" baseline="0" dirty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 classes that have special assert methods you invoke to verify your code.</a:t>
                      </a:r>
                      <a:endParaRPr lang="en-GB" sz="1400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xmlns="" val="10001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GB" sz="1400" dirty="0"/>
                        <a:t>Execute one or all of the unit tests.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kumimoji="0" lang="en-GB" sz="1400" b="0" i="0" u="none" strike="noStrike" kern="1200" baseline="0" dirty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Framework provides a test runner (a console or GUI tool) that</a:t>
                      </a:r>
                    </a:p>
                    <a:p>
                      <a:r>
                        <a:rPr kumimoji="0" lang="en-GB" sz="1400" b="1" i="0" u="none" strike="noStrike" kern="1200" baseline="0" dirty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• </a:t>
                      </a:r>
                      <a:r>
                        <a:rPr kumimoji="0" lang="en-GB" sz="1400" b="0" i="0" u="none" strike="noStrike" kern="1200" baseline="0" dirty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identifies tests in your code.</a:t>
                      </a:r>
                    </a:p>
                    <a:p>
                      <a:r>
                        <a:rPr kumimoji="0" lang="en-GB" sz="1400" b="1" i="0" u="none" strike="noStrike" kern="1200" baseline="0" dirty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• </a:t>
                      </a:r>
                      <a:r>
                        <a:rPr kumimoji="0" lang="en-GB" sz="1400" b="0" i="0" u="none" strike="noStrike" kern="1200" baseline="0" dirty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runs tests automatically.</a:t>
                      </a:r>
                    </a:p>
                    <a:p>
                      <a:r>
                        <a:rPr kumimoji="0" lang="en-GB" sz="1400" b="1" i="0" u="none" strike="noStrike" kern="1200" baseline="0" dirty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• </a:t>
                      </a:r>
                      <a:r>
                        <a:rPr kumimoji="0" lang="en-GB" sz="1400" b="0" i="0" u="none" strike="noStrike" kern="1200" baseline="0" dirty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indicates status while running.</a:t>
                      </a:r>
                    </a:p>
                    <a:p>
                      <a:r>
                        <a:rPr kumimoji="0" lang="en-GB" sz="1400" b="1" i="0" u="none" strike="noStrike" kern="1200" baseline="0" dirty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• </a:t>
                      </a:r>
                      <a:r>
                        <a:rPr kumimoji="0" lang="en-GB" sz="1400" b="0" i="0" u="none" strike="noStrike" kern="1200" baseline="0" dirty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can be automated by command line.</a:t>
                      </a:r>
                      <a:endParaRPr lang="en-GB" sz="1400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xmlns="" val="10002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GB" sz="1400" dirty="0"/>
                        <a:t>Review the results of the test runs.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kumimoji="0" lang="en-GB" sz="1400" b="0" i="0" u="none" strike="noStrike" kern="1200" baseline="0" dirty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The test-runners will usually provide information such as</a:t>
                      </a:r>
                    </a:p>
                    <a:p>
                      <a:r>
                        <a:rPr kumimoji="0" lang="en-GB" sz="1400" b="1" i="0" u="none" strike="noStrike" kern="1200" baseline="0" dirty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• </a:t>
                      </a:r>
                      <a:r>
                        <a:rPr kumimoji="0" lang="en-GB" sz="1400" b="0" i="0" u="none" strike="noStrike" kern="1200" baseline="0" dirty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how many tests ran.</a:t>
                      </a:r>
                    </a:p>
                    <a:p>
                      <a:r>
                        <a:rPr kumimoji="0" lang="en-GB" sz="1400" b="1" i="0" u="none" strike="noStrike" kern="1200" baseline="0" dirty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• </a:t>
                      </a:r>
                      <a:r>
                        <a:rPr kumimoji="0" lang="en-GB" sz="1400" b="0" i="0" u="none" strike="noStrike" kern="1200" baseline="0" dirty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how many tests didn’t run.</a:t>
                      </a:r>
                    </a:p>
                    <a:p>
                      <a:r>
                        <a:rPr kumimoji="0" lang="en-GB" sz="1400" b="1" i="0" u="none" strike="noStrike" kern="1200" baseline="0" dirty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• </a:t>
                      </a:r>
                      <a:r>
                        <a:rPr kumimoji="0" lang="en-GB" sz="1400" b="0" i="0" u="none" strike="noStrike" kern="1200" baseline="0" dirty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how many tests failed.</a:t>
                      </a:r>
                    </a:p>
                    <a:p>
                      <a:r>
                        <a:rPr kumimoji="0" lang="en-GB" sz="1400" b="1" i="0" u="none" strike="noStrike" kern="1200" baseline="0" dirty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• </a:t>
                      </a:r>
                      <a:r>
                        <a:rPr kumimoji="0" lang="en-GB" sz="1400" b="0" i="0" u="none" strike="noStrike" kern="1200" baseline="0" dirty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which tests failed.</a:t>
                      </a:r>
                    </a:p>
                    <a:p>
                      <a:r>
                        <a:rPr kumimoji="0" lang="en-GB" sz="1400" b="1" i="0" u="none" strike="noStrike" kern="1200" baseline="0" dirty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• </a:t>
                      </a:r>
                      <a:r>
                        <a:rPr kumimoji="0" lang="en-GB" sz="1400" b="0" i="0" u="none" strike="noStrike" kern="1200" baseline="0" dirty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the reason tests failed.</a:t>
                      </a:r>
                    </a:p>
                    <a:p>
                      <a:r>
                        <a:rPr kumimoji="0" lang="en-GB" sz="1400" b="1" i="0" u="none" strike="noStrike" kern="1200" baseline="0" dirty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• </a:t>
                      </a:r>
                      <a:r>
                        <a:rPr kumimoji="0" lang="en-GB" sz="1400" b="0" i="0" u="none" strike="noStrike" kern="1200" baseline="0" dirty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the </a:t>
                      </a:r>
                      <a:r>
                        <a:rPr kumimoji="0" lang="en-GB" sz="1400" b="1" i="0" u="none" strike="noStrike" kern="1200" baseline="0" dirty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ASSERT</a:t>
                      </a:r>
                      <a:r>
                        <a:rPr kumimoji="0" lang="en-GB" sz="1400" b="0" i="0" u="none" strike="noStrike" kern="1200" baseline="0" dirty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 message you wrote.</a:t>
                      </a:r>
                    </a:p>
                    <a:p>
                      <a:r>
                        <a:rPr kumimoji="0" lang="en-GB" sz="1400" b="1" i="0" u="none" strike="noStrike" kern="1200" baseline="0" dirty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• </a:t>
                      </a:r>
                      <a:r>
                        <a:rPr kumimoji="0" lang="en-GB" sz="1400" b="0" i="0" u="none" strike="noStrike" kern="1200" baseline="0" dirty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the code location that failed.</a:t>
                      </a:r>
                    </a:p>
                    <a:p>
                      <a:r>
                        <a:rPr kumimoji="0" lang="en-GB" sz="1400" b="1" i="0" u="none" strike="noStrike" kern="1200" baseline="0" dirty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• </a:t>
                      </a:r>
                      <a:r>
                        <a:rPr kumimoji="0" lang="en-GB" sz="1400" b="0" i="0" u="none" strike="noStrike" kern="1200" baseline="0" dirty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possibly a full stack trace of any exceptions that caused the test to fail, and will let you go to the various method calls inside the call stack.</a:t>
                      </a:r>
                      <a:endParaRPr lang="en-GB" sz="1400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xmlns="" val="10003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177691130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Android Code Testing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>
            <a:normAutofit lnSpcReduction="10000"/>
          </a:bodyPr>
          <a:lstStyle/>
          <a:p>
            <a:r>
              <a:rPr lang="en-GB" dirty="0"/>
              <a:t>Android and Android Studio code testing is based on </a:t>
            </a:r>
            <a:r>
              <a:rPr lang="en-GB" dirty="0">
                <a:hlinkClick r:id="rId3"/>
              </a:rPr>
              <a:t>JUnit</a:t>
            </a:r>
            <a:r>
              <a:rPr lang="en-GB" dirty="0"/>
              <a:t>.</a:t>
            </a:r>
          </a:p>
          <a:p>
            <a:r>
              <a:rPr lang="en-GB" dirty="0"/>
              <a:t>A JUnit test is a method that is used to test part of the app code.</a:t>
            </a:r>
          </a:p>
          <a:p>
            <a:pPr lvl="1"/>
            <a:r>
              <a:rPr lang="en-GB" dirty="0"/>
              <a:t>You organise your test methods into classes called test cases and group test cases into test suites.</a:t>
            </a:r>
          </a:p>
          <a:p>
            <a:r>
              <a:rPr lang="en-GB" dirty="0"/>
              <a:t>Options are available for:</a:t>
            </a:r>
          </a:p>
          <a:p>
            <a:pPr lvl="1"/>
            <a:r>
              <a:rPr lang="en-GB" dirty="0"/>
              <a:t>Local Unit Tests and </a:t>
            </a:r>
          </a:p>
          <a:p>
            <a:pPr lvl="1"/>
            <a:r>
              <a:rPr lang="en-GB" dirty="0"/>
              <a:t>Instrumented Tests (used for Integration and Functional UI Tests).</a:t>
            </a:r>
          </a:p>
        </p:txBody>
      </p:sp>
    </p:spTree>
    <p:extLst>
      <p:ext uri="{BB962C8B-B14F-4D97-AF65-F5344CB8AC3E}">
        <p14:creationId xmlns:p14="http://schemas.microsoft.com/office/powerpoint/2010/main" val="137804006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Android Code Testing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>
          <a:xfrm>
            <a:off x="612648" y="1600200"/>
            <a:ext cx="8153400" cy="4925144"/>
          </a:xfrm>
        </p:spPr>
        <p:txBody>
          <a:bodyPr>
            <a:normAutofit fontScale="92500" lnSpcReduction="20000"/>
          </a:bodyPr>
          <a:lstStyle/>
          <a:p>
            <a:r>
              <a:rPr lang="en-GB" b="1" dirty="0"/>
              <a:t>Local Unit Tests</a:t>
            </a:r>
            <a:endParaRPr lang="en-GB" dirty="0"/>
          </a:p>
          <a:p>
            <a:pPr lvl="1"/>
            <a:r>
              <a:rPr lang="en-GB" dirty="0"/>
              <a:t>Unit tests that run on the local machine using the Java Virtual Machine (JVM) to minimise execution time.</a:t>
            </a:r>
          </a:p>
          <a:p>
            <a:pPr lvl="1"/>
            <a:r>
              <a:rPr lang="en-GB" dirty="0"/>
              <a:t>Use when your code has no dependencies on the Android framework.</a:t>
            </a:r>
          </a:p>
          <a:p>
            <a:pPr lvl="1"/>
            <a:r>
              <a:rPr lang="en-GB" dirty="0"/>
              <a:t>Test classes should be saved in the </a:t>
            </a:r>
            <a:r>
              <a:rPr lang="en-GB" b="1" dirty="0" err="1"/>
              <a:t>src</a:t>
            </a:r>
            <a:r>
              <a:rPr lang="en-GB" b="1" dirty="0"/>
              <a:t>/test folder</a:t>
            </a:r>
            <a:r>
              <a:rPr lang="en-GB" dirty="0"/>
              <a:t>.</a:t>
            </a:r>
          </a:p>
          <a:p>
            <a:r>
              <a:rPr lang="en-GB" b="1" dirty="0"/>
              <a:t>Instrumented Unit Tests</a:t>
            </a:r>
          </a:p>
          <a:p>
            <a:pPr lvl="1"/>
            <a:r>
              <a:rPr lang="en-GB" dirty="0"/>
              <a:t>Unit tests that run on the Android device or emulator.</a:t>
            </a:r>
          </a:p>
          <a:p>
            <a:pPr lvl="1"/>
            <a:r>
              <a:rPr lang="en-GB" dirty="0"/>
              <a:t>Use this approach to run tests that have external dependencies e.g. Android dependencies. </a:t>
            </a:r>
          </a:p>
          <a:p>
            <a:pPr lvl="2"/>
            <a:r>
              <a:rPr lang="en-GB" dirty="0"/>
              <a:t>Use </a:t>
            </a:r>
            <a:r>
              <a:rPr lang="en-GB" dirty="0" err="1">
                <a:hlinkClick r:id="rId2"/>
              </a:rPr>
              <a:t>Mockito</a:t>
            </a:r>
            <a:r>
              <a:rPr lang="en-GB" dirty="0"/>
              <a:t> to mock Android object dependencies.</a:t>
            </a:r>
          </a:p>
          <a:p>
            <a:pPr lvl="2"/>
            <a:r>
              <a:rPr lang="en-GB" dirty="0">
                <a:hlinkClick r:id="rId3"/>
              </a:rPr>
              <a:t>Espresso</a:t>
            </a:r>
            <a:r>
              <a:rPr lang="en-GB" dirty="0"/>
              <a:t> or </a:t>
            </a:r>
            <a:r>
              <a:rPr lang="en-GB" dirty="0">
                <a:hlinkClick r:id="rId4"/>
              </a:rPr>
              <a:t>UI </a:t>
            </a:r>
            <a:r>
              <a:rPr lang="en-GB" dirty="0" err="1">
                <a:hlinkClick r:id="rId4"/>
              </a:rPr>
              <a:t>Automator</a:t>
            </a:r>
            <a:r>
              <a:rPr lang="en-GB" dirty="0"/>
              <a:t> for UI tests</a:t>
            </a:r>
          </a:p>
          <a:p>
            <a:pPr lvl="1"/>
            <a:r>
              <a:rPr lang="en-GB" dirty="0"/>
              <a:t>Test classes should be saved in the </a:t>
            </a:r>
            <a:r>
              <a:rPr lang="en-GB" b="1" dirty="0" err="1"/>
              <a:t>src</a:t>
            </a:r>
            <a:r>
              <a:rPr lang="en-GB" b="1" dirty="0"/>
              <a:t>/</a:t>
            </a:r>
            <a:r>
              <a:rPr lang="en-GB" b="1" dirty="0" err="1"/>
              <a:t>androidTest</a:t>
            </a:r>
            <a:r>
              <a:rPr lang="en-GB" b="1" dirty="0"/>
              <a:t> folder</a:t>
            </a:r>
            <a:r>
              <a:rPr lang="en-GB" dirty="0"/>
              <a:t>.</a:t>
            </a:r>
          </a:p>
          <a:p>
            <a:endParaRPr lang="en-GB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55774527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3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How to Write a Unit Test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en-GB" dirty="0"/>
              <a:t>Most unit tests follow the Arrange-Act-Assert (AAA) pattern.</a:t>
            </a:r>
          </a:p>
          <a:p>
            <a:pPr lvl="1"/>
            <a:r>
              <a:rPr lang="en-GB" b="1" dirty="0"/>
              <a:t>Arrange</a:t>
            </a:r>
            <a:r>
              <a:rPr lang="en-GB" dirty="0"/>
              <a:t> initialises the inputs: initialises objects and sets the value of the data passed to the method under test.</a:t>
            </a:r>
          </a:p>
          <a:p>
            <a:pPr lvl="1"/>
            <a:r>
              <a:rPr lang="en-GB" b="1" dirty="0"/>
              <a:t>Act</a:t>
            </a:r>
            <a:r>
              <a:rPr lang="en-GB" dirty="0"/>
              <a:t> invokes (calls) the method under test.</a:t>
            </a:r>
          </a:p>
          <a:p>
            <a:pPr lvl="1"/>
            <a:r>
              <a:rPr lang="en-GB" b="1" dirty="0"/>
              <a:t>Assert</a:t>
            </a:r>
            <a:r>
              <a:rPr lang="en-GB" dirty="0"/>
              <a:t> verifies the action of the method under test behaves as expected.</a:t>
            </a:r>
          </a:p>
          <a:p>
            <a:r>
              <a:rPr lang="en-GB" dirty="0"/>
              <a:t>Assertions are at the heart of unit testing.</a:t>
            </a:r>
          </a:p>
        </p:txBody>
      </p:sp>
    </p:spTree>
    <p:extLst>
      <p:ext uri="{BB962C8B-B14F-4D97-AF65-F5344CB8AC3E}">
        <p14:creationId xmlns:p14="http://schemas.microsoft.com/office/powerpoint/2010/main" val="292987238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Assertions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>
          <a:xfrm>
            <a:off x="612648" y="1600200"/>
            <a:ext cx="8351840" cy="5141168"/>
          </a:xfrm>
        </p:spPr>
        <p:txBody>
          <a:bodyPr>
            <a:normAutofit/>
          </a:bodyPr>
          <a:lstStyle/>
          <a:p>
            <a:r>
              <a:rPr lang="en-GB" dirty="0"/>
              <a:t>Compares an actual value returned by a test to an expected value.</a:t>
            </a:r>
          </a:p>
          <a:p>
            <a:r>
              <a:rPr lang="en-GB" dirty="0"/>
              <a:t>If the comparison test fails, an </a:t>
            </a:r>
            <a:r>
              <a:rPr lang="en-GB" dirty="0" err="1"/>
              <a:t>AssertionException</a:t>
            </a:r>
            <a:r>
              <a:rPr lang="en-GB" dirty="0"/>
              <a:t> is thrown.</a:t>
            </a:r>
          </a:p>
          <a:p>
            <a:pPr marL="685800" lvl="2" indent="0">
              <a:buNone/>
            </a:pPr>
            <a:r>
              <a:rPr lang="en-GB" dirty="0"/>
              <a:t>If (Value returned by Test == Expected Value)</a:t>
            </a:r>
          </a:p>
          <a:p>
            <a:pPr marL="685800" lvl="2" indent="0">
              <a:buNone/>
            </a:pPr>
            <a:r>
              <a:rPr lang="en-GB" dirty="0"/>
              <a:t>	Test Passes</a:t>
            </a:r>
          </a:p>
          <a:p>
            <a:pPr marL="685800" lvl="2" indent="0">
              <a:buNone/>
            </a:pPr>
            <a:r>
              <a:rPr lang="en-GB" dirty="0"/>
              <a:t>Else</a:t>
            </a:r>
          </a:p>
          <a:p>
            <a:pPr marL="685800" lvl="2" indent="0">
              <a:buNone/>
            </a:pPr>
            <a:r>
              <a:rPr lang="en-GB" dirty="0"/>
              <a:t>	</a:t>
            </a:r>
            <a:r>
              <a:rPr lang="en-GB" dirty="0" smtClean="0"/>
              <a:t>Assertion Exception </a:t>
            </a:r>
            <a:r>
              <a:rPr lang="en-GB" dirty="0"/>
              <a:t>is thrown</a:t>
            </a:r>
          </a:p>
          <a:p>
            <a:endParaRPr lang="en-GB" dirty="0"/>
          </a:p>
          <a:p>
            <a:pPr lvl="1"/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17352597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3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Assertions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>
          <a:xfrm>
            <a:off x="612648" y="1600200"/>
            <a:ext cx="8153400" cy="5141168"/>
          </a:xfrm>
        </p:spPr>
        <p:txBody>
          <a:bodyPr>
            <a:normAutofit fontScale="92500"/>
          </a:bodyPr>
          <a:lstStyle/>
          <a:p>
            <a:r>
              <a:rPr lang="en-GB" dirty="0"/>
              <a:t>Two syntaxes for writing assertions with Junit.</a:t>
            </a:r>
          </a:p>
          <a:p>
            <a:r>
              <a:rPr lang="en-GB" dirty="0"/>
              <a:t>The older syntax uses a number of assert methods depending on the type of comparison e.g. </a:t>
            </a:r>
            <a:r>
              <a:rPr lang="en-GB" dirty="0" err="1"/>
              <a:t>assertEquals</a:t>
            </a:r>
            <a:r>
              <a:rPr lang="en-GB" dirty="0"/>
              <a:t>(), </a:t>
            </a:r>
            <a:r>
              <a:rPr lang="en-GB" dirty="0" err="1"/>
              <a:t>assertNotNull</a:t>
            </a:r>
            <a:r>
              <a:rPr lang="en-GB" dirty="0"/>
              <a:t>, </a:t>
            </a:r>
            <a:r>
              <a:rPr lang="en-GB" dirty="0" err="1"/>
              <a:t>assertSame</a:t>
            </a:r>
            <a:r>
              <a:rPr lang="en-GB" dirty="0"/>
              <a:t>()</a:t>
            </a:r>
          </a:p>
          <a:p>
            <a:pPr marL="685800" lvl="2" indent="0">
              <a:buNone/>
            </a:pPr>
            <a:r>
              <a:rPr lang="en-GB" dirty="0" err="1"/>
              <a:t>assert</a:t>
            </a:r>
            <a:r>
              <a:rPr lang="en-GB" b="1" dirty="0" err="1"/>
              <a:t>Equals</a:t>
            </a:r>
            <a:r>
              <a:rPr lang="en-GB" dirty="0"/>
              <a:t>(message, </a:t>
            </a:r>
            <a:r>
              <a:rPr lang="en-GB" dirty="0" err="1"/>
              <a:t>expectedValue</a:t>
            </a:r>
            <a:r>
              <a:rPr lang="en-GB" dirty="0"/>
              <a:t>, </a:t>
            </a:r>
            <a:r>
              <a:rPr lang="en-GB" dirty="0" err="1"/>
              <a:t>actualValue</a:t>
            </a:r>
            <a:r>
              <a:rPr lang="en-GB" dirty="0"/>
              <a:t>);</a:t>
            </a:r>
          </a:p>
          <a:p>
            <a:pPr marL="685800" lvl="2" indent="0">
              <a:buNone/>
            </a:pPr>
            <a:r>
              <a:rPr lang="en-GB" dirty="0" err="1"/>
              <a:t>assert</a:t>
            </a:r>
            <a:r>
              <a:rPr lang="en-GB" b="1" dirty="0" err="1"/>
              <a:t>Null</a:t>
            </a:r>
            <a:r>
              <a:rPr lang="en-GB" dirty="0"/>
              <a:t>(message, </a:t>
            </a:r>
            <a:r>
              <a:rPr lang="en-GB" dirty="0" err="1"/>
              <a:t>expectedValue</a:t>
            </a:r>
            <a:r>
              <a:rPr lang="en-GB" dirty="0"/>
              <a:t>, </a:t>
            </a:r>
            <a:r>
              <a:rPr lang="en-GB" dirty="0" err="1"/>
              <a:t>actualValue</a:t>
            </a:r>
            <a:r>
              <a:rPr lang="en-GB" dirty="0"/>
              <a:t>);</a:t>
            </a:r>
          </a:p>
          <a:p>
            <a:r>
              <a:rPr lang="en-GB" dirty="0"/>
              <a:t>The newer syntax uses </a:t>
            </a:r>
            <a:r>
              <a:rPr lang="en-GB" dirty="0" err="1"/>
              <a:t>assertThat</a:t>
            </a:r>
            <a:r>
              <a:rPr lang="en-GB" dirty="0"/>
              <a:t>() method in combination with matching test methods known as </a:t>
            </a:r>
            <a:r>
              <a:rPr lang="en-GB" b="1" dirty="0"/>
              <a:t>matchers</a:t>
            </a:r>
            <a:r>
              <a:rPr lang="en-GB" dirty="0"/>
              <a:t>.</a:t>
            </a:r>
          </a:p>
          <a:p>
            <a:pPr marL="685800" lvl="2" indent="0">
              <a:buNone/>
            </a:pPr>
            <a:r>
              <a:rPr lang="en-GB" dirty="0" err="1"/>
              <a:t>assert</a:t>
            </a:r>
            <a:r>
              <a:rPr lang="en-GB" b="1" dirty="0" err="1"/>
              <a:t>That</a:t>
            </a:r>
            <a:r>
              <a:rPr lang="en-GB" dirty="0"/>
              <a:t>(message, </a:t>
            </a:r>
            <a:r>
              <a:rPr lang="en-GB" dirty="0" err="1"/>
              <a:t>expectedValue</a:t>
            </a:r>
            <a:r>
              <a:rPr lang="en-GB" dirty="0"/>
              <a:t>, </a:t>
            </a:r>
            <a:r>
              <a:rPr lang="en-GB" b="1" dirty="0" err="1"/>
              <a:t>equalTo</a:t>
            </a:r>
            <a:r>
              <a:rPr lang="en-GB" dirty="0"/>
              <a:t>(</a:t>
            </a:r>
            <a:r>
              <a:rPr lang="en-GB" dirty="0" err="1"/>
              <a:t>actualValue</a:t>
            </a:r>
            <a:r>
              <a:rPr lang="en-GB" dirty="0"/>
              <a:t>);</a:t>
            </a:r>
          </a:p>
          <a:p>
            <a:pPr marL="685800" lvl="2" indent="0">
              <a:buNone/>
            </a:pPr>
            <a:r>
              <a:rPr lang="en-GB" dirty="0" err="1"/>
              <a:t>assert</a:t>
            </a:r>
            <a:r>
              <a:rPr lang="en-GB" b="1" dirty="0" err="1"/>
              <a:t>That</a:t>
            </a:r>
            <a:r>
              <a:rPr lang="en-GB" dirty="0"/>
              <a:t>(message, </a:t>
            </a:r>
            <a:r>
              <a:rPr lang="en-GB" dirty="0" err="1"/>
              <a:t>expectedValue</a:t>
            </a:r>
            <a:r>
              <a:rPr lang="en-GB" dirty="0"/>
              <a:t>, </a:t>
            </a:r>
            <a:r>
              <a:rPr lang="en-GB" b="1" dirty="0"/>
              <a:t>is</a:t>
            </a:r>
            <a:r>
              <a:rPr lang="en-GB" dirty="0"/>
              <a:t>(</a:t>
            </a:r>
            <a:r>
              <a:rPr lang="en-GB" b="1" dirty="0" err="1"/>
              <a:t>nullValue</a:t>
            </a:r>
            <a:r>
              <a:rPr lang="en-GB" dirty="0"/>
              <a:t>());</a:t>
            </a:r>
          </a:p>
          <a:p>
            <a:pPr marL="685800" lvl="2" indent="0">
              <a:buNone/>
            </a:pPr>
            <a:r>
              <a:rPr lang="en-GB" dirty="0" err="1"/>
              <a:t>assert</a:t>
            </a:r>
            <a:r>
              <a:rPr lang="en-GB" b="1" dirty="0" err="1"/>
              <a:t>That</a:t>
            </a:r>
            <a:r>
              <a:rPr lang="en-GB" dirty="0"/>
              <a:t>(message, </a:t>
            </a:r>
            <a:r>
              <a:rPr lang="en-GB" dirty="0" err="1"/>
              <a:t>expectedValue</a:t>
            </a:r>
            <a:r>
              <a:rPr lang="en-GB" dirty="0"/>
              <a:t>, </a:t>
            </a:r>
            <a:r>
              <a:rPr lang="en-GB" b="1" dirty="0" err="1"/>
              <a:t>hasItem</a:t>
            </a:r>
            <a:r>
              <a:rPr lang="en-GB" dirty="0"/>
              <a:t>(3);</a:t>
            </a:r>
          </a:p>
        </p:txBody>
      </p:sp>
    </p:spTree>
    <p:extLst>
      <p:ext uri="{BB962C8B-B14F-4D97-AF65-F5344CB8AC3E}">
        <p14:creationId xmlns:p14="http://schemas.microsoft.com/office/powerpoint/2010/main" val="114990314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/>
    </p:bld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Assertion Libraries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en-GB" dirty="0"/>
              <a:t>The older syntax using different assert methods:</a:t>
            </a:r>
          </a:p>
          <a:p>
            <a:pPr lvl="1"/>
            <a:r>
              <a:rPr lang="en-GB" dirty="0" err="1">
                <a:hlinkClick r:id="rId2"/>
              </a:rPr>
              <a:t>Junit.Assert</a:t>
            </a:r>
            <a:r>
              <a:rPr lang="en-GB" dirty="0"/>
              <a:t> Methods</a:t>
            </a:r>
          </a:p>
          <a:p>
            <a:r>
              <a:rPr lang="en-GB" dirty="0"/>
              <a:t>The newer syntax using </a:t>
            </a:r>
            <a:r>
              <a:rPr lang="en-GB" dirty="0" err="1"/>
              <a:t>assertThat</a:t>
            </a:r>
            <a:r>
              <a:rPr lang="en-GB" dirty="0"/>
              <a:t>() with matcher methods:</a:t>
            </a:r>
          </a:p>
          <a:p>
            <a:pPr lvl="1"/>
            <a:r>
              <a:rPr lang="en-GB" dirty="0" err="1">
                <a:hlinkClick r:id="rId3"/>
              </a:rPr>
              <a:t>JUnitMatchers</a:t>
            </a:r>
            <a:endParaRPr lang="en-GB" dirty="0"/>
          </a:p>
          <a:p>
            <a:pPr lvl="1"/>
            <a:r>
              <a:rPr lang="en-GB" dirty="0" err="1">
                <a:hlinkClick r:id="rId4"/>
              </a:rPr>
              <a:t>Hamcrest’s</a:t>
            </a:r>
            <a:r>
              <a:rPr lang="en-GB" dirty="0">
                <a:hlinkClick r:id="rId4"/>
              </a:rPr>
              <a:t> </a:t>
            </a:r>
            <a:r>
              <a:rPr lang="en-GB" dirty="0" err="1">
                <a:hlinkClick r:id="rId4"/>
              </a:rPr>
              <a:t>CoreMatchers</a:t>
            </a:r>
            <a:endParaRPr lang="en-GB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78051515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Unit Test Naming Conventions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>
            <a:normAutofit/>
          </a:bodyPr>
          <a:lstStyle/>
          <a:p>
            <a:r>
              <a:rPr lang="en-GB" dirty="0">
                <a:hlinkClick r:id="rId2"/>
              </a:rPr>
              <a:t>7 Popular Unit Test Naming Conventions</a:t>
            </a:r>
            <a:endParaRPr lang="en-GB" dirty="0"/>
          </a:p>
          <a:p>
            <a:r>
              <a:rPr lang="en-GB" dirty="0"/>
              <a:t>Others</a:t>
            </a:r>
          </a:p>
          <a:p>
            <a:pPr lvl="1"/>
            <a:r>
              <a:rPr lang="en-GB" dirty="0">
                <a:hlinkClick r:id="rId3"/>
              </a:rPr>
              <a:t>Naming Unit Tests Responsibly</a:t>
            </a:r>
            <a:endParaRPr lang="en-GB" dirty="0"/>
          </a:p>
          <a:p>
            <a:pPr lvl="1"/>
            <a:r>
              <a:rPr lang="en-GB" dirty="0">
                <a:hlinkClick r:id="rId4"/>
              </a:rPr>
              <a:t>What are some popular naming conventions for unit tests?</a:t>
            </a:r>
            <a:r>
              <a:rPr lang="en-GB" dirty="0"/>
              <a:t> </a:t>
            </a:r>
          </a:p>
          <a:p>
            <a:pPr lvl="1"/>
            <a:r>
              <a:rPr lang="en-GB" dirty="0">
                <a:hlinkClick r:id="rId5"/>
              </a:rPr>
              <a:t>Unit Tests Naming Best Practices</a:t>
            </a:r>
            <a:endParaRPr lang="en-GB" dirty="0"/>
          </a:p>
          <a:p>
            <a:pPr lvl="1"/>
            <a:r>
              <a:rPr lang="en-GB" dirty="0" err="1">
                <a:hlinkClick r:id="rId6"/>
              </a:rPr>
              <a:t>GivenWhenThen</a:t>
            </a:r>
            <a:r>
              <a:rPr lang="en-GB" dirty="0">
                <a:hlinkClick r:id="rId6"/>
              </a:rPr>
              <a:t> Technique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444312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A Simple Example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>
            <a:normAutofit fontScale="92500" lnSpcReduction="20000"/>
          </a:bodyPr>
          <a:lstStyle/>
          <a:p>
            <a:pPr marL="0" indent="0">
              <a:buNone/>
            </a:pPr>
            <a:r>
              <a:rPr lang="en-US" altLang="en-US" sz="2400" dirty="0">
                <a:solidFill>
                  <a:srgbClr val="008000"/>
                </a:solidFill>
                <a:latin typeface="Consolas" panose="020B0609020204030204" pitchFamily="49" charset="0"/>
                <a:cs typeface="Consolas" panose="020B0609020204030204" pitchFamily="49" charset="0"/>
              </a:rPr>
              <a:t>// arrange</a:t>
            </a:r>
            <a:endParaRPr lang="en-US" altLang="en-US" sz="2400" dirty="0">
              <a:solidFill>
                <a:srgbClr val="000000"/>
              </a:solidFill>
              <a:latin typeface="Consolas" panose="020B0609020204030204" pitchFamily="49" charset="0"/>
              <a:cs typeface="Consolas" panose="020B0609020204030204" pitchFamily="49" charset="0"/>
            </a:endParaRPr>
          </a:p>
          <a:p>
            <a:pPr marL="0" indent="0">
              <a:buNone/>
            </a:pPr>
            <a:r>
              <a:rPr lang="en-US" altLang="en-US" sz="2400" dirty="0">
                <a:solidFill>
                  <a:srgbClr val="0000FF"/>
                </a:solidFill>
                <a:latin typeface="Consolas" panose="020B0609020204030204" pitchFamily="49" charset="0"/>
                <a:cs typeface="Consolas" panose="020B0609020204030204" pitchFamily="49" charset="0"/>
              </a:rPr>
              <a:t>double</a:t>
            </a:r>
            <a:r>
              <a:rPr lang="en-US" altLang="en-US" sz="2400" dirty="0">
                <a:solidFill>
                  <a:srgbClr val="000000"/>
                </a:solidFill>
                <a:latin typeface="Consolas" panose="020B0609020204030204" pitchFamily="49" charset="0"/>
                <a:cs typeface="Consolas" panose="020B0609020204030204" pitchFamily="49" charset="0"/>
              </a:rPr>
              <a:t> </a:t>
            </a:r>
            <a:r>
              <a:rPr lang="en-US" altLang="en-US" sz="2400" dirty="0" err="1">
                <a:solidFill>
                  <a:srgbClr val="000000"/>
                </a:solidFill>
                <a:latin typeface="Consolas" panose="020B0609020204030204" pitchFamily="49" charset="0"/>
                <a:cs typeface="Consolas" panose="020B0609020204030204" pitchFamily="49" charset="0"/>
              </a:rPr>
              <a:t>currentBalance</a:t>
            </a:r>
            <a:r>
              <a:rPr lang="en-US" altLang="en-US" sz="2400" dirty="0">
                <a:solidFill>
                  <a:srgbClr val="000000"/>
                </a:solidFill>
                <a:latin typeface="Consolas" panose="020B0609020204030204" pitchFamily="49" charset="0"/>
                <a:cs typeface="Consolas" panose="020B0609020204030204" pitchFamily="49" charset="0"/>
              </a:rPr>
              <a:t> = 10.0; </a:t>
            </a:r>
          </a:p>
          <a:p>
            <a:pPr marL="0" indent="0">
              <a:buNone/>
            </a:pPr>
            <a:r>
              <a:rPr lang="en-US" altLang="en-US" sz="2400" dirty="0">
                <a:solidFill>
                  <a:srgbClr val="0000FF"/>
                </a:solidFill>
                <a:latin typeface="Consolas" panose="020B0609020204030204" pitchFamily="49" charset="0"/>
                <a:cs typeface="Consolas" panose="020B0609020204030204" pitchFamily="49" charset="0"/>
              </a:rPr>
              <a:t>double</a:t>
            </a:r>
            <a:r>
              <a:rPr lang="en-US" altLang="en-US" sz="2400" dirty="0">
                <a:solidFill>
                  <a:srgbClr val="000000"/>
                </a:solidFill>
                <a:latin typeface="Consolas" panose="020B0609020204030204" pitchFamily="49" charset="0"/>
                <a:cs typeface="Consolas" panose="020B0609020204030204" pitchFamily="49" charset="0"/>
              </a:rPr>
              <a:t> withdrawal = 1.0; </a:t>
            </a:r>
          </a:p>
          <a:p>
            <a:pPr marL="0" indent="0">
              <a:buNone/>
            </a:pPr>
            <a:r>
              <a:rPr lang="en-US" altLang="en-US" sz="2400" dirty="0" err="1">
                <a:solidFill>
                  <a:srgbClr val="0000FF"/>
                </a:solidFill>
                <a:latin typeface="Consolas" panose="020B0609020204030204" pitchFamily="49" charset="0"/>
                <a:cs typeface="Consolas" panose="020B0609020204030204" pitchFamily="49" charset="0"/>
              </a:rPr>
              <a:t>CheckingAccount</a:t>
            </a:r>
            <a:r>
              <a:rPr lang="en-US" altLang="en-US" sz="2400" dirty="0">
                <a:solidFill>
                  <a:srgbClr val="000000"/>
                </a:solidFill>
                <a:latin typeface="Consolas" panose="020B0609020204030204" pitchFamily="49" charset="0"/>
                <a:cs typeface="Consolas" panose="020B0609020204030204" pitchFamily="49" charset="0"/>
              </a:rPr>
              <a:t> account = </a:t>
            </a:r>
            <a:r>
              <a:rPr lang="en-US" altLang="en-US" sz="2400" dirty="0">
                <a:solidFill>
                  <a:srgbClr val="0000FF"/>
                </a:solidFill>
                <a:latin typeface="Consolas" panose="020B0609020204030204" pitchFamily="49" charset="0"/>
                <a:cs typeface="Consolas" panose="020B0609020204030204" pitchFamily="49" charset="0"/>
              </a:rPr>
              <a:t>new</a:t>
            </a:r>
            <a:r>
              <a:rPr lang="en-US" altLang="en-US" sz="2400" dirty="0">
                <a:solidFill>
                  <a:srgbClr val="000000"/>
                </a:solidFill>
                <a:latin typeface="Consolas" panose="020B0609020204030204" pitchFamily="49" charset="0"/>
                <a:cs typeface="Consolas" panose="020B0609020204030204" pitchFamily="49" charset="0"/>
              </a:rPr>
              <a:t> </a:t>
            </a:r>
            <a:r>
              <a:rPr lang="en-US" altLang="en-US" sz="2400" dirty="0" err="1">
                <a:solidFill>
                  <a:srgbClr val="000000"/>
                </a:solidFill>
                <a:latin typeface="Consolas" panose="020B0609020204030204" pitchFamily="49" charset="0"/>
                <a:cs typeface="Consolas" panose="020B0609020204030204" pitchFamily="49" charset="0"/>
              </a:rPr>
              <a:t>CheckingAccount</a:t>
            </a:r>
            <a:r>
              <a:rPr lang="en-US" altLang="en-US" sz="2400" dirty="0">
                <a:solidFill>
                  <a:srgbClr val="000000"/>
                </a:solidFill>
                <a:latin typeface="Consolas" panose="020B0609020204030204" pitchFamily="49" charset="0"/>
                <a:cs typeface="Consolas" panose="020B0609020204030204" pitchFamily="49" charset="0"/>
              </a:rPr>
              <a:t>(</a:t>
            </a:r>
            <a:r>
              <a:rPr lang="en-US" altLang="en-US" sz="2400" dirty="0">
                <a:solidFill>
                  <a:srgbClr val="A31515"/>
                </a:solidFill>
                <a:latin typeface="Consolas" panose="020B0609020204030204" pitchFamily="49" charset="0"/>
                <a:cs typeface="Consolas" panose="020B0609020204030204" pitchFamily="49" charset="0"/>
              </a:rPr>
              <a:t>"</a:t>
            </a:r>
            <a:r>
              <a:rPr lang="en-US" altLang="en-US" sz="2400" dirty="0" err="1">
                <a:solidFill>
                  <a:srgbClr val="A31515"/>
                </a:solidFill>
                <a:latin typeface="Consolas" panose="020B0609020204030204" pitchFamily="49" charset="0"/>
                <a:cs typeface="Consolas" panose="020B0609020204030204" pitchFamily="49" charset="0"/>
              </a:rPr>
              <a:t>JohnDoe</a:t>
            </a:r>
            <a:r>
              <a:rPr lang="en-US" altLang="en-US" sz="2400" dirty="0">
                <a:solidFill>
                  <a:srgbClr val="A31515"/>
                </a:solidFill>
                <a:latin typeface="Consolas" panose="020B0609020204030204" pitchFamily="49" charset="0"/>
                <a:cs typeface="Consolas" panose="020B0609020204030204" pitchFamily="49" charset="0"/>
              </a:rPr>
              <a:t>"</a:t>
            </a:r>
            <a:r>
              <a:rPr lang="en-US" altLang="en-US" sz="2400" dirty="0">
                <a:solidFill>
                  <a:srgbClr val="000000"/>
                </a:solidFill>
                <a:latin typeface="Consolas" panose="020B0609020204030204" pitchFamily="49" charset="0"/>
                <a:cs typeface="Consolas" panose="020B0609020204030204" pitchFamily="49" charset="0"/>
              </a:rPr>
              <a:t>, </a:t>
            </a:r>
            <a:r>
              <a:rPr lang="en-US" altLang="en-US" sz="2400" dirty="0" err="1">
                <a:solidFill>
                  <a:srgbClr val="000000"/>
                </a:solidFill>
                <a:latin typeface="Consolas" panose="020B0609020204030204" pitchFamily="49" charset="0"/>
                <a:cs typeface="Consolas" panose="020B0609020204030204" pitchFamily="49" charset="0"/>
              </a:rPr>
              <a:t>currentBalance</a:t>
            </a:r>
            <a:r>
              <a:rPr lang="en-US" altLang="en-US" sz="2400" dirty="0">
                <a:solidFill>
                  <a:srgbClr val="000000"/>
                </a:solidFill>
                <a:latin typeface="Consolas" panose="020B0609020204030204" pitchFamily="49" charset="0"/>
                <a:cs typeface="Consolas" panose="020B0609020204030204" pitchFamily="49" charset="0"/>
              </a:rPr>
              <a:t>); </a:t>
            </a:r>
          </a:p>
          <a:p>
            <a:pPr marL="0" indent="0">
              <a:buNone/>
            </a:pPr>
            <a:endParaRPr lang="en-US" altLang="en-US" sz="2400" dirty="0">
              <a:solidFill>
                <a:srgbClr val="000000"/>
              </a:solidFill>
              <a:latin typeface="Consolas" panose="020B0609020204030204" pitchFamily="49" charset="0"/>
              <a:cs typeface="Consolas" panose="020B0609020204030204" pitchFamily="49" charset="0"/>
            </a:endParaRPr>
          </a:p>
          <a:p>
            <a:pPr marL="0" indent="0">
              <a:buNone/>
            </a:pPr>
            <a:r>
              <a:rPr lang="en-US" altLang="en-US" sz="2400" dirty="0">
                <a:solidFill>
                  <a:srgbClr val="008000"/>
                </a:solidFill>
                <a:latin typeface="Consolas" panose="020B0609020204030204" pitchFamily="49" charset="0"/>
                <a:cs typeface="Consolas" panose="020B0609020204030204" pitchFamily="49" charset="0"/>
              </a:rPr>
              <a:t>// act</a:t>
            </a:r>
            <a:r>
              <a:rPr lang="en-US" altLang="en-US" sz="2400" dirty="0">
                <a:solidFill>
                  <a:srgbClr val="000000"/>
                </a:solidFill>
                <a:latin typeface="Consolas" panose="020B0609020204030204" pitchFamily="49" charset="0"/>
                <a:cs typeface="Consolas" panose="020B0609020204030204" pitchFamily="49" charset="0"/>
              </a:rPr>
              <a:t> </a:t>
            </a:r>
          </a:p>
          <a:p>
            <a:pPr marL="0" indent="0">
              <a:buNone/>
            </a:pPr>
            <a:r>
              <a:rPr lang="en-US" altLang="en-US" sz="2400" dirty="0">
                <a:solidFill>
                  <a:srgbClr val="0000FF"/>
                </a:solidFill>
                <a:latin typeface="Consolas" panose="020B0609020204030204" pitchFamily="49" charset="0"/>
                <a:cs typeface="Consolas" panose="020B0609020204030204" pitchFamily="49" charset="0"/>
              </a:rPr>
              <a:t>double</a:t>
            </a:r>
            <a:r>
              <a:rPr lang="en-US" altLang="en-US" sz="2400" dirty="0">
                <a:solidFill>
                  <a:srgbClr val="000000"/>
                </a:solidFill>
                <a:latin typeface="Consolas" panose="020B0609020204030204" pitchFamily="49" charset="0"/>
                <a:cs typeface="Consolas" panose="020B0609020204030204" pitchFamily="49" charset="0"/>
              </a:rPr>
              <a:t> actual = </a:t>
            </a:r>
            <a:r>
              <a:rPr lang="en-US" altLang="en-US" sz="2400" dirty="0" err="1">
                <a:solidFill>
                  <a:srgbClr val="000000"/>
                </a:solidFill>
                <a:latin typeface="Consolas" panose="020B0609020204030204" pitchFamily="49" charset="0"/>
                <a:cs typeface="Consolas" panose="020B0609020204030204" pitchFamily="49" charset="0"/>
              </a:rPr>
              <a:t>account.Withdraw</a:t>
            </a:r>
            <a:r>
              <a:rPr lang="en-US" altLang="en-US" sz="2400" dirty="0">
                <a:solidFill>
                  <a:srgbClr val="000000"/>
                </a:solidFill>
                <a:latin typeface="Consolas" panose="020B0609020204030204" pitchFamily="49" charset="0"/>
                <a:cs typeface="Consolas" panose="020B0609020204030204" pitchFamily="49" charset="0"/>
              </a:rPr>
              <a:t>(withdrawal); </a:t>
            </a:r>
          </a:p>
          <a:p>
            <a:pPr marL="0" indent="0">
              <a:buNone/>
            </a:pPr>
            <a:endParaRPr lang="en-US" altLang="en-US" sz="2400" dirty="0">
              <a:solidFill>
                <a:srgbClr val="000000"/>
              </a:solidFill>
              <a:latin typeface="Consolas" panose="020B0609020204030204" pitchFamily="49" charset="0"/>
              <a:cs typeface="Consolas" panose="020B0609020204030204" pitchFamily="49" charset="0"/>
            </a:endParaRPr>
          </a:p>
          <a:p>
            <a:pPr marL="0" indent="0">
              <a:buNone/>
            </a:pPr>
            <a:r>
              <a:rPr lang="en-US" altLang="en-US" sz="2400" dirty="0">
                <a:solidFill>
                  <a:srgbClr val="008000"/>
                </a:solidFill>
                <a:latin typeface="Consolas" panose="020B0609020204030204" pitchFamily="49" charset="0"/>
                <a:cs typeface="Consolas" panose="020B0609020204030204" pitchFamily="49" charset="0"/>
              </a:rPr>
              <a:t>// assert</a:t>
            </a:r>
            <a:r>
              <a:rPr lang="en-US" altLang="en-US" sz="2400" dirty="0">
                <a:solidFill>
                  <a:srgbClr val="000000"/>
                </a:solidFill>
                <a:latin typeface="Consolas" panose="020B0609020204030204" pitchFamily="49" charset="0"/>
                <a:cs typeface="Consolas" panose="020B0609020204030204" pitchFamily="49" charset="0"/>
              </a:rPr>
              <a:t> </a:t>
            </a:r>
          </a:p>
          <a:p>
            <a:pPr marL="0" indent="0">
              <a:buNone/>
            </a:pPr>
            <a:r>
              <a:rPr lang="en-US" altLang="en-US" sz="2400" dirty="0">
                <a:solidFill>
                  <a:srgbClr val="0000FF"/>
                </a:solidFill>
                <a:latin typeface="Consolas" panose="020B0609020204030204" pitchFamily="49" charset="0"/>
                <a:cs typeface="Consolas" panose="020B0609020204030204" pitchFamily="49" charset="0"/>
              </a:rPr>
              <a:t>double</a:t>
            </a:r>
            <a:r>
              <a:rPr lang="en-US" altLang="en-US" sz="2400" dirty="0">
                <a:solidFill>
                  <a:srgbClr val="000000"/>
                </a:solidFill>
                <a:latin typeface="Consolas" panose="020B0609020204030204" pitchFamily="49" charset="0"/>
                <a:cs typeface="Consolas" panose="020B0609020204030204" pitchFamily="49" charset="0"/>
              </a:rPr>
              <a:t> expected = 9.0; </a:t>
            </a:r>
          </a:p>
          <a:p>
            <a:pPr marL="0" indent="0">
              <a:buNone/>
            </a:pPr>
            <a:r>
              <a:rPr lang="en-US" altLang="en-US" sz="2400" dirty="0" err="1">
                <a:solidFill>
                  <a:srgbClr val="000000"/>
                </a:solidFill>
                <a:latin typeface="Consolas" panose="020B0609020204030204" pitchFamily="49" charset="0"/>
                <a:cs typeface="Consolas" panose="020B0609020204030204" pitchFamily="49" charset="0"/>
              </a:rPr>
              <a:t>assertThat</a:t>
            </a:r>
            <a:r>
              <a:rPr lang="en-US" altLang="en-US" sz="2400" dirty="0">
                <a:solidFill>
                  <a:srgbClr val="000000"/>
                </a:solidFill>
                <a:latin typeface="Consolas" panose="020B0609020204030204" pitchFamily="49" charset="0"/>
                <a:cs typeface="Consolas" panose="020B0609020204030204" pitchFamily="49" charset="0"/>
              </a:rPr>
              <a:t>(actual, </a:t>
            </a:r>
            <a:r>
              <a:rPr lang="en-US" altLang="en-US" sz="2400" dirty="0" err="1">
                <a:solidFill>
                  <a:srgbClr val="000000"/>
                </a:solidFill>
                <a:latin typeface="Consolas" panose="020B0609020204030204" pitchFamily="49" charset="0"/>
                <a:cs typeface="Consolas" panose="020B0609020204030204" pitchFamily="49" charset="0"/>
              </a:rPr>
              <a:t>equalTo</a:t>
            </a:r>
            <a:r>
              <a:rPr lang="en-US" altLang="en-US" sz="2400" dirty="0">
                <a:solidFill>
                  <a:srgbClr val="000000"/>
                </a:solidFill>
                <a:latin typeface="Consolas" panose="020B0609020204030204" pitchFamily="49" charset="0"/>
                <a:cs typeface="Consolas" panose="020B0609020204030204" pitchFamily="49" charset="0"/>
              </a:rPr>
              <a:t>(expected));</a:t>
            </a:r>
            <a:r>
              <a:rPr lang="en-US" altLang="en-US" sz="600" dirty="0"/>
              <a:t> </a:t>
            </a:r>
            <a:endParaRPr lang="en-US" altLang="en-US" sz="5400" dirty="0">
              <a:latin typeface="Arial" panose="020B0604020202020204" pitchFamily="34" charset="0"/>
            </a:endParaRPr>
          </a:p>
          <a:p>
            <a:pPr marL="0" indent="0">
              <a:buNone/>
            </a:pPr>
            <a:endParaRPr lang="en-GB" sz="2400" dirty="0"/>
          </a:p>
          <a:p>
            <a:endParaRPr lang="en-GB" sz="2400" dirty="0"/>
          </a:p>
        </p:txBody>
      </p:sp>
    </p:spTree>
    <p:extLst>
      <p:ext uri="{BB962C8B-B14F-4D97-AF65-F5344CB8AC3E}">
        <p14:creationId xmlns:p14="http://schemas.microsoft.com/office/powerpoint/2010/main" val="388864796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Setup and Teardown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>
          <a:xfrm>
            <a:off x="612648" y="1600200"/>
            <a:ext cx="8153400" cy="5213176"/>
          </a:xfrm>
        </p:spPr>
        <p:txBody>
          <a:bodyPr>
            <a:normAutofit fontScale="92500" lnSpcReduction="10000"/>
          </a:bodyPr>
          <a:lstStyle/>
          <a:p>
            <a:r>
              <a:rPr lang="en-GB" dirty="0"/>
              <a:t>Recall that the first step is to initialise (arrange) the object under test i.e. </a:t>
            </a:r>
            <a:r>
              <a:rPr lang="en-GB" b="1" dirty="0"/>
              <a:t>setup</a:t>
            </a:r>
            <a:r>
              <a:rPr lang="en-GB" dirty="0"/>
              <a:t>.</a:t>
            </a:r>
          </a:p>
          <a:p>
            <a:r>
              <a:rPr lang="en-GB" dirty="0"/>
              <a:t>Test classes usually have many methods, and it is not unusual to have the different test methods requiring the same test object(s). E.g.:</a:t>
            </a:r>
          </a:p>
          <a:p>
            <a:pPr lvl="1"/>
            <a:r>
              <a:rPr lang="en-GB" dirty="0"/>
              <a:t>test different expected outcomes and/or different methods in a class using the same test object.</a:t>
            </a:r>
          </a:p>
          <a:p>
            <a:r>
              <a:rPr lang="en-GB" dirty="0"/>
              <a:t>You can write:</a:t>
            </a:r>
          </a:p>
          <a:p>
            <a:pPr lvl="1"/>
            <a:r>
              <a:rPr lang="en-GB" dirty="0"/>
              <a:t>a </a:t>
            </a:r>
            <a:r>
              <a:rPr lang="en-GB" b="1" u="sng" dirty="0"/>
              <a:t>Setup</a:t>
            </a:r>
            <a:r>
              <a:rPr lang="en-GB" dirty="0"/>
              <a:t> method to handle setting up (initialising) common objects used in your test </a:t>
            </a:r>
            <a:r>
              <a:rPr lang="en-GB" dirty="0" smtClean="0"/>
              <a:t>methods </a:t>
            </a:r>
            <a:r>
              <a:rPr lang="en-GB" i="1" dirty="0" smtClean="0"/>
              <a:t>once</a:t>
            </a:r>
            <a:r>
              <a:rPr lang="en-GB" dirty="0" smtClean="0"/>
              <a:t>.</a:t>
            </a:r>
            <a:endParaRPr lang="en-GB" dirty="0"/>
          </a:p>
          <a:p>
            <a:pPr lvl="1"/>
            <a:r>
              <a:rPr lang="en-GB" b="1" i="1" dirty="0"/>
              <a:t>But</a:t>
            </a:r>
            <a:r>
              <a:rPr lang="en-GB" dirty="0"/>
              <a:t>, you should also destroy any test objects or data used at the end of your tests to free up resources. This code is written in a </a:t>
            </a:r>
            <a:r>
              <a:rPr lang="en-GB" b="1" u="sng" dirty="0"/>
              <a:t>Teardown</a:t>
            </a:r>
            <a:r>
              <a:rPr lang="en-GB" dirty="0"/>
              <a:t> method.</a:t>
            </a:r>
          </a:p>
          <a:p>
            <a:pPr lvl="1"/>
            <a:endParaRPr lang="en-GB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93824706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/>
    </p:bldLst>
  </p:timing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Using Setup and Teardown</a:t>
            </a:r>
          </a:p>
        </p:txBody>
      </p:sp>
      <p:graphicFrame>
        <p:nvGraphicFramePr>
          <p:cNvPr id="10" name="Content Placeholder 9"/>
          <p:cNvGraphicFramePr>
            <a:graphicFrameLocks noGrp="1"/>
          </p:cNvGraphicFramePr>
          <p:nvPr>
            <p:ph sz="quarter" idx="2"/>
            <p:extLst>
              <p:ext uri="{D42A27DB-BD31-4B8C-83A1-F6EECF244321}">
                <p14:modId xmlns:p14="http://schemas.microsoft.com/office/powerpoint/2010/main" val="3836672493"/>
              </p:ext>
            </p:extLst>
          </p:nvPr>
        </p:nvGraphicFramePr>
        <p:xfrm>
          <a:off x="4845050" y="1589087"/>
          <a:ext cx="3886200" cy="4572480"/>
        </p:xfrm>
        <a:graphic>
          <a:graphicData uri="http://schemas.openxmlformats.org/drawingml/2006/table">
            <a:tbl>
              <a:tblPr bandRow="1">
                <a:tableStyleId>{3B4B98B0-60AC-42C2-AFA5-B58CD77FA1E5}</a:tableStyleId>
              </a:tblPr>
              <a:tblGrid>
                <a:gridCol w="3886200">
                  <a:extLst>
                    <a:ext uri="{9D8B030D-6E8A-4147-A177-3AD203B41FA5}">
                      <a16:colId xmlns:a16="http://schemas.microsoft.com/office/drawing/2014/main" xmlns="" val="20000"/>
                    </a:ext>
                  </a:extLst>
                </a:gridCol>
              </a:tblGrid>
              <a:tr h="1524160"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dirty="0"/>
                        <a:t>Create a method </a:t>
                      </a:r>
                      <a:r>
                        <a:rPr lang="en-GB" dirty="0" smtClean="0"/>
                        <a:t>that </a:t>
                      </a:r>
                      <a:r>
                        <a:rPr lang="en-GB" dirty="0"/>
                        <a:t>specifies</a:t>
                      </a:r>
                      <a:r>
                        <a:rPr lang="en-GB" baseline="0" dirty="0"/>
                        <a:t> </a:t>
                      </a:r>
                      <a:r>
                        <a:rPr lang="en-GB" dirty="0"/>
                        <a:t>test setup operations and mark with @Before annotation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xmlns="" val="10000"/>
                  </a:ext>
                </a:extLst>
              </a:tr>
              <a:tr h="1524160">
                <a:tc>
                  <a:txBody>
                    <a:bodyPr/>
                    <a:lstStyle/>
                    <a:p>
                      <a:endParaRPr lang="en-GB" dirty="0"/>
                    </a:p>
                    <a:p>
                      <a:r>
                        <a:rPr lang="en-GB" dirty="0"/>
                        <a:t>Create Test Method(s) to test your code</a:t>
                      </a:r>
                      <a:r>
                        <a:rPr lang="en-GB" baseline="0" dirty="0"/>
                        <a:t> </a:t>
                      </a:r>
                      <a:r>
                        <a:rPr lang="en-GB" dirty="0"/>
                        <a:t>and mark</a:t>
                      </a:r>
                      <a:r>
                        <a:rPr lang="en-GB" baseline="0" dirty="0"/>
                        <a:t> each test method with @Test annotation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xmlns="" val="10001"/>
                  </a:ext>
                </a:extLst>
              </a:tr>
              <a:tr h="1524160">
                <a:tc>
                  <a:txBody>
                    <a:bodyPr/>
                    <a:lstStyle/>
                    <a:p>
                      <a:r>
                        <a:rPr lang="en-GB" dirty="0"/>
                        <a:t>Create a method</a:t>
                      </a:r>
                      <a:r>
                        <a:rPr lang="en-GB" baseline="0" dirty="0"/>
                        <a:t> that specifies code that contains test teardown operations, i.e. to free up any resources  used in the test(s), and mark with @After</a:t>
                      </a:r>
                      <a:endParaRPr lang="en-GB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xmlns="" val="10002"/>
                  </a:ext>
                </a:extLst>
              </a:tr>
            </a:tbl>
          </a:graphicData>
        </a:graphic>
      </p:graphicFrame>
      <p:sp>
        <p:nvSpPr>
          <p:cNvPr id="6" name="Rectangle 5"/>
          <p:cNvSpPr/>
          <p:nvPr/>
        </p:nvSpPr>
        <p:spPr>
          <a:xfrm>
            <a:off x="1259632" y="1844824"/>
            <a:ext cx="2088232" cy="864096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dirty="0"/>
              <a:t>Setup</a:t>
            </a:r>
          </a:p>
        </p:txBody>
      </p:sp>
      <p:sp>
        <p:nvSpPr>
          <p:cNvPr id="7" name="Rectangle 6"/>
          <p:cNvSpPr/>
          <p:nvPr/>
        </p:nvSpPr>
        <p:spPr>
          <a:xfrm>
            <a:off x="1259632" y="3549506"/>
            <a:ext cx="2088232" cy="864096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dirty="0"/>
              <a:t>Execute Test Method</a:t>
            </a:r>
          </a:p>
        </p:txBody>
      </p:sp>
      <p:sp>
        <p:nvSpPr>
          <p:cNvPr id="9" name="Rectangle 8"/>
          <p:cNvSpPr/>
          <p:nvPr/>
        </p:nvSpPr>
        <p:spPr>
          <a:xfrm>
            <a:off x="1259632" y="5301208"/>
            <a:ext cx="2088232" cy="864096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dirty="0"/>
              <a:t>Teardown</a:t>
            </a:r>
          </a:p>
        </p:txBody>
      </p:sp>
      <p:sp>
        <p:nvSpPr>
          <p:cNvPr id="11" name="TextBox 10"/>
          <p:cNvSpPr txBox="1"/>
          <p:nvPr/>
        </p:nvSpPr>
        <p:spPr>
          <a:xfrm>
            <a:off x="1159683" y="1484784"/>
            <a:ext cx="1036053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/>
              <a:t>@Before</a:t>
            </a:r>
          </a:p>
        </p:txBody>
      </p:sp>
      <p:sp>
        <p:nvSpPr>
          <p:cNvPr id="12" name="TextBox 11"/>
          <p:cNvSpPr txBox="1"/>
          <p:nvPr/>
        </p:nvSpPr>
        <p:spPr>
          <a:xfrm>
            <a:off x="1159682" y="3227194"/>
            <a:ext cx="79592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/>
              <a:t>@Test</a:t>
            </a:r>
          </a:p>
        </p:txBody>
      </p:sp>
      <p:sp>
        <p:nvSpPr>
          <p:cNvPr id="13" name="TextBox 12"/>
          <p:cNvSpPr txBox="1"/>
          <p:nvPr/>
        </p:nvSpPr>
        <p:spPr>
          <a:xfrm>
            <a:off x="1159682" y="4931876"/>
            <a:ext cx="887935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/>
              <a:t>@After</a:t>
            </a:r>
          </a:p>
        </p:txBody>
      </p:sp>
      <p:sp>
        <p:nvSpPr>
          <p:cNvPr id="14" name="Down Arrow 13"/>
          <p:cNvSpPr/>
          <p:nvPr/>
        </p:nvSpPr>
        <p:spPr>
          <a:xfrm>
            <a:off x="2147566" y="2733908"/>
            <a:ext cx="264194" cy="792088"/>
          </a:xfrm>
          <a:prstGeom prst="downArrow">
            <a:avLst/>
          </a:prstGeom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5" name="Down Arrow 14"/>
          <p:cNvSpPr/>
          <p:nvPr/>
        </p:nvSpPr>
        <p:spPr>
          <a:xfrm>
            <a:off x="2147566" y="4473854"/>
            <a:ext cx="264194" cy="827353"/>
          </a:xfrm>
          <a:prstGeom prst="downArrow">
            <a:avLst/>
          </a:prstGeom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2086736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JUnit Annotations</a:t>
            </a:r>
          </a:p>
        </p:txBody>
      </p:sp>
      <p:graphicFrame>
        <p:nvGraphicFramePr>
          <p:cNvPr id="4" name="Content Placeholder 3"/>
          <p:cNvGraphicFramePr>
            <a:graphicFrameLocks noGrp="1"/>
          </p:cNvGraphicFramePr>
          <p:nvPr>
            <p:ph sz="quarter" idx="1"/>
            <p:extLst>
              <p:ext uri="{D42A27DB-BD31-4B8C-83A1-F6EECF244321}">
                <p14:modId xmlns:p14="http://schemas.microsoft.com/office/powerpoint/2010/main" val="3808476309"/>
              </p:ext>
            </p:extLst>
          </p:nvPr>
        </p:nvGraphicFramePr>
        <p:xfrm>
          <a:off x="612775" y="1600200"/>
          <a:ext cx="8153400" cy="5130800"/>
        </p:xfrm>
        <a:graphic>
          <a:graphicData uri="http://schemas.openxmlformats.org/drawingml/2006/table">
            <a:tbl>
              <a:tblPr firstRow="1" bandRow="1">
                <a:tableStyleId>{3B4B98B0-60AC-42C2-AFA5-B58CD77FA1E5}</a:tableStyleId>
              </a:tblPr>
              <a:tblGrid>
                <a:gridCol w="1870993">
                  <a:extLst>
                    <a:ext uri="{9D8B030D-6E8A-4147-A177-3AD203B41FA5}">
                      <a16:colId xmlns:a16="http://schemas.microsoft.com/office/drawing/2014/main" xmlns="" val="20000"/>
                    </a:ext>
                  </a:extLst>
                </a:gridCol>
                <a:gridCol w="6282407">
                  <a:extLst>
                    <a:ext uri="{9D8B030D-6E8A-4147-A177-3AD203B41FA5}">
                      <a16:colId xmlns:a16="http://schemas.microsoft.com/office/drawing/2014/main" xmlns="" val="20001"/>
                    </a:ext>
                  </a:extLst>
                </a:gridCol>
              </a:tblGrid>
              <a:tr h="370840">
                <a:tc>
                  <a:txBody>
                    <a:bodyPr/>
                    <a:lstStyle/>
                    <a:p>
                      <a:r>
                        <a:rPr lang="en-GB" dirty="0"/>
                        <a:t>Annotation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Description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xmlns="" val="10000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GB" dirty="0"/>
                        <a:t>@Before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dirty="0"/>
                        <a:t>To</a:t>
                      </a:r>
                      <a:r>
                        <a:rPr lang="en-GB" baseline="0" dirty="0"/>
                        <a:t> specify a method containing test setup operations. This method runs first before </a:t>
                      </a:r>
                      <a:r>
                        <a:rPr lang="en-GB" b="1" i="1" baseline="0" dirty="0"/>
                        <a:t>each</a:t>
                      </a:r>
                      <a:r>
                        <a:rPr lang="en-GB" baseline="0" dirty="0"/>
                        <a:t> test.</a:t>
                      </a:r>
                      <a:endParaRPr lang="en-GB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xmlns="" val="10001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GB" dirty="0"/>
                        <a:t>@After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To specify a method containing test teardown operations. This method runs after</a:t>
                      </a:r>
                      <a:r>
                        <a:rPr lang="en-GB" baseline="0" dirty="0"/>
                        <a:t> </a:t>
                      </a:r>
                      <a:r>
                        <a:rPr lang="en-GB" b="1" i="1" baseline="0" dirty="0"/>
                        <a:t>each</a:t>
                      </a:r>
                      <a:r>
                        <a:rPr lang="en-GB" baseline="0" dirty="0"/>
                        <a:t> test has executed.</a:t>
                      </a:r>
                      <a:endParaRPr lang="en-GB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xmlns="" val="10002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GB" dirty="0"/>
                        <a:t>@Test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To identify</a:t>
                      </a:r>
                      <a:r>
                        <a:rPr lang="en-GB" baseline="0" dirty="0"/>
                        <a:t> a test method.</a:t>
                      </a:r>
                      <a:endParaRPr lang="en-GB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xmlns="" val="10003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GB" dirty="0"/>
                        <a:t>@Ignore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Ignores the tests. Useful</a:t>
                      </a:r>
                      <a:r>
                        <a:rPr lang="en-GB" baseline="0" dirty="0"/>
                        <a:t> for when you want to temporarily disable a test e.g. code is being changed or test time is too long</a:t>
                      </a:r>
                      <a:r>
                        <a:rPr lang="en-GB" dirty="0"/>
                        <a:t>.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xmlns="" val="10004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GB" dirty="0"/>
                        <a:t>@</a:t>
                      </a:r>
                      <a:r>
                        <a:rPr lang="en-GB" dirty="0" err="1"/>
                        <a:t>BeforeClass</a:t>
                      </a:r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Use this annotation to specify static methods to run before the start</a:t>
                      </a:r>
                      <a:r>
                        <a:rPr lang="en-GB" baseline="0" dirty="0"/>
                        <a:t> of </a:t>
                      </a:r>
                      <a:r>
                        <a:rPr lang="en-GB" b="1" i="1" baseline="0" dirty="0"/>
                        <a:t>all</a:t>
                      </a:r>
                      <a:r>
                        <a:rPr lang="en-GB" baseline="0" dirty="0"/>
                        <a:t> tests</a:t>
                      </a:r>
                      <a:r>
                        <a:rPr lang="en-GB" dirty="0"/>
                        <a:t>. This testing step is useful for expensive operations such as connecting to a database.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xmlns="" val="10005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GB" dirty="0"/>
                        <a:t>@</a:t>
                      </a:r>
                      <a:r>
                        <a:rPr lang="en-GB" dirty="0" err="1"/>
                        <a:t>AfterClass</a:t>
                      </a:r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Use this annotation to specify static methods for the test class to run only after </a:t>
                      </a:r>
                      <a:r>
                        <a:rPr lang="en-GB" b="1" i="1" dirty="0"/>
                        <a:t>all</a:t>
                      </a:r>
                      <a:r>
                        <a:rPr lang="en-GB" dirty="0"/>
                        <a:t> tests in the class have run. Useful for releasing any resources allocated in the @</a:t>
                      </a:r>
                      <a:r>
                        <a:rPr lang="en-GB" dirty="0" err="1"/>
                        <a:t>BeforeClass</a:t>
                      </a:r>
                      <a:r>
                        <a:rPr lang="en-GB" dirty="0"/>
                        <a:t> block.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xmlns="" val="10006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GB" dirty="0"/>
                        <a:t>@Test(timeout=&lt;milliseconds&gt;)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U</a:t>
                      </a:r>
                      <a:r>
                        <a:rPr lang="en-GB" baseline="0" dirty="0"/>
                        <a:t>se this to specify a timeout period for a test. If the test starts but does not complete within the timeout period, the test fails.</a:t>
                      </a:r>
                      <a:endParaRPr lang="en-GB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xmlns="" val="10007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216449949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Mock Objects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>
            <a:normAutofit fontScale="92500"/>
          </a:bodyPr>
          <a:lstStyle/>
          <a:p>
            <a:r>
              <a:rPr lang="en-GB" dirty="0"/>
              <a:t>A method under test often uses/calls other external services or methods within it.</a:t>
            </a:r>
          </a:p>
          <a:p>
            <a:r>
              <a:rPr lang="en-GB" dirty="0"/>
              <a:t>In unit testing, you want to isolate the unit being tested from other units testing it individually and independently.</a:t>
            </a:r>
          </a:p>
          <a:p>
            <a:r>
              <a:rPr lang="en-GB" dirty="0"/>
              <a:t>To isolate the behaviour of the method under test, you use Mock Objects to simulate the behaviour of external components it depends on.</a:t>
            </a:r>
          </a:p>
          <a:p>
            <a:r>
              <a:rPr lang="en-GB" dirty="0"/>
              <a:t>There are mocking libraries that you can use for this e.g. </a:t>
            </a:r>
            <a:r>
              <a:rPr lang="en-GB" dirty="0" err="1">
                <a:hlinkClick r:id="rId2"/>
              </a:rPr>
              <a:t>Mockito</a:t>
            </a:r>
            <a:r>
              <a:rPr lang="en-GB" dirty="0"/>
              <a:t>.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80925023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Lab Exercise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en-GB" dirty="0"/>
              <a:t>Download Instructions from Moodle.</a:t>
            </a:r>
          </a:p>
        </p:txBody>
      </p:sp>
    </p:spTree>
    <p:extLst>
      <p:ext uri="{BB962C8B-B14F-4D97-AF65-F5344CB8AC3E}">
        <p14:creationId xmlns:p14="http://schemas.microsoft.com/office/powerpoint/2010/main" val="31544909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Median">
  <a:themeElements>
    <a:clrScheme name="Concourse">
      <a:dk1>
        <a:sysClr val="windowText" lastClr="000000"/>
      </a:dk1>
      <a:lt1>
        <a:sysClr val="window" lastClr="FFFFFF"/>
      </a:lt1>
      <a:dk2>
        <a:srgbClr val="464646"/>
      </a:dk2>
      <a:lt2>
        <a:srgbClr val="DEF5FA"/>
      </a:lt2>
      <a:accent1>
        <a:srgbClr val="2DA2BF"/>
      </a:accent1>
      <a:accent2>
        <a:srgbClr val="DA1F28"/>
      </a:accent2>
      <a:accent3>
        <a:srgbClr val="EB641B"/>
      </a:accent3>
      <a:accent4>
        <a:srgbClr val="39639D"/>
      </a:accent4>
      <a:accent5>
        <a:srgbClr val="474B78"/>
      </a:accent5>
      <a:accent6>
        <a:srgbClr val="7D3C4A"/>
      </a:accent6>
      <a:hlink>
        <a:srgbClr val="FF8119"/>
      </a:hlink>
      <a:folHlink>
        <a:srgbClr val="44B9E8"/>
      </a:folHlink>
    </a:clrScheme>
    <a:fontScheme name="Office 2">
      <a:majorFont>
        <a:latin typeface="Calibri"/>
        <a:ea typeface=""/>
        <a:cs typeface=""/>
        <a:font script="Jpan" typeface="HGｺﾞｼｯｸM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</a:majorFont>
      <a:minorFont>
        <a:latin typeface="Cambria"/>
        <a:ea typeface=""/>
        <a:cs typeface=""/>
        <a:font script="Jpan" typeface="HG明朝B"/>
        <a:font script="Hang" typeface="맑은 고딕"/>
        <a:font script="Hans" typeface="黑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Median">
      <a:fillStyleLst>
        <a:solidFill>
          <a:schemeClr val="phClr"/>
        </a:solidFill>
        <a:solidFill>
          <a:schemeClr val="phClr">
            <a:tint val="50000"/>
          </a:schemeClr>
        </a:solidFill>
        <a:solidFill>
          <a:schemeClr val="phClr"/>
        </a:solidFill>
      </a:fillStyleLst>
      <a:lnStyleLst>
        <a:ln w="10000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  <a:ln w="47625" cap="flat" cmpd="dbl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38100" dist="30000" dir="5400000" rotWithShape="0">
              <a:srgbClr val="000000">
                <a:alpha val="45000"/>
              </a:srgbClr>
            </a:outerShdw>
          </a:effectLst>
        </a:effectStyle>
        <a:effectStyle>
          <a:effectLst>
            <a:outerShdw blurRad="38100" dist="30000" dir="5400000" rotWithShape="0">
              <a:srgbClr val="000000">
                <a:alpha val="45000"/>
              </a:srgbClr>
            </a:outerShdw>
          </a:effectLst>
        </a:effectStyle>
        <a:effectStyle>
          <a:effectLst>
            <a:outerShdw blurRad="38100" dist="25400" dir="5400000" rotWithShape="0">
              <a:srgbClr val="000000">
                <a:alpha val="35000"/>
              </a:srgbClr>
            </a:outerShdw>
          </a:effectLst>
          <a:scene3d>
            <a:camera prst="isometricTopDown" fov="0">
              <a:rot lat="0" lon="0" rev="0"/>
            </a:camera>
            <a:lightRig rig="balanced" dir="t">
              <a:rot lat="0" lon="0" rev="13800000"/>
            </a:lightRig>
          </a:scene3d>
          <a:sp3d extrusionH="12700" prstMaterial="plastic">
            <a:bevelT w="38100" h="25400" prst="softRound"/>
            <a:contourClr>
              <a:schemeClr val="phClr"/>
            </a:contourClr>
          </a:sp3d>
        </a:effectStyle>
      </a:effectStyleLst>
      <a:bgFillStyleLst>
        <a:solidFill>
          <a:schemeClr val="phClr"/>
        </a:solidFill>
        <a:blipFill>
          <a:blip xmlns:r="http://schemas.openxmlformats.org/officeDocument/2006/relationships" r:embed="rId1">
            <a:duotone>
              <a:schemeClr val="phClr">
                <a:shade val="90000"/>
                <a:satMod val="140000"/>
              </a:schemeClr>
              <a:schemeClr val="phClr">
                <a:satMod val="120000"/>
              </a:schemeClr>
            </a:duotone>
          </a:blip>
          <a:tile tx="0" ty="0" sx="100000" sy="100000" flip="none" algn="tl"/>
        </a:blipFill>
        <a:blipFill>
          <a:blip xmlns:r="http://schemas.openxmlformats.org/officeDocument/2006/relationships" r:embed="rId2">
            <a:duotone>
              <a:schemeClr val="phClr">
                <a:shade val="90000"/>
                <a:satMod val="140000"/>
              </a:schemeClr>
              <a:schemeClr val="phClr">
                <a:satMod val="120000"/>
              </a:schemeClr>
            </a:duotone>
          </a:blip>
          <a:tile tx="0" ty="0" sx="100000" sy="100000" flip="none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item1.xml><?xml version="1.0" encoding="utf-8"?>
<Control xmlns="http://schemas.microsoft.com/VisualStudio/2011/storyboarding/control">
  <Id Name="System.Storyboarding.Common.TextInput" Revision="1" Stencil="System.Storyboarding.Common" StencilVersion="0.1"/>
</Control>
</file>

<file path=customXml/item2.xml><?xml version="1.0" encoding="utf-8"?>
<Control xmlns="http://schemas.microsoft.com/VisualStudio/2011/storyboarding/control">
  <Id Name="System.Storyboarding.Backgrounds.WebBrowser" Revision="1" Stencil="System.Storyboarding.Backgrounds" StencilVersion="0.1"/>
</Control>
</file>

<file path=customXml/itemProps1.xml><?xml version="1.0" encoding="utf-8"?>
<ds:datastoreItem xmlns:ds="http://schemas.openxmlformats.org/officeDocument/2006/customXml" ds:itemID="{69CA5B40-25F3-41C0-8BBC-13DDE9C63212}">
  <ds:schemaRefs>
    <ds:schemaRef ds:uri="http://schemas.microsoft.com/VisualStudio/2011/storyboarding/control"/>
  </ds:schemaRefs>
</ds:datastoreItem>
</file>

<file path=customXml/itemProps2.xml><?xml version="1.0" encoding="utf-8"?>
<ds:datastoreItem xmlns:ds="http://schemas.openxmlformats.org/officeDocument/2006/customXml" ds:itemID="{EB7B554C-29BD-42EC-82E7-C9EE7367E9A1}">
  <ds:schemaRefs>
    <ds:schemaRef ds:uri="http://schemas.microsoft.com/VisualStudio/2011/storyboarding/control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emplate>Median</Template>
  <TotalTime>9545</TotalTime>
  <Words>1933</Words>
  <Application>Microsoft Office PowerPoint</Application>
  <PresentationFormat>On-screen Show (4:3)</PresentationFormat>
  <Paragraphs>208</Paragraphs>
  <Slides>25</Slides>
  <Notes>7</Notes>
  <HiddenSlides>0</HiddenSlides>
  <MMClips>0</MMClips>
  <ScaleCrop>false</ScaleCrop>
  <HeadingPairs>
    <vt:vector size="6" baseType="variant">
      <vt:variant>
        <vt:lpstr>Fonts Used</vt:lpstr>
      </vt:variant>
      <vt:variant>
        <vt:i4>6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25</vt:i4>
      </vt:variant>
    </vt:vector>
  </HeadingPairs>
  <TitlesOfParts>
    <vt:vector size="32" baseType="lpstr">
      <vt:lpstr>Arial</vt:lpstr>
      <vt:lpstr>Calibri</vt:lpstr>
      <vt:lpstr>Cambria</vt:lpstr>
      <vt:lpstr>Consolas</vt:lpstr>
      <vt:lpstr>Wingdings</vt:lpstr>
      <vt:lpstr>Wingdings 2</vt:lpstr>
      <vt:lpstr>Median</vt:lpstr>
      <vt:lpstr>Unit Testing</vt:lpstr>
      <vt:lpstr>Today’s Lecture</vt:lpstr>
      <vt:lpstr>Discussion</vt:lpstr>
      <vt:lpstr>Testing Your Android App</vt:lpstr>
      <vt:lpstr>What is Unit Testing?</vt:lpstr>
      <vt:lpstr>Unit Testing</vt:lpstr>
      <vt:lpstr>Properties of a Good Unit Test</vt:lpstr>
      <vt:lpstr>Integration Testing</vt:lpstr>
      <vt:lpstr>When Should Unit Tests Be Written?</vt:lpstr>
      <vt:lpstr>A Little Bit About TDD</vt:lpstr>
      <vt:lpstr>Unit Testing Frameworks</vt:lpstr>
      <vt:lpstr>How Test Frameworks Help</vt:lpstr>
      <vt:lpstr>Android Code Testing</vt:lpstr>
      <vt:lpstr>Android Code Testing</vt:lpstr>
      <vt:lpstr>How to Write a Unit Test</vt:lpstr>
      <vt:lpstr>Assertions</vt:lpstr>
      <vt:lpstr>Assertions</vt:lpstr>
      <vt:lpstr>Assertion Libraries</vt:lpstr>
      <vt:lpstr>Unit Test Naming Conventions</vt:lpstr>
      <vt:lpstr>A Simple Example</vt:lpstr>
      <vt:lpstr>Setup and Teardown</vt:lpstr>
      <vt:lpstr>Using Setup and Teardown</vt:lpstr>
      <vt:lpstr>JUnit Annotations</vt:lpstr>
      <vt:lpstr>Mock Objects</vt:lpstr>
      <vt:lpstr>Lab Exercise</vt:lpstr>
    </vt:vector>
  </TitlesOfParts>
  <LinksUpToDate>false</LinksUpToDate>
  <SharedDoc>false</SharedDoc>
  <HyperlinksChanged>false</HyperlinksChanged>
  <AppVersion>15.0000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Slide 1</dc:title>
  <dc:creator>Kemi Ademoye</dc:creator>
  <cp:lastModifiedBy>Kemi Ademoye</cp:lastModifiedBy>
  <cp:revision>1389</cp:revision>
  <cp:lastPrinted>2014-09-29T16:21:25Z</cp:lastPrinted>
  <dcterms:created xsi:type="dcterms:W3CDTF">2013-09-18T07:00:31Z</dcterms:created>
  <dcterms:modified xsi:type="dcterms:W3CDTF">2016-10-24T06:22:12Z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Tfs.IsStoryboard">
    <vt:bool>true</vt:bool>
  </property>
</Properties>
</file>