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50" r:id="rId2"/>
  </p:sldMasterIdLst>
  <p:notesMasterIdLst>
    <p:notesMasterId r:id="rId44"/>
  </p:notesMasterIdLst>
  <p:sldIdLst>
    <p:sldId id="260" r:id="rId3"/>
    <p:sldId id="261" r:id="rId4"/>
    <p:sldId id="262" r:id="rId5"/>
    <p:sldId id="263" r:id="rId6"/>
    <p:sldId id="264" r:id="rId7"/>
    <p:sldId id="266" r:id="rId8"/>
    <p:sldId id="319" r:id="rId9"/>
    <p:sldId id="279" r:id="rId10"/>
    <p:sldId id="282" r:id="rId11"/>
    <p:sldId id="283" r:id="rId12"/>
    <p:sldId id="284" r:id="rId13"/>
    <p:sldId id="285" r:id="rId14"/>
    <p:sldId id="286" r:id="rId15"/>
    <p:sldId id="287" r:id="rId16"/>
    <p:sldId id="288" r:id="rId17"/>
    <p:sldId id="289" r:id="rId18"/>
    <p:sldId id="290" r:id="rId19"/>
    <p:sldId id="291" r:id="rId20"/>
    <p:sldId id="292" r:id="rId21"/>
    <p:sldId id="293" r:id="rId22"/>
    <p:sldId id="294" r:id="rId23"/>
    <p:sldId id="295" r:id="rId24"/>
    <p:sldId id="296" r:id="rId25"/>
    <p:sldId id="297" r:id="rId26"/>
    <p:sldId id="298" r:id="rId27"/>
    <p:sldId id="299" r:id="rId28"/>
    <p:sldId id="300" r:id="rId29"/>
    <p:sldId id="301" r:id="rId30"/>
    <p:sldId id="302" r:id="rId31"/>
    <p:sldId id="303" r:id="rId32"/>
    <p:sldId id="304" r:id="rId33"/>
    <p:sldId id="305" r:id="rId34"/>
    <p:sldId id="306" r:id="rId35"/>
    <p:sldId id="307" r:id="rId36"/>
    <p:sldId id="308" r:id="rId37"/>
    <p:sldId id="309" r:id="rId38"/>
    <p:sldId id="310" r:id="rId39"/>
    <p:sldId id="311" r:id="rId40"/>
    <p:sldId id="312" r:id="rId41"/>
    <p:sldId id="313" r:id="rId42"/>
    <p:sldId id="314" r:id="rId43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0"/>
    <p:restoredTop sz="94600"/>
  </p:normalViewPr>
  <p:slideViewPr>
    <p:cSldViewPr snapToGrid="0">
      <p:cViewPr varScale="1">
        <p:scale>
          <a:sx n="103" d="100"/>
          <a:sy n="103" d="100"/>
        </p:scale>
        <p:origin x="23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slide" Target="slides/slide3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 altLang="en-US"/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 altLang="en-US"/>
          </a:p>
        </p:txBody>
      </p:sp>
      <p:sp>
        <p:nvSpPr>
          <p:cNvPr id="3686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3686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3687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 altLang="en-US"/>
          </a:p>
        </p:txBody>
      </p:sp>
      <p:sp>
        <p:nvSpPr>
          <p:cNvPr id="3687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8C3F6E3B-8CFF-45D0-87A3-F129EE35018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8119910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4.xml"/><Relationship Id="rId1" Type="http://schemas.openxmlformats.org/officeDocument/2006/relationships/tags" Target="../tags/tag3.xml"/><Relationship Id="rId4" Type="http://schemas.openxmlformats.org/officeDocument/2006/relationships/image" Target="../media/image2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2.xml"/><Relationship Id="rId2" Type="http://schemas.openxmlformats.org/officeDocument/2006/relationships/tags" Target="../tags/tag8.xml"/><Relationship Id="rId1" Type="http://schemas.openxmlformats.org/officeDocument/2006/relationships/tags" Target="../tags/tag7.xml"/><Relationship Id="rId4" Type="http://schemas.openxmlformats.org/officeDocument/2006/relationships/image" Target="../media/image2.jpe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ctrTitle"/>
            <p:custDataLst>
              <p:tags r:id="rId1"/>
            </p:custDataLst>
          </p:nvPr>
        </p:nvSpPr>
        <p:spPr>
          <a:xfrm>
            <a:off x="2701925" y="2130425"/>
            <a:ext cx="4800600" cy="1470025"/>
          </a:xfrm>
        </p:spPr>
        <p:txBody>
          <a:bodyPr/>
          <a:lstStyle>
            <a:lvl1pPr>
              <a:buClr>
                <a:srgbClr val="FFFFFF"/>
              </a:buClr>
              <a:defRPr/>
            </a:lvl1pPr>
          </a:lstStyle>
          <a:p>
            <a:pPr lvl="0"/>
            <a:r>
              <a:rPr lang="en-US" altLang="en-US" noProof="0" smtClean="0"/>
              <a:t>Click to edit Master title style</a:t>
            </a:r>
            <a:endParaRPr lang="en-GB" altLang="en-US" noProof="0" smtClean="0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2701925" y="3886200"/>
            <a:ext cx="4114800" cy="1752600"/>
          </a:xfrm>
        </p:spPr>
        <p:txBody>
          <a:bodyPr/>
          <a:lstStyle>
            <a:lvl1pPr marL="0" indent="0">
              <a:buClr>
                <a:srgbClr val="FFFFFF"/>
              </a:buClr>
              <a:buFontTx/>
              <a:buNone/>
              <a:defRPr/>
            </a:lvl1pPr>
          </a:lstStyle>
          <a:p>
            <a:pPr lvl="0"/>
            <a:r>
              <a:rPr lang="en-US" altLang="en-US" noProof="0" smtClean="0"/>
              <a:t>Click to edit Master subtitle style</a:t>
            </a:r>
            <a:endParaRPr lang="en-GB" altLang="en-US" noProof="0" smtClean="0"/>
          </a:p>
        </p:txBody>
      </p:sp>
      <p:sp>
        <p:nvSpPr>
          <p:cNvPr id="20484" name="Rectangle 4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20485" name="Rectangle 5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20486" name="Rectangle 6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33AC1486-77F2-4FB3-8587-B666F73A30D4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73A375D-0A58-43E0-9980-DF37F9367AD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073434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6A2E13E-0CC9-43BC-A5F7-40944C2F6B4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623246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93988" y="1600200"/>
            <a:ext cx="30861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32488" y="1600200"/>
            <a:ext cx="3087687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15FAA16-9543-437E-BEBD-82D5D3A4B76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00340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65F11D3-6334-4785-9032-13AAD4FC630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41105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537BA27-9534-47AB-9961-E2AE2D7240F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0883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86A422B-DAB2-4FE7-BFE0-5DFAE4402E3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561026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721FE20-6782-41BE-A9CF-78BC48F4424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335559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BB0FEAB-4980-4B58-B270-15EB05D0588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711322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3CABCE9-0780-4C44-A93C-BCE33404F99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617999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439025" y="274638"/>
            <a:ext cx="158115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93988" y="274638"/>
            <a:ext cx="4592637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46D95CD-DD74-4AEC-84D1-72FAF4DD39A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44812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0">
          <a:blip r:embed="rId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ChangeArrowheads="1"/>
          </p:cNvSpPr>
          <p:nvPr/>
        </p:nvSpPr>
        <p:spPr bwMode="auto">
          <a:xfrm>
            <a:off x="136525" y="136525"/>
            <a:ext cx="8866188" cy="6581775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ctrTitle"/>
            <p:custDataLst>
              <p:tags r:id="rId1"/>
            </p:custDataLst>
          </p:nvPr>
        </p:nvSpPr>
        <p:spPr>
          <a:xfrm>
            <a:off x="455613" y="2130425"/>
            <a:ext cx="7313612" cy="1470025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 altLang="en-US" noProof="0" smtClean="0"/>
              <a:t>Click to edit Master title style</a:t>
            </a:r>
          </a:p>
        </p:txBody>
      </p:sp>
      <p:sp>
        <p:nvSpPr>
          <p:cNvPr id="27652" name="Rectangle 4"/>
          <p:cNvSpPr>
            <a:spLocks noGrp="1" noChangeArrowheads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455613" y="3886200"/>
            <a:ext cx="7313612" cy="1752600"/>
          </a:xfrm>
        </p:spPr>
        <p:txBody>
          <a:bodyPr/>
          <a:lstStyle>
            <a:lvl1pPr marL="0" indent="0">
              <a:buClr>
                <a:srgbClr val="FFFFFF"/>
              </a:buClr>
              <a:buFontTx/>
              <a:buNone/>
              <a:defRPr/>
            </a:lvl1pPr>
          </a:lstStyle>
          <a:p>
            <a:pPr lvl="0"/>
            <a:r>
              <a:rPr lang="en-GB" altLang="en-US" noProof="0" smtClean="0"/>
              <a:t>Click to edit Master subtitle style</a:t>
            </a:r>
          </a:p>
        </p:txBody>
      </p:sp>
      <p:sp>
        <p:nvSpPr>
          <p:cNvPr id="27653" name="Rectangle 5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27654" name="Rectangle 6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27655" name="Rectangle 7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328BC55D-A0FC-407C-85F9-96CF777B6083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9E7F0B-7B45-4B15-AE09-84D045D431C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56115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B3D258E-0B40-4B78-BF0F-5C44D5C9633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794228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5613" y="1600200"/>
            <a:ext cx="4037012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5025" y="1600200"/>
            <a:ext cx="4037013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9535B84-28CD-432A-9151-7A3E30AA4BB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46060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31EF5E-1CF8-4CC9-B7DC-0FD35954D7A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478727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290A10-70BE-4E87-936D-2FEB696960F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5116881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7201D86-6BBD-4533-B5B2-0EB356ECD0C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3854056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EEA9F46-960C-4766-914E-1EE88A93853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5804027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A057D85-B585-4ED6-864B-C5D45FAFFFE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379160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EAA3E7E-4F80-440E-B437-848E0C8144B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5838966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6225" y="274638"/>
            <a:ext cx="2055813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5613" y="274638"/>
            <a:ext cx="6018212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C29A1B3-B678-4087-9947-354F40DB39A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70790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5157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>
          <a:xfrm>
            <a:off x="6553200" y="6248400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72D2E4-6E36-4CDD-B15F-6A7814FB749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>
          <a:xfrm>
            <a:off x="3124200" y="6248400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80151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ags" Target="../tags/tag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ags" Target="../tags/tag2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6" Type="http://schemas.openxmlformats.org/officeDocument/2006/relationships/image" Target="../media/image1.jpeg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ags" Target="../tags/tag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ags" Target="../tags/tag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  <p:custDataLst>
              <p:tags r:id="rId13"/>
            </p:custDataLst>
          </p:nvPr>
        </p:nvSpPr>
        <p:spPr bwMode="auto">
          <a:xfrm>
            <a:off x="2703513" y="274638"/>
            <a:ext cx="6316662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7AA1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  <p:custDataLst>
              <p:tags r:id="rId14"/>
            </p:custDataLst>
          </p:nvPr>
        </p:nvSpPr>
        <p:spPr bwMode="auto">
          <a:xfrm>
            <a:off x="2693988" y="1600200"/>
            <a:ext cx="6326187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7AA1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GB" alt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GB" alt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DF58EBB0-5660-4C44-BCA1-CD6192FD204C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49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  <a:cs typeface="Arial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  <a:cs typeface="Arial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  <a:cs typeface="Arial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  <a:cs typeface="Arial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  <a:cs typeface="Arial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  <a:cs typeface="Arial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  <a:cs typeface="Arial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6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ChangeArrowheads="1"/>
          </p:cNvSpPr>
          <p:nvPr/>
        </p:nvSpPr>
        <p:spPr bwMode="auto">
          <a:xfrm>
            <a:off x="136525" y="136525"/>
            <a:ext cx="8866188" cy="6581775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title"/>
            <p:custDataLst>
              <p:tags r:id="rId14"/>
            </p:custDataLst>
          </p:nvPr>
        </p:nvSpPr>
        <p:spPr bwMode="auto">
          <a:xfrm>
            <a:off x="455613" y="274638"/>
            <a:ext cx="82264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7AA1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title style</a:t>
            </a:r>
          </a:p>
        </p:txBody>
      </p:sp>
      <p:sp>
        <p:nvSpPr>
          <p:cNvPr id="26628" name="Rectangle 4"/>
          <p:cNvSpPr>
            <a:spLocks noGrp="1" noChangeArrowheads="1"/>
          </p:cNvSpPr>
          <p:nvPr>
            <p:ph type="body" idx="1"/>
            <p:custDataLst>
              <p:tags r:id="rId15"/>
            </p:custDataLst>
          </p:nvPr>
        </p:nvSpPr>
        <p:spPr bwMode="auto">
          <a:xfrm>
            <a:off x="455613" y="1600200"/>
            <a:ext cx="8226425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7AA1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26629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GB" altLang="en-US"/>
          </a:p>
        </p:txBody>
      </p:sp>
      <p:sp>
        <p:nvSpPr>
          <p:cNvPr id="26630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GB" altLang="en-US"/>
          </a:p>
        </p:txBody>
      </p:sp>
      <p:sp>
        <p:nvSpPr>
          <p:cNvPr id="26631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7DE326CC-CC8B-40AC-9317-1CD3EDCC28D3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5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rtl="0" fontAlgn="base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2pPr>
      <a:lvl3pPr algn="l" rtl="0" fontAlgn="base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3pPr>
      <a:lvl4pPr algn="l" rtl="0" fontAlgn="base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4pPr>
      <a:lvl5pPr algn="l" rtl="0" fontAlgn="base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mailto:s.a.jones@uwtsd.ac.uk" TargetMode="Externa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3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0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 eaLnBrk="1" hangingPunct="1"/>
            <a:r>
              <a:rPr lang="en-GB" altLang="en-US" sz="4400" dirty="0" smtClean="0"/>
              <a:t>ECAP4002 </a:t>
            </a:r>
            <a:r>
              <a:rPr lang="en-GB" altLang="en-US" sz="4400" dirty="0" smtClean="0"/>
              <a:t>– Introduction to </a:t>
            </a:r>
            <a:r>
              <a:rPr lang="en-GB" altLang="en-US" sz="4400" dirty="0" smtClean="0"/>
              <a:t>Biological and Cognitive </a:t>
            </a:r>
            <a:r>
              <a:rPr lang="en-GB" altLang="en-US" sz="4400" dirty="0" smtClean="0"/>
              <a:t>Psychology (</a:t>
            </a:r>
            <a:r>
              <a:rPr lang="en-GB" altLang="en-US" sz="4400" dirty="0" smtClean="0"/>
              <a:t>Biological </a:t>
            </a:r>
            <a:r>
              <a:rPr lang="en-GB" altLang="en-US" sz="4400" dirty="0" smtClean="0"/>
              <a:t>Section) </a:t>
            </a:r>
            <a:endParaRPr lang="en-US" altLang="en-US" sz="4400" dirty="0" smtClean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dirty="0" smtClean="0"/>
              <a:t>Dr Stuart Jones. 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9460809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altLang="en-US" sz="4400" dirty="0" smtClean="0"/>
              <a:t>Stuart Jones. </a:t>
            </a:r>
            <a:endParaRPr lang="en-US" altLang="en-US" sz="4400" dirty="0" smtClean="0"/>
          </a:p>
        </p:txBody>
      </p:sp>
      <p:sp>
        <p:nvSpPr>
          <p:cNvPr id="409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700" dirty="0" smtClean="0"/>
              <a:t>Dr Stuart Jones. </a:t>
            </a:r>
            <a:endParaRPr lang="en-US" altLang="en-US" sz="2700" dirty="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2700" dirty="0" smtClean="0"/>
              <a:t> </a:t>
            </a:r>
            <a:endParaRPr lang="en-US" altLang="en-US" sz="2700" dirty="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2700" dirty="0" smtClean="0"/>
              <a:t>Email: </a:t>
            </a:r>
            <a:r>
              <a:rPr lang="en-GB" altLang="en-US" sz="2700" u="sng" dirty="0" smtClean="0">
                <a:hlinkClick r:id="rId2"/>
              </a:rPr>
              <a:t>s.a.jones@uwtsd.ac.uk</a:t>
            </a:r>
            <a:endParaRPr lang="en-US" altLang="en-US" sz="2700" dirty="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2700" dirty="0" smtClean="0"/>
              <a:t> </a:t>
            </a:r>
            <a:endParaRPr lang="en-US" altLang="en-US" sz="2700" dirty="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2700" dirty="0" smtClean="0"/>
              <a:t>Office Hours: 	</a:t>
            </a:r>
            <a:r>
              <a:rPr lang="en-GB" altLang="en-US" sz="2700" dirty="0" smtClean="0"/>
              <a:t>Thursday </a:t>
            </a:r>
            <a:r>
              <a:rPr lang="en-GB" altLang="en-US" sz="2700" dirty="0" smtClean="0"/>
              <a:t>12-1</a:t>
            </a:r>
            <a:endParaRPr lang="en-US" altLang="en-US" sz="2700" dirty="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2700" dirty="0" smtClean="0"/>
              <a:t>		 Friday </a:t>
            </a:r>
            <a:r>
              <a:rPr lang="en-GB" altLang="en-US" sz="2700" dirty="0" smtClean="0"/>
              <a:t>2-3</a:t>
            </a:r>
            <a:endParaRPr lang="en-GB" altLang="en-US" sz="2700" dirty="0" smtClean="0"/>
          </a:p>
          <a:p>
            <a:pPr marL="0" indent="0" eaLnBrk="1" hangingPunct="1">
              <a:lnSpc>
                <a:spcPct val="80000"/>
              </a:lnSpc>
              <a:buNone/>
            </a:pPr>
            <a:endParaRPr lang="en-US" altLang="en-US" sz="2700" dirty="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2700" dirty="0" smtClean="0"/>
              <a:t>Office: CJ214. </a:t>
            </a:r>
            <a:endParaRPr lang="en-US" altLang="en-US" sz="2700" dirty="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2700" dirty="0" smtClean="0"/>
              <a:t> </a:t>
            </a:r>
            <a:endParaRPr lang="en-US" altLang="en-US" sz="2700" dirty="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2700" dirty="0" smtClean="0"/>
              <a:t>Telephone: 01267 676697. </a:t>
            </a:r>
            <a:endParaRPr lang="en-US" altLang="en-US" sz="2700" dirty="0" smtClean="0"/>
          </a:p>
          <a:p>
            <a:pPr eaLnBrk="1" hangingPunct="1">
              <a:lnSpc>
                <a:spcPct val="80000"/>
              </a:lnSpc>
            </a:pPr>
            <a:endParaRPr lang="en-US" altLang="en-US" sz="2700" dirty="0" smtClean="0"/>
          </a:p>
        </p:txBody>
      </p:sp>
    </p:spTree>
    <p:extLst>
      <p:ext uri="{BB962C8B-B14F-4D97-AF65-F5344CB8AC3E}">
        <p14:creationId xmlns:p14="http://schemas.microsoft.com/office/powerpoint/2010/main" val="33365012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altLang="en-US" sz="4400" dirty="0" smtClean="0"/>
              <a:t>Aims</a:t>
            </a:r>
            <a:endParaRPr lang="en-US" altLang="en-US" sz="4400" dirty="0" smtClean="0"/>
          </a:p>
        </p:txBody>
      </p:sp>
      <p:sp>
        <p:nvSpPr>
          <p:cNvPr id="512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4400" dirty="0"/>
              <a:t>To introduce students to the theories and applications of the biological basis </a:t>
            </a:r>
            <a:r>
              <a:rPr lang="en-GB" altLang="en-US" sz="4400" dirty="0" smtClean="0"/>
              <a:t>of behaviour </a:t>
            </a:r>
            <a:r>
              <a:rPr lang="en-GB" altLang="en-US" sz="4400" dirty="0"/>
              <a:t>and human cognition.</a:t>
            </a:r>
            <a:endParaRPr lang="en-US" altLang="en-US" sz="4400" dirty="0" smtClean="0"/>
          </a:p>
        </p:txBody>
      </p:sp>
    </p:spTree>
    <p:extLst>
      <p:ext uri="{BB962C8B-B14F-4D97-AF65-F5344CB8AC3E}">
        <p14:creationId xmlns:p14="http://schemas.microsoft.com/office/powerpoint/2010/main" val="20151731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altLang="en-US" sz="4400" dirty="0" smtClean="0"/>
              <a:t>Learning Outcomes. </a:t>
            </a:r>
            <a:endParaRPr lang="en-US" altLang="en-US" sz="4400" dirty="0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609600" indent="-609600" eaLnBrk="1">
              <a:lnSpc>
                <a:spcPct val="90000"/>
              </a:lnSpc>
              <a:defRPr/>
            </a:pPr>
            <a:r>
              <a:rPr lang="en-US" sz="3000" dirty="0" smtClean="0"/>
              <a:t>demonstrate </a:t>
            </a:r>
            <a:r>
              <a:rPr lang="en-US" sz="3000" dirty="0"/>
              <a:t>an understanding of the parts and function of the brain and nervous systems</a:t>
            </a:r>
            <a:r>
              <a:rPr lang="en-US" sz="3000" dirty="0" smtClean="0"/>
              <a:t>;</a:t>
            </a:r>
          </a:p>
          <a:p>
            <a:pPr marL="609600" indent="-609600" eaLnBrk="1">
              <a:lnSpc>
                <a:spcPct val="90000"/>
              </a:lnSpc>
              <a:defRPr/>
            </a:pPr>
            <a:endParaRPr lang="en-US" sz="3000" dirty="0"/>
          </a:p>
          <a:p>
            <a:pPr marL="609600" indent="-609600" eaLnBrk="1">
              <a:lnSpc>
                <a:spcPct val="90000"/>
              </a:lnSpc>
              <a:defRPr/>
            </a:pPr>
            <a:r>
              <a:rPr lang="en-US" sz="3000" dirty="0" smtClean="0"/>
              <a:t>demonstrate </a:t>
            </a:r>
            <a:r>
              <a:rPr lang="en-US" sz="3000" dirty="0"/>
              <a:t>an awareness of the biological basis of </a:t>
            </a:r>
            <a:r>
              <a:rPr lang="en-US" sz="3000" dirty="0" err="1"/>
              <a:t>behaviour</a:t>
            </a:r>
            <a:r>
              <a:rPr lang="en-US" sz="3000" dirty="0"/>
              <a:t> and cognition, exploring neurological disorders related to </a:t>
            </a:r>
            <a:r>
              <a:rPr lang="en-US" sz="3000" dirty="0" err="1"/>
              <a:t>behaviour</a:t>
            </a:r>
            <a:r>
              <a:rPr lang="en-US" sz="3000" dirty="0"/>
              <a:t> and cognition</a:t>
            </a:r>
            <a:r>
              <a:rPr lang="en-US" sz="3000" dirty="0" smtClean="0"/>
              <a:t>;</a:t>
            </a:r>
          </a:p>
          <a:p>
            <a:pPr marL="609600" indent="-609600" eaLnBrk="1">
              <a:lnSpc>
                <a:spcPct val="90000"/>
              </a:lnSpc>
              <a:defRPr/>
            </a:pPr>
            <a:endParaRPr lang="en-US" sz="3000" dirty="0"/>
          </a:p>
          <a:p>
            <a:pPr marL="609600" indent="-609600" eaLnBrk="1">
              <a:lnSpc>
                <a:spcPct val="90000"/>
              </a:lnSpc>
              <a:defRPr/>
            </a:pPr>
            <a:r>
              <a:rPr lang="en-GB" sz="3000" dirty="0" smtClean="0"/>
              <a:t>take </a:t>
            </a:r>
            <a:r>
              <a:rPr lang="en-GB" sz="3000" dirty="0"/>
              <a:t>responsibility for their own learning and skill development; including </a:t>
            </a:r>
            <a:r>
              <a:rPr lang="en-GB" sz="3000" dirty="0" smtClean="0"/>
              <a:t>effective personal </a:t>
            </a:r>
            <a:r>
              <a:rPr lang="en-GB" sz="3000" dirty="0"/>
              <a:t>planning, self-reflection and project management skills.</a:t>
            </a:r>
            <a:endParaRPr lang="en-US" sz="3000" dirty="0"/>
          </a:p>
        </p:txBody>
      </p:sp>
    </p:spTree>
    <p:extLst>
      <p:ext uri="{BB962C8B-B14F-4D97-AF65-F5344CB8AC3E}">
        <p14:creationId xmlns:p14="http://schemas.microsoft.com/office/powerpoint/2010/main" val="24982019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altLang="en-US" sz="4400" dirty="0" smtClean="0"/>
              <a:t>Content. </a:t>
            </a:r>
            <a:endParaRPr lang="en-US" altLang="en-US" sz="4400" dirty="0" smtClean="0"/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09600" indent="-609600" eaLnBrk="1">
              <a:lnSpc>
                <a:spcPct val="80000"/>
              </a:lnSpc>
            </a:pPr>
            <a:r>
              <a:rPr lang="en-GB" altLang="en-US" dirty="0" smtClean="0"/>
              <a:t>An examination of the historical development of cognitive and biological psychology.</a:t>
            </a:r>
          </a:p>
          <a:p>
            <a:pPr marL="609600" indent="-609600" eaLnBrk="1">
              <a:lnSpc>
                <a:spcPct val="80000"/>
              </a:lnSpc>
            </a:pPr>
            <a:endParaRPr lang="en-US" altLang="en-US" sz="3000" dirty="0" smtClean="0"/>
          </a:p>
          <a:p>
            <a:pPr marL="609600" indent="-609600" eaLnBrk="1">
              <a:lnSpc>
                <a:spcPct val="80000"/>
              </a:lnSpc>
            </a:pPr>
            <a:r>
              <a:rPr lang="en-GB" altLang="en-US" dirty="0"/>
              <a:t>Exploration of the parts and functions of the brain, nervous system and </a:t>
            </a:r>
            <a:r>
              <a:rPr lang="en-GB" altLang="en-US" dirty="0" smtClean="0"/>
              <a:t>endocrine system </a:t>
            </a:r>
            <a:r>
              <a:rPr lang="en-GB" altLang="en-US" dirty="0"/>
              <a:t>and the relationship between behaviour and cognition</a:t>
            </a:r>
            <a:r>
              <a:rPr lang="en-GB" altLang="en-US" dirty="0" smtClean="0"/>
              <a:t>.</a:t>
            </a:r>
          </a:p>
          <a:p>
            <a:pPr marL="609600" indent="-609600" eaLnBrk="1">
              <a:lnSpc>
                <a:spcPct val="80000"/>
              </a:lnSpc>
            </a:pPr>
            <a:endParaRPr lang="en-US" altLang="en-US" sz="3000" dirty="0" smtClean="0"/>
          </a:p>
          <a:p>
            <a:pPr marL="609600" indent="-609600" eaLnBrk="1">
              <a:lnSpc>
                <a:spcPct val="80000"/>
              </a:lnSpc>
            </a:pPr>
            <a:r>
              <a:rPr lang="en-GB" altLang="en-US" dirty="0" smtClean="0"/>
              <a:t>Consideration of the research methods used in biological psychology and their ethics and relevance to human psychology. </a:t>
            </a:r>
            <a:endParaRPr lang="en-GB" altLang="en-US" dirty="0" smtClean="0"/>
          </a:p>
          <a:p>
            <a:pPr marL="609600" indent="-609600" eaLnBrk="1">
              <a:lnSpc>
                <a:spcPct val="80000"/>
              </a:lnSpc>
            </a:pPr>
            <a:endParaRPr lang="en-GB" altLang="en-US" sz="3000" dirty="0"/>
          </a:p>
          <a:p>
            <a:pPr marL="609600" indent="-609600" eaLnBrk="1">
              <a:lnSpc>
                <a:spcPct val="80000"/>
              </a:lnSpc>
            </a:pPr>
            <a:r>
              <a:rPr lang="en-GB" altLang="en-US" dirty="0" smtClean="0"/>
              <a:t>Examination </a:t>
            </a:r>
            <a:r>
              <a:rPr lang="en-GB" altLang="en-US" dirty="0"/>
              <a:t>of the theories drawn from biological psychology experiments.</a:t>
            </a:r>
          </a:p>
          <a:p>
            <a:pPr marL="609600" indent="-609600" eaLnBrk="1">
              <a:lnSpc>
                <a:spcPct val="80000"/>
              </a:lnSpc>
            </a:pPr>
            <a:endParaRPr lang="en-US" altLang="en-US" sz="3000" dirty="0" smtClean="0"/>
          </a:p>
          <a:p>
            <a:pPr marL="609600" indent="-609600" eaLnBrk="1" hangingPunct="1">
              <a:lnSpc>
                <a:spcPct val="80000"/>
              </a:lnSpc>
            </a:pPr>
            <a:endParaRPr lang="en-US" altLang="en-US" sz="3000" dirty="0" smtClean="0"/>
          </a:p>
        </p:txBody>
      </p:sp>
    </p:spTree>
    <p:extLst>
      <p:ext uri="{BB962C8B-B14F-4D97-AF65-F5344CB8AC3E}">
        <p14:creationId xmlns:p14="http://schemas.microsoft.com/office/powerpoint/2010/main" val="1184892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altLang="en-US" sz="4400" dirty="0" smtClean="0"/>
              <a:t>Assessment. </a:t>
            </a:r>
            <a:endParaRPr lang="en-US" altLang="en-US" sz="4400" dirty="0" smtClean="0"/>
          </a:p>
        </p:txBody>
      </p:sp>
      <p:sp>
        <p:nvSpPr>
          <p:cNvPr id="921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b="1" dirty="0" smtClean="0"/>
              <a:t>ASSESSMENT</a:t>
            </a:r>
            <a:endParaRPr lang="en-US" altLang="en-US" dirty="0" smtClean="0"/>
          </a:p>
          <a:p>
            <a:pPr hangingPunct="1"/>
            <a:r>
              <a:rPr lang="en-GB" altLang="en-US" dirty="0" smtClean="0"/>
              <a:t>Written Exam Multiple Choice Test (MCQ) (1 </a:t>
            </a:r>
            <a:r>
              <a:rPr lang="en-GB" altLang="en-US" dirty="0" smtClean="0"/>
              <a:t>hour)	</a:t>
            </a:r>
            <a:endParaRPr lang="en-GB" altLang="en-US" dirty="0" smtClean="0"/>
          </a:p>
          <a:p>
            <a:pPr hangingPunct="1"/>
            <a:r>
              <a:rPr lang="en-GB" altLang="en-US" dirty="0" smtClean="0"/>
              <a:t>(60 questions) – 50%</a:t>
            </a:r>
          </a:p>
          <a:p>
            <a:pPr hangingPunct="1"/>
            <a:endParaRPr lang="en-GB" altLang="en-US" dirty="0"/>
          </a:p>
          <a:p>
            <a:pPr hangingPunct="1"/>
            <a:r>
              <a:rPr lang="en-GB" altLang="en-US" dirty="0" smtClean="0"/>
              <a:t>Essay (2500 words) </a:t>
            </a:r>
            <a:r>
              <a:rPr lang="en-GB" altLang="en-US" dirty="0"/>
              <a:t>5</a:t>
            </a:r>
            <a:r>
              <a:rPr lang="en-GB" altLang="en-US" dirty="0" smtClean="0"/>
              <a:t>0</a:t>
            </a:r>
            <a:r>
              <a:rPr lang="en-GB" altLang="en-US" dirty="0" smtClean="0"/>
              <a:t>%</a:t>
            </a:r>
            <a:endParaRPr lang="en-US" altLang="en-US" dirty="0" smtClean="0"/>
          </a:p>
          <a:p>
            <a:pPr eaLnBrk="1" hangingPunct="1">
              <a:lnSpc>
                <a:spcPct val="90000"/>
              </a:lnSpc>
            </a:pPr>
            <a:endParaRPr lang="en-GB" altLang="en-US" dirty="0" smtClean="0"/>
          </a:p>
          <a:p>
            <a:pPr marL="0" indent="0" eaLnBrk="1" hangingPunct="1">
              <a:lnSpc>
                <a:spcPct val="90000"/>
              </a:lnSpc>
              <a:buNone/>
            </a:pPr>
            <a:endParaRPr lang="en-US" altLang="en-US" dirty="0" smtClean="0"/>
          </a:p>
          <a:p>
            <a:pPr eaLnBrk="1" hangingPunct="1">
              <a:lnSpc>
                <a:spcPct val="90000"/>
              </a:lnSpc>
            </a:pPr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6020279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REMEMBER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 2018/2019 The Multiple Choice Test (MCQ) will be based entirely from the Biological Psychology element.</a:t>
            </a:r>
          </a:p>
          <a:p>
            <a:endParaRPr lang="en-GB" dirty="0"/>
          </a:p>
          <a:p>
            <a:r>
              <a:rPr lang="en-GB" dirty="0" smtClean="0"/>
              <a:t>Remaining lectures.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01567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altLang="en-US" sz="4400" dirty="0" smtClean="0"/>
              <a:t>Module Outline. </a:t>
            </a:r>
            <a:endParaRPr lang="en-US" altLang="en-US" sz="4400" dirty="0" smtClean="0"/>
          </a:p>
        </p:txBody>
      </p:sp>
      <p:sp>
        <p:nvSpPr>
          <p:cNvPr id="1126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4400" dirty="0" smtClean="0"/>
              <a:t>See Module Outline Document on Moodle. </a:t>
            </a:r>
            <a:endParaRPr lang="en-US" altLang="en-US" sz="4400" dirty="0" smtClean="0"/>
          </a:p>
          <a:p>
            <a:pPr eaLnBrk="1" hangingPunct="1"/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9587825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altLang="en-US" sz="4400" dirty="0" smtClean="0"/>
              <a:t>Recommended Reading</a:t>
            </a:r>
            <a:r>
              <a:rPr lang="en-GB" altLang="en-US" dirty="0" smtClean="0"/>
              <a:t>. </a:t>
            </a:r>
            <a:endParaRPr lang="en-US" altLang="en-US" dirty="0" smtClean="0"/>
          </a:p>
        </p:txBody>
      </p:sp>
      <p:sp>
        <p:nvSpPr>
          <p:cNvPr id="1433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3000" smtClean="0"/>
              <a:t>Atkinson, R.L., Atkinson, R.C., Edward, E.S. and Bem, D.J. (2003).  </a:t>
            </a:r>
            <a:r>
              <a:rPr lang="en-GB" altLang="en-US" sz="3000" i="1" smtClean="0"/>
              <a:t>Introduction to Psychology.</a:t>
            </a:r>
            <a:r>
              <a:rPr lang="en-GB" altLang="en-US" sz="3000" smtClean="0"/>
              <a:t> Orlando: Harcourt Brace &amp; Company.</a:t>
            </a:r>
            <a:endParaRPr lang="en-US" altLang="en-US" sz="300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3000" smtClean="0"/>
              <a:t> </a:t>
            </a:r>
            <a:endParaRPr lang="en-US" altLang="en-US" sz="300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3000" smtClean="0"/>
              <a:t>Banyard, P., Davies M. N. O., Norman, C. and Winder, B. (2010). </a:t>
            </a:r>
            <a:r>
              <a:rPr lang="en-GB" altLang="en-US" sz="3000" i="1" smtClean="0"/>
              <a:t>Essential Psychology: A concise introduction.</a:t>
            </a:r>
            <a:r>
              <a:rPr lang="en-GB" altLang="en-US" sz="3000" smtClean="0"/>
              <a:t> London: Sage Publications. </a:t>
            </a:r>
            <a:endParaRPr lang="en-US" altLang="en-US" sz="300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3000" smtClean="0"/>
              <a:t> </a:t>
            </a:r>
            <a:endParaRPr lang="en-US" altLang="en-US" sz="300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3000" smtClean="0"/>
              <a:t>Gazzaniga, M.S. and Heatherton, T.F. (2005).   </a:t>
            </a:r>
            <a:r>
              <a:rPr lang="en-GB" altLang="en-US" sz="3000" i="1" smtClean="0"/>
              <a:t>Psychological Science </a:t>
            </a:r>
            <a:r>
              <a:rPr lang="en-GB" altLang="en-US" sz="3000" smtClean="0"/>
              <a:t>(2</a:t>
            </a:r>
            <a:r>
              <a:rPr lang="en-GB" altLang="en-US" sz="3000" baseline="30000" smtClean="0"/>
              <a:t>nd</a:t>
            </a:r>
            <a:r>
              <a:rPr lang="en-GB" altLang="en-US" sz="3000" smtClean="0"/>
              <a:t> Edition).</a:t>
            </a:r>
            <a:r>
              <a:rPr lang="en-GB" altLang="en-US" sz="3000" i="1" smtClean="0"/>
              <a:t> </a:t>
            </a:r>
            <a:r>
              <a:rPr lang="en-GB" altLang="en-US" sz="3000" smtClean="0"/>
              <a:t> New York: W W Norton &amp; Co</a:t>
            </a:r>
            <a:r>
              <a:rPr lang="en-GB" altLang="en-US" sz="3000" i="1" smtClean="0"/>
              <a:t>.</a:t>
            </a:r>
            <a:endParaRPr lang="en-US" altLang="en-US" sz="3000" b="1" smtClean="0"/>
          </a:p>
          <a:p>
            <a:pPr eaLnBrk="1" hangingPunct="1">
              <a:lnSpc>
                <a:spcPct val="80000"/>
              </a:lnSpc>
            </a:pPr>
            <a:endParaRPr lang="en-US" altLang="en-US" sz="3000" smtClean="0"/>
          </a:p>
        </p:txBody>
      </p:sp>
    </p:spTree>
    <p:extLst>
      <p:ext uri="{BB962C8B-B14F-4D97-AF65-F5344CB8AC3E}">
        <p14:creationId xmlns:p14="http://schemas.microsoft.com/office/powerpoint/2010/main" val="11893065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altLang="en-US" sz="4400" dirty="0" smtClean="0"/>
              <a:t>Recommended Reading</a:t>
            </a:r>
            <a:r>
              <a:rPr lang="en-GB" altLang="en-US" dirty="0" smtClean="0"/>
              <a:t>. </a:t>
            </a:r>
            <a:endParaRPr lang="en-US" altLang="en-US" dirty="0" smtClean="0"/>
          </a:p>
        </p:txBody>
      </p:sp>
      <p:sp>
        <p:nvSpPr>
          <p:cNvPr id="1536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mtClean="0"/>
              <a:t>Gross, R. (2006).  </a:t>
            </a:r>
            <a:r>
              <a:rPr lang="en-GB" altLang="en-US" i="1" smtClean="0"/>
              <a:t>Psychology: The Science of Mind and Behaviour.  </a:t>
            </a:r>
            <a:r>
              <a:rPr lang="en-GB" altLang="en-US" smtClean="0"/>
              <a:t>London: Hodder &amp; Stoughton.</a:t>
            </a:r>
            <a:endParaRPr lang="en-US" altLang="en-US" smtClean="0"/>
          </a:p>
          <a:p>
            <a:pPr eaLnBrk="1" hangingPunct="1">
              <a:lnSpc>
                <a:spcPct val="90000"/>
              </a:lnSpc>
            </a:pPr>
            <a:r>
              <a:rPr lang="en-GB" altLang="en-US" smtClean="0"/>
              <a:t> </a:t>
            </a:r>
            <a:endParaRPr lang="en-US" altLang="en-US" smtClean="0"/>
          </a:p>
          <a:p>
            <a:pPr eaLnBrk="1" hangingPunct="1">
              <a:lnSpc>
                <a:spcPct val="90000"/>
              </a:lnSpc>
            </a:pPr>
            <a:r>
              <a:rPr lang="en-GB" altLang="en-US" smtClean="0"/>
              <a:t>Hayes, N. (2006). </a:t>
            </a:r>
            <a:r>
              <a:rPr lang="en-GB" altLang="en-US" i="1" smtClean="0"/>
              <a:t>Foundations in Psychology.</a:t>
            </a:r>
            <a:r>
              <a:rPr lang="en-GB" altLang="en-US" smtClean="0"/>
              <a:t> London: Thomson Learning.</a:t>
            </a:r>
            <a:endParaRPr lang="en-US" altLang="en-US" smtClean="0"/>
          </a:p>
          <a:p>
            <a:pPr eaLnBrk="1" hangingPunct="1">
              <a:lnSpc>
                <a:spcPct val="90000"/>
              </a:lnSpc>
            </a:pPr>
            <a:r>
              <a:rPr lang="en-GB" altLang="en-US" smtClean="0"/>
              <a:t> </a:t>
            </a:r>
            <a:endParaRPr lang="en-US" altLang="en-US" smtClean="0"/>
          </a:p>
          <a:p>
            <a:pPr eaLnBrk="1" hangingPunct="1">
              <a:lnSpc>
                <a:spcPct val="90000"/>
              </a:lnSpc>
            </a:pPr>
            <a:r>
              <a:rPr lang="en-GB" altLang="en-US" smtClean="0"/>
              <a:t>Kalat, J.W. (2006). </a:t>
            </a:r>
            <a:r>
              <a:rPr lang="en-GB" altLang="en-US" i="1" smtClean="0"/>
              <a:t>Biological Psychology </a:t>
            </a:r>
            <a:r>
              <a:rPr lang="en-GB" altLang="en-US" smtClean="0"/>
              <a:t>(9</a:t>
            </a:r>
            <a:r>
              <a:rPr lang="en-GB" altLang="en-US" baseline="30000" smtClean="0"/>
              <a:t>th</a:t>
            </a:r>
            <a:r>
              <a:rPr lang="en-GB" altLang="en-US" smtClean="0"/>
              <a:t>Edition).</a:t>
            </a:r>
            <a:r>
              <a:rPr lang="en-GB" altLang="en-US" i="1" smtClean="0"/>
              <a:t> </a:t>
            </a:r>
            <a:r>
              <a:rPr lang="en-GB" altLang="en-US" smtClean="0"/>
              <a:t>New York: Wadsworth Publishing.</a:t>
            </a:r>
            <a:endParaRPr lang="en-US" altLang="en-US" b="1" smtClean="0"/>
          </a:p>
          <a:p>
            <a:pPr eaLnBrk="1" hangingPunct="1">
              <a:lnSpc>
                <a:spcPct val="90000"/>
              </a:lnSpc>
            </a:pPr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4206483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68313" y="692150"/>
            <a:ext cx="7988300" cy="18288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rgbClr val="FF9900"/>
                </a:solidFill>
                <a:latin typeface="Comic Sans MS" pitchFamily="66" charset="0"/>
              </a:rPr>
              <a:t>Introduction to </a:t>
            </a:r>
            <a:br>
              <a:rPr lang="en-GB" dirty="0" smtClean="0">
                <a:solidFill>
                  <a:srgbClr val="FF9900"/>
                </a:solidFill>
                <a:latin typeface="Comic Sans MS" pitchFamily="66" charset="0"/>
              </a:rPr>
            </a:br>
            <a:r>
              <a:rPr lang="en-GB" dirty="0" smtClean="0">
                <a:solidFill>
                  <a:srgbClr val="FF9900"/>
                </a:solidFill>
                <a:latin typeface="Comic Sans MS" pitchFamily="66" charset="0"/>
              </a:rPr>
              <a:t>Biological Psychology. </a:t>
            </a:r>
            <a:r>
              <a:rPr lang="en-GB" dirty="0" smtClean="0">
                <a:latin typeface="Comic Sans MS" pitchFamily="66" charset="0"/>
              </a:rPr>
              <a:t/>
            </a:r>
            <a:br>
              <a:rPr lang="en-GB" dirty="0" smtClean="0">
                <a:latin typeface="Comic Sans MS" pitchFamily="66" charset="0"/>
              </a:rPr>
            </a:br>
            <a:endParaRPr lang="en-GB" dirty="0" smtClean="0">
              <a:latin typeface="Comic Sans MS" pitchFamily="66" charset="0"/>
            </a:endParaRPr>
          </a:p>
        </p:txBody>
      </p:sp>
      <p:pic>
        <p:nvPicPr>
          <p:cNvPr id="16387" name="Picture 5" descr="brain-smal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975" y="2205038"/>
            <a:ext cx="4392613" cy="4392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2276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altLang="en-US" sz="4400" dirty="0" smtClean="0"/>
              <a:t>Text Book definition. </a:t>
            </a:r>
            <a:endParaRPr lang="en-US" altLang="en-US" sz="4400" dirty="0" smtClean="0"/>
          </a:p>
        </p:txBody>
      </p:sp>
      <p:sp>
        <p:nvSpPr>
          <p:cNvPr id="1741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4400" dirty="0" smtClean="0"/>
              <a:t>Biological Psychology is the field that relates behaviour to bodily processes, especially the workings of the brain. (</a:t>
            </a:r>
            <a:r>
              <a:rPr lang="en-GB" altLang="en-US" sz="4400" dirty="0" err="1" smtClean="0"/>
              <a:t>Rosenzweig</a:t>
            </a:r>
            <a:r>
              <a:rPr lang="en-GB" altLang="en-US" sz="4400" dirty="0" smtClean="0"/>
              <a:t>, Breedlove and Watson, 2005). </a:t>
            </a:r>
            <a:endParaRPr lang="en-US" altLang="en-US" sz="4400" dirty="0" smtClean="0"/>
          </a:p>
        </p:txBody>
      </p:sp>
    </p:spTree>
    <p:extLst>
      <p:ext uri="{BB962C8B-B14F-4D97-AF65-F5344CB8AC3E}">
        <p14:creationId xmlns:p14="http://schemas.microsoft.com/office/powerpoint/2010/main" val="764805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4400" dirty="0" smtClean="0"/>
              <a:t>Common Terms associated with Biological Psychology</a:t>
            </a:r>
            <a:r>
              <a:rPr lang="en-GB" dirty="0" smtClean="0"/>
              <a:t>. </a:t>
            </a:r>
            <a:endParaRPr lang="en-US" dirty="0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Behavioural Neuroscience.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Neurobiology.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Biopsychology.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Psychobiology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err="1" smtClean="0"/>
              <a:t>Neuropsychology</a:t>
            </a:r>
            <a:endParaRPr lang="en-GB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006259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200" smtClean="0">
                <a:solidFill>
                  <a:srgbClr val="FF9900"/>
                </a:solidFill>
                <a:latin typeface="Comic Sans MS" pitchFamily="66" charset="0"/>
              </a:rPr>
              <a:t>What is biological psychology?</a:t>
            </a:r>
          </a:p>
        </p:txBody>
      </p:sp>
      <p:sp>
        <p:nvSpPr>
          <p:cNvPr id="154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844675"/>
            <a:ext cx="8229600" cy="4525963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The study of: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eaLnBrk="1" hangingPunct="1"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	Physiological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	Evolutionary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	Developmental 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eaLnBrk="1" hangingPunct="1"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		mechanisms of behaviour and experience</a:t>
            </a:r>
          </a:p>
        </p:txBody>
      </p:sp>
    </p:spTree>
    <p:extLst>
      <p:ext uri="{BB962C8B-B14F-4D97-AF65-F5344CB8AC3E}">
        <p14:creationId xmlns:p14="http://schemas.microsoft.com/office/powerpoint/2010/main" val="2771776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4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4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54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4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54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54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4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4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54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54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4400" dirty="0" smtClean="0"/>
              <a:t>How do Biological Psychologists do this? </a:t>
            </a:r>
            <a:endParaRPr lang="en-US" sz="4400" dirty="0" smtClean="0"/>
          </a:p>
        </p:txBody>
      </p:sp>
      <p:sp>
        <p:nvSpPr>
          <p:cNvPr id="2048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142515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4400" dirty="0" smtClean="0"/>
              <a:t>How do Biological Psychologists do this? </a:t>
            </a:r>
            <a:endParaRPr lang="en-US" sz="4400" dirty="0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Study of brain functions.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Specific areas of the brain has a specific function.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Each area has a recognisable sub-area and each sub area has its own sub area.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Microscopic levels. 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82149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8" descr="dontmesswithz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575" y="188913"/>
            <a:ext cx="2062163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1" name="Picture 10" descr="strangejapanes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0" y="3357563"/>
            <a:ext cx="2565400" cy="323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2" name="Picture 11" descr="6kremfm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88" y="188913"/>
            <a:ext cx="2392362" cy="2952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3" name="Picture 12" descr="flirting_3sfw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260350"/>
            <a:ext cx="3025775" cy="3025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4" name="Picture 13" descr="lady-yawni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0963" y="3500438"/>
            <a:ext cx="2546350" cy="3097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5" name="Picture 14" descr="WEST_ESTONIA___Bird_migration_v1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775" y="4197350"/>
            <a:ext cx="3600450" cy="241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36" name="Rectangle 15"/>
          <p:cNvSpPr>
            <a:spLocks noGrp="1" noRot="1" noChangeArrowheads="1"/>
          </p:cNvSpPr>
          <p:nvPr>
            <p:ph type="title"/>
          </p:nvPr>
        </p:nvSpPr>
        <p:spPr>
          <a:xfrm>
            <a:off x="2843213" y="3429000"/>
            <a:ext cx="3384550" cy="720725"/>
          </a:xfrm>
        </p:spPr>
        <p:txBody>
          <a:bodyPr/>
          <a:lstStyle/>
          <a:p>
            <a:pPr eaLnBrk="1" hangingPunct="1"/>
            <a:r>
              <a:rPr lang="en-GB" altLang="en-US" sz="3600" smtClean="0">
                <a:solidFill>
                  <a:srgbClr val="FF9900"/>
                </a:solidFill>
                <a:latin typeface="Comic Sans MS" pitchFamily="66" charset="0"/>
              </a:rPr>
              <a:t>Why?</a:t>
            </a:r>
          </a:p>
        </p:txBody>
      </p:sp>
    </p:spTree>
    <p:extLst>
      <p:ext uri="{BB962C8B-B14F-4D97-AF65-F5344CB8AC3E}">
        <p14:creationId xmlns:p14="http://schemas.microsoft.com/office/powerpoint/2010/main" val="1122130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200" smtClean="0">
                <a:solidFill>
                  <a:srgbClr val="FF9900"/>
                </a:solidFill>
                <a:latin typeface="Comic Sans MS" pitchFamily="66" charset="0"/>
              </a:rPr>
              <a:t>Biological Explanations of Behaviour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z="2800" smtClean="0">
                <a:latin typeface="Comic Sans MS" pitchFamily="66" charset="0"/>
              </a:rPr>
              <a:t>Physiological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eaLnBrk="1" hangingPunct="1"/>
            <a:r>
              <a:rPr lang="en-GB" altLang="en-US" sz="2800" smtClean="0">
                <a:latin typeface="Comic Sans MS" pitchFamily="66" charset="0"/>
              </a:rPr>
              <a:t>Ontogenetic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eaLnBrk="1" hangingPunct="1"/>
            <a:r>
              <a:rPr lang="en-GB" altLang="en-US" sz="2800" smtClean="0">
                <a:latin typeface="Comic Sans MS" pitchFamily="66" charset="0"/>
              </a:rPr>
              <a:t>Evolutionary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eaLnBrk="1" hangingPunct="1"/>
            <a:r>
              <a:rPr lang="en-GB" altLang="en-US" sz="2800" smtClean="0">
                <a:latin typeface="Comic Sans MS" pitchFamily="66" charset="0"/>
              </a:rPr>
              <a:t>Functional</a:t>
            </a:r>
          </a:p>
        </p:txBody>
      </p:sp>
    </p:spTree>
    <p:extLst>
      <p:ext uri="{BB962C8B-B14F-4D97-AF65-F5344CB8AC3E}">
        <p14:creationId xmlns:p14="http://schemas.microsoft.com/office/powerpoint/2010/main" val="1711620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200" smtClean="0">
                <a:solidFill>
                  <a:srgbClr val="FF9900"/>
                </a:solidFill>
                <a:latin typeface="Comic Sans MS" pitchFamily="66" charset="0"/>
              </a:rPr>
              <a:t>Physiological explanation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68313" y="1341438"/>
            <a:ext cx="8147050" cy="5068887"/>
          </a:xfrm>
        </p:spPr>
        <p:txBody>
          <a:bodyPr/>
          <a:lstStyle/>
          <a:p>
            <a:pPr marL="609600" indent="-609600" eaLnBrk="1" hangingPunct="1">
              <a:lnSpc>
                <a:spcPct val="90000"/>
              </a:lnSpc>
            </a:pPr>
            <a:r>
              <a:rPr lang="en-GB" altLang="en-US" sz="2800" smtClean="0">
                <a:latin typeface="Comic Sans MS" pitchFamily="66" charset="0"/>
              </a:rPr>
              <a:t>Relates behaviour to the activity of the brain and other organs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marL="609600" indent="-609600" eaLnBrk="1" hangingPunct="1">
              <a:lnSpc>
                <a:spcPct val="90000"/>
              </a:lnSpc>
            </a:pPr>
            <a:r>
              <a:rPr lang="en-GB" altLang="en-US" sz="2800" smtClean="0">
                <a:latin typeface="Comic Sans MS" pitchFamily="66" charset="0"/>
              </a:rPr>
              <a:t>Machinery of the body - what is physically happening within our bodies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	e.g. 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	- chemical reactions 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	- how brain activity 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	   controls the 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	   contractions of muscles</a:t>
            </a:r>
          </a:p>
        </p:txBody>
      </p:sp>
      <p:graphicFrame>
        <p:nvGraphicFramePr>
          <p:cNvPr id="24580" name="Object 2"/>
          <p:cNvGraphicFramePr>
            <a:graphicFrameLocks noGrp="1" noChangeAspect="1"/>
          </p:cNvGraphicFramePr>
          <p:nvPr>
            <p:ph sz="half" idx="2"/>
          </p:nvPr>
        </p:nvGraphicFramePr>
        <p:xfrm>
          <a:off x="6084888" y="4005263"/>
          <a:ext cx="2379662" cy="2520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483" name="Photo Editor Photo" r:id="rId3" imgW="2876190" imgH="3048426" progId="MSPhotoEd.3">
                  <p:embed/>
                </p:oleObj>
              </mc:Choice>
              <mc:Fallback>
                <p:oleObj name="Photo Editor Photo" r:id="rId3" imgW="2876190" imgH="3048426" progId="MSPhotoEd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84888" y="4005263"/>
                        <a:ext cx="2379662" cy="25209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877576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200" smtClean="0">
                <a:solidFill>
                  <a:srgbClr val="FF9900"/>
                </a:solidFill>
                <a:latin typeface="Comic Sans MS" pitchFamily="66" charset="0"/>
              </a:rPr>
              <a:t>Ontogenetic explanation</a:t>
            </a:r>
          </a:p>
        </p:txBody>
      </p:sp>
      <p:sp>
        <p:nvSpPr>
          <p:cNvPr id="1576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700213"/>
            <a:ext cx="8229600" cy="5040312"/>
          </a:xfrm>
        </p:spPr>
        <p:txBody>
          <a:bodyPr/>
          <a:lstStyle/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800" smtClean="0">
                <a:latin typeface="Comic Sans MS" pitchFamily="66" charset="0"/>
              </a:rPr>
              <a:t>Development of a structure or a behaviour</a:t>
            </a: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800" smtClean="0">
                <a:latin typeface="Comic Sans MS" pitchFamily="66" charset="0"/>
              </a:rPr>
              <a:t>Effects of genetics, nutrition, experiences etc.</a:t>
            </a: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800" smtClean="0">
                <a:latin typeface="Comic Sans MS" pitchFamily="66" charset="0"/>
              </a:rPr>
              <a:t>How these </a:t>
            </a:r>
            <a:r>
              <a:rPr lang="en-GB" altLang="en-US" sz="2800" u="sng" smtClean="0">
                <a:latin typeface="Comic Sans MS" pitchFamily="66" charset="0"/>
              </a:rPr>
              <a:t>interact</a:t>
            </a:r>
            <a:r>
              <a:rPr lang="en-GB" altLang="en-US" sz="2800" smtClean="0">
                <a:latin typeface="Comic Sans MS" pitchFamily="66" charset="0"/>
              </a:rPr>
              <a:t> to produce behavioural tendencies </a:t>
            </a:r>
          </a:p>
        </p:txBody>
      </p:sp>
      <p:pic>
        <p:nvPicPr>
          <p:cNvPr id="157703" name="Picture 7" descr="carrie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313" y="3213100"/>
            <a:ext cx="3810000" cy="2514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51457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57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6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576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7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577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200" smtClean="0">
                <a:solidFill>
                  <a:srgbClr val="FF9900"/>
                </a:solidFill>
                <a:latin typeface="Comic Sans MS" pitchFamily="66" charset="0"/>
              </a:rPr>
              <a:t>Evolutionary explanation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773238"/>
            <a:ext cx="8075613" cy="4352925"/>
          </a:xfrm>
        </p:spPr>
        <p:txBody>
          <a:bodyPr/>
          <a:lstStyle/>
          <a:p>
            <a:pPr marL="609600" indent="-609600" eaLnBrk="1" hangingPunct="1"/>
            <a:r>
              <a:rPr lang="en-GB" altLang="en-US" sz="2800" smtClean="0">
                <a:latin typeface="Comic Sans MS" pitchFamily="66" charset="0"/>
              </a:rPr>
              <a:t>Considers a structure or a behaviour in terms of evolutionary history</a:t>
            </a:r>
          </a:p>
          <a:p>
            <a:pPr marL="609600" indent="-609600" eaLnBrk="1" hangingPunct="1"/>
            <a:endParaRPr lang="en-GB" altLang="en-US" sz="2800" smtClean="0">
              <a:latin typeface="Comic Sans MS" pitchFamily="66" charset="0"/>
            </a:endParaRPr>
          </a:p>
          <a:p>
            <a:pPr marL="609600" indent="-609600" eaLnBrk="1" hangingPunct="1"/>
            <a:endParaRPr lang="en-GB" altLang="en-US" sz="2800" smtClean="0"/>
          </a:p>
          <a:p>
            <a:pPr marL="609600" indent="-609600" eaLnBrk="1" hangingPunct="1"/>
            <a:endParaRPr lang="en-GB" altLang="en-US" sz="2800" smtClean="0"/>
          </a:p>
        </p:txBody>
      </p:sp>
      <p:pic>
        <p:nvPicPr>
          <p:cNvPr id="26628" name="Picture 4" descr="nikki_halloween_cat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339975" y="3213100"/>
            <a:ext cx="4386263" cy="3289300"/>
          </a:xfrm>
          <a:noFill/>
        </p:spPr>
      </p:pic>
    </p:spTree>
    <p:extLst>
      <p:ext uri="{BB962C8B-B14F-4D97-AF65-F5344CB8AC3E}">
        <p14:creationId xmlns:p14="http://schemas.microsoft.com/office/powerpoint/2010/main" val="89964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200" smtClean="0">
                <a:solidFill>
                  <a:srgbClr val="FF9900"/>
                </a:solidFill>
                <a:latin typeface="Comic Sans MS" pitchFamily="66" charset="0"/>
              </a:rPr>
              <a:t>Functional explanation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800" smtClean="0">
                <a:latin typeface="Comic Sans MS" pitchFamily="66" charset="0"/>
              </a:rPr>
              <a:t>Why a structure or behaviour evolved as it did </a:t>
            </a:r>
          </a:p>
          <a:p>
            <a:pPr marL="609600" indent="-609600" eaLnBrk="1" hangingPunct="1">
              <a:lnSpc>
                <a:spcPct val="80000"/>
              </a:lnSpc>
            </a:pPr>
            <a:endParaRPr lang="en-GB" altLang="en-US" sz="2800" smtClean="0"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800" smtClean="0">
                <a:latin typeface="Comic Sans MS" pitchFamily="66" charset="0"/>
              </a:rPr>
              <a:t>In an isolated community a gene can spread by accident - </a:t>
            </a:r>
            <a:r>
              <a:rPr lang="en-GB" altLang="en-US" sz="2800" i="1" u="sng" smtClean="0">
                <a:latin typeface="Comic Sans MS" pitchFamily="66" charset="0"/>
              </a:rPr>
              <a:t>genetic drift</a:t>
            </a:r>
          </a:p>
          <a:p>
            <a:pPr marL="609600" indent="-609600" eaLnBrk="1" hangingPunct="1">
              <a:lnSpc>
                <a:spcPct val="80000"/>
              </a:lnSpc>
            </a:pPr>
            <a:endParaRPr lang="en-GB" altLang="en-US" sz="2800" i="1" u="sng" smtClean="0">
              <a:latin typeface="Comic Sans MS" pitchFamily="66" charset="0"/>
            </a:endParaRPr>
          </a:p>
          <a:p>
            <a:pPr marL="1009650" lvl="1" indent="-609600" eaLnBrk="1" hangingPunct="1">
              <a:lnSpc>
                <a:spcPct val="80000"/>
              </a:lnSpc>
            </a:pPr>
            <a:r>
              <a:rPr lang="en-GB" altLang="en-US" sz="2400" smtClean="0">
                <a:latin typeface="Comic Sans MS" pitchFamily="66" charset="0"/>
              </a:rPr>
              <a:t>Luckier individuals not necessarily healthier or better</a:t>
            </a:r>
          </a:p>
          <a:p>
            <a:pPr marL="1009650" lvl="1" indent="-609600" eaLnBrk="1" hangingPunct="1">
              <a:lnSpc>
                <a:spcPct val="80000"/>
              </a:lnSpc>
            </a:pPr>
            <a:r>
              <a:rPr lang="en-GB" altLang="en-US" sz="2400" smtClean="0">
                <a:latin typeface="Comic Sans MS" pitchFamily="66" charset="0"/>
              </a:rPr>
              <a:t>Entirely Random</a:t>
            </a: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	Dominant male has a lot of offspring so his genes spread </a:t>
            </a: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1880541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4" descr="chameleon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2516188"/>
            <a:ext cx="4038600" cy="2692400"/>
          </a:xfrm>
          <a:noFill/>
        </p:spPr>
      </p:pic>
      <p:sp>
        <p:nvSpPr>
          <p:cNvPr id="163848" name="Rectangle 8"/>
          <p:cNvSpPr>
            <a:spLocks noChangeArrowheads="1"/>
          </p:cNvSpPr>
          <p:nvPr/>
        </p:nvSpPr>
        <p:spPr bwMode="auto">
          <a:xfrm>
            <a:off x="468313" y="404813"/>
            <a:ext cx="8280400" cy="1373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In larger populations, genetic drift isn’t so powerful – genes must have some 		   benefit</a:t>
            </a:r>
          </a:p>
        </p:txBody>
      </p:sp>
      <p:pic>
        <p:nvPicPr>
          <p:cNvPr id="28676" name="Picture 9" descr="070504008PD_chameleon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648200" y="2516188"/>
            <a:ext cx="4038600" cy="2692400"/>
          </a:xfrm>
          <a:noFill/>
        </p:spPr>
      </p:pic>
    </p:spTree>
    <p:extLst>
      <p:ext uri="{BB962C8B-B14F-4D97-AF65-F5344CB8AC3E}">
        <p14:creationId xmlns:p14="http://schemas.microsoft.com/office/powerpoint/2010/main" val="1577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200" smtClean="0">
                <a:solidFill>
                  <a:srgbClr val="FF9900"/>
                </a:solidFill>
                <a:latin typeface="Comic Sans MS" pitchFamily="66" charset="0"/>
              </a:rPr>
              <a:t>Birdsong (Kalat, 2001)</a:t>
            </a:r>
          </a:p>
        </p:txBody>
      </p:sp>
      <p:sp>
        <p:nvSpPr>
          <p:cNvPr id="16691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68313" y="1700213"/>
            <a:ext cx="8291512" cy="4525962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400" u="sng" smtClean="0">
                <a:latin typeface="Comic Sans MS" pitchFamily="66" charset="0"/>
              </a:rPr>
              <a:t>Physiological</a:t>
            </a:r>
            <a:endParaRPr lang="en-GB" sz="2400" smtClean="0">
              <a:latin typeface="Comic Sans MS" pitchFamily="66" charset="0"/>
            </a:endParaRP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sz="2400" smtClean="0">
                <a:latin typeface="Comic Sans MS" pitchFamily="66" charset="0"/>
              </a:rPr>
              <a:t>	A particular area of songbird brain grows under the 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sz="2400" smtClean="0">
                <a:latin typeface="Comic Sans MS" pitchFamily="66" charset="0"/>
              </a:rPr>
              <a:t>	influence of testosterone, so this area of the brain 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sz="2400" smtClean="0">
                <a:latin typeface="Comic Sans MS" pitchFamily="66" charset="0"/>
              </a:rPr>
              <a:t>	grows larger in mature males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2400" smtClean="0">
              <a:latin typeface="Comic Sans MS" pitchFamily="66" charset="0"/>
            </a:endParaRP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400" u="sng" smtClean="0">
                <a:latin typeface="Comic Sans MS" pitchFamily="66" charset="0"/>
              </a:rPr>
              <a:t>Ontogenetic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sz="2400" smtClean="0">
                <a:latin typeface="Comic Sans MS" pitchFamily="66" charset="0"/>
              </a:rPr>
              <a:t>	A young male learns the song by listening to adult males. 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sz="2800" smtClean="0">
                <a:latin typeface="Comic Sans MS" pitchFamily="66" charset="0"/>
              </a:rPr>
              <a:t>	- </a:t>
            </a:r>
            <a:r>
              <a:rPr lang="en-GB" sz="2400" smtClean="0">
                <a:latin typeface="Comic Sans MS" pitchFamily="66" charset="0"/>
              </a:rPr>
              <a:t>must possess the genes that prepare him to learn 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sz="2400" smtClean="0">
                <a:latin typeface="Comic Sans MS" pitchFamily="66" charset="0"/>
              </a:rPr>
              <a:t>	   the song 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sz="2400" smtClean="0">
                <a:latin typeface="Comic Sans MS" pitchFamily="66" charset="0"/>
              </a:rPr>
              <a:t>	- have the opportunity to hear the right song during a 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sz="2400" smtClean="0">
                <a:latin typeface="Comic Sans MS" pitchFamily="66" charset="0"/>
              </a:rPr>
              <a:t>	   sensitive period during his early life</a:t>
            </a:r>
          </a:p>
        </p:txBody>
      </p:sp>
      <p:pic>
        <p:nvPicPr>
          <p:cNvPr id="29700" name="Picture 5" descr="nightingale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300788" y="404813"/>
            <a:ext cx="1647825" cy="1647825"/>
          </a:xfrm>
          <a:noFill/>
        </p:spPr>
      </p:pic>
    </p:spTree>
    <p:extLst>
      <p:ext uri="{BB962C8B-B14F-4D97-AF65-F5344CB8AC3E}">
        <p14:creationId xmlns:p14="http://schemas.microsoft.com/office/powerpoint/2010/main" val="664329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66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9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1669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9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1669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9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1669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9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1669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9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1669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9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1669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9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0" dur="500"/>
                                        <p:tgtEl>
                                          <p:spTgt spid="1669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91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500"/>
                                        <p:tgtEl>
                                          <p:spTgt spid="16691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91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6" dur="500"/>
                                        <p:tgtEl>
                                          <p:spTgt spid="16691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938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74638"/>
            <a:ext cx="8229600" cy="201612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endParaRPr lang="en-US" sz="4000" smtClean="0"/>
          </a:p>
        </p:txBody>
      </p:sp>
      <p:sp>
        <p:nvSpPr>
          <p:cNvPr id="1679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765175"/>
            <a:ext cx="8507412" cy="564991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400" u="sng" smtClean="0">
                <a:latin typeface="Comic Sans MS" pitchFamily="66" charset="0"/>
              </a:rPr>
              <a:t>Evolutionary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 smtClean="0">
                <a:latin typeface="Comic Sans MS" pitchFamily="66" charset="0"/>
              </a:rPr>
              <a:t>	Birds with similar sounding songs - suggests that the species evolved from a single ancestor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 smtClean="0">
                <a:latin typeface="Comic Sans MS" pitchFamily="66" charset="0"/>
              </a:rPr>
              <a:t>	The </a:t>
            </a:r>
            <a:r>
              <a:rPr lang="en-GB" altLang="en-US" sz="2400" i="1" smtClean="0">
                <a:latin typeface="Comic Sans MS" pitchFamily="66" charset="0"/>
              </a:rPr>
              <a:t>mechanism</a:t>
            </a:r>
            <a:r>
              <a:rPr lang="en-GB" altLang="en-US" sz="2400" smtClean="0">
                <a:latin typeface="Comic Sans MS" pitchFamily="66" charset="0"/>
              </a:rPr>
              <a:t> responsible for the song they sing has remained active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smtClean="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400" u="sng" smtClean="0">
                <a:latin typeface="Comic Sans MS" pitchFamily="66" charset="0"/>
              </a:rPr>
              <a:t>Functional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 smtClean="0">
                <a:latin typeface="Comic Sans MS" pitchFamily="66" charset="0"/>
              </a:rPr>
              <a:t>	Usually - the male sings only sings these songs during the mating season and only in his own territory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smtClean="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 smtClean="0">
                <a:latin typeface="Comic Sans MS" pitchFamily="66" charset="0"/>
              </a:rPr>
              <a:t>	To attract females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 smtClean="0">
                <a:latin typeface="Comic Sans MS" pitchFamily="66" charset="0"/>
              </a:rPr>
              <a:t>	To warn other males that he is defending his territory</a:t>
            </a:r>
          </a:p>
        </p:txBody>
      </p:sp>
    </p:spTree>
    <p:extLst>
      <p:ext uri="{BB962C8B-B14F-4D97-AF65-F5344CB8AC3E}">
        <p14:creationId xmlns:p14="http://schemas.microsoft.com/office/powerpoint/2010/main" val="1221222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9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679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9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1679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9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1679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9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1679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200" smtClean="0">
                <a:solidFill>
                  <a:srgbClr val="FF9900"/>
                </a:solidFill>
                <a:latin typeface="Comic Sans MS" pitchFamily="66" charset="0"/>
              </a:rPr>
              <a:t>Integration of these different types of explanation: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400" smtClean="0">
                <a:latin typeface="Comic Sans MS" pitchFamily="66" charset="0"/>
              </a:rPr>
              <a:t>Which mechanisms are involved in the production of the behaviour?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smtClean="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400" smtClean="0">
                <a:latin typeface="Comic Sans MS" pitchFamily="66" charset="0"/>
              </a:rPr>
              <a:t>How it has it developed within the person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smtClean="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400" smtClean="0">
                <a:latin typeface="Comic Sans MS" pitchFamily="66" charset="0"/>
              </a:rPr>
              <a:t>How it evolved</a:t>
            </a:r>
          </a:p>
          <a:p>
            <a:pPr eaLnBrk="1" hangingPunct="1">
              <a:lnSpc>
                <a:spcPct val="90000"/>
              </a:lnSpc>
            </a:pPr>
            <a:endParaRPr lang="en-GB" altLang="en-US" sz="2400" smtClean="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400" smtClean="0">
                <a:latin typeface="Comic Sans MS" pitchFamily="66" charset="0"/>
              </a:rPr>
              <a:t>What function it serves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smtClean="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400" smtClean="0">
                <a:latin typeface="Comic Sans MS" pitchFamily="66" charset="0"/>
              </a:rPr>
              <a:t>Is it an adaptive behaviour or a maladaptive behaviour?</a:t>
            </a:r>
          </a:p>
        </p:txBody>
      </p:sp>
    </p:spTree>
    <p:extLst>
      <p:ext uri="{BB962C8B-B14F-4D97-AF65-F5344CB8AC3E}">
        <p14:creationId xmlns:p14="http://schemas.microsoft.com/office/powerpoint/2010/main" val="851479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620713"/>
            <a:ext cx="8229600" cy="550545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 b="1" u="sng" smtClean="0">
                <a:latin typeface="Comic Sans MS" pitchFamily="66" charset="0"/>
              </a:rPr>
              <a:t>Summary check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800" b="1" u="sng" smtClean="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What is an: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Evolutionary explanation?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Physiological explanation?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Functional explanation?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Ontogenetic explanation?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800" smtClean="0"/>
          </a:p>
        </p:txBody>
      </p:sp>
    </p:spTree>
    <p:extLst>
      <p:ext uri="{BB962C8B-B14F-4D97-AF65-F5344CB8AC3E}">
        <p14:creationId xmlns:p14="http://schemas.microsoft.com/office/powerpoint/2010/main" val="3409158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The Brain and Conscious Experience</a:t>
            </a:r>
            <a:endParaRPr lang="en-US" altLang="en-US" smtClean="0"/>
          </a:p>
        </p:txBody>
      </p:sp>
      <p:sp>
        <p:nvSpPr>
          <p:cNvPr id="3379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 dirty="0" smtClean="0"/>
              <a:t>Biological explanations of behaviour raise the mind – body or mind-brain problem. </a:t>
            </a:r>
          </a:p>
          <a:p>
            <a:pPr eaLnBrk="1" hangingPunct="1"/>
            <a:endParaRPr lang="en-GB" altLang="en-US" sz="1800" dirty="0" smtClean="0"/>
          </a:p>
          <a:p>
            <a:pPr eaLnBrk="1" hangingPunct="1"/>
            <a:r>
              <a:rPr lang="en-GB" altLang="en-US" sz="2800" dirty="0" smtClean="0"/>
              <a:t>What is the relationship between the mind and body. </a:t>
            </a:r>
          </a:p>
          <a:p>
            <a:pPr eaLnBrk="1" hangingPunct="1"/>
            <a:endParaRPr lang="en-GB" altLang="en-US" sz="2000" dirty="0" smtClean="0"/>
          </a:p>
          <a:p>
            <a:pPr eaLnBrk="1" hangingPunct="1"/>
            <a:r>
              <a:rPr lang="en-GB" altLang="en-US" sz="2800" dirty="0" smtClean="0"/>
              <a:t>For example. </a:t>
            </a:r>
          </a:p>
          <a:p>
            <a:pPr lvl="1" eaLnBrk="1" hangingPunct="1"/>
            <a:r>
              <a:rPr lang="en-GB" altLang="en-US" dirty="0" smtClean="0"/>
              <a:t>“I became frightened because I saw a man with a gun” </a:t>
            </a:r>
          </a:p>
          <a:p>
            <a:pPr lvl="1" eaLnBrk="1" hangingPunct="1"/>
            <a:r>
              <a:rPr lang="en-GB" altLang="en-US" dirty="0" smtClean="0"/>
              <a:t>Neuroscientists may say “You because frightened because of increased electrochemical activity in Amygdala”. </a:t>
            </a:r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55554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200" smtClean="0">
                <a:solidFill>
                  <a:srgbClr val="FF9900"/>
                </a:solidFill>
                <a:latin typeface="Comic Sans MS" pitchFamily="66" charset="0"/>
              </a:rPr>
              <a:t>The Brain and Conscious Experience</a:t>
            </a:r>
            <a:r>
              <a:rPr lang="en-GB" altLang="en-US" smtClean="0"/>
              <a:t> 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28775"/>
            <a:ext cx="8507413" cy="522922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400" b="1" i="1" u="sng" smtClean="0">
                <a:latin typeface="Comic Sans MS" pitchFamily="66" charset="0"/>
              </a:rPr>
              <a:t>Dualism</a:t>
            </a:r>
            <a:r>
              <a:rPr lang="en-GB" altLang="en-US" sz="2400" smtClean="0">
                <a:latin typeface="Comic Sans MS" pitchFamily="66" charset="0"/>
              </a:rPr>
              <a:t>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400" smtClean="0">
              <a:latin typeface="Comic Sans MS" pitchFamily="66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400" smtClean="0">
                <a:latin typeface="Comic Sans MS" pitchFamily="66" charset="0"/>
              </a:rPr>
              <a:t>	The belief that mind and body are: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400" smtClean="0">
                <a:latin typeface="Comic Sans MS" pitchFamily="66" charset="0"/>
              </a:rPr>
              <a:t> 	- different kinds of substance (non-physical and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400" smtClean="0">
                <a:latin typeface="Comic Sans MS" pitchFamily="66" charset="0"/>
              </a:rPr>
              <a:t>	   physical)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400" smtClean="0">
                <a:latin typeface="Comic Sans MS" pitchFamily="66" charset="0"/>
              </a:rPr>
              <a:t>	- they exist independently but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400" smtClean="0">
                <a:latin typeface="Comic Sans MS" pitchFamily="66" charset="0"/>
              </a:rPr>
              <a:t>	   somehow interact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400" smtClean="0">
              <a:latin typeface="Comic Sans MS" pitchFamily="66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400" i="1" smtClean="0">
                <a:latin typeface="Comic Sans MS" pitchFamily="66" charset="0"/>
              </a:rPr>
              <a:t>	Descartes:			</a:t>
            </a:r>
            <a:endParaRPr lang="en-GB" altLang="en-US" sz="2400" smtClean="0">
              <a:latin typeface="Comic Sans MS" pitchFamily="66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400" i="1" smtClean="0">
                <a:latin typeface="Comic Sans MS" pitchFamily="66" charset="0"/>
              </a:rPr>
              <a:t>	</a:t>
            </a:r>
            <a:r>
              <a:rPr lang="en-GB" altLang="en-US" sz="2400" smtClean="0">
                <a:latin typeface="Comic Sans MS" pitchFamily="66" charset="0"/>
              </a:rPr>
              <a:t>Mind influences physical brain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400" smtClean="0">
                <a:latin typeface="Comic Sans MS" pitchFamily="66" charset="0"/>
              </a:rPr>
              <a:t>	because both mind and brain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400" smtClean="0">
                <a:latin typeface="Comic Sans MS" pitchFamily="66" charset="0"/>
              </a:rPr>
              <a:t>	interact at a single point.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400" smtClean="0">
                <a:latin typeface="Comic Sans MS" pitchFamily="66" charset="0"/>
              </a:rPr>
              <a:t>	- suggested pineal gland</a:t>
            </a:r>
          </a:p>
        </p:txBody>
      </p:sp>
      <p:pic>
        <p:nvPicPr>
          <p:cNvPr id="34820" name="Picture 7" descr="uchr_01_img005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4221163"/>
            <a:ext cx="3025775" cy="2393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3089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Rene Descartes</a:t>
            </a:r>
          </a:p>
        </p:txBody>
      </p:sp>
      <p:pic>
        <p:nvPicPr>
          <p:cNvPr id="35843" name="Picture 5" descr="descartes_i_think____there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843213" y="1628775"/>
            <a:ext cx="3108325" cy="4357688"/>
          </a:xfrm>
        </p:spPr>
      </p:pic>
    </p:spTree>
    <p:extLst>
      <p:ext uri="{BB962C8B-B14F-4D97-AF65-F5344CB8AC3E}">
        <p14:creationId xmlns:p14="http://schemas.microsoft.com/office/powerpoint/2010/main" val="3932416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Student’s version</a:t>
            </a:r>
          </a:p>
        </p:txBody>
      </p:sp>
      <p:pic>
        <p:nvPicPr>
          <p:cNvPr id="36867" name="Picture 5" descr="idrinkbrown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124075" y="1989138"/>
            <a:ext cx="4176713" cy="4176712"/>
          </a:xfrm>
        </p:spPr>
      </p:pic>
    </p:spTree>
    <p:extLst>
      <p:ext uri="{BB962C8B-B14F-4D97-AF65-F5344CB8AC3E}">
        <p14:creationId xmlns:p14="http://schemas.microsoft.com/office/powerpoint/2010/main" val="1303504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Critique of Dualism</a:t>
            </a:r>
          </a:p>
        </p:txBody>
      </p:sp>
      <p:sp>
        <p:nvSpPr>
          <p:cNvPr id="3789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400" dirty="0" smtClean="0"/>
              <a:t>Major objection is that dualism conflicts with law of conservation of matter and energy.</a:t>
            </a:r>
          </a:p>
          <a:p>
            <a:endParaRPr lang="en-GB" altLang="en-US" sz="2400" dirty="0" smtClean="0"/>
          </a:p>
          <a:p>
            <a:r>
              <a:rPr lang="en-GB" altLang="en-US" sz="2400" dirty="0" smtClean="0"/>
              <a:t>Matter can transform into energy.</a:t>
            </a:r>
          </a:p>
          <a:p>
            <a:r>
              <a:rPr lang="en-GB" altLang="en-US" sz="2400" dirty="0" smtClean="0"/>
              <a:t>Energy into Matter</a:t>
            </a:r>
          </a:p>
          <a:p>
            <a:endParaRPr lang="en-GB" altLang="en-US" sz="2400" dirty="0" smtClean="0"/>
          </a:p>
          <a:p>
            <a:r>
              <a:rPr lang="en-GB" altLang="en-US" sz="2400" dirty="0" smtClean="0"/>
              <a:t>BUT, neither appears out of nothing.</a:t>
            </a:r>
          </a:p>
          <a:p>
            <a:pPr lvl="1"/>
            <a:r>
              <a:rPr lang="en-GB" altLang="en-US" sz="2400" dirty="0" smtClean="0"/>
              <a:t>Matter alters when other matter or energy acts upon it</a:t>
            </a:r>
          </a:p>
          <a:p>
            <a:pPr lvl="1"/>
            <a:r>
              <a:rPr lang="en-GB" altLang="en-US" sz="2400" dirty="0" smtClean="0"/>
              <a:t>A mind not composed of energy or matter could not make anything happen.</a:t>
            </a:r>
          </a:p>
          <a:p>
            <a:pPr lvl="2"/>
            <a:r>
              <a:rPr lang="en-GB" altLang="en-US" sz="2000" dirty="0" smtClean="0"/>
              <a:t>Muscle Movements.</a:t>
            </a:r>
          </a:p>
        </p:txBody>
      </p:sp>
    </p:spTree>
    <p:extLst>
      <p:ext uri="{BB962C8B-B14F-4D97-AF65-F5344CB8AC3E}">
        <p14:creationId xmlns:p14="http://schemas.microsoft.com/office/powerpoint/2010/main" val="3985365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altLang="en-US" dirty="0" smtClean="0"/>
              <a:t>Alternative to Dualism?</a:t>
            </a:r>
          </a:p>
        </p:txBody>
      </p:sp>
      <p:sp>
        <p:nvSpPr>
          <p:cNvPr id="2" name="Subtitle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7278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01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74638"/>
            <a:ext cx="8229600" cy="130175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endParaRPr lang="en-US" sz="4000" smtClean="0"/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476250"/>
            <a:ext cx="8229600" cy="6192838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200" b="1" i="1" u="sng" smtClean="0">
                <a:latin typeface="Comic Sans MS" pitchFamily="66" charset="0"/>
              </a:rPr>
              <a:t>Monism</a:t>
            </a:r>
            <a:r>
              <a:rPr lang="en-GB" altLang="en-US" sz="2200" smtClean="0">
                <a:latin typeface="Comic Sans MS" pitchFamily="66" charset="0"/>
              </a:rPr>
              <a:t>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200" smtClean="0">
              <a:latin typeface="Comic Sans MS" pitchFamily="66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200" smtClean="0">
                <a:latin typeface="Comic Sans MS" pitchFamily="66" charset="0"/>
              </a:rPr>
              <a:t>	The belief that the universe consists of only one kind of existence or one kind of substance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200" smtClean="0">
              <a:latin typeface="Comic Sans MS" pitchFamily="66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200" smtClean="0">
                <a:latin typeface="Comic Sans MS" pitchFamily="66" charset="0"/>
              </a:rPr>
              <a:t>	Three forms of monism: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200" smtClean="0">
              <a:latin typeface="Comic Sans MS" pitchFamily="66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200" u="sng" smtClean="0">
                <a:latin typeface="Comic Sans MS" pitchFamily="66" charset="0"/>
              </a:rPr>
              <a:t>Materialism</a:t>
            </a:r>
            <a:r>
              <a:rPr lang="en-GB" altLang="en-US" sz="2200" smtClean="0">
                <a:latin typeface="Comic Sans MS" pitchFamily="66" charset="0"/>
              </a:rPr>
              <a:t>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200" smtClean="0">
                <a:latin typeface="Comic Sans MS" pitchFamily="66" charset="0"/>
              </a:rPr>
              <a:t>	- everything exists in the material, or physical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200" smtClean="0">
                <a:latin typeface="Comic Sans MS" pitchFamily="66" charset="0"/>
              </a:rPr>
              <a:t>		Mental events don’t exist at all.</a:t>
            </a:r>
          </a:p>
          <a:p>
            <a:pPr eaLnBrk="1" hangingPunct="1">
              <a:lnSpc>
                <a:spcPct val="80000"/>
              </a:lnSpc>
              <a:buFontTx/>
              <a:buChar char="•"/>
            </a:pPr>
            <a:endParaRPr lang="en-GB" altLang="en-US" sz="2200" smtClean="0">
              <a:latin typeface="Comic Sans MS" pitchFamily="66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200" u="sng" smtClean="0">
                <a:latin typeface="Comic Sans MS" pitchFamily="66" charset="0"/>
              </a:rPr>
              <a:t>Mentalism</a:t>
            </a:r>
            <a:r>
              <a:rPr lang="en-GB" altLang="en-US" sz="2200" smtClean="0">
                <a:latin typeface="Comic Sans MS" pitchFamily="66" charset="0"/>
              </a:rPr>
              <a:t>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200" smtClean="0">
                <a:latin typeface="Comic Sans MS" pitchFamily="66" charset="0"/>
              </a:rPr>
              <a:t>	- only the mind really exists </a:t>
            </a:r>
          </a:p>
          <a:p>
            <a:pPr eaLnBrk="1" hangingPunct="1">
              <a:lnSpc>
                <a:spcPct val="80000"/>
              </a:lnSpc>
              <a:buFontTx/>
              <a:buChar char="•"/>
            </a:pPr>
            <a:endParaRPr lang="en-GB" altLang="en-US" sz="2200" smtClean="0">
              <a:latin typeface="Comic Sans MS" pitchFamily="66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200" u="sng" smtClean="0">
                <a:latin typeface="Comic Sans MS" pitchFamily="66" charset="0"/>
              </a:rPr>
              <a:t>Identity Position</a:t>
            </a:r>
            <a:r>
              <a:rPr lang="en-GB" altLang="en-US" sz="2200" smtClean="0">
                <a:latin typeface="Comic Sans MS" pitchFamily="66" charset="0"/>
              </a:rPr>
              <a:t>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200" smtClean="0">
                <a:latin typeface="Comic Sans MS" pitchFamily="66" charset="0"/>
              </a:rPr>
              <a:t>	- mental processes same thing as certain kinds of brain processes, but just described in different terms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200" smtClean="0">
                <a:latin typeface="Comic Sans MS" pitchFamily="66" charset="0"/>
              </a:rPr>
              <a:t>		Mind is Brain </a:t>
            </a:r>
            <a:r>
              <a:rPr lang="en-GB" altLang="en-US" sz="2200" u="sng" smtClean="0">
                <a:latin typeface="Comic Sans MS" pitchFamily="66" charset="0"/>
              </a:rPr>
              <a:t>Activity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200" smtClean="0">
                <a:latin typeface="Comic Sans MS" pitchFamily="66" charset="0"/>
              </a:rPr>
              <a:t>		Mental Activity is what happens to the Brain.</a:t>
            </a:r>
          </a:p>
        </p:txBody>
      </p:sp>
    </p:spTree>
    <p:extLst>
      <p:ext uri="{BB962C8B-B14F-4D97-AF65-F5344CB8AC3E}">
        <p14:creationId xmlns:p14="http://schemas.microsoft.com/office/powerpoint/2010/main" val="1915804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What is Consciousness? </a:t>
            </a:r>
            <a:endParaRPr lang="en-US" altLang="en-US" smtClean="0"/>
          </a:p>
        </p:txBody>
      </p:sp>
      <p:sp>
        <p:nvSpPr>
          <p:cNvPr id="4096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740818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200" smtClean="0">
                <a:solidFill>
                  <a:srgbClr val="FF9900"/>
                </a:solidFill>
                <a:latin typeface="Comic Sans MS" pitchFamily="66" charset="0"/>
              </a:rPr>
              <a:t>Questions</a:t>
            </a:r>
          </a:p>
        </p:txBody>
      </p:sp>
      <p:sp>
        <p:nvSpPr>
          <p:cNvPr id="1720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484313"/>
            <a:ext cx="8229600" cy="4957762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800" smtClean="0">
                <a:latin typeface="Comic Sans MS" pitchFamily="66" charset="0"/>
              </a:rPr>
              <a:t>Why any kind of brain activity is associated with consciousness</a:t>
            </a: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2800" smtClean="0">
              <a:latin typeface="Comic Sans MS" pitchFamily="66" charset="0"/>
            </a:endParaRP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2800" smtClean="0">
              <a:latin typeface="Comic Sans MS" pitchFamily="66" charset="0"/>
            </a:endParaRP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2800" smtClean="0">
              <a:latin typeface="Comic Sans MS" pitchFamily="66" charset="0"/>
            </a:endParaRP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2800" smtClean="0">
              <a:latin typeface="Comic Sans MS" pitchFamily="66" charset="0"/>
            </a:endParaRP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2800" smtClean="0">
              <a:latin typeface="Comic Sans MS" pitchFamily="66" charset="0"/>
            </a:endParaRP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2800" smtClean="0">
              <a:latin typeface="Comic Sans MS" pitchFamily="66" charset="0"/>
            </a:endParaRP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2800" smtClean="0">
              <a:latin typeface="Comic Sans MS" pitchFamily="66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800" smtClean="0">
                <a:latin typeface="Comic Sans MS" pitchFamily="66" charset="0"/>
              </a:rPr>
              <a:t>How this can be associated with consciousness</a:t>
            </a:r>
          </a:p>
        </p:txBody>
      </p:sp>
      <p:pic>
        <p:nvPicPr>
          <p:cNvPr id="41988" name="Picture 5" descr="gaia_consciousnes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538" y="2852738"/>
            <a:ext cx="4114800" cy="2733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80588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200" smtClean="0">
                <a:solidFill>
                  <a:srgbClr val="FF9900"/>
                </a:solidFill>
                <a:latin typeface="Comic Sans MS" pitchFamily="66" charset="0"/>
              </a:rPr>
              <a:t>Suggestions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507413" cy="4525963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800" b="1" i="1" smtClean="0">
                <a:latin typeface="Comic Sans MS" pitchFamily="66" charset="0"/>
              </a:rPr>
              <a:t>Chalmers</a:t>
            </a:r>
            <a:r>
              <a:rPr lang="en-GB" altLang="en-US" sz="2800" i="1" smtClean="0">
                <a:latin typeface="Comic Sans MS" pitchFamily="66" charset="0"/>
              </a:rPr>
              <a:t> (1995)</a:t>
            </a:r>
            <a:r>
              <a:rPr lang="en-GB" altLang="en-US" sz="2800" smtClean="0">
                <a:latin typeface="Comic Sans MS" pitchFamily="66" charset="0"/>
              </a:rPr>
              <a:t> - consciousness is a fundamental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property of matter - precisely because we can’t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explain it – it just </a:t>
            </a:r>
            <a:r>
              <a:rPr lang="en-GB" altLang="en-US" sz="2800" b="1" i="1" u="sng" smtClean="0">
                <a:latin typeface="Comic Sans MS" pitchFamily="66" charset="0"/>
              </a:rPr>
              <a:t>is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800" b="1" i="1" u="sng" smtClean="0">
              <a:latin typeface="Comic Sans MS" pitchFamily="66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800" b="1" i="1" smtClean="0">
                <a:latin typeface="Comic Sans MS" pitchFamily="66" charset="0"/>
              </a:rPr>
              <a:t>Dennett</a:t>
            </a:r>
            <a:r>
              <a:rPr lang="en-GB" altLang="en-US" sz="2800" i="1" smtClean="0">
                <a:latin typeface="Comic Sans MS" pitchFamily="66" charset="0"/>
              </a:rPr>
              <a:t> (1996)</a:t>
            </a:r>
            <a:r>
              <a:rPr lang="en-GB" altLang="en-US" sz="2800" smtClean="0">
                <a:latin typeface="Comic Sans MS" pitchFamily="66" charset="0"/>
              </a:rPr>
              <a:t> –an enormous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number of small problems - once we’ve solved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these, there is no ‘hard problem’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800" b="1" i="1" smtClean="0">
                <a:latin typeface="Comic Sans MS" pitchFamily="66" charset="0"/>
              </a:rPr>
              <a:t>Churchland</a:t>
            </a:r>
            <a:r>
              <a:rPr lang="en-GB" altLang="en-US" sz="2800" i="1" smtClean="0">
                <a:latin typeface="Comic Sans MS" pitchFamily="66" charset="0"/>
              </a:rPr>
              <a:t> (1996)</a:t>
            </a:r>
            <a:r>
              <a:rPr lang="en-GB" altLang="en-US" sz="2800" smtClean="0">
                <a:latin typeface="Comic Sans MS" pitchFamily="66" charset="0"/>
              </a:rPr>
              <a:t> – might still be a conventional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overall physical explanation for consciousness </a:t>
            </a:r>
          </a:p>
        </p:txBody>
      </p:sp>
    </p:spTree>
    <p:extLst>
      <p:ext uri="{BB962C8B-B14F-4D97-AF65-F5344CB8AC3E}">
        <p14:creationId xmlns:p14="http://schemas.microsoft.com/office/powerpoint/2010/main" val="1728334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2800" smtClean="0">
                <a:solidFill>
                  <a:srgbClr val="FF9900"/>
                </a:solidFill>
                <a:latin typeface="Comic Sans MS" pitchFamily="66" charset="0"/>
              </a:rPr>
              <a:t>Researching consciousness – a problem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 smtClean="0">
                <a:latin typeface="Comic Sans MS" pitchFamily="66" charset="0"/>
              </a:rPr>
              <a:t>Mass and charge (energy) can be observed, but not explained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smtClean="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 smtClean="0">
                <a:latin typeface="Comic Sans MS" pitchFamily="66" charset="0"/>
              </a:rPr>
              <a:t>Consciousness is neither observable nor measurable – so cannot (yet) be explained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smtClean="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 smtClean="0">
                <a:latin typeface="Comic Sans MS" pitchFamily="66" charset="0"/>
              </a:rPr>
              <a:t>We can only infer the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 smtClean="0">
                <a:latin typeface="Comic Sans MS" pitchFamily="66" charset="0"/>
              </a:rPr>
              <a:t>consciousness of each other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 smtClean="0">
                <a:latin typeface="Comic Sans MS" pitchFamily="66" charset="0"/>
              </a:rPr>
              <a:t>- the problem of other minds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smtClean="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 smtClean="0">
                <a:latin typeface="Comic Sans MS" pitchFamily="66" charset="0"/>
              </a:rPr>
              <a:t>‘I alone am conscious’ - </a:t>
            </a:r>
            <a:r>
              <a:rPr lang="en-GB" altLang="en-US" sz="2400" i="1" u="sng" smtClean="0">
                <a:latin typeface="Comic Sans MS" pitchFamily="66" charset="0"/>
              </a:rPr>
              <a:t>solipsism</a:t>
            </a:r>
            <a:r>
              <a:rPr lang="en-GB" altLang="en-US" smtClean="0">
                <a:latin typeface="Comic Sans MS" pitchFamily="66" charset="0"/>
              </a:rPr>
              <a:t> </a:t>
            </a:r>
          </a:p>
        </p:txBody>
      </p:sp>
      <p:pic>
        <p:nvPicPr>
          <p:cNvPr id="44036" name="Picture 5" descr="mid_adult_woman_8d8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525" y="3500438"/>
            <a:ext cx="2879725" cy="287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7003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200" smtClean="0">
                <a:solidFill>
                  <a:srgbClr val="FF9900"/>
                </a:solidFill>
                <a:latin typeface="Comic Sans MS" pitchFamily="66" charset="0"/>
              </a:rPr>
              <a:t>This aspect of the module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z="2800" smtClean="0">
                <a:latin typeface="Comic Sans MS" pitchFamily="66" charset="0"/>
              </a:rPr>
              <a:t>The structure of the brain 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eaLnBrk="1" hangingPunct="1"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	– what it is made up of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2800" smtClean="0">
              <a:latin typeface="Comic Sans MS" pitchFamily="66" charset="0"/>
            </a:endParaRPr>
          </a:p>
          <a:p>
            <a:pPr eaLnBrk="1" hangingPunct="1"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	- how it is made up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 sz="2800" smtClean="0">
                <a:latin typeface="Comic Sans MS" pitchFamily="66" charset="0"/>
              </a:rPr>
              <a:t> </a:t>
            </a:r>
          </a:p>
          <a:p>
            <a:pPr eaLnBrk="1" hangingPunct="1"/>
            <a:r>
              <a:rPr lang="en-GB" altLang="en-US" sz="2800" smtClean="0">
                <a:latin typeface="Comic Sans MS" pitchFamily="66" charset="0"/>
              </a:rPr>
              <a:t>Which of the areas and structures of the brain are implicated in particular behaviours and experiences</a:t>
            </a:r>
          </a:p>
        </p:txBody>
      </p:sp>
    </p:spTree>
    <p:extLst>
      <p:ext uri="{BB962C8B-B14F-4D97-AF65-F5344CB8AC3E}">
        <p14:creationId xmlns:p14="http://schemas.microsoft.com/office/powerpoint/2010/main" val="1066469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Task. </a:t>
            </a:r>
            <a:endParaRPr lang="en-US" altLang="en-US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In Groups, research and find 10 facts about the Brain.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Present your findings about rest of the class.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Things you might want to consider. </a:t>
            </a:r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 smtClean="0"/>
              <a:t>Size of the Brain. </a:t>
            </a:r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 smtClean="0"/>
              <a:t>What are Neurons. </a:t>
            </a:r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 smtClean="0"/>
              <a:t>How many Neurons.</a:t>
            </a:r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 smtClean="0"/>
              <a:t>What activities does the Brain control. </a:t>
            </a:r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488618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solidFill>
                  <a:schemeClr val="accent2"/>
                </a:solidFill>
              </a:rPr>
              <a:t>BRAIN FACTS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3754438" cy="348456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000" smtClean="0"/>
              <a:t>Brain weighs approximately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altLang="en-US" sz="2000" smtClean="0"/>
              <a:t>     3 lbs (1500 grms)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US" altLang="en-US" sz="2000" smtClean="0"/>
          </a:p>
          <a:p>
            <a:pPr eaLnBrk="1" hangingPunct="1">
              <a:lnSpc>
                <a:spcPct val="90000"/>
              </a:lnSpc>
            </a:pPr>
            <a:r>
              <a:rPr lang="en-US" altLang="en-US" sz="2000" smtClean="0"/>
              <a:t>Brain has approximately 100 billion neurons and 1 trillion supporting cells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US" altLang="en-US" sz="2000" smtClean="0"/>
          </a:p>
          <a:p>
            <a:pPr eaLnBrk="1" hangingPunct="1">
              <a:lnSpc>
                <a:spcPct val="90000"/>
              </a:lnSpc>
            </a:pPr>
            <a:r>
              <a:rPr lang="en-US" altLang="en-US" sz="2000" smtClean="0"/>
              <a:t>Neurons grow and organize themselves into efficient systems that operate a lifetime</a:t>
            </a:r>
          </a:p>
        </p:txBody>
      </p:sp>
      <p:sp>
        <p:nvSpPr>
          <p:cNvPr id="47108" name="Rectangle 4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Brain controls ALL activities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Emotion and cognition are intertwined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Neurons can re-route circuits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Brain and environment involved in delicate duet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smtClean="0"/>
              <a:t>Brain never stops adapting and changing</a:t>
            </a:r>
          </a:p>
        </p:txBody>
      </p:sp>
    </p:spTree>
    <p:extLst>
      <p:ext uri="{BB962C8B-B14F-4D97-AF65-F5344CB8AC3E}">
        <p14:creationId xmlns:p14="http://schemas.microsoft.com/office/powerpoint/2010/main" val="2287150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NRSTYLE" val="Indezine_SM_Titl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NRSTYLE" val="Indezine_SM_Text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NRSTYLE" val="Indezine_TM_Title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NRSTYLE" val="Indezine_TM_Text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NRSTYLE" val="Indezine_SM2_Title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NRSTYLE" val="Indezine_SM2_Text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NRSTYLE" val="Indezine_TM2_Title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NRSTYLE" val="Indezine_TM2_Text"/>
</p:tagLst>
</file>

<file path=ppt/theme/theme1.xml><?xml version="1.0" encoding="utf-8"?>
<a:theme xmlns:a="http://schemas.openxmlformats.org/drawingml/2006/main" name="med_0329_slide">
  <a:themeElements>
    <a:clrScheme name="Office Theme 2">
      <a:dk1>
        <a:srgbClr val="333333"/>
      </a:dk1>
      <a:lt1>
        <a:srgbClr val="FFFFFF"/>
      </a:lt1>
      <a:dk2>
        <a:srgbClr val="003366"/>
      </a:dk2>
      <a:lt2>
        <a:srgbClr val="FFFFFF"/>
      </a:lt2>
      <a:accent1>
        <a:srgbClr val="ACAAF2"/>
      </a:accent1>
      <a:accent2>
        <a:srgbClr val="73D1C9"/>
      </a:accent2>
      <a:accent3>
        <a:srgbClr val="AAADB8"/>
      </a:accent3>
      <a:accent4>
        <a:srgbClr val="DADADA"/>
      </a:accent4>
      <a:accent5>
        <a:srgbClr val="D2D2F7"/>
      </a:accent5>
      <a:accent6>
        <a:srgbClr val="68BDB6"/>
      </a:accent6>
      <a:hlink>
        <a:srgbClr val="AACEF2"/>
      </a:hlink>
      <a:folHlink>
        <a:srgbClr val="D9C7EB"/>
      </a:folHlink>
    </a:clrScheme>
    <a:fontScheme name="Office Theme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Office Theme 1">
        <a:dk1>
          <a:srgbClr val="333333"/>
        </a:dk1>
        <a:lt1>
          <a:srgbClr val="FFFFFF"/>
        </a:lt1>
        <a:dk2>
          <a:srgbClr val="003366"/>
        </a:dk2>
        <a:lt2>
          <a:srgbClr val="FFFFFF"/>
        </a:lt2>
        <a:accent1>
          <a:srgbClr val="7EB2E6"/>
        </a:accent1>
        <a:accent2>
          <a:srgbClr val="95BDE6"/>
        </a:accent2>
        <a:accent3>
          <a:srgbClr val="AAADB8"/>
        </a:accent3>
        <a:accent4>
          <a:srgbClr val="DADADA"/>
        </a:accent4>
        <a:accent5>
          <a:srgbClr val="C0D5F0"/>
        </a:accent5>
        <a:accent6>
          <a:srgbClr val="87ABD0"/>
        </a:accent6>
        <a:hlink>
          <a:srgbClr val="AACEF2"/>
        </a:hlink>
        <a:folHlink>
          <a:srgbClr val="B6D4F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2">
        <a:dk1>
          <a:srgbClr val="333333"/>
        </a:dk1>
        <a:lt1>
          <a:srgbClr val="FFFFFF"/>
        </a:lt1>
        <a:dk2>
          <a:srgbClr val="003366"/>
        </a:dk2>
        <a:lt2>
          <a:srgbClr val="FFFFFF"/>
        </a:lt2>
        <a:accent1>
          <a:srgbClr val="ACAAF2"/>
        </a:accent1>
        <a:accent2>
          <a:srgbClr val="73D1C9"/>
        </a:accent2>
        <a:accent3>
          <a:srgbClr val="AAADB8"/>
        </a:accent3>
        <a:accent4>
          <a:srgbClr val="DADADA"/>
        </a:accent4>
        <a:accent5>
          <a:srgbClr val="D2D2F7"/>
        </a:accent5>
        <a:accent6>
          <a:srgbClr val="68BDB6"/>
        </a:accent6>
        <a:hlink>
          <a:srgbClr val="AACEF2"/>
        </a:hlink>
        <a:folHlink>
          <a:srgbClr val="D9C7E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333333"/>
        </a:dk1>
        <a:lt1>
          <a:srgbClr val="FFFFFF"/>
        </a:lt1>
        <a:dk2>
          <a:srgbClr val="003366"/>
        </a:dk2>
        <a:lt2>
          <a:srgbClr val="FFFFFF"/>
        </a:lt2>
        <a:accent1>
          <a:srgbClr val="E0C170"/>
        </a:accent1>
        <a:accent2>
          <a:srgbClr val="82B8ED"/>
        </a:accent2>
        <a:accent3>
          <a:srgbClr val="AAADB8"/>
        </a:accent3>
        <a:accent4>
          <a:srgbClr val="DADADA"/>
        </a:accent4>
        <a:accent5>
          <a:srgbClr val="EDDDBB"/>
        </a:accent5>
        <a:accent6>
          <a:srgbClr val="75A6D7"/>
        </a:accent6>
        <a:hlink>
          <a:srgbClr val="E0DD9D"/>
        </a:hlink>
        <a:folHlink>
          <a:srgbClr val="EDCBBE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4">
        <a:dk1>
          <a:srgbClr val="333333"/>
        </a:dk1>
        <a:lt1>
          <a:srgbClr val="FFFFFF"/>
        </a:lt1>
        <a:dk2>
          <a:srgbClr val="003366"/>
        </a:dk2>
        <a:lt2>
          <a:srgbClr val="FFFFFF"/>
        </a:lt2>
        <a:accent1>
          <a:srgbClr val="C5D96C"/>
        </a:accent1>
        <a:accent2>
          <a:srgbClr val="EDB877"/>
        </a:accent2>
        <a:accent3>
          <a:srgbClr val="AAADB8"/>
        </a:accent3>
        <a:accent4>
          <a:srgbClr val="DADADA"/>
        </a:accent4>
        <a:accent5>
          <a:srgbClr val="DFE9BA"/>
        </a:accent5>
        <a:accent6>
          <a:srgbClr val="D7A66B"/>
        </a:accent6>
        <a:hlink>
          <a:srgbClr val="EBD3E5"/>
        </a:hlink>
        <a:folHlink>
          <a:srgbClr val="AACEF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CCCCCC"/>
        </a:lt2>
        <a:accent1>
          <a:srgbClr val="7EB2E6"/>
        </a:accent1>
        <a:accent2>
          <a:srgbClr val="95BDE6"/>
        </a:accent2>
        <a:accent3>
          <a:srgbClr val="FFFFFF"/>
        </a:accent3>
        <a:accent4>
          <a:srgbClr val="000000"/>
        </a:accent4>
        <a:accent5>
          <a:srgbClr val="C0D5F0"/>
        </a:accent5>
        <a:accent6>
          <a:srgbClr val="87ABD0"/>
        </a:accent6>
        <a:hlink>
          <a:srgbClr val="AACEF2"/>
        </a:hlink>
        <a:folHlink>
          <a:srgbClr val="B6D4F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CCCCCC"/>
        </a:lt2>
        <a:accent1>
          <a:srgbClr val="ACAAF2"/>
        </a:accent1>
        <a:accent2>
          <a:srgbClr val="73D1C9"/>
        </a:accent2>
        <a:accent3>
          <a:srgbClr val="FFFFFF"/>
        </a:accent3>
        <a:accent4>
          <a:srgbClr val="000000"/>
        </a:accent4>
        <a:accent5>
          <a:srgbClr val="D2D2F7"/>
        </a:accent5>
        <a:accent6>
          <a:srgbClr val="68BDB6"/>
        </a:accent6>
        <a:hlink>
          <a:srgbClr val="AACEF2"/>
        </a:hlink>
        <a:folHlink>
          <a:srgbClr val="D9C7E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CCCCCC"/>
        </a:lt2>
        <a:accent1>
          <a:srgbClr val="E0C170"/>
        </a:accent1>
        <a:accent2>
          <a:srgbClr val="82B8ED"/>
        </a:accent2>
        <a:accent3>
          <a:srgbClr val="FFFFFF"/>
        </a:accent3>
        <a:accent4>
          <a:srgbClr val="000000"/>
        </a:accent4>
        <a:accent5>
          <a:srgbClr val="EDDDBB"/>
        </a:accent5>
        <a:accent6>
          <a:srgbClr val="75A6D7"/>
        </a:accent6>
        <a:hlink>
          <a:srgbClr val="E0DD9D"/>
        </a:hlink>
        <a:folHlink>
          <a:srgbClr val="EDCBB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8">
        <a:dk1>
          <a:srgbClr val="000000"/>
        </a:dk1>
        <a:lt1>
          <a:srgbClr val="FFFFFF"/>
        </a:lt1>
        <a:dk2>
          <a:srgbClr val="000000"/>
        </a:dk2>
        <a:lt2>
          <a:srgbClr val="CCCCCC"/>
        </a:lt2>
        <a:accent1>
          <a:srgbClr val="C5D96C"/>
        </a:accent1>
        <a:accent2>
          <a:srgbClr val="EDB877"/>
        </a:accent2>
        <a:accent3>
          <a:srgbClr val="FFFFFF"/>
        </a:accent3>
        <a:accent4>
          <a:srgbClr val="000000"/>
        </a:accent4>
        <a:accent5>
          <a:srgbClr val="DFE9BA"/>
        </a:accent5>
        <a:accent6>
          <a:srgbClr val="D7A66B"/>
        </a:accent6>
        <a:hlink>
          <a:srgbClr val="EBD3E5"/>
        </a:hlink>
        <a:folHlink>
          <a:srgbClr val="AACEF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Default Design">
  <a:themeElements>
    <a:clrScheme name="1_Default Design 2">
      <a:dk1>
        <a:srgbClr val="333333"/>
      </a:dk1>
      <a:lt1>
        <a:srgbClr val="FFFFFF"/>
      </a:lt1>
      <a:dk2>
        <a:srgbClr val="003366"/>
      </a:dk2>
      <a:lt2>
        <a:srgbClr val="FFFFFF"/>
      </a:lt2>
      <a:accent1>
        <a:srgbClr val="ACAAF2"/>
      </a:accent1>
      <a:accent2>
        <a:srgbClr val="73D1C9"/>
      </a:accent2>
      <a:accent3>
        <a:srgbClr val="AAADB8"/>
      </a:accent3>
      <a:accent4>
        <a:srgbClr val="DADADA"/>
      </a:accent4>
      <a:accent5>
        <a:srgbClr val="D2D2F7"/>
      </a:accent5>
      <a:accent6>
        <a:srgbClr val="68BDB6"/>
      </a:accent6>
      <a:hlink>
        <a:srgbClr val="AACEF2"/>
      </a:hlink>
      <a:folHlink>
        <a:srgbClr val="D9C7EB"/>
      </a:folHlink>
    </a:clrScheme>
    <a:fontScheme name="1_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1_Default Design 1">
        <a:dk1>
          <a:srgbClr val="333333"/>
        </a:dk1>
        <a:lt1>
          <a:srgbClr val="FFFFFF"/>
        </a:lt1>
        <a:dk2>
          <a:srgbClr val="003366"/>
        </a:dk2>
        <a:lt2>
          <a:srgbClr val="FFFFFF"/>
        </a:lt2>
        <a:accent1>
          <a:srgbClr val="7EB2E6"/>
        </a:accent1>
        <a:accent2>
          <a:srgbClr val="95BDE6"/>
        </a:accent2>
        <a:accent3>
          <a:srgbClr val="AAADB8"/>
        </a:accent3>
        <a:accent4>
          <a:srgbClr val="DADADA"/>
        </a:accent4>
        <a:accent5>
          <a:srgbClr val="C0D5F0"/>
        </a:accent5>
        <a:accent6>
          <a:srgbClr val="87ABD0"/>
        </a:accent6>
        <a:hlink>
          <a:srgbClr val="AACEF2"/>
        </a:hlink>
        <a:folHlink>
          <a:srgbClr val="B6D4F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2">
        <a:dk1>
          <a:srgbClr val="333333"/>
        </a:dk1>
        <a:lt1>
          <a:srgbClr val="FFFFFF"/>
        </a:lt1>
        <a:dk2>
          <a:srgbClr val="003366"/>
        </a:dk2>
        <a:lt2>
          <a:srgbClr val="FFFFFF"/>
        </a:lt2>
        <a:accent1>
          <a:srgbClr val="ACAAF2"/>
        </a:accent1>
        <a:accent2>
          <a:srgbClr val="73D1C9"/>
        </a:accent2>
        <a:accent3>
          <a:srgbClr val="AAADB8"/>
        </a:accent3>
        <a:accent4>
          <a:srgbClr val="DADADA"/>
        </a:accent4>
        <a:accent5>
          <a:srgbClr val="D2D2F7"/>
        </a:accent5>
        <a:accent6>
          <a:srgbClr val="68BDB6"/>
        </a:accent6>
        <a:hlink>
          <a:srgbClr val="AACEF2"/>
        </a:hlink>
        <a:folHlink>
          <a:srgbClr val="D9C7E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3">
        <a:dk1>
          <a:srgbClr val="333333"/>
        </a:dk1>
        <a:lt1>
          <a:srgbClr val="FFFFFF"/>
        </a:lt1>
        <a:dk2>
          <a:srgbClr val="003366"/>
        </a:dk2>
        <a:lt2>
          <a:srgbClr val="FFFFFF"/>
        </a:lt2>
        <a:accent1>
          <a:srgbClr val="E0C170"/>
        </a:accent1>
        <a:accent2>
          <a:srgbClr val="82B8ED"/>
        </a:accent2>
        <a:accent3>
          <a:srgbClr val="AAADB8"/>
        </a:accent3>
        <a:accent4>
          <a:srgbClr val="DADADA"/>
        </a:accent4>
        <a:accent5>
          <a:srgbClr val="EDDDBB"/>
        </a:accent5>
        <a:accent6>
          <a:srgbClr val="75A6D7"/>
        </a:accent6>
        <a:hlink>
          <a:srgbClr val="E0DD9D"/>
        </a:hlink>
        <a:folHlink>
          <a:srgbClr val="EDCBBE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4">
        <a:dk1>
          <a:srgbClr val="333333"/>
        </a:dk1>
        <a:lt1>
          <a:srgbClr val="FFFFFF"/>
        </a:lt1>
        <a:dk2>
          <a:srgbClr val="003366"/>
        </a:dk2>
        <a:lt2>
          <a:srgbClr val="FFFFFF"/>
        </a:lt2>
        <a:accent1>
          <a:srgbClr val="C5D96C"/>
        </a:accent1>
        <a:accent2>
          <a:srgbClr val="EDB877"/>
        </a:accent2>
        <a:accent3>
          <a:srgbClr val="AAADB8"/>
        </a:accent3>
        <a:accent4>
          <a:srgbClr val="DADADA"/>
        </a:accent4>
        <a:accent5>
          <a:srgbClr val="DFE9BA"/>
        </a:accent5>
        <a:accent6>
          <a:srgbClr val="D7A66B"/>
        </a:accent6>
        <a:hlink>
          <a:srgbClr val="EBD3E5"/>
        </a:hlink>
        <a:folHlink>
          <a:srgbClr val="AACEF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5">
        <a:dk1>
          <a:srgbClr val="000000"/>
        </a:dk1>
        <a:lt1>
          <a:srgbClr val="FFFFFF"/>
        </a:lt1>
        <a:dk2>
          <a:srgbClr val="000000"/>
        </a:dk2>
        <a:lt2>
          <a:srgbClr val="CCCCCC"/>
        </a:lt2>
        <a:accent1>
          <a:srgbClr val="7EB2E6"/>
        </a:accent1>
        <a:accent2>
          <a:srgbClr val="95BDE6"/>
        </a:accent2>
        <a:accent3>
          <a:srgbClr val="FFFFFF"/>
        </a:accent3>
        <a:accent4>
          <a:srgbClr val="000000"/>
        </a:accent4>
        <a:accent5>
          <a:srgbClr val="C0D5F0"/>
        </a:accent5>
        <a:accent6>
          <a:srgbClr val="87ABD0"/>
        </a:accent6>
        <a:hlink>
          <a:srgbClr val="AACEF2"/>
        </a:hlink>
        <a:folHlink>
          <a:srgbClr val="B6D4F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6">
        <a:dk1>
          <a:srgbClr val="000000"/>
        </a:dk1>
        <a:lt1>
          <a:srgbClr val="FFFFFF"/>
        </a:lt1>
        <a:dk2>
          <a:srgbClr val="000000"/>
        </a:dk2>
        <a:lt2>
          <a:srgbClr val="CCCCCC"/>
        </a:lt2>
        <a:accent1>
          <a:srgbClr val="ACAAF2"/>
        </a:accent1>
        <a:accent2>
          <a:srgbClr val="73D1C9"/>
        </a:accent2>
        <a:accent3>
          <a:srgbClr val="FFFFFF"/>
        </a:accent3>
        <a:accent4>
          <a:srgbClr val="000000"/>
        </a:accent4>
        <a:accent5>
          <a:srgbClr val="D2D2F7"/>
        </a:accent5>
        <a:accent6>
          <a:srgbClr val="68BDB6"/>
        </a:accent6>
        <a:hlink>
          <a:srgbClr val="AACEF2"/>
        </a:hlink>
        <a:folHlink>
          <a:srgbClr val="D9C7E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7">
        <a:dk1>
          <a:srgbClr val="000000"/>
        </a:dk1>
        <a:lt1>
          <a:srgbClr val="FFFFFF"/>
        </a:lt1>
        <a:dk2>
          <a:srgbClr val="000000"/>
        </a:dk2>
        <a:lt2>
          <a:srgbClr val="CCCCCC"/>
        </a:lt2>
        <a:accent1>
          <a:srgbClr val="E0C170"/>
        </a:accent1>
        <a:accent2>
          <a:srgbClr val="82B8ED"/>
        </a:accent2>
        <a:accent3>
          <a:srgbClr val="FFFFFF"/>
        </a:accent3>
        <a:accent4>
          <a:srgbClr val="000000"/>
        </a:accent4>
        <a:accent5>
          <a:srgbClr val="EDDDBB"/>
        </a:accent5>
        <a:accent6>
          <a:srgbClr val="75A6D7"/>
        </a:accent6>
        <a:hlink>
          <a:srgbClr val="E0DD9D"/>
        </a:hlink>
        <a:folHlink>
          <a:srgbClr val="EDCBB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8">
        <a:dk1>
          <a:srgbClr val="000000"/>
        </a:dk1>
        <a:lt1>
          <a:srgbClr val="FFFFFF"/>
        </a:lt1>
        <a:dk2>
          <a:srgbClr val="000000"/>
        </a:dk2>
        <a:lt2>
          <a:srgbClr val="CCCCCC"/>
        </a:lt2>
        <a:accent1>
          <a:srgbClr val="C5D96C"/>
        </a:accent1>
        <a:accent2>
          <a:srgbClr val="EDB877"/>
        </a:accent2>
        <a:accent3>
          <a:srgbClr val="FFFFFF"/>
        </a:accent3>
        <a:accent4>
          <a:srgbClr val="000000"/>
        </a:accent4>
        <a:accent5>
          <a:srgbClr val="DFE9BA"/>
        </a:accent5>
        <a:accent6>
          <a:srgbClr val="D7A66B"/>
        </a:accent6>
        <a:hlink>
          <a:srgbClr val="EBD3E5"/>
        </a:hlink>
        <a:folHlink>
          <a:srgbClr val="AACEF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med_0329_slide</Template>
  <TotalTime>470</TotalTime>
  <Words>968</Words>
  <Application>Microsoft Office PowerPoint</Application>
  <PresentationFormat>On-screen Show (4:3)</PresentationFormat>
  <Paragraphs>285</Paragraphs>
  <Slides>41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7" baseType="lpstr">
      <vt:lpstr>Arial</vt:lpstr>
      <vt:lpstr>Comic Sans MS</vt:lpstr>
      <vt:lpstr>Wingdings</vt:lpstr>
      <vt:lpstr>med_0329_slide</vt:lpstr>
      <vt:lpstr>1_Default Design</vt:lpstr>
      <vt:lpstr>Photo Editor Photo</vt:lpstr>
      <vt:lpstr>ECAP4002 – Introduction to Biological and Cognitive Psychology (Biological Section) </vt:lpstr>
      <vt:lpstr>Stuart Jones. </vt:lpstr>
      <vt:lpstr>Aims</vt:lpstr>
      <vt:lpstr>Learning Outcomes. </vt:lpstr>
      <vt:lpstr>Content. </vt:lpstr>
      <vt:lpstr>Assessment. </vt:lpstr>
      <vt:lpstr>REMEMBER</vt:lpstr>
      <vt:lpstr>Module Outline. </vt:lpstr>
      <vt:lpstr>Recommended Reading. </vt:lpstr>
      <vt:lpstr>Recommended Reading. </vt:lpstr>
      <vt:lpstr>Introduction to  Biological Psychology.  </vt:lpstr>
      <vt:lpstr>Text Book definition. </vt:lpstr>
      <vt:lpstr>Common Terms associated with Biological Psychology. </vt:lpstr>
      <vt:lpstr>What is biological psychology?</vt:lpstr>
      <vt:lpstr>How do Biological Psychologists do this? </vt:lpstr>
      <vt:lpstr>How do Biological Psychologists do this? </vt:lpstr>
      <vt:lpstr>Why?</vt:lpstr>
      <vt:lpstr>Biological Explanations of Behaviour</vt:lpstr>
      <vt:lpstr>Physiological explanation</vt:lpstr>
      <vt:lpstr>Ontogenetic explanation</vt:lpstr>
      <vt:lpstr>Evolutionary explanation</vt:lpstr>
      <vt:lpstr>Functional explanation</vt:lpstr>
      <vt:lpstr>PowerPoint Presentation</vt:lpstr>
      <vt:lpstr>Birdsong (Kalat, 2001)</vt:lpstr>
      <vt:lpstr>PowerPoint Presentation</vt:lpstr>
      <vt:lpstr>Integration of these different types of explanation:</vt:lpstr>
      <vt:lpstr>PowerPoint Presentation</vt:lpstr>
      <vt:lpstr>The Brain and Conscious Experience</vt:lpstr>
      <vt:lpstr>The Brain and Conscious Experience </vt:lpstr>
      <vt:lpstr>Rene Descartes</vt:lpstr>
      <vt:lpstr>Student’s version</vt:lpstr>
      <vt:lpstr>Critique of Dualism</vt:lpstr>
      <vt:lpstr>Alternative to Dualism?</vt:lpstr>
      <vt:lpstr>PowerPoint Presentation</vt:lpstr>
      <vt:lpstr>What is Consciousness? </vt:lpstr>
      <vt:lpstr>Questions</vt:lpstr>
      <vt:lpstr>Suggestions</vt:lpstr>
      <vt:lpstr>Researching consciousness – a problem</vt:lpstr>
      <vt:lpstr>This aspect of the module</vt:lpstr>
      <vt:lpstr>Task. </vt:lpstr>
      <vt:lpstr>BRAIN FACTS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standalone</dc:creator>
  <cp:lastModifiedBy>Stuart Jones</cp:lastModifiedBy>
  <cp:revision>14</cp:revision>
  <dcterms:created xsi:type="dcterms:W3CDTF">2014-11-09T00:01:35Z</dcterms:created>
  <dcterms:modified xsi:type="dcterms:W3CDTF">2018-10-10T09:39:47Z</dcterms:modified>
</cp:coreProperties>
</file>