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4"/>
  </p:notesMasterIdLst>
  <p:handoutMasterIdLst>
    <p:handoutMasterId r:id="rId15"/>
  </p:handoutMasterIdLst>
  <p:sldIdLst>
    <p:sldId id="256" r:id="rId5"/>
    <p:sldId id="263" r:id="rId6"/>
    <p:sldId id="260" r:id="rId7"/>
    <p:sldId id="261" r:id="rId8"/>
    <p:sldId id="262" r:id="rId9"/>
    <p:sldId id="264" r:id="rId10"/>
    <p:sldId id="259" r:id="rId11"/>
    <p:sldId id="265" r:id="rId12"/>
    <p:sldId id="268" r:id="rId1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73" d="100"/>
          <a:sy n="73" d="100"/>
        </p:scale>
        <p:origin x="1482"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17/01/2019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17/01/2019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normAutofit/>
          </a:bodyPr>
          <a:lstStyle/>
          <a:p>
            <a:r>
              <a:rPr lang="en-GB" dirty="0"/>
              <a:t>In </a:t>
            </a:r>
            <a:r>
              <a:rPr lang="en-GB" i="1" dirty="0"/>
              <a:t> Handbook of Contemporary Animism</a:t>
            </a:r>
            <a:r>
              <a:rPr lang="en-GB" dirty="0"/>
              <a:t> , edited by Graham Harvey (London: Acumen, 2013)</a:t>
            </a:r>
          </a:p>
        </p:txBody>
      </p:sp>
      <p:sp>
        <p:nvSpPr>
          <p:cNvPr id="4" name="Slide Number Placeholder 3"/>
          <p:cNvSpPr>
            <a:spLocks noGrp="1"/>
          </p:cNvSpPr>
          <p:nvPr>
            <p:ph type="sldNum" sz="quarter" idx="10"/>
          </p:nvPr>
        </p:nvSpPr>
        <p:spPr/>
        <p:txBody>
          <a:bodyPr/>
          <a:lstStyle/>
          <a:p>
            <a:pPr>
              <a:defRPr/>
            </a:pPr>
            <a:fld id="{2ECDDE0C-FBCA-43D0-A320-6424811B17AA}" type="slidenum">
              <a:rPr lang="cy-GB" smtClean="0"/>
              <a:pPr>
                <a:defRPr/>
              </a:pPr>
              <a:t>8</a:t>
            </a:fld>
            <a:endParaRPr lang="cy-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17/01/2019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Anthropology of Religion</a:t>
            </a:r>
            <a:r>
              <a:rPr lang="en-GB" b="1" dirty="0"/>
              <a:t> </a:t>
            </a:r>
            <a:r>
              <a:rPr lang="en-GB" dirty="0"/>
              <a:t/>
            </a:r>
            <a:br>
              <a:rPr lang="en-GB" dirty="0"/>
            </a:br>
            <a:endParaRPr lang="en-GB" sz="3600" dirty="0"/>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Early Theory of Animism </a:t>
            </a:r>
          </a:p>
        </p:txBody>
      </p:sp>
      <p:sp>
        <p:nvSpPr>
          <p:cNvPr id="3" name="Content Placeholder 2"/>
          <p:cNvSpPr>
            <a:spLocks noGrp="1"/>
          </p:cNvSpPr>
          <p:nvPr>
            <p:ph idx="1"/>
          </p:nvPr>
        </p:nvSpPr>
        <p:spPr/>
        <p:txBody>
          <a:bodyPr/>
          <a:lstStyle/>
          <a:p>
            <a:r>
              <a:rPr lang="en-GB" dirty="0"/>
              <a:t>Evolutionist model of progression </a:t>
            </a:r>
          </a:p>
          <a:p>
            <a:r>
              <a:rPr lang="en-GB" dirty="0"/>
              <a:t>Animism as belief in spirits </a:t>
            </a:r>
          </a:p>
          <a:p>
            <a:endParaRPr lang="en-GB" dirty="0"/>
          </a:p>
          <a:p>
            <a:r>
              <a:rPr lang="en-GB" dirty="0"/>
              <a:t>.... Outdated? Why study?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cs typeface="Times New Roman" pitchFamily="18" charset="0"/>
              </a:rPr>
              <a:t>Sir Edward Burnett </a:t>
            </a:r>
            <a:r>
              <a:rPr lang="en-GB" dirty="0" err="1">
                <a:cs typeface="Times New Roman" pitchFamily="18" charset="0"/>
              </a:rPr>
              <a:t>Tylor</a:t>
            </a:r>
            <a:r>
              <a:rPr lang="en-GB" dirty="0">
                <a:cs typeface="Times New Roman" pitchFamily="18" charset="0"/>
              </a:rPr>
              <a:t> (1832-1917)</a:t>
            </a:r>
            <a:r>
              <a:rPr lang="en-GB" dirty="0"/>
              <a:t> </a:t>
            </a:r>
          </a:p>
        </p:txBody>
      </p:sp>
      <p:sp>
        <p:nvSpPr>
          <p:cNvPr id="3" name="Content Placeholder 2"/>
          <p:cNvSpPr>
            <a:spLocks noGrp="1"/>
          </p:cNvSpPr>
          <p:nvPr>
            <p:ph sz="half" idx="1"/>
          </p:nvPr>
        </p:nvSpPr>
        <p:spPr/>
        <p:txBody>
          <a:bodyPr/>
          <a:lstStyle/>
          <a:p>
            <a:r>
              <a:rPr lang="en-GB" dirty="0"/>
              <a:t>professor of anthropology at Oxford </a:t>
            </a:r>
          </a:p>
          <a:p>
            <a:r>
              <a:rPr lang="en-GB" dirty="0"/>
              <a:t>challenged the common attitude of his time by applying Darwinism to human cultures </a:t>
            </a:r>
          </a:p>
        </p:txBody>
      </p:sp>
      <p:pic>
        <p:nvPicPr>
          <p:cNvPr id="5" name="Content Placeholder 4" descr="250px-Edward_Burnett_Tylor.jpg"/>
          <p:cNvPicPr>
            <a:picLocks noGrp="1" noChangeAspect="1"/>
          </p:cNvPicPr>
          <p:nvPr>
            <p:ph sz="half" idx="2"/>
          </p:nvPr>
        </p:nvPicPr>
        <p:blipFill>
          <a:blip r:embed="rId2" cstate="print"/>
          <a:stretch>
            <a:fillRect/>
          </a:stretch>
        </p:blipFill>
        <p:spPr>
          <a:xfrm>
            <a:off x="5035943" y="1981200"/>
            <a:ext cx="3034513" cy="4114800"/>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Tylor’s</a:t>
            </a:r>
            <a:r>
              <a:rPr lang="en-GB" dirty="0"/>
              <a:t> evolutionist scheme of religion </a:t>
            </a:r>
          </a:p>
        </p:txBody>
      </p:sp>
      <p:sp>
        <p:nvSpPr>
          <p:cNvPr id="3" name="Content Placeholder 2"/>
          <p:cNvSpPr>
            <a:spLocks noGrp="1"/>
          </p:cNvSpPr>
          <p:nvPr>
            <p:ph idx="1"/>
          </p:nvPr>
        </p:nvSpPr>
        <p:spPr>
          <a:ln>
            <a:solidFill>
              <a:schemeClr val="tx1"/>
            </a:solidFill>
          </a:ln>
        </p:spPr>
        <p:txBody>
          <a:bodyPr/>
          <a:lstStyle/>
          <a:p>
            <a:r>
              <a:rPr lang="de-DE" sz="2800" dirty="0">
                <a:solidFill>
                  <a:srgbClr val="000000"/>
                </a:solidFill>
                <a:cs typeface="Times New Roman" pitchFamily="18" charset="0"/>
              </a:rPr>
              <a:t>Animism [=belief that everything and everyone has a soul] on lowest level </a:t>
            </a:r>
          </a:p>
          <a:p>
            <a:r>
              <a:rPr lang="de-DE" sz="2800" dirty="0">
                <a:solidFill>
                  <a:srgbClr val="000000"/>
                </a:solidFill>
                <a:cs typeface="Times New Roman" pitchFamily="18" charset="0"/>
              </a:rPr>
              <a:t>–&gt; Polytheism [belief in many gods] </a:t>
            </a:r>
          </a:p>
          <a:p>
            <a:r>
              <a:rPr lang="de-DE" sz="2800" dirty="0">
                <a:solidFill>
                  <a:srgbClr val="000000"/>
                </a:solidFill>
                <a:cs typeface="Times New Roman" pitchFamily="18" charset="0"/>
              </a:rPr>
              <a:t>-&gt; Monotheism [belief in one god]</a:t>
            </a:r>
          </a:p>
          <a:p>
            <a:r>
              <a:rPr lang="de-DE" sz="2800" dirty="0">
                <a:solidFill>
                  <a:srgbClr val="000000"/>
                </a:solidFill>
                <a:cs typeface="Times New Roman" pitchFamily="18" charset="0"/>
              </a:rPr>
              <a:t>and in the end (highest level) –&gt; Science [=&gt;religion is no longer necessary]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548680"/>
            <a:ext cx="7772400" cy="5256584"/>
          </a:xfrm>
        </p:spPr>
        <p:txBody>
          <a:bodyPr/>
          <a:lstStyle/>
          <a:p>
            <a:r>
              <a:rPr lang="en-GB" sz="2800" dirty="0"/>
              <a:t>“Scientific progress is at times most furthered by working along a distinct intellectual line, without being tempted to diverge from the main object to what lies beyond, in however intimate connexion. (…) My task has been here not to discuss Religion in all its bearings, but to portray in outline the great doctrine of Animism, as found in what I conceive to be its earliest stages among the lower races of mankind, and to show its transmission along the lines of religious thought.” (</a:t>
            </a:r>
            <a:r>
              <a:rPr lang="en-GB" sz="2800" dirty="0" err="1"/>
              <a:t>Tylor</a:t>
            </a:r>
            <a:r>
              <a:rPr lang="en-GB" sz="2800" dirty="0"/>
              <a:t> 1871, vol. II, p. 445)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ChangeArrowheads="1"/>
          </p:cNvSpPr>
          <p:nvPr>
            <p:ph type="title"/>
          </p:nvPr>
        </p:nvSpPr>
        <p:spPr>
          <a:xfrm>
            <a:off x="457200" y="806450"/>
            <a:ext cx="8229600" cy="611188"/>
          </a:xfrm>
        </p:spPr>
        <p:txBody>
          <a:bodyPr>
            <a:normAutofit fontScale="90000"/>
          </a:bodyPr>
          <a:lstStyle/>
          <a:p>
            <a:r>
              <a:rPr lang="en-GB" sz="3600">
                <a:ea typeface="ＭＳ Ｐゴシック"/>
                <a:cs typeface="Times New Roman" pitchFamily="18" charset="0"/>
              </a:rPr>
              <a:t>Sir James George Frazer</a:t>
            </a:r>
            <a:r>
              <a:rPr lang="en-GB" sz="3600">
                <a:ea typeface="ＭＳ Ｐゴシック"/>
              </a:rPr>
              <a:t> </a:t>
            </a:r>
            <a:r>
              <a:rPr lang="en-US" sz="3600">
                <a:ea typeface="ＭＳ Ｐゴシック"/>
                <a:cs typeface="Times New Roman" pitchFamily="18" charset="0"/>
              </a:rPr>
              <a:t>(1854-1941) </a:t>
            </a:r>
            <a:endParaRPr lang="en-GB" sz="3600">
              <a:ea typeface="ＭＳ Ｐゴシック"/>
              <a:cs typeface="Times New Roman" pitchFamily="18" charset="0"/>
            </a:endParaRPr>
          </a:p>
        </p:txBody>
      </p:sp>
      <p:sp>
        <p:nvSpPr>
          <p:cNvPr id="18434" name="Rectangle 3"/>
          <p:cNvSpPr>
            <a:spLocks noGrp="1" noChangeArrowheads="1"/>
          </p:cNvSpPr>
          <p:nvPr>
            <p:ph type="body" idx="1"/>
          </p:nvPr>
        </p:nvSpPr>
        <p:spPr/>
        <p:txBody>
          <a:bodyPr/>
          <a:lstStyle/>
          <a:p>
            <a:pPr>
              <a:buFontTx/>
              <a:buNone/>
            </a:pPr>
            <a:r>
              <a:rPr lang="de-DE" dirty="0">
                <a:ea typeface="ＭＳ Ｐゴシック"/>
                <a:cs typeface="Times New Roman" pitchFamily="18" charset="0"/>
              </a:rPr>
              <a:t>	</a:t>
            </a:r>
            <a:r>
              <a:rPr lang="en-GB" dirty="0">
                <a:ea typeface="ＭＳ Ｐゴシック"/>
                <a:cs typeface="Times New Roman" pitchFamily="18" charset="0"/>
              </a:rPr>
              <a:t>“Among the aborigines of Australia, the rudest savages as to whom we possess accurate information, magic is universally practiced, whereas religion, in the sense of a propitiation of the higher powers, seems to be unknown.” (</a:t>
            </a:r>
            <a:r>
              <a:rPr lang="de-DE" dirty="0">
                <a:ea typeface="ＭＳ Ｐゴシック"/>
                <a:cs typeface="Times New Roman" pitchFamily="18" charset="0"/>
              </a:rPr>
              <a:t>Frazer, </a:t>
            </a:r>
            <a:r>
              <a:rPr lang="en-GB" dirty="0">
                <a:ea typeface="ＭＳ Ｐゴシック"/>
                <a:cs typeface="Times New Roman" pitchFamily="18" charset="0"/>
              </a:rPr>
              <a:t>p. 72)</a:t>
            </a:r>
            <a:r>
              <a:rPr lang="en-GB" dirty="0">
                <a:ea typeface="ＭＳ Ｐゴシック"/>
              </a:rPr>
              <a:t>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After </a:t>
            </a:r>
            <a:r>
              <a:rPr lang="en-GB" dirty="0" err="1"/>
              <a:t>Tylor</a:t>
            </a:r>
            <a:r>
              <a:rPr lang="en-GB" dirty="0"/>
              <a:t> </a:t>
            </a:r>
          </a:p>
        </p:txBody>
      </p:sp>
      <p:sp>
        <p:nvSpPr>
          <p:cNvPr id="3" name="Content Placeholder 2"/>
          <p:cNvSpPr>
            <a:spLocks noGrp="1"/>
          </p:cNvSpPr>
          <p:nvPr>
            <p:ph idx="1"/>
          </p:nvPr>
        </p:nvSpPr>
        <p:spPr/>
        <p:txBody>
          <a:bodyPr/>
          <a:lstStyle/>
          <a:p>
            <a:r>
              <a:rPr lang="en-GB" dirty="0"/>
              <a:t>Animism is no longer regarded as earliest form of religion </a:t>
            </a:r>
          </a:p>
          <a:p>
            <a:r>
              <a:rPr lang="en-GB" dirty="0"/>
              <a:t>-&gt; </a:t>
            </a:r>
            <a:r>
              <a:rPr lang="en-GB" dirty="0" err="1"/>
              <a:t>Tylor’s</a:t>
            </a:r>
            <a:r>
              <a:rPr lang="en-GB" dirty="0"/>
              <a:t> evolutionism is today rejected</a:t>
            </a:r>
          </a:p>
          <a:p>
            <a:r>
              <a:rPr lang="en-GB" dirty="0"/>
              <a:t>However, term “animism”  is still used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Contemporary Animism</a:t>
            </a:r>
          </a:p>
        </p:txBody>
      </p:sp>
      <p:sp>
        <p:nvSpPr>
          <p:cNvPr id="3" name="Content Placeholder 2"/>
          <p:cNvSpPr>
            <a:spLocks noGrp="1"/>
          </p:cNvSpPr>
          <p:nvPr>
            <p:ph idx="1"/>
          </p:nvPr>
        </p:nvSpPr>
        <p:spPr/>
        <p:txBody>
          <a:bodyPr/>
          <a:lstStyle/>
          <a:p>
            <a:r>
              <a:rPr lang="en-GB" dirty="0"/>
              <a:t>Graham Harvey writes that “animism now means different things, refers to different experiences, labels different theories.” </a:t>
            </a:r>
          </a:p>
          <a:p>
            <a:r>
              <a:rPr lang="en-GB" i="1" dirty="0"/>
              <a:t>contemporary </a:t>
            </a:r>
            <a:r>
              <a:rPr lang="en-GB" dirty="0"/>
              <a:t>animism = “activities of people who can be identified as animists” (even if they do not use the term)</a:t>
            </a:r>
          </a:p>
          <a:p>
            <a:r>
              <a:rPr lang="en-GB" dirty="0"/>
              <a:t> </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Diversity of beliefs </a:t>
            </a:r>
          </a:p>
        </p:txBody>
      </p:sp>
      <p:sp>
        <p:nvSpPr>
          <p:cNvPr id="3" name="Content Placeholder 2"/>
          <p:cNvSpPr>
            <a:spLocks noGrp="1"/>
          </p:cNvSpPr>
          <p:nvPr>
            <p:ph idx="1"/>
          </p:nvPr>
        </p:nvSpPr>
        <p:spPr/>
        <p:txBody>
          <a:bodyPr/>
          <a:lstStyle/>
          <a:p>
            <a:r>
              <a:rPr lang="en-GB" dirty="0"/>
              <a:t>Animism</a:t>
            </a:r>
          </a:p>
          <a:p>
            <a:r>
              <a:rPr lang="en-GB" dirty="0"/>
              <a:t>Shamanism </a:t>
            </a:r>
          </a:p>
          <a:p>
            <a:r>
              <a:rPr lang="en-GB" dirty="0"/>
              <a:t>Many deities (with one creator god) </a:t>
            </a:r>
          </a:p>
          <a:p>
            <a:r>
              <a:rPr lang="en-GB" dirty="0" err="1"/>
              <a:t>Totemism</a:t>
            </a:r>
            <a:r>
              <a:rPr lang="en-GB" dirty="0"/>
              <a:t> </a:t>
            </a:r>
          </a:p>
          <a:p>
            <a:r>
              <a:rPr lang="en-GB" dirty="0"/>
              <a:t>..... and many more </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microsoft.com/office/2006/metadata/properties"/>
    <ds:schemaRef ds:uri="http://schemas.microsoft.com/office/2006/documentManagement/types"/>
    <ds:schemaRef ds:uri="303dbf9b-b85b-46a0-94f1-894078c07ecd"/>
    <ds:schemaRef ds:uri="http://purl.org/dc/elements/1.1/"/>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546</TotalTime>
  <Words>324</Words>
  <Application>Microsoft Office PowerPoint</Application>
  <PresentationFormat>On-screen Show (4:3)</PresentationFormat>
  <Paragraphs>35</Paragraphs>
  <Slides>9</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ＭＳ Ｐゴシック</vt:lpstr>
      <vt:lpstr>Arial</vt:lpstr>
      <vt:lpstr>Calibri</vt:lpstr>
      <vt:lpstr>Myriad Pro</vt:lpstr>
      <vt:lpstr>Times New Roman</vt:lpstr>
      <vt:lpstr>20140311PresentationUWTSDTemplate</vt:lpstr>
      <vt:lpstr>Anthropology of Religion  </vt:lpstr>
      <vt:lpstr>Early Theory of Animism </vt:lpstr>
      <vt:lpstr>Sir Edward Burnett Tylor (1832-1917) </vt:lpstr>
      <vt:lpstr>Tylor’s evolutionist scheme of religion </vt:lpstr>
      <vt:lpstr>PowerPoint Presentation</vt:lpstr>
      <vt:lpstr>Sir James George Frazer (1854-1941) </vt:lpstr>
      <vt:lpstr>After Tylor </vt:lpstr>
      <vt:lpstr>Contemporary Animism</vt:lpstr>
      <vt:lpstr>Diversity of beliefs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78</cp:revision>
  <cp:lastPrinted>2017-03-06T16:11:16Z</cp:lastPrinted>
  <dcterms:created xsi:type="dcterms:W3CDTF">2015-04-14T15:21:28Z</dcterms:created>
  <dcterms:modified xsi:type="dcterms:W3CDTF">2019-01-17T09:39:28Z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