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60" r:id="rId2"/>
    <p:sldId id="257" r:id="rId3"/>
    <p:sldId id="258" r:id="rId4"/>
    <p:sldId id="259" r:id="rId5"/>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15:guide id="2" pos="2592" userDrawn="1">
          <p15:clr>
            <a:srgbClr val="A4A3A4"/>
          </p15:clr>
        </p15:guide>
        <p15:guide id="3" pos="5472" userDrawn="1">
          <p15:clr>
            <a:srgbClr val="A4A3A4"/>
          </p15:clr>
        </p15:guide>
        <p15:guide id="4" orient="horz" pos="30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EDED"/>
    <a:srgbClr val="DEEB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51" autoAdjust="0"/>
    <p:restoredTop sz="70758" autoAdjust="0"/>
  </p:normalViewPr>
  <p:slideViewPr>
    <p:cSldViewPr snapToGrid="0">
      <p:cViewPr varScale="1">
        <p:scale>
          <a:sx n="46" d="100"/>
          <a:sy n="46" d="100"/>
        </p:scale>
        <p:origin x="1384" y="184"/>
      </p:cViewPr>
      <p:guideLst>
        <p:guide pos="2592"/>
        <p:guide pos="5472"/>
        <p:guide orient="horz" pos="302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72622C-1996-4CBC-850E-AD325B1A0E3C}" type="datetimeFigureOut">
              <a:rPr lang="en-US" smtClean="0"/>
              <a:t>2/23/23</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C2C6FC-BE57-4B47-9764-5AE9E9A8B0BD}" type="slidenum">
              <a:rPr lang="en-US" smtClean="0"/>
              <a:t>‹#›</a:t>
            </a:fld>
            <a:endParaRPr lang="en-US" dirty="0"/>
          </a:p>
        </p:txBody>
      </p:sp>
    </p:spTree>
    <p:extLst>
      <p:ext uri="{BB962C8B-B14F-4D97-AF65-F5344CB8AC3E}">
        <p14:creationId xmlns:p14="http://schemas.microsoft.com/office/powerpoint/2010/main" val="249140744"/>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Introduction</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respiratory system sucks outer air for providing oxygen and taking carbon dioxide out of the body. It physically interacts with skeletal, circulatory, and muscular systems and is responsible for helping a person smell and speak. Organs involved in the respiration include throat, nose, mouth, sinuses, diaphragm, windpipe, lungs, bronchial tubes, and bronchioles (Cleveland Clinic, 2020).</a:t>
            </a:r>
            <a:endParaRPr lang="en-US" dirty="0"/>
          </a:p>
          <a:p>
            <a:endParaRPr lang="en-US" dirty="0"/>
          </a:p>
          <a:p>
            <a:r>
              <a:rPr lang="en-US" dirty="0"/>
              <a:t>Upper Tract</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pharynx is a tube used as a passage of air and food, linking the nasal cavity and the mouth to the throat, making it a part of the respiratory as well as digestive systems. Air from the nasal cavity passes through the pharynx to the larynx and vice versa, whereas food from the mouth passes through the pharynx to the esophagus. The larynx is also a tube that links the pharynx to the windpipe and helps in moving air along the respiratory tract. The larynx is also referred to as the voice box because it contains the vocal cords, which vibrate to produce sound when air passes over them. It produces desired sound by adjusting pitch and volume through muscle motion. At the same time, specific muscles move the vocal cords apart while air passage needs to be made (Azman et al., 2020).</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Another essential task of the larynx is to stop the food from going into the windpipe. A flap known as epiglottis is forced by the tongue to restrict entrance into the larynx, preventing swallowed material from entering the respiratory system. However, if something is swallowed and enters the larynx, an intense cough stimulation is created, which usually expels the swallowed item (Mete and Akbudak, 2018).</a:t>
            </a:r>
          </a:p>
          <a:p>
            <a:endParaRPr lang="en-US" dirty="0"/>
          </a:p>
          <a:p>
            <a:r>
              <a:rPr lang="en-US" dirty="0"/>
              <a:t>Lower Tract</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trachea or windpipe lets the air to travel between the upper respiratory tract and the lungs. It connects the larynx with the lungs. The trachea is the widest passageway in the respiratory tract, about 2.5 cm wide and 10-15 cm long, and is made up of cartilage rings, making it relatively solid and resilient. The trachea divides into two branches near the end, forming two bronchial tubes. The two bronchial tubes conduct air between the trachea and lungs. Next, they splitting into smaller, multiple branches to form microscopic tubules called bronchioles. Finally, the smallest bronchioles reach alveolar ducts (Islam et al., 2020).</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lungs are the two most considerable size of organs in the respiratory system. They are divided into smaller parts called lobes. The right lung, containing three lobes, is bigger than the left lung as it contains the heart in some of the space. The left lung consists two lobes. Lungs mostly comprise of alveoli. Alveoli are the place where the gas exchanges. The number of alveoli could be as high as 700 million in the two lungs, providing sufficient space for gas exchange. The blood in the network of capillaries surrounding the alveoli gets fresh air and dumps deoxygenated air into alveoli. The lungs have two sources of blood: oxygenated blood for the lungs to function and deoxygenated blood to be oxygenated by the lungs for the rest of the body (Vasilescu et al., 2020).</a:t>
            </a:r>
          </a:p>
          <a:p>
            <a:endParaRPr lang="en-US" dirty="0"/>
          </a:p>
          <a:p>
            <a:r>
              <a:rPr lang="en-US" dirty="0"/>
              <a:t>Physiology</a:t>
            </a:r>
          </a:p>
          <a:p>
            <a:pPr marL="0" marR="0">
              <a:lnSpc>
                <a:spcPct val="200000"/>
              </a:lnSpc>
              <a:spcBef>
                <a:spcPts val="0"/>
              </a:spcBef>
              <a:spcAft>
                <a:spcPts val="0"/>
              </a:spcAft>
            </a:pPr>
            <a:r>
              <a:rPr lang="en-US" sz="1411" kern="1200" dirty="0">
                <a:solidFill>
                  <a:schemeClr val="tx1"/>
                </a:solidFill>
                <a:effectLst/>
                <a:latin typeface="+mn-lt"/>
                <a:ea typeface="+mn-ea"/>
                <a:cs typeface="+mn-cs"/>
              </a:rPr>
              <a:t>The respiratory system consists of airways that go to the lungs and back.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exchange of gases occurs at the ends of tiny bronchioles through diffusion. The oxygen from the alveoli diffuses into the blood, and the alveoli carry the carbon dioxide out. This exchange of gases through diffusion is possible because of an excessive oxygen supply due to constant breathing and a relatively much lesser amount of carbon dioxide (Study, 2021). This exchange of gases within the lungs is called external respiration; when the oxygenated blood is departed from lungs to various body parts’ tissues and the exchange of gases is performed there, it is called internal respiration (Santacroce et al., 2020).</a:t>
            </a:r>
          </a:p>
          <a:p>
            <a:endParaRPr lang="en-US" sz="1411" kern="1200" dirty="0">
              <a:solidFill>
                <a:schemeClr val="tx1"/>
              </a:solidFill>
              <a:effectLst/>
              <a:latin typeface="+mn-lt"/>
              <a:ea typeface="+mn-ea"/>
              <a:cs typeface="+mn-cs"/>
            </a:endParaRPr>
          </a:p>
          <a:p>
            <a:endParaRPr lang="en-US" sz="141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EC2C6FC-BE57-4B47-9764-5AE9E9A8B0BD}" type="slidenum">
              <a:rPr lang="en-US" smtClean="0"/>
              <a:t>2</a:t>
            </a:fld>
            <a:endParaRPr lang="en-US" dirty="0"/>
          </a:p>
        </p:txBody>
      </p:sp>
    </p:spTree>
    <p:extLst>
      <p:ext uri="{BB962C8B-B14F-4D97-AF65-F5344CB8AC3E}">
        <p14:creationId xmlns:p14="http://schemas.microsoft.com/office/powerpoint/2010/main" val="2823564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effectLst/>
                <a:latin typeface="Times New Roman" panose="02020603050405020304" pitchFamily="18" charset="0"/>
                <a:ea typeface="Calibri" panose="020F0502020204030204" pitchFamily="34" charset="0"/>
              </a:rPr>
              <a:t>Asthma</a:t>
            </a:r>
          </a:p>
          <a:p>
            <a:r>
              <a:rPr lang="en-US" sz="1600" dirty="0">
                <a:effectLst/>
                <a:latin typeface="Times New Roman" panose="02020603050405020304" pitchFamily="18" charset="0"/>
                <a:ea typeface="Calibri" panose="020F0502020204030204" pitchFamily="34" charset="0"/>
              </a:rPr>
              <a:t>Causes</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People with allergies and exposure to smoke are more likely to develop asthma. The diagnosis of asthma is not usually done with certainty; however, a conclusion is usually drawn based on signs of asthma, including tightness of the chest, wheezing, and lasting cold symptoms. As a last step of diagnosis, Spirometry – a test to assess the capacity and well-being of the lungs by measuring the time and volume of air in one breath – is conducted (Stern et al., 2020).</a:t>
            </a:r>
          </a:p>
          <a:p>
            <a:pPr marL="0" marR="0">
              <a:lnSpc>
                <a:spcPct val="200000"/>
              </a:lnSpc>
              <a:spcBef>
                <a:spcPts val="0"/>
              </a:spcBef>
              <a:spcAft>
                <a:spcPts val="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Diagnosis</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Spirometry is used</a:t>
            </a:r>
            <a:r>
              <a:rPr lang="en-US" sz="1600" baseline="0" dirty="0">
                <a:effectLst/>
                <a:latin typeface="Times New Roman" panose="02020603050405020304" pitchFamily="18" charset="0"/>
                <a:ea typeface="Calibri" panose="020F0502020204030204" pitchFamily="34" charset="0"/>
                <a:cs typeface="Times New Roman" panose="02020603050405020304" pitchFamily="18" charset="0"/>
              </a:rPr>
              <a:t> to diagnose asthma. A patient will blow into the machine that measures how fast they are able to breathe out and how much air they can hold in their lungs. This may be done several times over a few weeks to evaluate the patient’s condition and see if there is any change in breathing patterns over time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Allergens from the air, infections in the respiratory system, physical activity, cold environment, air pollutants, certain medications such as beta-blockers, substantial emotional distress, sulfites, food preservatives, and gastroesophageal reflux disease can trigger asthma symptoms. Further, asthma can be caused by having a blood relative with asthma, having some other genetic condition, being overweight, smoking, inhalation of secondhand smoke, inhalation of pollutants such as exhaust fumes from cars, and exposure to occupational triggers. Some asthma complications include side effects of long-term use of medicine, permanent narrowing of a breathing tube, and hindrances in activities due to breathlessness while working, sleeping, or any other activity.</a:t>
            </a:r>
          </a:p>
          <a:p>
            <a:pPr marL="0" marR="0">
              <a:lnSpc>
                <a:spcPct val="200000"/>
              </a:lnSpc>
              <a:spcBef>
                <a:spcPts val="0"/>
              </a:spcBef>
              <a:spcAft>
                <a:spcPts val="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200"/>
              </a:spcBef>
              <a:spcAft>
                <a:spcPts val="0"/>
              </a:spcAft>
            </a:pPr>
            <a:r>
              <a:rPr lang="en-US" sz="16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Treatment</a:t>
            </a:r>
          </a:p>
          <a:p>
            <a:pPr marL="0" marR="0">
              <a:lnSpc>
                <a:spcPct val="200000"/>
              </a:lnSpc>
              <a:spcBef>
                <a:spcPts val="0"/>
              </a:spcBef>
              <a:spcAft>
                <a:spcPts val="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Any food likely to cause allergy should be avoided. Allergies can trigger asthma. In addition, regular exercise to maintain a healthy weight and the body's physical well-being is essential. Severe asthma is associated with obesity. Regular exercise helps the lungs function correctly, boosts the immune system, and helps lose weight. However, exercises that involve excessive physical activity and extended exertion periods must be avoided. Sports with shorter exertions, like wrestling, are advisable (WebMD, 2022).</a:t>
            </a:r>
          </a:p>
          <a:p>
            <a:pPr marL="0" marR="0">
              <a:lnSpc>
                <a:spcPct val="200000"/>
              </a:lnSpc>
              <a:spcBef>
                <a:spcPts val="0"/>
              </a:spcBef>
              <a:spcAft>
                <a:spcPts val="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411" kern="1200" dirty="0">
                <a:solidFill>
                  <a:schemeClr val="tx1"/>
                </a:solidFill>
                <a:effectLst/>
                <a:latin typeface="+mn-lt"/>
                <a:ea typeface="+mn-ea"/>
                <a:cs typeface="+mn-cs"/>
              </a:rPr>
              <a:t>Conclusion</a:t>
            </a:r>
          </a:p>
          <a:p>
            <a:r>
              <a:rPr lang="en-US" sz="1411" kern="1200" dirty="0">
                <a:solidFill>
                  <a:schemeClr val="tx1"/>
                </a:solidFill>
                <a:effectLst/>
                <a:latin typeface="+mn-lt"/>
                <a:ea typeface="+mn-ea"/>
                <a:cs typeface="+mn-cs"/>
              </a:rPr>
              <a:t>Asthmacondition is found in people of all ages and lasts a lifetime. Some people experience the symptoms intermittently, while some experience for most of the time. Asthma is usually detected by assessing the prevalence of symptoms and family history. Another way to assess asthma is to conduct a spirometry test, which shows the capacity of the lungs and the time it takes to fill them. It is an incurable disease, but its symptoms can be controlled with care and caution. Asthma may not necessarily produce similar conditions for all people, also making their treatments vary from each other. Asthma treatments primarily involve assessing one's symptomatic tendencies and attempting to mitigate them through avoiding triggers and quick-relief medications. Another critical factor in dealing with asthma is to ensure a healthy diet and weight. Asthma could get worse by being overweight or doing too less of exercise. </a:t>
            </a:r>
          </a:p>
        </p:txBody>
      </p:sp>
      <p:sp>
        <p:nvSpPr>
          <p:cNvPr id="4" name="Slide Number Placeholder 3"/>
          <p:cNvSpPr>
            <a:spLocks noGrp="1"/>
          </p:cNvSpPr>
          <p:nvPr>
            <p:ph type="sldNum" sz="quarter" idx="10"/>
          </p:nvPr>
        </p:nvSpPr>
        <p:spPr/>
        <p:txBody>
          <a:bodyPr/>
          <a:lstStyle/>
          <a:p>
            <a:fld id="{9EC2C6FC-BE57-4B47-9764-5AE9E9A8B0BD}" type="slidenum">
              <a:rPr lang="en-US" smtClean="0"/>
              <a:t>3</a:t>
            </a:fld>
            <a:endParaRPr lang="en-US" dirty="0"/>
          </a:p>
        </p:txBody>
      </p:sp>
    </p:spTree>
    <p:extLst>
      <p:ext uri="{BB962C8B-B14F-4D97-AF65-F5344CB8AC3E}">
        <p14:creationId xmlns:p14="http://schemas.microsoft.com/office/powerpoint/2010/main" val="2424035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1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EC2C6FC-BE57-4B47-9764-5AE9E9A8B0BD}" type="slidenum">
              <a:rPr lang="en-US" smtClean="0"/>
              <a:t>4</a:t>
            </a:fld>
            <a:endParaRPr lang="en-US" dirty="0"/>
          </a:p>
        </p:txBody>
      </p:sp>
    </p:spTree>
    <p:extLst>
      <p:ext uri="{BB962C8B-B14F-4D97-AF65-F5344CB8AC3E}">
        <p14:creationId xmlns:p14="http://schemas.microsoft.com/office/powerpoint/2010/main" val="2451541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583113-D256-425D-AC64-20C7907F4896}" type="datetimeFigureOut">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146530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583113-D256-425D-AC64-20C7907F4896}" type="datetimeFigureOut">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2478875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583113-D256-425D-AC64-20C7907F4896}" type="datetimeFigureOut">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2028604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583113-D256-425D-AC64-20C7907F4896}" type="datetimeFigureOut">
              <a:rPr lang="en-US" smtClean="0"/>
              <a:t>2/23/23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3032436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583113-D256-425D-AC64-20C7907F4896}" type="datetimeFigureOut">
              <a:rPr lang="en-US" smtClean="0"/>
              <a:t>2/23/23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4076994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583113-D256-425D-AC64-20C7907F4896}" type="datetimeFigureOut">
              <a:rPr lang="en-US" smtClean="0"/>
              <a:t>2/23/23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1834609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113-D256-425D-AC64-20C7907F4896}" type="datetimeFigureOut">
              <a:rPr lang="en-US" smtClean="0"/>
              <a:t>2/23/23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4220948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2583113-D256-425D-AC64-20C7907F4896}" type="datetimeFigureOut">
              <a:rPr lang="en-US" smtClean="0"/>
              <a:t>2/23/23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3047311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dirty="0"/>
              <a:t>Click icon to add picture</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2583113-D256-425D-AC64-20C7907F4896}" type="datetimeFigureOut">
              <a:rPr lang="en-US" smtClean="0"/>
              <a:t>2/23/23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3792481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583113-D256-425D-AC64-20C7907F4896}" type="datetimeFigureOut">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107002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583113-D256-425D-AC64-20C7907F4896}" type="datetimeFigureOut">
              <a:rPr lang="en-US" smtClean="0"/>
              <a:t>2/23/23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61A41E-F15F-4A02-BADC-F067346E2393}" type="slidenum">
              <a:rPr lang="en-US" smtClean="0"/>
              <a:t>‹#›</a:t>
            </a:fld>
            <a:endParaRPr lang="en-US" dirty="0"/>
          </a:p>
        </p:txBody>
      </p:sp>
    </p:spTree>
    <p:extLst>
      <p:ext uri="{BB962C8B-B14F-4D97-AF65-F5344CB8AC3E}">
        <p14:creationId xmlns:p14="http://schemas.microsoft.com/office/powerpoint/2010/main" val="2606073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C2583113-D256-425D-AC64-20C7907F4896}" type="datetimeFigureOut">
              <a:rPr lang="en-US" smtClean="0"/>
              <a:t>2/23/23</a:t>
            </a:fld>
            <a:endParaRPr lang="en-US" dirty="0"/>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C61A41E-F15F-4A02-BADC-F067346E2393}" type="slidenum">
              <a:rPr lang="en-US" smtClean="0"/>
              <a:t>‹#›</a:t>
            </a:fld>
            <a:endParaRPr lang="en-US" dirty="0"/>
          </a:p>
        </p:txBody>
      </p:sp>
    </p:spTree>
    <p:extLst>
      <p:ext uri="{BB962C8B-B14F-4D97-AF65-F5344CB8AC3E}">
        <p14:creationId xmlns:p14="http://schemas.microsoft.com/office/powerpoint/2010/main" val="20901593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BMHP5003 Introduction to Physiology</a:t>
            </a:r>
            <a:endParaRPr lang="en-US" dirty="0"/>
          </a:p>
        </p:txBody>
      </p:sp>
      <p:sp>
        <p:nvSpPr>
          <p:cNvPr id="3" name="Subtitle 2"/>
          <p:cNvSpPr>
            <a:spLocks noGrp="1"/>
          </p:cNvSpPr>
          <p:nvPr>
            <p:ph type="subTitle" idx="1"/>
          </p:nvPr>
        </p:nvSpPr>
        <p:spPr/>
        <p:txBody>
          <a:bodyPr/>
          <a:lstStyle/>
          <a:p>
            <a:r>
              <a:rPr lang="en-US" dirty="0"/>
              <a:t>Poster Presentation</a:t>
            </a:r>
          </a:p>
          <a:p>
            <a:r>
              <a:rPr lang="en-US" dirty="0"/>
              <a:t>Submitted By: Saima Faser</a:t>
            </a:r>
          </a:p>
          <a:p>
            <a:r>
              <a:rPr lang="en-US" dirty="0"/>
              <a:t>Student ID: 2108665</a:t>
            </a:r>
          </a:p>
        </p:txBody>
      </p:sp>
    </p:spTree>
    <p:extLst>
      <p:ext uri="{BB962C8B-B14F-4D97-AF65-F5344CB8AC3E}">
        <p14:creationId xmlns:p14="http://schemas.microsoft.com/office/powerpoint/2010/main" val="372933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12801600" cy="1077218"/>
          </a:xfrm>
          <a:prstGeom prst="rect">
            <a:avLst/>
          </a:prstGeom>
          <a:solidFill>
            <a:srgbClr val="DEEBF7">
              <a:alpha val="40000"/>
            </a:srgbClr>
          </a:solidFill>
          <a:ln>
            <a:solidFill>
              <a:schemeClr val="accent1">
                <a:lumMod val="75000"/>
              </a:schemeClr>
            </a:solidFill>
          </a:ln>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RELATIONSHIP BETWEEN BODY FUNCTIONING AND RESPIRATORY SYSTEM</a:t>
            </a:r>
          </a:p>
        </p:txBody>
      </p:sp>
      <p:sp>
        <p:nvSpPr>
          <p:cNvPr id="5" name="TextBox 4"/>
          <p:cNvSpPr txBox="1"/>
          <p:nvPr/>
        </p:nvSpPr>
        <p:spPr>
          <a:xfrm>
            <a:off x="0" y="1175306"/>
            <a:ext cx="4114800" cy="338554"/>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Introduction</a:t>
            </a:r>
          </a:p>
        </p:txBody>
      </p:sp>
      <p:sp>
        <p:nvSpPr>
          <p:cNvPr id="6" name="TextBox 5"/>
          <p:cNvSpPr txBox="1"/>
          <p:nvPr/>
        </p:nvSpPr>
        <p:spPr>
          <a:xfrm>
            <a:off x="0" y="1534540"/>
            <a:ext cx="4114800" cy="1015663"/>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This poster is about the relationship between respiratory system and the rest of the body. It is aimed at explaining how the respiratory system contributes, supports and interacts with the body's functioning by explaining its tasks and the organs involved.</a:t>
            </a:r>
          </a:p>
        </p:txBody>
      </p:sp>
      <p:sp>
        <p:nvSpPr>
          <p:cNvPr id="7" name="TextBox 6"/>
          <p:cNvSpPr txBox="1"/>
          <p:nvPr/>
        </p:nvSpPr>
        <p:spPr>
          <a:xfrm>
            <a:off x="0" y="4911711"/>
            <a:ext cx="4114800"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The Gables on Pelham</a:t>
            </a:r>
          </a:p>
        </p:txBody>
      </p:sp>
      <p:pic>
        <p:nvPicPr>
          <p:cNvPr id="1028" name="Picture 4" descr="How Aging Affects the Respiratory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19910"/>
            <a:ext cx="4114800" cy="239180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0" y="5450320"/>
            <a:ext cx="4114800" cy="338554"/>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Anatomy of Respiratory System</a:t>
            </a:r>
          </a:p>
        </p:txBody>
      </p:sp>
      <p:sp>
        <p:nvSpPr>
          <p:cNvPr id="12" name="TextBox 11"/>
          <p:cNvSpPr txBox="1"/>
          <p:nvPr/>
        </p:nvSpPr>
        <p:spPr>
          <a:xfrm>
            <a:off x="0" y="5788874"/>
            <a:ext cx="4114800" cy="1015663"/>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The physical structure of the respiratory system is broken down into upper and lower tract. Upper tract consists the organs outside the thorax, such as pharynx and larynx. In contrast, the lower tract comprises of the organs inside the thorax, including trachea, bronchi and bronchioles (Belleza, 2021).</a:t>
            </a:r>
          </a:p>
        </p:txBody>
      </p:sp>
      <p:pic>
        <p:nvPicPr>
          <p:cNvPr id="1032" name="Picture 8" descr="Anatomy of the Respiratory Syste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0" y="6804537"/>
            <a:ext cx="4107360" cy="256152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0" y="9366063"/>
            <a:ext cx="4114800"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BrainKart</a:t>
            </a:r>
          </a:p>
        </p:txBody>
      </p:sp>
      <p:sp>
        <p:nvSpPr>
          <p:cNvPr id="16" name="TextBox 15"/>
          <p:cNvSpPr txBox="1"/>
          <p:nvPr/>
        </p:nvSpPr>
        <p:spPr>
          <a:xfrm>
            <a:off x="4114802" y="1181297"/>
            <a:ext cx="8686800" cy="307777"/>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Upper Tract</a:t>
            </a:r>
          </a:p>
        </p:txBody>
      </p:sp>
      <p:sp>
        <p:nvSpPr>
          <p:cNvPr id="17" name="TextBox 16"/>
          <p:cNvSpPr txBox="1"/>
          <p:nvPr/>
        </p:nvSpPr>
        <p:spPr>
          <a:xfrm>
            <a:off x="4129174" y="4917702"/>
            <a:ext cx="4108194" cy="307777"/>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Lower Tract</a:t>
            </a:r>
          </a:p>
        </p:txBody>
      </p:sp>
      <p:sp>
        <p:nvSpPr>
          <p:cNvPr id="18" name="TextBox 17"/>
          <p:cNvSpPr txBox="1"/>
          <p:nvPr/>
        </p:nvSpPr>
        <p:spPr>
          <a:xfrm>
            <a:off x="8237368" y="1540530"/>
            <a:ext cx="4564233" cy="2123655"/>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The organs in the upper respiratory tract are responsible for bringing in and taking out air from the body. The upper respiratory tract modifies the inhaled air to suit the requirement of the body by purifying, adjusting humidity and managing temperature. The organs involved make a route for air to flow between the lungs and the outside atmosphere. The inhaled air passes through the nasal cavity and reaches the air-filled space in the skull behind the nose continuing from two nostrils, where it is adjusted to suit the body. Nose hairs catch the larger foreign particles going into the system. The nasal cavity also includes chemoreceptors – special nerve cells needed for smelling and tasting functions (Wakim and Grewal, 2022).</a:t>
            </a:r>
          </a:p>
        </p:txBody>
      </p:sp>
      <p:sp>
        <p:nvSpPr>
          <p:cNvPr id="19" name="TextBox 18"/>
          <p:cNvSpPr txBox="1"/>
          <p:nvPr/>
        </p:nvSpPr>
        <p:spPr>
          <a:xfrm>
            <a:off x="4129174" y="5250284"/>
            <a:ext cx="4108194" cy="1015663"/>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The lower tract includes organs like trachea, bronchial tubes, and lungs. The air moves through bronchial tubes into the lungs. The bronchial tube than divides itself into smaller bronchioles on the end of which, there are alveoli (Wakim and Grewal, 2022).</a:t>
            </a:r>
          </a:p>
        </p:txBody>
      </p:sp>
      <p:sp>
        <p:nvSpPr>
          <p:cNvPr id="21" name="TextBox 20"/>
          <p:cNvSpPr txBox="1"/>
          <p:nvPr/>
        </p:nvSpPr>
        <p:spPr>
          <a:xfrm>
            <a:off x="8264457" y="3867866"/>
            <a:ext cx="4537144" cy="349703"/>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Physiology</a:t>
            </a:r>
          </a:p>
        </p:txBody>
      </p:sp>
      <p:sp>
        <p:nvSpPr>
          <p:cNvPr id="22" name="TextBox 21"/>
          <p:cNvSpPr txBox="1"/>
          <p:nvPr/>
        </p:nvSpPr>
        <p:spPr>
          <a:xfrm>
            <a:off x="8264455" y="4224898"/>
            <a:ext cx="4537145" cy="1754326"/>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The respiratory system performs two main tasks: Breathing and replacing the carbon dioxide in blood with oxygen. Breathing occurs when the lungs are expanded or contracted by muscular forces. These changes in the volume of the lungs either create pressure on the alveoli, forcing them to breathe out, or create a vacuum around them to make them expand and breathe air in. As for changing gases, it occurs between the alveoli and pulmonary capillaries. The alveoli supply oxygen to the blood in pulmonary capillaries and absorb carbon dioxide (Santacroce et al., 2020).</a:t>
            </a:r>
          </a:p>
        </p:txBody>
      </p:sp>
      <p:pic>
        <p:nvPicPr>
          <p:cNvPr id="1034" name="Picture 10" descr="Upper respiratory airways - Physio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29173" y="1540530"/>
            <a:ext cx="4108196" cy="3166443"/>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4114800" y="4686678"/>
            <a:ext cx="4122567"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Physiopedia</a:t>
            </a: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41888" y="6277035"/>
            <a:ext cx="4095479" cy="3159597"/>
          </a:xfrm>
          <a:prstGeom prst="rect">
            <a:avLst/>
          </a:prstGeom>
          <a:solidFill>
            <a:schemeClr val="bg1">
              <a:alpha val="62000"/>
            </a:schemeClr>
          </a:solidFill>
        </p:spPr>
      </p:pic>
      <p:sp>
        <p:nvSpPr>
          <p:cNvPr id="26" name="TextBox 25"/>
          <p:cNvSpPr txBox="1"/>
          <p:nvPr/>
        </p:nvSpPr>
        <p:spPr>
          <a:xfrm>
            <a:off x="4114800" y="9362519"/>
            <a:ext cx="4114800"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Labster Theory</a:t>
            </a:r>
          </a:p>
        </p:txBody>
      </p:sp>
      <p:pic>
        <p:nvPicPr>
          <p:cNvPr id="1036" name="Picture 12" descr="The process of breathing - Respiration and gas exchange systems - KS3  Biology – BBC Bitesize - BBC Bitesize"/>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275520" y="6048764"/>
            <a:ext cx="4538795" cy="2553073"/>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p:cNvSpPr txBox="1"/>
          <p:nvPr/>
        </p:nvSpPr>
        <p:spPr>
          <a:xfrm>
            <a:off x="8275521" y="8601838"/>
            <a:ext cx="4526080" cy="254674"/>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BBC Bitesize</a:t>
            </a:r>
          </a:p>
        </p:txBody>
      </p:sp>
    </p:spTree>
    <p:extLst>
      <p:ext uri="{BB962C8B-B14F-4D97-AF65-F5344CB8AC3E}">
        <p14:creationId xmlns:p14="http://schemas.microsoft.com/office/powerpoint/2010/main" val="4082973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12801600" cy="1077218"/>
          </a:xfrm>
          <a:prstGeom prst="rect">
            <a:avLst/>
          </a:prstGeom>
          <a:solidFill>
            <a:srgbClr val="DEEBF7">
              <a:alpha val="40000"/>
            </a:srgbClr>
          </a:solidFill>
          <a:ln>
            <a:solidFill>
              <a:schemeClr val="accent1">
                <a:lumMod val="75000"/>
              </a:schemeClr>
            </a:solidFill>
          </a:ln>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RELATIONSHIP BETWEEN BODY FUNCTIONING AND RESPIRATORY SYSTEM</a:t>
            </a:r>
          </a:p>
        </p:txBody>
      </p:sp>
      <p:sp>
        <p:nvSpPr>
          <p:cNvPr id="5" name="TextBox 4"/>
          <p:cNvSpPr txBox="1"/>
          <p:nvPr/>
        </p:nvSpPr>
        <p:spPr>
          <a:xfrm>
            <a:off x="0" y="1175306"/>
            <a:ext cx="4114800" cy="338554"/>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Respiratory System Related Disease</a:t>
            </a:r>
          </a:p>
        </p:txBody>
      </p:sp>
      <p:sp>
        <p:nvSpPr>
          <p:cNvPr id="6" name="TextBox 5"/>
          <p:cNvSpPr txBox="1"/>
          <p:nvPr/>
        </p:nvSpPr>
        <p:spPr>
          <a:xfrm>
            <a:off x="0" y="1534540"/>
            <a:ext cx="4114800" cy="830997"/>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An example of a disease relating to the respiratory system is asthma. In asthma, a person’s airways are narrowed by swelling and production of excessive mucus. It makes breathing difficult.</a:t>
            </a:r>
            <a:r>
              <a:rPr lang="en-US" sz="1200" dirty="0">
                <a:effectLst/>
                <a:latin typeface="Times New Roman" panose="02020603050405020304" pitchFamily="18" charset="0"/>
                <a:ea typeface="Calibri" panose="020F0502020204030204" pitchFamily="34" charset="0"/>
              </a:rPr>
              <a:t> (Cleveland Clinic, 2022).</a:t>
            </a:r>
            <a:r>
              <a:rPr lang="en-US" sz="1200" dirty="0">
                <a:latin typeface="Times New Roman" panose="02020603050405020304" pitchFamily="18" charset="0"/>
                <a:cs typeface="Times New Roman" panose="02020603050405020304" pitchFamily="18" charset="0"/>
              </a:rPr>
              <a:t> </a:t>
            </a:r>
          </a:p>
        </p:txBody>
      </p:sp>
      <p:pic>
        <p:nvPicPr>
          <p:cNvPr id="2050" name="Picture 2" descr="Can Asthma Be Cured?: Regional Allergy, Asthma &amp; Immunology Center: Allergy  and Immunolog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365537"/>
            <a:ext cx="4114800" cy="3324759"/>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0" y="5690296"/>
            <a:ext cx="4114800"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Regional Allergy, Asthma and Immunology Center</a:t>
            </a:r>
          </a:p>
        </p:txBody>
      </p:sp>
      <p:sp>
        <p:nvSpPr>
          <p:cNvPr id="27" name="TextBox 26"/>
          <p:cNvSpPr txBox="1"/>
          <p:nvPr/>
        </p:nvSpPr>
        <p:spPr>
          <a:xfrm>
            <a:off x="10128738" y="1175306"/>
            <a:ext cx="2672862" cy="307777"/>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Causes</a:t>
            </a:r>
            <a:endParaRPr lang="en-US" sz="1200" b="1" dirty="0">
              <a:latin typeface="Times New Roman" panose="02020603050405020304" pitchFamily="18" charset="0"/>
              <a:cs typeface="Times New Roman" panose="02020603050405020304" pitchFamily="18" charset="0"/>
            </a:endParaRPr>
          </a:p>
        </p:txBody>
      </p:sp>
      <p:sp>
        <p:nvSpPr>
          <p:cNvPr id="29" name="TextBox 28"/>
          <p:cNvSpPr txBox="1"/>
          <p:nvPr/>
        </p:nvSpPr>
        <p:spPr>
          <a:xfrm>
            <a:off x="10128738" y="1483083"/>
            <a:ext cx="2672862" cy="1754326"/>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Though no specific causes of asthma are discovered, some factors causing asthma include genetics, environment, and occupation. Some other indicators of asthma include the prevalence of excessive coughing at night, adverse effects of physical activity or environmental conditions on breathing, and family history. (Stern et al., 2020).</a:t>
            </a:r>
          </a:p>
        </p:txBody>
      </p:sp>
      <p:pic>
        <p:nvPicPr>
          <p:cNvPr id="2052" name="Picture 4" descr="Asthma : Causes, Symptoms, Diagnosis and Treat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800" y="1175306"/>
            <a:ext cx="6013938" cy="451835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10128738" y="3731835"/>
            <a:ext cx="2672862" cy="2492990"/>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Asthma is an incurable disease, but its symptoms can be managed. Some symptoms of asthma include tightness of the chest, shortness of breath, whistling sound upon exhalation, sleeplessness due to shortness of breath, and worsening of cold or flu. An increase in the frequency or intensity of the symptoms, an increase in difficulty to breath, and frequent need for an inhaler can identify a worsening asthma condition (Centers for Disease Control and Prevention, 2021).</a:t>
            </a:r>
          </a:p>
        </p:txBody>
      </p:sp>
      <p:sp>
        <p:nvSpPr>
          <p:cNvPr id="31" name="TextBox 30"/>
          <p:cNvSpPr txBox="1"/>
          <p:nvPr/>
        </p:nvSpPr>
        <p:spPr>
          <a:xfrm>
            <a:off x="10128738" y="3422075"/>
            <a:ext cx="2672862" cy="307777"/>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Diagnosis</a:t>
            </a:r>
            <a:endParaRPr lang="en-US" sz="1200" b="1" dirty="0">
              <a:latin typeface="Times New Roman" panose="02020603050405020304" pitchFamily="18" charset="0"/>
              <a:cs typeface="Times New Roman" panose="02020603050405020304" pitchFamily="18" charset="0"/>
            </a:endParaRPr>
          </a:p>
        </p:txBody>
      </p:sp>
      <p:sp>
        <p:nvSpPr>
          <p:cNvPr id="32" name="TextBox 31"/>
          <p:cNvSpPr txBox="1"/>
          <p:nvPr/>
        </p:nvSpPr>
        <p:spPr>
          <a:xfrm>
            <a:off x="4114800" y="5690296"/>
            <a:ext cx="6013938"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Apollo Hospitals Blog</a:t>
            </a:r>
          </a:p>
        </p:txBody>
      </p:sp>
      <p:sp>
        <p:nvSpPr>
          <p:cNvPr id="33" name="TextBox 32"/>
          <p:cNvSpPr txBox="1"/>
          <p:nvPr/>
        </p:nvSpPr>
        <p:spPr>
          <a:xfrm>
            <a:off x="0" y="5917048"/>
            <a:ext cx="4114800" cy="307777"/>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Treatment</a:t>
            </a:r>
            <a:endParaRPr lang="en-US" sz="1200" b="1" dirty="0">
              <a:latin typeface="Times New Roman" panose="02020603050405020304" pitchFamily="18" charset="0"/>
              <a:cs typeface="Times New Roman" panose="02020603050405020304" pitchFamily="18" charset="0"/>
            </a:endParaRPr>
          </a:p>
        </p:txBody>
      </p:sp>
      <p:sp>
        <p:nvSpPr>
          <p:cNvPr id="34" name="TextBox 33"/>
          <p:cNvSpPr txBox="1"/>
          <p:nvPr/>
        </p:nvSpPr>
        <p:spPr>
          <a:xfrm>
            <a:off x="4114800" y="5936517"/>
            <a:ext cx="6013938" cy="338554"/>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Conclusion</a:t>
            </a:r>
          </a:p>
        </p:txBody>
      </p:sp>
      <p:sp>
        <p:nvSpPr>
          <p:cNvPr id="35" name="TextBox 34"/>
          <p:cNvSpPr txBox="1"/>
          <p:nvPr/>
        </p:nvSpPr>
        <p:spPr>
          <a:xfrm>
            <a:off x="-1" y="6224824"/>
            <a:ext cx="4114801" cy="2862322"/>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Some measures that can be taken to avoid severe symptoms includes making a prevention plan based on identified triggers and their effects on breathing patterns. For example, a person would need to identify their triggers before they become too much, monitor breathing, take medication according to prescription, and notice changes in the amount of quick-relief inhaler use (Mayo Clinic, 2022).</a:t>
            </a:r>
          </a:p>
          <a:p>
            <a:pPr algn="just"/>
            <a:r>
              <a:rPr lang="en-US" sz="1200" dirty="0">
                <a:latin typeface="Times New Roman" panose="02020603050405020304" pitchFamily="18" charset="0"/>
                <a:cs typeface="Times New Roman" panose="02020603050405020304" pitchFamily="18" charset="0"/>
              </a:rPr>
              <a:t>Asthma does not have a diet prescription for treatment; however, a healthy diet is essential to asthma treatment. A healthy diet would be fruit and vegetable- rich, omega-3 and fatty acids, and exclusive of foods with trans fats and omega-6 fatty acids. Omega-6 and trans fats may worsen asthma symptoms and affect other body organs, such as the heart. In addition, regular exercise is also advisable for asthma patients to help them prevent weight gain (WebMD, 2022).</a:t>
            </a:r>
          </a:p>
        </p:txBody>
      </p:sp>
      <p:sp>
        <p:nvSpPr>
          <p:cNvPr id="36" name="TextBox 35"/>
          <p:cNvSpPr txBox="1"/>
          <p:nvPr/>
        </p:nvSpPr>
        <p:spPr>
          <a:xfrm>
            <a:off x="4114800" y="6294540"/>
            <a:ext cx="6013938" cy="2492990"/>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The respiratory system plays a central role in the functions of all other body parts by ensuring timely and sufficient availability of oxygen for them and exhaling the carbon dioxide produced. In addition to respiration, the respiratory system is also utilized in the act of smelling and speaking by having the required organs in the system and letting them use the air breathed. The respiratory system is made up of various organs in a sophisticated arrangement that ensure oxygen supply in coherence with the requirements of other body functions, including the heart. One common respiratory system disease is asthma, in which a patient experiences difficulty breathing enough air. This condition is found in people of all ages and lasts a lifetime. Asthma treatments primarily involve assessing one's symptomatic tendencies and attempting to mitigate them through avoiding triggers and quick-relief medications. Although no prescription diet for asthma patients has been formulated yet, eating healthy foods and avoiding allergy-causing elements is advisable. It is also advisable to refrain from excessive consumption of calories to avoid increasing weight. </a:t>
            </a:r>
          </a:p>
        </p:txBody>
      </p:sp>
      <p:sp>
        <p:nvSpPr>
          <p:cNvPr id="37" name="TextBox 36"/>
          <p:cNvSpPr txBox="1"/>
          <p:nvPr/>
        </p:nvSpPr>
        <p:spPr>
          <a:xfrm>
            <a:off x="10128738" y="8954752"/>
            <a:ext cx="2672862" cy="64633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Saima Faser</a:t>
            </a:r>
          </a:p>
          <a:p>
            <a:pPr algn="just"/>
            <a:r>
              <a:rPr lang="en-US" sz="1200" b="1" dirty="0">
                <a:latin typeface="Times New Roman" panose="02020603050405020304" pitchFamily="18" charset="0"/>
                <a:cs typeface="Times New Roman" panose="02020603050405020304" pitchFamily="18" charset="0"/>
              </a:rPr>
              <a:t>BMHP5003</a:t>
            </a:r>
          </a:p>
          <a:p>
            <a:pPr algn="just"/>
            <a:r>
              <a:rPr lang="en-US" sz="1200" b="1" dirty="0">
                <a:latin typeface="Times New Roman" panose="02020603050405020304" pitchFamily="18" charset="0"/>
                <a:cs typeface="Times New Roman" panose="02020603050405020304" pitchFamily="18" charset="0"/>
              </a:rPr>
              <a:t>Introduction to Physiology</a:t>
            </a:r>
          </a:p>
        </p:txBody>
      </p:sp>
      <p:pic>
        <p:nvPicPr>
          <p:cNvPr id="2054" name="Picture 6" descr="Draft guideline to improve asthma diagnosis | News | News | NI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28738" y="6244294"/>
            <a:ext cx="2681141" cy="1506816"/>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p:cNvSpPr txBox="1"/>
          <p:nvPr/>
        </p:nvSpPr>
        <p:spPr>
          <a:xfrm>
            <a:off x="10128738" y="7751096"/>
            <a:ext cx="2672862" cy="246221"/>
          </a:xfrm>
          <a:prstGeom prst="rect">
            <a:avLst/>
          </a:prstGeom>
          <a:solidFill>
            <a:srgbClr val="EDEDED">
              <a:alpha val="40000"/>
            </a:srgbClr>
          </a:solidFill>
          <a:ln>
            <a:solidFill>
              <a:schemeClr val="accent3">
                <a:lumMod val="50000"/>
              </a:schemeClr>
            </a:solidFill>
          </a:ln>
        </p:spPr>
        <p:txBody>
          <a:bodyPr wrap="square" rtlCol="0">
            <a:spAutoFit/>
          </a:bodyPr>
          <a:lstStyle/>
          <a:p>
            <a:pPr algn="just"/>
            <a:r>
              <a:rPr lang="en-US" sz="1000" i="1" dirty="0">
                <a:latin typeface="Times New Roman" panose="02020603050405020304" pitchFamily="18" charset="0"/>
                <a:cs typeface="Times New Roman" panose="02020603050405020304" pitchFamily="18" charset="0"/>
              </a:rPr>
              <a:t>Source: NICE</a:t>
            </a:r>
          </a:p>
        </p:txBody>
      </p:sp>
    </p:spTree>
    <p:extLst>
      <p:ext uri="{BB962C8B-B14F-4D97-AF65-F5344CB8AC3E}">
        <p14:creationId xmlns:p14="http://schemas.microsoft.com/office/powerpoint/2010/main" val="309127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12801600" cy="1077218"/>
          </a:xfrm>
          <a:prstGeom prst="rect">
            <a:avLst/>
          </a:prstGeom>
          <a:solidFill>
            <a:srgbClr val="DEEBF7">
              <a:alpha val="40000"/>
            </a:srgbClr>
          </a:solidFill>
          <a:ln>
            <a:solidFill>
              <a:schemeClr val="accent1">
                <a:lumMod val="75000"/>
              </a:schemeClr>
            </a:solidFill>
          </a:ln>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RELATIONSHIP BETWEEN BODY FUNCTIONING AND RESPIRATORY SYSTEM</a:t>
            </a:r>
          </a:p>
        </p:txBody>
      </p:sp>
      <p:sp>
        <p:nvSpPr>
          <p:cNvPr id="17" name="TextBox 16"/>
          <p:cNvSpPr txBox="1"/>
          <p:nvPr/>
        </p:nvSpPr>
        <p:spPr>
          <a:xfrm>
            <a:off x="-1" y="1175306"/>
            <a:ext cx="12801601" cy="338554"/>
          </a:xfrm>
          <a:prstGeom prst="rect">
            <a:avLst/>
          </a:prstGeom>
          <a:solidFill>
            <a:srgbClr val="DEEBF7">
              <a:alpha val="40000"/>
            </a:srgbClr>
          </a:solidFill>
          <a:ln>
            <a:solidFill>
              <a:schemeClr val="accent1">
                <a:lumMod val="50000"/>
              </a:schemeClr>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References</a:t>
            </a:r>
          </a:p>
        </p:txBody>
      </p:sp>
      <p:sp>
        <p:nvSpPr>
          <p:cNvPr id="18" name="TextBox 17"/>
          <p:cNvSpPr txBox="1"/>
          <p:nvPr/>
        </p:nvSpPr>
        <p:spPr>
          <a:xfrm>
            <a:off x="-1" y="1513860"/>
            <a:ext cx="12801600" cy="8156079"/>
          </a:xfrm>
          <a:prstGeom prst="rect">
            <a:avLst/>
          </a:prstGeom>
          <a:solidFill>
            <a:srgbClr val="EDEDED">
              <a:alpha val="40000"/>
            </a:srgbClr>
          </a:solidFill>
          <a:ln>
            <a:solidFill>
              <a:schemeClr val="accent3">
                <a:lumMod val="50000"/>
              </a:schemeClr>
            </a:solidFill>
          </a:ln>
        </p:spPr>
        <p:txBody>
          <a:bodyPr wrap="square" rtlCol="0">
            <a:spAutoFit/>
          </a:bodyPr>
          <a:lstStyle/>
          <a:p>
            <a:r>
              <a:rPr lang="en-US" sz="1600" dirty="0"/>
              <a:t>Azman, M., Gendeh, H. S., Lum, S. G. &amp; Bak, M. M., 2020. Upper respiratory tract sampling in COVID-19. </a:t>
            </a:r>
            <a:r>
              <a:rPr lang="en-US" sz="1600" i="1" dirty="0"/>
              <a:t>Malaysian J Pathol, </a:t>
            </a:r>
            <a:r>
              <a:rPr lang="en-US" sz="1600" dirty="0"/>
              <a:t>42(1), pp. 23-35.</a:t>
            </a:r>
          </a:p>
          <a:p>
            <a:r>
              <a:rPr lang="en-US" sz="1600" dirty="0"/>
              <a:t>Belleza, M., 2021. </a:t>
            </a:r>
            <a:r>
              <a:rPr lang="en-US" sz="1600" i="1" dirty="0"/>
              <a:t>Anatomy and physiology of respiratory system relevant to anesthesia. </a:t>
            </a:r>
            <a:r>
              <a:rPr lang="en-US" sz="1600" dirty="0"/>
              <a:t>[Online] </a:t>
            </a:r>
          </a:p>
          <a:p>
            <a:r>
              <a:rPr lang="en-US" sz="1600" dirty="0"/>
              <a:t>Available at: </a:t>
            </a:r>
            <a:r>
              <a:rPr lang="en-US" sz="1600" u="sng" dirty="0"/>
              <a:t>https://nurseslabs.com/respiratory-system/</a:t>
            </a:r>
            <a:endParaRPr lang="en-US" sz="1600" dirty="0"/>
          </a:p>
          <a:p>
            <a:r>
              <a:rPr lang="en-US" sz="1600" dirty="0"/>
              <a:t>[Accessed 11 February 2023].</a:t>
            </a:r>
          </a:p>
          <a:p>
            <a:r>
              <a:rPr lang="en-US" sz="1600" dirty="0"/>
              <a:t>Centers for Disease Control and Prevention, 2021. </a:t>
            </a:r>
            <a:r>
              <a:rPr lang="en-US" sz="1600" i="1" dirty="0"/>
              <a:t>Learn how to control asthma. </a:t>
            </a:r>
            <a:r>
              <a:rPr lang="en-US" sz="1600" dirty="0"/>
              <a:t>[Online] </a:t>
            </a:r>
          </a:p>
          <a:p>
            <a:r>
              <a:rPr lang="en-US" sz="1600" dirty="0"/>
              <a:t>Available at: </a:t>
            </a:r>
            <a:r>
              <a:rPr lang="en-US" sz="1600" u="sng" dirty="0"/>
              <a:t>https://www.cdc.gov/asthma/faqs.htm#:~:text=Asthma%20is%20a%20disease%20that,or%20early%20in%20the%20morning.</a:t>
            </a:r>
            <a:endParaRPr lang="en-US" sz="1600" dirty="0"/>
          </a:p>
          <a:p>
            <a:r>
              <a:rPr lang="en-US" sz="1600" dirty="0"/>
              <a:t>[Accessed 13 February 2023].</a:t>
            </a:r>
          </a:p>
          <a:p>
            <a:r>
              <a:rPr lang="en-US" sz="1600" dirty="0"/>
              <a:t>Cleveland Clinic, 2020. </a:t>
            </a:r>
            <a:r>
              <a:rPr lang="en-US" sz="1600" i="1" dirty="0"/>
              <a:t>Lungs and respiratory system. </a:t>
            </a:r>
            <a:r>
              <a:rPr lang="en-US" sz="1600" dirty="0"/>
              <a:t>[Online] </a:t>
            </a:r>
          </a:p>
          <a:p>
            <a:r>
              <a:rPr lang="en-US" sz="1600" dirty="0"/>
              <a:t>Available at: </a:t>
            </a:r>
            <a:r>
              <a:rPr lang="en-US" sz="1600" u="sng" dirty="0"/>
              <a:t>https://my.clevelandclinic.org/health/articles/21205-respiratory-system</a:t>
            </a:r>
            <a:endParaRPr lang="en-US" sz="1600" dirty="0"/>
          </a:p>
          <a:p>
            <a:r>
              <a:rPr lang="en-US" sz="1600" dirty="0"/>
              <a:t>[Accessed 11 February 2023].</a:t>
            </a:r>
          </a:p>
          <a:p>
            <a:r>
              <a:rPr lang="en-US" sz="1600" dirty="0"/>
              <a:t>Cleveland Clinic, 2022. </a:t>
            </a:r>
            <a:r>
              <a:rPr lang="en-US" sz="1600" i="1" dirty="0"/>
              <a:t>Asthma: Types, causes, symptoms, diagnosis, and treatment. </a:t>
            </a:r>
            <a:r>
              <a:rPr lang="en-US" sz="1600" dirty="0"/>
              <a:t>[Online] </a:t>
            </a:r>
          </a:p>
          <a:p>
            <a:r>
              <a:rPr lang="en-US" sz="1600" dirty="0"/>
              <a:t>Available at: </a:t>
            </a:r>
            <a:r>
              <a:rPr lang="en-US" sz="1600" u="sng" dirty="0"/>
              <a:t>https://my.clevelandclinic.org/health/diseases/6424-asthma</a:t>
            </a:r>
            <a:endParaRPr lang="en-US" sz="1600" dirty="0"/>
          </a:p>
          <a:p>
            <a:r>
              <a:rPr lang="en-US" sz="1600" dirty="0"/>
              <a:t>[Accessed 13 February 2023].</a:t>
            </a:r>
          </a:p>
          <a:p>
            <a:r>
              <a:rPr lang="en-US" sz="1600" dirty="0"/>
              <a:t>Islam, M. S. et al., 2020. A review of respiratory anatomical development, air flow characterization, and particle deposition. </a:t>
            </a:r>
            <a:r>
              <a:rPr lang="en-US" sz="1600" i="1" dirty="0"/>
              <a:t>International Journal of Environmental Research and Public Health, </a:t>
            </a:r>
            <a:r>
              <a:rPr lang="en-US" sz="1600" dirty="0"/>
              <a:t>17(2), p. 380.</a:t>
            </a:r>
          </a:p>
          <a:p>
            <a:r>
              <a:rPr lang="en-US" sz="1600" dirty="0"/>
              <a:t>Mayo Clinic, 2022. </a:t>
            </a:r>
            <a:r>
              <a:rPr lang="en-US" sz="1600" i="1" dirty="0"/>
              <a:t>Asthma - Symptoms and causes. </a:t>
            </a:r>
            <a:r>
              <a:rPr lang="en-US" sz="1600" dirty="0"/>
              <a:t>[Online] </a:t>
            </a:r>
          </a:p>
          <a:p>
            <a:r>
              <a:rPr lang="en-US" sz="1600" dirty="0"/>
              <a:t>Available at: </a:t>
            </a:r>
            <a:r>
              <a:rPr lang="en-US" sz="1600" u="sng" dirty="0"/>
              <a:t>https://www.mayoclinic.org/diseases-conditions/asthma/symptoms-causes/syc-20369653#:~:text=Asthma%20is%20a%20condition%20in,asthma%20is%20a%20minor%20nuisance.</a:t>
            </a:r>
            <a:endParaRPr lang="en-US" sz="1600" dirty="0"/>
          </a:p>
          <a:p>
            <a:r>
              <a:rPr lang="en-US" sz="1600" dirty="0"/>
              <a:t>[Accessed 13 February 2023].</a:t>
            </a:r>
          </a:p>
          <a:p>
            <a:r>
              <a:rPr lang="en-US" sz="1600" dirty="0"/>
              <a:t>Mete, A. &amp; Akbudak, I. H., 2018. Functional anatomy and physiology of airway. </a:t>
            </a:r>
            <a:r>
              <a:rPr lang="en-US" sz="1600" i="1" dirty="0"/>
              <a:t>Tracheal Intubation, </a:t>
            </a:r>
            <a:r>
              <a:rPr lang="en-US" sz="1600" dirty="0"/>
              <a:t>1(1).</a:t>
            </a:r>
          </a:p>
          <a:p>
            <a:r>
              <a:rPr lang="en-US" sz="1600" dirty="0"/>
              <a:t>Santacroce, L. et al., 2020. The human respiratory system and its microbiome are at a glimpse. </a:t>
            </a:r>
            <a:r>
              <a:rPr lang="en-US" sz="1600" i="1" dirty="0"/>
              <a:t>Biology, </a:t>
            </a:r>
            <a:r>
              <a:rPr lang="en-US" sz="1600" dirty="0"/>
              <a:t>9(10), p. 318.</a:t>
            </a:r>
          </a:p>
          <a:p>
            <a:r>
              <a:rPr lang="en-US" sz="1600" dirty="0"/>
              <a:t>Study, 2021. </a:t>
            </a:r>
            <a:r>
              <a:rPr lang="en-US" sz="1600" i="1" dirty="0"/>
              <a:t>Diffusion in the respiratory system - Function and process. </a:t>
            </a:r>
            <a:r>
              <a:rPr lang="en-US" sz="1600" dirty="0"/>
              <a:t>[Online] </a:t>
            </a:r>
          </a:p>
          <a:p>
            <a:r>
              <a:rPr lang="en-US" sz="1600" dirty="0"/>
              <a:t>Available at: </a:t>
            </a:r>
            <a:r>
              <a:rPr lang="en-US" sz="1600" u="sng" dirty="0"/>
              <a:t>https://study.com/academy/lesson/diffusion-in-the-respiratory-system-function-process.html</a:t>
            </a:r>
            <a:endParaRPr lang="en-US" sz="1600" dirty="0"/>
          </a:p>
          <a:p>
            <a:r>
              <a:rPr lang="en-US" sz="1600" dirty="0"/>
              <a:t>[Accessed 13 February 2023].</a:t>
            </a:r>
          </a:p>
          <a:p>
            <a:r>
              <a:rPr lang="en-US" sz="1600" dirty="0"/>
              <a:t>Vasilescu, D. M. et al., 2020. Comprehensive stereological assessment of the human lung using multiresolution computed tomography. 8 June.1(1).</a:t>
            </a:r>
          </a:p>
          <a:p>
            <a:r>
              <a:rPr lang="en-US" sz="1600" dirty="0"/>
              <a:t>Wakim, S. &amp; Grewal, M., 2022. </a:t>
            </a:r>
            <a:r>
              <a:rPr lang="en-US" sz="1600" i="1" dirty="0"/>
              <a:t>16.2: Structure and function of the respiratory system. </a:t>
            </a:r>
            <a:r>
              <a:rPr lang="en-US" sz="1600" dirty="0"/>
              <a:t>[Online] </a:t>
            </a:r>
          </a:p>
          <a:p>
            <a:r>
              <a:rPr lang="en-US" sz="1600" dirty="0"/>
              <a:t>Available at: </a:t>
            </a:r>
            <a:r>
              <a:rPr lang="en-US" sz="1600" u="sng" dirty="0"/>
              <a:t>https://bio.libretexts.org/Bookshelves/Human_Biology/Book%3A_Human_Biology_(Wakim_and_Grewal)/16%3A_Respiratory_System/16.2%3A_Structure_and_Function_of_the_Respiratory_System</a:t>
            </a:r>
            <a:endParaRPr lang="en-US" sz="1600" dirty="0"/>
          </a:p>
          <a:p>
            <a:r>
              <a:rPr lang="en-US" sz="1600" dirty="0"/>
              <a:t>[Accessed 11 February 2023].</a:t>
            </a:r>
          </a:p>
          <a:p>
            <a:r>
              <a:rPr lang="en-US" sz="1600" dirty="0"/>
              <a:t>WebMD, 2022. </a:t>
            </a:r>
            <a:r>
              <a:rPr lang="en-US" sz="1600" i="1" dirty="0"/>
              <a:t>Asthma and diet tips: Nutrition, good foods, and more. </a:t>
            </a:r>
            <a:r>
              <a:rPr lang="en-US" sz="1600" dirty="0"/>
              <a:t>[Online] </a:t>
            </a:r>
          </a:p>
          <a:p>
            <a:r>
              <a:rPr lang="en-US" sz="1600" dirty="0"/>
              <a:t>Available at: </a:t>
            </a:r>
            <a:r>
              <a:rPr lang="en-US" sz="1600" u="sng" dirty="0"/>
              <a:t>https://www.webmd.com/asthma/guide/asthma-diet-what-you-should-know</a:t>
            </a:r>
            <a:endParaRPr lang="en-US" sz="1600" dirty="0"/>
          </a:p>
          <a:p>
            <a:r>
              <a:rPr lang="en-US" sz="1200" dirty="0"/>
              <a:t>[Accessed 13 February 2023].</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81715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221</TotalTime>
  <Words>2811</Words>
  <Application>Microsoft Macintosh PowerPoint</Application>
  <PresentationFormat>A3 Paper (297x420 mm)</PresentationFormat>
  <Paragraphs>98</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BMHP5003 Introduction to Physiology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Saima Faser (2108665)</cp:lastModifiedBy>
  <cp:revision>22</cp:revision>
  <dcterms:created xsi:type="dcterms:W3CDTF">2023-02-13T10:24:07Z</dcterms:created>
  <dcterms:modified xsi:type="dcterms:W3CDTF">2023-02-23T19:51:29Z</dcterms:modified>
</cp:coreProperties>
</file>