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69" r:id="rId16"/>
    <p:sldId id="275" r:id="rId17"/>
    <p:sldId id="276"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C28DB-C0D1-80B4-6DDF-89A964CEDF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768F049-D224-58CA-1BE9-6C2750C596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F0E74C6-326C-77D0-A9D3-7CE7BE161C46}"/>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5" name="Footer Placeholder 4">
            <a:extLst>
              <a:ext uri="{FF2B5EF4-FFF2-40B4-BE49-F238E27FC236}">
                <a16:creationId xmlns:a16="http://schemas.microsoft.com/office/drawing/2014/main" id="{016E80A2-F8DB-1971-FCE9-4660542C48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BDE37A-197C-5EAE-2346-8D5C05A44910}"/>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2712678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85B2-31F8-1016-45F1-8D330CCAE0F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14FD89-63F8-6434-65AC-D8E33DA7E0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800779-5F7C-90D2-AEE1-747DEB2C6012}"/>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5" name="Footer Placeholder 4">
            <a:extLst>
              <a:ext uri="{FF2B5EF4-FFF2-40B4-BE49-F238E27FC236}">
                <a16:creationId xmlns:a16="http://schemas.microsoft.com/office/drawing/2014/main" id="{DF76D435-C746-CFBB-0870-6BAF3E9BB1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8505A0-4003-E483-426E-9CA65A72AC83}"/>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369295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36FE2-D21D-662B-D7DD-D48E17D582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156049E-CE61-A4DA-519D-620ACB1248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CA71D4-1F8E-3F0E-E15C-4B2D9E912AD6}"/>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5" name="Footer Placeholder 4">
            <a:extLst>
              <a:ext uri="{FF2B5EF4-FFF2-40B4-BE49-F238E27FC236}">
                <a16:creationId xmlns:a16="http://schemas.microsoft.com/office/drawing/2014/main" id="{F8323F98-6B79-588A-D0B3-69FAA7996A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83CA20-7DE7-0188-5B03-E054E59AC3C2}"/>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2523468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A1B0-A1D3-6FA6-0EA0-58902B2ECD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71A9168-733D-E441-B14D-868CC50CC0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7E0CCE7-162B-E725-3AA9-3B6CFB6F9E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C2C2CF-4E56-8B3A-18E6-3C01349D2A52}"/>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6" name="Footer Placeholder 5">
            <a:extLst>
              <a:ext uri="{FF2B5EF4-FFF2-40B4-BE49-F238E27FC236}">
                <a16:creationId xmlns:a16="http://schemas.microsoft.com/office/drawing/2014/main" id="{19BE29D1-C441-0B8F-99C4-266224493C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BB9B77-53F4-C912-7F2E-D8BECF90B605}"/>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1166886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F94F1-11B5-7939-B34A-F2695B6979B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DDB151C-4D23-1C10-4788-001ED4B636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2430C7-6062-AD5F-217B-E4ED691793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C8324D6-D6BB-A034-C885-E3056C236E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1E99DB-7312-49FA-9D6D-C5C78F07AF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0C77E2F-41D8-E3AF-8CE3-D54431956F32}"/>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8" name="Footer Placeholder 7">
            <a:extLst>
              <a:ext uri="{FF2B5EF4-FFF2-40B4-BE49-F238E27FC236}">
                <a16:creationId xmlns:a16="http://schemas.microsoft.com/office/drawing/2014/main" id="{6E11F807-F971-CD0A-B247-93E8B4502F8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86A3C5-F82B-B5F6-F27F-780DA0344EF3}"/>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552821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EB393-AA7D-C558-2924-10A09DCF2E3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1436D80-DD8F-DE90-313A-D6BBC533FF72}"/>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4" name="Footer Placeholder 3">
            <a:extLst>
              <a:ext uri="{FF2B5EF4-FFF2-40B4-BE49-F238E27FC236}">
                <a16:creationId xmlns:a16="http://schemas.microsoft.com/office/drawing/2014/main" id="{357984A7-733A-C4F9-43AA-BB4CD0AC48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309DCB7-76F6-FD8D-FCEE-BB6D759319EE}"/>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4130553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6B3612-1911-4240-6546-484D3F6FE293}"/>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3" name="Footer Placeholder 2">
            <a:extLst>
              <a:ext uri="{FF2B5EF4-FFF2-40B4-BE49-F238E27FC236}">
                <a16:creationId xmlns:a16="http://schemas.microsoft.com/office/drawing/2014/main" id="{231EBB13-B2D0-6A4E-A7F5-92B2BC5768B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4BA241C-3B8F-8981-CE8F-27B689A216B7}"/>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3905915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0A056-DE4E-FF35-81A4-5FE6467E27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A4A92BA-FCBC-63C1-BB03-D131F762D1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FEE2934-B4D7-1C70-79B7-F381119DFF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AB1CC4-A404-1FB7-B5ED-C5CC0D6AF674}"/>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6" name="Footer Placeholder 5">
            <a:extLst>
              <a:ext uri="{FF2B5EF4-FFF2-40B4-BE49-F238E27FC236}">
                <a16:creationId xmlns:a16="http://schemas.microsoft.com/office/drawing/2014/main" id="{F3CA5295-9D4F-B111-89B4-054CCB5944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FED4ED-DAD0-B544-95C8-73B4CC704472}"/>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964334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EC06-93A1-7FC8-E7BA-B4DA06FDD4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62C1AE6-7BBF-9DDF-B3AD-E03A09FF35BF}"/>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BDFDB7-376F-BC1C-5F8A-C7D61994BC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8B660E-E10C-1E3C-120C-A4A99D9C6D4B}"/>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6" name="Footer Placeholder 5">
            <a:extLst>
              <a:ext uri="{FF2B5EF4-FFF2-40B4-BE49-F238E27FC236}">
                <a16:creationId xmlns:a16="http://schemas.microsoft.com/office/drawing/2014/main" id="{880AA338-A3BE-713E-C8B3-1FAB1EF1F1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092488-28A9-F8B3-B085-C524D59C60D3}"/>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2533839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82A56-F186-6E76-7B36-64AD94F69B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CCBECEE-59B6-32CE-8FE2-72263049C7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07064F-1885-007E-0E94-597BA2DFEE46}"/>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5" name="Footer Placeholder 4">
            <a:extLst>
              <a:ext uri="{FF2B5EF4-FFF2-40B4-BE49-F238E27FC236}">
                <a16:creationId xmlns:a16="http://schemas.microsoft.com/office/drawing/2014/main" id="{A8742A6D-A173-CCC0-300E-5120B1DE12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549F3-A5DF-6A14-CDBA-40E6CAE0BF5F}"/>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1768266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096CA8-4E33-954D-0ACC-C86E5852793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FA81C4-D323-75F3-F289-AF0CD4B616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710A3E-BB63-C70D-D39D-8F0A3782701D}"/>
              </a:ext>
            </a:extLst>
          </p:cNvPr>
          <p:cNvSpPr>
            <a:spLocks noGrp="1"/>
          </p:cNvSpPr>
          <p:nvPr>
            <p:ph type="dt" sz="half" idx="10"/>
          </p:nvPr>
        </p:nvSpPr>
        <p:spPr/>
        <p:txBody>
          <a:bodyPr/>
          <a:lstStyle/>
          <a:p>
            <a:fld id="{C301FAFE-B874-2242-AF05-47C8C361242A}" type="datetimeFigureOut">
              <a:rPr lang="en-US" smtClean="0"/>
              <a:t>10/23/26</a:t>
            </a:fld>
            <a:endParaRPr lang="en-US"/>
          </a:p>
        </p:txBody>
      </p:sp>
      <p:sp>
        <p:nvSpPr>
          <p:cNvPr id="5" name="Footer Placeholder 4">
            <a:extLst>
              <a:ext uri="{FF2B5EF4-FFF2-40B4-BE49-F238E27FC236}">
                <a16:creationId xmlns:a16="http://schemas.microsoft.com/office/drawing/2014/main" id="{BD6A592C-E534-782F-612F-A1544F445C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511D8-DE32-1871-8F62-7C07051A03B8}"/>
              </a:ext>
            </a:extLst>
          </p:cNvPr>
          <p:cNvSpPr>
            <a:spLocks noGrp="1"/>
          </p:cNvSpPr>
          <p:nvPr>
            <p:ph type="sldNum" sz="quarter" idx="12"/>
          </p:nvPr>
        </p:nvSpPr>
        <p:spPr/>
        <p:txBody>
          <a:bodyPr/>
          <a:lstStyle/>
          <a:p>
            <a:fld id="{3B7A8373-FAAA-1540-B7F8-2F694733645C}" type="slidenum">
              <a:rPr lang="en-US" smtClean="0"/>
              <a:t>‹#›</a:t>
            </a:fld>
            <a:endParaRPr lang="en-US"/>
          </a:p>
        </p:txBody>
      </p:sp>
    </p:spTree>
    <p:extLst>
      <p:ext uri="{BB962C8B-B14F-4D97-AF65-F5344CB8AC3E}">
        <p14:creationId xmlns:p14="http://schemas.microsoft.com/office/powerpoint/2010/main" val="791090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0378CC-744F-BFD9-D10C-57B0C3081A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F5E0F23-0400-7124-C898-9A9B9BA391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FB47C7-6E7B-10D3-5AAA-B9E3167F17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301FAFE-B874-2242-AF05-47C8C361242A}" type="datetimeFigureOut">
              <a:rPr lang="en-US" smtClean="0"/>
              <a:t>10/23/26</a:t>
            </a:fld>
            <a:endParaRPr lang="en-US"/>
          </a:p>
        </p:txBody>
      </p:sp>
      <p:sp>
        <p:nvSpPr>
          <p:cNvPr id="5" name="Footer Placeholder 4">
            <a:extLst>
              <a:ext uri="{FF2B5EF4-FFF2-40B4-BE49-F238E27FC236}">
                <a16:creationId xmlns:a16="http://schemas.microsoft.com/office/drawing/2014/main" id="{64090BC0-E222-E6CD-A6B3-41DAB59D92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CCA28C2-8CDC-E0E9-5BDA-60D434E474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7A8373-FAAA-1540-B7F8-2F694733645C}" type="slidenum">
              <a:rPr lang="en-US" smtClean="0"/>
              <a:t>‹#›</a:t>
            </a:fld>
            <a:endParaRPr lang="en-US"/>
          </a:p>
        </p:txBody>
      </p:sp>
    </p:spTree>
    <p:extLst>
      <p:ext uri="{BB962C8B-B14F-4D97-AF65-F5344CB8AC3E}">
        <p14:creationId xmlns:p14="http://schemas.microsoft.com/office/powerpoint/2010/main" val="3952016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OV"/><Relationship Id="rId1" Type="http://schemas.microsoft.com/office/2007/relationships/media" Target="../media/media3.MOV"/><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OV"/><Relationship Id="rId1" Type="http://schemas.microsoft.com/office/2007/relationships/media" Target="../media/media4.MOV"/><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OV"/><Relationship Id="rId1" Type="http://schemas.microsoft.com/office/2007/relationships/media" Target="../media/media5.MOV"/><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OV"/><Relationship Id="rId1" Type="http://schemas.microsoft.com/office/2007/relationships/media" Target="../media/media6.MOV"/><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OV"/><Relationship Id="rId1" Type="http://schemas.microsoft.com/office/2007/relationships/media" Target="../media/media7.MOV"/><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OV"/><Relationship Id="rId1" Type="http://schemas.microsoft.com/office/2007/relationships/media" Target="../media/media8.MOV"/><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OV"/><Relationship Id="rId1" Type="http://schemas.microsoft.com/office/2007/relationships/media" Target="../media/media9.MOV"/><Relationship Id="rId5" Type="http://schemas.openxmlformats.org/officeDocument/2006/relationships/image" Target="../media/image16.pn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OV"/><Relationship Id="rId1" Type="http://schemas.microsoft.com/office/2007/relationships/media" Target="../media/media10.MOV"/><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OV"/><Relationship Id="rId1" Type="http://schemas.microsoft.com/office/2007/relationships/media" Target="../media/media11.MOV"/><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OV"/><Relationship Id="rId1" Type="http://schemas.microsoft.com/office/2007/relationships/media" Target="../media/media12.MOV"/><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OV"/><Relationship Id="rId1" Type="http://schemas.microsoft.com/office/2007/relationships/media" Target="../media/media13.MOV"/><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OV"/><Relationship Id="rId1" Type="http://schemas.microsoft.com/office/2007/relationships/media" Target="../media/media14.MOV"/><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OV"/><Relationship Id="rId1" Type="http://schemas.microsoft.com/office/2007/relationships/media" Target="../media/media15.MOV"/><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OV"/><Relationship Id="rId1" Type="http://schemas.microsoft.com/office/2007/relationships/media" Target="../media/media16.MOV"/><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7.MOV"/><Relationship Id="rId1" Type="http://schemas.microsoft.com/office/2007/relationships/media" Target="../media/media17.MOV"/><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0593CEA-4BDC-EC77-F37C-DC1501511BC2}"/>
              </a:ext>
            </a:extLst>
          </p:cNvPr>
          <p:cNvSpPr>
            <a:spLocks noGrp="1"/>
          </p:cNvSpPr>
          <p:nvPr>
            <p:ph type="subTitle" idx="1"/>
          </p:nvPr>
        </p:nvSpPr>
        <p:spPr>
          <a:xfrm>
            <a:off x="117961" y="482660"/>
            <a:ext cx="9775496" cy="2054367"/>
          </a:xfrm>
        </p:spPr>
        <p:txBody>
          <a:bodyPr>
            <a:noAutofit/>
          </a:bodyPr>
          <a:lstStyle/>
          <a:p>
            <a:pPr algn="l"/>
            <a:r>
              <a:rPr lang="en-US" sz="6000" b="1" dirty="0">
                <a:latin typeface="Arial" panose="020B0604020202020204" pitchFamily="34" charset="0"/>
                <a:cs typeface="Arial" panose="020B0604020202020204" pitchFamily="34" charset="0"/>
              </a:rPr>
              <a:t>Empowering</a:t>
            </a:r>
          </a:p>
          <a:p>
            <a:pPr algn="just"/>
            <a:r>
              <a:rPr lang="en-US" sz="6000" b="1" dirty="0">
                <a:latin typeface="Arial" panose="020B0604020202020204" pitchFamily="34" charset="0"/>
                <a:cs typeface="Arial" panose="020B0604020202020204" pitchFamily="34" charset="0"/>
              </a:rPr>
              <a:t>the Older </a:t>
            </a:r>
          </a:p>
          <a:p>
            <a:pPr algn="l"/>
            <a:r>
              <a:rPr lang="en-US" sz="6000" b="1" dirty="0">
                <a:latin typeface="Arial" panose="020B0604020202020204" pitchFamily="34" charset="0"/>
                <a:cs typeface="Arial" panose="020B0604020202020204" pitchFamily="34" charset="0"/>
              </a:rPr>
              <a:t>Person </a:t>
            </a:r>
          </a:p>
        </p:txBody>
      </p:sp>
      <p:pic>
        <p:nvPicPr>
          <p:cNvPr id="2" name="Picture 1">
            <a:extLst>
              <a:ext uri="{FF2B5EF4-FFF2-40B4-BE49-F238E27FC236}">
                <a16:creationId xmlns:a16="http://schemas.microsoft.com/office/drawing/2014/main" id="{3C7ECAE5-3455-2BF8-850B-D2A65166F3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10988" y="0"/>
            <a:ext cx="6281012" cy="6858000"/>
          </a:xfrm>
          <a:prstGeom prst="round2SameRect">
            <a:avLst/>
          </a:prstGeom>
        </p:spPr>
      </p:pic>
      <p:sp>
        <p:nvSpPr>
          <p:cNvPr id="6" name="TextBox 5">
            <a:extLst>
              <a:ext uri="{FF2B5EF4-FFF2-40B4-BE49-F238E27FC236}">
                <a16:creationId xmlns:a16="http://schemas.microsoft.com/office/drawing/2014/main" id="{E98F7F0E-BF00-59C9-2749-AE84501C1D4E}"/>
              </a:ext>
            </a:extLst>
          </p:cNvPr>
          <p:cNvSpPr txBox="1"/>
          <p:nvPr/>
        </p:nvSpPr>
        <p:spPr>
          <a:xfrm>
            <a:off x="0" y="3299091"/>
            <a:ext cx="5181544" cy="891956"/>
          </a:xfrm>
          <a:prstGeom prst="rect">
            <a:avLst/>
          </a:prstGeom>
          <a:noFill/>
        </p:spPr>
        <p:txBody>
          <a:bodyPr wrap="square" rtlCol="0">
            <a:spAutoFit/>
          </a:bodyPr>
          <a:lstStyle/>
          <a:p>
            <a:r>
              <a:rPr lang="en-US" sz="1700" i="0" dirty="0">
                <a:effectLst/>
                <a:latin typeface="Arial" panose="020B0604020202020204" pitchFamily="34" charset="0"/>
                <a:cs typeface="Arial" panose="020B0604020202020204" pitchFamily="34" charset="0"/>
              </a:rPr>
              <a:t>A CRITICAL EVALUATION OF CONTEMPORARY CARE, SUPPORT AND EMPOWERMENT</a:t>
            </a:r>
            <a:endParaRPr lang="en-US" sz="1700" dirty="0">
              <a:effectLst/>
              <a:latin typeface="Arial" panose="020B0604020202020204" pitchFamily="34" charset="0"/>
              <a:cs typeface="Arial" panose="020B0604020202020204" pitchFamily="34" charset="0"/>
            </a:endParaRPr>
          </a:p>
          <a:p>
            <a:pPr algn="l"/>
            <a:endParaRPr lang="en-US" sz="1700" dirty="0">
              <a:latin typeface="Arial" panose="020B0604020202020204" pitchFamily="34" charset="0"/>
              <a:cs typeface="Arial" panose="020B0604020202020204" pitchFamily="34" charset="0"/>
            </a:endParaRPr>
          </a:p>
        </p:txBody>
      </p:sp>
      <p:cxnSp>
        <p:nvCxnSpPr>
          <p:cNvPr id="4" name="Straight Arrow Connector 3">
            <a:extLst>
              <a:ext uri="{FF2B5EF4-FFF2-40B4-BE49-F238E27FC236}">
                <a16:creationId xmlns:a16="http://schemas.microsoft.com/office/drawing/2014/main" id="{8C90AE09-8BA2-E39B-D196-E3DB09E15F23}"/>
              </a:ext>
            </a:extLst>
          </p:cNvPr>
          <p:cNvCxnSpPr>
            <a:cxnSpLocks/>
          </p:cNvCxnSpPr>
          <p:nvPr/>
        </p:nvCxnSpPr>
        <p:spPr>
          <a:xfrm>
            <a:off x="117961" y="4646158"/>
            <a:ext cx="3064879" cy="0"/>
          </a:xfrm>
          <a:prstGeom prst="straightConnector1">
            <a:avLst/>
          </a:prstGeom>
          <a:ln w="19050"/>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2B7A0E3E-6F59-57D6-B9E3-1D74C69B11C4}"/>
              </a:ext>
            </a:extLst>
          </p:cNvPr>
          <p:cNvSpPr txBox="1"/>
          <p:nvPr/>
        </p:nvSpPr>
        <p:spPr>
          <a:xfrm>
            <a:off x="117961" y="4971361"/>
            <a:ext cx="3352534" cy="1200329"/>
          </a:xfrm>
          <a:prstGeom prst="rect">
            <a:avLst/>
          </a:prstGeom>
          <a:noFill/>
        </p:spPr>
        <p:txBody>
          <a:bodyPr wrap="square" rtlCol="0">
            <a:spAutoFit/>
          </a:bodyPr>
          <a:lstStyle/>
          <a:p>
            <a:pPr algn="l"/>
            <a:r>
              <a:rPr lang="en-US" dirty="0"/>
              <a:t>Malayha Cazley</a:t>
            </a:r>
          </a:p>
          <a:p>
            <a:pPr algn="l"/>
            <a:r>
              <a:rPr lang="en-US" dirty="0"/>
              <a:t>BMHP6027</a:t>
            </a:r>
          </a:p>
          <a:p>
            <a:pPr algn="l"/>
            <a:r>
              <a:rPr lang="en-US" dirty="0"/>
              <a:t>2325483</a:t>
            </a:r>
          </a:p>
          <a:p>
            <a:pPr algn="l"/>
            <a:r>
              <a:rPr lang="en-US" dirty="0">
                <a:latin typeface="Arial" panose="020B0604020202020204" pitchFamily="34" charset="0"/>
                <a:cs typeface="Arial" panose="020B0604020202020204" pitchFamily="34" charset="0"/>
              </a:rPr>
              <a:t>Lecturer</a:t>
            </a:r>
            <a:r>
              <a:rPr lang="en-US" dirty="0"/>
              <a:t>: </a:t>
            </a:r>
            <a:r>
              <a:rPr lang="en-US" sz="1800" b="0" i="0" u="none" strike="noStrike" dirty="0" err="1">
                <a:solidFill>
                  <a:srgbClr val="242130"/>
                </a:solidFill>
                <a:effectLst/>
                <a:latin typeface="Arial" panose="020B0604020202020204" pitchFamily="34" charset="0"/>
                <a:cs typeface="Arial" panose="020B0604020202020204" pitchFamily="34" charset="0"/>
              </a:rPr>
              <a:t>Tsiwani</a:t>
            </a:r>
            <a:r>
              <a:rPr lang="en-US" sz="1800" b="0" i="0" u="none" strike="noStrike" dirty="0">
                <a:solidFill>
                  <a:srgbClr val="242130"/>
                </a:solidFill>
                <a:effectLst/>
                <a:latin typeface="Arial" panose="020B0604020202020204" pitchFamily="34" charset="0"/>
                <a:cs typeface="Arial" panose="020B0604020202020204" pitchFamily="34" charset="0"/>
              </a:rPr>
              <a:t> </a:t>
            </a:r>
            <a:r>
              <a:rPr lang="en-US" sz="1800" b="0" i="0" u="none" strike="noStrike" dirty="0" err="1">
                <a:solidFill>
                  <a:srgbClr val="242130"/>
                </a:solidFill>
                <a:effectLst/>
                <a:latin typeface="Arial" panose="020B0604020202020204" pitchFamily="34" charset="0"/>
                <a:cs typeface="Arial" panose="020B0604020202020204" pitchFamily="34" charset="0"/>
              </a:rPr>
              <a:t>Khumalo</a:t>
            </a:r>
            <a:endParaRPr lang="en-US" dirty="0">
              <a:latin typeface="Arial" panose="020B0604020202020204" pitchFamily="34" charset="0"/>
              <a:cs typeface="Arial" panose="020B0604020202020204" pitchFamily="34" charset="0"/>
            </a:endParaRPr>
          </a:p>
        </p:txBody>
      </p:sp>
      <p:pic>
        <p:nvPicPr>
          <p:cNvPr id="7" name="trim.2004BCBF-C0C5-46D4-A4EE-77B8A819DF49.MOV">
            <a:hlinkClick r:id="" action="ppaction://media"/>
            <a:extLst>
              <a:ext uri="{FF2B5EF4-FFF2-40B4-BE49-F238E27FC236}">
                <a16:creationId xmlns:a16="http://schemas.microsoft.com/office/drawing/2014/main" id="{38F41EBB-8A9A-250F-FF7C-795D415B9DB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flipH="1">
            <a:off x="3442812" y="5881808"/>
            <a:ext cx="938825" cy="891956"/>
          </a:xfrm>
          <a:prstGeom prst="rect">
            <a:avLst/>
          </a:prstGeom>
        </p:spPr>
      </p:pic>
    </p:spTree>
    <p:extLst>
      <p:ext uri="{BB962C8B-B14F-4D97-AF65-F5344CB8AC3E}">
        <p14:creationId xmlns:p14="http://schemas.microsoft.com/office/powerpoint/2010/main" val="3732180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FEAAB-3260-4033-AB47-4E5DE6DB3A32}"/>
              </a:ext>
            </a:extLst>
          </p:cNvPr>
          <p:cNvSpPr>
            <a:spLocks noGrp="1"/>
          </p:cNvSpPr>
          <p:nvPr>
            <p:ph type="title"/>
          </p:nvPr>
        </p:nvSpPr>
        <p:spPr>
          <a:xfrm>
            <a:off x="0" y="11475"/>
            <a:ext cx="5464419" cy="1657467"/>
          </a:xfrm>
        </p:spPr>
        <p:txBody>
          <a:bodyPr>
            <a:normAutofit/>
          </a:bodyPr>
          <a:lstStyle/>
          <a:p>
            <a:r>
              <a:rPr lang="en-US" sz="5600" b="1" dirty="0">
                <a:latin typeface="Arial" panose="020B0604020202020204" pitchFamily="34" charset="0"/>
                <a:cs typeface="Arial" panose="020B0604020202020204" pitchFamily="34" charset="0"/>
              </a:rPr>
              <a:t>Introduction </a:t>
            </a:r>
          </a:p>
        </p:txBody>
      </p:sp>
      <p:sp>
        <p:nvSpPr>
          <p:cNvPr id="5" name="TextBox 4">
            <a:extLst>
              <a:ext uri="{FF2B5EF4-FFF2-40B4-BE49-F238E27FC236}">
                <a16:creationId xmlns:a16="http://schemas.microsoft.com/office/drawing/2014/main" id="{783F4179-7FB2-C9BD-49E8-A9E9D0A23AC9}"/>
              </a:ext>
            </a:extLst>
          </p:cNvPr>
          <p:cNvSpPr txBox="1"/>
          <p:nvPr/>
        </p:nvSpPr>
        <p:spPr>
          <a:xfrm>
            <a:off x="1" y="2136338"/>
            <a:ext cx="5832592" cy="2585323"/>
          </a:xfrm>
          <a:prstGeom prst="rect">
            <a:avLst/>
          </a:prstGeom>
          <a:noFill/>
        </p:spPr>
        <p:txBody>
          <a:bodyPr wrap="square" rtlCol="0">
            <a:spAutoFit/>
          </a:bodyPr>
          <a:lstStyle/>
          <a:p>
            <a:pPr marL="285750" indent="-285750">
              <a:buFont typeface="Wingdings" pitchFamily="2" charset="2"/>
              <a:buChar char="v"/>
            </a:pPr>
            <a:r>
              <a:rPr lang="en-US" dirty="0">
                <a:latin typeface="Arial" panose="020B0604020202020204" pitchFamily="34" charset="0"/>
                <a:cs typeface="Arial" panose="020B0604020202020204" pitchFamily="34" charset="0"/>
              </a:rPr>
              <a:t>Care for older people refers to the services and assistance given to elderly people usually around 65 and older who may need help with everyday tasks due to age related or cognitive changes. </a:t>
            </a:r>
          </a:p>
          <a:p>
            <a:pPr marL="285750" indent="-285750">
              <a:buFont typeface="Wingdings" pitchFamily="2" charset="2"/>
              <a:buChar char="v"/>
            </a:pPr>
            <a:endParaRPr lang="en-US" dirty="0">
              <a:latin typeface="Arial" panose="020B0604020202020204" pitchFamily="34" charset="0"/>
              <a:cs typeface="Arial" panose="020B0604020202020204" pitchFamily="34" charset="0"/>
            </a:endParaRPr>
          </a:p>
          <a:p>
            <a:pPr marL="285750" indent="-285750">
              <a:buFont typeface="Wingdings" pitchFamily="2" charset="2"/>
              <a:buChar char="v"/>
            </a:pPr>
            <a:r>
              <a:rPr lang="en-US" dirty="0">
                <a:latin typeface="Arial" panose="020B0604020202020204" pitchFamily="34" charset="0"/>
                <a:cs typeface="Arial" panose="020B0604020202020204" pitchFamily="34" charset="0"/>
              </a:rPr>
              <a:t>This can include support with personal care, mobility and daily activities, helping older people maintain their independence, dignity and quality of life.</a:t>
            </a:r>
          </a:p>
          <a:p>
            <a:pPr marL="285750" indent="-285750" algn="l">
              <a:buFont typeface="Wingdings" pitchFamily="2" charset="2"/>
              <a:buChar char="v"/>
            </a:pPr>
            <a:endParaRPr lang="en-US"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AC1E902-B2B8-910E-F5FC-FB235B16555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583580"/>
            <a:ext cx="6095999" cy="5274420"/>
          </a:xfrm>
          <a:prstGeom prst="snip2DiagRect">
            <a:avLst/>
          </a:prstGeom>
        </p:spPr>
      </p:pic>
      <p:sp>
        <p:nvSpPr>
          <p:cNvPr id="3" name="TextBox 2">
            <a:extLst>
              <a:ext uri="{FF2B5EF4-FFF2-40B4-BE49-F238E27FC236}">
                <a16:creationId xmlns:a16="http://schemas.microsoft.com/office/drawing/2014/main" id="{04682011-8B5E-6C49-0EE7-124BA63F5F85}"/>
              </a:ext>
            </a:extLst>
          </p:cNvPr>
          <p:cNvSpPr txBox="1"/>
          <p:nvPr/>
        </p:nvSpPr>
        <p:spPr>
          <a:xfrm>
            <a:off x="5165253" y="2518372"/>
            <a:ext cx="1828800" cy="1828800"/>
          </a:xfrm>
          <a:prstGeom prst="rect">
            <a:avLst/>
          </a:prstGeom>
          <a:noFill/>
        </p:spPr>
        <p:txBody>
          <a:bodyPr wrap="square" rtlCol="0">
            <a:spAutoFit/>
          </a:bodyPr>
          <a:lstStyle/>
          <a:p>
            <a:pPr algn="l"/>
            <a:endParaRPr lang="en-US" dirty="0"/>
          </a:p>
        </p:txBody>
      </p:sp>
      <p:pic>
        <p:nvPicPr>
          <p:cNvPr id="4" name="trim.267EFE41-B2DE-4062-A889-2DC5385B7730.MOV">
            <a:hlinkClick r:id="" action="ppaction://media"/>
            <a:extLst>
              <a:ext uri="{FF2B5EF4-FFF2-40B4-BE49-F238E27FC236}">
                <a16:creationId xmlns:a16="http://schemas.microsoft.com/office/drawing/2014/main" id="{D07C60EF-0A3B-DBDB-F852-7E90A6C8E92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flipH="1">
            <a:off x="617785" y="5492392"/>
            <a:ext cx="1241001" cy="972099"/>
          </a:xfrm>
          <a:prstGeom prst="rect">
            <a:avLst/>
          </a:prstGeom>
        </p:spPr>
      </p:pic>
    </p:spTree>
    <p:extLst>
      <p:ext uri="{BB962C8B-B14F-4D97-AF65-F5344CB8AC3E}">
        <p14:creationId xmlns:p14="http://schemas.microsoft.com/office/powerpoint/2010/main" val="2150908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A0C75-5541-A810-5A83-1D4A9F5D6ED8}"/>
              </a:ext>
            </a:extLst>
          </p:cNvPr>
          <p:cNvSpPr>
            <a:spLocks noGrp="1"/>
          </p:cNvSpPr>
          <p:nvPr>
            <p:ph type="title"/>
          </p:nvPr>
        </p:nvSpPr>
        <p:spPr>
          <a:xfrm>
            <a:off x="122386" y="1294379"/>
            <a:ext cx="6518338" cy="1088831"/>
          </a:xfrm>
        </p:spPr>
        <p:txBody>
          <a:bodyPr vert="horz" lIns="91440" tIns="45720" rIns="91440" bIns="45720" rtlCol="0" anchor="b">
            <a:noAutofit/>
          </a:bodyPr>
          <a:lstStyle/>
          <a:p>
            <a:r>
              <a:rPr lang="en-US" sz="4000" b="1" dirty="0">
                <a:latin typeface="Arial" panose="020B0604020202020204" pitchFamily="34" charset="0"/>
                <a:cs typeface="Arial" panose="020B0604020202020204" pitchFamily="34" charset="0"/>
              </a:rPr>
              <a:t>Care, Support and Empowerment Needs of Older People</a:t>
            </a:r>
            <a:br>
              <a:rPr lang="en-US" sz="4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pic>
        <p:nvPicPr>
          <p:cNvPr id="5" name="Picture 4" descr="Two people holding each other's hands">
            <a:extLst>
              <a:ext uri="{FF2B5EF4-FFF2-40B4-BE49-F238E27FC236}">
                <a16:creationId xmlns:a16="http://schemas.microsoft.com/office/drawing/2014/main" id="{FCF2C753-3F43-F65D-3F46-753B5D49F0D5}"/>
              </a:ext>
            </a:extLst>
          </p:cNvPr>
          <p:cNvPicPr>
            <a:picLocks noChangeAspect="1"/>
          </p:cNvPicPr>
          <p:nvPr/>
        </p:nvPicPr>
        <p:blipFill>
          <a:blip r:embed="rId4"/>
          <a:srcRect l="18172" r="23790" b="-1"/>
          <a:stretch>
            <a:fillRect/>
          </a:stretch>
        </p:blipFill>
        <p:spPr>
          <a:xfrm>
            <a:off x="6640723" y="0"/>
            <a:ext cx="555127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9E3F1C29-9DEA-40F8-776C-1775563CB709}"/>
              </a:ext>
            </a:extLst>
          </p:cNvPr>
          <p:cNvSpPr txBox="1"/>
          <p:nvPr/>
        </p:nvSpPr>
        <p:spPr>
          <a:xfrm>
            <a:off x="119337" y="2424300"/>
            <a:ext cx="5976663" cy="3416320"/>
          </a:xfrm>
          <a:prstGeom prst="rect">
            <a:avLst/>
          </a:prstGeom>
          <a:noFill/>
        </p:spPr>
        <p:txBody>
          <a:bodyPr wrap="square" rtlCol="0">
            <a:spAutoFit/>
          </a:bodyPr>
          <a:lstStyle/>
          <a:p>
            <a:pPr algn="l"/>
            <a:r>
              <a:rPr lang="en-US" dirty="0">
                <a:latin typeface="Arial" panose="020B0604020202020204" pitchFamily="34" charset="0"/>
                <a:cs typeface="Arial" panose="020B0604020202020204" pitchFamily="34" charset="0"/>
              </a:rPr>
              <a:t>Care for older people also known as elderly people refers to the services provided to 65 and over who may require assistance with daily living activities due to age related  challenges.</a:t>
            </a:r>
          </a:p>
          <a:p>
            <a:pPr algn="l"/>
            <a:endParaRPr lang="en-US" dirty="0">
              <a:latin typeface="Arial" panose="020B0604020202020204" pitchFamily="34" charset="0"/>
              <a:cs typeface="Arial" panose="020B0604020202020204" pitchFamily="34" charset="0"/>
            </a:endParaRPr>
          </a:p>
          <a:p>
            <a:pPr algn="l"/>
            <a:r>
              <a:rPr lang="en-US" dirty="0">
                <a:latin typeface="Arial" panose="020B0604020202020204" pitchFamily="34" charset="0"/>
                <a:cs typeface="Arial" panose="020B0604020202020204" pitchFamily="34" charset="0"/>
              </a:rPr>
              <a:t>Empowerment </a:t>
            </a:r>
            <a:r>
              <a:rPr lang="en-GB" dirty="0">
                <a:latin typeface="Arial" panose="020B0604020202020204" pitchFamily="34" charset="0"/>
                <a:cs typeface="Arial" panose="020B0604020202020204" pitchFamily="34" charset="0"/>
              </a:rPr>
              <a:t>in</a:t>
            </a:r>
            <a:r>
              <a:rPr lang="en-US" dirty="0">
                <a:latin typeface="Arial" panose="020B0604020202020204" pitchFamily="34" charset="0"/>
                <a:cs typeface="Arial" panose="020B0604020202020204" pitchFamily="34" charset="0"/>
              </a:rPr>
              <a:t> elderly care </a:t>
            </a:r>
            <a:r>
              <a:rPr lang="en-GB" dirty="0">
                <a:latin typeface="Arial" panose="020B0604020202020204" pitchFamily="34" charset="0"/>
                <a:cs typeface="Arial" panose="020B0604020202020204" pitchFamily="34" charset="0"/>
              </a:rPr>
              <a:t>supports</a:t>
            </a:r>
            <a:r>
              <a:rPr lang="en-US" dirty="0">
                <a:latin typeface="Arial" panose="020B0604020202020204" pitchFamily="34" charset="0"/>
                <a:cs typeface="Arial" panose="020B0604020202020204" pitchFamily="34" charset="0"/>
              </a:rPr>
              <a:t> independence</a:t>
            </a:r>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autonomy</a:t>
            </a:r>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and freedom of choice by involving them in decisions about their care.</a:t>
            </a:r>
          </a:p>
          <a:p>
            <a:pPr algn="l"/>
            <a:endParaRPr lang="en-US" dirty="0">
              <a:latin typeface="Arial" panose="020B0604020202020204" pitchFamily="34" charset="0"/>
              <a:cs typeface="Arial" panose="020B0604020202020204" pitchFamily="34" charset="0"/>
            </a:endParaRPr>
          </a:p>
          <a:p>
            <a:pPr algn="l"/>
            <a:r>
              <a:rPr lang="en-US" dirty="0">
                <a:latin typeface="Arial" panose="020B0604020202020204" pitchFamily="34" charset="0"/>
                <a:cs typeface="Arial" panose="020B0604020202020204" pitchFamily="34" charset="0"/>
              </a:rPr>
              <a:t>Combined together care and empowerment aim is the meet older people physical and emotional and social need while promoting dignity wellbeing and quality of life.</a:t>
            </a:r>
          </a:p>
        </p:txBody>
      </p:sp>
      <p:sp>
        <p:nvSpPr>
          <p:cNvPr id="4" name="TextBox 3">
            <a:extLst>
              <a:ext uri="{FF2B5EF4-FFF2-40B4-BE49-F238E27FC236}">
                <a16:creationId xmlns:a16="http://schemas.microsoft.com/office/drawing/2014/main" id="{B39CF9F2-124E-5328-7BFE-A917F80739D2}"/>
              </a:ext>
            </a:extLst>
          </p:cNvPr>
          <p:cNvSpPr txBox="1"/>
          <p:nvPr/>
        </p:nvSpPr>
        <p:spPr>
          <a:xfrm>
            <a:off x="-3048" y="6488658"/>
            <a:ext cx="3812334" cy="369332"/>
          </a:xfrm>
          <a:prstGeom prst="rect">
            <a:avLst/>
          </a:prstGeom>
          <a:noFill/>
        </p:spPr>
        <p:txBody>
          <a:bodyPr wrap="square" rtlCol="0">
            <a:spAutoFit/>
          </a:bodyPr>
          <a:lstStyle/>
          <a:p>
            <a:pPr algn="l"/>
            <a:r>
              <a:rPr lang="en-US" dirty="0"/>
              <a:t>(Later Life Hub, 2016. Age UK 2018)</a:t>
            </a:r>
          </a:p>
        </p:txBody>
      </p:sp>
      <p:pic>
        <p:nvPicPr>
          <p:cNvPr id="6" name="trim.E812291F-0C04-407E-9277-885A5F2A0C06.MOV">
            <a:hlinkClick r:id="" action="ppaction://media"/>
            <a:extLst>
              <a:ext uri="{FF2B5EF4-FFF2-40B4-BE49-F238E27FC236}">
                <a16:creationId xmlns:a16="http://schemas.microsoft.com/office/drawing/2014/main" id="{C72929BA-B6AC-E657-B20B-3099E6A7BEC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809286" y="5985516"/>
            <a:ext cx="747889" cy="830988"/>
          </a:xfrm>
          <a:prstGeom prst="rect">
            <a:avLst/>
          </a:prstGeom>
        </p:spPr>
      </p:pic>
    </p:spTree>
    <p:extLst>
      <p:ext uri="{BB962C8B-B14F-4D97-AF65-F5344CB8AC3E}">
        <p14:creationId xmlns:p14="http://schemas.microsoft.com/office/powerpoint/2010/main" val="37022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86047EE-70C7-0E3F-3A43-E43CED8368C5}"/>
              </a:ext>
            </a:extLst>
          </p:cNvPr>
          <p:cNvSpPr>
            <a:spLocks noGrp="1"/>
          </p:cNvSpPr>
          <p:nvPr>
            <p:ph type="title"/>
          </p:nvPr>
        </p:nvSpPr>
        <p:spPr>
          <a:xfrm>
            <a:off x="5662" y="133188"/>
            <a:ext cx="5968042" cy="2140268"/>
          </a:xfrm>
        </p:spPr>
        <p:txBody>
          <a:bodyPr>
            <a:noAutofit/>
          </a:bodyPr>
          <a:lstStyle/>
          <a:p>
            <a:r>
              <a:rPr lang="en-US" sz="4000" b="1" dirty="0">
                <a:latin typeface="Arial" panose="020B0604020202020204" pitchFamily="34" charset="0"/>
                <a:cs typeface="Arial" panose="020B0604020202020204" pitchFamily="34" charset="0"/>
              </a:rPr>
              <a:t>Maintaining Functional Ability Independence and Choice</a:t>
            </a:r>
            <a:br>
              <a:rPr lang="en-US" sz="4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F3E532F-EC13-96D6-7CA0-1CD463DEB0A9}"/>
              </a:ext>
            </a:extLst>
          </p:cNvPr>
          <p:cNvSpPr txBox="1"/>
          <p:nvPr/>
        </p:nvSpPr>
        <p:spPr>
          <a:xfrm>
            <a:off x="5714287" y="1529974"/>
            <a:ext cx="6272082" cy="4524315"/>
          </a:xfrm>
          <a:prstGeom prst="rect">
            <a:avLst/>
          </a:prstGeom>
          <a:noFill/>
        </p:spPr>
        <p:txBody>
          <a:bodyPr wrap="square" rtlCol="0">
            <a:spAutoFit/>
          </a:bodyPr>
          <a:lstStyle/>
          <a:p>
            <a:pPr marL="285750" indent="-285750" algn="l">
              <a:buFont typeface="Wingdings" pitchFamily="2" charset="2"/>
              <a:buChar char="v"/>
            </a:pPr>
            <a:r>
              <a:rPr lang="en-US" dirty="0">
                <a:latin typeface="Arial" panose="020B0604020202020204" pitchFamily="34" charset="0"/>
                <a:cs typeface="Arial" panose="020B0604020202020204" pitchFamily="34" charset="0"/>
              </a:rPr>
              <a:t>Independent living depends on the older persons health and functional capacity (</a:t>
            </a:r>
            <a:r>
              <a:rPr lang="en-US" dirty="0" err="1">
                <a:latin typeface="Arial" panose="020B0604020202020204" pitchFamily="34" charset="0"/>
                <a:cs typeface="Arial" panose="020B0604020202020204" pitchFamily="34" charset="0"/>
              </a:rPr>
              <a:t>bravell</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2007, </a:t>
            </a:r>
            <a:r>
              <a:rPr lang="en-US" dirty="0" err="1">
                <a:latin typeface="Arial" panose="020B0604020202020204" pitchFamily="34" charset="0"/>
                <a:cs typeface="Arial" panose="020B0604020202020204" pitchFamily="34" charset="0"/>
              </a:rPr>
              <a:t>Beswick</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2010)</a:t>
            </a:r>
          </a:p>
          <a:p>
            <a:pPr marL="285750" indent="-285750" algn="l">
              <a:buFont typeface="Wingdings" pitchFamily="2" charset="2"/>
              <a:buChar char="v"/>
            </a:pPr>
            <a:endParaRPr lang="en-US" dirty="0">
              <a:latin typeface="Arial" panose="020B0604020202020204" pitchFamily="34" charset="0"/>
              <a:cs typeface="Arial" panose="020B0604020202020204" pitchFamily="34" charset="0"/>
            </a:endParaRPr>
          </a:p>
          <a:p>
            <a:pPr marL="285750" indent="-285750" algn="l">
              <a:buFont typeface="Wingdings" pitchFamily="2" charset="2"/>
              <a:buChar char="v"/>
            </a:pPr>
            <a:r>
              <a:rPr lang="en-US" dirty="0">
                <a:latin typeface="Arial" panose="020B0604020202020204" pitchFamily="34" charset="0"/>
                <a:cs typeface="Arial" panose="020B0604020202020204" pitchFamily="34" charset="0"/>
              </a:rPr>
              <a:t>Functional capacity includes  the ability to carry out everyday activities as well as personal care and mobility. </a:t>
            </a:r>
          </a:p>
          <a:p>
            <a:pPr marL="285750" indent="-285750" algn="l">
              <a:buFont typeface="Wingdings" pitchFamily="2" charset="2"/>
              <a:buChar char="v"/>
            </a:pPr>
            <a:endParaRPr lang="en-US" dirty="0">
              <a:latin typeface="Arial" panose="020B0604020202020204" pitchFamily="34" charset="0"/>
              <a:cs typeface="Arial" panose="020B0604020202020204" pitchFamily="34" charset="0"/>
            </a:endParaRPr>
          </a:p>
          <a:p>
            <a:pPr marL="285750" indent="-285750" algn="l">
              <a:buFont typeface="Wingdings" pitchFamily="2" charset="2"/>
              <a:buChar char="v"/>
            </a:pPr>
            <a:r>
              <a:rPr lang="en-US" dirty="0">
                <a:latin typeface="Arial" panose="020B0604020202020204" pitchFamily="34" charset="0"/>
                <a:cs typeface="Arial" panose="020B0604020202020204" pitchFamily="34" charset="0"/>
              </a:rPr>
              <a:t>Good perceived health and functional capacity can support older people to remain independent ( Yuen et al. 2007 </a:t>
            </a:r>
            <a:r>
              <a:rPr lang="en-US" dirty="0" err="1">
                <a:latin typeface="Arial" panose="020B0604020202020204" pitchFamily="34" charset="0"/>
                <a:cs typeface="Arial" panose="020B0604020202020204" pitchFamily="34" charset="0"/>
              </a:rPr>
              <a:t>Beswick</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2010 )</a:t>
            </a:r>
          </a:p>
          <a:p>
            <a:pPr marL="285750" indent="-285750" algn="l">
              <a:buFont typeface="Wingdings" pitchFamily="2" charset="2"/>
              <a:buChar char="v"/>
            </a:pPr>
            <a:endParaRPr lang="en-US" dirty="0">
              <a:latin typeface="Arial" panose="020B0604020202020204" pitchFamily="34" charset="0"/>
              <a:cs typeface="Arial" panose="020B0604020202020204" pitchFamily="34" charset="0"/>
            </a:endParaRPr>
          </a:p>
          <a:p>
            <a:pPr marL="285750" indent="-285750" algn="l">
              <a:buFont typeface="Wingdings" pitchFamily="2" charset="2"/>
              <a:buChar char="v"/>
            </a:pPr>
            <a:endParaRPr lang="en-US" dirty="0">
              <a:latin typeface="Arial" panose="020B0604020202020204" pitchFamily="34" charset="0"/>
              <a:cs typeface="Arial" panose="020B0604020202020204" pitchFamily="34" charset="0"/>
            </a:endParaRPr>
          </a:p>
          <a:p>
            <a:pPr algn="l"/>
            <a:r>
              <a:rPr lang="en-US" b="1" dirty="0">
                <a:latin typeface="Arial" panose="020B0604020202020204" pitchFamily="34" charset="0"/>
                <a:cs typeface="Arial" panose="020B0604020202020204" pitchFamily="34" charset="0"/>
              </a:rPr>
              <a:t>Independence and choice</a:t>
            </a:r>
          </a:p>
          <a:p>
            <a:pPr algn="l"/>
            <a:r>
              <a:rPr lang="en-US" dirty="0">
                <a:latin typeface="Arial" panose="020B0604020202020204" pitchFamily="34" charset="0"/>
                <a:cs typeface="Arial" panose="020B0604020202020204" pitchFamily="34" charset="0"/>
              </a:rPr>
              <a:t>Older people should be supported help making decisions about their daily lives and care even with required help </a:t>
            </a:r>
          </a:p>
          <a:p>
            <a:pPr marL="285750" indent="-285750" algn="l">
              <a:buFont typeface="Wingdings" pitchFamily="2" charset="2"/>
              <a:buChar char="v"/>
            </a:pPr>
            <a:endParaRPr lang="en-US"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1FF6E8F-A3EE-6AF0-4ABE-7EF60AA9F6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4356" y="1986781"/>
            <a:ext cx="4982993" cy="3822525"/>
          </a:xfrm>
          <a:prstGeom prst="rect">
            <a:avLst/>
          </a:prstGeom>
        </p:spPr>
      </p:pic>
      <p:pic>
        <p:nvPicPr>
          <p:cNvPr id="5" name="trim.2B9C16C2-A3C7-4BBA-8D61-FF559197AA31.MOV">
            <a:hlinkClick r:id="" action="ppaction://media"/>
            <a:extLst>
              <a:ext uri="{FF2B5EF4-FFF2-40B4-BE49-F238E27FC236}">
                <a16:creationId xmlns:a16="http://schemas.microsoft.com/office/drawing/2014/main" id="{0739DED8-7CB1-B207-AA52-E25417B013B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023281" y="133188"/>
            <a:ext cx="930375" cy="1024266"/>
          </a:xfrm>
          <a:prstGeom prst="rect">
            <a:avLst/>
          </a:prstGeom>
        </p:spPr>
      </p:pic>
    </p:spTree>
    <p:extLst>
      <p:ext uri="{BB962C8B-B14F-4D97-AF65-F5344CB8AC3E}">
        <p14:creationId xmlns:p14="http://schemas.microsoft.com/office/powerpoint/2010/main" val="349778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D1B6DC-9422-9177-2720-2DCC16FEDAC0}"/>
              </a:ext>
            </a:extLst>
          </p:cNvPr>
          <p:cNvSpPr>
            <a:spLocks noGrp="1"/>
          </p:cNvSpPr>
          <p:nvPr>
            <p:ph type="title"/>
          </p:nvPr>
        </p:nvSpPr>
        <p:spPr>
          <a:xfrm>
            <a:off x="0" y="0"/>
            <a:ext cx="5660123" cy="1922529"/>
          </a:xfrm>
        </p:spPr>
        <p:txBody>
          <a:bodyPr vert="horz" lIns="91440" tIns="45720" rIns="91440" bIns="45720" rtlCol="0" anchor="b">
            <a:noAutofit/>
          </a:bodyPr>
          <a:lstStyle/>
          <a:p>
            <a:r>
              <a:rPr lang="en-US" sz="4000" b="1" kern="1200">
                <a:solidFill>
                  <a:schemeClr val="tx1"/>
                </a:solidFill>
                <a:latin typeface="Arial" panose="020B0604020202020204" pitchFamily="34" charset="0"/>
                <a:cs typeface="Arial" panose="020B0604020202020204" pitchFamily="34" charset="0"/>
              </a:rPr>
              <a:t>Theories of Ageing and Their Implications</a:t>
            </a:r>
            <a:br>
              <a:rPr lang="en-US" sz="4000" kern="1200">
                <a:solidFill>
                  <a:schemeClr val="tx1"/>
                </a:solidFill>
                <a:latin typeface="Arial" panose="020B0604020202020204" pitchFamily="34" charset="0"/>
                <a:cs typeface="Arial" panose="020B0604020202020204" pitchFamily="34" charset="0"/>
              </a:rPr>
            </a:br>
            <a:endParaRPr lang="en-US" sz="4000" kern="1200">
              <a:solidFill>
                <a:schemeClr val="tx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21A977A-2082-79F1-6B6C-54B9800CFB02}"/>
              </a:ext>
            </a:extLst>
          </p:cNvPr>
          <p:cNvSpPr txBox="1"/>
          <p:nvPr/>
        </p:nvSpPr>
        <p:spPr>
          <a:xfrm>
            <a:off x="6433891" y="1049284"/>
            <a:ext cx="5283955" cy="5078313"/>
          </a:xfrm>
          <a:prstGeom prst="rect">
            <a:avLst/>
          </a:prstGeom>
          <a:solidFill>
            <a:schemeClr val="bg1"/>
          </a:solidFill>
          <a:ln>
            <a:solidFill>
              <a:schemeClr val="bg1">
                <a:lumMod val="10000"/>
              </a:schemeClr>
            </a:solidFill>
          </a:ln>
        </p:spPr>
        <p:txBody>
          <a:bodyPr wrap="square" rtlCol="0">
            <a:spAutoFit/>
          </a:bodyPr>
          <a:lstStyle/>
          <a:p>
            <a:pPr algn="l"/>
            <a:r>
              <a:rPr lang="en-GB" dirty="0">
                <a:latin typeface="Arial" panose="020B0604020202020204" pitchFamily="34" charset="0"/>
                <a:cs typeface="Arial" panose="020B0604020202020204" pitchFamily="34" charset="0"/>
              </a:rPr>
              <a:t>Genetic</a:t>
            </a:r>
            <a:r>
              <a:rPr lang="en-US" dirty="0">
                <a:latin typeface="Arial" panose="020B0604020202020204" pitchFamily="34" charset="0"/>
                <a:cs typeface="Arial" panose="020B0604020202020204" pitchFamily="34" charset="0"/>
              </a:rPr>
              <a:t> and cellular factors contribute to differences in </a:t>
            </a:r>
            <a:r>
              <a:rPr lang="en-GB" dirty="0">
                <a:latin typeface="Arial" panose="020B0604020202020204" pitchFamily="34" charset="0"/>
                <a:cs typeface="Arial" panose="020B0604020202020204" pitchFamily="34" charset="0"/>
              </a:rPr>
              <a:t>lifespan, and</a:t>
            </a:r>
            <a:r>
              <a:rPr lang="en-US" dirty="0">
                <a:latin typeface="Arial" panose="020B0604020202020204" pitchFamily="34" charset="0"/>
                <a:cs typeface="Arial" panose="020B0604020202020204" pitchFamily="34" charset="0"/>
              </a:rPr>
              <a:t> cellular changes also </a:t>
            </a:r>
            <a:r>
              <a:rPr lang="en-GB" dirty="0">
                <a:latin typeface="Arial" panose="020B0604020202020204" pitchFamily="34" charset="0"/>
                <a:cs typeface="Arial" panose="020B0604020202020204" pitchFamily="34" charset="0"/>
              </a:rPr>
              <a:t>play</a:t>
            </a:r>
            <a:r>
              <a:rPr lang="en-US" dirty="0">
                <a:latin typeface="Arial" panose="020B0604020202020204" pitchFamily="34" charset="0"/>
                <a:cs typeface="Arial" panose="020B0604020202020204" pitchFamily="34" charset="0"/>
              </a:rPr>
              <a:t> a role in the </a:t>
            </a:r>
            <a:r>
              <a:rPr lang="en-GB" dirty="0">
                <a:latin typeface="Arial" panose="020B0604020202020204" pitchFamily="34" charset="0"/>
                <a:cs typeface="Arial" panose="020B0604020202020204" pitchFamily="34" charset="0"/>
              </a:rPr>
              <a:t>ageing</a:t>
            </a:r>
            <a:r>
              <a:rPr lang="en-US" dirty="0">
                <a:latin typeface="Arial" panose="020B0604020202020204" pitchFamily="34" charset="0"/>
                <a:cs typeface="Arial" panose="020B0604020202020204" pitchFamily="34" charset="0"/>
              </a:rPr>
              <a:t> process. (Pinto da </a:t>
            </a:r>
            <a:r>
              <a:rPr lang="en-GB" dirty="0">
                <a:latin typeface="Arial" panose="020B0604020202020204" pitchFamily="34" charset="0"/>
                <a:cs typeface="Arial" panose="020B0604020202020204" pitchFamily="34" charset="0"/>
              </a:rPr>
              <a:t>Costa</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a:t>
            </a:r>
            <a:r>
              <a:rPr lang="en-GB" i="1" dirty="0">
                <a:latin typeface="Arial" panose="020B0604020202020204" pitchFamily="34" charset="0"/>
                <a:cs typeface="Arial" panose="020B0604020202020204" pitchFamily="34" charset="0"/>
              </a:rPr>
              <a:t>,</a:t>
            </a:r>
            <a:r>
              <a:rPr lang="en-US" i="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2016)</a:t>
            </a:r>
          </a:p>
          <a:p>
            <a:pPr algn="l"/>
            <a:endParaRPr lang="en-US" dirty="0">
              <a:latin typeface="Arial" panose="020B0604020202020204" pitchFamily="34" charset="0"/>
              <a:cs typeface="Arial" panose="020B0604020202020204" pitchFamily="34" charset="0"/>
            </a:endParaRPr>
          </a:p>
          <a:p>
            <a:r>
              <a:rPr lang="en-US" sz="1800" b="1" i="0" dirty="0">
                <a:effectLst/>
                <a:latin typeface="Arial" panose="020B0604020202020204" pitchFamily="34" charset="0"/>
                <a:cs typeface="Arial" panose="020B0604020202020204" pitchFamily="34" charset="0"/>
              </a:rPr>
              <a:t>Changes in Brain Structure</a:t>
            </a:r>
            <a:endParaRPr lang="en-US" sz="1800" dirty="0">
              <a:effectLst/>
              <a:latin typeface="Arial" panose="020B0604020202020204" pitchFamily="34" charset="0"/>
              <a:cs typeface="Arial" panose="020B0604020202020204" pitchFamily="34" charset="0"/>
            </a:endParaRPr>
          </a:p>
          <a:p>
            <a:r>
              <a:rPr lang="en-US" sz="1800" i="0" dirty="0" err="1">
                <a:effectLst/>
                <a:latin typeface="Arial" panose="020B0604020202020204" pitchFamily="34" charset="0"/>
                <a:cs typeface="Arial" panose="020B0604020202020204" pitchFamily="34" charset="0"/>
              </a:rPr>
              <a:t>Ageing</a:t>
            </a:r>
            <a:r>
              <a:rPr lang="en-US" sz="1800" i="0" dirty="0">
                <a:effectLst/>
                <a:latin typeface="Arial" panose="020B0604020202020204" pitchFamily="34" charset="0"/>
                <a:cs typeface="Arial" panose="020B0604020202020204" pitchFamily="34" charset="0"/>
              </a:rPr>
              <a:t> is associated with reductions in brain volume and changes in grey and white matter, particularly in areas such as the frontal cortex. (Gibson and Allen</a:t>
            </a:r>
            <a:r>
              <a:rPr lang="en-US" dirty="0">
                <a:latin typeface="Arial" panose="020B0604020202020204" pitchFamily="34" charset="0"/>
                <a:cs typeface="Arial" panose="020B0604020202020204" pitchFamily="34" charset="0"/>
              </a:rPr>
              <a:t>. </a:t>
            </a:r>
            <a:r>
              <a:rPr lang="en-US" sz="1800" i="0" dirty="0">
                <a:effectLst/>
                <a:latin typeface="Arial" panose="020B0604020202020204" pitchFamily="34" charset="0"/>
                <a:cs typeface="Arial" panose="020B0604020202020204" pitchFamily="34" charset="0"/>
              </a:rPr>
              <a:t>2023)</a:t>
            </a:r>
          </a:p>
          <a:p>
            <a:endParaRPr lang="en-US" dirty="0">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Age-Related</a:t>
            </a:r>
            <a:r>
              <a:rPr lang="en-US" sz="1800" b="1" i="0" dirty="0">
                <a:effectLst/>
                <a:latin typeface="Arial" panose="020B0604020202020204" pitchFamily="34" charset="0"/>
                <a:cs typeface="Arial" panose="020B0604020202020204" pitchFamily="34" charset="0"/>
              </a:rPr>
              <a:t> Biological Changes</a:t>
            </a:r>
            <a:endParaRPr lang="en-US" sz="1800" dirty="0">
              <a:effectLst/>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Age-related</a:t>
            </a:r>
            <a:r>
              <a:rPr lang="en-US" sz="1800" i="0" dirty="0">
                <a:effectLst/>
                <a:latin typeface="Arial" panose="020B0604020202020204" pitchFamily="34" charset="0"/>
                <a:cs typeface="Arial" panose="020B0604020202020204" pitchFamily="34" charset="0"/>
              </a:rPr>
              <a:t> biological changes are associated with an increased risk of disease, disability and death. (</a:t>
            </a:r>
            <a:r>
              <a:rPr lang="en-US" sz="1800" b="0" i="0" u="none" strike="noStrike" dirty="0" err="1">
                <a:solidFill>
                  <a:srgbClr val="1B1B1B"/>
                </a:solidFill>
                <a:effectLst/>
                <a:latin typeface="Arial" panose="020B0604020202020204" pitchFamily="34" charset="0"/>
                <a:cs typeface="Arial" panose="020B0604020202020204" pitchFamily="34" charset="0"/>
              </a:rPr>
              <a:t>Dollemore</a:t>
            </a:r>
            <a:r>
              <a:rPr lang="en-US" sz="1800" b="0" i="0" u="none" strike="noStrike" dirty="0">
                <a:solidFill>
                  <a:srgbClr val="1B1B1B"/>
                </a:solidFill>
                <a:effectLst/>
                <a:latin typeface="Arial" panose="020B0604020202020204" pitchFamily="34" charset="0"/>
                <a:cs typeface="Arial" panose="020B0604020202020204" pitchFamily="34" charset="0"/>
              </a:rPr>
              <a:t> D.</a:t>
            </a:r>
            <a:r>
              <a:rPr lang="en-GB" sz="1800" b="0" i="0" u="none" strike="noStrike" dirty="0">
                <a:solidFill>
                  <a:srgbClr val="1B1B1B"/>
                </a:solidFill>
                <a:effectLst/>
                <a:latin typeface="Arial" panose="020B0604020202020204" pitchFamily="34" charset="0"/>
                <a:cs typeface="Arial" panose="020B0604020202020204" pitchFamily="34" charset="0"/>
              </a:rPr>
              <a:t>,</a:t>
            </a:r>
            <a:r>
              <a:rPr lang="en-US" sz="1800" b="0" i="0" u="none" strike="noStrike" dirty="0">
                <a:solidFill>
                  <a:srgbClr val="1B1B1B"/>
                </a:solidFill>
                <a:effectLst/>
                <a:latin typeface="Arial" panose="020B0604020202020204" pitchFamily="34" charset="0"/>
                <a:cs typeface="Arial" panose="020B0604020202020204" pitchFamily="34" charset="0"/>
              </a:rPr>
              <a:t> </a:t>
            </a:r>
            <a:r>
              <a:rPr lang="en-US" sz="1800" i="0" dirty="0">
                <a:effectLst/>
                <a:latin typeface="Arial" panose="020B0604020202020204" pitchFamily="34" charset="0"/>
                <a:cs typeface="Arial" panose="020B0604020202020204" pitchFamily="34" charset="0"/>
              </a:rPr>
              <a:t>2002)</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801EC27-874D-7E49-1D23-E2651B829E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4154" y="1633321"/>
            <a:ext cx="5334000" cy="4162125"/>
          </a:xfrm>
          <a:prstGeom prst="rect">
            <a:avLst/>
          </a:prstGeom>
        </p:spPr>
      </p:pic>
      <p:pic>
        <p:nvPicPr>
          <p:cNvPr id="5" name="trim.750E16A7-63DD-4831-8174-655DDE2F69CA.MOV">
            <a:hlinkClick r:id="" action="ppaction://media"/>
            <a:extLst>
              <a:ext uri="{FF2B5EF4-FFF2-40B4-BE49-F238E27FC236}">
                <a16:creationId xmlns:a16="http://schemas.microsoft.com/office/drawing/2014/main" id="{6FB9ED5C-866C-C02D-4902-CD32F3D6A68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660123" y="25369"/>
            <a:ext cx="1003457" cy="1094680"/>
          </a:xfrm>
          <a:prstGeom prst="rect">
            <a:avLst/>
          </a:prstGeom>
        </p:spPr>
      </p:pic>
    </p:spTree>
    <p:extLst>
      <p:ext uri="{BB962C8B-B14F-4D97-AF65-F5344CB8AC3E}">
        <p14:creationId xmlns:p14="http://schemas.microsoft.com/office/powerpoint/2010/main" val="4063550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42A0BD-446C-B317-242C-B1E625B15FCD}"/>
              </a:ext>
            </a:extLst>
          </p:cNvPr>
          <p:cNvSpPr>
            <a:spLocks noGrp="1"/>
          </p:cNvSpPr>
          <p:nvPr>
            <p:ph type="title"/>
          </p:nvPr>
        </p:nvSpPr>
        <p:spPr>
          <a:xfrm>
            <a:off x="0" y="573964"/>
            <a:ext cx="11629007" cy="1248751"/>
          </a:xfrm>
        </p:spPr>
        <p:txBody>
          <a:bodyPr vert="horz" lIns="91440" tIns="45720" rIns="91440" bIns="45720" rtlCol="0" anchor="b">
            <a:normAutofit fontScale="90000"/>
          </a:bodyPr>
          <a:lstStyle/>
          <a:p>
            <a:r>
              <a:rPr lang="en-US" b="1" kern="1200" dirty="0">
                <a:solidFill>
                  <a:schemeClr val="tx1"/>
                </a:solidFill>
                <a:latin typeface="Arial" panose="020B0604020202020204" pitchFamily="34" charset="0"/>
                <a:cs typeface="Arial" panose="020B0604020202020204" pitchFamily="34" charset="0"/>
              </a:rPr>
              <a:t>Challenges to Independence </a:t>
            </a:r>
            <a:br>
              <a:rPr lang="en-US" b="1" kern="1200" dirty="0">
                <a:solidFill>
                  <a:schemeClr val="tx1"/>
                </a:solidFill>
                <a:latin typeface="Arial" panose="020B0604020202020204" pitchFamily="34" charset="0"/>
                <a:cs typeface="Arial" panose="020B0604020202020204" pitchFamily="34" charset="0"/>
              </a:rPr>
            </a:br>
            <a:r>
              <a:rPr lang="en-US" b="1" kern="1200" dirty="0">
                <a:solidFill>
                  <a:schemeClr val="tx1"/>
                </a:solidFill>
                <a:latin typeface="Arial" panose="020B0604020202020204" pitchFamily="34" charset="0"/>
                <a:cs typeface="Arial" panose="020B0604020202020204" pitchFamily="34" charset="0"/>
              </a:rPr>
              <a:t>and Empowerment</a:t>
            </a:r>
            <a:br>
              <a:rPr lang="en-US" kern="1200" dirty="0">
                <a:solidFill>
                  <a:schemeClr val="tx1"/>
                </a:solidFill>
                <a:latin typeface="Arial" panose="020B0604020202020204" pitchFamily="34" charset="0"/>
                <a:cs typeface="Arial" panose="020B0604020202020204" pitchFamily="34" charset="0"/>
              </a:rPr>
            </a:br>
            <a:endParaRPr lang="en-US" kern="1200"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AE49C3A-285B-EC83-6EAC-8321E6AAB7F8}"/>
              </a:ext>
            </a:extLst>
          </p:cNvPr>
          <p:cNvSpPr txBox="1"/>
          <p:nvPr/>
        </p:nvSpPr>
        <p:spPr>
          <a:xfrm>
            <a:off x="4730818" y="-269488"/>
            <a:ext cx="7570212" cy="8125301"/>
          </a:xfrm>
          <a:prstGeom prst="rect">
            <a:avLst/>
          </a:prstGeom>
          <a:noFill/>
        </p:spPr>
        <p:txBody>
          <a:bodyPr wrap="square" rtlCol="0">
            <a:spAutoFit/>
          </a:bodyPr>
          <a:lstStyle/>
          <a:p>
            <a:pPr marL="285750" indent="-285750">
              <a:buFont typeface="Wingdings" pitchFamily="2" charset="2"/>
              <a:buChar char="v"/>
            </a:pPr>
            <a:endParaRPr lang="en-US" dirty="0">
              <a:latin typeface="Arial" panose="020B0604020202020204" pitchFamily="34" charset="0"/>
              <a:cs typeface="Arial" panose="020B0604020202020204" pitchFamily="34" charset="0"/>
            </a:endParaRPr>
          </a:p>
          <a:p>
            <a:pPr marL="285750" indent="-285750">
              <a:buFont typeface="Wingdings" pitchFamily="2" charset="2"/>
              <a:buChar char="v"/>
            </a:pPr>
            <a:endParaRPr lang="en-US" dirty="0">
              <a:latin typeface="Arial" panose="020B0604020202020204" pitchFamily="34" charset="0"/>
              <a:cs typeface="Arial" panose="020B0604020202020204" pitchFamily="34" charset="0"/>
            </a:endParaRPr>
          </a:p>
          <a:p>
            <a:pPr marL="285750" indent="-285750">
              <a:buFont typeface="Wingdings" pitchFamily="2" charset="2"/>
              <a:buChar char="v"/>
            </a:pPr>
            <a:endParaRPr lang="en-US" dirty="0">
              <a:latin typeface="Arial" panose="020B0604020202020204" pitchFamily="34" charset="0"/>
              <a:cs typeface="Arial" panose="020B0604020202020204" pitchFamily="34" charset="0"/>
            </a:endParaRPr>
          </a:p>
          <a:p>
            <a:pPr marL="285750" indent="-285750">
              <a:buFont typeface="Wingdings" pitchFamily="2" charset="2"/>
              <a:buChar char="v"/>
            </a:pPr>
            <a:endParaRPr lang="en-US" dirty="0">
              <a:latin typeface="Arial" panose="020B0604020202020204" pitchFamily="34" charset="0"/>
              <a:cs typeface="Arial" panose="020B0604020202020204" pitchFamily="34" charset="0"/>
            </a:endParaRPr>
          </a:p>
          <a:p>
            <a:pPr marL="285750" indent="-285750">
              <a:buFont typeface="Wingdings" pitchFamily="2" charset="2"/>
              <a:buChar char="v"/>
            </a:pPr>
            <a:r>
              <a:rPr lang="en-US" dirty="0">
                <a:latin typeface="Arial" panose="020B0604020202020204" pitchFamily="34" charset="0"/>
                <a:cs typeface="Arial" panose="020B0604020202020204" pitchFamily="34" charset="0"/>
              </a:rPr>
              <a:t>Loneliness - the </a:t>
            </a:r>
            <a:r>
              <a:rPr lang="en-US" sz="1800" b="0" i="0" dirty="0">
                <a:effectLst/>
                <a:latin typeface="Arial" panose="020B0604020202020204" pitchFamily="34" charset="0"/>
                <a:cs typeface="Arial" panose="020B0604020202020204" pitchFamily="34" charset="0"/>
              </a:rPr>
              <a:t>distressing feeling of being alone or disconnected from others</a:t>
            </a:r>
          </a:p>
          <a:p>
            <a:pPr marL="285750" indent="-285750">
              <a:buFont typeface="Wingdings" pitchFamily="2" charset="2"/>
              <a:buChar char="v"/>
            </a:pPr>
            <a:endParaRPr lang="en-US" dirty="0">
              <a:latin typeface="Arial" panose="020B0604020202020204" pitchFamily="34" charset="0"/>
              <a:cs typeface="Arial" panose="020B0604020202020204" pitchFamily="34" charset="0"/>
            </a:endParaRPr>
          </a:p>
          <a:p>
            <a:pPr marL="285750" indent="-285750">
              <a:buFont typeface="Wingdings" pitchFamily="2" charset="2"/>
              <a:buChar char="v"/>
            </a:pPr>
            <a:r>
              <a:rPr lang="en-US" sz="1800" b="0" i="0" dirty="0">
                <a:effectLst/>
                <a:latin typeface="Arial" panose="020B0604020202020204" pitchFamily="34" charset="0"/>
                <a:cs typeface="Arial" panose="020B0604020202020204" pitchFamily="34" charset="0"/>
              </a:rPr>
              <a:t>Social isolation- Having limited social contact and few regular interactions.</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sz="1800" b="1" i="0" dirty="0">
                <a:effectLst/>
                <a:latin typeface="Arial" panose="020B0604020202020204" pitchFamily="34" charset="0"/>
                <a:cs typeface="Arial" panose="020B0604020202020204" pitchFamily="34" charset="0"/>
              </a:rPr>
              <a:t>Physical and health challenges:</a:t>
            </a:r>
            <a:endParaRPr lang="en-US" sz="1800" dirty="0">
              <a:effectLst/>
              <a:latin typeface="Arial" panose="020B0604020202020204" pitchFamily="34" charset="0"/>
              <a:cs typeface="Arial" panose="020B0604020202020204" pitchFamily="34" charset="0"/>
            </a:endParaRPr>
          </a:p>
          <a:p>
            <a:r>
              <a:rPr lang="en-US" sz="1800" b="0" i="0" dirty="0">
                <a:effectLst/>
                <a:latin typeface="Arial" panose="020B0604020202020204" pitchFamily="34" charset="0"/>
                <a:cs typeface="Arial" panose="020B0604020202020204" pitchFamily="34" charset="0"/>
              </a:rPr>
              <a:t>Hearing loss, vision problems, disability and reduced mobility can increase the risk of isolation.</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sz="1800" b="1" i="0" dirty="0">
                <a:effectLst/>
                <a:latin typeface="Arial" panose="020B0604020202020204" pitchFamily="34" charset="0"/>
                <a:cs typeface="Arial" panose="020B0604020202020204" pitchFamily="34" charset="0"/>
              </a:rPr>
              <a:t>Impact on wellbeing:</a:t>
            </a:r>
            <a:endParaRPr lang="en-US" sz="1800" dirty="0">
              <a:effectLst/>
              <a:latin typeface="Arial" panose="020B0604020202020204" pitchFamily="34" charset="0"/>
              <a:cs typeface="Arial" panose="020B0604020202020204" pitchFamily="34" charset="0"/>
            </a:endParaRPr>
          </a:p>
          <a:p>
            <a:r>
              <a:rPr lang="en-US" sz="1800" b="0" i="0" dirty="0">
                <a:effectLst/>
                <a:latin typeface="Arial" panose="020B0604020202020204" pitchFamily="34" charset="0"/>
                <a:cs typeface="Arial" panose="020B0604020202020204" pitchFamily="34" charset="0"/>
              </a:rPr>
              <a:t>Loneliness and social isolation are linked to depression, cognitive decline, dementia and poorer physical health.</a:t>
            </a:r>
          </a:p>
          <a:p>
            <a:endParaRPr lang="en-US" dirty="0">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r>
              <a:rPr lang="en-US" sz="1800" b="1" i="0" dirty="0">
                <a:effectLst/>
                <a:latin typeface="Arial" panose="020B0604020202020204" pitchFamily="34" charset="0"/>
                <a:cs typeface="Arial" panose="020B0604020202020204" pitchFamily="34" charset="0"/>
              </a:rPr>
              <a:t>Prevalence:</a:t>
            </a:r>
            <a:r>
              <a:rPr lang="en-US" sz="1800" b="0" i="0" dirty="0">
                <a:effectLst/>
                <a:latin typeface="Arial" panose="020B0604020202020204" pitchFamily="34" charset="0"/>
                <a:cs typeface="Arial" panose="020B0604020202020204" pitchFamily="34" charset="0"/>
              </a:rPr>
              <a:t> Approximately 11.8% of older people worldwide experience loneliness (WHO 2025.)</a:t>
            </a:r>
          </a:p>
          <a:p>
            <a:endParaRPr lang="en-US" sz="1800" dirty="0">
              <a:effectLst/>
              <a:latin typeface="Arial" panose="020B0604020202020204" pitchFamily="34" charset="0"/>
              <a:cs typeface="Arial" panose="020B0604020202020204" pitchFamily="34" charset="0"/>
            </a:endParaRPr>
          </a:p>
          <a:p>
            <a:r>
              <a:rPr lang="en-US" sz="1800" b="1" i="0" dirty="0">
                <a:effectLst/>
                <a:latin typeface="Arial" panose="020B0604020202020204" pitchFamily="34" charset="0"/>
                <a:cs typeface="Arial" panose="020B0604020202020204" pitchFamily="34" charset="0"/>
              </a:rPr>
              <a:t>Reducing isolation:</a:t>
            </a:r>
            <a:r>
              <a:rPr lang="en-US" sz="1800" b="0" i="0" dirty="0">
                <a:effectLst/>
                <a:latin typeface="Arial" panose="020B0604020202020204" pitchFamily="34" charset="0"/>
                <a:cs typeface="Arial" panose="020B0604020202020204" pitchFamily="34" charset="0"/>
              </a:rPr>
              <a:t> Community groups, befriending services and digital technology can help older people maintain social connections </a:t>
            </a:r>
            <a:endParaRPr lang="en-US" sz="1800" dirty="0">
              <a:effectLst/>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pPr algn="l"/>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7243E4F-981B-5C0A-F484-0BF918A210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076" y="1812241"/>
            <a:ext cx="4449664" cy="3234255"/>
          </a:xfrm>
          <a:prstGeom prst="rect">
            <a:avLst/>
          </a:prstGeom>
        </p:spPr>
      </p:pic>
      <p:pic>
        <p:nvPicPr>
          <p:cNvPr id="3" name="trim.CF5BD941-D360-4639-A631-67FE331AFE2E.MOV">
            <a:hlinkClick r:id="" action="ppaction://media"/>
            <a:extLst>
              <a:ext uri="{FF2B5EF4-FFF2-40B4-BE49-F238E27FC236}">
                <a16:creationId xmlns:a16="http://schemas.microsoft.com/office/drawing/2014/main" id="{825ADA97-C56F-507F-AF27-0E88D452E06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12091" y="5483780"/>
            <a:ext cx="1061438" cy="1248751"/>
          </a:xfrm>
          <a:prstGeom prst="rect">
            <a:avLst/>
          </a:prstGeom>
        </p:spPr>
      </p:pic>
    </p:spTree>
    <p:extLst>
      <p:ext uri="{BB962C8B-B14F-4D97-AF65-F5344CB8AC3E}">
        <p14:creationId xmlns:p14="http://schemas.microsoft.com/office/powerpoint/2010/main" val="624396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C277D19-7DB2-4EB7-A9D7-94188998E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B197D2C-A33B-4345-BB16-C894ABA82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024" y="1040877"/>
            <a:ext cx="7080494" cy="4776246"/>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718F2D1B-FFFB-4ACA-6B53-CDC532206EA2}"/>
              </a:ext>
            </a:extLst>
          </p:cNvPr>
          <p:cNvSpPr>
            <a:spLocks noGrp="1"/>
          </p:cNvSpPr>
          <p:nvPr>
            <p:ph type="title"/>
          </p:nvPr>
        </p:nvSpPr>
        <p:spPr>
          <a:xfrm>
            <a:off x="0" y="0"/>
            <a:ext cx="11588610" cy="2630806"/>
          </a:xfrm>
        </p:spPr>
        <p:txBody>
          <a:bodyPr vert="horz" lIns="91440" tIns="45720" rIns="91440" bIns="45720" rtlCol="0" anchor="ctr">
            <a:normAutofit/>
          </a:bodyPr>
          <a:lstStyle/>
          <a:p>
            <a:r>
              <a:rPr lang="en-US" sz="4000" b="1" kern="1200">
                <a:solidFill>
                  <a:schemeClr val="tx1"/>
                </a:solidFill>
                <a:latin typeface="Arial" panose="020B0604020202020204" pitchFamily="34" charset="0"/>
                <a:cs typeface="Arial" panose="020B0604020202020204" pitchFamily="34" charset="0"/>
              </a:rPr>
              <a:t>UK Policy and Legislation</a:t>
            </a:r>
            <a:br>
              <a:rPr lang="en-US" sz="4000" kern="1200">
                <a:solidFill>
                  <a:schemeClr val="tx1"/>
                </a:solidFill>
                <a:latin typeface="Arial" panose="020B0604020202020204" pitchFamily="34" charset="0"/>
                <a:cs typeface="Arial" panose="020B0604020202020204" pitchFamily="34" charset="0"/>
              </a:rPr>
            </a:br>
            <a:endParaRPr lang="en-US" sz="4000" kern="1200">
              <a:solidFill>
                <a:schemeClr val="tx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9460C39-4DC2-FF84-77BE-79F3BFA6272B}"/>
              </a:ext>
            </a:extLst>
          </p:cNvPr>
          <p:cNvSpPr txBox="1"/>
          <p:nvPr/>
        </p:nvSpPr>
        <p:spPr>
          <a:xfrm>
            <a:off x="267024" y="1540885"/>
            <a:ext cx="10637996" cy="4801314"/>
          </a:xfrm>
          <a:prstGeom prst="rect">
            <a:avLst/>
          </a:prstGeom>
          <a:noFill/>
        </p:spPr>
        <p:txBody>
          <a:bodyPr wrap="square" rtlCol="0">
            <a:spAutoFit/>
          </a:bodyPr>
          <a:lstStyle/>
          <a:p>
            <a:r>
              <a:rPr lang="en-US" sz="1800" b="1" i="0" dirty="0">
                <a:effectLst/>
                <a:latin typeface="UICTFontTextStyleEmphasizedBody"/>
              </a:rPr>
              <a:t>Care Act 2014</a:t>
            </a:r>
            <a:endParaRPr lang="en-US" sz="1800" dirty="0">
              <a:effectLst/>
              <a:latin typeface=".AppleSystemUIFont"/>
            </a:endParaRPr>
          </a:p>
          <a:p>
            <a:pPr marL="285750" lvl="0" indent="-285750">
              <a:buFont typeface="Wingdings" pitchFamily="2" charset="2"/>
              <a:buChar char="v"/>
            </a:pPr>
            <a:r>
              <a:rPr lang="en-US" sz="1800" b="0" i="0" dirty="0">
                <a:effectLst/>
                <a:latin typeface="UICTFontTextStyleBody"/>
              </a:rPr>
              <a:t>Places a legal duty on local authorities to promote individual wellbeing.</a:t>
            </a:r>
          </a:p>
          <a:p>
            <a:pPr marL="285750" indent="-285750">
              <a:buFont typeface="Wingdings" pitchFamily="2" charset="2"/>
              <a:buChar char="v"/>
            </a:pPr>
            <a:r>
              <a:rPr lang="en-US" sz="1800" b="0" i="0" dirty="0">
                <a:effectLst/>
                <a:latin typeface="UICTFontTextStyleBody"/>
              </a:rPr>
              <a:t>Supports dignity, independence and personal choice in care decisions.</a:t>
            </a:r>
            <a:endParaRPr lang="en-US" sz="1800" dirty="0">
              <a:effectLst/>
              <a:latin typeface=".AppleSystemUIFont"/>
            </a:endParaRPr>
          </a:p>
          <a:p>
            <a:pPr lvl="0"/>
            <a:endParaRPr lang="en-US" sz="1800" dirty="0">
              <a:effectLst/>
              <a:latin typeface=".AppleSystemUIFont"/>
            </a:endParaRPr>
          </a:p>
          <a:p>
            <a:r>
              <a:rPr lang="en-US" sz="1800" b="1" i="0" dirty="0">
                <a:effectLst/>
                <a:latin typeface="UICTFontTextStyleEmphasizedBody"/>
              </a:rPr>
              <a:t>Critical point:</a:t>
            </a:r>
            <a:r>
              <a:rPr lang="en-US" sz="1800" b="0" i="0" dirty="0">
                <a:effectLst/>
                <a:latin typeface="UICTFontTextStyleBody"/>
              </a:rPr>
              <a:t> </a:t>
            </a:r>
            <a:r>
              <a:rPr lang="en-US" dirty="0">
                <a:latin typeface="UICTFontTextStyleBody"/>
              </a:rPr>
              <a:t>even though </a:t>
            </a:r>
            <a:r>
              <a:rPr lang="en-US" sz="1800" b="0" i="0" dirty="0">
                <a:effectLst/>
                <a:latin typeface="UICTFontTextStyleBody"/>
              </a:rPr>
              <a:t>the Act promotes choice and independence the effectiveness of these rights depends on how care services put them into practice.</a:t>
            </a:r>
            <a:endParaRPr lang="en-US" sz="1800" dirty="0">
              <a:effectLst/>
              <a:latin typeface=".AppleSystemUIFont"/>
            </a:endParaRPr>
          </a:p>
          <a:p>
            <a:pPr lvl="0"/>
            <a:endParaRPr lang="en-US" sz="1800" dirty="0">
              <a:effectLst/>
              <a:latin typeface=".AppleSystemUIFont"/>
            </a:endParaRPr>
          </a:p>
          <a:p>
            <a:r>
              <a:rPr lang="en-US" sz="1800" b="1" i="0" dirty="0">
                <a:effectLst/>
                <a:latin typeface="UICTFontTextStyleEmphasizedBody"/>
              </a:rPr>
              <a:t>Equality Act 2010</a:t>
            </a:r>
            <a:endParaRPr lang="en-US" sz="1800" dirty="0">
              <a:effectLst/>
              <a:latin typeface=".AppleSystemUIFont"/>
            </a:endParaRPr>
          </a:p>
          <a:p>
            <a:r>
              <a:rPr lang="en-US" sz="1800" b="0" i="0" dirty="0">
                <a:effectLst/>
                <a:latin typeface="UICTFontTextStyleBody"/>
              </a:rPr>
              <a:t>Protects older people from age discrimination when accessing healthcare and social care services.</a:t>
            </a:r>
            <a:endParaRPr lang="en-US" sz="1800" dirty="0">
              <a:effectLst/>
              <a:latin typeface=".AppleSystemUIFont"/>
            </a:endParaRPr>
          </a:p>
          <a:p>
            <a:r>
              <a:rPr lang="en-US" sz="1800" b="1" i="0" dirty="0">
                <a:effectLst/>
                <a:latin typeface="UICTFontTextStyleEmphasizedBody"/>
              </a:rPr>
              <a:t>Limitation:</a:t>
            </a:r>
            <a:r>
              <a:rPr lang="en-US" sz="1800" b="0" i="0" dirty="0">
                <a:effectLst/>
                <a:latin typeface="UICTFontTextStyleBody"/>
              </a:rPr>
              <a:t> Different treatment based on age may be lawful if it can be objectively justified.</a:t>
            </a:r>
            <a:endParaRPr lang="en-US" sz="1800" dirty="0">
              <a:effectLst/>
              <a:latin typeface=".AppleSystemUIFont"/>
            </a:endParaRPr>
          </a:p>
          <a:p>
            <a:pPr lvl="0"/>
            <a:endParaRPr lang="en-US" sz="1800" dirty="0">
              <a:effectLst/>
              <a:latin typeface=".AppleSystemUIFont"/>
            </a:endParaRPr>
          </a:p>
          <a:p>
            <a:r>
              <a:rPr lang="en-US" sz="1800" b="1" i="0" dirty="0">
                <a:effectLst/>
                <a:latin typeface="UICTFontTextStyleEmphasizedBody"/>
              </a:rPr>
              <a:t>mental Capacity Act 2005</a:t>
            </a:r>
            <a:endParaRPr lang="en-US" sz="1800" dirty="0">
              <a:effectLst/>
              <a:latin typeface=".AppleSystemUIFont"/>
            </a:endParaRPr>
          </a:p>
          <a:p>
            <a:pPr marL="285750" indent="-285750">
              <a:buFont typeface="Wingdings" pitchFamily="2" charset="2"/>
              <a:buChar char="v"/>
            </a:pPr>
            <a:r>
              <a:rPr lang="en-US" sz="1800" b="0" i="0" dirty="0">
                <a:effectLst/>
                <a:latin typeface="UICTFontTextStyleBody"/>
              </a:rPr>
              <a:t>Protects and empowers people aged 16 and over who may lack capacity to make </a:t>
            </a:r>
            <a:endParaRPr lang="en-US" dirty="0">
              <a:latin typeface=".AppleSystemUIFont"/>
            </a:endParaRPr>
          </a:p>
          <a:p>
            <a:r>
              <a:rPr lang="en-US" sz="1800" b="0" i="0" dirty="0">
                <a:effectLst/>
                <a:latin typeface="UICTFontTextStyleBody"/>
              </a:rPr>
              <a:t>certain decisions.</a:t>
            </a:r>
            <a:endParaRPr lang="en-US" sz="1800" dirty="0">
              <a:effectLst/>
              <a:latin typeface=".AppleSystemUIFont"/>
            </a:endParaRPr>
          </a:p>
          <a:p>
            <a:pPr marL="285750" indent="-285750">
              <a:buFont typeface="Wingdings" pitchFamily="2" charset="2"/>
              <a:buChar char="v"/>
            </a:pPr>
            <a:r>
              <a:rPr lang="en-US" sz="1800" b="0" i="0" dirty="0">
                <a:effectLst/>
                <a:latin typeface="UICTFontTextStyleBody"/>
              </a:rPr>
              <a:t>Supports individuals to make their own decisions wherever possible</a:t>
            </a:r>
            <a:r>
              <a:rPr lang="en-US" dirty="0">
                <a:latin typeface="UICTFontTextStyleBody"/>
              </a:rPr>
              <a:t> </a:t>
            </a:r>
            <a:r>
              <a:rPr lang="en-US" sz="1800" b="0" i="0" dirty="0">
                <a:effectLst/>
                <a:latin typeface="UICTFontTextStyleBody"/>
              </a:rPr>
              <a:t>protecting their independence and choice.</a:t>
            </a:r>
            <a:endParaRPr lang="en-US" sz="1800" dirty="0">
              <a:effectLst/>
              <a:latin typeface=".AppleSystemUIFont"/>
            </a:endParaRPr>
          </a:p>
          <a:p>
            <a:pPr algn="l"/>
            <a:endParaRPr lang="en-US" dirty="0"/>
          </a:p>
        </p:txBody>
      </p:sp>
      <p:pic>
        <p:nvPicPr>
          <p:cNvPr id="3" name="trim.1BC0F4EE-E8FB-47EB-BAEC-6935F797743C.MOV">
            <a:hlinkClick r:id="" action="ppaction://media"/>
            <a:extLst>
              <a:ext uri="{FF2B5EF4-FFF2-40B4-BE49-F238E27FC236}">
                <a16:creationId xmlns:a16="http://schemas.microsoft.com/office/drawing/2014/main" id="{8F03E7E5-3968-1A74-3781-AB799097896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33534" y="5697753"/>
            <a:ext cx="1015216" cy="1160247"/>
          </a:xfrm>
          <a:prstGeom prst="rect">
            <a:avLst/>
          </a:prstGeom>
        </p:spPr>
      </p:pic>
    </p:spTree>
    <p:extLst>
      <p:ext uri="{BB962C8B-B14F-4D97-AF65-F5344CB8AC3E}">
        <p14:creationId xmlns:p14="http://schemas.microsoft.com/office/powerpoint/2010/main" val="355678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E6FD1AB0-1145-073F-0902-77DBEE6E0280}"/>
              </a:ext>
            </a:extLst>
          </p:cNvPr>
          <p:cNvSpPr>
            <a:spLocks noGrp="1"/>
          </p:cNvSpPr>
          <p:nvPr>
            <p:ph type="title"/>
          </p:nvPr>
        </p:nvSpPr>
        <p:spPr>
          <a:xfrm>
            <a:off x="291440" y="554016"/>
            <a:ext cx="10249612" cy="1285994"/>
          </a:xfrm>
        </p:spPr>
        <p:txBody>
          <a:bodyPr>
            <a:normAutofit fontScale="90000"/>
          </a:bodyPr>
          <a:lstStyle/>
          <a:p>
            <a:r>
              <a:rPr lang="en-US" b="1" dirty="0">
                <a:latin typeface="Arial" panose="020B0604020202020204" pitchFamily="34" charset="0"/>
                <a:cs typeface="Arial" panose="020B0604020202020204" pitchFamily="34" charset="0"/>
              </a:rPr>
              <a:t>Contemporary Local and National Provision</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C0357B6-A9E4-855B-C6B1-642F3C39378E}"/>
              </a:ext>
            </a:extLst>
          </p:cNvPr>
          <p:cNvSpPr txBox="1"/>
          <p:nvPr/>
        </p:nvSpPr>
        <p:spPr>
          <a:xfrm>
            <a:off x="213653" y="1617665"/>
            <a:ext cx="7908682" cy="5078313"/>
          </a:xfrm>
          <a:prstGeom prst="rect">
            <a:avLst/>
          </a:prstGeom>
          <a:noFill/>
        </p:spPr>
        <p:txBody>
          <a:bodyPr wrap="square" rtlCol="0">
            <a:spAutoFit/>
          </a:bodyPr>
          <a:lstStyle/>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Unmet care needs</a:t>
            </a:r>
            <a:r>
              <a:rPr lang="en-US" dirty="0">
                <a:latin typeface="Arial" panose="020B0604020202020204" pitchFamily="34" charset="0"/>
                <a:cs typeface="Arial" panose="020B0604020202020204" pitchFamily="34" charset="0"/>
              </a:rPr>
              <a:t> - </a:t>
            </a:r>
            <a:r>
              <a:rPr lang="en-US" sz="1800" i="0" dirty="0">
                <a:effectLst/>
                <a:latin typeface="Arial" panose="020B0604020202020204" pitchFamily="34" charset="0"/>
                <a:cs typeface="Arial" panose="020B0604020202020204" pitchFamily="34" charset="0"/>
              </a:rPr>
              <a:t>Approximately 2 million older people in England have unmet social care needs.</a:t>
            </a:r>
            <a:br>
              <a:rPr lang="en-US" sz="1800" dirty="0">
                <a:effectLst/>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Older adults aged 80+ 28% have unmet social care needs</a:t>
            </a:r>
            <a:r>
              <a:rPr lang="en-US" dirty="0">
                <a:latin typeface="Arial" panose="020B0604020202020204" pitchFamily="34" charset="0"/>
                <a:cs typeface="Arial" panose="020B0604020202020204" pitchFamily="34" charset="0"/>
              </a:rPr>
              <a:t> </a:t>
            </a:r>
            <a:r>
              <a:rPr lang="en-US" sz="1800" i="0" dirty="0">
                <a:effectLst/>
                <a:latin typeface="Arial" panose="020B0604020202020204" pitchFamily="34" charset="0"/>
                <a:cs typeface="Arial" panose="020B0604020202020204" pitchFamily="34" charset="0"/>
              </a:rPr>
              <a:t>with some experiencing long A&amp;E waiting times.</a:t>
            </a:r>
            <a:br>
              <a:rPr lang="en-US" sz="1800" dirty="0">
                <a:effectLst/>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Service limitations - Current NHS and social care provision can struggle to meet complex needs despite examples of good practice.</a:t>
            </a:r>
            <a:br>
              <a:rPr lang="en-US" sz="1800" dirty="0">
                <a:effectLst/>
                <a:latin typeface="Arial" panose="020B0604020202020204" pitchFamily="34" charset="0"/>
                <a:cs typeface="Arial" panose="020B0604020202020204" pitchFamily="34" charset="0"/>
              </a:rPr>
            </a:br>
            <a:br>
              <a:rPr lang="en-US" sz="1800" dirty="0">
                <a:effectLst/>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Current challenges - Around 2 million older people in England have unmet social care needs highlighting gaps in existing provision (Age UK 20</a:t>
            </a:r>
            <a:r>
              <a:rPr lang="en-GB" sz="1800" i="0" dirty="0">
                <a:effectLst/>
                <a:latin typeface="Arial" panose="020B0604020202020204" pitchFamily="34" charset="0"/>
                <a:cs typeface="Arial" panose="020B0604020202020204" pitchFamily="34" charset="0"/>
              </a:rPr>
              <a:t>24</a:t>
            </a:r>
            <a:br>
              <a:rPr lang="en-US" sz="1800" dirty="0">
                <a:effectLst/>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Improvements needed</a:t>
            </a:r>
            <a:r>
              <a:rPr lang="en-US" dirty="0">
                <a:latin typeface="Arial" panose="020B0604020202020204" pitchFamily="34" charset="0"/>
                <a:cs typeface="Arial" panose="020B0604020202020204" pitchFamily="34" charset="0"/>
              </a:rPr>
              <a:t> - </a:t>
            </a:r>
            <a:r>
              <a:rPr lang="en-US" sz="1800" i="0" dirty="0">
                <a:effectLst/>
                <a:latin typeface="Arial" panose="020B0604020202020204" pitchFamily="34" charset="0"/>
                <a:cs typeface="Arial" panose="020B0604020202020204" pitchFamily="34" charset="0"/>
              </a:rPr>
              <a:t>Age UK recommends greater investment in community healthcare integrated care teams and social care services (Age UK 20</a:t>
            </a:r>
            <a:r>
              <a:rPr lang="en-GB" sz="1800" i="0" dirty="0">
                <a:effectLst/>
                <a:latin typeface="Arial" panose="020B0604020202020204" pitchFamily="34" charset="0"/>
                <a:cs typeface="Arial" panose="020B0604020202020204" pitchFamily="34" charset="0"/>
              </a:rPr>
              <a:t>24</a:t>
            </a:r>
            <a:r>
              <a:rPr lang="en-US" sz="1800" i="0" dirty="0">
                <a:effectLst/>
                <a:latin typeface="Arial" panose="020B0604020202020204" pitchFamily="34" charset="0"/>
                <a:cs typeface="Arial" panose="020B0604020202020204" pitchFamily="34" charset="0"/>
              </a:rPr>
              <a:t>)</a:t>
            </a:r>
            <a:endParaRPr lang="en-US" sz="1800" dirty="0">
              <a:effectLst/>
              <a:latin typeface="Arial" panose="020B0604020202020204" pitchFamily="34" charset="0"/>
              <a:cs typeface="Arial" panose="020B0604020202020204" pitchFamily="34" charset="0"/>
            </a:endParaRPr>
          </a:p>
          <a:p>
            <a:pPr marL="285750" indent="-285750" algn="l">
              <a:buFont typeface="Wingdings" pitchFamily="2" charset="2"/>
              <a:buChar char="v"/>
            </a:pPr>
            <a:endParaRPr lang="en-US" dirty="0">
              <a:latin typeface="Arial" panose="020B0604020202020204" pitchFamily="34" charset="0"/>
              <a:cs typeface="Arial" panose="020B0604020202020204" pitchFamily="34" charset="0"/>
            </a:endParaRPr>
          </a:p>
        </p:txBody>
      </p:sp>
      <p:pic>
        <p:nvPicPr>
          <p:cNvPr id="3" name="trim.41EE0234-00A9-4C3E-A8F3-B8E5F376DC4C.MOV">
            <a:hlinkClick r:id="" action="ppaction://media"/>
            <a:extLst>
              <a:ext uri="{FF2B5EF4-FFF2-40B4-BE49-F238E27FC236}">
                <a16:creationId xmlns:a16="http://schemas.microsoft.com/office/drawing/2014/main" id="{6AC943D9-0A00-69D1-B4B5-6836B4164FB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flipH="1">
            <a:off x="7925286" y="5695137"/>
            <a:ext cx="937605" cy="1081852"/>
          </a:xfrm>
          <a:prstGeom prst="rect">
            <a:avLst/>
          </a:prstGeom>
        </p:spPr>
      </p:pic>
    </p:spTree>
    <p:extLst>
      <p:ext uri="{BB962C8B-B14F-4D97-AF65-F5344CB8AC3E}">
        <p14:creationId xmlns:p14="http://schemas.microsoft.com/office/powerpoint/2010/main" val="2462381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EA05D-151A-DC01-14B7-E21E88B9F42B}"/>
              </a:ext>
            </a:extLst>
          </p:cNvPr>
          <p:cNvSpPr>
            <a:spLocks noGrp="1"/>
          </p:cNvSpPr>
          <p:nvPr>
            <p:ph type="title"/>
          </p:nvPr>
        </p:nvSpPr>
        <p:spPr>
          <a:xfrm>
            <a:off x="4958" y="0"/>
            <a:ext cx="8419794" cy="1701298"/>
          </a:xfrm>
        </p:spPr>
        <p:txBody>
          <a:bodyPr vert="horz" lIns="91440" tIns="45720" rIns="91440" bIns="45720" rtlCol="0" anchor="b">
            <a:noAutofit/>
          </a:bodyPr>
          <a:lstStyle/>
          <a:p>
            <a:r>
              <a:rPr lang="en-US" sz="4000" b="1" dirty="0">
                <a:latin typeface="Arial" panose="020B0604020202020204" pitchFamily="34" charset="0"/>
                <a:cs typeface="Arial" panose="020B0604020202020204" pitchFamily="34" charset="0"/>
              </a:rPr>
              <a:t>Domiciliary Care Critical Evaluation</a:t>
            </a:r>
            <a:br>
              <a:rPr lang="en-US" sz="4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pic>
        <p:nvPicPr>
          <p:cNvPr id="5" name="Picture 4" descr="People holding hands">
            <a:extLst>
              <a:ext uri="{FF2B5EF4-FFF2-40B4-BE49-F238E27FC236}">
                <a16:creationId xmlns:a16="http://schemas.microsoft.com/office/drawing/2014/main" id="{A2A0BD30-87A2-7C30-5F07-30EBB9B1C889}"/>
              </a:ext>
            </a:extLst>
          </p:cNvPr>
          <p:cNvPicPr>
            <a:picLocks noChangeAspect="1"/>
          </p:cNvPicPr>
          <p:nvPr/>
        </p:nvPicPr>
        <p:blipFill>
          <a:blip r:embed="rId4"/>
          <a:srcRect l="27062" r="14900" b="-1"/>
          <a:stretch>
            <a:fillRect/>
          </a:stretch>
        </p:blipFill>
        <p:spPr>
          <a:xfrm>
            <a:off x="6804691" y="10"/>
            <a:ext cx="538730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7E2640D1-A098-F806-1CF5-AE7959018560}"/>
              </a:ext>
            </a:extLst>
          </p:cNvPr>
          <p:cNvSpPr txBox="1"/>
          <p:nvPr/>
        </p:nvSpPr>
        <p:spPr>
          <a:xfrm>
            <a:off x="84744" y="1502678"/>
            <a:ext cx="6955134" cy="5355312"/>
          </a:xfrm>
          <a:prstGeom prst="rect">
            <a:avLst/>
          </a:prstGeom>
          <a:noFill/>
        </p:spPr>
        <p:txBody>
          <a:bodyPr wrap="square" rtlCol="0">
            <a:spAutoFit/>
          </a:bodyPr>
          <a:lstStyle/>
          <a:p>
            <a:pPr marL="285750" indent="-285750">
              <a:buFont typeface="Wingdings" pitchFamily="2" charset="2"/>
              <a:buChar char="v"/>
            </a:pPr>
            <a:r>
              <a:rPr lang="en-US" sz="1800" b="1" i="0" dirty="0">
                <a:effectLst/>
                <a:latin typeface="Arial" panose="020B0604020202020204" pitchFamily="34" charset="0"/>
                <a:cs typeface="Arial" panose="020B0604020202020204" pitchFamily="34" charset="0"/>
              </a:rPr>
              <a:t>Emotional wellbeing - </a:t>
            </a:r>
            <a:r>
              <a:rPr lang="en-US" sz="1800" i="0" dirty="0">
                <a:effectLst/>
                <a:latin typeface="Arial" panose="020B0604020202020204" pitchFamily="34" charset="0"/>
                <a:cs typeface="Arial" panose="020B0604020202020204" pitchFamily="34" charset="0"/>
              </a:rPr>
              <a:t>Remaining in familiar surroundings helps maintain routines and comfort.</a:t>
            </a:r>
            <a:br>
              <a:rPr lang="en-US" sz="1800" dirty="0">
                <a:effectLst/>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b="1" i="0" dirty="0">
                <a:effectLst/>
                <a:latin typeface="Arial" panose="020B0604020202020204" pitchFamily="34" charset="0"/>
                <a:cs typeface="Arial" panose="020B0604020202020204" pitchFamily="34" charset="0"/>
              </a:rPr>
              <a:t>Independence and choice </a:t>
            </a:r>
            <a:r>
              <a:rPr lang="en-US" b="1" dirty="0">
                <a:latin typeface="Arial" panose="020B0604020202020204" pitchFamily="34" charset="0"/>
                <a:cs typeface="Arial" panose="020B0604020202020204" pitchFamily="34" charset="0"/>
              </a:rPr>
              <a:t>- </a:t>
            </a:r>
            <a:r>
              <a:rPr lang="en-US" sz="1800" i="0" dirty="0">
                <a:effectLst/>
                <a:latin typeface="Arial" panose="020B0604020202020204" pitchFamily="34" charset="0"/>
                <a:cs typeface="Arial" panose="020B0604020202020204" pitchFamily="34" charset="0"/>
              </a:rPr>
              <a:t>Support with daily activities encourages confidence and control.</a:t>
            </a:r>
            <a:br>
              <a:rPr lang="en-US" sz="1800" dirty="0">
                <a:effectLst/>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b="1" i="0" dirty="0">
                <a:effectLst/>
                <a:latin typeface="Arial" panose="020B0604020202020204" pitchFamily="34" charset="0"/>
                <a:cs typeface="Arial" panose="020B0604020202020204" pitchFamily="34" charset="0"/>
              </a:rPr>
              <a:t>Social and family support - </a:t>
            </a:r>
            <a:r>
              <a:rPr lang="en-US" sz="1800" i="0" dirty="0">
                <a:effectLst/>
                <a:latin typeface="Arial" panose="020B0604020202020204" pitchFamily="34" charset="0"/>
                <a:cs typeface="Arial" panose="020B0604020202020204" pitchFamily="34" charset="0"/>
              </a:rPr>
              <a:t>Companionship reduces isolation and respite helps family carers.</a:t>
            </a:r>
            <a:br>
              <a:rPr lang="en-US" sz="1800" dirty="0">
                <a:effectLst/>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b="1" i="0" dirty="0">
                <a:effectLst/>
                <a:latin typeface="Arial" panose="020B0604020202020204" pitchFamily="34" charset="0"/>
                <a:cs typeface="Arial" panose="020B0604020202020204" pitchFamily="34" charset="0"/>
              </a:rPr>
              <a:t>Quality of care</a:t>
            </a:r>
            <a:r>
              <a:rPr lang="en-US" b="1" dirty="0">
                <a:latin typeface="Arial" panose="020B0604020202020204" pitchFamily="34" charset="0"/>
                <a:cs typeface="Arial" panose="020B0604020202020204" pitchFamily="34" charset="0"/>
              </a:rPr>
              <a:t> - </a:t>
            </a:r>
            <a:r>
              <a:rPr lang="en-US" sz="1800" i="0" dirty="0">
                <a:effectLst/>
                <a:latin typeface="Arial" panose="020B0604020202020204" pitchFamily="34" charset="0"/>
                <a:cs typeface="Arial" panose="020B0604020202020204" pitchFamily="34" charset="0"/>
              </a:rPr>
              <a:t>Staff training</a:t>
            </a:r>
            <a:r>
              <a:rPr lang="en-GB" sz="1800" i="0" dirty="0">
                <a:effectLst/>
                <a:latin typeface="Arial" panose="020B0604020202020204" pitchFamily="34" charset="0"/>
                <a:cs typeface="Arial" panose="020B0604020202020204" pitchFamily="34" charset="0"/>
              </a:rPr>
              <a:t>,</a:t>
            </a:r>
            <a:r>
              <a:rPr lang="en-US" sz="1800" i="0" dirty="0">
                <a:effectLst/>
                <a:latin typeface="Arial" panose="020B0604020202020204" pitchFamily="34" charset="0"/>
                <a:cs typeface="Arial" panose="020B0604020202020204" pitchFamily="34" charset="0"/>
              </a:rPr>
              <a:t> communication</a:t>
            </a:r>
            <a:r>
              <a:rPr lang="en-GB" sz="1800" i="0" dirty="0">
                <a:effectLst/>
                <a:latin typeface="Arial" panose="020B0604020202020204" pitchFamily="34" charset="0"/>
                <a:cs typeface="Arial" panose="020B0604020202020204" pitchFamily="34" charset="0"/>
              </a:rPr>
              <a:t>,</a:t>
            </a:r>
            <a:r>
              <a:rPr lang="en-US" sz="1800" i="0" dirty="0">
                <a:effectLst/>
                <a:latin typeface="Arial" panose="020B0604020202020204" pitchFamily="34" charset="0"/>
                <a:cs typeface="Arial" panose="020B0604020202020204" pitchFamily="34" charset="0"/>
              </a:rPr>
              <a:t> and involvement in </a:t>
            </a:r>
            <a:r>
              <a:rPr lang="en-GB" dirty="0">
                <a:latin typeface="Arial" panose="020B0604020202020204" pitchFamily="34" charset="0"/>
                <a:cs typeface="Arial" panose="020B0604020202020204" pitchFamily="34" charset="0"/>
              </a:rPr>
              <a:t>decision-making</a:t>
            </a:r>
            <a:r>
              <a:rPr lang="en-US" sz="1800" i="0" dirty="0">
                <a:effectLst/>
                <a:latin typeface="Arial" panose="020B0604020202020204" pitchFamily="34" charset="0"/>
                <a:cs typeface="Arial" panose="020B0604020202020204" pitchFamily="34" charset="0"/>
              </a:rPr>
              <a:t> influence the quality of home care.This is relevant to empowerment</a:t>
            </a:r>
            <a:r>
              <a:rPr lang="en-US" dirty="0">
                <a:latin typeface="Arial" panose="020B0604020202020204" pitchFamily="34" charset="0"/>
                <a:cs typeface="Arial" panose="020B0604020202020204" pitchFamily="34" charset="0"/>
              </a:rPr>
              <a:t> </a:t>
            </a:r>
            <a:r>
              <a:rPr lang="en-US" sz="1800" i="0" dirty="0">
                <a:effectLst/>
                <a:latin typeface="Arial" panose="020B0604020202020204" pitchFamily="34" charset="0"/>
                <a:cs typeface="Arial" panose="020B0604020202020204" pitchFamily="34" charset="0"/>
              </a:rPr>
              <a:t>because older people should be involved in decisions about their own care.</a:t>
            </a:r>
            <a:br>
              <a:rPr lang="en-US" sz="1800" dirty="0">
                <a:effectLst/>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b="1" i="0" dirty="0">
                <a:effectLst/>
                <a:latin typeface="Arial" panose="020B0604020202020204" pitchFamily="34" charset="0"/>
                <a:cs typeface="Arial" panose="020B0604020202020204" pitchFamily="34" charset="0"/>
              </a:rPr>
              <a:t>Continuity of care</a:t>
            </a:r>
            <a:r>
              <a:rPr lang="en-GB" sz="1800" b="1" i="0" dirty="0">
                <a:effectLst/>
                <a:latin typeface="Arial" panose="020B0604020202020204" pitchFamily="34" charset="0"/>
                <a:cs typeface="Arial" panose="020B0604020202020204" pitchFamily="34" charset="0"/>
              </a:rPr>
              <a:t>:</a:t>
            </a:r>
            <a:r>
              <a:rPr lang="en-US" sz="1800" b="1" i="0" dirty="0">
                <a:effectLst/>
                <a:latin typeface="Arial" panose="020B0604020202020204" pitchFamily="34" charset="0"/>
                <a:cs typeface="Arial" panose="020B0604020202020204" pitchFamily="34" charset="0"/>
              </a:rPr>
              <a:t> </a:t>
            </a:r>
            <a:r>
              <a:rPr lang="en-US" sz="1800" i="0" dirty="0">
                <a:effectLst/>
                <a:latin typeface="Arial" panose="020B0604020202020204" pitchFamily="34" charset="0"/>
                <a:cs typeface="Arial" panose="020B0604020202020204" pitchFamily="34" charset="0"/>
              </a:rPr>
              <a:t>Having regular carers helps build trust, communication</a:t>
            </a:r>
            <a:r>
              <a:rPr lang="en-GB" sz="1800" i="0" dirty="0">
                <a:effectLst/>
                <a:latin typeface="Arial" panose="020B0604020202020204" pitchFamily="34" charset="0"/>
                <a:cs typeface="Arial" panose="020B0604020202020204" pitchFamily="34" charset="0"/>
              </a:rPr>
              <a:t>,</a:t>
            </a:r>
            <a:r>
              <a:rPr lang="en-US" sz="1800" i="0" dirty="0">
                <a:effectLst/>
                <a:latin typeface="Arial" panose="020B0604020202020204" pitchFamily="34" charset="0"/>
                <a:cs typeface="Arial" panose="020B0604020202020204" pitchFamily="34" charset="0"/>
              </a:rPr>
              <a:t> and personalised relationships.</a:t>
            </a: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b="1" i="0" dirty="0">
                <a:effectLst/>
                <a:latin typeface="Arial" panose="020B0604020202020204" pitchFamily="34" charset="0"/>
                <a:cs typeface="Arial" panose="020B0604020202020204" pitchFamily="34" charset="0"/>
              </a:rPr>
              <a:t>Limitations</a:t>
            </a:r>
            <a:r>
              <a:rPr lang="en-US" sz="1800" i="0" dirty="0">
                <a:effectLst/>
                <a:latin typeface="Arial" panose="020B0604020202020204" pitchFamily="34" charset="0"/>
                <a:cs typeface="Arial" panose="020B0604020202020204" pitchFamily="34" charset="0"/>
              </a:rPr>
              <a:t> - Low pay</a:t>
            </a:r>
            <a:r>
              <a:rPr lang="en-US" dirty="0">
                <a:latin typeface="Arial" panose="020B0604020202020204" pitchFamily="34" charset="0"/>
                <a:cs typeface="Arial" panose="020B0604020202020204" pitchFamily="34" charset="0"/>
              </a:rPr>
              <a:t> </a:t>
            </a:r>
            <a:r>
              <a:rPr lang="en-US" sz="1800" i="0" dirty="0">
                <a:effectLst/>
                <a:latin typeface="Arial" panose="020B0604020202020204" pitchFamily="34" charset="0"/>
                <a:cs typeface="Arial" panose="020B0604020202020204" pitchFamily="34" charset="0"/>
              </a:rPr>
              <a:t>high staff turnover and inadequate training can reduce care quality and continuity.</a:t>
            </a:r>
            <a:endParaRPr lang="en-US" sz="1800" dirty="0">
              <a:effectLst/>
              <a:latin typeface="Arial" panose="020B0604020202020204" pitchFamily="34" charset="0"/>
              <a:cs typeface="Arial" panose="020B0604020202020204" pitchFamily="34" charset="0"/>
            </a:endParaRPr>
          </a:p>
          <a:p>
            <a:pPr marL="285750" indent="-285750" algn="l">
              <a:buFont typeface="Wingdings" pitchFamily="2" charset="2"/>
              <a:buChar char="v"/>
            </a:pPr>
            <a:endParaRPr lang="en-US" dirty="0"/>
          </a:p>
        </p:txBody>
      </p:sp>
      <p:pic>
        <p:nvPicPr>
          <p:cNvPr id="3" name="trim.D3AA0CE9-8AF6-4057-AB51-80BA303663A4.MOV">
            <a:hlinkClick r:id="" action="ppaction://media"/>
            <a:extLst>
              <a:ext uri="{FF2B5EF4-FFF2-40B4-BE49-F238E27FC236}">
                <a16:creationId xmlns:a16="http://schemas.microsoft.com/office/drawing/2014/main" id="{8DF4CF62-9F0B-C630-4D5B-5AC57A9E24B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616309" y="5820136"/>
            <a:ext cx="847137" cy="941263"/>
          </a:xfrm>
          <a:prstGeom prst="rect">
            <a:avLst/>
          </a:prstGeom>
        </p:spPr>
      </p:pic>
    </p:spTree>
    <p:extLst>
      <p:ext uri="{BB962C8B-B14F-4D97-AF65-F5344CB8AC3E}">
        <p14:creationId xmlns:p14="http://schemas.microsoft.com/office/powerpoint/2010/main" val="2663574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AC4E88-1D0E-E1FD-C2CC-F8B5791B17F1}"/>
              </a:ext>
            </a:extLst>
          </p:cNvPr>
          <p:cNvSpPr>
            <a:spLocks noGrp="1"/>
          </p:cNvSpPr>
          <p:nvPr>
            <p:ph type="title"/>
          </p:nvPr>
        </p:nvSpPr>
        <p:spPr>
          <a:xfrm>
            <a:off x="-1" y="42655"/>
            <a:ext cx="5567937" cy="1955169"/>
          </a:xfrm>
        </p:spPr>
        <p:txBody>
          <a:bodyPr anchor="b">
            <a:normAutofit/>
          </a:bodyPr>
          <a:lstStyle/>
          <a:p>
            <a:r>
              <a:rPr lang="en-US" sz="4000" b="1" dirty="0">
                <a:solidFill>
                  <a:srgbClr val="FFFFFF"/>
                </a:solidFill>
                <a:latin typeface="Arial" panose="020B0604020202020204" pitchFamily="34" charset="0"/>
                <a:cs typeface="Arial" panose="020B0604020202020204" pitchFamily="34" charset="0"/>
              </a:rPr>
              <a:t>Residential Care     Critical Evaluation</a:t>
            </a:r>
            <a:br>
              <a:rPr lang="en-US" sz="4000" dirty="0">
                <a:solidFill>
                  <a:srgbClr val="FFFFFF"/>
                </a:solidFill>
                <a:latin typeface="Arial" panose="020B0604020202020204" pitchFamily="34" charset="0"/>
                <a:cs typeface="Arial" panose="020B0604020202020204" pitchFamily="34" charset="0"/>
              </a:rPr>
            </a:br>
            <a:endParaRPr lang="en-US" sz="4000" dirty="0">
              <a:solidFill>
                <a:srgbClr val="FFFFFF"/>
              </a:solidFill>
              <a:latin typeface="Arial" panose="020B0604020202020204" pitchFamily="34" charset="0"/>
              <a:cs typeface="Arial" panose="020B0604020202020204" pitchFamily="34" charset="0"/>
            </a:endParaRPr>
          </a:p>
        </p:txBody>
      </p:sp>
      <p:graphicFrame>
        <p:nvGraphicFramePr>
          <p:cNvPr id="23" name="Table 22">
            <a:extLst>
              <a:ext uri="{FF2B5EF4-FFF2-40B4-BE49-F238E27FC236}">
                <a16:creationId xmlns:a16="http://schemas.microsoft.com/office/drawing/2014/main" id="{B79BE329-4495-6453-7340-41A96115FF32}"/>
              </a:ext>
            </a:extLst>
          </p:cNvPr>
          <p:cNvGraphicFramePr>
            <a:graphicFrameLocks noGrp="1"/>
          </p:cNvGraphicFramePr>
          <p:nvPr>
            <p:extLst>
              <p:ext uri="{D42A27DB-BD31-4B8C-83A1-F6EECF244321}">
                <p14:modId xmlns:p14="http://schemas.microsoft.com/office/powerpoint/2010/main" val="3691573060"/>
              </p:ext>
            </p:extLst>
          </p:nvPr>
        </p:nvGraphicFramePr>
        <p:xfrm>
          <a:off x="6096000" y="580887"/>
          <a:ext cx="5325284" cy="4715520"/>
        </p:xfrm>
        <a:graphic>
          <a:graphicData uri="http://schemas.openxmlformats.org/drawingml/2006/table">
            <a:tbl>
              <a:tblPr lastRow="1">
                <a:tableStyleId>{5940675A-B579-460E-94D1-54222C63F5DA}</a:tableStyleId>
              </a:tblPr>
              <a:tblGrid>
                <a:gridCol w="2662642">
                  <a:extLst>
                    <a:ext uri="{9D8B030D-6E8A-4147-A177-3AD203B41FA5}">
                      <a16:colId xmlns:a16="http://schemas.microsoft.com/office/drawing/2014/main" val="3099230995"/>
                    </a:ext>
                  </a:extLst>
                </a:gridCol>
                <a:gridCol w="2662642">
                  <a:extLst>
                    <a:ext uri="{9D8B030D-6E8A-4147-A177-3AD203B41FA5}">
                      <a16:colId xmlns:a16="http://schemas.microsoft.com/office/drawing/2014/main" val="556762215"/>
                    </a:ext>
                  </a:extLst>
                </a:gridCol>
              </a:tblGrid>
              <a:tr h="758912">
                <a:tc>
                  <a:txBody>
                    <a:bodyPr/>
                    <a:lstStyle/>
                    <a:p>
                      <a:r>
                        <a:rPr lang="en-US" sz="1800" b="1" i="0" dirty="0">
                          <a:effectLst/>
                          <a:latin typeface="Arial" panose="020B0604020202020204" pitchFamily="34" charset="0"/>
                          <a:cs typeface="Arial" panose="020B0604020202020204" pitchFamily="34" charset="0"/>
                        </a:rPr>
                        <a:t>Residential care homes</a:t>
                      </a:r>
                      <a:endParaRPr lang="en-US" sz="1800" b="1" dirty="0">
                        <a:effectLst/>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dirty="0">
                          <a:effectLst/>
                          <a:latin typeface="Arial" panose="020B0604020202020204" pitchFamily="34" charset="0"/>
                          <a:cs typeface="Arial" panose="020B0604020202020204" pitchFamily="34" charset="0"/>
                        </a:rPr>
                        <a:t>Nursing homes</a:t>
                      </a:r>
                      <a:endParaRPr lang="en-US" sz="1800" b="1" dirty="0">
                        <a:effectLst/>
                        <a:latin typeface="Arial" panose="020B0604020202020204" pitchFamily="34" charset="0"/>
                        <a:cs typeface="Arial" panose="020B0604020202020204" pitchFamily="34" charset="0"/>
                      </a:endParaRPr>
                    </a:p>
                    <a:p>
                      <a:endParaRPr lang="en-US" dirty="0"/>
                    </a:p>
                  </a:txBody>
                  <a:tcPr/>
                </a:tc>
                <a:extLst>
                  <a:ext uri="{0D108BD9-81ED-4DB2-BD59-A6C34878D82A}">
                    <a16:rowId xmlns:a16="http://schemas.microsoft.com/office/drawing/2014/main" val="466989270"/>
                  </a:ext>
                </a:extLst>
              </a:tr>
              <a:tr h="14094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Arial" panose="020B0604020202020204" pitchFamily="34" charset="0"/>
                          <a:cs typeface="Arial" panose="020B0604020202020204" pitchFamily="34" charset="0"/>
                        </a:rPr>
                        <a:t>Provide accommodation and personal care.</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Arial" panose="020B0604020202020204" pitchFamily="34" charset="0"/>
                          <a:cs typeface="Arial" panose="020B0604020202020204" pitchFamily="34" charset="0"/>
                        </a:rPr>
                        <a:t>Provide accommodation, personal care and nursing support.</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74481232"/>
                  </a:ext>
                </a:extLst>
              </a:tr>
              <a:tr h="1409408">
                <a:tc>
                  <a:txBody>
                    <a:bodyPr/>
                    <a:lstStyle/>
                    <a:p>
                      <a:r>
                        <a:rPr lang="en-US" sz="1800" b="0" i="0" dirty="0">
                          <a:effectLst/>
                          <a:latin typeface="Arial" panose="020B0604020202020204" pitchFamily="34" charset="0"/>
                          <a:cs typeface="Arial" panose="020B0604020202020204" pitchFamily="34" charset="0"/>
                        </a:rPr>
                        <a:t>Help with washing, dressing medication and daily activities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Arial" panose="020B0604020202020204" pitchFamily="34" charset="0"/>
                          <a:cs typeface="Arial" panose="020B0604020202020204" pitchFamily="34" charset="0"/>
                        </a:rPr>
                        <a:t>Have qualified nurses on duty to support more complex medical needs.</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46881448"/>
                  </a:ext>
                </a:extLst>
              </a:tr>
              <a:tr h="10841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Arial" panose="020B0604020202020204" pitchFamily="34" charset="0"/>
                          <a:cs typeface="Arial" panose="020B0604020202020204" pitchFamily="34" charset="0"/>
                        </a:rPr>
                        <a:t>May offer social activities and outings.</a:t>
                      </a:r>
                      <a:endParaRPr lang="en-US" sz="1800" dirty="0">
                        <a:effectLst/>
                        <a:latin typeface="Arial" panose="020B0604020202020204" pitchFamily="34" charset="0"/>
                        <a:cs typeface="Arial" panose="020B0604020202020204" pitchFamily="34" charset="0"/>
                      </a:endParaRPr>
                    </a:p>
                    <a:p>
                      <a:endParaRPr lang="en-US" sz="1800" b="0" i="0" dirty="0">
                        <a:effectLst/>
                        <a:latin typeface="Arial" panose="020B0604020202020204" pitchFamily="34" charset="0"/>
                        <a:cs typeface="Arial" panose="020B0604020202020204" pitchFamily="34" charset="0"/>
                      </a:endParaRPr>
                    </a:p>
                  </a:txBody>
                  <a:tcPr/>
                </a:tc>
                <a:tc>
                  <a:txBody>
                    <a:bodyPr/>
                    <a:lstStyle/>
                    <a:p>
                      <a:r>
                        <a:rPr lang="en-US" sz="1800" b="0" i="0" dirty="0">
                          <a:effectLst/>
                          <a:latin typeface="Arial" panose="020B0604020202020204" pitchFamily="34" charset="0"/>
                          <a:cs typeface="Arial" panose="020B0604020202020204" pitchFamily="34" charset="0"/>
                        </a:rPr>
                        <a:t>Can support people recovering from serious illness or surgery</a:t>
                      </a:r>
                      <a:endParaRPr lang="en-US" sz="18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05888812"/>
                  </a:ext>
                </a:extLst>
              </a:tr>
            </a:tbl>
          </a:graphicData>
        </a:graphic>
      </p:graphicFrame>
      <p:sp>
        <p:nvSpPr>
          <p:cNvPr id="24" name="TextBox 23">
            <a:extLst>
              <a:ext uri="{FF2B5EF4-FFF2-40B4-BE49-F238E27FC236}">
                <a16:creationId xmlns:a16="http://schemas.microsoft.com/office/drawing/2014/main" id="{67345852-D55D-EF77-084D-F79A489F450A}"/>
              </a:ext>
            </a:extLst>
          </p:cNvPr>
          <p:cNvSpPr txBox="1"/>
          <p:nvPr/>
        </p:nvSpPr>
        <p:spPr>
          <a:xfrm>
            <a:off x="5820856" y="5607007"/>
            <a:ext cx="6130493" cy="1246495"/>
          </a:xfrm>
          <a:prstGeom prst="rect">
            <a:avLst/>
          </a:prstGeom>
          <a:noFill/>
        </p:spPr>
        <p:txBody>
          <a:bodyPr wrap="square" rtlCol="0">
            <a:spAutoFit/>
          </a:bodyPr>
          <a:lstStyle/>
          <a:p>
            <a:r>
              <a:rPr lang="en-US" sz="1500" b="1" i="0" dirty="0">
                <a:effectLst/>
                <a:latin typeface="Arial" panose="020B0604020202020204" pitchFamily="34" charset="0"/>
                <a:cs typeface="Arial" panose="020B0604020202020204" pitchFamily="34" charset="0"/>
              </a:rPr>
              <a:t>Critical evaluation</a:t>
            </a:r>
            <a:r>
              <a:rPr lang="en-GB" sz="1500" b="1" i="0" dirty="0">
                <a:effectLst/>
                <a:latin typeface="Arial" panose="020B0604020202020204" pitchFamily="34" charset="0"/>
                <a:cs typeface="Arial" panose="020B0604020202020204" pitchFamily="34" charset="0"/>
              </a:rPr>
              <a:t>:</a:t>
            </a:r>
            <a:r>
              <a:rPr lang="en-US" sz="1500" i="0" dirty="0">
                <a:effectLst/>
                <a:latin typeface="Arial" panose="020B0604020202020204" pitchFamily="34" charset="0"/>
                <a:cs typeface="Arial" panose="020B0604020202020204" pitchFamily="34" charset="0"/>
              </a:rPr>
              <a:t> Residential care can improve safety and social </a:t>
            </a:r>
            <a:r>
              <a:rPr lang="en-GB" sz="1500" dirty="0">
                <a:latin typeface="Arial" panose="020B0604020202020204" pitchFamily="34" charset="0"/>
                <a:cs typeface="Arial" panose="020B0604020202020204" pitchFamily="34" charset="0"/>
              </a:rPr>
              <a:t>well-being</a:t>
            </a:r>
            <a:r>
              <a:rPr lang="en-US" sz="1500" i="0" dirty="0">
                <a:effectLst/>
                <a:latin typeface="Arial" panose="020B0604020202020204" pitchFamily="34" charset="0"/>
                <a:cs typeface="Arial" panose="020B0604020202020204" pitchFamily="34" charset="0"/>
              </a:rPr>
              <a:t> for older people with greater support needs. </a:t>
            </a:r>
            <a:r>
              <a:rPr lang="en-US" sz="1500" dirty="0">
                <a:latin typeface="Arial" panose="020B0604020202020204" pitchFamily="34" charset="0"/>
                <a:cs typeface="Arial" panose="020B0604020202020204" pitchFamily="34" charset="0"/>
              </a:rPr>
              <a:t>But </a:t>
            </a:r>
            <a:r>
              <a:rPr lang="en-US" sz="1500" i="0" dirty="0">
                <a:effectLst/>
                <a:latin typeface="Arial" panose="020B0604020202020204" pitchFamily="34" charset="0"/>
                <a:cs typeface="Arial" panose="020B0604020202020204" pitchFamily="34" charset="0"/>
              </a:rPr>
              <a:t>moving away from home may </a:t>
            </a:r>
            <a:r>
              <a:rPr lang="en-GB" sz="1500" dirty="0">
                <a:latin typeface="Arial" panose="020B0604020202020204" pitchFamily="34" charset="0"/>
                <a:cs typeface="Arial" panose="020B0604020202020204" pitchFamily="34" charset="0"/>
              </a:rPr>
              <a:t>also disrupt</a:t>
            </a:r>
            <a:r>
              <a:rPr lang="en-US" sz="1500" i="0" dirty="0">
                <a:effectLst/>
                <a:latin typeface="Arial" panose="020B0604020202020204" pitchFamily="34" charset="0"/>
                <a:cs typeface="Arial" panose="020B0604020202020204" pitchFamily="34" charset="0"/>
              </a:rPr>
              <a:t> familiar routines and </a:t>
            </a:r>
            <a:r>
              <a:rPr lang="en-GB" sz="1500" i="0" dirty="0">
                <a:effectLst/>
                <a:latin typeface="Arial" panose="020B0604020202020204" pitchFamily="34" charset="0"/>
                <a:cs typeface="Arial" panose="020B0604020202020204" pitchFamily="34" charset="0"/>
              </a:rPr>
              <a:t>reduce </a:t>
            </a:r>
            <a:r>
              <a:rPr lang="en-US" sz="1500" i="0" dirty="0">
                <a:effectLst/>
                <a:latin typeface="Arial" panose="020B0604020202020204" pitchFamily="34" charset="0"/>
                <a:cs typeface="Arial" panose="020B0604020202020204" pitchFamily="34" charset="0"/>
              </a:rPr>
              <a:t>personal independence.</a:t>
            </a:r>
            <a:endParaRPr lang="en-US" sz="1500" dirty="0">
              <a:effectLst/>
              <a:latin typeface="Arial" panose="020B0604020202020204" pitchFamily="34" charset="0"/>
              <a:cs typeface="Arial" panose="020B0604020202020204" pitchFamily="34" charset="0"/>
            </a:endParaRPr>
          </a:p>
          <a:p>
            <a:pPr algn="l"/>
            <a:endParaRPr lang="en-US" sz="15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58AC4B7-A1DF-AA74-5A4B-D638106643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7673" y="2849199"/>
            <a:ext cx="4812467" cy="4041315"/>
          </a:xfrm>
          <a:prstGeom prst="rect">
            <a:avLst/>
          </a:prstGeom>
        </p:spPr>
      </p:pic>
      <p:pic>
        <p:nvPicPr>
          <p:cNvPr id="4" name="trim.CBC83940-4520-4A60-A095-34DD4703C5B1.MOV">
            <a:hlinkClick r:id="" action="ppaction://media"/>
            <a:extLst>
              <a:ext uri="{FF2B5EF4-FFF2-40B4-BE49-F238E27FC236}">
                <a16:creationId xmlns:a16="http://schemas.microsoft.com/office/drawing/2014/main" id="{331701A8-0D6F-0D32-F419-5A34E4FF78F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17291" y="5551996"/>
            <a:ext cx="1106350" cy="1264400"/>
          </a:xfrm>
          <a:prstGeom prst="rect">
            <a:avLst/>
          </a:prstGeom>
        </p:spPr>
      </p:pic>
    </p:spTree>
    <p:extLst>
      <p:ext uri="{BB962C8B-B14F-4D97-AF65-F5344CB8AC3E}">
        <p14:creationId xmlns:p14="http://schemas.microsoft.com/office/powerpoint/2010/main" val="2801039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26" name="Freeform: Shape 25">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32" name="Freeform: Shape 31">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FA12F50-F60D-B775-719A-C32BA872A633}"/>
              </a:ext>
            </a:extLst>
          </p:cNvPr>
          <p:cNvSpPr>
            <a:spLocks noGrp="1"/>
          </p:cNvSpPr>
          <p:nvPr>
            <p:ph type="title"/>
          </p:nvPr>
        </p:nvSpPr>
        <p:spPr>
          <a:xfrm>
            <a:off x="126596" y="383043"/>
            <a:ext cx="10000262" cy="832870"/>
          </a:xfrm>
        </p:spPr>
        <p:txBody>
          <a:bodyPr vert="horz" lIns="91440" tIns="45720" rIns="91440" bIns="45720" rtlCol="0" anchor="ctr">
            <a:noAutofit/>
          </a:bodyPr>
          <a:lstStyle/>
          <a:p>
            <a:r>
              <a:rPr lang="en-US" sz="4000" b="1" kern="1200">
                <a:solidFill>
                  <a:schemeClr val="tx2"/>
                </a:solidFill>
                <a:latin typeface="Arial" panose="020B0604020202020204" pitchFamily="34" charset="0"/>
                <a:cs typeface="Arial" panose="020B0604020202020204" pitchFamily="34" charset="0"/>
              </a:rPr>
              <a:t>Effectiveness of Current Provision</a:t>
            </a:r>
            <a:br>
              <a:rPr lang="en-US" sz="4000" kern="1200">
                <a:solidFill>
                  <a:schemeClr val="tx2"/>
                </a:solidFill>
                <a:latin typeface="Arial" panose="020B0604020202020204" pitchFamily="34" charset="0"/>
                <a:cs typeface="Arial" panose="020B0604020202020204" pitchFamily="34" charset="0"/>
              </a:rPr>
            </a:br>
            <a:endParaRPr lang="en-US" sz="4000" kern="1200">
              <a:solidFill>
                <a:schemeClr val="tx2"/>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E496BC5-929F-AAE3-FFB6-E91DA5BA7721}"/>
              </a:ext>
            </a:extLst>
          </p:cNvPr>
          <p:cNvSpPr txBox="1"/>
          <p:nvPr/>
        </p:nvSpPr>
        <p:spPr>
          <a:xfrm>
            <a:off x="124593" y="1144057"/>
            <a:ext cx="8575255" cy="5632311"/>
          </a:xfrm>
          <a:prstGeom prst="rect">
            <a:avLst/>
          </a:prstGeom>
          <a:noFill/>
        </p:spPr>
        <p:txBody>
          <a:bodyPr wrap="square" rtlCol="0">
            <a:spAutoFit/>
          </a:bodyPr>
          <a:lstStyle/>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Frail older people face increased risks of harm during emergency hospital admissions</a:t>
            </a:r>
            <a:r>
              <a:rPr lang="en-US" dirty="0">
                <a:latin typeface="Arial" panose="020B0604020202020204" pitchFamily="34" charset="0"/>
                <a:cs typeface="Arial" panose="020B0604020202020204" pitchFamily="34" charset="0"/>
              </a:rPr>
              <a:t> </a:t>
            </a:r>
            <a:r>
              <a:rPr lang="en-US" sz="1800" i="0" dirty="0">
                <a:effectLst/>
                <a:latin typeface="Arial" panose="020B0604020202020204" pitchFamily="34" charset="0"/>
                <a:cs typeface="Arial" panose="020B0604020202020204" pitchFamily="34" charset="0"/>
              </a:rPr>
              <a:t>particularly when experiencing long delays.</a:t>
            </a:r>
            <a:br>
              <a:rPr lang="en-US" sz="1800" dirty="0">
                <a:effectLst/>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Good practice - Integrated care pathways and </a:t>
            </a:r>
            <a:r>
              <a:rPr lang="en-US" sz="1800" i="1" dirty="0">
                <a:effectLst/>
                <a:latin typeface="Arial" panose="020B0604020202020204" pitchFamily="34" charset="0"/>
                <a:cs typeface="Arial" panose="020B0604020202020204" pitchFamily="34" charset="0"/>
              </a:rPr>
              <a:t>discharge to assess</a:t>
            </a:r>
            <a:r>
              <a:rPr lang="en-US" sz="1800" i="0" dirty="0">
                <a:effectLst/>
                <a:latin typeface="Arial" panose="020B0604020202020204" pitchFamily="34" charset="0"/>
                <a:cs typeface="Arial" panose="020B0604020202020204" pitchFamily="34" charset="0"/>
              </a:rPr>
              <a:t> can support recovery at home and reduce unnecessary time in hospital.</a:t>
            </a:r>
            <a:r>
              <a:rPr lang="en-US" sz="1800" b="1" i="0" dirty="0">
                <a:effectLst/>
                <a:latin typeface="UICTFontTextStyleEmphasizedBody"/>
              </a:rPr>
              <a:t> </a:t>
            </a:r>
            <a:r>
              <a:rPr lang="en-US" sz="1800" i="0" dirty="0">
                <a:effectLst/>
                <a:latin typeface="Arial" panose="020B0604020202020204" pitchFamily="34" charset="0"/>
                <a:cs typeface="Arial" panose="020B0604020202020204" pitchFamily="34" charset="0"/>
              </a:rPr>
              <a:t>(NHS England, 2014)</a:t>
            </a:r>
            <a:endParaRPr lang="en-US" sz="1800" dirty="0">
              <a:effectLst/>
              <a:latin typeface="Arial" panose="020B0604020202020204" pitchFamily="34" charset="0"/>
              <a:cs typeface="Arial" panose="020B0604020202020204" pitchFamily="34" charset="0"/>
            </a:endParaRPr>
          </a:p>
          <a:p>
            <a:br>
              <a:rPr lang="en-US" sz="1800" dirty="0">
                <a:effectLst/>
                <a:latin typeface=".AppleSystemUIFont"/>
              </a:rPr>
            </a:br>
            <a:endParaRPr lang="en-US" sz="1800" dirty="0">
              <a:effectLst/>
              <a:latin typeface=".AppleSystemUIFont"/>
            </a:endParaRPr>
          </a:p>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Poor communication</a:t>
            </a:r>
            <a:r>
              <a:rPr lang="en-US" dirty="0">
                <a:latin typeface="Arial" panose="020B0604020202020204" pitchFamily="34" charset="0"/>
                <a:cs typeface="Arial" panose="020B0604020202020204" pitchFamily="34" charset="0"/>
              </a:rPr>
              <a:t> - </a:t>
            </a:r>
            <a:r>
              <a:rPr lang="en-GB" dirty="0">
                <a:latin typeface="Arial" panose="020B0604020202020204" pitchFamily="34" charset="0"/>
                <a:cs typeface="Arial" panose="020B0604020202020204" pitchFamily="34" charset="0"/>
              </a:rPr>
              <a:t>Care organisations do</a:t>
            </a:r>
            <a:r>
              <a:rPr lang="en-US" sz="1800" i="0" dirty="0">
                <a:effectLst/>
                <a:latin typeface="Arial" panose="020B0604020202020204" pitchFamily="34" charset="0"/>
                <a:cs typeface="Arial" panose="020B0604020202020204" pitchFamily="34" charset="0"/>
              </a:rPr>
              <a:t> not always </a:t>
            </a:r>
            <a:r>
              <a:rPr lang="en-GB" dirty="0">
                <a:latin typeface="Arial" panose="020B0604020202020204" pitchFamily="34" charset="0"/>
                <a:cs typeface="Arial" panose="020B0604020202020204" pitchFamily="34" charset="0"/>
              </a:rPr>
              <a:t>share information effectively</a:t>
            </a:r>
            <a:r>
              <a:rPr lang="en-US" sz="1800" i="0" dirty="0">
                <a:effectLst/>
                <a:latin typeface="Arial" panose="020B0604020202020204" pitchFamily="34" charset="0"/>
                <a:cs typeface="Arial" panose="020B0604020202020204" pitchFamily="34" charset="0"/>
              </a:rPr>
              <a:t>, causing older patients to repeatedly provide the same information (NHS England, 2014).</a:t>
            </a:r>
            <a:endParaRPr lang="en-US" sz="1800" dirty="0">
              <a:effectLst/>
              <a:latin typeface="Arial" panose="020B0604020202020204" pitchFamily="34" charset="0"/>
              <a:cs typeface="Arial" panose="020B0604020202020204" pitchFamily="34" charset="0"/>
            </a:endParaRPr>
          </a:p>
          <a:p>
            <a:br>
              <a:rPr lang="en-US" sz="1800" dirty="0">
                <a:effectLst/>
                <a:latin typeface=".AppleSystemUIFont"/>
              </a:rPr>
            </a:br>
            <a:endParaRPr lang="en-US" sz="1800" dirty="0">
              <a:effectLst/>
              <a:latin typeface=".AppleSystemUIFont"/>
            </a:endParaRPr>
          </a:p>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Patient safety</a:t>
            </a:r>
            <a:r>
              <a:rPr lang="en-US" dirty="0">
                <a:latin typeface="Arial" panose="020B0604020202020204" pitchFamily="34" charset="0"/>
                <a:cs typeface="Arial" panose="020B0604020202020204" pitchFamily="34" charset="0"/>
              </a:rPr>
              <a:t> - </a:t>
            </a:r>
            <a:r>
              <a:rPr lang="en-US" sz="1800" i="0" dirty="0">
                <a:effectLst/>
                <a:latin typeface="Arial" panose="020B0604020202020204" pitchFamily="34" charset="0"/>
                <a:cs typeface="Arial" panose="020B0604020202020204" pitchFamily="34" charset="0"/>
              </a:rPr>
              <a:t>Fall overs, pressure sores and infections can increase hospital stays and reduce older people's chances of returning home (NHS England, 2014).</a:t>
            </a:r>
            <a:endParaRPr lang="en-US" sz="1800" dirty="0">
              <a:effectLst/>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r>
              <a:rPr lang="en-US" sz="1800" i="0" dirty="0">
                <a:effectLst/>
                <a:latin typeface="Arial" panose="020B0604020202020204" pitchFamily="34" charset="0"/>
                <a:cs typeface="Arial" panose="020B0604020202020204" pitchFamily="34" charset="0"/>
              </a:rPr>
              <a:t>The main issue is that poorly coordinated care can compromise older people's safety</a:t>
            </a:r>
            <a:r>
              <a:rPr lang="en-GB" sz="1800" i="0" dirty="0">
                <a:effectLst/>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t>
            </a:r>
            <a:r>
              <a:rPr lang="en-US" sz="1800" i="0" dirty="0">
                <a:effectLst/>
                <a:latin typeface="Arial" panose="020B0604020202020204" pitchFamily="34" charset="0"/>
                <a:cs typeface="Arial" panose="020B0604020202020204" pitchFamily="34" charset="0"/>
              </a:rPr>
              <a:t>dignity</a:t>
            </a:r>
            <a:r>
              <a:rPr lang="en-GB" sz="1800" i="0" dirty="0">
                <a:effectLst/>
                <a:latin typeface="Arial" panose="020B0604020202020204" pitchFamily="34" charset="0"/>
                <a:cs typeface="Arial" panose="020B0604020202020204" pitchFamily="34" charset="0"/>
              </a:rPr>
              <a:t>,</a:t>
            </a:r>
            <a:r>
              <a:rPr lang="en-US" sz="1800" i="0" dirty="0">
                <a:effectLst/>
                <a:latin typeface="Arial" panose="020B0604020202020204" pitchFamily="34" charset="0"/>
                <a:cs typeface="Arial" panose="020B0604020202020204" pitchFamily="34" charset="0"/>
              </a:rPr>
              <a:t> and independence, particularly for those with cognitive difficulties.</a:t>
            </a:r>
            <a:endParaRPr lang="en-US" sz="1800" dirty="0">
              <a:effectLst/>
              <a:latin typeface="Arial" panose="020B0604020202020204" pitchFamily="34" charset="0"/>
              <a:cs typeface="Arial" panose="020B0604020202020204" pitchFamily="34" charset="0"/>
            </a:endParaRPr>
          </a:p>
          <a:p>
            <a:pPr algn="l"/>
            <a:endParaRPr lang="en-US" dirty="0"/>
          </a:p>
        </p:txBody>
      </p:sp>
      <p:pic>
        <p:nvPicPr>
          <p:cNvPr id="4" name="trim.FD5E5812-9D74-4AEF-9504-696E4346E9CF.MOV">
            <a:hlinkClick r:id="" action="ppaction://media"/>
            <a:extLst>
              <a:ext uri="{FF2B5EF4-FFF2-40B4-BE49-F238E27FC236}">
                <a16:creationId xmlns:a16="http://schemas.microsoft.com/office/drawing/2014/main" id="{B014B0AF-C809-134D-6299-8EBAAA9AEAF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699848" y="5733223"/>
            <a:ext cx="938475" cy="1062425"/>
          </a:xfrm>
          <a:prstGeom prst="rect">
            <a:avLst/>
          </a:prstGeom>
        </p:spPr>
      </p:pic>
    </p:spTree>
    <p:extLst>
      <p:ext uri="{BB962C8B-B14F-4D97-AF65-F5344CB8AC3E}">
        <p14:creationId xmlns:p14="http://schemas.microsoft.com/office/powerpoint/2010/main" val="177771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D806A62-A693-3466-6B07-B221F7F57F76}"/>
              </a:ext>
            </a:extLst>
          </p:cNvPr>
          <p:cNvSpPr>
            <a:spLocks noGrp="1"/>
          </p:cNvSpPr>
          <p:nvPr>
            <p:ph type="title"/>
          </p:nvPr>
        </p:nvSpPr>
        <p:spPr>
          <a:xfrm>
            <a:off x="73575" y="307368"/>
            <a:ext cx="5215810" cy="1981768"/>
          </a:xfrm>
        </p:spPr>
        <p:txBody>
          <a:bodyPr>
            <a:normAutofit fontScale="90000"/>
          </a:bodyPr>
          <a:lstStyle/>
          <a:p>
            <a:r>
              <a:rPr lang="en-US" sz="4000" b="1" dirty="0">
                <a:solidFill>
                  <a:schemeClr val="tx2"/>
                </a:solidFill>
                <a:latin typeface="Arial" panose="020B0604020202020204" pitchFamily="34" charset="0"/>
                <a:cs typeface="Arial" panose="020B0604020202020204" pitchFamily="34" charset="0"/>
              </a:rPr>
              <a:t>Technological Innovation in Older person’s Care</a:t>
            </a:r>
            <a:br>
              <a:rPr lang="en-US" sz="4000" dirty="0">
                <a:solidFill>
                  <a:schemeClr val="tx2"/>
                </a:solidFill>
                <a:latin typeface="Arial" panose="020B0604020202020204" pitchFamily="34" charset="0"/>
                <a:cs typeface="Arial" panose="020B0604020202020204" pitchFamily="34" charset="0"/>
              </a:rPr>
            </a:br>
            <a:endParaRPr lang="en-US" sz="4000" dirty="0">
              <a:solidFill>
                <a:schemeClr val="tx2"/>
              </a:solidFill>
              <a:latin typeface="Arial" panose="020B0604020202020204" pitchFamily="34" charset="0"/>
              <a:cs typeface="Arial" panose="020B0604020202020204" pitchFamily="34" charset="0"/>
            </a:endParaRPr>
          </a:p>
        </p:txBody>
      </p:sp>
      <p:graphicFrame>
        <p:nvGraphicFramePr>
          <p:cNvPr id="20" name="Table 19">
            <a:extLst>
              <a:ext uri="{FF2B5EF4-FFF2-40B4-BE49-F238E27FC236}">
                <a16:creationId xmlns:a16="http://schemas.microsoft.com/office/drawing/2014/main" id="{9452574D-4AA3-0416-CE3B-285A7617397E}"/>
              </a:ext>
            </a:extLst>
          </p:cNvPr>
          <p:cNvGraphicFramePr>
            <a:graphicFrameLocks noGrp="1"/>
          </p:cNvGraphicFramePr>
          <p:nvPr>
            <p:extLst>
              <p:ext uri="{D42A27DB-BD31-4B8C-83A1-F6EECF244321}">
                <p14:modId xmlns:p14="http://schemas.microsoft.com/office/powerpoint/2010/main" val="3558520816"/>
              </p:ext>
            </p:extLst>
          </p:nvPr>
        </p:nvGraphicFramePr>
        <p:xfrm>
          <a:off x="5509897" y="314298"/>
          <a:ext cx="6451670" cy="4895236"/>
        </p:xfrm>
        <a:graphic>
          <a:graphicData uri="http://schemas.openxmlformats.org/drawingml/2006/table">
            <a:tbl>
              <a:tblPr firstRow="1" firstCol="1" lastRow="1" lastCol="1" bandCol="1">
                <a:tableStyleId>{5940675A-B579-460E-94D1-54222C63F5DA}</a:tableStyleId>
              </a:tblPr>
              <a:tblGrid>
                <a:gridCol w="3225835">
                  <a:extLst>
                    <a:ext uri="{9D8B030D-6E8A-4147-A177-3AD203B41FA5}">
                      <a16:colId xmlns:a16="http://schemas.microsoft.com/office/drawing/2014/main" val="1683816714"/>
                    </a:ext>
                  </a:extLst>
                </a:gridCol>
                <a:gridCol w="3225835">
                  <a:extLst>
                    <a:ext uri="{9D8B030D-6E8A-4147-A177-3AD203B41FA5}">
                      <a16:colId xmlns:a16="http://schemas.microsoft.com/office/drawing/2014/main" val="2919820731"/>
                    </a:ext>
                  </a:extLst>
                </a:gridCol>
              </a:tblGrid>
              <a:tr h="7410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dirty="0">
                          <a:effectLst/>
                          <a:latin typeface="Arial" panose="020B0604020202020204" pitchFamily="34" charset="0"/>
                          <a:cs typeface="Arial" panose="020B0604020202020204" pitchFamily="34" charset="0"/>
                        </a:rPr>
                        <a:t>Technology</a:t>
                      </a:r>
                      <a:endParaRPr lang="en-US" sz="1800" b="1" dirty="0">
                        <a:effectLst/>
                        <a:latin typeface="Arial" panose="020B0604020202020204" pitchFamily="34" charset="0"/>
                        <a:cs typeface="Arial" panose="020B0604020202020204" pitchFamily="34" charset="0"/>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dirty="0">
                          <a:effectLst/>
                          <a:latin typeface="Arial" panose="020B0604020202020204" pitchFamily="34" charset="0"/>
                          <a:cs typeface="Arial" panose="020B0604020202020204" pitchFamily="34" charset="0"/>
                        </a:rPr>
                        <a:t>How it supports older people</a:t>
                      </a:r>
                      <a:endParaRPr lang="en-US" sz="1800" b="1" dirty="0">
                        <a:effectLst/>
                        <a:latin typeface="Arial" panose="020B0604020202020204" pitchFamily="34" charset="0"/>
                        <a:cs typeface="Arial" panose="020B0604020202020204" pitchFamily="34" charset="0"/>
                      </a:endParaRPr>
                    </a:p>
                    <a:p>
                      <a:endParaRPr lang="en-US" dirty="0"/>
                    </a:p>
                  </a:txBody>
                  <a:tcPr/>
                </a:tc>
                <a:extLst>
                  <a:ext uri="{0D108BD9-81ED-4DB2-BD59-A6C34878D82A}">
                    <a16:rowId xmlns:a16="http://schemas.microsoft.com/office/drawing/2014/main" val="3710605663"/>
                  </a:ext>
                </a:extLst>
              </a:tr>
              <a:tr h="7410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Arial" panose="020B0604020202020204" pitchFamily="34" charset="0"/>
                          <a:cs typeface="Arial" panose="020B0604020202020204" pitchFamily="34" charset="0"/>
                        </a:rPr>
                        <a:t>Smartwatches and fall detectors</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Arial" panose="020B0604020202020204" pitchFamily="34" charset="0"/>
                          <a:cs typeface="Arial" panose="020B0604020202020204" pitchFamily="34" charset="0"/>
                        </a:rPr>
                        <a:t>Monitor health and provide emergency alerts</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25862212"/>
                  </a:ext>
                </a:extLst>
              </a:tr>
              <a:tr h="9633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Arial" panose="020B0604020202020204" pitchFamily="34" charset="0"/>
                          <a:cs typeface="Arial" panose="020B0604020202020204" pitchFamily="34" charset="0"/>
                        </a:rPr>
                        <a:t>Voice assistants and smart appliances</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Arial" panose="020B0604020202020204" pitchFamily="34" charset="0"/>
                          <a:cs typeface="Arial" panose="020B0604020202020204" pitchFamily="34" charset="0"/>
                        </a:rPr>
                        <a:t>Provide medication reminders and help with everyday tasks.</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22786242"/>
                  </a:ext>
                </a:extLst>
              </a:tr>
              <a:tr h="7410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Arial" panose="020B0604020202020204" pitchFamily="34" charset="0"/>
                          <a:cs typeface="Arial" panose="020B0604020202020204" pitchFamily="34" charset="0"/>
                        </a:rPr>
                        <a:t>Telehealth and remote monitoring</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r>
                        <a:rPr lang="en-US" sz="1800" b="0" i="0" dirty="0">
                          <a:effectLst/>
                          <a:latin typeface="Arial" panose="020B0604020202020204" pitchFamily="34" charset="0"/>
                          <a:cs typeface="Arial" panose="020B0604020202020204" pitchFamily="34" charset="0"/>
                        </a:rPr>
                        <a:t>Enable virtual appointments and health monitoring from home.</a:t>
                      </a:r>
                      <a:endParaRPr lang="en-US" sz="18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97263017"/>
                  </a:ext>
                </a:extLst>
              </a:tr>
              <a:tr h="1185620">
                <a:tc>
                  <a:txBody>
                    <a:bodyPr/>
                    <a:lstStyle/>
                    <a:p>
                      <a:r>
                        <a:rPr lang="en-US" sz="1800" b="0" i="0" dirty="0">
                          <a:effectLst/>
                          <a:latin typeface="Arial" panose="020B0604020202020204" pitchFamily="34" charset="0"/>
                          <a:cs typeface="Arial" panose="020B0604020202020204" pitchFamily="34" charset="0"/>
                        </a:rPr>
                        <a:t>AI companions and virtual reality</a:t>
                      </a:r>
                      <a:endParaRPr lang="en-US" sz="1800" dirty="0">
                        <a:effectLst/>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Arial" panose="020B0604020202020204" pitchFamily="34" charset="0"/>
                          <a:cs typeface="Arial" panose="020B0604020202020204" pitchFamily="34" charset="0"/>
                        </a:rPr>
                        <a:t>Offer opportunities for companionship entertainment and mental stimulation.</a:t>
                      </a:r>
                      <a:endParaRPr lang="en-US" sz="1800" dirty="0">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08366141"/>
                  </a:ext>
                </a:extLst>
              </a:tr>
            </a:tbl>
          </a:graphicData>
        </a:graphic>
      </p:graphicFrame>
      <p:sp>
        <p:nvSpPr>
          <p:cNvPr id="21" name="TextBox 20">
            <a:extLst>
              <a:ext uri="{FF2B5EF4-FFF2-40B4-BE49-F238E27FC236}">
                <a16:creationId xmlns:a16="http://schemas.microsoft.com/office/drawing/2014/main" id="{2230941B-157A-664E-027B-50E7C7701103}"/>
              </a:ext>
            </a:extLst>
          </p:cNvPr>
          <p:cNvSpPr txBox="1"/>
          <p:nvPr/>
        </p:nvSpPr>
        <p:spPr>
          <a:xfrm>
            <a:off x="5414461" y="5209534"/>
            <a:ext cx="6494458" cy="1754326"/>
          </a:xfrm>
          <a:prstGeom prst="rect">
            <a:avLst/>
          </a:prstGeom>
          <a:noFill/>
        </p:spPr>
        <p:txBody>
          <a:bodyPr wrap="square" rtlCol="0">
            <a:spAutoFit/>
          </a:bodyPr>
          <a:lstStyle/>
          <a:p>
            <a:r>
              <a:rPr lang="en-US" sz="1500" b="1" i="0" dirty="0">
                <a:effectLst/>
                <a:latin typeface="Arial" panose="020B0604020202020204" pitchFamily="34" charset="0"/>
                <a:cs typeface="Arial" panose="020B0604020202020204" pitchFamily="34" charset="0"/>
              </a:rPr>
              <a:t>45% of UK adults aged over 65 need support to use the internet.</a:t>
            </a:r>
            <a:endParaRPr lang="en-US" sz="1500" dirty="0">
              <a:effectLst/>
              <a:latin typeface="Arial" panose="020B0604020202020204" pitchFamily="34" charset="0"/>
              <a:cs typeface="Arial" panose="020B0604020202020204" pitchFamily="34" charset="0"/>
            </a:endParaRPr>
          </a:p>
          <a:p>
            <a:br>
              <a:rPr lang="en-US" sz="1500" dirty="0">
                <a:effectLst/>
                <a:latin typeface="Arial" panose="020B0604020202020204" pitchFamily="34" charset="0"/>
                <a:cs typeface="Arial" panose="020B0604020202020204" pitchFamily="34" charset="0"/>
              </a:rPr>
            </a:br>
            <a:r>
              <a:rPr lang="en-US" sz="1500" i="0" dirty="0">
                <a:effectLst/>
                <a:latin typeface="Arial" panose="020B0604020202020204" pitchFamily="34" charset="0"/>
                <a:cs typeface="Arial" panose="020B0604020202020204" pitchFamily="34" charset="0"/>
              </a:rPr>
              <a:t>Digital connectivity</a:t>
            </a:r>
            <a:r>
              <a:rPr lang="en-US" sz="1500" dirty="0">
                <a:latin typeface="Arial" panose="020B0604020202020204" pitchFamily="34" charset="0"/>
                <a:cs typeface="Arial" panose="020B0604020202020204" pitchFamily="34" charset="0"/>
              </a:rPr>
              <a:t> - </a:t>
            </a:r>
            <a:r>
              <a:rPr lang="en-US" sz="1500" i="0" dirty="0">
                <a:effectLst/>
                <a:latin typeface="Arial" panose="020B0604020202020204" pitchFamily="34" charset="0"/>
                <a:cs typeface="Arial" panose="020B0604020202020204" pitchFamily="34" charset="0"/>
              </a:rPr>
              <a:t>Online communication, shopping and healthcare services can support older people's independence</a:t>
            </a:r>
            <a:r>
              <a:rPr lang="en-US" sz="1500" dirty="0">
                <a:latin typeface="Arial" panose="020B0604020202020204" pitchFamily="34" charset="0"/>
                <a:cs typeface="Arial" panose="020B0604020202020204" pitchFamily="34" charset="0"/>
              </a:rPr>
              <a:t> </a:t>
            </a:r>
            <a:r>
              <a:rPr lang="en-US" sz="1500" i="0" dirty="0">
                <a:effectLst/>
                <a:latin typeface="Arial" panose="020B0604020202020204" pitchFamily="34" charset="0"/>
                <a:cs typeface="Arial" panose="020B0604020202020204" pitchFamily="34" charset="0"/>
              </a:rPr>
              <a:t>social connections and wellbeing.</a:t>
            </a:r>
            <a:endParaRPr lang="en-US" sz="1500" dirty="0">
              <a:effectLst/>
              <a:latin typeface="Arial" panose="020B0604020202020204" pitchFamily="34" charset="0"/>
              <a:cs typeface="Arial" panose="020B0604020202020204" pitchFamily="34" charset="0"/>
            </a:endParaRPr>
          </a:p>
          <a:p>
            <a:r>
              <a:rPr lang="en-US" sz="1500" i="0" dirty="0">
                <a:effectLst/>
                <a:latin typeface="Arial" panose="020B0604020202020204" pitchFamily="34" charset="0"/>
                <a:cs typeface="Arial" panose="020B0604020202020204" pitchFamily="34" charset="0"/>
              </a:rPr>
              <a:t>(</a:t>
            </a:r>
            <a:r>
              <a:rPr lang="en-US" sz="1500" i="0" dirty="0" err="1">
                <a:effectLst/>
                <a:latin typeface="Arial" panose="020B0604020202020204" pitchFamily="34" charset="0"/>
                <a:cs typeface="Arial" panose="020B0604020202020204" pitchFamily="34" charset="0"/>
              </a:rPr>
              <a:t>Benge</a:t>
            </a:r>
            <a:r>
              <a:rPr lang="en-US" sz="1500" i="0" dirty="0">
                <a:effectLst/>
                <a:latin typeface="Arial" panose="020B0604020202020204" pitchFamily="34" charset="0"/>
                <a:cs typeface="Arial" panose="020B0604020202020204" pitchFamily="34" charset="0"/>
              </a:rPr>
              <a:t> et al</a:t>
            </a:r>
            <a:r>
              <a:rPr lang="en-GB" sz="1500" i="0" dirty="0">
                <a:effectLst/>
                <a:latin typeface="Arial" panose="020B0604020202020204" pitchFamily="34" charset="0"/>
                <a:cs typeface="Arial" panose="020B0604020202020204" pitchFamily="34" charset="0"/>
              </a:rPr>
              <a:t>.,</a:t>
            </a:r>
            <a:r>
              <a:rPr lang="en-US" sz="1500" i="0" dirty="0">
                <a:effectLst/>
                <a:latin typeface="Arial" panose="020B0604020202020204" pitchFamily="34" charset="0"/>
                <a:cs typeface="Arial" panose="020B0604020202020204" pitchFamily="34" charset="0"/>
              </a:rPr>
              <a:t> 2024)</a:t>
            </a:r>
            <a:endParaRPr lang="en-US" sz="1500" dirty="0">
              <a:effectLst/>
              <a:latin typeface="Arial" panose="020B0604020202020204" pitchFamily="34" charset="0"/>
              <a:cs typeface="Arial" panose="020B0604020202020204" pitchFamily="34" charset="0"/>
            </a:endParaRPr>
          </a:p>
          <a:p>
            <a:pPr algn="l"/>
            <a:endParaRPr lang="en-US" dirty="0"/>
          </a:p>
        </p:txBody>
      </p:sp>
      <p:pic>
        <p:nvPicPr>
          <p:cNvPr id="3" name="trim.02D822A7-41E6-4ED9-8C9B-1EC06FC47F7B.MOV">
            <a:hlinkClick r:id="" action="ppaction://media"/>
            <a:extLst>
              <a:ext uri="{FF2B5EF4-FFF2-40B4-BE49-F238E27FC236}">
                <a16:creationId xmlns:a16="http://schemas.microsoft.com/office/drawing/2014/main" id="{48C97353-79F0-6CBD-F0CD-202470E58F6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328027" y="5561450"/>
            <a:ext cx="910428" cy="1050494"/>
          </a:xfrm>
          <a:prstGeom prst="rect">
            <a:avLst/>
          </a:prstGeom>
        </p:spPr>
      </p:pic>
    </p:spTree>
    <p:extLst>
      <p:ext uri="{BB962C8B-B14F-4D97-AF65-F5344CB8AC3E}">
        <p14:creationId xmlns:p14="http://schemas.microsoft.com/office/powerpoint/2010/main" val="360828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7DD2C-15E9-BD91-9067-A4DAFC958863}"/>
              </a:ext>
            </a:extLst>
          </p:cNvPr>
          <p:cNvSpPr>
            <a:spLocks noGrp="1"/>
          </p:cNvSpPr>
          <p:nvPr>
            <p:ph type="title"/>
          </p:nvPr>
        </p:nvSpPr>
        <p:spPr>
          <a:xfrm>
            <a:off x="248870" y="254980"/>
            <a:ext cx="10515600" cy="1325563"/>
          </a:xfrm>
        </p:spPr>
        <p:txBody>
          <a:bodyPr>
            <a:normAutofit fontScale="90000"/>
          </a:bodyPr>
          <a:lstStyle/>
          <a:p>
            <a:r>
              <a:rPr lang="en-US" b="1" dirty="0">
                <a:latin typeface="Arial" panose="020B0604020202020204" pitchFamily="34" charset="0"/>
                <a:cs typeface="Arial" panose="020B0604020202020204" pitchFamily="34" charset="0"/>
              </a:rPr>
              <a:t>Technology Benefits, Limitations and Empowerment</a:t>
            </a:r>
            <a:br>
              <a:rPr lang="en-US" dirty="0"/>
            </a:br>
            <a:endParaRPr lang="en-US" dirty="0"/>
          </a:p>
        </p:txBody>
      </p:sp>
      <p:graphicFrame>
        <p:nvGraphicFramePr>
          <p:cNvPr id="4" name="Table 3">
            <a:extLst>
              <a:ext uri="{FF2B5EF4-FFF2-40B4-BE49-F238E27FC236}">
                <a16:creationId xmlns:a16="http://schemas.microsoft.com/office/drawing/2014/main" id="{5CA80715-E864-E9A0-9D90-E8C9892D06DB}"/>
              </a:ext>
            </a:extLst>
          </p:cNvPr>
          <p:cNvGraphicFramePr>
            <a:graphicFrameLocks noGrp="1"/>
          </p:cNvGraphicFramePr>
          <p:nvPr>
            <p:extLst>
              <p:ext uri="{D42A27DB-BD31-4B8C-83A1-F6EECF244321}">
                <p14:modId xmlns:p14="http://schemas.microsoft.com/office/powerpoint/2010/main" val="1035937229"/>
              </p:ext>
            </p:extLst>
          </p:nvPr>
        </p:nvGraphicFramePr>
        <p:xfrm>
          <a:off x="248870" y="1347252"/>
          <a:ext cx="7192389" cy="5255768"/>
        </p:xfrm>
        <a:graphic>
          <a:graphicData uri="http://schemas.openxmlformats.org/drawingml/2006/table">
            <a:tbl>
              <a:tblPr firstRow="1" bandRow="1">
                <a:tableStyleId>{5940675A-B579-460E-94D1-54222C63F5DA}</a:tableStyleId>
              </a:tblPr>
              <a:tblGrid>
                <a:gridCol w="2489977">
                  <a:extLst>
                    <a:ext uri="{9D8B030D-6E8A-4147-A177-3AD203B41FA5}">
                      <a16:colId xmlns:a16="http://schemas.microsoft.com/office/drawing/2014/main" val="2268152690"/>
                    </a:ext>
                  </a:extLst>
                </a:gridCol>
                <a:gridCol w="4702412">
                  <a:extLst>
                    <a:ext uri="{9D8B030D-6E8A-4147-A177-3AD203B41FA5}">
                      <a16:colId xmlns:a16="http://schemas.microsoft.com/office/drawing/2014/main" val="1597102057"/>
                    </a:ext>
                  </a:extLst>
                </a:gridCol>
              </a:tblGrid>
              <a:tr h="5376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effectLst/>
                          <a:latin typeface="Arial" panose="020B0604020202020204" pitchFamily="34" charset="0"/>
                          <a:cs typeface="Arial" panose="020B0604020202020204" pitchFamily="34" charset="0"/>
                        </a:rPr>
                        <a:t>Benefits</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effectLst/>
                          <a:latin typeface="Arial" panose="020B0604020202020204" pitchFamily="34" charset="0"/>
                          <a:cs typeface="Arial" panose="020B0604020202020204" pitchFamily="34" charset="0"/>
                        </a:rPr>
                        <a:t>Limitations</a:t>
                      </a:r>
                    </a:p>
                    <a:p>
                      <a:endParaRPr lang="en-US" dirty="0"/>
                    </a:p>
                  </a:txBody>
                  <a:tcPr/>
                </a:tc>
                <a:extLst>
                  <a:ext uri="{0D108BD9-81ED-4DB2-BD59-A6C34878D82A}">
                    <a16:rowId xmlns:a16="http://schemas.microsoft.com/office/drawing/2014/main" val="1435780047"/>
                  </a:ext>
                </a:extLst>
              </a:tr>
              <a:tr h="145920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rPr>
                        <a:t>Independence - Smart devices support daily living and personalised care.</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rPr>
                        <a:t>Digital exclusion - Some older people lack the skills or confidence to use technology.</a:t>
                      </a:r>
                    </a:p>
                    <a:p>
                      <a:endParaRPr lang="en-US" dirty="0"/>
                    </a:p>
                  </a:txBody>
                  <a:tcPr/>
                </a:tc>
                <a:extLst>
                  <a:ext uri="{0D108BD9-81ED-4DB2-BD59-A6C34878D82A}">
                    <a16:rowId xmlns:a16="http://schemas.microsoft.com/office/drawing/2014/main" val="2274071907"/>
                  </a:ext>
                </a:extLst>
              </a:tr>
              <a:tr h="16896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rPr>
                        <a:t>Social wellbeing - Virtual communication can reduce loneliness and isolation.</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rPr>
                        <a:t>Accessibility - Poor design can create difficulties for people with visual hearing or mobility impairments.</a:t>
                      </a:r>
                    </a:p>
                    <a:p>
                      <a:endParaRPr lang="en-US" dirty="0"/>
                    </a:p>
                  </a:txBody>
                  <a:tcPr/>
                </a:tc>
                <a:extLst>
                  <a:ext uri="{0D108BD9-81ED-4DB2-BD59-A6C34878D82A}">
                    <a16:rowId xmlns:a16="http://schemas.microsoft.com/office/drawing/2014/main" val="1040259128"/>
                  </a:ext>
                </a:extLst>
              </a:tr>
              <a:tr h="145920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UICTFontTextStyleBody"/>
                        </a:rPr>
                        <a:t>Improved care - Remote monitoring can support personalised health interventions</a:t>
                      </a:r>
                      <a:endParaRPr lang="en-US" sz="1800" dirty="0">
                        <a:effectLst/>
                        <a:latin typeface=".AppleSystemUIFon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effectLst/>
                          <a:latin typeface="UICTFontTextStyleBody"/>
                        </a:rPr>
                        <a:t>Privacy - Collection of personal health information raises data protection and security concerns.</a:t>
                      </a:r>
                      <a:endParaRPr lang="en-US" sz="1800" dirty="0">
                        <a:effectLst/>
                        <a:latin typeface=".AppleSystemUIFont"/>
                      </a:endParaRPr>
                    </a:p>
                    <a:p>
                      <a:endParaRPr lang="en-US" dirty="0"/>
                    </a:p>
                  </a:txBody>
                  <a:tcPr/>
                </a:tc>
                <a:extLst>
                  <a:ext uri="{0D108BD9-81ED-4DB2-BD59-A6C34878D82A}">
                    <a16:rowId xmlns:a16="http://schemas.microsoft.com/office/drawing/2014/main" val="185610145"/>
                  </a:ext>
                </a:extLst>
              </a:tr>
            </a:tbl>
          </a:graphicData>
        </a:graphic>
      </p:graphicFrame>
      <p:sp>
        <p:nvSpPr>
          <p:cNvPr id="5" name="TextBox 4">
            <a:extLst>
              <a:ext uri="{FF2B5EF4-FFF2-40B4-BE49-F238E27FC236}">
                <a16:creationId xmlns:a16="http://schemas.microsoft.com/office/drawing/2014/main" id="{4E760220-564C-F4EA-6181-DE60C4A28AAD}"/>
              </a:ext>
            </a:extLst>
          </p:cNvPr>
          <p:cNvSpPr txBox="1"/>
          <p:nvPr/>
        </p:nvSpPr>
        <p:spPr>
          <a:xfrm>
            <a:off x="7441259" y="4896446"/>
            <a:ext cx="4750741" cy="1754326"/>
          </a:xfrm>
          <a:prstGeom prst="rect">
            <a:avLst/>
          </a:prstGeom>
          <a:noFill/>
        </p:spPr>
        <p:txBody>
          <a:bodyPr wrap="square" rtlCol="0">
            <a:spAutoFit/>
          </a:bodyPr>
          <a:lstStyle/>
          <a:p>
            <a:r>
              <a:rPr lang="en-US" sz="1800" b="1" i="0" dirty="0">
                <a:effectLst/>
                <a:latin typeface="Arial" panose="020B0604020202020204" pitchFamily="34" charset="0"/>
                <a:cs typeface="Arial" panose="020B0604020202020204" pitchFamily="34" charset="0"/>
              </a:rPr>
              <a:t>Empowerment</a:t>
            </a:r>
            <a:r>
              <a:rPr lang="en-US" sz="1800" b="1" i="0" dirty="0">
                <a:effectLst/>
                <a:latin typeface="UICTFontTextStyleEmphasizedBody"/>
              </a:rPr>
              <a:t> - </a:t>
            </a:r>
            <a:r>
              <a:rPr lang="en-US" sz="1800" i="0" dirty="0">
                <a:effectLst/>
                <a:latin typeface="Arial" panose="020B0604020202020204" pitchFamily="34" charset="0"/>
                <a:cs typeface="Arial" panose="020B0604020202020204" pitchFamily="34" charset="0"/>
              </a:rPr>
              <a:t>Technology can increase older people's independence and choice</a:t>
            </a:r>
            <a:r>
              <a:rPr lang="en-GB" sz="1800" i="0" dirty="0">
                <a:effectLst/>
                <a:latin typeface="Arial" panose="020B0604020202020204" pitchFamily="34" charset="0"/>
                <a:cs typeface="Arial" panose="020B0604020202020204" pitchFamily="34" charset="0"/>
              </a:rPr>
              <a:t>,</a:t>
            </a:r>
            <a:r>
              <a:rPr lang="en-US" sz="1800" i="0" dirty="0">
                <a:effectLst/>
                <a:latin typeface="Arial" panose="020B0604020202020204" pitchFamily="34" charset="0"/>
                <a:cs typeface="Arial" panose="020B0604020202020204" pitchFamily="34" charset="0"/>
              </a:rPr>
              <a:t> but its effectiveness depends on accessibility, digital support</a:t>
            </a:r>
            <a:r>
              <a:rPr lang="en-GB" sz="1800" i="0" dirty="0">
                <a:effectLst/>
                <a:latin typeface="Arial" panose="020B0604020202020204" pitchFamily="34" charset="0"/>
                <a:cs typeface="Arial" panose="020B0604020202020204" pitchFamily="34" charset="0"/>
              </a:rPr>
              <a:t>,</a:t>
            </a:r>
            <a:r>
              <a:rPr lang="en-US" sz="1800" i="0" dirty="0">
                <a:effectLst/>
                <a:latin typeface="Arial" panose="020B0604020202020204" pitchFamily="34" charset="0"/>
                <a:cs typeface="Arial" panose="020B0604020202020204" pitchFamily="34" charset="0"/>
              </a:rPr>
              <a:t> and </a:t>
            </a:r>
            <a:r>
              <a:rPr lang="en-GB" dirty="0">
                <a:latin typeface="Arial" panose="020B0604020202020204" pitchFamily="34" charset="0"/>
                <a:cs typeface="Arial" panose="020B0604020202020204" pitchFamily="34" charset="0"/>
              </a:rPr>
              <a:t>the protection of</a:t>
            </a:r>
            <a:r>
              <a:rPr lang="en-US" sz="1800" i="0" dirty="0">
                <a:effectLst/>
                <a:latin typeface="Arial" panose="020B0604020202020204" pitchFamily="34" charset="0"/>
                <a:cs typeface="Arial" panose="020B0604020202020204" pitchFamily="34" charset="0"/>
              </a:rPr>
              <a:t> personal information.</a:t>
            </a:r>
            <a:endParaRPr lang="en-US" sz="1800" dirty="0">
              <a:effectLst/>
              <a:latin typeface="Arial" panose="020B0604020202020204" pitchFamily="34" charset="0"/>
              <a:cs typeface="Arial" panose="020B0604020202020204" pitchFamily="34" charset="0"/>
            </a:endParaRPr>
          </a:p>
          <a:p>
            <a:pPr algn="l"/>
            <a:endParaRPr lang="en-US" dirty="0"/>
          </a:p>
        </p:txBody>
      </p:sp>
      <p:pic>
        <p:nvPicPr>
          <p:cNvPr id="3" name="Picture 2">
            <a:extLst>
              <a:ext uri="{FF2B5EF4-FFF2-40B4-BE49-F238E27FC236}">
                <a16:creationId xmlns:a16="http://schemas.microsoft.com/office/drawing/2014/main" id="{A0C8739C-C0F8-406C-6E81-B5ABC8C80B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82276" y="1465340"/>
            <a:ext cx="4237525" cy="3036244"/>
          </a:xfrm>
          <a:prstGeom prst="round2DiagRect">
            <a:avLst/>
          </a:prstGeom>
        </p:spPr>
      </p:pic>
      <p:pic>
        <p:nvPicPr>
          <p:cNvPr id="6" name="trim.45329859-AD6C-4595-B4D0-DCB7EFA72175.MOV">
            <a:hlinkClick r:id="" action="ppaction://media"/>
            <a:extLst>
              <a:ext uri="{FF2B5EF4-FFF2-40B4-BE49-F238E27FC236}">
                <a16:creationId xmlns:a16="http://schemas.microsoft.com/office/drawing/2014/main" id="{00495ED7-6192-028F-2C7C-650CB05C52F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311536" y="5802909"/>
            <a:ext cx="880464" cy="1055091"/>
          </a:xfrm>
          <a:prstGeom prst="rect">
            <a:avLst/>
          </a:prstGeom>
        </p:spPr>
      </p:pic>
    </p:spTree>
    <p:extLst>
      <p:ext uri="{BB962C8B-B14F-4D97-AF65-F5344CB8AC3E}">
        <p14:creationId xmlns:p14="http://schemas.microsoft.com/office/powerpoint/2010/main" val="183367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63A3C-5339-8DFC-D5EB-8E49A8EB8DE5}"/>
              </a:ext>
            </a:extLst>
          </p:cNvPr>
          <p:cNvSpPr>
            <a:spLocks noGrp="1"/>
          </p:cNvSpPr>
          <p:nvPr>
            <p:ph type="title"/>
          </p:nvPr>
        </p:nvSpPr>
        <p:spPr>
          <a:xfrm>
            <a:off x="3897311" y="3667974"/>
            <a:ext cx="3993110" cy="397260"/>
          </a:xfrm>
          <a:ln>
            <a:solidFill>
              <a:schemeClr val="bg1"/>
            </a:solidFill>
          </a:ln>
        </p:spPr>
        <p:txBody>
          <a:bodyPr>
            <a:normAutofit fontScale="90000"/>
          </a:bodyPr>
          <a:lstStyle/>
          <a:p>
            <a:r>
              <a:rPr lang="en-US" b="1" dirty="0">
                <a:latin typeface="Arial" panose="020B0604020202020204" pitchFamily="34" charset="0"/>
                <a:cs typeface="Arial" panose="020B0604020202020204" pitchFamily="34" charset="0"/>
              </a:rPr>
              <a:t> </a:t>
            </a:r>
            <a:r>
              <a:rPr lang="en-US" sz="3300" b="1" i="0" dirty="0">
                <a:effectLst/>
                <a:latin typeface="Arial" panose="020B0604020202020204" pitchFamily="34" charset="0"/>
                <a:cs typeface="Arial" panose="020B0604020202020204" pitchFamily="34" charset="0"/>
              </a:rPr>
              <a:t>Recommendations for Future Provision</a:t>
            </a:r>
            <a:br>
              <a:rPr lang="en-US" sz="3300" dirty="0">
                <a:effectLst/>
                <a:latin typeface="Arial" panose="020B0604020202020204" pitchFamily="34" charset="0"/>
                <a:cs typeface="Arial" panose="020B0604020202020204" pitchFamily="34" charset="0"/>
              </a:rPr>
            </a:br>
            <a:br>
              <a:rPr lang="en-US" sz="3300" dirty="0">
                <a:latin typeface="Arial" panose="020B0604020202020204" pitchFamily="34" charset="0"/>
                <a:cs typeface="Arial" panose="020B0604020202020204" pitchFamily="34" charset="0"/>
              </a:rPr>
            </a:br>
            <a:endParaRPr lang="en-US" sz="3300" dirty="0">
              <a:latin typeface="Arial" panose="020B0604020202020204" pitchFamily="34" charset="0"/>
              <a:cs typeface="Arial" panose="020B0604020202020204" pitchFamily="34" charset="0"/>
            </a:endParaRPr>
          </a:p>
        </p:txBody>
      </p:sp>
      <p:cxnSp>
        <p:nvCxnSpPr>
          <p:cNvPr id="5" name="Straight Arrow Connector 4">
            <a:extLst>
              <a:ext uri="{FF2B5EF4-FFF2-40B4-BE49-F238E27FC236}">
                <a16:creationId xmlns:a16="http://schemas.microsoft.com/office/drawing/2014/main" id="{9F3B99BB-3ADB-66D0-6078-698EF1BF613D}"/>
              </a:ext>
            </a:extLst>
          </p:cNvPr>
          <p:cNvCxnSpPr>
            <a:cxnSpLocks/>
          </p:cNvCxnSpPr>
          <p:nvPr/>
        </p:nvCxnSpPr>
        <p:spPr>
          <a:xfrm>
            <a:off x="7803132" y="3369105"/>
            <a:ext cx="3880203" cy="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3F5D3EAD-CC1B-7C10-41C6-C5EB2009A6ED}"/>
              </a:ext>
            </a:extLst>
          </p:cNvPr>
          <p:cNvCxnSpPr>
            <a:cxnSpLocks/>
          </p:cNvCxnSpPr>
          <p:nvPr/>
        </p:nvCxnSpPr>
        <p:spPr>
          <a:xfrm>
            <a:off x="0" y="3336929"/>
            <a:ext cx="4029506" cy="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 name="Terminator 8">
            <a:extLst>
              <a:ext uri="{FF2B5EF4-FFF2-40B4-BE49-F238E27FC236}">
                <a16:creationId xmlns:a16="http://schemas.microsoft.com/office/drawing/2014/main" id="{E8241A63-B385-D468-DF40-DDD7B81093EF}"/>
              </a:ext>
            </a:extLst>
          </p:cNvPr>
          <p:cNvSpPr/>
          <p:nvPr/>
        </p:nvSpPr>
        <p:spPr>
          <a:xfrm rot="10800000" flipV="1">
            <a:off x="371279" y="526177"/>
            <a:ext cx="2670449" cy="972084"/>
          </a:xfrm>
          <a:prstGeom prst="flowChartTerminator">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1" i="0" dirty="0">
                <a:effectLst/>
                <a:latin typeface="Arial" panose="020B0604020202020204" pitchFamily="34" charset="0"/>
                <a:cs typeface="Arial" panose="020B0604020202020204" pitchFamily="34" charset="0"/>
              </a:rPr>
              <a:t>Early intervention</a:t>
            </a:r>
            <a:endParaRPr lang="en-US"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F769DC1-C223-D9CC-0C11-CA8400CC72C6}"/>
              </a:ext>
            </a:extLst>
          </p:cNvPr>
          <p:cNvSpPr txBox="1"/>
          <p:nvPr/>
        </p:nvSpPr>
        <p:spPr>
          <a:xfrm>
            <a:off x="24255" y="1964906"/>
            <a:ext cx="3266253" cy="1200329"/>
          </a:xfrm>
          <a:prstGeom prst="rect">
            <a:avLst/>
          </a:prstGeom>
          <a:noFill/>
        </p:spPr>
        <p:txBody>
          <a:bodyPr wrap="square">
            <a:spAutoFit/>
          </a:bodyPr>
          <a:lstStyle/>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Identify frailty earlier to prevent deterioration and avoid unnecessary hospital admissions.</a:t>
            </a:r>
            <a:endParaRPr lang="en-US" dirty="0">
              <a:latin typeface="Arial" panose="020B0604020202020204" pitchFamily="34" charset="0"/>
              <a:cs typeface="Arial" panose="020B0604020202020204" pitchFamily="34" charset="0"/>
            </a:endParaRPr>
          </a:p>
        </p:txBody>
      </p:sp>
      <p:sp>
        <p:nvSpPr>
          <p:cNvPr id="15" name="Terminator 14">
            <a:extLst>
              <a:ext uri="{FF2B5EF4-FFF2-40B4-BE49-F238E27FC236}">
                <a16:creationId xmlns:a16="http://schemas.microsoft.com/office/drawing/2014/main" id="{1A615200-31AE-7C30-57BA-E4A8CD2CDF92}"/>
              </a:ext>
            </a:extLst>
          </p:cNvPr>
          <p:cNvSpPr/>
          <p:nvPr/>
        </p:nvSpPr>
        <p:spPr>
          <a:xfrm rot="10800000" flipV="1">
            <a:off x="8611835" y="3605739"/>
            <a:ext cx="2670449" cy="972084"/>
          </a:xfrm>
          <a:prstGeom prst="flowChartTerminator">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1" i="0" dirty="0">
                <a:effectLst/>
                <a:latin typeface="Arial" panose="020B0604020202020204" pitchFamily="34" charset="0"/>
                <a:cs typeface="Arial" panose="020B0604020202020204" pitchFamily="34" charset="0"/>
              </a:rPr>
              <a:t>Person-centred care</a:t>
            </a:r>
            <a:endParaRPr lang="en-US"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BCDFDEE4-534B-B60D-B68A-D9CEBD83DEFE}"/>
              </a:ext>
            </a:extLst>
          </p:cNvPr>
          <p:cNvSpPr txBox="1"/>
          <p:nvPr/>
        </p:nvSpPr>
        <p:spPr>
          <a:xfrm>
            <a:off x="7890421" y="4655348"/>
            <a:ext cx="4301579" cy="1754326"/>
          </a:xfrm>
          <a:prstGeom prst="rect">
            <a:avLst/>
          </a:prstGeom>
          <a:noFill/>
        </p:spPr>
        <p:txBody>
          <a:bodyPr wrap="square">
            <a:spAutoFit/>
          </a:bodyPr>
          <a:lstStyle/>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Develop personalised care plans that reflect older people's individual needs, goals and preferences.</a:t>
            </a:r>
            <a:endParaRPr lang="en-US" sz="1800" dirty="0">
              <a:effectLst/>
              <a:latin typeface="Arial" panose="020B0604020202020204" pitchFamily="34" charset="0"/>
              <a:cs typeface="Arial" panose="020B0604020202020204" pitchFamily="34" charset="0"/>
            </a:endParaRPr>
          </a:p>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Integrated services Improve coordination between GPs, hospitals, social care and community services.</a:t>
            </a:r>
            <a:endParaRPr lang="en-US" dirty="0">
              <a:latin typeface="Arial" panose="020B0604020202020204" pitchFamily="34" charset="0"/>
              <a:cs typeface="Arial" panose="020B0604020202020204" pitchFamily="34" charset="0"/>
            </a:endParaRPr>
          </a:p>
        </p:txBody>
      </p:sp>
      <p:sp>
        <p:nvSpPr>
          <p:cNvPr id="19" name="Terminator 18">
            <a:extLst>
              <a:ext uri="{FF2B5EF4-FFF2-40B4-BE49-F238E27FC236}">
                <a16:creationId xmlns:a16="http://schemas.microsoft.com/office/drawing/2014/main" id="{C2DC83A2-C5AA-F5C4-88BB-6C0E7510DB5B}"/>
              </a:ext>
            </a:extLst>
          </p:cNvPr>
          <p:cNvSpPr/>
          <p:nvPr/>
        </p:nvSpPr>
        <p:spPr>
          <a:xfrm rot="10800000" flipV="1">
            <a:off x="8611834" y="448326"/>
            <a:ext cx="2670449" cy="972084"/>
          </a:xfrm>
          <a:prstGeom prst="flowChartTerminator">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1" i="0" dirty="0">
                <a:effectLst/>
                <a:latin typeface="Arial" panose="020B0604020202020204" pitchFamily="34" charset="0"/>
                <a:cs typeface="Arial" panose="020B0604020202020204" pitchFamily="34" charset="0"/>
              </a:rPr>
              <a:t>Community-based support</a:t>
            </a:r>
            <a:endParaRPr lang="en-US"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023188B2-6EC6-8AC3-A452-EB47D790A1B1}"/>
              </a:ext>
            </a:extLst>
          </p:cNvPr>
          <p:cNvSpPr txBox="1"/>
          <p:nvPr/>
        </p:nvSpPr>
        <p:spPr>
          <a:xfrm>
            <a:off x="7890421" y="1932144"/>
            <a:ext cx="3455654" cy="1200329"/>
          </a:xfrm>
          <a:prstGeom prst="rect">
            <a:avLst/>
          </a:prstGeom>
          <a:noFill/>
        </p:spPr>
        <p:txBody>
          <a:bodyPr wrap="square">
            <a:spAutoFit/>
          </a:bodyPr>
          <a:lstStyle/>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Provide timely assessments and ongoing support to help older people maintain independence at home.</a:t>
            </a:r>
            <a:endParaRPr lang="en-US"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B1568241-16EB-810F-F93E-4D03B3082F64}"/>
              </a:ext>
            </a:extLst>
          </p:cNvPr>
          <p:cNvSpPr txBox="1"/>
          <p:nvPr/>
        </p:nvSpPr>
        <p:spPr>
          <a:xfrm>
            <a:off x="-76808" y="6579042"/>
            <a:ext cx="3566622" cy="323165"/>
          </a:xfrm>
          <a:prstGeom prst="rect">
            <a:avLst/>
          </a:prstGeom>
          <a:noFill/>
        </p:spPr>
        <p:txBody>
          <a:bodyPr wrap="square">
            <a:spAutoFit/>
          </a:bodyPr>
          <a:lstStyle/>
          <a:p>
            <a:r>
              <a:rPr lang="en-US" sz="1500" i="0" dirty="0">
                <a:effectLst/>
                <a:latin typeface="Arial" panose="020B0604020202020204" pitchFamily="34" charset="0"/>
                <a:cs typeface="Arial" panose="020B0604020202020204" pitchFamily="34" charset="0"/>
              </a:rPr>
              <a:t>British Geriatrics Society</a:t>
            </a:r>
            <a:r>
              <a:rPr lang="en-US" sz="1500" b="0" i="0" dirty="0">
                <a:effectLst/>
                <a:latin typeface="Arial" panose="020B0604020202020204" pitchFamily="34" charset="0"/>
                <a:cs typeface="Arial" panose="020B0604020202020204" pitchFamily="34" charset="0"/>
              </a:rPr>
              <a:t>(2024). </a:t>
            </a:r>
            <a:endParaRPr lang="en-US" sz="1500" dirty="0"/>
          </a:p>
        </p:txBody>
      </p:sp>
      <p:sp>
        <p:nvSpPr>
          <p:cNvPr id="25" name="Terminator 24">
            <a:extLst>
              <a:ext uri="{FF2B5EF4-FFF2-40B4-BE49-F238E27FC236}">
                <a16:creationId xmlns:a16="http://schemas.microsoft.com/office/drawing/2014/main" id="{CE37A094-FDC2-FCF2-FB82-65E5759B9FB9}"/>
              </a:ext>
            </a:extLst>
          </p:cNvPr>
          <p:cNvSpPr/>
          <p:nvPr/>
        </p:nvSpPr>
        <p:spPr>
          <a:xfrm rot="10800000" flipV="1">
            <a:off x="371279" y="3631880"/>
            <a:ext cx="2670449" cy="972084"/>
          </a:xfrm>
          <a:prstGeom prst="flowChartTerminator">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1" i="0" dirty="0">
                <a:effectLst/>
                <a:latin typeface="Arial" panose="020B0604020202020204" pitchFamily="34" charset="0"/>
                <a:cs typeface="Arial" panose="020B0604020202020204" pitchFamily="34" charset="0"/>
              </a:rPr>
              <a:t>Critical evaluation</a:t>
            </a:r>
            <a:endParaRPr lang="en-US"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E2C73650-ED8B-E5B4-7B6A-B0F462E4B404}"/>
              </a:ext>
            </a:extLst>
          </p:cNvPr>
          <p:cNvSpPr txBox="1"/>
          <p:nvPr/>
        </p:nvSpPr>
        <p:spPr>
          <a:xfrm>
            <a:off x="24255" y="4778522"/>
            <a:ext cx="5047893" cy="1477328"/>
          </a:xfrm>
          <a:prstGeom prst="rect">
            <a:avLst/>
          </a:prstGeom>
          <a:noFill/>
        </p:spPr>
        <p:txBody>
          <a:bodyPr wrap="square">
            <a:spAutoFit/>
          </a:bodyPr>
          <a:lstStyle/>
          <a:p>
            <a:pPr marL="285750" indent="-285750">
              <a:buFont typeface="Wingdings" pitchFamily="2" charset="2"/>
              <a:buChar char="v"/>
            </a:pPr>
            <a:r>
              <a:rPr lang="en-US" sz="1800" i="0" dirty="0">
                <a:effectLst/>
                <a:latin typeface="Arial" panose="020B0604020202020204" pitchFamily="34" charset="0"/>
                <a:cs typeface="Arial" panose="020B0604020202020204" pitchFamily="34" charset="0"/>
              </a:rPr>
              <a:t>Proactive care could Improve older people’s Independence and reduce pressure on hospitals. successful Implementation requires effective multidisciplinary working sufficient resources and continuity of care.</a:t>
            </a:r>
            <a:endParaRPr lang="en-US" sz="1800" dirty="0">
              <a:effectLst/>
              <a:latin typeface="Arial" panose="020B0604020202020204" pitchFamily="34" charset="0"/>
              <a:cs typeface="Arial" panose="020B0604020202020204" pitchFamily="34" charset="0"/>
            </a:endParaRPr>
          </a:p>
        </p:txBody>
      </p:sp>
      <p:pic>
        <p:nvPicPr>
          <p:cNvPr id="3" name="trim.4889F074-12BB-4487-9BB9-A5A492136BAC.MOV">
            <a:hlinkClick r:id="" action="ppaction://media"/>
            <a:extLst>
              <a:ext uri="{FF2B5EF4-FFF2-40B4-BE49-F238E27FC236}">
                <a16:creationId xmlns:a16="http://schemas.microsoft.com/office/drawing/2014/main" id="{85BAECA8-77D9-7BA6-5941-5D9D70BE64D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610051" y="5607728"/>
            <a:ext cx="1019606" cy="1132896"/>
          </a:xfrm>
          <a:prstGeom prst="rect">
            <a:avLst/>
          </a:prstGeom>
        </p:spPr>
      </p:pic>
    </p:spTree>
    <p:extLst>
      <p:ext uri="{BB962C8B-B14F-4D97-AF65-F5344CB8AC3E}">
        <p14:creationId xmlns:p14="http://schemas.microsoft.com/office/powerpoint/2010/main" val="44746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0ECD-C9DE-9A8B-0749-2D77C12200BD}"/>
              </a:ext>
            </a:extLst>
          </p:cNvPr>
          <p:cNvSpPr>
            <a:spLocks noGrp="1"/>
          </p:cNvSpPr>
          <p:nvPr>
            <p:ph type="title"/>
          </p:nvPr>
        </p:nvSpPr>
        <p:spPr>
          <a:xfrm>
            <a:off x="194236" y="320302"/>
            <a:ext cx="4243293" cy="1325563"/>
          </a:xfrm>
        </p:spPr>
        <p:txBody>
          <a:bodyPr>
            <a:normAutofit fontScale="90000"/>
          </a:bodyPr>
          <a:lstStyle/>
          <a:p>
            <a:r>
              <a:rPr lang="en-US" sz="2600" b="1" dirty="0">
                <a:latin typeface="Arial" panose="020B0604020202020204" pitchFamily="34" charset="0"/>
                <a:cs typeface="Arial" panose="020B0604020202020204" pitchFamily="34" charset="0"/>
              </a:rPr>
              <a:t>Case Study       </a:t>
            </a:r>
            <a:r>
              <a:rPr lang="en-US" b="1" dirty="0"/>
              <a:t> </a:t>
            </a:r>
            <a:br>
              <a:rPr lang="en-US" b="1" dirty="0"/>
            </a:br>
            <a:r>
              <a:rPr lang="en-US" b="1" dirty="0"/>
              <a:t>Financial abuse in </a:t>
            </a:r>
            <a:br>
              <a:rPr lang="en-US" b="1" dirty="0"/>
            </a:br>
            <a:r>
              <a:rPr lang="en-US" b="1" dirty="0"/>
              <a:t>domiciliary care </a:t>
            </a:r>
            <a:br>
              <a:rPr lang="en-US" dirty="0"/>
            </a:br>
            <a:endParaRPr lang="en-US" dirty="0"/>
          </a:p>
        </p:txBody>
      </p:sp>
      <p:cxnSp>
        <p:nvCxnSpPr>
          <p:cNvPr id="12" name="Straight Arrow Connector 11">
            <a:extLst>
              <a:ext uri="{FF2B5EF4-FFF2-40B4-BE49-F238E27FC236}">
                <a16:creationId xmlns:a16="http://schemas.microsoft.com/office/drawing/2014/main" id="{5DD02610-0CC4-39B8-1FA4-F3E16385D125}"/>
              </a:ext>
            </a:extLst>
          </p:cNvPr>
          <p:cNvCxnSpPr>
            <a:cxnSpLocks/>
          </p:cNvCxnSpPr>
          <p:nvPr/>
        </p:nvCxnSpPr>
        <p:spPr>
          <a:xfrm>
            <a:off x="165848" y="1645865"/>
            <a:ext cx="10832352" cy="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A28EC245-57E4-C948-A6E6-D3E3943E1B64}"/>
              </a:ext>
            </a:extLst>
          </p:cNvPr>
          <p:cNvSpPr txBox="1"/>
          <p:nvPr/>
        </p:nvSpPr>
        <p:spPr>
          <a:xfrm>
            <a:off x="165848" y="1836143"/>
            <a:ext cx="6110940" cy="2031325"/>
          </a:xfrm>
          <a:prstGeom prst="rect">
            <a:avLst/>
          </a:prstGeom>
          <a:noFill/>
        </p:spPr>
        <p:txBody>
          <a:bodyPr wrap="square">
            <a:spAutoFit/>
          </a:bodyPr>
          <a:lstStyle/>
          <a:p>
            <a:r>
              <a:rPr lang="en-US" sz="1800" b="1" i="0" dirty="0">
                <a:effectLst/>
                <a:latin typeface="Arial" panose="020B0604020202020204" pitchFamily="34" charset="0"/>
                <a:cs typeface="Arial" panose="020B0604020202020204" pitchFamily="34" charset="0"/>
              </a:rPr>
              <a:t>Backstory</a:t>
            </a:r>
            <a:r>
              <a:rPr lang="en-US" sz="1800" b="1" i="0" dirty="0">
                <a:effectLst/>
                <a:latin typeface="UICTFontTextStyleBody"/>
              </a:rPr>
              <a:t> </a:t>
            </a:r>
            <a:endParaRPr lang="en-US" sz="1800" dirty="0">
              <a:effectLst/>
              <a:latin typeface=".AppleSystemUIFont"/>
            </a:endParaRPr>
          </a:p>
          <a:p>
            <a:r>
              <a:rPr lang="en-US" sz="1800" i="0" dirty="0">
                <a:effectLst/>
                <a:latin typeface="Arial" panose="020B0604020202020204" pitchFamily="34" charset="0"/>
                <a:cs typeface="Arial" panose="020B0604020202020204" pitchFamily="34" charset="0"/>
              </a:rPr>
              <a:t>Ivy a 83 year old woman living with dementia received domiciliary care in her own home. Her son became concerned after noticing that she had less money than usual and installed CCTV cameras to investigate.</a:t>
            </a:r>
            <a:endParaRPr lang="en-US" sz="1800" dirty="0">
              <a:effectLst/>
              <a:latin typeface="Arial" panose="020B0604020202020204" pitchFamily="34" charset="0"/>
              <a:cs typeface="Arial" panose="020B0604020202020204" pitchFamily="34" charset="0"/>
            </a:endParaRPr>
          </a:p>
          <a:p>
            <a:br>
              <a:rPr lang="en-US" sz="1800" dirty="0">
                <a:effectLst/>
                <a:latin typeface=".AppleSystemUIFont"/>
              </a:rPr>
            </a:br>
            <a:endParaRPr lang="en-US" sz="1800" dirty="0">
              <a:effectLst/>
              <a:latin typeface=".AppleSystemUIFont"/>
            </a:endParaRPr>
          </a:p>
        </p:txBody>
      </p:sp>
      <p:sp>
        <p:nvSpPr>
          <p:cNvPr id="22" name="TextBox 21">
            <a:extLst>
              <a:ext uri="{FF2B5EF4-FFF2-40B4-BE49-F238E27FC236}">
                <a16:creationId xmlns:a16="http://schemas.microsoft.com/office/drawing/2014/main" id="{1534ED1C-2EEF-87BC-BBF2-4944F9076FEB}"/>
              </a:ext>
            </a:extLst>
          </p:cNvPr>
          <p:cNvSpPr txBox="1"/>
          <p:nvPr/>
        </p:nvSpPr>
        <p:spPr>
          <a:xfrm>
            <a:off x="165848" y="3612748"/>
            <a:ext cx="4945529" cy="2585323"/>
          </a:xfrm>
          <a:prstGeom prst="rect">
            <a:avLst/>
          </a:prstGeom>
          <a:noFill/>
        </p:spPr>
        <p:txBody>
          <a:bodyPr wrap="square">
            <a:spAutoFit/>
          </a:bodyPr>
          <a:lstStyle/>
          <a:p>
            <a:r>
              <a:rPr lang="en-US" sz="1800" b="1" i="0" dirty="0">
                <a:effectLst/>
                <a:latin typeface="Arial" panose="020B0604020202020204" pitchFamily="34" charset="0"/>
                <a:cs typeface="Arial" panose="020B0604020202020204" pitchFamily="34" charset="0"/>
              </a:rPr>
              <a:t>The incident </a:t>
            </a:r>
            <a:endParaRPr lang="en-US" sz="1800" dirty="0">
              <a:effectLst/>
              <a:latin typeface="Arial" panose="020B0604020202020204" pitchFamily="34" charset="0"/>
              <a:cs typeface="Arial" panose="020B0604020202020204" pitchFamily="34" charset="0"/>
            </a:endParaRPr>
          </a:p>
          <a:p>
            <a:r>
              <a:rPr lang="en-US" sz="1800" i="0" dirty="0">
                <a:effectLst/>
                <a:latin typeface="Arial" panose="020B0604020202020204" pitchFamily="34" charset="0"/>
                <a:cs typeface="Arial" panose="020B0604020202020204" pitchFamily="34" charset="0"/>
              </a:rPr>
              <a:t>CCTV footage showed her carer </a:t>
            </a:r>
            <a:r>
              <a:rPr lang="en-US" sz="1800" i="0" dirty="0" err="1">
                <a:effectLst/>
                <a:latin typeface="Arial" panose="020B0604020202020204" pitchFamily="34" charset="0"/>
                <a:cs typeface="Arial" panose="020B0604020202020204" pitchFamily="34" charset="0"/>
              </a:rPr>
              <a:t>Sophy</a:t>
            </a:r>
            <a:r>
              <a:rPr lang="en-US" sz="1800" i="0" dirty="0">
                <a:effectLst/>
                <a:latin typeface="Arial" panose="020B0604020202020204" pitchFamily="34" charset="0"/>
                <a:cs typeface="Arial" panose="020B0604020202020204" pitchFamily="34" charset="0"/>
              </a:rPr>
              <a:t> </a:t>
            </a:r>
            <a:r>
              <a:rPr lang="en-US" sz="1800" i="0" dirty="0" err="1">
                <a:effectLst/>
                <a:latin typeface="Arial" panose="020B0604020202020204" pitchFamily="34" charset="0"/>
                <a:cs typeface="Arial" panose="020B0604020202020204" pitchFamily="34" charset="0"/>
              </a:rPr>
              <a:t>Retallick</a:t>
            </a:r>
            <a:r>
              <a:rPr lang="en-US" sz="1800" i="0" dirty="0">
                <a:effectLst/>
                <a:latin typeface="Arial" panose="020B0604020202020204" pitchFamily="34" charset="0"/>
                <a:cs typeface="Arial" panose="020B0604020202020204" pitchFamily="34" charset="0"/>
              </a:rPr>
              <a:t> taking cash from Ivy's purse and putting it into her pocket. The case resulted in the carer avoiding a prison sentence.</a:t>
            </a:r>
            <a:endParaRPr lang="en-US" sz="1800" dirty="0">
              <a:effectLst/>
              <a:latin typeface="Arial" panose="020B0604020202020204" pitchFamily="34" charset="0"/>
              <a:cs typeface="Arial" panose="020B0604020202020204" pitchFamily="34" charset="0"/>
            </a:endParaRPr>
          </a:p>
          <a:p>
            <a:br>
              <a:rPr lang="en-US" sz="1800" dirty="0">
                <a:effectLst/>
                <a:latin typeface=".AppleSystemUIFont"/>
              </a:rPr>
            </a:br>
            <a:endParaRPr lang="en-US" sz="1800" dirty="0">
              <a:effectLst/>
              <a:latin typeface=".AppleSystemUIFont"/>
            </a:endParaRPr>
          </a:p>
          <a:p>
            <a:br>
              <a:rPr lang="en-US" sz="1800" dirty="0">
                <a:effectLst/>
                <a:latin typeface=".AppleSystemUIFont"/>
              </a:rPr>
            </a:br>
            <a:endParaRPr lang="en-US" dirty="0"/>
          </a:p>
        </p:txBody>
      </p:sp>
      <p:sp>
        <p:nvSpPr>
          <p:cNvPr id="24" name="TextBox 23">
            <a:extLst>
              <a:ext uri="{FF2B5EF4-FFF2-40B4-BE49-F238E27FC236}">
                <a16:creationId xmlns:a16="http://schemas.microsoft.com/office/drawing/2014/main" id="{CBFD4112-C70C-2592-4F3A-87BD8324D60E}"/>
              </a:ext>
            </a:extLst>
          </p:cNvPr>
          <p:cNvSpPr txBox="1"/>
          <p:nvPr/>
        </p:nvSpPr>
        <p:spPr>
          <a:xfrm>
            <a:off x="194236" y="5439440"/>
            <a:ext cx="5139765" cy="1200329"/>
          </a:xfrm>
          <a:prstGeom prst="rect">
            <a:avLst/>
          </a:prstGeom>
          <a:noFill/>
        </p:spPr>
        <p:txBody>
          <a:bodyPr wrap="square">
            <a:spAutoFit/>
          </a:bodyPr>
          <a:lstStyle/>
          <a:p>
            <a:r>
              <a:rPr lang="en-US" sz="1800" b="1" i="0" dirty="0">
                <a:effectLst/>
                <a:latin typeface="Arial" panose="020B0604020202020204" pitchFamily="34" charset="0"/>
                <a:cs typeface="Arial" panose="020B0604020202020204" pitchFamily="34" charset="0"/>
              </a:rPr>
              <a:t>Main issue</a:t>
            </a:r>
            <a:endParaRPr lang="en-US" sz="1800" dirty="0">
              <a:effectLst/>
              <a:latin typeface="Arial" panose="020B0604020202020204" pitchFamily="34" charset="0"/>
              <a:cs typeface="Arial" panose="020B0604020202020204" pitchFamily="34" charset="0"/>
            </a:endParaRPr>
          </a:p>
          <a:p>
            <a:r>
              <a:rPr lang="en-US" sz="1800" i="0" dirty="0">
                <a:effectLst/>
                <a:latin typeface="Arial" panose="020B0604020202020204" pitchFamily="34" charset="0"/>
                <a:cs typeface="Arial" panose="020B0604020202020204" pitchFamily="34" charset="0"/>
              </a:rPr>
              <a:t>The case highlights financial abuse by a paid carer and the importance of safeguarding older people receiving care at home</a:t>
            </a:r>
            <a:endParaRPr lang="en-US" sz="1800" dirty="0">
              <a:effectLst/>
              <a:latin typeface="Arial" panose="020B0604020202020204" pitchFamily="34" charset="0"/>
              <a:cs typeface="Arial" panose="020B0604020202020204" pitchFamily="34" charset="0"/>
            </a:endParaRPr>
          </a:p>
        </p:txBody>
      </p:sp>
      <p:pic>
        <p:nvPicPr>
          <p:cNvPr id="3" name="trim.9B14C341-BE5D-47FE-BF5F-7493F4EA4397.MOV">
            <a:hlinkClick r:id="" action="ppaction://media"/>
            <a:extLst>
              <a:ext uri="{FF2B5EF4-FFF2-40B4-BE49-F238E27FC236}">
                <a16:creationId xmlns:a16="http://schemas.microsoft.com/office/drawing/2014/main" id="{F305C087-AEF3-C45E-6EE0-E8C1BE09348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624816" y="5714026"/>
            <a:ext cx="911617" cy="968089"/>
          </a:xfrm>
          <a:prstGeom prst="rect">
            <a:avLst/>
          </a:prstGeom>
        </p:spPr>
      </p:pic>
    </p:spTree>
    <p:extLst>
      <p:ext uri="{BB962C8B-B14F-4D97-AF65-F5344CB8AC3E}">
        <p14:creationId xmlns:p14="http://schemas.microsoft.com/office/powerpoint/2010/main" val="10311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82F5EC9-E19B-FD09-36DB-67ACED7C52BB}"/>
              </a:ext>
            </a:extLst>
          </p:cNvPr>
          <p:cNvSpPr/>
          <p:nvPr/>
        </p:nvSpPr>
        <p:spPr>
          <a:xfrm>
            <a:off x="251801" y="783125"/>
            <a:ext cx="3580260" cy="5774989"/>
          </a:xfrm>
          <a:prstGeom prst="rect">
            <a:avLst/>
          </a:prstGeom>
          <a:solidFill>
            <a:schemeClr val="bg1">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1800" dirty="0">
              <a:effectLst/>
              <a:latin typeface=".AppleSystemUIFont"/>
            </a:endParaRPr>
          </a:p>
        </p:txBody>
      </p:sp>
      <p:sp>
        <p:nvSpPr>
          <p:cNvPr id="5" name="TextBox 4">
            <a:extLst>
              <a:ext uri="{FF2B5EF4-FFF2-40B4-BE49-F238E27FC236}">
                <a16:creationId xmlns:a16="http://schemas.microsoft.com/office/drawing/2014/main" id="{DFA17D26-423C-1389-B30F-5B1807141707}"/>
              </a:ext>
            </a:extLst>
          </p:cNvPr>
          <p:cNvSpPr txBox="1"/>
          <p:nvPr/>
        </p:nvSpPr>
        <p:spPr>
          <a:xfrm>
            <a:off x="0" y="0"/>
            <a:ext cx="2495176" cy="446276"/>
          </a:xfrm>
          <a:prstGeom prst="rect">
            <a:avLst/>
          </a:prstGeom>
          <a:noFill/>
        </p:spPr>
        <p:txBody>
          <a:bodyPr wrap="square">
            <a:spAutoFit/>
          </a:bodyPr>
          <a:lstStyle/>
          <a:p>
            <a:r>
              <a:rPr lang="en-US" sz="2300" b="1" dirty="0">
                <a:latin typeface="Arial" panose="020B0604020202020204" pitchFamily="34" charset="0"/>
                <a:cs typeface="Arial" panose="020B0604020202020204" pitchFamily="34" charset="0"/>
              </a:rPr>
              <a:t>Case Study </a:t>
            </a:r>
            <a:endParaRPr lang="en-US" sz="2300" dirty="0"/>
          </a:p>
        </p:txBody>
      </p:sp>
      <p:sp>
        <p:nvSpPr>
          <p:cNvPr id="8" name="TextBox 7">
            <a:extLst>
              <a:ext uri="{FF2B5EF4-FFF2-40B4-BE49-F238E27FC236}">
                <a16:creationId xmlns:a16="http://schemas.microsoft.com/office/drawing/2014/main" id="{82754A80-C903-3A0A-2CEC-7B9E2CE4C7A5}"/>
              </a:ext>
            </a:extLst>
          </p:cNvPr>
          <p:cNvSpPr txBox="1"/>
          <p:nvPr/>
        </p:nvSpPr>
        <p:spPr>
          <a:xfrm>
            <a:off x="426216" y="446276"/>
            <a:ext cx="2326651" cy="553998"/>
          </a:xfrm>
          <a:prstGeom prst="rect">
            <a:avLst/>
          </a:prstGeom>
          <a:noFill/>
        </p:spPr>
        <p:txBody>
          <a:bodyPr wrap="square" rtlCol="0">
            <a:spAutoFit/>
          </a:bodyPr>
          <a:lstStyle/>
          <a:p>
            <a:r>
              <a:rPr lang="en-US" sz="1500" b="1" i="0" dirty="0">
                <a:effectLst/>
                <a:latin typeface="Arial" panose="020B0604020202020204" pitchFamily="34" charset="0"/>
                <a:cs typeface="Arial" panose="020B0604020202020204" pitchFamily="34" charset="0"/>
              </a:rPr>
              <a:t>EVALUATION</a:t>
            </a:r>
            <a:endParaRPr lang="en-US" sz="1500" dirty="0">
              <a:effectLst/>
              <a:latin typeface="Arial" panose="020B0604020202020204" pitchFamily="34" charset="0"/>
              <a:cs typeface="Arial" panose="020B0604020202020204" pitchFamily="34" charset="0"/>
            </a:endParaRPr>
          </a:p>
          <a:p>
            <a:pPr algn="l"/>
            <a:endParaRPr lang="en-US" sz="15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B25E4B5F-3709-E613-1272-B02C7AD03922}"/>
              </a:ext>
            </a:extLst>
          </p:cNvPr>
          <p:cNvSpPr/>
          <p:nvPr/>
        </p:nvSpPr>
        <p:spPr>
          <a:xfrm>
            <a:off x="4089753" y="783126"/>
            <a:ext cx="3580260" cy="5774989"/>
          </a:xfrm>
          <a:prstGeom prst="rect">
            <a:avLst/>
          </a:prstGeom>
          <a:solidFill>
            <a:schemeClr val="bg1">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1800" dirty="0">
              <a:effectLst/>
              <a:latin typeface=".AppleSystemUIFont"/>
            </a:endParaRPr>
          </a:p>
        </p:txBody>
      </p:sp>
      <p:sp>
        <p:nvSpPr>
          <p:cNvPr id="10" name="TextBox 9">
            <a:extLst>
              <a:ext uri="{FF2B5EF4-FFF2-40B4-BE49-F238E27FC236}">
                <a16:creationId xmlns:a16="http://schemas.microsoft.com/office/drawing/2014/main" id="{A2D0B448-1F82-B2EB-682E-855DDD8459C5}"/>
              </a:ext>
            </a:extLst>
          </p:cNvPr>
          <p:cNvSpPr txBox="1"/>
          <p:nvPr/>
        </p:nvSpPr>
        <p:spPr>
          <a:xfrm>
            <a:off x="586401" y="1060475"/>
            <a:ext cx="2791012" cy="2308324"/>
          </a:xfrm>
          <a:prstGeom prst="rect">
            <a:avLst/>
          </a:prstGeom>
          <a:noFill/>
        </p:spPr>
        <p:txBody>
          <a:bodyPr wrap="square" rtlCol="0">
            <a:spAutoFit/>
          </a:bodyPr>
          <a:lstStyle/>
          <a:p>
            <a:pPr marL="285750" indent="-285750">
              <a:buFont typeface="Wingdings" pitchFamily="2" charset="2"/>
              <a:buChar char="ü"/>
            </a:pPr>
            <a:r>
              <a:rPr lang="en-US" sz="1600" b="1" i="0" dirty="0">
                <a:effectLst/>
                <a:latin typeface="Arial" panose="020B0604020202020204" pitchFamily="34" charset="0"/>
                <a:cs typeface="Arial" panose="020B0604020202020204" pitchFamily="34" charset="0"/>
              </a:rPr>
              <a:t>Expected standard of care </a:t>
            </a:r>
          </a:p>
          <a:p>
            <a:pPr marL="285750" indent="-285750">
              <a:buFont typeface="Wingdings" pitchFamily="2" charset="2"/>
              <a:buChar char="ü"/>
            </a:pPr>
            <a:endParaRPr lang="en-US" sz="1600" b="1" dirty="0">
              <a:latin typeface="Arial" panose="020B0604020202020204" pitchFamily="34" charset="0"/>
              <a:cs typeface="Arial" panose="020B0604020202020204" pitchFamily="34" charset="0"/>
            </a:endParaRPr>
          </a:p>
          <a:p>
            <a:r>
              <a:rPr lang="en-US" sz="1600" i="0" dirty="0">
                <a:effectLst/>
                <a:latin typeface="Arial" panose="020B0604020202020204" pitchFamily="34" charset="0"/>
                <a:cs typeface="Arial" panose="020B0604020202020204" pitchFamily="34" charset="0"/>
              </a:rPr>
              <a:t>Domiciliary care should protect the person’s finances</a:t>
            </a:r>
            <a:r>
              <a:rPr lang="en-GB" sz="1600" i="0" dirty="0">
                <a:effectLst/>
                <a:latin typeface="Arial" panose="020B0604020202020204" pitchFamily="34" charset="0"/>
                <a:cs typeface="Arial" panose="020B0604020202020204" pitchFamily="34" charset="0"/>
              </a:rPr>
              <a:t>,</a:t>
            </a:r>
            <a:r>
              <a:rPr lang="en-US" sz="1600" i="0" dirty="0">
                <a:effectLst/>
                <a:latin typeface="Arial" panose="020B0604020202020204" pitchFamily="34" charset="0"/>
                <a:cs typeface="Arial" panose="020B0604020202020204" pitchFamily="34" charset="0"/>
              </a:rPr>
              <a:t> dignity</a:t>
            </a:r>
            <a:r>
              <a:rPr lang="en-GB" sz="1600" i="0" dirty="0">
                <a:effectLst/>
                <a:latin typeface="Arial" panose="020B0604020202020204" pitchFamily="34" charset="0"/>
                <a:cs typeface="Arial" panose="020B0604020202020204" pitchFamily="34" charset="0"/>
              </a:rPr>
              <a:t>,</a:t>
            </a:r>
            <a:r>
              <a:rPr lang="en-US" sz="1600" i="0" dirty="0">
                <a:effectLst/>
                <a:latin typeface="Arial" panose="020B0604020202020204" pitchFamily="34" charset="0"/>
                <a:cs typeface="Arial" panose="020B0604020202020204" pitchFamily="34" charset="0"/>
              </a:rPr>
              <a:t> and safety while supporting choice and independence.</a:t>
            </a:r>
            <a:endParaRPr lang="en-US" sz="1600" dirty="0">
              <a:effectLst/>
              <a:latin typeface="Arial" panose="020B0604020202020204" pitchFamily="34" charset="0"/>
              <a:cs typeface="Arial" panose="020B0604020202020204" pitchFamily="34" charset="0"/>
            </a:endParaRPr>
          </a:p>
          <a:p>
            <a:pPr marL="285750" indent="-285750" algn="l">
              <a:buFont typeface="Wingdings" pitchFamily="2" charset="2"/>
              <a:buChar char="ü"/>
            </a:pPr>
            <a:endParaRPr lang="en-US" sz="1600" dirty="0">
              <a:latin typeface="Arial" panose="020B0604020202020204" pitchFamily="34" charset="0"/>
              <a:cs typeface="Arial" panose="020B0604020202020204" pitchFamily="34" charset="0"/>
            </a:endParaRPr>
          </a:p>
        </p:txBody>
      </p:sp>
      <p:cxnSp>
        <p:nvCxnSpPr>
          <p:cNvPr id="11" name="Straight Arrow Connector 10">
            <a:extLst>
              <a:ext uri="{FF2B5EF4-FFF2-40B4-BE49-F238E27FC236}">
                <a16:creationId xmlns:a16="http://schemas.microsoft.com/office/drawing/2014/main" id="{67AEC2ED-4487-B392-A7CC-BF778F14757F}"/>
              </a:ext>
            </a:extLst>
          </p:cNvPr>
          <p:cNvCxnSpPr>
            <a:cxnSpLocks/>
          </p:cNvCxnSpPr>
          <p:nvPr/>
        </p:nvCxnSpPr>
        <p:spPr>
          <a:xfrm>
            <a:off x="426216" y="3429000"/>
            <a:ext cx="3166032" cy="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7E69ACD9-89ED-EA6E-4F9B-49E25421028E}"/>
              </a:ext>
            </a:extLst>
          </p:cNvPr>
          <p:cNvSpPr txBox="1"/>
          <p:nvPr/>
        </p:nvSpPr>
        <p:spPr>
          <a:xfrm>
            <a:off x="4427600" y="1000274"/>
            <a:ext cx="2904565" cy="2339102"/>
          </a:xfrm>
          <a:prstGeom prst="rect">
            <a:avLst/>
          </a:prstGeom>
          <a:noFill/>
        </p:spPr>
        <p:txBody>
          <a:bodyPr wrap="square" rtlCol="0">
            <a:spAutoFit/>
          </a:bodyPr>
          <a:lstStyle/>
          <a:p>
            <a:r>
              <a:rPr lang="en-US" sz="1600" b="1" i="0" dirty="0">
                <a:effectLst/>
                <a:latin typeface="Arial" panose="020B0604020202020204" pitchFamily="34" charset="0"/>
                <a:cs typeface="Arial" panose="020B0604020202020204" pitchFamily="34" charset="0"/>
              </a:rPr>
              <a:t>Impact on empowerment</a:t>
            </a:r>
            <a:endParaRPr lang="en-US" sz="1600" dirty="0">
              <a:effectLst/>
              <a:latin typeface="Arial" panose="020B0604020202020204" pitchFamily="34" charset="0"/>
              <a:cs typeface="Arial" panose="020B0604020202020204" pitchFamily="34" charset="0"/>
            </a:endParaRPr>
          </a:p>
          <a:p>
            <a:br>
              <a:rPr lang="en-US" sz="1600" dirty="0">
                <a:effectLst/>
                <a:latin typeface="Arial" panose="020B0604020202020204" pitchFamily="34" charset="0"/>
                <a:cs typeface="Arial" panose="020B0604020202020204" pitchFamily="34" charset="0"/>
              </a:rPr>
            </a:br>
            <a:r>
              <a:rPr lang="en-US" sz="1600" i="0" dirty="0">
                <a:effectLst/>
                <a:latin typeface="Arial" panose="020B0604020202020204" pitchFamily="34" charset="0"/>
                <a:cs typeface="Arial" panose="020B0604020202020204" pitchFamily="34" charset="0"/>
              </a:rPr>
              <a:t>The abuse threatened Ivy’s financial security and control over her own resources. It also undermined the trust essential to safe</a:t>
            </a:r>
            <a:r>
              <a:rPr lang="en-GB" sz="1600" i="0" dirty="0">
                <a:effectLst/>
                <a:latin typeface="Arial" panose="020B0604020202020204" pitchFamily="34" charset="0"/>
                <a:cs typeface="Arial" panose="020B0604020202020204" pitchFamily="34" charset="0"/>
              </a:rPr>
              <a:t>, person-centred</a:t>
            </a:r>
            <a:r>
              <a:rPr lang="en-US" sz="1600" i="0" dirty="0">
                <a:effectLst/>
                <a:latin typeface="Arial" panose="020B0604020202020204" pitchFamily="34" charset="0"/>
                <a:cs typeface="Arial" panose="020B0604020202020204" pitchFamily="34" charset="0"/>
              </a:rPr>
              <a:t> care at home.</a:t>
            </a:r>
            <a:endParaRPr lang="en-US" sz="1600" dirty="0">
              <a:effectLst/>
              <a:latin typeface="Arial" panose="020B0604020202020204" pitchFamily="34" charset="0"/>
              <a:cs typeface="Arial" panose="020B0604020202020204" pitchFamily="34" charset="0"/>
            </a:endParaRPr>
          </a:p>
          <a:p>
            <a:pPr algn="l"/>
            <a:endParaRPr lang="en-US" dirty="0"/>
          </a:p>
        </p:txBody>
      </p:sp>
      <p:sp>
        <p:nvSpPr>
          <p:cNvPr id="17" name="TextBox 16">
            <a:extLst>
              <a:ext uri="{FF2B5EF4-FFF2-40B4-BE49-F238E27FC236}">
                <a16:creationId xmlns:a16="http://schemas.microsoft.com/office/drawing/2014/main" id="{0EB44F41-CAAA-6A13-44AC-832ACE13900E}"/>
              </a:ext>
            </a:extLst>
          </p:cNvPr>
          <p:cNvSpPr txBox="1"/>
          <p:nvPr/>
        </p:nvSpPr>
        <p:spPr>
          <a:xfrm>
            <a:off x="529624" y="3809118"/>
            <a:ext cx="2904565" cy="2062103"/>
          </a:xfrm>
          <a:prstGeom prst="rect">
            <a:avLst/>
          </a:prstGeom>
          <a:noFill/>
        </p:spPr>
        <p:txBody>
          <a:bodyPr wrap="square" rtlCol="0">
            <a:spAutoFit/>
          </a:bodyPr>
          <a:lstStyle/>
          <a:p>
            <a:r>
              <a:rPr lang="en-US" sz="1600" b="1" i="0" dirty="0">
                <a:effectLst/>
                <a:latin typeface="Arial" panose="020B0604020202020204" pitchFamily="34" charset="0"/>
                <a:cs typeface="Arial" panose="020B0604020202020204" pitchFamily="34" charset="0"/>
              </a:rPr>
              <a:t>What went wrong</a:t>
            </a:r>
            <a:endParaRPr lang="en-US" sz="1600" dirty="0">
              <a:effectLst/>
              <a:latin typeface="Arial" panose="020B0604020202020204" pitchFamily="34" charset="0"/>
              <a:cs typeface="Arial" panose="020B0604020202020204" pitchFamily="34" charset="0"/>
            </a:endParaRPr>
          </a:p>
          <a:p>
            <a:endParaRPr lang="en-US" sz="1600" b="1" i="0" dirty="0">
              <a:latin typeface="Arial" panose="020B0604020202020204" pitchFamily="34" charset="0"/>
              <a:cs typeface="Arial" panose="020B0604020202020204" pitchFamily="34" charset="0"/>
            </a:endParaRPr>
          </a:p>
          <a:p>
            <a:r>
              <a:rPr lang="en-US" sz="1600" i="0" dirty="0">
                <a:effectLst/>
                <a:latin typeface="Arial" panose="020B0604020202020204" pitchFamily="34" charset="0"/>
                <a:cs typeface="Arial" panose="020B0604020202020204" pitchFamily="34" charset="0"/>
              </a:rPr>
              <a:t>Taking money from Ivy’s purse </a:t>
            </a:r>
            <a:r>
              <a:rPr lang="en-GB" sz="1600" dirty="0">
                <a:latin typeface="Arial" panose="020B0604020202020204" pitchFamily="34" charset="0"/>
                <a:cs typeface="Arial" panose="020B0604020202020204" pitchFamily="34" charset="0"/>
              </a:rPr>
              <a:t>breached</a:t>
            </a:r>
            <a:r>
              <a:rPr lang="en-US" sz="1600" i="0" dirty="0">
                <a:effectLst/>
                <a:latin typeface="Arial" panose="020B0604020202020204" pitchFamily="34" charset="0"/>
                <a:cs typeface="Arial" panose="020B0604020202020204" pitchFamily="34" charset="0"/>
              </a:rPr>
              <a:t> trust and </a:t>
            </a:r>
            <a:r>
              <a:rPr lang="en-GB" sz="1600" i="0" dirty="0">
                <a:effectLst/>
                <a:latin typeface="Arial" panose="020B0604020202020204" pitchFamily="34" charset="0"/>
                <a:cs typeface="Arial" panose="020B0604020202020204" pitchFamily="34" charset="0"/>
              </a:rPr>
              <a:t>was </a:t>
            </a:r>
            <a:r>
              <a:rPr lang="en-US" sz="1600" i="0" dirty="0">
                <a:effectLst/>
                <a:latin typeface="Arial" panose="020B0604020202020204" pitchFamily="34" charset="0"/>
                <a:cs typeface="Arial" panose="020B0604020202020204" pitchFamily="34" charset="0"/>
              </a:rPr>
              <a:t>an example of financial abuse by someone employed to provide care.</a:t>
            </a:r>
            <a:endParaRPr lang="en-US" sz="1600" dirty="0">
              <a:effectLst/>
              <a:latin typeface="Arial" panose="020B0604020202020204" pitchFamily="34" charset="0"/>
              <a:cs typeface="Arial" panose="020B0604020202020204" pitchFamily="34" charset="0"/>
            </a:endParaRPr>
          </a:p>
          <a:p>
            <a:pPr algn="l"/>
            <a:endParaRPr lang="en-US" sz="1600" dirty="0"/>
          </a:p>
        </p:txBody>
      </p:sp>
      <p:sp>
        <p:nvSpPr>
          <p:cNvPr id="20" name="TextBox 19">
            <a:extLst>
              <a:ext uri="{FF2B5EF4-FFF2-40B4-BE49-F238E27FC236}">
                <a16:creationId xmlns:a16="http://schemas.microsoft.com/office/drawing/2014/main" id="{A3F12EDD-A52F-318B-0015-E91CFE752A15}"/>
              </a:ext>
            </a:extLst>
          </p:cNvPr>
          <p:cNvSpPr txBox="1"/>
          <p:nvPr/>
        </p:nvSpPr>
        <p:spPr>
          <a:xfrm>
            <a:off x="4146529" y="3670619"/>
            <a:ext cx="3344469" cy="2831544"/>
          </a:xfrm>
          <a:prstGeom prst="rect">
            <a:avLst/>
          </a:prstGeom>
          <a:noFill/>
        </p:spPr>
        <p:txBody>
          <a:bodyPr wrap="square" rtlCol="0">
            <a:spAutoFit/>
          </a:bodyPr>
          <a:lstStyle/>
          <a:p>
            <a:r>
              <a:rPr lang="en-US" sz="1600" b="1" i="0" dirty="0">
                <a:effectLst/>
                <a:latin typeface="Arial" panose="020B0604020202020204" pitchFamily="34" charset="0"/>
                <a:cs typeface="Arial" panose="020B0604020202020204" pitchFamily="34" charset="0"/>
              </a:rPr>
              <a:t>Critical consideration</a:t>
            </a:r>
            <a:endParaRPr lang="en-US" sz="1600" dirty="0">
              <a:effectLst/>
              <a:latin typeface="Arial" panose="020B0604020202020204" pitchFamily="34" charset="0"/>
              <a:cs typeface="Arial" panose="020B0604020202020204" pitchFamily="34" charset="0"/>
            </a:endParaRPr>
          </a:p>
          <a:p>
            <a:endParaRPr lang="en-US" sz="1600" b="1" i="0" dirty="0">
              <a:latin typeface=".AppleSystemUIFont"/>
            </a:endParaRPr>
          </a:p>
          <a:p>
            <a:r>
              <a:rPr lang="en-US" sz="1600" i="0" dirty="0">
                <a:effectLst/>
                <a:latin typeface="Arial" panose="020B0604020202020204" pitchFamily="34" charset="0"/>
                <a:cs typeface="Arial" panose="020B0604020202020204" pitchFamily="34" charset="0"/>
              </a:rPr>
              <a:t>Dementia may make it more difficult for some people to identify or report abuse</a:t>
            </a:r>
            <a:r>
              <a:rPr lang="en-GB" sz="1600" i="0" dirty="0">
                <a:effectLst/>
                <a:latin typeface="Arial" panose="020B0604020202020204" pitchFamily="34" charset="0"/>
                <a:cs typeface="Arial" panose="020B0604020202020204" pitchFamily="34" charset="0"/>
              </a:rPr>
              <a:t>,</a:t>
            </a:r>
            <a:r>
              <a:rPr lang="en-US" sz="1600" i="0" dirty="0">
                <a:effectLst/>
                <a:latin typeface="Arial" panose="020B0604020202020204" pitchFamily="34" charset="0"/>
                <a:cs typeface="Arial" panose="020B0604020202020204" pitchFamily="34" charset="0"/>
              </a:rPr>
              <a:t> but it does not automatically mean that a person lacks </a:t>
            </a:r>
            <a:r>
              <a:rPr lang="en-GB" sz="1600" dirty="0">
                <a:latin typeface="Arial" panose="020B0604020202020204" pitchFamily="34" charset="0"/>
                <a:cs typeface="Arial" panose="020B0604020202020204" pitchFamily="34" charset="0"/>
              </a:rPr>
              <a:t>decision-making</a:t>
            </a:r>
            <a:r>
              <a:rPr lang="en-US" sz="1600" i="0" dirty="0">
                <a:effectLst/>
                <a:latin typeface="Arial" panose="020B0604020202020204" pitchFamily="34" charset="0"/>
                <a:cs typeface="Arial" panose="020B0604020202020204" pitchFamily="34" charset="0"/>
              </a:rPr>
              <a:t> capacity. Safeguarding must protect people without unnecessarily removing their autonomy.</a:t>
            </a:r>
            <a:endParaRPr lang="en-US" sz="1600" dirty="0">
              <a:effectLst/>
              <a:latin typeface="Arial" panose="020B0604020202020204" pitchFamily="34" charset="0"/>
              <a:cs typeface="Arial" panose="020B0604020202020204" pitchFamily="34" charset="0"/>
            </a:endParaRPr>
          </a:p>
          <a:p>
            <a:pPr algn="l"/>
            <a:endParaRPr lang="en-US" dirty="0"/>
          </a:p>
        </p:txBody>
      </p:sp>
      <p:sp>
        <p:nvSpPr>
          <p:cNvPr id="22" name="Rectangle 21">
            <a:extLst>
              <a:ext uri="{FF2B5EF4-FFF2-40B4-BE49-F238E27FC236}">
                <a16:creationId xmlns:a16="http://schemas.microsoft.com/office/drawing/2014/main" id="{157AA8C9-E5DB-AAEF-193E-B254A6C65D42}"/>
              </a:ext>
            </a:extLst>
          </p:cNvPr>
          <p:cNvSpPr/>
          <p:nvPr/>
        </p:nvSpPr>
        <p:spPr>
          <a:xfrm>
            <a:off x="8357660" y="783125"/>
            <a:ext cx="3580260" cy="5774989"/>
          </a:xfrm>
          <a:prstGeom prst="rect">
            <a:avLst/>
          </a:prstGeom>
          <a:solidFill>
            <a:schemeClr val="bg1">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1800" dirty="0">
              <a:effectLst/>
              <a:latin typeface=".AppleSystemUIFont"/>
            </a:endParaRPr>
          </a:p>
        </p:txBody>
      </p:sp>
      <p:cxnSp>
        <p:nvCxnSpPr>
          <p:cNvPr id="6" name="Straight Arrow Connector 5">
            <a:extLst>
              <a:ext uri="{FF2B5EF4-FFF2-40B4-BE49-F238E27FC236}">
                <a16:creationId xmlns:a16="http://schemas.microsoft.com/office/drawing/2014/main" id="{5778469B-719F-8CF7-F567-8D5C6D0CFF55}"/>
              </a:ext>
            </a:extLst>
          </p:cNvPr>
          <p:cNvCxnSpPr>
            <a:cxnSpLocks/>
          </p:cNvCxnSpPr>
          <p:nvPr/>
        </p:nvCxnSpPr>
        <p:spPr>
          <a:xfrm>
            <a:off x="4146529" y="3400503"/>
            <a:ext cx="3234560" cy="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A9DC10BF-FCC3-816B-59F2-098B21B86B1F}"/>
              </a:ext>
            </a:extLst>
          </p:cNvPr>
          <p:cNvSpPr txBox="1"/>
          <p:nvPr/>
        </p:nvSpPr>
        <p:spPr>
          <a:xfrm>
            <a:off x="9516847" y="446276"/>
            <a:ext cx="2421073" cy="553998"/>
          </a:xfrm>
          <a:prstGeom prst="rect">
            <a:avLst/>
          </a:prstGeom>
          <a:noFill/>
        </p:spPr>
        <p:txBody>
          <a:bodyPr wrap="square" rtlCol="0">
            <a:spAutoFit/>
          </a:bodyPr>
          <a:lstStyle/>
          <a:p>
            <a:r>
              <a:rPr lang="en-US" sz="1500" b="1" i="0" dirty="0">
                <a:effectLst/>
                <a:latin typeface="Arial" panose="020B0604020202020204" pitchFamily="34" charset="0"/>
                <a:cs typeface="Arial" panose="020B0604020202020204" pitchFamily="34" charset="0"/>
              </a:rPr>
              <a:t>RECOMMENDATIONS</a:t>
            </a:r>
            <a:endParaRPr lang="en-US" sz="1500" dirty="0">
              <a:effectLst/>
              <a:latin typeface="Arial" panose="020B0604020202020204" pitchFamily="34" charset="0"/>
              <a:cs typeface="Arial" panose="020B0604020202020204" pitchFamily="34" charset="0"/>
            </a:endParaRPr>
          </a:p>
          <a:p>
            <a:pPr algn="l"/>
            <a:endParaRPr lang="en-US" sz="15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2FD74284-EE6F-4B4D-BC05-349774FBEADD}"/>
              </a:ext>
            </a:extLst>
          </p:cNvPr>
          <p:cNvSpPr txBox="1"/>
          <p:nvPr/>
        </p:nvSpPr>
        <p:spPr>
          <a:xfrm>
            <a:off x="8480567" y="808297"/>
            <a:ext cx="3376964" cy="8063746"/>
          </a:xfrm>
          <a:prstGeom prst="rect">
            <a:avLst/>
          </a:prstGeom>
          <a:noFill/>
        </p:spPr>
        <p:txBody>
          <a:bodyPr wrap="square" rtlCol="0">
            <a:spAutoFit/>
          </a:bodyPr>
          <a:lstStyle/>
          <a:p>
            <a:pPr marL="342900" indent="-342900">
              <a:buFont typeface="+mj-lt"/>
              <a:buAutoNum type="arabicPeriod"/>
            </a:pPr>
            <a:r>
              <a:rPr lang="en-US" sz="1600" b="1" i="0" dirty="0">
                <a:effectLst/>
                <a:latin typeface="Arial" panose="020B0604020202020204" pitchFamily="34" charset="0"/>
                <a:cs typeface="Arial" panose="020B0604020202020204" pitchFamily="34" charset="0"/>
              </a:rPr>
              <a:t>Stronger monitoring and accountability </a:t>
            </a:r>
            <a:r>
              <a:rPr lang="en-US" sz="1800" b="1" i="0" dirty="0">
                <a:effectLst/>
                <a:latin typeface="UICTFontTextStyleEmphasizedBody"/>
              </a:rPr>
              <a:t>-</a:t>
            </a:r>
            <a:r>
              <a:rPr lang="en-US" sz="1600" i="0" dirty="0">
                <a:effectLst/>
                <a:latin typeface="Arial" panose="020B0604020202020204" pitchFamily="34" charset="0"/>
                <a:cs typeface="Arial" panose="020B0604020202020204" pitchFamily="34" charset="0"/>
              </a:rPr>
              <a:t>Care providers should have clear procedures for reporting concerns investigating suspected financial abuse and holding staff accountable.</a:t>
            </a:r>
          </a:p>
          <a:p>
            <a:pPr marL="342900" indent="-342900">
              <a:buFont typeface="+mj-lt"/>
              <a:buAutoNum type="arabicPeriod"/>
            </a:pPr>
            <a:endParaRPr lang="en-US" sz="1600" i="0" dirty="0">
              <a:effectLst/>
              <a:latin typeface="Arial" panose="020B0604020202020204" pitchFamily="34" charset="0"/>
              <a:cs typeface="Arial" panose="020B0604020202020204" pitchFamily="34" charset="0"/>
            </a:endParaRPr>
          </a:p>
          <a:p>
            <a:pPr marL="342900" indent="-342900">
              <a:buFont typeface="+mj-lt"/>
              <a:buAutoNum type="arabicPeriod"/>
            </a:pPr>
            <a:r>
              <a:rPr lang="en-US" sz="1600" b="1" i="0" dirty="0">
                <a:effectLst/>
                <a:latin typeface="Arial" panose="020B0604020202020204" pitchFamily="34" charset="0"/>
                <a:cs typeface="Arial" panose="020B0604020202020204" pitchFamily="34" charset="0"/>
              </a:rPr>
              <a:t>Staff training and safer practice</a:t>
            </a:r>
            <a:r>
              <a:rPr lang="en-US" sz="1600" i="0" dirty="0">
                <a:effectLst/>
                <a:latin typeface="Arial" panose="020B0604020202020204" pitchFamily="34" charset="0"/>
                <a:cs typeface="Arial" panose="020B0604020202020204" pitchFamily="34" charset="0"/>
              </a:rPr>
              <a:t>-Provide training on financial abuse </a:t>
            </a:r>
            <a:r>
              <a:rPr lang="en-GB" sz="1600" i="0" dirty="0">
                <a:effectLst/>
                <a:latin typeface="Arial" panose="020B0604020202020204" pitchFamily="34" charset="0"/>
                <a:cs typeface="Arial" panose="020B0604020202020204" pitchFamily="34" charset="0"/>
              </a:rPr>
              <a:t>in </a:t>
            </a:r>
            <a:r>
              <a:rPr lang="en-US" sz="1600" i="0" dirty="0">
                <a:effectLst/>
                <a:latin typeface="Arial" panose="020B0604020202020204" pitchFamily="34" charset="0"/>
                <a:cs typeface="Arial" panose="020B0604020202020204" pitchFamily="34" charset="0"/>
              </a:rPr>
              <a:t>dementia, professional boundaries and safeguarding responsibilities.</a:t>
            </a:r>
          </a:p>
          <a:p>
            <a:pPr marL="342900" indent="-342900">
              <a:buFont typeface="+mj-lt"/>
              <a:buAutoNum type="arabicPeriod"/>
            </a:pPr>
            <a:endParaRPr lang="en-US" sz="1600" b="1" i="0" dirty="0">
              <a:effectLst/>
              <a:latin typeface="Arial" panose="020B0604020202020204" pitchFamily="34" charset="0"/>
              <a:cs typeface="Arial" panose="020B0604020202020204" pitchFamily="34" charset="0"/>
            </a:endParaRPr>
          </a:p>
          <a:p>
            <a:pPr marL="342900" indent="-342900">
              <a:buFont typeface="+mj-lt"/>
              <a:buAutoNum type="arabicPeriod"/>
            </a:pPr>
            <a:r>
              <a:rPr lang="en-US" sz="1600" b="1" i="0" dirty="0">
                <a:effectLst/>
                <a:latin typeface="Arial" panose="020B0604020202020204" pitchFamily="34" charset="0"/>
                <a:cs typeface="Arial" panose="020B0604020202020204" pitchFamily="34" charset="0"/>
              </a:rPr>
              <a:t>Person centred protection - </a:t>
            </a:r>
            <a:r>
              <a:rPr lang="en-US" sz="1600" i="0" dirty="0">
                <a:effectLst/>
                <a:latin typeface="Arial" panose="020B0604020202020204" pitchFamily="34" charset="0"/>
                <a:cs typeface="Arial" panose="020B0604020202020204" pitchFamily="34" charset="0"/>
              </a:rPr>
              <a:t>Involve the older person in decisions , respect their wishes and provide accessible ways to report concerns. Family involvement should respect the person’s rights and preferences.</a:t>
            </a:r>
            <a:endParaRPr lang="en-US" sz="1600" dirty="0">
              <a:effectLst/>
              <a:latin typeface="Arial" panose="020B0604020202020204" pitchFamily="34" charset="0"/>
              <a:cs typeface="Arial" panose="020B0604020202020204" pitchFamily="34" charset="0"/>
            </a:endParaRPr>
          </a:p>
          <a:p>
            <a:pPr marL="342900" indent="-342900">
              <a:buFont typeface="+mj-lt"/>
              <a:buAutoNum type="arabicPeriod"/>
            </a:pPr>
            <a:endParaRPr lang="en-US" sz="1800" dirty="0">
              <a:effectLst/>
              <a:latin typeface="Arial" panose="020B0604020202020204" pitchFamily="34" charset="0"/>
              <a:cs typeface="Arial" panose="020B0604020202020204" pitchFamily="34" charset="0"/>
            </a:endParaRPr>
          </a:p>
          <a:p>
            <a:pPr marL="342900" indent="-342900">
              <a:buFont typeface="+mj-lt"/>
              <a:buAutoNum type="arabicPeriod"/>
            </a:pPr>
            <a:endParaRPr lang="en-US" dirty="0">
              <a:latin typeface="Arial" panose="020B0604020202020204" pitchFamily="34" charset="0"/>
              <a:cs typeface="Arial" panose="020B0604020202020204" pitchFamily="34" charset="0"/>
            </a:endParaRPr>
          </a:p>
          <a:p>
            <a:pPr marL="342900" indent="-342900">
              <a:buFont typeface="+mj-lt"/>
              <a:buAutoNum type="arabicPeriod"/>
            </a:pPr>
            <a:endParaRPr lang="en-US" sz="1800" i="0" dirty="0">
              <a:effectLst/>
              <a:latin typeface="Arial" panose="020B0604020202020204" pitchFamily="34" charset="0"/>
              <a:cs typeface="Arial" panose="020B0604020202020204" pitchFamily="34" charset="0"/>
            </a:endParaRPr>
          </a:p>
          <a:p>
            <a:pPr marL="342900" indent="-342900">
              <a:buFont typeface="+mj-lt"/>
              <a:buAutoNum type="arabicPeriod"/>
            </a:pPr>
            <a:endParaRPr lang="en-US" dirty="0">
              <a:latin typeface="Arial" panose="020B0604020202020204" pitchFamily="34" charset="0"/>
              <a:cs typeface="Arial" panose="020B0604020202020204" pitchFamily="34" charset="0"/>
            </a:endParaRPr>
          </a:p>
          <a:p>
            <a:pPr marL="342900" indent="-342900">
              <a:buFont typeface="+mj-lt"/>
              <a:buAutoNum type="arabicPeriod"/>
            </a:pPr>
            <a:endParaRPr lang="en-US" sz="1800" i="0" dirty="0">
              <a:effectLst/>
              <a:latin typeface="Arial" panose="020B0604020202020204" pitchFamily="34" charset="0"/>
              <a:cs typeface="Arial" panose="020B0604020202020204" pitchFamily="34" charset="0"/>
            </a:endParaRPr>
          </a:p>
          <a:p>
            <a:pPr marL="342900" indent="-342900">
              <a:buFont typeface="+mj-lt"/>
              <a:buAutoNum type="arabicPeriod"/>
            </a:pPr>
            <a:endParaRPr lang="en-US" sz="1800" i="0" dirty="0">
              <a:effectLst/>
              <a:latin typeface="Arial" panose="020B0604020202020204" pitchFamily="34" charset="0"/>
              <a:cs typeface="Arial" panose="020B0604020202020204" pitchFamily="34" charset="0"/>
            </a:endParaRPr>
          </a:p>
          <a:p>
            <a:pPr marL="342900" indent="-342900">
              <a:buFont typeface="+mj-lt"/>
              <a:buAutoNum type="arabicPeriod"/>
            </a:pPr>
            <a:endParaRPr lang="en-US" dirty="0">
              <a:latin typeface="Arial" panose="020B0604020202020204" pitchFamily="34" charset="0"/>
              <a:cs typeface="Arial" panose="020B0604020202020204" pitchFamily="34" charset="0"/>
            </a:endParaRPr>
          </a:p>
          <a:p>
            <a:pPr marL="342900" indent="-342900">
              <a:buFont typeface="+mj-lt"/>
              <a:buAutoNum type="arabicPeriod"/>
            </a:pPr>
            <a:endParaRPr lang="en-US" sz="1800" dirty="0">
              <a:effectLst/>
              <a:latin typeface="Arial" panose="020B0604020202020204" pitchFamily="34" charset="0"/>
              <a:cs typeface="Arial" panose="020B0604020202020204" pitchFamily="34" charset="0"/>
            </a:endParaRPr>
          </a:p>
          <a:p>
            <a:pPr algn="l"/>
            <a:endParaRPr lang="en-US" dirty="0"/>
          </a:p>
        </p:txBody>
      </p:sp>
      <p:pic>
        <p:nvPicPr>
          <p:cNvPr id="2" name="trim.88492580-E411-41A4-A589-9A2FEA6DBA54.MOV">
            <a:hlinkClick r:id="" action="ppaction://media"/>
            <a:extLst>
              <a:ext uri="{FF2B5EF4-FFF2-40B4-BE49-F238E27FC236}">
                <a16:creationId xmlns:a16="http://schemas.microsoft.com/office/drawing/2014/main" id="{B849AEB9-AD2D-D292-92C6-23724C75355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837670" y="5502265"/>
            <a:ext cx="965036" cy="1024817"/>
          </a:xfrm>
          <a:prstGeom prst="rect">
            <a:avLst/>
          </a:prstGeom>
        </p:spPr>
      </p:pic>
    </p:spTree>
    <p:extLst>
      <p:ext uri="{BB962C8B-B14F-4D97-AF65-F5344CB8AC3E}">
        <p14:creationId xmlns:p14="http://schemas.microsoft.com/office/powerpoint/2010/main" val="398922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B73DB9-FAC1-CB68-CD3F-327C8744FB72}"/>
              </a:ext>
            </a:extLst>
          </p:cNvPr>
          <p:cNvSpPr txBox="1"/>
          <p:nvPr/>
        </p:nvSpPr>
        <p:spPr>
          <a:xfrm>
            <a:off x="2026629" y="1573350"/>
            <a:ext cx="8138741" cy="3970318"/>
          </a:xfrm>
          <a:prstGeom prst="rect">
            <a:avLst/>
          </a:prstGeom>
          <a:noFill/>
        </p:spPr>
        <p:txBody>
          <a:bodyPr wrap="square" rtlCol="0">
            <a:spAutoFit/>
          </a:bodyPr>
          <a:lstStyle/>
          <a:p>
            <a:r>
              <a:rPr lang="en-US" sz="1800" b="1" i="0" dirty="0">
                <a:effectLst/>
                <a:latin typeface="Arial" panose="020B0604020202020204" pitchFamily="34" charset="0"/>
                <a:cs typeface="Arial" panose="020B0604020202020204" pitchFamily="34" charset="0"/>
              </a:rPr>
              <a:t>Conclusion</a:t>
            </a:r>
            <a:endParaRPr lang="en-US" sz="1800" dirty="0">
              <a:effectLst/>
              <a:latin typeface="Arial" panose="020B0604020202020204" pitchFamily="34" charset="0"/>
              <a:cs typeface="Arial" panose="020B0604020202020204" pitchFamily="34" charset="0"/>
            </a:endParaRPr>
          </a:p>
          <a:p>
            <a:br>
              <a:rPr lang="en-US" sz="1800" dirty="0">
                <a:effectLst/>
                <a:latin typeface=".AppleSystemUIFont"/>
              </a:rPr>
            </a:br>
            <a:r>
              <a:rPr lang="en-US" sz="1800" b="0" i="0" dirty="0">
                <a:effectLst/>
                <a:latin typeface="Arial" panose="020B0604020202020204" pitchFamily="34" charset="0"/>
                <a:cs typeface="Arial" panose="020B0604020202020204" pitchFamily="34" charset="0"/>
              </a:rPr>
              <a:t>Person centred care is essential for maintaining older people’s independence, dignity and quality of life. Domiciliary and residential care provide valuable support, eve though challenges remain in safeguarding care quality and service coordination. The case study demonstrates that receiving care at home does not automatically guarantee safety or empowerment highlighting the importance of effective safeguarding professional accountability and protecting older people’s financial security. Technological innovations can further promote independence and choice, but accessibility and digital exclusion remain significant barriers. All around future care provision should </a:t>
            </a:r>
            <a:r>
              <a:rPr lang="en-US" sz="1800" b="0" i="0" dirty="0" err="1">
                <a:effectLst/>
                <a:latin typeface="Arial" panose="020B0604020202020204" pitchFamily="34" charset="0"/>
                <a:cs typeface="Arial" panose="020B0604020202020204" pitchFamily="34" charset="0"/>
              </a:rPr>
              <a:t>prioritise</a:t>
            </a:r>
            <a:r>
              <a:rPr lang="en-US" sz="1800" b="0" i="0" dirty="0">
                <a:effectLst/>
                <a:latin typeface="Arial" panose="020B0604020202020204" pitchFamily="34" charset="0"/>
                <a:cs typeface="Arial" panose="020B0604020202020204" pitchFamily="34" charset="0"/>
              </a:rPr>
              <a:t> integrated services early intervention safeguarding and personalised support to improve older people’s wellbeing and empowerment.</a:t>
            </a:r>
            <a:endParaRPr lang="en-US" sz="1800" dirty="0">
              <a:effectLst/>
              <a:latin typeface="Arial" panose="020B0604020202020204" pitchFamily="34" charset="0"/>
              <a:cs typeface="Arial" panose="020B0604020202020204" pitchFamily="34" charset="0"/>
            </a:endParaRPr>
          </a:p>
          <a:p>
            <a:endParaRPr lang="en-US" dirty="0"/>
          </a:p>
        </p:txBody>
      </p:sp>
      <p:pic>
        <p:nvPicPr>
          <p:cNvPr id="2" name="trim.EDC74F86-62CE-4050-883F-CD9FDF75DB8E.MOV">
            <a:hlinkClick r:id="" action="ppaction://media"/>
            <a:extLst>
              <a:ext uri="{FF2B5EF4-FFF2-40B4-BE49-F238E27FC236}">
                <a16:creationId xmlns:a16="http://schemas.microsoft.com/office/drawing/2014/main" id="{BFD30C53-7F7D-1EF9-96D9-312A01BE6A4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974838" y="5890828"/>
            <a:ext cx="847137" cy="941263"/>
          </a:xfrm>
          <a:prstGeom prst="rect">
            <a:avLst/>
          </a:prstGeom>
        </p:spPr>
      </p:pic>
    </p:spTree>
    <p:extLst>
      <p:ext uri="{BB962C8B-B14F-4D97-AF65-F5344CB8AC3E}">
        <p14:creationId xmlns:p14="http://schemas.microsoft.com/office/powerpoint/2010/main" val="3364457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2B4AD-D9DF-FAD8-E43A-19740429438E}"/>
              </a:ext>
            </a:extLst>
          </p:cNvPr>
          <p:cNvSpPr>
            <a:spLocks noGrp="1"/>
          </p:cNvSpPr>
          <p:nvPr>
            <p:ph type="title"/>
          </p:nvPr>
        </p:nvSpPr>
        <p:spPr/>
        <p:txBody>
          <a:bodyPr/>
          <a:lstStyle/>
          <a:p>
            <a:r>
              <a:rPr lang="en-US" b="1" dirty="0"/>
              <a:t>References</a:t>
            </a:r>
            <a:br>
              <a:rPr lang="en-US" dirty="0"/>
            </a:br>
            <a:endParaRPr lang="en-US" dirty="0"/>
          </a:p>
        </p:txBody>
      </p:sp>
      <p:sp>
        <p:nvSpPr>
          <p:cNvPr id="13" name="TextBox 12">
            <a:extLst>
              <a:ext uri="{FF2B5EF4-FFF2-40B4-BE49-F238E27FC236}">
                <a16:creationId xmlns:a16="http://schemas.microsoft.com/office/drawing/2014/main" id="{03B8FB7A-2189-0F5E-2B14-11C4A25104B9}"/>
              </a:ext>
            </a:extLst>
          </p:cNvPr>
          <p:cNvSpPr txBox="1"/>
          <p:nvPr/>
        </p:nvSpPr>
        <p:spPr>
          <a:xfrm>
            <a:off x="349737" y="1305341"/>
            <a:ext cx="11147895" cy="5693866"/>
          </a:xfrm>
          <a:prstGeom prst="rect">
            <a:avLst/>
          </a:prstGeom>
          <a:noFill/>
        </p:spPr>
        <p:txBody>
          <a:bodyPr wrap="square" rtlCol="0">
            <a:spAutoFit/>
          </a:bodyPr>
          <a:lstStyle/>
          <a:p>
            <a:r>
              <a:rPr lang="en-US" sz="1400" b="0" i="0" dirty="0">
                <a:effectLst/>
                <a:latin typeface="Arial" panose="020B0604020202020204" pitchFamily="34" charset="0"/>
                <a:cs typeface="Arial" panose="020B0604020202020204" pitchFamily="34" charset="0"/>
              </a:rPr>
              <a:t>Abdi, S., </a:t>
            </a:r>
            <a:r>
              <a:rPr lang="en-US" sz="1400" b="0" i="0" dirty="0" err="1">
                <a:effectLst/>
                <a:latin typeface="Arial" panose="020B0604020202020204" pitchFamily="34" charset="0"/>
                <a:cs typeface="Arial" panose="020B0604020202020204" pitchFamily="34" charset="0"/>
              </a:rPr>
              <a:t>Spann</a:t>
            </a:r>
            <a:r>
              <a:rPr lang="en-US" sz="1400" b="0" i="0" dirty="0">
                <a:effectLst/>
                <a:latin typeface="Arial" panose="020B0604020202020204" pitchFamily="34" charset="0"/>
                <a:cs typeface="Arial" panose="020B0604020202020204" pitchFamily="34" charset="0"/>
              </a:rPr>
              <a:t>, A., </a:t>
            </a:r>
            <a:r>
              <a:rPr lang="en-US" sz="1400" b="0" i="0" dirty="0" err="1">
                <a:effectLst/>
                <a:latin typeface="Arial" panose="020B0604020202020204" pitchFamily="34" charset="0"/>
                <a:cs typeface="Arial" panose="020B0604020202020204" pitchFamily="34" charset="0"/>
              </a:rPr>
              <a:t>Borilovic</a:t>
            </a:r>
            <a:r>
              <a:rPr lang="en-US" sz="1400" b="0" i="0" dirty="0">
                <a:effectLst/>
                <a:latin typeface="Arial" panose="020B0604020202020204" pitchFamily="34" charset="0"/>
                <a:cs typeface="Arial" panose="020B0604020202020204" pitchFamily="34" charset="0"/>
              </a:rPr>
              <a:t>, J., de </a:t>
            </a:r>
            <a:r>
              <a:rPr lang="en-US" sz="1400" b="0" i="0" dirty="0" err="1">
                <a:effectLst/>
                <a:latin typeface="Arial" panose="020B0604020202020204" pitchFamily="34" charset="0"/>
                <a:cs typeface="Arial" panose="020B0604020202020204" pitchFamily="34" charset="0"/>
              </a:rPr>
              <a:t>Witte</a:t>
            </a:r>
            <a:r>
              <a:rPr lang="en-US" sz="1400" b="0" i="0" dirty="0">
                <a:effectLst/>
                <a:latin typeface="Arial" panose="020B0604020202020204" pitchFamily="34" charset="0"/>
                <a:cs typeface="Arial" panose="020B0604020202020204" pitchFamily="34" charset="0"/>
              </a:rPr>
              <a:t>, L. and Hawley, M. (2019). Understanding the care and support needs of older people: A scoping review and </a:t>
            </a:r>
            <a:r>
              <a:rPr lang="en-US" sz="1400" b="0" i="0" dirty="0" err="1">
                <a:effectLst/>
                <a:latin typeface="Arial" panose="020B0604020202020204" pitchFamily="34" charset="0"/>
                <a:cs typeface="Arial" panose="020B0604020202020204" pitchFamily="34" charset="0"/>
              </a:rPr>
              <a:t>categorisation</a:t>
            </a:r>
            <a:r>
              <a:rPr lang="en-US" sz="1400" b="0" i="0" dirty="0">
                <a:effectLst/>
                <a:latin typeface="Arial" panose="020B0604020202020204" pitchFamily="34" charset="0"/>
                <a:cs typeface="Arial" panose="020B0604020202020204" pitchFamily="34" charset="0"/>
              </a:rPr>
              <a:t> using the WHO international classification of functioning, disability and health framework (ICF). </a:t>
            </a:r>
            <a:r>
              <a:rPr lang="en-US" sz="1400" b="0" i="1" dirty="0">
                <a:effectLst/>
                <a:latin typeface="Arial" panose="020B0604020202020204" pitchFamily="34" charset="0"/>
                <a:cs typeface="Arial" panose="020B0604020202020204" pitchFamily="34" charset="0"/>
              </a:rPr>
              <a:t>BMC Geriatrics</a:t>
            </a:r>
            <a:r>
              <a:rPr lang="en-US" sz="1400" b="0" i="0" dirty="0">
                <a:effectLst/>
                <a:latin typeface="Arial" panose="020B0604020202020204" pitchFamily="34" charset="0"/>
                <a:cs typeface="Arial" panose="020B0604020202020204" pitchFamily="34" charset="0"/>
              </a:rPr>
              <a:t>, 19(1). </a:t>
            </a:r>
            <a:r>
              <a:rPr lang="en-US" sz="1400" b="0" i="0" dirty="0" err="1">
                <a:effectLst/>
                <a:latin typeface="Arial" panose="020B0604020202020204" pitchFamily="34" charset="0"/>
                <a:cs typeface="Arial" panose="020B0604020202020204" pitchFamily="34" charset="0"/>
              </a:rPr>
              <a:t>doi:https</a:t>
            </a:r>
            <a:r>
              <a:rPr lang="en-US" sz="1400" b="0" i="0" dirty="0">
                <a:effectLst/>
                <a:latin typeface="Arial" panose="020B0604020202020204" pitchFamily="34" charset="0"/>
                <a:cs typeface="Arial" panose="020B0604020202020204" pitchFamily="34" charset="0"/>
              </a:rPr>
              <a:t>://</a:t>
            </a:r>
            <a:r>
              <a:rPr lang="en-US" sz="1400" b="0" i="0" dirty="0" err="1">
                <a:effectLst/>
                <a:latin typeface="Arial" panose="020B0604020202020204" pitchFamily="34" charset="0"/>
                <a:cs typeface="Arial" panose="020B0604020202020204" pitchFamily="34" charset="0"/>
              </a:rPr>
              <a:t>doi.org</a:t>
            </a:r>
            <a:r>
              <a:rPr lang="en-US" sz="1400" b="0" i="0" dirty="0">
                <a:effectLst/>
                <a:latin typeface="Arial" panose="020B0604020202020204" pitchFamily="34" charset="0"/>
                <a:cs typeface="Arial" panose="020B0604020202020204" pitchFamily="34" charset="0"/>
              </a:rPr>
              <a:t>/10.1186/s12877-019-1189-9.</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Age UK (2018). </a:t>
            </a:r>
            <a:r>
              <a:rPr lang="en-US" sz="1400" b="0" i="1" dirty="0">
                <a:effectLst/>
                <a:latin typeface="Arial" panose="020B0604020202020204" pitchFamily="34" charset="0"/>
                <a:cs typeface="Arial" panose="020B0604020202020204" pitchFamily="34" charset="0"/>
              </a:rPr>
              <a:t>Care and support for the elderly | age UK</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Ageuk.org.uk</a:t>
            </a:r>
            <a:r>
              <a:rPr lang="en-US" sz="1400" b="0" i="0" dirty="0">
                <a:effectLst/>
                <a:latin typeface="Arial" panose="020B0604020202020204" pitchFamily="34" charset="0"/>
                <a:cs typeface="Arial" panose="020B0604020202020204" pitchFamily="34" charset="0"/>
              </a:rPr>
              <a:t>. Available at: https://</a:t>
            </a:r>
            <a:r>
              <a:rPr lang="en-US" sz="1400" b="0" i="0" dirty="0" err="1">
                <a:effectLst/>
                <a:latin typeface="Arial" panose="020B0604020202020204" pitchFamily="34" charset="0"/>
                <a:cs typeface="Arial" panose="020B0604020202020204" pitchFamily="34" charset="0"/>
              </a:rPr>
              <a:t>www.ageuk.org.uk</a:t>
            </a:r>
            <a:r>
              <a:rPr lang="en-US" sz="1400" b="0" i="0" dirty="0">
                <a:effectLst/>
                <a:latin typeface="Arial" panose="020B0604020202020204" pitchFamily="34" charset="0"/>
                <a:cs typeface="Arial" panose="020B0604020202020204" pitchFamily="34" charset="0"/>
              </a:rPr>
              <a:t>/information-advice/care/ [Accessed 19 Oct. 2026].</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Age UK (2024). </a:t>
            </a:r>
            <a:r>
              <a:rPr lang="en-US" sz="1400" b="0" i="1" dirty="0">
                <a:effectLst/>
                <a:latin typeface="Arial" panose="020B0604020202020204" pitchFamily="34" charset="0"/>
                <a:cs typeface="Arial" panose="020B0604020202020204" pitchFamily="34" charset="0"/>
              </a:rPr>
              <a:t>2 Million older people now have some unmet need for social care</a:t>
            </a:r>
            <a:r>
              <a:rPr lang="en-US" sz="1400" b="0" i="0" dirty="0">
                <a:effectLst/>
                <a:latin typeface="Arial" panose="020B0604020202020204" pitchFamily="34" charset="0"/>
                <a:cs typeface="Arial" panose="020B0604020202020204" pitchFamily="34" charset="0"/>
              </a:rPr>
              <a:t>.  Age UK. Available at: https://</a:t>
            </a:r>
            <a:r>
              <a:rPr lang="en-US" sz="1400" b="0" i="0" dirty="0" err="1">
                <a:effectLst/>
                <a:latin typeface="Arial" panose="020B0604020202020204" pitchFamily="34" charset="0"/>
                <a:cs typeface="Arial" panose="020B0604020202020204" pitchFamily="34" charset="0"/>
              </a:rPr>
              <a:t>www.ageuk.org.uk</a:t>
            </a:r>
            <a:r>
              <a:rPr lang="en-US" sz="1400" b="0" i="0" dirty="0">
                <a:effectLst/>
                <a:latin typeface="Arial" panose="020B0604020202020204" pitchFamily="34" charset="0"/>
                <a:cs typeface="Arial" panose="020B0604020202020204" pitchFamily="34" charset="0"/>
              </a:rPr>
              <a:t>/latest-press/articles/2-million-older-people-now-have-some-unmet-need-for-social-care/ [Accessed 19 Oct. 2026].</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Ahlqvist, A., </a:t>
            </a:r>
            <a:r>
              <a:rPr lang="en-US" sz="1400" b="0" i="0" dirty="0" err="1">
                <a:effectLst/>
                <a:latin typeface="Arial" panose="020B0604020202020204" pitchFamily="34" charset="0"/>
                <a:cs typeface="Arial" panose="020B0604020202020204" pitchFamily="34" charset="0"/>
              </a:rPr>
              <a:t>Nyfors</a:t>
            </a:r>
            <a:r>
              <a:rPr lang="en-US" sz="1400" b="0" i="0" dirty="0">
                <a:effectLst/>
                <a:latin typeface="Arial" panose="020B0604020202020204" pitchFamily="34" charset="0"/>
                <a:cs typeface="Arial" panose="020B0604020202020204" pitchFamily="34" charset="0"/>
              </a:rPr>
              <a:t>, H. and </a:t>
            </a:r>
            <a:r>
              <a:rPr lang="en-US" sz="1400" b="0" i="0" dirty="0" err="1">
                <a:effectLst/>
                <a:latin typeface="Arial" panose="020B0604020202020204" pitchFamily="34" charset="0"/>
                <a:cs typeface="Arial" panose="020B0604020202020204" pitchFamily="34" charset="0"/>
              </a:rPr>
              <a:t>Suhonen</a:t>
            </a:r>
            <a:r>
              <a:rPr lang="en-US" sz="1400" b="0" i="0" dirty="0">
                <a:effectLst/>
                <a:latin typeface="Arial" panose="020B0604020202020204" pitchFamily="34" charset="0"/>
                <a:cs typeface="Arial" panose="020B0604020202020204" pitchFamily="34" charset="0"/>
              </a:rPr>
              <a:t>, R. (2015). Factors associated with older people’s independent living from the viewpoint of health and functional capacity: A register-based study. </a:t>
            </a:r>
            <a:r>
              <a:rPr lang="en-US" sz="1400" b="0" i="1" dirty="0">
                <a:effectLst/>
                <a:latin typeface="Arial" panose="020B0604020202020204" pitchFamily="34" charset="0"/>
                <a:cs typeface="Arial" panose="020B0604020202020204" pitchFamily="34" charset="0"/>
              </a:rPr>
              <a:t>Nursing Open</a:t>
            </a:r>
            <a:r>
              <a:rPr lang="en-US" sz="1400" b="0" i="0" dirty="0">
                <a:effectLst/>
                <a:latin typeface="Arial" panose="020B0604020202020204" pitchFamily="34" charset="0"/>
                <a:cs typeface="Arial" panose="020B0604020202020204" pitchFamily="34" charset="0"/>
              </a:rPr>
              <a:t>, 3(2), pp.79–89. </a:t>
            </a:r>
            <a:r>
              <a:rPr lang="en-US" sz="1400" b="0" i="0" dirty="0" err="1">
                <a:effectLst/>
                <a:latin typeface="Arial" panose="020B0604020202020204" pitchFamily="34" charset="0"/>
                <a:cs typeface="Arial" panose="020B0604020202020204" pitchFamily="34" charset="0"/>
              </a:rPr>
              <a:t>doi:10.1002</a:t>
            </a:r>
            <a:r>
              <a:rPr lang="en-US" sz="1400" b="0" i="0" dirty="0">
                <a:effectLst/>
                <a:latin typeface="Arial" panose="020B0604020202020204" pitchFamily="34" charset="0"/>
                <a:cs typeface="Arial" panose="020B0604020202020204" pitchFamily="34" charset="0"/>
              </a:rPr>
              <a:t>/</a:t>
            </a:r>
            <a:r>
              <a:rPr lang="en-US" sz="1400" b="0" i="0" dirty="0" err="1">
                <a:effectLst/>
                <a:latin typeface="Arial" panose="020B0604020202020204" pitchFamily="34" charset="0"/>
                <a:cs typeface="Arial" panose="020B0604020202020204" pitchFamily="34" charset="0"/>
              </a:rPr>
              <a:t>nop2.39</a:t>
            </a:r>
            <a:r>
              <a:rPr lang="en-US" sz="1400" b="0" i="0" dirty="0">
                <a:effectLst/>
                <a:latin typeface="Arial" panose="020B0604020202020204" pitchFamily="34" charset="0"/>
                <a:cs typeface="Arial" panose="020B0604020202020204" pitchFamily="34" charset="0"/>
              </a:rPr>
              <a:t>.</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British Geriatrics Society (2024). </a:t>
            </a:r>
            <a:r>
              <a:rPr lang="en-US" sz="1400" b="0" i="1" dirty="0">
                <a:effectLst/>
                <a:latin typeface="Arial" panose="020B0604020202020204" pitchFamily="34" charset="0"/>
                <a:cs typeface="Arial" panose="020B0604020202020204" pitchFamily="34" charset="0"/>
              </a:rPr>
              <a:t>Be proactive: Evidence supporting proactive care for older people with frailty | British geriatrics society</a:t>
            </a:r>
            <a:r>
              <a:rPr lang="en-US" sz="1400" b="0" i="0" dirty="0">
                <a:effectLst/>
                <a:latin typeface="Arial" panose="020B0604020202020204" pitchFamily="34" charset="0"/>
                <a:cs typeface="Arial" panose="020B0604020202020204" pitchFamily="34" charset="0"/>
              </a:rPr>
              <a:t>.  British Geriatrics Society. Available at: https://</a:t>
            </a:r>
            <a:r>
              <a:rPr lang="en-US" sz="1400" b="0" i="0" dirty="0" err="1">
                <a:effectLst/>
                <a:latin typeface="Arial" panose="020B0604020202020204" pitchFamily="34" charset="0"/>
                <a:cs typeface="Arial" panose="020B0604020202020204" pitchFamily="34" charset="0"/>
              </a:rPr>
              <a:t>www.bgs.org.uk</a:t>
            </a:r>
            <a:r>
              <a:rPr lang="en-US" sz="1400" b="0" i="0" dirty="0">
                <a:effectLst/>
                <a:latin typeface="Arial" panose="020B0604020202020204" pitchFamily="34" charset="0"/>
                <a:cs typeface="Arial" panose="020B0604020202020204" pitchFamily="34" charset="0"/>
              </a:rPr>
              <a:t>/ProactiveCareEvidence [Accessed 19 Oct. 2026].</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care? (2024). </a:t>
            </a:r>
            <a:r>
              <a:rPr lang="en-US" sz="1400" b="0" i="1" dirty="0">
                <a:effectLst/>
                <a:latin typeface="Arial" panose="020B0604020202020204" pitchFamily="34" charset="0"/>
                <a:cs typeface="Arial" panose="020B0604020202020204" pitchFamily="34" charset="0"/>
              </a:rPr>
              <a:t>What is elderly care?</a:t>
            </a:r>
            <a:r>
              <a:rPr lang="en-US" sz="1400" b="0" i="0" dirty="0">
                <a:effectLst/>
                <a:latin typeface="Arial" panose="020B0604020202020204" pitchFamily="34" charset="0"/>
                <a:cs typeface="Arial" panose="020B0604020202020204" pitchFamily="34" charset="0"/>
              </a:rPr>
              <a:t> [online] MHA | Live Later Life Well. Available at: https://</a:t>
            </a:r>
            <a:r>
              <a:rPr lang="en-US" sz="1400" b="0" i="0" dirty="0" err="1">
                <a:effectLst/>
                <a:latin typeface="Arial" panose="020B0604020202020204" pitchFamily="34" charset="0"/>
                <a:cs typeface="Arial" panose="020B0604020202020204" pitchFamily="34" charset="0"/>
              </a:rPr>
              <a:t>mha.org.uk</a:t>
            </a:r>
            <a:r>
              <a:rPr lang="en-US" sz="1400" b="0" i="0" dirty="0">
                <a:effectLst/>
                <a:latin typeface="Arial" panose="020B0604020202020204" pitchFamily="34" charset="0"/>
                <a:cs typeface="Arial" panose="020B0604020202020204" pitchFamily="34" charset="0"/>
              </a:rPr>
              <a:t>/news-and-blogs/what-elderly-care [Accessed 19 Oct. 2026].</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da Costa, J.P., Vitorino, R., Silva, G.M., Vogel, C., Duarte, A.C. and Rocha-Santos, T. (2016). A synopsis on aging Theories, mechanisms and future prospects. </a:t>
            </a:r>
            <a:r>
              <a:rPr lang="en-US" sz="1400" b="0" i="1" dirty="0" err="1">
                <a:effectLst/>
                <a:latin typeface="Arial" panose="020B0604020202020204" pitchFamily="34" charset="0"/>
                <a:cs typeface="Arial" panose="020B0604020202020204" pitchFamily="34" charset="0"/>
              </a:rPr>
              <a:t>Ageing</a:t>
            </a:r>
            <a:r>
              <a:rPr lang="en-US" sz="1400" b="0" i="1" dirty="0">
                <a:effectLst/>
                <a:latin typeface="Arial" panose="020B0604020202020204" pitchFamily="34" charset="0"/>
                <a:cs typeface="Arial" panose="020B0604020202020204" pitchFamily="34" charset="0"/>
              </a:rPr>
              <a:t> Research Reviews</a:t>
            </a:r>
            <a:r>
              <a:rPr lang="en-US" sz="1400" b="0" i="0" dirty="0">
                <a:effectLst/>
                <a:latin typeface="Arial" panose="020B0604020202020204" pitchFamily="34" charset="0"/>
                <a:cs typeface="Arial" panose="020B0604020202020204" pitchFamily="34" charset="0"/>
              </a:rPr>
              <a:t>, 29, pp.90–112. </a:t>
            </a:r>
            <a:r>
              <a:rPr lang="en-US" sz="1400" b="0" i="0" dirty="0" err="1">
                <a:effectLst/>
                <a:latin typeface="Arial" panose="020B0604020202020204" pitchFamily="34" charset="0"/>
                <a:cs typeface="Arial" panose="020B0604020202020204" pitchFamily="34" charset="0"/>
              </a:rPr>
              <a:t>doi:10.1016</a:t>
            </a:r>
            <a:r>
              <a:rPr lang="en-US" sz="1400" b="0" i="0" dirty="0">
                <a:effectLst/>
                <a:latin typeface="Arial" panose="020B0604020202020204" pitchFamily="34" charset="0"/>
                <a:cs typeface="Arial" panose="020B0604020202020204" pitchFamily="34" charset="0"/>
              </a:rPr>
              <a:t>/j.arr.2016.06.005.</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Department of Health &amp; Social Care (2025). </a:t>
            </a:r>
            <a:r>
              <a:rPr lang="en-US" sz="1400" b="0" i="1" dirty="0">
                <a:effectLst/>
                <a:latin typeface="Arial" panose="020B0604020202020204" pitchFamily="34" charset="0"/>
                <a:cs typeface="Arial" panose="020B0604020202020204" pitchFamily="34" charset="0"/>
              </a:rPr>
              <a:t>Care and support statutory guidance</a:t>
            </a:r>
            <a:r>
              <a:rPr lang="en-US" sz="1400" b="0" i="0" dirty="0">
                <a:effectLst/>
                <a:latin typeface="Arial" panose="020B0604020202020204" pitchFamily="34" charset="0"/>
                <a:cs typeface="Arial" panose="020B0604020202020204" pitchFamily="34" charset="0"/>
              </a:rPr>
              <a:t>. GOV.UK. Available at: https://www.gov.uk/government/publications/care-act-statutory-guidance/care-and-support-statutory-guidance [Accessed 19 Oct. 2026].</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Gibson, P.C. and Allen, P.H. (2023). </a:t>
            </a:r>
            <a:r>
              <a:rPr lang="en-US" sz="1400" b="0" i="0" dirty="0" err="1">
                <a:effectLst/>
                <a:latin typeface="Arial" panose="020B0604020202020204" pitchFamily="34" charset="0"/>
                <a:cs typeface="Arial" panose="020B0604020202020204" pitchFamily="34" charset="0"/>
              </a:rPr>
              <a:t>Ageing</a:t>
            </a:r>
            <a:r>
              <a:rPr lang="en-US" sz="1400" b="0" i="0" dirty="0">
                <a:effectLst/>
                <a:latin typeface="Arial" panose="020B0604020202020204" pitchFamily="34" charset="0"/>
                <a:cs typeface="Arial" panose="020B0604020202020204" pitchFamily="34" charset="0"/>
              </a:rPr>
              <a:t>: A biological and psychological perspective. </a:t>
            </a:r>
            <a:r>
              <a:rPr lang="en-US" sz="1400" b="0" i="1" dirty="0" err="1">
                <a:effectLst/>
                <a:latin typeface="Arial" panose="020B0604020202020204" pitchFamily="34" charset="0"/>
                <a:cs typeface="Arial" panose="020B0604020202020204" pitchFamily="34" charset="0"/>
              </a:rPr>
              <a:t>openpress.sussex.ac.uk</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doi:10.20919</a:t>
            </a:r>
            <a:r>
              <a:rPr lang="en-US" sz="1400" b="0" i="0" dirty="0">
                <a:effectLst/>
                <a:latin typeface="Arial" panose="020B0604020202020204" pitchFamily="34" charset="0"/>
                <a:cs typeface="Arial" panose="020B0604020202020204" pitchFamily="34" charset="0"/>
              </a:rPr>
              <a:t>/ZDGF9829/18.</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Hall, A., Davey, V., </a:t>
            </a:r>
            <a:r>
              <a:rPr lang="en-US" sz="1400" b="0" i="0" dirty="0" err="1">
                <a:effectLst/>
                <a:latin typeface="Arial" panose="020B0604020202020204" pitchFamily="34" charset="0"/>
                <a:cs typeface="Arial" panose="020B0604020202020204" pitchFamily="34" charset="0"/>
              </a:rPr>
              <a:t>McGarrigle</a:t>
            </a:r>
            <a:r>
              <a:rPr lang="en-US" sz="1400" b="0" i="0" dirty="0">
                <a:effectLst/>
                <a:latin typeface="Arial" panose="020B0604020202020204" pitchFamily="34" charset="0"/>
                <a:cs typeface="Arial" panose="020B0604020202020204" pitchFamily="34" charset="0"/>
              </a:rPr>
              <a:t>, L., </a:t>
            </a:r>
            <a:r>
              <a:rPr lang="en-US" sz="1400" b="0" i="0" dirty="0" err="1">
                <a:effectLst/>
                <a:latin typeface="Arial" panose="020B0604020202020204" pitchFamily="34" charset="0"/>
                <a:cs typeface="Arial" panose="020B0604020202020204" pitchFamily="34" charset="0"/>
              </a:rPr>
              <a:t>Astbury</a:t>
            </a:r>
            <a:r>
              <a:rPr lang="en-US" sz="1400" b="0" i="0" dirty="0">
                <a:effectLst/>
                <a:latin typeface="Arial" panose="020B0604020202020204" pitchFamily="34" charset="0"/>
                <a:cs typeface="Arial" panose="020B0604020202020204" pitchFamily="34" charset="0"/>
              </a:rPr>
              <a:t>, J., </a:t>
            </a:r>
            <a:r>
              <a:rPr lang="en-US" sz="1400" b="0" i="0" dirty="0" err="1">
                <a:effectLst/>
                <a:latin typeface="Arial" panose="020B0604020202020204" pitchFamily="34" charset="0"/>
                <a:cs typeface="Arial" panose="020B0604020202020204" pitchFamily="34" charset="0"/>
              </a:rPr>
              <a:t>Lazo</a:t>
            </a:r>
            <a:r>
              <a:rPr lang="en-US" sz="1400" b="0" i="0" dirty="0">
                <a:effectLst/>
                <a:latin typeface="Arial" panose="020B0604020202020204" pitchFamily="34" charset="0"/>
                <a:cs typeface="Arial" panose="020B0604020202020204" pitchFamily="34" charset="0"/>
              </a:rPr>
              <a:t> Green, K., Ahmed, N., Williams, O., Beyer, F., </a:t>
            </a:r>
            <a:r>
              <a:rPr lang="en-US" sz="1400" b="0" i="0" dirty="0" err="1">
                <a:effectLst/>
                <a:latin typeface="Arial" panose="020B0604020202020204" pitchFamily="34" charset="0"/>
                <a:cs typeface="Arial" panose="020B0604020202020204" pitchFamily="34" charset="0"/>
              </a:rPr>
              <a:t>Hanratty</a:t>
            </a:r>
            <a:r>
              <a:rPr lang="en-US" sz="1400" b="0" i="0" dirty="0">
                <a:effectLst/>
                <a:latin typeface="Arial" panose="020B0604020202020204" pitchFamily="34" charset="0"/>
                <a:cs typeface="Arial" panose="020B0604020202020204" pitchFamily="34" charset="0"/>
              </a:rPr>
              <a:t>, B. and Price, D. (2025). The meaning of ‘quality’ of </a:t>
            </a:r>
            <a:r>
              <a:rPr lang="en-US" sz="1400" b="0" i="0" dirty="0" err="1">
                <a:effectLst/>
                <a:latin typeface="Arial" panose="020B0604020202020204" pitchFamily="34" charset="0"/>
                <a:cs typeface="Arial" panose="020B0604020202020204" pitchFamily="34" charset="0"/>
              </a:rPr>
              <a:t>homecare</a:t>
            </a:r>
            <a:r>
              <a:rPr lang="en-US" sz="1400" b="0" i="0" dirty="0">
                <a:effectLst/>
                <a:latin typeface="Arial" panose="020B0604020202020204" pitchFamily="34" charset="0"/>
                <a:cs typeface="Arial" panose="020B0604020202020204" pitchFamily="34" charset="0"/>
              </a:rPr>
              <a:t> for older people: A scoping review. </a:t>
            </a:r>
            <a:r>
              <a:rPr lang="en-US" sz="1400" b="0" i="1" dirty="0">
                <a:effectLst/>
                <a:latin typeface="Arial" panose="020B0604020202020204" pitchFamily="34" charset="0"/>
                <a:cs typeface="Arial" panose="020B0604020202020204" pitchFamily="34" charset="0"/>
              </a:rPr>
              <a:t>BMC Health Services Research</a:t>
            </a:r>
            <a:r>
              <a:rPr lang="en-US" sz="1400" b="0" i="0" dirty="0">
                <a:effectLst/>
                <a:latin typeface="Arial" panose="020B0604020202020204" pitchFamily="34" charset="0"/>
                <a:cs typeface="Arial" panose="020B0604020202020204" pitchFamily="34" charset="0"/>
              </a:rPr>
              <a:t>, 25(1). </a:t>
            </a:r>
            <a:r>
              <a:rPr lang="en-US" sz="1400" b="0" i="0" dirty="0" err="1">
                <a:effectLst/>
                <a:latin typeface="Arial" panose="020B0604020202020204" pitchFamily="34" charset="0"/>
                <a:cs typeface="Arial" panose="020B0604020202020204" pitchFamily="34" charset="0"/>
              </a:rPr>
              <a:t>doi:10.1186</a:t>
            </a:r>
            <a:r>
              <a:rPr lang="en-US" sz="1400" b="0" i="0" dirty="0">
                <a:effectLst/>
                <a:latin typeface="Arial" panose="020B0604020202020204" pitchFamily="34" charset="0"/>
                <a:cs typeface="Arial" panose="020B0604020202020204" pitchFamily="34" charset="0"/>
              </a:rPr>
              <a:t>/s12913-025-13057-1.</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middlesex (2026). </a:t>
            </a:r>
            <a:r>
              <a:rPr lang="en-US" sz="1400" b="0" i="1" dirty="0">
                <a:effectLst/>
                <a:latin typeface="Arial" panose="020B0604020202020204" pitchFamily="34" charset="0"/>
                <a:cs typeface="Arial" panose="020B0604020202020204" pitchFamily="34" charset="0"/>
              </a:rPr>
              <a:t>What is home care? Benefits, services and how it supports independent living</a:t>
            </a:r>
            <a:r>
              <a:rPr lang="en-US" sz="1400" b="0" i="0" dirty="0">
                <a:effectLst/>
                <a:latin typeface="Arial" panose="020B0604020202020204" pitchFamily="34" charset="0"/>
                <a:cs typeface="Arial" panose="020B0604020202020204" pitchFamily="34" charset="0"/>
              </a:rPr>
              <a:t>.  Visiting Angels. Available at: https://www.visiting-angels.co.uk/middlesex/what-is-home-care-benefits-services-and-how-it-supports-independent-living/ [Accessed 19 Oct. 2026].</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35208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2FEFA8-29E5-BA84-301A-EEE054BB8198}"/>
              </a:ext>
            </a:extLst>
          </p:cNvPr>
          <p:cNvSpPr txBox="1"/>
          <p:nvPr/>
        </p:nvSpPr>
        <p:spPr>
          <a:xfrm>
            <a:off x="0" y="769669"/>
            <a:ext cx="10646049" cy="3754874"/>
          </a:xfrm>
          <a:prstGeom prst="rect">
            <a:avLst/>
          </a:prstGeom>
          <a:noFill/>
        </p:spPr>
        <p:txBody>
          <a:bodyPr wrap="square" rtlCol="0">
            <a:spAutoFit/>
          </a:bodyPr>
          <a:lstStyle/>
          <a:p>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National Institute on Aging (2024). </a:t>
            </a:r>
            <a:r>
              <a:rPr lang="en-US" sz="1400" b="0" i="1" dirty="0">
                <a:effectLst/>
                <a:latin typeface="Arial" panose="020B0604020202020204" pitchFamily="34" charset="0"/>
                <a:cs typeface="Arial" panose="020B0604020202020204" pitchFamily="34" charset="0"/>
              </a:rPr>
              <a:t>Loneliness and social isolation</a:t>
            </a:r>
            <a:r>
              <a:rPr lang="en-US" sz="1400" b="0" i="0" dirty="0">
                <a:effectLst/>
                <a:latin typeface="Arial" panose="020B0604020202020204" pitchFamily="34" charset="0"/>
                <a:cs typeface="Arial" panose="020B0604020202020204" pitchFamily="34" charset="0"/>
              </a:rPr>
              <a:t>. National Institute on Aging. Available at: https://</a:t>
            </a:r>
            <a:r>
              <a:rPr lang="en-US" sz="1400" b="0" i="0" dirty="0" err="1">
                <a:effectLst/>
                <a:latin typeface="Arial" panose="020B0604020202020204" pitchFamily="34" charset="0"/>
                <a:cs typeface="Arial" panose="020B0604020202020204" pitchFamily="34" charset="0"/>
              </a:rPr>
              <a:t>www.nia.nih.gov</a:t>
            </a:r>
            <a:r>
              <a:rPr lang="en-US" sz="1400" b="0" i="0" dirty="0">
                <a:effectLst/>
                <a:latin typeface="Arial" panose="020B0604020202020204" pitchFamily="34" charset="0"/>
                <a:cs typeface="Arial" panose="020B0604020202020204" pitchFamily="34" charset="0"/>
              </a:rPr>
              <a:t>/health/loneliness-and-social-isolation/loneliness-and-social-isolation-tips-staying-connected [Accessed 19 Oct. 2026].</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NHS (2023). </a:t>
            </a:r>
            <a:r>
              <a:rPr lang="en-US" sz="1400" b="0" i="1" dirty="0">
                <a:effectLst/>
                <a:latin typeface="Arial" panose="020B0604020202020204" pitchFamily="34" charset="0"/>
                <a:cs typeface="Arial" panose="020B0604020202020204" pitchFamily="34" charset="0"/>
              </a:rPr>
              <a:t>Care homes - social care and support guide</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nhs.uk</a:t>
            </a:r>
            <a:r>
              <a:rPr lang="en-US" sz="1400" b="0" i="0" dirty="0">
                <a:effectLst/>
                <a:latin typeface="Arial" panose="020B0604020202020204" pitchFamily="34" charset="0"/>
                <a:cs typeface="Arial" panose="020B0604020202020204" pitchFamily="34" charset="0"/>
              </a:rPr>
              <a:t>. Available at: https://</a:t>
            </a:r>
            <a:r>
              <a:rPr lang="en-US" sz="1400" b="0" i="0" dirty="0" err="1">
                <a:effectLst/>
                <a:latin typeface="Arial" panose="020B0604020202020204" pitchFamily="34" charset="0"/>
                <a:cs typeface="Arial" panose="020B0604020202020204" pitchFamily="34" charset="0"/>
              </a:rPr>
              <a:t>www.nhs.uk</a:t>
            </a:r>
            <a:r>
              <a:rPr lang="en-US" sz="1400" b="0" i="0" dirty="0">
                <a:effectLst/>
                <a:latin typeface="Arial" panose="020B0604020202020204" pitchFamily="34" charset="0"/>
                <a:cs typeface="Arial" panose="020B0604020202020204" pitchFamily="34" charset="0"/>
              </a:rPr>
              <a:t>/social-care-and-support/care-services-equipment-and-care-homes/care-homes/ [Accessed 19 Oct. 2026].</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Thompson, E. (2025). </a:t>
            </a:r>
            <a:r>
              <a:rPr lang="en-US" sz="1400" b="0" i="1" dirty="0">
                <a:effectLst/>
                <a:latin typeface="Arial" panose="020B0604020202020204" pitchFamily="34" charset="0"/>
                <a:cs typeface="Arial" panose="020B0604020202020204" pitchFamily="34" charset="0"/>
              </a:rPr>
              <a:t>How digital improvements are transforming the experience of care home residents - NHS South West London Integrated Care Board</a:t>
            </a:r>
            <a:r>
              <a:rPr lang="en-US" sz="1400" b="0" i="0" dirty="0">
                <a:effectLst/>
                <a:latin typeface="Arial" panose="020B0604020202020204" pitchFamily="34" charset="0"/>
                <a:cs typeface="Arial" panose="020B0604020202020204" pitchFamily="34" charset="0"/>
              </a:rPr>
              <a:t>.  NHS South West London Integrated Care Board. Available at: https://www.southwestlondon.icb.nhs.uk/news/how-digital-improvements-are-transforming-the-experience-of-care-home-residents/ [Accessed 19 Oct. 2026].</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Vikki (2025). </a:t>
            </a:r>
            <a:r>
              <a:rPr lang="en-US" sz="1400" b="0" i="1" dirty="0">
                <a:effectLst/>
                <a:latin typeface="Arial" panose="020B0604020202020204" pitchFamily="34" charset="0"/>
                <a:cs typeface="Arial" panose="020B0604020202020204" pitchFamily="34" charset="0"/>
              </a:rPr>
              <a:t>How technology could reshape elderly care.</a:t>
            </a:r>
            <a:r>
              <a:rPr lang="en-US" sz="1400" b="0" i="0" dirty="0">
                <a:effectLst/>
                <a:latin typeface="Arial" panose="020B0604020202020204" pitchFamily="34" charset="0"/>
                <a:cs typeface="Arial" panose="020B0604020202020204" pitchFamily="34" charset="0"/>
              </a:rPr>
              <a:t>  Lifestyle by </a:t>
            </a:r>
            <a:r>
              <a:rPr lang="en-US" sz="1400" b="0" i="0" dirty="0" err="1">
                <a:effectLst/>
                <a:latin typeface="Arial" panose="020B0604020202020204" pitchFamily="34" charset="0"/>
                <a:cs typeface="Arial" panose="020B0604020202020204" pitchFamily="34" charset="0"/>
              </a:rPr>
              <a:t>Homecare</a:t>
            </a:r>
            <a:r>
              <a:rPr lang="en-US" sz="1400" b="0" i="0" dirty="0">
                <a:effectLst/>
                <a:latin typeface="Arial" panose="020B0604020202020204" pitchFamily="34" charset="0"/>
                <a:cs typeface="Arial" panose="020B0604020202020204" pitchFamily="34" charset="0"/>
              </a:rPr>
              <a:t> Services. Available at: https://www.lifestyle-</a:t>
            </a:r>
            <a:r>
              <a:rPr lang="en-US" sz="1400" b="0" i="0" dirty="0" err="1">
                <a:effectLst/>
                <a:latin typeface="Arial" panose="020B0604020202020204" pitchFamily="34" charset="0"/>
                <a:cs typeface="Arial" panose="020B0604020202020204" pitchFamily="34" charset="0"/>
              </a:rPr>
              <a:t>homecare.co.uk</a:t>
            </a:r>
            <a:r>
              <a:rPr lang="en-US" sz="1400" b="0" i="0" dirty="0">
                <a:effectLst/>
                <a:latin typeface="Arial" panose="020B0604020202020204" pitchFamily="34" charset="0"/>
                <a:cs typeface="Arial" panose="020B0604020202020204" pitchFamily="34" charset="0"/>
              </a:rPr>
              <a:t>/contemporary-technology-in-elderly-care/ [Accessed 19 Oct. 2026].</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World Health Organization (2025). </a:t>
            </a:r>
            <a:r>
              <a:rPr lang="en-US" sz="1400" b="0" i="1" dirty="0">
                <a:effectLst/>
                <a:latin typeface="Arial" panose="020B0604020202020204" pitchFamily="34" charset="0"/>
                <a:cs typeface="Arial" panose="020B0604020202020204" pitchFamily="34" charset="0"/>
              </a:rPr>
              <a:t>Reducing social isolation and loneliness among older people</a:t>
            </a:r>
            <a:r>
              <a:rPr lang="en-US" sz="1400" b="0" i="0" dirty="0">
                <a:effectLst/>
                <a:latin typeface="Arial" panose="020B0604020202020204" pitchFamily="34" charset="0"/>
                <a:cs typeface="Arial" panose="020B0604020202020204" pitchFamily="34" charset="0"/>
              </a:rPr>
              <a:t>.  www.who.int. Available at: https://www.who.int/activities/reducing-social-isolation-and-loneliness-among-older-people [Accessed 19 Oct. 2026].</a:t>
            </a:r>
            <a:endParaRPr lang="en-US" sz="140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Xu, H., </a:t>
            </a:r>
            <a:r>
              <a:rPr lang="en-US" sz="1400" b="0" i="0" dirty="0" err="1">
                <a:effectLst/>
                <a:latin typeface="Arial" panose="020B0604020202020204" pitchFamily="34" charset="0"/>
                <a:cs typeface="Arial" panose="020B0604020202020204" pitchFamily="34" charset="0"/>
              </a:rPr>
              <a:t>Xie</a:t>
            </a:r>
            <a:r>
              <a:rPr lang="en-US" sz="1400" b="0" i="0" dirty="0">
                <a:effectLst/>
                <a:latin typeface="Arial" panose="020B0604020202020204" pitchFamily="34" charset="0"/>
                <a:cs typeface="Arial" panose="020B0604020202020204" pitchFamily="34" charset="0"/>
              </a:rPr>
              <a:t>, B. and Chang, C.H. (2023). Empowering the care of older adults through the use of technology. </a:t>
            </a:r>
            <a:r>
              <a:rPr lang="en-US" sz="1400" b="0" i="1" dirty="0">
                <a:effectLst/>
                <a:latin typeface="Arial" panose="020B0604020202020204" pitchFamily="34" charset="0"/>
                <a:cs typeface="Arial" panose="020B0604020202020204" pitchFamily="34" charset="0"/>
              </a:rPr>
              <a:t>Work, Aging and Retirement</a:t>
            </a:r>
            <a:r>
              <a:rPr lang="en-US" sz="1400" b="0" i="0" dirty="0">
                <a:effectLst/>
                <a:latin typeface="Arial" panose="020B0604020202020204" pitchFamily="34" charset="0"/>
                <a:cs typeface="Arial" panose="020B0604020202020204" pitchFamily="34" charset="0"/>
              </a:rPr>
              <a:t>, 10(1). </a:t>
            </a:r>
            <a:r>
              <a:rPr lang="en-US" sz="1400" b="0" i="0" dirty="0" err="1">
                <a:effectLst/>
                <a:latin typeface="Arial" panose="020B0604020202020204" pitchFamily="34" charset="0"/>
                <a:cs typeface="Arial" panose="020B0604020202020204" pitchFamily="34" charset="0"/>
              </a:rPr>
              <a:t>doi:10.1093</a:t>
            </a:r>
            <a:r>
              <a:rPr lang="en-US" sz="1400" b="0" i="0" dirty="0">
                <a:effectLst/>
                <a:latin typeface="Arial" panose="020B0604020202020204" pitchFamily="34" charset="0"/>
                <a:cs typeface="Arial" panose="020B0604020202020204" pitchFamily="34" charset="0"/>
              </a:rPr>
              <a:t>/</a:t>
            </a:r>
            <a:r>
              <a:rPr lang="en-US" sz="1400" b="0" i="0" dirty="0" err="1">
                <a:effectLst/>
                <a:latin typeface="Arial" panose="020B0604020202020204" pitchFamily="34" charset="0"/>
                <a:cs typeface="Arial" panose="020B0604020202020204" pitchFamily="34" charset="0"/>
              </a:rPr>
              <a:t>workar</a:t>
            </a:r>
            <a:r>
              <a:rPr lang="en-US" sz="1400" b="0" i="0" dirty="0">
                <a:effectLst/>
                <a:latin typeface="Arial" panose="020B0604020202020204" pitchFamily="34" charset="0"/>
                <a:cs typeface="Arial" panose="020B0604020202020204" pitchFamily="34" charset="0"/>
              </a:rPr>
              <a:t>/</a:t>
            </a:r>
            <a:r>
              <a:rPr lang="en-US" sz="1400" b="0" i="0" dirty="0" err="1">
                <a:effectLst/>
                <a:latin typeface="Arial" panose="020B0604020202020204" pitchFamily="34" charset="0"/>
                <a:cs typeface="Arial" panose="020B0604020202020204" pitchFamily="34" charset="0"/>
              </a:rPr>
              <a:t>waad030</a:t>
            </a:r>
            <a:r>
              <a:rPr lang="en-US" sz="1400" b="0" i="0" dirty="0">
                <a:effectLst/>
                <a:latin typeface="Arial" panose="020B0604020202020204" pitchFamily="34" charset="0"/>
                <a:cs typeface="Arial" panose="020B0604020202020204" pitchFamily="34" charset="0"/>
              </a:rPr>
              <a:t>.</a:t>
            </a:r>
            <a:endParaRPr lang="en-US" sz="1400" dirty="0">
              <a:effectLst/>
              <a:latin typeface="Arial" panose="020B0604020202020204" pitchFamily="34" charset="0"/>
              <a:cs typeface="Arial" panose="020B0604020202020204" pitchFamily="34" charset="0"/>
            </a:endParaRPr>
          </a:p>
          <a:p>
            <a:pPr algn="l"/>
            <a:endParaRPr lang="en-US"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BB892E35-A785-3337-DEA9-353E2479FFCD}"/>
              </a:ext>
            </a:extLst>
          </p:cNvPr>
          <p:cNvSpPr txBox="1"/>
          <p:nvPr/>
        </p:nvSpPr>
        <p:spPr>
          <a:xfrm>
            <a:off x="0" y="4212637"/>
            <a:ext cx="6684276" cy="95410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SWNS (2018) </a:t>
            </a:r>
            <a:r>
              <a:rPr lang="en-US" sz="1400" i="1" dirty="0">
                <a:latin typeface="Arial" panose="020B0604020202020204" pitchFamily="34" charset="0"/>
                <a:cs typeface="Arial" panose="020B0604020202020204" pitchFamily="34" charset="0"/>
              </a:rPr>
              <a:t>Carer caught on camera stealing cash from elderly victim | SWNS TV</a:t>
            </a:r>
            <a:r>
              <a:rPr lang="en-US" sz="1400" dirty="0">
                <a:latin typeface="Arial" panose="020B0604020202020204" pitchFamily="34" charset="0"/>
                <a:cs typeface="Arial" panose="020B0604020202020204" pitchFamily="34" charset="0"/>
              </a:rPr>
              <a:t>. YouTube, 16 November. Available at: https://www.youtube.com/watch?v=2VTeNM_2vF4 (Accessed: 23 October 2026). </a:t>
            </a:r>
          </a:p>
          <a:p>
            <a:pPr algn="l"/>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357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PowerPoint Presentation</vt:lpstr>
      <vt:lpstr>Introduction </vt:lpstr>
      <vt:lpstr>Care, Support and Empowerment Needs of Older People </vt:lpstr>
      <vt:lpstr>Maintaining Functional Ability Independence and Choice </vt:lpstr>
      <vt:lpstr>Theories of Ageing and Their Implications </vt:lpstr>
      <vt:lpstr>Challenges to Independence  and Empowerment </vt:lpstr>
      <vt:lpstr>UK Policy and Legislation </vt:lpstr>
      <vt:lpstr>Contemporary Local and National Provision </vt:lpstr>
      <vt:lpstr>Domiciliary Care Critical Evaluation </vt:lpstr>
      <vt:lpstr>Residential Care     Critical Evaluation </vt:lpstr>
      <vt:lpstr>Effectiveness of Current Provision </vt:lpstr>
      <vt:lpstr>Technological Innovation in Older person’s Care </vt:lpstr>
      <vt:lpstr>Technology Benefits, Limitations and Empowerment </vt:lpstr>
      <vt:lpstr> Recommendations for Future Provision  </vt:lpstr>
      <vt:lpstr>Case Study         Financial abuse in  domiciliary care  </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 </dc:title>
  <dc:creator>Malayha April Cazley (2325483)</dc:creator>
  <cp:lastModifiedBy>Malayha April Cazley (2325483)</cp:lastModifiedBy>
  <cp:revision>19</cp:revision>
  <dcterms:created xsi:type="dcterms:W3CDTF">2026-10-07T07:43:00Z</dcterms:created>
  <dcterms:modified xsi:type="dcterms:W3CDTF">2026-10-23T17:29:16Z</dcterms:modified>
</cp:coreProperties>
</file>