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6"/>
  </p:notesMasterIdLst>
  <p:sldIdLst>
    <p:sldId id="256" r:id="rId3"/>
    <p:sldId id="257" r:id="rId4"/>
    <p:sldId id="258" r:id="rId5"/>
    <p:sldId id="259" r:id="rId6"/>
    <p:sldId id="260" r:id="rId7"/>
    <p:sldId id="261" r:id="rId8"/>
    <p:sldId id="262" r:id="rId9"/>
    <p:sldId id="263" r:id="rId10"/>
    <p:sldId id="264" r:id="rId11"/>
    <p:sldId id="266" r:id="rId12"/>
    <p:sldId id="267" r:id="rId13"/>
    <p:sldId id="268"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8" d="100"/>
          <a:sy n="58" d="100"/>
        </p:scale>
        <p:origin x="96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08376E-10AF-467C-B452-669AAA08FC3E}" type="datetimeFigureOut">
              <a:rPr lang="en-GB" smtClean="0"/>
              <a:t>12/08/2022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22B37A-8015-4E2A-8764-AA5203AFF0B1}" type="slidenum">
              <a:rPr lang="en-GB" smtClean="0"/>
              <a:t>‹#›</a:t>
            </a:fld>
            <a:endParaRPr lang="en-GB"/>
          </a:p>
        </p:txBody>
      </p:sp>
    </p:spTree>
    <p:extLst>
      <p:ext uri="{BB962C8B-B14F-4D97-AF65-F5344CB8AC3E}">
        <p14:creationId xmlns:p14="http://schemas.microsoft.com/office/powerpoint/2010/main" val="28540607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process is important in an economy as it allows for job creation and helps it in growing. The following study is going to discuss the business plan and the strength and weaknesses that it possesses. The business idea chosen for the study report is Boxing Academy. It will be named </a:t>
            </a:r>
            <a:r>
              <a:rPr lang="en-GB" sz="1200" b="1" kern="1200" dirty="0">
                <a:solidFill>
                  <a:schemeClr val="tx1"/>
                </a:solidFill>
                <a:effectLst/>
                <a:latin typeface="+mn-lt"/>
                <a:ea typeface="+mn-ea"/>
                <a:cs typeface="+mn-cs"/>
              </a:rPr>
              <a:t>Boxing Academy</a:t>
            </a:r>
            <a:r>
              <a:rPr lang="en-GB" sz="1200" kern="1200" dirty="0">
                <a:solidFill>
                  <a:schemeClr val="tx1"/>
                </a:solidFill>
                <a:effectLst/>
                <a:latin typeface="+mn-lt"/>
                <a:ea typeface="+mn-ea"/>
                <a:cs typeface="+mn-cs"/>
              </a:rPr>
              <a:t> operating in the UK. The entrepreneur has effective skills and competency for the business.</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a gap in the market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people in the UK are also enthusiastic about being fit which this business aims to fulfil.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Location of your proposed business and its legal entity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market size of fitness clubs in the UK was above two billion </a:t>
            </a:r>
            <a:r>
              <a:rPr lang="en-GB" sz="1200" kern="1200" dirty="0" err="1">
                <a:solidFill>
                  <a:schemeClr val="tx1"/>
                </a:solidFill>
                <a:effectLst/>
                <a:latin typeface="+mn-lt"/>
                <a:ea typeface="+mn-ea"/>
                <a:cs typeface="+mn-cs"/>
              </a:rPr>
              <a:t>GBP</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Statista</a:t>
            </a:r>
            <a:r>
              <a:rPr lang="en-GB" sz="1200" kern="1200" dirty="0">
                <a:solidFill>
                  <a:schemeClr val="tx1"/>
                </a:solidFill>
                <a:effectLst/>
                <a:latin typeface="+mn-lt"/>
                <a:ea typeface="+mn-ea"/>
                <a:cs typeface="+mn-cs"/>
              </a:rPr>
              <a:t>, 2022). It indicates that the organisation will have a high potential for growth in the future. Further, a sole proprietorship will allow the owner of the business in experiencing all the profit by them.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572441-3ED3-4C03-9E34-109479EA91B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40921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SWOT analysis is referred to the strengths and weaknesses of a company (</a:t>
            </a:r>
            <a:r>
              <a:rPr lang="en-GB" sz="1200" kern="1200" dirty="0" err="1">
                <a:solidFill>
                  <a:schemeClr val="tx1"/>
                </a:solidFill>
                <a:effectLst/>
                <a:latin typeface="+mn-lt"/>
                <a:ea typeface="+mn-ea"/>
                <a:cs typeface="+mn-cs"/>
              </a:rPr>
              <a:t>Benzaghta</a:t>
            </a:r>
            <a:r>
              <a:rPr lang="en-GB" sz="1200" kern="1200" dirty="0">
                <a:solidFill>
                  <a:schemeClr val="tx1"/>
                </a:solidFill>
                <a:effectLst/>
                <a:latin typeface="+mn-lt"/>
                <a:ea typeface="+mn-ea"/>
                <a:cs typeface="+mn-cs"/>
              </a:rPr>
              <a:t> e</a:t>
            </a:r>
            <a:r>
              <a:rPr lang="en-GB" sz="1200" i="1" kern="1200" dirty="0">
                <a:solidFill>
                  <a:schemeClr val="tx1"/>
                </a:solidFill>
                <a:effectLst/>
                <a:latin typeface="+mn-lt"/>
                <a:ea typeface="+mn-ea"/>
                <a:cs typeface="+mn-cs"/>
              </a:rPr>
              <a:t>t al., </a:t>
            </a:r>
            <a:r>
              <a:rPr lang="en-GB" sz="1200" kern="1200" dirty="0">
                <a:solidFill>
                  <a:schemeClr val="tx1"/>
                </a:solidFill>
                <a:effectLst/>
                <a:latin typeface="+mn-lt"/>
                <a:ea typeface="+mn-ea"/>
                <a:cs typeface="+mn-cs"/>
              </a:rPr>
              <a:t>2021). The model allows for determining the opportunities and threats for the business.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Strength</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also has highly skilled owners with greater competency to operate and gain success through operations.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Opportunities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can easily grow steadily and gain success in the future.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572441-3ED3-4C03-9E34-109479EA91B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495741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PESTLE analysis is referred to as the framework that allows an organisation in determining its external environment (</a:t>
            </a:r>
            <a:r>
              <a:rPr lang="en-GB" sz="1200" kern="1200" dirty="0" err="1">
                <a:solidFill>
                  <a:schemeClr val="tx1"/>
                </a:solidFill>
                <a:effectLst/>
                <a:latin typeface="+mn-lt"/>
                <a:ea typeface="+mn-ea"/>
                <a:cs typeface="+mn-cs"/>
              </a:rPr>
              <a:t>Matovic</a:t>
            </a:r>
            <a:r>
              <a:rPr lang="en-GB" sz="1200" kern="1200" dirty="0">
                <a:solidFill>
                  <a:schemeClr val="tx1"/>
                </a:solidFill>
                <a:effectLst/>
                <a:latin typeface="+mn-lt"/>
                <a:ea typeface="+mn-ea"/>
                <a:cs typeface="+mn-cs"/>
              </a:rPr>
              <a:t>, 2020).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Political</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indicates a stable politics that shows </a:t>
            </a:r>
            <a:r>
              <a:rPr lang="en-GB" sz="1200" b="1" kern="1200" dirty="0">
                <a:solidFill>
                  <a:schemeClr val="tx1"/>
                </a:solidFill>
                <a:effectLst/>
                <a:latin typeface="+mn-lt"/>
                <a:ea typeface="+mn-ea"/>
                <a:cs typeface="+mn-cs"/>
              </a:rPr>
              <a:t>Boxing Academy </a:t>
            </a:r>
            <a:r>
              <a:rPr lang="en-GB" sz="1200" kern="1200" dirty="0">
                <a:solidFill>
                  <a:schemeClr val="tx1"/>
                </a:solidFill>
                <a:effectLst/>
                <a:latin typeface="+mn-lt"/>
                <a:ea typeface="+mn-ea"/>
                <a:cs typeface="+mn-cs"/>
              </a:rPr>
              <a:t>will be able to run smoothly without being subjected to constant changes in laws. </a:t>
            </a:r>
            <a:r>
              <a:rPr lang="en-GB" sz="1200" kern="1200" dirty="0">
                <a:solidFill>
                  <a:schemeClr val="tx1"/>
                </a:solidFill>
                <a:latin typeface="+mn-lt"/>
                <a:ea typeface="+mn-ea"/>
                <a:cs typeface="+mn-cs"/>
              </a:rPr>
              <a:t>This in comparison to other countries is a clean and corruption free country. It also indicates that the business will be able to run smoothly and will not have to pay illegal taxes to the authorities.</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Economical</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is able to help the business in generating decent revenue as the purchasing power of the citizens is indicated to be high. </a:t>
            </a:r>
            <a:r>
              <a:rPr lang="en-GB" sz="1200" kern="1200" dirty="0">
                <a:solidFill>
                  <a:schemeClr val="tx1"/>
                </a:solidFill>
                <a:latin typeface="+mn-lt"/>
                <a:ea typeface="+mn-ea"/>
                <a:cs typeface="+mn-cs"/>
              </a:rPr>
              <a:t>It is also low in comparison to other economies in the world. It will allow the business in taking loans from the bank and investing them in further business operations. </a:t>
            </a:r>
            <a:endParaRPr lang="en-US" sz="1200" kern="1200" dirty="0">
              <a:solidFill>
                <a:schemeClr val="tx1"/>
              </a:solidFill>
              <a:latin typeface="+mn-lt"/>
              <a:ea typeface="+mn-ea"/>
              <a:cs typeface="+mn-cs"/>
            </a:endParaRPr>
          </a:p>
          <a:p>
            <a:r>
              <a:rPr lang="en-GB" sz="1200" b="1" i="1" kern="1200" dirty="0">
                <a:solidFill>
                  <a:schemeClr val="tx1"/>
                </a:solidFill>
                <a:effectLst/>
                <a:latin typeface="+mn-lt"/>
                <a:ea typeface="+mn-ea"/>
                <a:cs typeface="+mn-cs"/>
              </a:rPr>
              <a:t>Social</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is high literacy in comparison to other countries. It indicates that the company will be able to recruit highly skilled employees to enhance their productivity. </a:t>
            </a:r>
            <a:r>
              <a:rPr lang="en-GB" sz="1200" kern="1200" dirty="0">
                <a:solidFill>
                  <a:schemeClr val="tx1"/>
                </a:solidFill>
                <a:latin typeface="+mn-lt"/>
                <a:ea typeface="+mn-ea"/>
                <a:cs typeface="+mn-cs"/>
              </a:rPr>
              <a:t>In comparison to other countries the per capita income is high in the UK. This indicates that business will be able to generate decent revenue as the purchasing power of consumer will be high.</a:t>
            </a:r>
            <a:endParaRPr lang="en-US" sz="1200" kern="1200" dirty="0">
              <a:solidFill>
                <a:schemeClr val="tx1"/>
              </a:solidFill>
              <a:latin typeface="+mn-lt"/>
              <a:ea typeface="+mn-ea"/>
              <a:cs typeface="+mn-cs"/>
            </a:endParaRPr>
          </a:p>
          <a:p>
            <a:r>
              <a:rPr lang="en-GB" sz="1200" b="1" i="1" kern="1200" dirty="0">
                <a:solidFill>
                  <a:schemeClr val="tx1"/>
                </a:solidFill>
                <a:effectLst/>
                <a:latin typeface="+mn-lt"/>
                <a:ea typeface="+mn-ea"/>
                <a:cs typeface="+mn-cs"/>
              </a:rPr>
              <a:t>Technical</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will allow the business in promoting their service on the internet and attract higher clientele. </a:t>
            </a:r>
            <a:r>
              <a:rPr lang="en-GB" sz="1200" kern="1200" dirty="0">
                <a:solidFill>
                  <a:schemeClr val="tx1"/>
                </a:solidFill>
                <a:latin typeface="+mn-lt"/>
                <a:ea typeface="+mn-ea"/>
                <a:cs typeface="+mn-cs"/>
              </a:rPr>
              <a:t>This amounts to 38.5 billion GBP of the total GDP of the country. This shows that the organisation will have access to advanced automation that will help them in enhancing their productivity. It will also allow them in using advanced equipment that will help them in fitness opportunities.</a:t>
            </a:r>
            <a:endParaRPr lang="en-US" sz="1200" kern="1200" dirty="0">
              <a:solidFill>
                <a:schemeClr val="tx1"/>
              </a:solidFill>
              <a:latin typeface="+mn-lt"/>
              <a:ea typeface="+mn-ea"/>
              <a:cs typeface="+mn-cs"/>
            </a:endParaRPr>
          </a:p>
          <a:p>
            <a:r>
              <a:rPr lang="en-GB" sz="1200" b="1" i="1" kern="1200" dirty="0">
                <a:solidFill>
                  <a:schemeClr val="tx1"/>
                </a:solidFill>
                <a:effectLst/>
                <a:latin typeface="+mn-lt"/>
                <a:ea typeface="+mn-ea"/>
                <a:cs typeface="+mn-cs"/>
              </a:rPr>
              <a:t>Environment</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Following this act might help the business in contributing positively to the environment. </a:t>
            </a:r>
            <a:r>
              <a:rPr lang="en-GB" sz="1200" kern="1200" dirty="0">
                <a:solidFill>
                  <a:schemeClr val="tx1"/>
                </a:solidFill>
                <a:latin typeface="+mn-lt"/>
                <a:ea typeface="+mn-ea"/>
                <a:cs typeface="+mn-cs"/>
              </a:rPr>
              <a:t>It restricts dumping waste that consists of fluorescent tubes, television sets, PC monitors and more. The organisation must follow this regulation as it will help them in establishing better CSR policies. </a:t>
            </a:r>
            <a:endParaRPr lang="en-US" sz="1200" kern="1200" dirty="0">
              <a:solidFill>
                <a:schemeClr val="tx1"/>
              </a:solidFill>
              <a:latin typeface="+mn-lt"/>
              <a:ea typeface="+mn-ea"/>
              <a:cs typeface="+mn-cs"/>
            </a:endParaRPr>
          </a:p>
          <a:p>
            <a:r>
              <a:rPr lang="en-GB" sz="1200" b="1" i="1" kern="1200" dirty="0">
                <a:solidFill>
                  <a:schemeClr val="tx1"/>
                </a:solidFill>
                <a:effectLst/>
                <a:latin typeface="+mn-lt"/>
                <a:ea typeface="+mn-ea"/>
                <a:cs typeface="+mn-cs"/>
              </a:rPr>
              <a:t>Legal</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law will allow the organisation in maintaining good relations with their employees. </a:t>
            </a:r>
            <a:r>
              <a:rPr lang="en-GB" sz="1200" kern="1200" dirty="0">
                <a:solidFill>
                  <a:schemeClr val="tx1"/>
                </a:solidFill>
                <a:latin typeface="+mn-lt"/>
                <a:ea typeface="+mn-ea"/>
                <a:cs typeface="+mn-cs"/>
              </a:rPr>
              <a:t>It helps people from being discriminated against in the basis of colour, religion and more. Following this law will allow the organisation in maintaining better relationship with their employees. It will help them in establishing appropriate employee laws that will restrict any discrimination in the workplace.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572441-3ED3-4C03-9E34-109479EA91B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850619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Price</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will allow them in providing their services at a lower price than their competitors in the market provide. </a:t>
            </a:r>
            <a:r>
              <a:rPr lang="en-GB" sz="1200" kern="1200" dirty="0">
                <a:solidFill>
                  <a:schemeClr val="tx1"/>
                </a:solidFill>
                <a:latin typeface="+mn-lt"/>
                <a:ea typeface="+mn-ea"/>
                <a:cs typeface="+mn-cs"/>
              </a:rPr>
              <a:t>Competitive pricing strategy will help the organisation in attracting people who belongs from the lower income class. It will also allow them in enhancing their clientele every year. </a:t>
            </a:r>
          </a:p>
          <a:p>
            <a:r>
              <a:rPr lang="en-GB" sz="1200" b="1" i="1" kern="1200" dirty="0">
                <a:solidFill>
                  <a:schemeClr val="tx1"/>
                </a:solidFill>
                <a:latin typeface="+mn-lt"/>
                <a:ea typeface="+mn-ea"/>
                <a:cs typeface="+mn-cs"/>
              </a:rPr>
              <a:t>Product</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organisation will offer the consumer with advanced equipment and trainer who will help them in being fit and healthy. It will ensure that the consumer get the value form the services they pay for.</a:t>
            </a:r>
            <a:endParaRPr lang="en-US" sz="1200" kern="1200" dirty="0">
              <a:solidFill>
                <a:schemeClr val="tx1"/>
              </a:solidFill>
              <a:latin typeface="+mn-lt"/>
              <a:ea typeface="+mn-ea"/>
              <a:cs typeface="+mn-cs"/>
            </a:endParaRPr>
          </a:p>
          <a:p>
            <a:r>
              <a:rPr lang="en-GB" sz="1200" b="1" i="1" kern="1200" dirty="0">
                <a:solidFill>
                  <a:schemeClr val="tx1"/>
                </a:solidFill>
                <a:effectLst/>
                <a:latin typeface="+mn-lt"/>
                <a:ea typeface="+mn-ea"/>
                <a:cs typeface="+mn-cs"/>
              </a:rPr>
              <a:t>Promotion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Online means will include using social media platforms. Offline means might include magazines and television advertising.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572441-3ED3-4C03-9E34-109479EA91B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009736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UK market is full of successful boxing academies that have higher revenue generation such as </a:t>
            </a:r>
            <a:r>
              <a:rPr lang="en-GB" sz="1200" kern="1200" dirty="0" err="1">
                <a:solidFill>
                  <a:schemeClr val="tx1"/>
                </a:solidFill>
                <a:effectLst/>
                <a:latin typeface="+mn-lt"/>
                <a:ea typeface="+mn-ea"/>
                <a:cs typeface="+mn-cs"/>
              </a:rPr>
              <a:t>Kobox</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Various gyms and academies in the UK market might offer consumers the same services.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They might offer them at a lower cost creating a low switching cost for the consumer.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Bargaining power of consumers</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Bargaining power of suppliers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organisation might have a larger number of suppliers that will allow them a low switching cost.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Threat of substitute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substitute for boxing is other combats forms such as karate and more. There is a chance of change in preference of the consumers.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Threat of new entrants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Many new emerging companies are offering the same services to the consumer at a lower cost.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572441-3ED3-4C03-9E34-109479EA91B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33673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err="1">
                <a:solidFill>
                  <a:schemeClr val="tx1"/>
                </a:solidFill>
                <a:effectLst/>
                <a:latin typeface="+mn-lt"/>
                <a:ea typeface="+mn-ea"/>
                <a:cs typeface="+mn-cs"/>
              </a:rPr>
              <a:t>Ansoff</a:t>
            </a:r>
            <a:r>
              <a:rPr lang="en-GB" sz="1200" b="1" i="1" kern="1200" dirty="0">
                <a:solidFill>
                  <a:schemeClr val="tx1"/>
                </a:solidFill>
                <a:effectLst/>
                <a:latin typeface="+mn-lt"/>
                <a:ea typeface="+mn-ea"/>
                <a:cs typeface="+mn-cs"/>
              </a:rPr>
              <a:t> matrix</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Ansoff</a:t>
            </a:r>
            <a:r>
              <a:rPr lang="en-GB" sz="1200" kern="1200" dirty="0">
                <a:solidFill>
                  <a:schemeClr val="tx1"/>
                </a:solidFill>
                <a:effectLst/>
                <a:latin typeface="+mn-lt"/>
                <a:ea typeface="+mn-ea"/>
                <a:cs typeface="+mn-cs"/>
              </a:rPr>
              <a:t> matrix is a product and market expansion grid that helps in determining the best strategy for marketing products and services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Market Penetration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Boxing Academy might be able to attract more people to their services by lowering the prices of the products. However, the organisation might face issues like a financial strain on its revenue.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Market Development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Boxing Academy can gain access to a larger and new audience for its products. However, the strategy might result in failure in case the products do not match consumer preferences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Product Development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Boxing Academy might gain merits like accessing a new audience through new products. However, the new product might not match the consumer preference and fail as a result.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Diversification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Through this company might be able to get access to a new market and have a brand extension. However, the company might face issues regarding high revenue expenditure.</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Recommendations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From the above strategies, the company might consider using the market development strategy where they will be able to introduce their services in a new market. They can do this by expanding in foreign lands, which will allow them in growing their client base.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572441-3ED3-4C03-9E34-109479EA91B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204431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Sources of finance </a:t>
            </a:r>
            <a:endParaRPr lang="en-US" sz="1200" b="1"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Crowd Funding</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Crowd funding is a small amount of monetary help that is donated by several donors. This is an easier and faster way of generating capital. Although it has the demerits of getting the business idea stolen.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Bank loan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Bank loan is the process of borrowing money for a business through banks. This might help the organisation in paying the money back in a decided time. However, the loan might take longer to be approved.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Peer-to-peer lending</a:t>
            </a:r>
            <a:endParaRPr lang="en-US" sz="1200" kern="1200" dirty="0">
              <a:solidFill>
                <a:schemeClr val="tx1"/>
              </a:solidFill>
              <a:effectLst/>
              <a:latin typeface="+mn-lt"/>
              <a:ea typeface="+mn-ea"/>
              <a:cs typeface="+mn-cs"/>
            </a:endParaRPr>
          </a:p>
          <a:p>
            <a:r>
              <a:rPr lang="en-GB" sz="1200" kern="1200" dirty="0">
                <a:solidFill>
                  <a:schemeClr val="tx1"/>
                </a:solidFill>
                <a:latin typeface="+mn-lt"/>
                <a:ea typeface="+mn-ea"/>
                <a:cs typeface="+mn-cs"/>
              </a:rPr>
              <a:t>Peer-to-peer lending allows for getting loan from individuals without any help from third-party institutions. It will help in getting money at a lower interest rate. The money can be borrowed by the organisation at a faster pace and will be from a trusted person. However, the owner might not have any legal protection from the lender.</a:t>
            </a:r>
            <a:endParaRPr lang="en-US" sz="1200" kern="1200" dirty="0">
              <a:solidFill>
                <a:schemeClr val="tx1"/>
              </a:solidFill>
              <a:latin typeface="+mn-lt"/>
              <a:ea typeface="+mn-ea"/>
              <a:cs typeface="+mn-cs"/>
            </a:endParaRPr>
          </a:p>
          <a:p>
            <a:r>
              <a:rPr lang="en-GB" sz="1200" b="1" kern="1200" dirty="0">
                <a:solidFill>
                  <a:schemeClr val="tx1"/>
                </a:solidFill>
                <a:effectLst/>
                <a:latin typeface="+mn-lt"/>
                <a:ea typeface="+mn-ea"/>
                <a:cs typeface="+mn-cs"/>
              </a:rPr>
              <a:t>Recommendation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From the above Boxing  Academy might consider using the bank loan as a source of financing as it will allow them in gaining monetary help. It will let them in paying the borrowed money at an agreed and reasonable interest rate.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572441-3ED3-4C03-9E34-109479EA91B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541178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has understood the different ways specificity of the products such as the prices and promotional strategy. Furthermore, the UK market has been seen to have a high potential of growth for the business, as the fitness demand is high. </a:t>
            </a:r>
            <a:endParaRPr lang="en-US" sz="1200" kern="1200" dirty="0">
              <a:solidFill>
                <a:schemeClr val="tx1"/>
              </a:solidFill>
              <a:effectLst/>
              <a:latin typeface="+mn-lt"/>
              <a:ea typeface="+mn-ea"/>
              <a:cs typeface="+mn-cs"/>
            </a:endParaRP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572441-3ED3-4C03-9E34-109479EA91B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251865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Country Cycle, 2022. </a:t>
            </a:r>
            <a:r>
              <a:rPr lang="en-US" sz="1200" i="1" kern="1200" dirty="0">
                <a:solidFill>
                  <a:schemeClr val="tx1"/>
                </a:solidFill>
                <a:latin typeface="+mn-lt"/>
                <a:ea typeface="+mn-ea"/>
                <a:cs typeface="+mn-cs"/>
              </a:rPr>
              <a:t>LEGISLATION </a:t>
            </a:r>
            <a:r>
              <a:rPr lang="en-GB" sz="1200" kern="1200" dirty="0">
                <a:solidFill>
                  <a:schemeClr val="tx1"/>
                </a:solidFill>
                <a:latin typeface="+mn-lt"/>
                <a:ea typeface="+mn-ea"/>
                <a:cs typeface="+mn-cs"/>
              </a:rPr>
              <a:t>[online] Available at: https://www.countrystylerecycling.co.uk/about-us/compliance/legislation/#:~:text=The%20Environmental%20Protection%20Act%201990%2C%20a%20UK%20act%20of%20parliament,of%20pollution%20from%20industrial%20processes. [Accessed 09 August 2022]</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Field.ORG.UK, 2018.</a:t>
            </a:r>
            <a:r>
              <a:rPr lang="en-GB" sz="1200" i="1" kern="1200" dirty="0">
                <a:solidFill>
                  <a:schemeClr val="tx1"/>
                </a:solidFill>
                <a:latin typeface="+mn-lt"/>
                <a:ea typeface="+mn-ea"/>
                <a:cs typeface="+mn-cs"/>
              </a:rPr>
              <a:t>List Of Environmental Laws </a:t>
            </a:r>
            <a:r>
              <a:rPr lang="en-GB" sz="1200" kern="1200" dirty="0">
                <a:solidFill>
                  <a:schemeClr val="tx1"/>
                </a:solidFill>
                <a:latin typeface="+mn-lt"/>
                <a:ea typeface="+mn-ea"/>
                <a:cs typeface="+mn-cs"/>
              </a:rPr>
              <a:t>[online] Available at: http://www.field.org.uk/list-of-environmental-laws/[Accessed 09 August 2022]</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GOV.UK, 2022. </a:t>
            </a:r>
            <a:r>
              <a:rPr lang="en-US" sz="1200" i="1" kern="1200" dirty="0">
                <a:solidFill>
                  <a:schemeClr val="tx1"/>
                </a:solidFill>
                <a:latin typeface="+mn-lt"/>
                <a:ea typeface="+mn-ea"/>
                <a:cs typeface="+mn-cs"/>
              </a:rPr>
              <a:t>Equality Act 2010: guidance </a:t>
            </a:r>
            <a:r>
              <a:rPr lang="en-GB" sz="1200" kern="1200" dirty="0">
                <a:solidFill>
                  <a:schemeClr val="tx1"/>
                </a:solidFill>
                <a:latin typeface="+mn-lt"/>
                <a:ea typeface="+mn-ea"/>
                <a:cs typeface="+mn-cs"/>
              </a:rPr>
              <a:t>[online] Available at: https://www.gov.uk/guidance/equality-act-2010-guidance#:~:text=Print%20this%20page-,Overview,strengthening%20protection%20in%20some%20situations. [Accessed 09 August 2022]</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Kurniawan</a:t>
            </a:r>
            <a:r>
              <a:rPr lang="en-GB" sz="1200" kern="1200" dirty="0">
                <a:solidFill>
                  <a:schemeClr val="tx1"/>
                </a:solidFill>
                <a:latin typeface="+mn-lt"/>
                <a:ea typeface="+mn-ea"/>
                <a:cs typeface="+mn-cs"/>
              </a:rPr>
              <a:t>, D., </a:t>
            </a:r>
            <a:r>
              <a:rPr lang="en-GB" sz="1200" kern="1200" dirty="0" err="1">
                <a:solidFill>
                  <a:schemeClr val="tx1"/>
                </a:solidFill>
                <a:latin typeface="+mn-lt"/>
                <a:ea typeface="+mn-ea"/>
                <a:cs typeface="+mn-cs"/>
              </a:rPr>
              <a:t>Iswahyudin</a:t>
            </a:r>
            <a:r>
              <a:rPr lang="en-GB" sz="1200" kern="1200" dirty="0">
                <a:solidFill>
                  <a:schemeClr val="tx1"/>
                </a:solidFill>
                <a:latin typeface="+mn-lt"/>
                <a:ea typeface="+mn-ea"/>
                <a:cs typeface="+mn-cs"/>
              </a:rPr>
              <a:t>, M.D. and </a:t>
            </a:r>
            <a:r>
              <a:rPr lang="en-GB" sz="1200" kern="1200" dirty="0" err="1">
                <a:solidFill>
                  <a:schemeClr val="tx1"/>
                </a:solidFill>
                <a:latin typeface="+mn-lt"/>
                <a:ea typeface="+mn-ea"/>
                <a:cs typeface="+mn-cs"/>
              </a:rPr>
              <a:t>Suciati</a:t>
            </a:r>
            <a:r>
              <a:rPr lang="en-GB" sz="1200" kern="1200" dirty="0">
                <a:solidFill>
                  <a:schemeClr val="tx1"/>
                </a:solidFill>
                <a:latin typeface="+mn-lt"/>
                <a:ea typeface="+mn-ea"/>
                <a:cs typeface="+mn-cs"/>
              </a:rPr>
              <a:t>, T.R., 2020. SWOT Analysis and </a:t>
            </a:r>
            <a:r>
              <a:rPr lang="en-GB" sz="1200" kern="1200" dirty="0" err="1">
                <a:solidFill>
                  <a:schemeClr val="tx1"/>
                </a:solidFill>
                <a:latin typeface="+mn-lt"/>
                <a:ea typeface="+mn-ea"/>
                <a:cs typeface="+mn-cs"/>
              </a:rPr>
              <a:t>Ansoff</a:t>
            </a:r>
            <a:r>
              <a:rPr lang="en-GB" sz="1200" kern="1200" dirty="0">
                <a:solidFill>
                  <a:schemeClr val="tx1"/>
                </a:solidFill>
                <a:latin typeface="+mn-lt"/>
                <a:ea typeface="+mn-ea"/>
                <a:cs typeface="+mn-cs"/>
              </a:rPr>
              <a:t> Matrix in Creative Food Industry Business Development: A Study on Creative Food Business “</a:t>
            </a:r>
            <a:r>
              <a:rPr lang="en-GB" sz="1200" kern="1200" dirty="0" err="1">
                <a:solidFill>
                  <a:schemeClr val="tx1"/>
                </a:solidFill>
                <a:latin typeface="+mn-lt"/>
                <a:ea typeface="+mn-ea"/>
                <a:cs typeface="+mn-cs"/>
              </a:rPr>
              <a:t>Komala</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Open Access Indonesia Journal of Social Sciences</a:t>
            </a:r>
            <a:r>
              <a:rPr lang="en-GB" sz="1200" kern="1200" dirty="0">
                <a:solidFill>
                  <a:schemeClr val="tx1"/>
                </a:solidFill>
                <a:latin typeface="+mn-lt"/>
                <a:ea typeface="+mn-ea"/>
                <a:cs typeface="+mn-cs"/>
              </a:rPr>
              <a:t>, 3(2), pp.128-136.</a:t>
            </a:r>
            <a:endParaRPr lang="en-US" sz="1200" kern="1200" dirty="0">
              <a:solidFill>
                <a:schemeClr val="tx1"/>
              </a:solidFill>
              <a:latin typeface="+mn-lt"/>
              <a:ea typeface="+mn-ea"/>
              <a:cs typeface="+mn-cs"/>
            </a:endParaRPr>
          </a:p>
          <a:p>
            <a:r>
              <a:rPr lang="en-US" sz="1200" kern="1200" dirty="0" err="1">
                <a:solidFill>
                  <a:schemeClr val="tx1"/>
                </a:solidFill>
                <a:latin typeface="+mn-lt"/>
                <a:ea typeface="+mn-ea"/>
                <a:cs typeface="+mn-cs"/>
              </a:rPr>
              <a:t>Mariotti</a:t>
            </a:r>
            <a:r>
              <a:rPr lang="en-US" sz="1200" kern="1200" dirty="0">
                <a:solidFill>
                  <a:schemeClr val="tx1"/>
                </a:solidFill>
                <a:latin typeface="+mn-lt"/>
                <a:ea typeface="+mn-ea"/>
                <a:cs typeface="+mn-cs"/>
              </a:rPr>
              <a:t>, S. and </a:t>
            </a:r>
            <a:r>
              <a:rPr lang="en-US" sz="1200" kern="1200" dirty="0" err="1">
                <a:solidFill>
                  <a:schemeClr val="tx1"/>
                </a:solidFill>
                <a:latin typeface="+mn-lt"/>
                <a:ea typeface="+mn-ea"/>
                <a:cs typeface="+mn-cs"/>
              </a:rPr>
              <a:t>Glackin</a:t>
            </a:r>
            <a:r>
              <a:rPr lang="en-US" sz="1200" kern="1200" dirty="0">
                <a:solidFill>
                  <a:schemeClr val="tx1"/>
                </a:solidFill>
                <a:latin typeface="+mn-lt"/>
                <a:ea typeface="+mn-ea"/>
                <a:cs typeface="+mn-cs"/>
              </a:rPr>
              <a:t>, C., 2016. Entrepreneurship: starting and operating a small business. Pearson.</a:t>
            </a:r>
          </a:p>
          <a:p>
            <a:r>
              <a:rPr lang="en-GB" sz="1200" kern="1200" dirty="0" err="1">
                <a:solidFill>
                  <a:schemeClr val="tx1"/>
                </a:solidFill>
                <a:latin typeface="+mn-lt"/>
                <a:ea typeface="+mn-ea"/>
                <a:cs typeface="+mn-cs"/>
              </a:rPr>
              <a:t>Matovic</a:t>
            </a:r>
            <a:r>
              <a:rPr lang="en-GB" sz="1200" kern="1200" dirty="0">
                <a:solidFill>
                  <a:schemeClr val="tx1"/>
                </a:solidFill>
                <a:latin typeface="+mn-lt"/>
                <a:ea typeface="+mn-ea"/>
                <a:cs typeface="+mn-cs"/>
              </a:rPr>
              <a:t>, I.M., 2020. PESTEL analysis of external environment as a success factor of </a:t>
            </a:r>
            <a:r>
              <a:rPr lang="en-GB" sz="1200" kern="1200" dirty="0" err="1">
                <a:solidFill>
                  <a:schemeClr val="tx1"/>
                </a:solidFill>
                <a:latin typeface="+mn-lt"/>
                <a:ea typeface="+mn-ea"/>
                <a:cs typeface="+mn-cs"/>
              </a:rPr>
              <a:t>startup</a:t>
            </a:r>
            <a:r>
              <a:rPr lang="en-GB" sz="1200" kern="1200" dirty="0">
                <a:solidFill>
                  <a:schemeClr val="tx1"/>
                </a:solidFill>
                <a:latin typeface="+mn-lt"/>
                <a:ea typeface="+mn-ea"/>
                <a:cs typeface="+mn-cs"/>
              </a:rPr>
              <a:t> business. </a:t>
            </a:r>
            <a:r>
              <a:rPr lang="en-GB" sz="1200" i="1" kern="1200" dirty="0" err="1">
                <a:solidFill>
                  <a:schemeClr val="tx1"/>
                </a:solidFill>
                <a:latin typeface="+mn-lt"/>
                <a:ea typeface="+mn-ea"/>
                <a:cs typeface="+mn-cs"/>
              </a:rPr>
              <a:t>ConScienS</a:t>
            </a:r>
            <a:r>
              <a:rPr lang="en-GB" sz="1200" kern="1200" dirty="0">
                <a:solidFill>
                  <a:schemeClr val="tx1"/>
                </a:solidFill>
                <a:latin typeface="+mn-lt"/>
                <a:ea typeface="+mn-ea"/>
                <a:cs typeface="+mn-cs"/>
              </a:rPr>
              <a:t>, p.96.</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National Literacy Trust, 2022.</a:t>
            </a:r>
            <a:r>
              <a:rPr lang="en-GB" sz="1200" i="1" kern="1200" dirty="0">
                <a:solidFill>
                  <a:schemeClr val="tx1"/>
                </a:solidFill>
                <a:latin typeface="+mn-lt"/>
                <a:ea typeface="+mn-ea"/>
                <a:cs typeface="+mn-cs"/>
              </a:rPr>
              <a:t>Adult literacy </a:t>
            </a:r>
            <a:r>
              <a:rPr lang="en-GB" sz="1200" kern="1200" dirty="0">
                <a:solidFill>
                  <a:schemeClr val="tx1"/>
                </a:solidFill>
                <a:latin typeface="+mn-lt"/>
                <a:ea typeface="+mn-ea"/>
                <a:cs typeface="+mn-cs"/>
              </a:rPr>
              <a:t>[online] Available at: https://literacytrust.org.uk/parents-and-families/adult-literacy/#:~:text=Information%20on%20adult%20literacy%20in,having%20'very%20poor%20literacy%20skills.[Accessed 09 August 2022]</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Rhodes, C., Hutton, G., and Ward, M.,</a:t>
            </a:r>
            <a:r>
              <a:rPr lang="en-US" sz="1200" i="1" kern="1200" dirty="0">
                <a:solidFill>
                  <a:schemeClr val="tx1"/>
                </a:solidFill>
                <a:latin typeface="+mn-lt"/>
                <a:ea typeface="+mn-ea"/>
                <a:cs typeface="+mn-cs"/>
              </a:rPr>
              <a:t> </a:t>
            </a:r>
            <a:r>
              <a:rPr lang="en-GB" sz="1200" kern="1200" dirty="0">
                <a:solidFill>
                  <a:schemeClr val="tx1"/>
                </a:solidFill>
                <a:latin typeface="+mn-lt"/>
                <a:ea typeface="+mn-ea"/>
                <a:cs typeface="+mn-cs"/>
              </a:rPr>
              <a:t>2021. </a:t>
            </a:r>
            <a:r>
              <a:rPr lang="en-US" sz="1200" i="1" kern="1200" dirty="0">
                <a:solidFill>
                  <a:schemeClr val="tx1"/>
                </a:solidFill>
                <a:latin typeface="+mn-lt"/>
                <a:ea typeface="+mn-ea"/>
                <a:cs typeface="+mn-cs"/>
              </a:rPr>
              <a:t>Research and development spending </a:t>
            </a:r>
            <a:r>
              <a:rPr lang="en-GB" sz="1200" kern="1200" dirty="0">
                <a:solidFill>
                  <a:schemeClr val="tx1"/>
                </a:solidFill>
                <a:latin typeface="+mn-lt"/>
                <a:ea typeface="+mn-ea"/>
                <a:cs typeface="+mn-cs"/>
              </a:rPr>
              <a:t>[online] Available at: https://commonslibrary.parliament.uk/research-briefings/sn04223/#:~:text=In%20the%20UK%20in%202019,real%20terms%20increase%20of%2096%25.[Accessed 09 August 2022]</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Statista, 2022.</a:t>
            </a:r>
            <a:r>
              <a:rPr lang="en-GB" sz="1200" i="1" kern="1200" dirty="0">
                <a:solidFill>
                  <a:schemeClr val="tx1"/>
                </a:solidFill>
                <a:latin typeface="+mn-lt"/>
                <a:ea typeface="+mn-ea"/>
                <a:cs typeface="+mn-cs"/>
              </a:rPr>
              <a:t>Gym, health &amp;fitness club industry market size in the United Kingdom (UK) 2012-2022 </a:t>
            </a:r>
            <a:r>
              <a:rPr lang="en-GB" sz="1200" kern="1200" dirty="0">
                <a:solidFill>
                  <a:schemeClr val="tx1"/>
                </a:solidFill>
                <a:latin typeface="+mn-lt"/>
                <a:ea typeface="+mn-ea"/>
                <a:cs typeface="+mn-cs"/>
              </a:rPr>
              <a:t>[online] Available at: https://www.statista.com/statistics/1194831/fitness-health-club-market-size-uk/#:~:text=While%20the%20market%20size%20of,billion%20British%20pounds%20in%202021.[Accessed 09 August 2022]</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Statista, 2022.</a:t>
            </a:r>
            <a:r>
              <a:rPr lang="en-GB" sz="1200" i="1" kern="1200" dirty="0">
                <a:solidFill>
                  <a:schemeClr val="tx1"/>
                </a:solidFill>
                <a:latin typeface="+mn-lt"/>
                <a:ea typeface="+mn-ea"/>
                <a:cs typeface="+mn-cs"/>
              </a:rPr>
              <a:t>Internet penetration in the United Kingdom (UK) 2000-2020 </a:t>
            </a:r>
            <a:r>
              <a:rPr lang="en-GB" sz="1200" kern="1200" dirty="0">
                <a:solidFill>
                  <a:schemeClr val="tx1"/>
                </a:solidFill>
                <a:latin typeface="+mn-lt"/>
                <a:ea typeface="+mn-ea"/>
                <a:cs typeface="+mn-cs"/>
              </a:rPr>
              <a:t>[online] Available at: https://www.statista.com/statistics/468663/uk-internet-penetration/[Accessed 09 August 2022]</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Global Economy, 2022.</a:t>
            </a:r>
            <a:r>
              <a:rPr lang="en-GB" sz="1200" i="1" kern="1200" dirty="0">
                <a:solidFill>
                  <a:schemeClr val="tx1"/>
                </a:solidFill>
                <a:latin typeface="+mn-lt"/>
                <a:ea typeface="+mn-ea"/>
                <a:cs typeface="+mn-cs"/>
              </a:rPr>
              <a:t>United Kingdom: Political stability </a:t>
            </a:r>
            <a:r>
              <a:rPr lang="en-GB" sz="1200" kern="1200" dirty="0">
                <a:solidFill>
                  <a:schemeClr val="tx1"/>
                </a:solidFill>
                <a:latin typeface="+mn-lt"/>
                <a:ea typeface="+mn-ea"/>
                <a:cs typeface="+mn-cs"/>
              </a:rPr>
              <a:t>[online] Available at: https://www.theglobaleconomy.com/United-Kingdom/wb_political_stability/ [Accessed 09 August 2022]</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The World Bank, 2022. </a:t>
            </a:r>
            <a:r>
              <a:rPr lang="en-GB" sz="1200" i="1" kern="1200" dirty="0">
                <a:solidFill>
                  <a:schemeClr val="tx1"/>
                </a:solidFill>
                <a:latin typeface="+mn-lt"/>
                <a:ea typeface="+mn-ea"/>
                <a:cs typeface="+mn-cs"/>
              </a:rPr>
              <a:t>GDP per capita (current US$) - United Kingdom </a:t>
            </a:r>
            <a:r>
              <a:rPr lang="en-GB" sz="1200" kern="1200" dirty="0">
                <a:solidFill>
                  <a:schemeClr val="tx1"/>
                </a:solidFill>
                <a:latin typeface="+mn-lt"/>
                <a:ea typeface="+mn-ea"/>
                <a:cs typeface="+mn-cs"/>
              </a:rPr>
              <a:t>[online] Available at: https://data.worldbank.org/indicator/NY.GDP.PCAP.CD?locations=GB [Accessed 09 August 2022]</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Trading Economic, 2022. </a:t>
            </a:r>
            <a:r>
              <a:rPr lang="en-US" sz="1200" i="1" kern="1200" dirty="0">
                <a:solidFill>
                  <a:schemeClr val="tx1"/>
                </a:solidFill>
                <a:latin typeface="+mn-lt"/>
                <a:ea typeface="+mn-ea"/>
                <a:cs typeface="+mn-cs"/>
              </a:rPr>
              <a:t>United Kingdom Corruption Index </a:t>
            </a:r>
            <a:r>
              <a:rPr lang="en-GB" sz="1200" kern="1200" dirty="0">
                <a:solidFill>
                  <a:schemeClr val="tx1"/>
                </a:solidFill>
                <a:latin typeface="+mn-lt"/>
                <a:ea typeface="+mn-ea"/>
                <a:cs typeface="+mn-cs"/>
              </a:rPr>
              <a:t>[online] Available at: https://tradingeconomics.com/united-kingdom/corruption-index [Accessed 09 August 2022]</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Trading Economics, 2022. </a:t>
            </a:r>
            <a:r>
              <a:rPr lang="en-US" sz="1200" i="1" kern="1200" dirty="0">
                <a:solidFill>
                  <a:schemeClr val="tx1"/>
                </a:solidFill>
                <a:latin typeface="+mn-lt"/>
                <a:ea typeface="+mn-ea"/>
                <a:cs typeface="+mn-cs"/>
              </a:rPr>
              <a:t>United Kingdom Interest Rate </a:t>
            </a:r>
            <a:r>
              <a:rPr lang="en-GB" sz="1200" kern="1200" dirty="0">
                <a:solidFill>
                  <a:schemeClr val="tx1"/>
                </a:solidFill>
                <a:latin typeface="+mn-lt"/>
                <a:ea typeface="+mn-ea"/>
                <a:cs typeface="+mn-cs"/>
              </a:rPr>
              <a:t>[online] Available at: https://tradingeconomics.com/united-kingdom/interest-rate [Accessed 09 August 2022]</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Trading Economics, 2022.</a:t>
            </a:r>
            <a:r>
              <a:rPr lang="en-GB" sz="1200" i="1" kern="1200" dirty="0">
                <a:solidFill>
                  <a:schemeClr val="tx1"/>
                </a:solidFill>
                <a:latin typeface="+mn-lt"/>
                <a:ea typeface="+mn-ea"/>
                <a:cs typeface="+mn-cs"/>
              </a:rPr>
              <a:t>United Kingdom GDP Growth Rate </a:t>
            </a:r>
            <a:r>
              <a:rPr lang="en-GB" sz="1200" kern="1200" dirty="0">
                <a:solidFill>
                  <a:schemeClr val="tx1"/>
                </a:solidFill>
                <a:latin typeface="+mn-lt"/>
                <a:ea typeface="+mn-ea"/>
                <a:cs typeface="+mn-cs"/>
              </a:rPr>
              <a:t>[online] Available at: https://tradingeconomics.com/united-kingdom/gdp-growth[Accessed 09 August 2022]</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Tsatsoula</a:t>
            </a:r>
            <a:r>
              <a:rPr lang="en-GB" sz="1200" kern="1200" dirty="0">
                <a:solidFill>
                  <a:schemeClr val="tx1"/>
                </a:solidFill>
                <a:latin typeface="+mn-lt"/>
                <a:ea typeface="+mn-ea"/>
                <a:cs typeface="+mn-cs"/>
              </a:rPr>
              <a:t>, E., 2018. Application of </a:t>
            </a:r>
            <a:r>
              <a:rPr lang="en-GB" sz="1200" kern="1200" dirty="0" err="1">
                <a:solidFill>
                  <a:schemeClr val="tx1"/>
                </a:solidFill>
                <a:latin typeface="+mn-lt"/>
                <a:ea typeface="+mn-ea"/>
                <a:cs typeface="+mn-cs"/>
              </a:rPr>
              <a:t>Ansoff's</a:t>
            </a:r>
            <a:r>
              <a:rPr lang="en-GB" sz="1200" kern="1200">
                <a:solidFill>
                  <a:schemeClr val="tx1"/>
                </a:solidFill>
                <a:latin typeface="+mn-lt"/>
                <a:ea typeface="+mn-ea"/>
                <a:cs typeface="+mn-cs"/>
              </a:rPr>
              <a:t> Matrix-Methodology: Marketing Growth Strategies For Products.</a:t>
            </a:r>
            <a:endParaRPr lang="en-US" sz="1200" kern="120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572441-3ED3-4C03-9E34-109479EA91B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878986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5D9CA-DA09-27FD-B063-516D48C07CF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604A7B1-07E3-CCE1-B391-49C73F9EC8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CDEF5B8-250C-AC73-B992-887FB198E00D}"/>
              </a:ext>
            </a:extLst>
          </p:cNvPr>
          <p:cNvSpPr>
            <a:spLocks noGrp="1"/>
          </p:cNvSpPr>
          <p:nvPr>
            <p:ph type="dt" sz="half" idx="10"/>
          </p:nvPr>
        </p:nvSpPr>
        <p:spPr/>
        <p:txBody>
          <a:bodyPr/>
          <a:lstStyle/>
          <a:p>
            <a:fld id="{10AB0D92-6BBF-4204-ACA0-2F07F6404FB6}" type="datetimeFigureOut">
              <a:rPr lang="en-GB" smtClean="0"/>
              <a:t>12/08/2022</a:t>
            </a:fld>
            <a:endParaRPr lang="en-GB"/>
          </a:p>
        </p:txBody>
      </p:sp>
      <p:sp>
        <p:nvSpPr>
          <p:cNvPr id="5" name="Footer Placeholder 4">
            <a:extLst>
              <a:ext uri="{FF2B5EF4-FFF2-40B4-BE49-F238E27FC236}">
                <a16:creationId xmlns:a16="http://schemas.microsoft.com/office/drawing/2014/main" id="{01D3ABAF-E213-30EC-6D8B-7123E119DC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8CE359-0691-3E9A-0C81-D8060B5D3C1D}"/>
              </a:ext>
            </a:extLst>
          </p:cNvPr>
          <p:cNvSpPr>
            <a:spLocks noGrp="1"/>
          </p:cNvSpPr>
          <p:nvPr>
            <p:ph type="sldNum" sz="quarter" idx="12"/>
          </p:nvPr>
        </p:nvSpPr>
        <p:spPr/>
        <p:txBody>
          <a:bodyPr/>
          <a:lstStyle/>
          <a:p>
            <a:fld id="{ACF828CC-A416-450C-9F04-33005910A68F}" type="slidenum">
              <a:rPr lang="en-GB" smtClean="0"/>
              <a:t>‹#›</a:t>
            </a:fld>
            <a:endParaRPr lang="en-GB"/>
          </a:p>
        </p:txBody>
      </p:sp>
    </p:spTree>
    <p:extLst>
      <p:ext uri="{BB962C8B-B14F-4D97-AF65-F5344CB8AC3E}">
        <p14:creationId xmlns:p14="http://schemas.microsoft.com/office/powerpoint/2010/main" val="3832381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6EA7A-143B-1454-7282-B62E09819C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D43C3E-6D5E-C7AF-339C-60BE2CE3E98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AC93C6-06BE-C55A-1ACE-E311202BB9B4}"/>
              </a:ext>
            </a:extLst>
          </p:cNvPr>
          <p:cNvSpPr>
            <a:spLocks noGrp="1"/>
          </p:cNvSpPr>
          <p:nvPr>
            <p:ph type="dt" sz="half" idx="10"/>
          </p:nvPr>
        </p:nvSpPr>
        <p:spPr/>
        <p:txBody>
          <a:bodyPr/>
          <a:lstStyle/>
          <a:p>
            <a:fld id="{10AB0D92-6BBF-4204-ACA0-2F07F6404FB6}" type="datetimeFigureOut">
              <a:rPr lang="en-GB" smtClean="0"/>
              <a:t>12/08/2022</a:t>
            </a:fld>
            <a:endParaRPr lang="en-GB"/>
          </a:p>
        </p:txBody>
      </p:sp>
      <p:sp>
        <p:nvSpPr>
          <p:cNvPr id="5" name="Footer Placeholder 4">
            <a:extLst>
              <a:ext uri="{FF2B5EF4-FFF2-40B4-BE49-F238E27FC236}">
                <a16:creationId xmlns:a16="http://schemas.microsoft.com/office/drawing/2014/main" id="{74E7542D-C541-2A56-3A97-B36EA08582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5A8FEE-74E7-1B17-0937-3290E4CAD1E0}"/>
              </a:ext>
            </a:extLst>
          </p:cNvPr>
          <p:cNvSpPr>
            <a:spLocks noGrp="1"/>
          </p:cNvSpPr>
          <p:nvPr>
            <p:ph type="sldNum" sz="quarter" idx="12"/>
          </p:nvPr>
        </p:nvSpPr>
        <p:spPr/>
        <p:txBody>
          <a:bodyPr/>
          <a:lstStyle/>
          <a:p>
            <a:fld id="{ACF828CC-A416-450C-9F04-33005910A68F}" type="slidenum">
              <a:rPr lang="en-GB" smtClean="0"/>
              <a:t>‹#›</a:t>
            </a:fld>
            <a:endParaRPr lang="en-GB"/>
          </a:p>
        </p:txBody>
      </p:sp>
    </p:spTree>
    <p:extLst>
      <p:ext uri="{BB962C8B-B14F-4D97-AF65-F5344CB8AC3E}">
        <p14:creationId xmlns:p14="http://schemas.microsoft.com/office/powerpoint/2010/main" val="966039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CC044-F2B5-E300-0364-4762D568038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B1D8994-ECAE-BDA0-BE9A-1C1B24E367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166825-28A5-DDB2-4FBD-422A2AE27A65}"/>
              </a:ext>
            </a:extLst>
          </p:cNvPr>
          <p:cNvSpPr>
            <a:spLocks noGrp="1"/>
          </p:cNvSpPr>
          <p:nvPr>
            <p:ph type="dt" sz="half" idx="10"/>
          </p:nvPr>
        </p:nvSpPr>
        <p:spPr/>
        <p:txBody>
          <a:bodyPr/>
          <a:lstStyle/>
          <a:p>
            <a:fld id="{10AB0D92-6BBF-4204-ACA0-2F07F6404FB6}" type="datetimeFigureOut">
              <a:rPr lang="en-GB" smtClean="0"/>
              <a:t>12/08/2022</a:t>
            </a:fld>
            <a:endParaRPr lang="en-GB"/>
          </a:p>
        </p:txBody>
      </p:sp>
      <p:sp>
        <p:nvSpPr>
          <p:cNvPr id="5" name="Footer Placeholder 4">
            <a:extLst>
              <a:ext uri="{FF2B5EF4-FFF2-40B4-BE49-F238E27FC236}">
                <a16:creationId xmlns:a16="http://schemas.microsoft.com/office/drawing/2014/main" id="{262E9C2C-E7E7-9FDC-D0D1-0074746073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F3A1A0-D7BD-75CB-E05D-34AF7661791F}"/>
              </a:ext>
            </a:extLst>
          </p:cNvPr>
          <p:cNvSpPr>
            <a:spLocks noGrp="1"/>
          </p:cNvSpPr>
          <p:nvPr>
            <p:ph type="sldNum" sz="quarter" idx="12"/>
          </p:nvPr>
        </p:nvSpPr>
        <p:spPr/>
        <p:txBody>
          <a:bodyPr/>
          <a:lstStyle/>
          <a:p>
            <a:fld id="{ACF828CC-A416-450C-9F04-33005910A68F}" type="slidenum">
              <a:rPr lang="en-GB" smtClean="0"/>
              <a:t>‹#›</a:t>
            </a:fld>
            <a:endParaRPr lang="en-GB"/>
          </a:p>
        </p:txBody>
      </p:sp>
    </p:spTree>
    <p:extLst>
      <p:ext uri="{BB962C8B-B14F-4D97-AF65-F5344CB8AC3E}">
        <p14:creationId xmlns:p14="http://schemas.microsoft.com/office/powerpoint/2010/main" val="3632936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4F15F-1012-D789-458E-5059A73036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B78C54-D054-8A47-CBE5-C50720E6B51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0DD9FB-84B3-6FF1-D8E1-5759DB8713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0BD35C2-A17E-AFE8-176C-B6884399C38C}"/>
              </a:ext>
            </a:extLst>
          </p:cNvPr>
          <p:cNvSpPr>
            <a:spLocks noGrp="1"/>
          </p:cNvSpPr>
          <p:nvPr>
            <p:ph type="dt" sz="half" idx="10"/>
          </p:nvPr>
        </p:nvSpPr>
        <p:spPr/>
        <p:txBody>
          <a:bodyPr/>
          <a:lstStyle/>
          <a:p>
            <a:fld id="{10AB0D92-6BBF-4204-ACA0-2F07F6404FB6}" type="datetimeFigureOut">
              <a:rPr lang="en-GB" smtClean="0"/>
              <a:t>12/08/2022</a:t>
            </a:fld>
            <a:endParaRPr lang="en-GB"/>
          </a:p>
        </p:txBody>
      </p:sp>
      <p:sp>
        <p:nvSpPr>
          <p:cNvPr id="6" name="Footer Placeholder 5">
            <a:extLst>
              <a:ext uri="{FF2B5EF4-FFF2-40B4-BE49-F238E27FC236}">
                <a16:creationId xmlns:a16="http://schemas.microsoft.com/office/drawing/2014/main" id="{DA2F00A8-B8B4-538B-277E-55C12FB2E4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BD75A3-CA93-4C0D-94C7-18E22B45071E}"/>
              </a:ext>
            </a:extLst>
          </p:cNvPr>
          <p:cNvSpPr>
            <a:spLocks noGrp="1"/>
          </p:cNvSpPr>
          <p:nvPr>
            <p:ph type="sldNum" sz="quarter" idx="12"/>
          </p:nvPr>
        </p:nvSpPr>
        <p:spPr/>
        <p:txBody>
          <a:bodyPr/>
          <a:lstStyle/>
          <a:p>
            <a:fld id="{ACF828CC-A416-450C-9F04-33005910A68F}" type="slidenum">
              <a:rPr lang="en-GB" smtClean="0"/>
              <a:t>‹#›</a:t>
            </a:fld>
            <a:endParaRPr lang="en-GB"/>
          </a:p>
        </p:txBody>
      </p:sp>
    </p:spTree>
    <p:extLst>
      <p:ext uri="{BB962C8B-B14F-4D97-AF65-F5344CB8AC3E}">
        <p14:creationId xmlns:p14="http://schemas.microsoft.com/office/powerpoint/2010/main" val="713278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6A837-8E8B-DA5E-7251-E9B1E69FB45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8A0DF4-DA20-77FD-8699-7AC3C455D4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C908859-7821-39D8-CAEC-200049CC951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6FE806-D3E9-C96E-7FD2-B0135D1460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F07917C-E43A-4F43-2892-BE1EEEEBD10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4389DA2-DB41-52BA-00A2-423D21ABC8B9}"/>
              </a:ext>
            </a:extLst>
          </p:cNvPr>
          <p:cNvSpPr>
            <a:spLocks noGrp="1"/>
          </p:cNvSpPr>
          <p:nvPr>
            <p:ph type="dt" sz="half" idx="10"/>
          </p:nvPr>
        </p:nvSpPr>
        <p:spPr/>
        <p:txBody>
          <a:bodyPr/>
          <a:lstStyle/>
          <a:p>
            <a:fld id="{10AB0D92-6BBF-4204-ACA0-2F07F6404FB6}" type="datetimeFigureOut">
              <a:rPr lang="en-GB" smtClean="0"/>
              <a:t>12/08/2022</a:t>
            </a:fld>
            <a:endParaRPr lang="en-GB"/>
          </a:p>
        </p:txBody>
      </p:sp>
      <p:sp>
        <p:nvSpPr>
          <p:cNvPr id="8" name="Footer Placeholder 7">
            <a:extLst>
              <a:ext uri="{FF2B5EF4-FFF2-40B4-BE49-F238E27FC236}">
                <a16:creationId xmlns:a16="http://schemas.microsoft.com/office/drawing/2014/main" id="{389B936E-3F18-54DE-47F2-9BFF6B179ED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D124B58-1718-1B67-D1A0-C852567D261F}"/>
              </a:ext>
            </a:extLst>
          </p:cNvPr>
          <p:cNvSpPr>
            <a:spLocks noGrp="1"/>
          </p:cNvSpPr>
          <p:nvPr>
            <p:ph type="sldNum" sz="quarter" idx="12"/>
          </p:nvPr>
        </p:nvSpPr>
        <p:spPr/>
        <p:txBody>
          <a:bodyPr/>
          <a:lstStyle/>
          <a:p>
            <a:fld id="{ACF828CC-A416-450C-9F04-33005910A68F}" type="slidenum">
              <a:rPr lang="en-GB" smtClean="0"/>
              <a:t>‹#›</a:t>
            </a:fld>
            <a:endParaRPr lang="en-GB"/>
          </a:p>
        </p:txBody>
      </p:sp>
    </p:spTree>
    <p:extLst>
      <p:ext uri="{BB962C8B-B14F-4D97-AF65-F5344CB8AC3E}">
        <p14:creationId xmlns:p14="http://schemas.microsoft.com/office/powerpoint/2010/main" val="32500266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49A5A-D19A-C32A-F595-58D2D072311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E3511F-42F8-E7A3-4960-976B6F5D35B0}"/>
              </a:ext>
            </a:extLst>
          </p:cNvPr>
          <p:cNvSpPr>
            <a:spLocks noGrp="1"/>
          </p:cNvSpPr>
          <p:nvPr>
            <p:ph type="dt" sz="half" idx="10"/>
          </p:nvPr>
        </p:nvSpPr>
        <p:spPr/>
        <p:txBody>
          <a:bodyPr/>
          <a:lstStyle/>
          <a:p>
            <a:fld id="{10AB0D92-6BBF-4204-ACA0-2F07F6404FB6}" type="datetimeFigureOut">
              <a:rPr lang="en-GB" smtClean="0"/>
              <a:t>12/08/2022</a:t>
            </a:fld>
            <a:endParaRPr lang="en-GB"/>
          </a:p>
        </p:txBody>
      </p:sp>
      <p:sp>
        <p:nvSpPr>
          <p:cNvPr id="4" name="Footer Placeholder 3">
            <a:extLst>
              <a:ext uri="{FF2B5EF4-FFF2-40B4-BE49-F238E27FC236}">
                <a16:creationId xmlns:a16="http://schemas.microsoft.com/office/drawing/2014/main" id="{B99B667F-72F6-41A4-D2F2-218C151AFC1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7110343-0930-5F78-5CFA-FB5E1163230A}"/>
              </a:ext>
            </a:extLst>
          </p:cNvPr>
          <p:cNvSpPr>
            <a:spLocks noGrp="1"/>
          </p:cNvSpPr>
          <p:nvPr>
            <p:ph type="sldNum" sz="quarter" idx="12"/>
          </p:nvPr>
        </p:nvSpPr>
        <p:spPr/>
        <p:txBody>
          <a:bodyPr/>
          <a:lstStyle/>
          <a:p>
            <a:fld id="{ACF828CC-A416-450C-9F04-33005910A68F}" type="slidenum">
              <a:rPr lang="en-GB" smtClean="0"/>
              <a:t>‹#›</a:t>
            </a:fld>
            <a:endParaRPr lang="en-GB"/>
          </a:p>
        </p:txBody>
      </p:sp>
    </p:spTree>
    <p:extLst>
      <p:ext uri="{BB962C8B-B14F-4D97-AF65-F5344CB8AC3E}">
        <p14:creationId xmlns:p14="http://schemas.microsoft.com/office/powerpoint/2010/main" val="70977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E059F4-5F8B-1EEF-E51D-9843DEE182A7}"/>
              </a:ext>
            </a:extLst>
          </p:cNvPr>
          <p:cNvSpPr>
            <a:spLocks noGrp="1"/>
          </p:cNvSpPr>
          <p:nvPr>
            <p:ph type="dt" sz="half" idx="10"/>
          </p:nvPr>
        </p:nvSpPr>
        <p:spPr/>
        <p:txBody>
          <a:bodyPr/>
          <a:lstStyle/>
          <a:p>
            <a:fld id="{10AB0D92-6BBF-4204-ACA0-2F07F6404FB6}" type="datetimeFigureOut">
              <a:rPr lang="en-GB" smtClean="0"/>
              <a:t>12/08/2022</a:t>
            </a:fld>
            <a:endParaRPr lang="en-GB"/>
          </a:p>
        </p:txBody>
      </p:sp>
      <p:sp>
        <p:nvSpPr>
          <p:cNvPr id="3" name="Footer Placeholder 2">
            <a:extLst>
              <a:ext uri="{FF2B5EF4-FFF2-40B4-BE49-F238E27FC236}">
                <a16:creationId xmlns:a16="http://schemas.microsoft.com/office/drawing/2014/main" id="{60408423-47E2-1959-E4A6-76B26167C61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B38AE55-21C7-B03E-548B-6B182FFEDB49}"/>
              </a:ext>
            </a:extLst>
          </p:cNvPr>
          <p:cNvSpPr>
            <a:spLocks noGrp="1"/>
          </p:cNvSpPr>
          <p:nvPr>
            <p:ph type="sldNum" sz="quarter" idx="12"/>
          </p:nvPr>
        </p:nvSpPr>
        <p:spPr/>
        <p:txBody>
          <a:bodyPr/>
          <a:lstStyle/>
          <a:p>
            <a:fld id="{ACF828CC-A416-450C-9F04-33005910A68F}" type="slidenum">
              <a:rPr lang="en-GB" smtClean="0"/>
              <a:t>‹#›</a:t>
            </a:fld>
            <a:endParaRPr lang="en-GB"/>
          </a:p>
        </p:txBody>
      </p:sp>
    </p:spTree>
    <p:extLst>
      <p:ext uri="{BB962C8B-B14F-4D97-AF65-F5344CB8AC3E}">
        <p14:creationId xmlns:p14="http://schemas.microsoft.com/office/powerpoint/2010/main" val="418896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52A77-5C3D-DAF7-8534-5D13FC5B3F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B6B5EED-A3ED-BBAC-E6C8-54B85BC1F9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359C7F8-9E84-54B6-B786-65C3BDF943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D2BFFF-4724-ABE0-3F09-32C18D4483A6}"/>
              </a:ext>
            </a:extLst>
          </p:cNvPr>
          <p:cNvSpPr>
            <a:spLocks noGrp="1"/>
          </p:cNvSpPr>
          <p:nvPr>
            <p:ph type="dt" sz="half" idx="10"/>
          </p:nvPr>
        </p:nvSpPr>
        <p:spPr/>
        <p:txBody>
          <a:bodyPr/>
          <a:lstStyle/>
          <a:p>
            <a:fld id="{10AB0D92-6BBF-4204-ACA0-2F07F6404FB6}" type="datetimeFigureOut">
              <a:rPr lang="en-GB" smtClean="0"/>
              <a:t>12/08/2022</a:t>
            </a:fld>
            <a:endParaRPr lang="en-GB"/>
          </a:p>
        </p:txBody>
      </p:sp>
      <p:sp>
        <p:nvSpPr>
          <p:cNvPr id="6" name="Footer Placeholder 5">
            <a:extLst>
              <a:ext uri="{FF2B5EF4-FFF2-40B4-BE49-F238E27FC236}">
                <a16:creationId xmlns:a16="http://schemas.microsoft.com/office/drawing/2014/main" id="{1C655C98-2D0B-F737-C984-3FC283299D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8BB7B6-F9AE-B2EA-3ADA-836038CB31E2}"/>
              </a:ext>
            </a:extLst>
          </p:cNvPr>
          <p:cNvSpPr>
            <a:spLocks noGrp="1"/>
          </p:cNvSpPr>
          <p:nvPr>
            <p:ph type="sldNum" sz="quarter" idx="12"/>
          </p:nvPr>
        </p:nvSpPr>
        <p:spPr/>
        <p:txBody>
          <a:bodyPr/>
          <a:lstStyle/>
          <a:p>
            <a:fld id="{ACF828CC-A416-450C-9F04-33005910A68F}" type="slidenum">
              <a:rPr lang="en-GB" smtClean="0"/>
              <a:t>‹#›</a:t>
            </a:fld>
            <a:endParaRPr lang="en-GB"/>
          </a:p>
        </p:txBody>
      </p:sp>
    </p:spTree>
    <p:extLst>
      <p:ext uri="{BB962C8B-B14F-4D97-AF65-F5344CB8AC3E}">
        <p14:creationId xmlns:p14="http://schemas.microsoft.com/office/powerpoint/2010/main" val="4089569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41880-3987-F887-5310-CCFF6C5231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2F489F9-4A5B-65F8-462B-82BD864C55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824E192-101E-E59C-9799-8A2E887055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3D29C9-DDCB-CF6A-FF2D-4F96F1F9A9E2}"/>
              </a:ext>
            </a:extLst>
          </p:cNvPr>
          <p:cNvSpPr>
            <a:spLocks noGrp="1"/>
          </p:cNvSpPr>
          <p:nvPr>
            <p:ph type="dt" sz="half" idx="10"/>
          </p:nvPr>
        </p:nvSpPr>
        <p:spPr/>
        <p:txBody>
          <a:bodyPr/>
          <a:lstStyle/>
          <a:p>
            <a:fld id="{10AB0D92-6BBF-4204-ACA0-2F07F6404FB6}" type="datetimeFigureOut">
              <a:rPr lang="en-GB" smtClean="0"/>
              <a:t>12/08/2022</a:t>
            </a:fld>
            <a:endParaRPr lang="en-GB"/>
          </a:p>
        </p:txBody>
      </p:sp>
      <p:sp>
        <p:nvSpPr>
          <p:cNvPr id="6" name="Footer Placeholder 5">
            <a:extLst>
              <a:ext uri="{FF2B5EF4-FFF2-40B4-BE49-F238E27FC236}">
                <a16:creationId xmlns:a16="http://schemas.microsoft.com/office/drawing/2014/main" id="{E02ABF3C-1914-6D64-CE9D-5E8345A6B4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9A0D7E-6832-B12F-BC93-8D1AAFFE0625}"/>
              </a:ext>
            </a:extLst>
          </p:cNvPr>
          <p:cNvSpPr>
            <a:spLocks noGrp="1"/>
          </p:cNvSpPr>
          <p:nvPr>
            <p:ph type="sldNum" sz="quarter" idx="12"/>
          </p:nvPr>
        </p:nvSpPr>
        <p:spPr/>
        <p:txBody>
          <a:bodyPr/>
          <a:lstStyle/>
          <a:p>
            <a:fld id="{ACF828CC-A416-450C-9F04-33005910A68F}" type="slidenum">
              <a:rPr lang="en-GB" smtClean="0"/>
              <a:t>‹#›</a:t>
            </a:fld>
            <a:endParaRPr lang="en-GB"/>
          </a:p>
        </p:txBody>
      </p:sp>
    </p:spTree>
    <p:extLst>
      <p:ext uri="{BB962C8B-B14F-4D97-AF65-F5344CB8AC3E}">
        <p14:creationId xmlns:p14="http://schemas.microsoft.com/office/powerpoint/2010/main" val="1918191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3DDE8-F319-57FC-74EE-7CB8D1FE15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D66779-F5EB-FF3A-0BD7-74D95EE436E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627729-1AF3-72FB-F08E-738EEA3CBF02}"/>
              </a:ext>
            </a:extLst>
          </p:cNvPr>
          <p:cNvSpPr>
            <a:spLocks noGrp="1"/>
          </p:cNvSpPr>
          <p:nvPr>
            <p:ph type="dt" sz="half" idx="10"/>
          </p:nvPr>
        </p:nvSpPr>
        <p:spPr/>
        <p:txBody>
          <a:bodyPr/>
          <a:lstStyle/>
          <a:p>
            <a:fld id="{10AB0D92-6BBF-4204-ACA0-2F07F6404FB6}" type="datetimeFigureOut">
              <a:rPr lang="en-GB" smtClean="0"/>
              <a:t>12/08/2022</a:t>
            </a:fld>
            <a:endParaRPr lang="en-GB"/>
          </a:p>
        </p:txBody>
      </p:sp>
      <p:sp>
        <p:nvSpPr>
          <p:cNvPr id="5" name="Footer Placeholder 4">
            <a:extLst>
              <a:ext uri="{FF2B5EF4-FFF2-40B4-BE49-F238E27FC236}">
                <a16:creationId xmlns:a16="http://schemas.microsoft.com/office/drawing/2014/main" id="{E26F5C0A-8FA5-521B-208C-E344168740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3F0708-44B1-7C16-FB5D-669C2A557753}"/>
              </a:ext>
            </a:extLst>
          </p:cNvPr>
          <p:cNvSpPr>
            <a:spLocks noGrp="1"/>
          </p:cNvSpPr>
          <p:nvPr>
            <p:ph type="sldNum" sz="quarter" idx="12"/>
          </p:nvPr>
        </p:nvSpPr>
        <p:spPr/>
        <p:txBody>
          <a:bodyPr/>
          <a:lstStyle/>
          <a:p>
            <a:fld id="{ACF828CC-A416-450C-9F04-33005910A68F}" type="slidenum">
              <a:rPr lang="en-GB" smtClean="0"/>
              <a:t>‹#›</a:t>
            </a:fld>
            <a:endParaRPr lang="en-GB"/>
          </a:p>
        </p:txBody>
      </p:sp>
    </p:spTree>
    <p:extLst>
      <p:ext uri="{BB962C8B-B14F-4D97-AF65-F5344CB8AC3E}">
        <p14:creationId xmlns:p14="http://schemas.microsoft.com/office/powerpoint/2010/main" val="3113474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31C7F8-ACCC-5E2F-7FA4-18AEAF60527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2974AC-A0D2-5B32-8F40-55A8AFF468E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C6B480-66B9-0837-30A2-F5078F925E87}"/>
              </a:ext>
            </a:extLst>
          </p:cNvPr>
          <p:cNvSpPr>
            <a:spLocks noGrp="1"/>
          </p:cNvSpPr>
          <p:nvPr>
            <p:ph type="dt" sz="half" idx="10"/>
          </p:nvPr>
        </p:nvSpPr>
        <p:spPr/>
        <p:txBody>
          <a:bodyPr/>
          <a:lstStyle/>
          <a:p>
            <a:fld id="{10AB0D92-6BBF-4204-ACA0-2F07F6404FB6}" type="datetimeFigureOut">
              <a:rPr lang="en-GB" smtClean="0"/>
              <a:t>12/08/2022</a:t>
            </a:fld>
            <a:endParaRPr lang="en-GB"/>
          </a:p>
        </p:txBody>
      </p:sp>
      <p:sp>
        <p:nvSpPr>
          <p:cNvPr id="5" name="Footer Placeholder 4">
            <a:extLst>
              <a:ext uri="{FF2B5EF4-FFF2-40B4-BE49-F238E27FC236}">
                <a16:creationId xmlns:a16="http://schemas.microsoft.com/office/drawing/2014/main" id="{13B02CEB-6F25-3B56-846E-30049F1DFC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4D248D-A033-A902-0220-3EDDE0643329}"/>
              </a:ext>
            </a:extLst>
          </p:cNvPr>
          <p:cNvSpPr>
            <a:spLocks noGrp="1"/>
          </p:cNvSpPr>
          <p:nvPr>
            <p:ph type="sldNum" sz="quarter" idx="12"/>
          </p:nvPr>
        </p:nvSpPr>
        <p:spPr/>
        <p:txBody>
          <a:bodyPr/>
          <a:lstStyle/>
          <a:p>
            <a:fld id="{ACF828CC-A416-450C-9F04-33005910A68F}" type="slidenum">
              <a:rPr lang="en-GB" smtClean="0"/>
              <a:t>‹#›</a:t>
            </a:fld>
            <a:endParaRPr lang="en-GB"/>
          </a:p>
        </p:txBody>
      </p:sp>
    </p:spTree>
    <p:extLst>
      <p:ext uri="{BB962C8B-B14F-4D97-AF65-F5344CB8AC3E}">
        <p14:creationId xmlns:p14="http://schemas.microsoft.com/office/powerpoint/2010/main" val="28839283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28800" y="1859280"/>
            <a:ext cx="8534400" cy="1295400"/>
          </a:xfrm>
        </p:spPr>
        <p:txBody>
          <a:bodyPr/>
          <a:lstStyle/>
          <a:p>
            <a:r>
              <a:rPr lang="en-US"/>
              <a:t>Click to edit Master title style</a:t>
            </a:r>
            <a:endParaRPr lang="en-US" dirty="0"/>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801112"/>
            <a:ext cx="12192000" cy="932688"/>
          </a:xfrm>
          <a:prstGeom prst="rect">
            <a:avLst/>
          </a:prstGeom>
        </p:spPr>
      </p:pic>
      <p:sp>
        <p:nvSpPr>
          <p:cNvPr id="3" name="Subtitle 2"/>
          <p:cNvSpPr>
            <a:spLocks noGrp="1"/>
          </p:cNvSpPr>
          <p:nvPr>
            <p:ph type="subTitle" idx="1"/>
          </p:nvPr>
        </p:nvSpPr>
        <p:spPr>
          <a:xfrm>
            <a:off x="1828800" y="3429000"/>
            <a:ext cx="8534400" cy="762000"/>
          </a:xfrm>
        </p:spPr>
        <p:txBody>
          <a:bodyPr>
            <a:normAutofit/>
          </a:bodyPr>
          <a:lstStyle>
            <a:lvl1pPr marL="0" indent="0" algn="ctr">
              <a:buNone/>
              <a:defRPr sz="2000" i="1" baseline="0">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white"/>
        <p:txBody>
          <a:bodyPr/>
          <a:lstStyle/>
          <a:p>
            <a:fld id="{4AB233D8-B0B3-4858-BB95-CE39E1A215C9}" type="datetimeFigureOut">
              <a:rPr lang="en-US" smtClean="0"/>
              <a:pPr/>
              <a:t>8/12/2022</a:t>
            </a:fld>
            <a:endParaRPr lang="en-US"/>
          </a:p>
        </p:txBody>
      </p:sp>
      <p:sp>
        <p:nvSpPr>
          <p:cNvPr id="5" name="Footer Placeholder 4"/>
          <p:cNvSpPr>
            <a:spLocks noGrp="1"/>
          </p:cNvSpPr>
          <p:nvPr>
            <p:ph type="ftr" sz="quarter" idx="11"/>
          </p:nvPr>
        </p:nvSpPr>
        <p:spPr bwMode="white"/>
        <p:txBody>
          <a:bodyPr/>
          <a:lstStyle/>
          <a:p>
            <a:endParaRPr lang="en-US"/>
          </a:p>
        </p:txBody>
      </p:sp>
      <p:sp>
        <p:nvSpPr>
          <p:cNvPr id="6" name="Slide Number Placeholder 5"/>
          <p:cNvSpPr>
            <a:spLocks noGrp="1"/>
          </p:cNvSpPr>
          <p:nvPr>
            <p:ph type="sldNum" sz="quarter" idx="12"/>
          </p:nvPr>
        </p:nvSpPr>
        <p:spPr/>
        <p:txBody>
          <a:bodyPr/>
          <a:lstStyle/>
          <a:p>
            <a:fld id="{BBADC320-747F-4A4B-AAB2-99C4002B43CC}" type="slidenum">
              <a:rPr lang="en-US" smtClean="0"/>
              <a:pPr/>
              <a:t>‹#›</a:t>
            </a:fld>
            <a:endParaRPr lang="en-US"/>
          </a:p>
        </p:txBody>
      </p:sp>
    </p:spTree>
    <p:extLst>
      <p:ext uri="{BB962C8B-B14F-4D97-AF65-F5344CB8AC3E}">
        <p14:creationId xmlns:p14="http://schemas.microsoft.com/office/powerpoint/2010/main" val="15321396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828800" y="2438401"/>
            <a:ext cx="8534400" cy="3048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B233D8-B0B3-4858-BB95-CE39E1A215C9}" type="datetimeFigureOut">
              <a:rPr lang="en-US" smtClean="0"/>
              <a:pPr/>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ADC320-747F-4A4B-AAB2-99C4002B43CC}" type="slidenum">
              <a:rPr lang="en-US" smtClean="0"/>
              <a:pPr/>
              <a:t>‹#›</a:t>
            </a:fld>
            <a:endParaRPr lang="en-US"/>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12192000" cy="932688"/>
          </a:xfrm>
          <a:prstGeom prst="rect">
            <a:avLst/>
          </a:prstGeom>
        </p:spPr>
      </p:pic>
    </p:spTree>
    <p:extLst>
      <p:ext uri="{BB962C8B-B14F-4D97-AF65-F5344CB8AC3E}">
        <p14:creationId xmlns:p14="http://schemas.microsoft.com/office/powerpoint/2010/main" val="12840708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4AB233D8-B0B3-4858-BB95-CE39E1A215C9}" type="datetimeFigureOut">
              <a:rPr lang="en-US" smtClean="0"/>
              <a:pPr/>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ADC320-747F-4A4B-AAB2-99C4002B43CC}" type="slidenum">
              <a:rPr lang="en-US" smtClean="0"/>
              <a:pPr/>
              <a:t>‹#›</a:t>
            </a:fld>
            <a:endParaRPr lang="en-US"/>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12192000" cy="932688"/>
          </a:xfrm>
          <a:prstGeom prst="rect">
            <a:avLst/>
          </a:prstGeom>
        </p:spPr>
      </p:pic>
      <p:sp>
        <p:nvSpPr>
          <p:cNvPr id="2" name="Title 1"/>
          <p:cNvSpPr>
            <a:spLocks noGrp="1"/>
          </p:cNvSpPr>
          <p:nvPr>
            <p:ph type="title"/>
          </p:nvPr>
        </p:nvSpPr>
        <p:spPr>
          <a:xfrm>
            <a:off x="1930400" y="3410268"/>
            <a:ext cx="8331200" cy="1456373"/>
          </a:xfrm>
        </p:spPr>
        <p:txBody>
          <a:bodyPr anchor="t">
            <a:normAutofit/>
          </a:bodyPr>
          <a:lstStyle>
            <a:lvl1pPr algn="ctr">
              <a:defRPr sz="3600" b="0" i="0" cap="all" baseline="0"/>
            </a:lvl1pPr>
          </a:lstStyle>
          <a:p>
            <a:r>
              <a:rPr lang="en-US"/>
              <a:t>Click to edit Master title style</a:t>
            </a:r>
            <a:endParaRPr lang="en-US" dirty="0"/>
          </a:p>
        </p:txBody>
      </p:sp>
      <p:sp>
        <p:nvSpPr>
          <p:cNvPr id="3" name="Text Placeholder 2"/>
          <p:cNvSpPr>
            <a:spLocks noGrp="1"/>
          </p:cNvSpPr>
          <p:nvPr>
            <p:ph type="body" idx="1"/>
          </p:nvPr>
        </p:nvSpPr>
        <p:spPr>
          <a:xfrm>
            <a:off x="1930400" y="1503680"/>
            <a:ext cx="8331200" cy="1566862"/>
          </a:xfrm>
        </p:spPr>
        <p:txBody>
          <a:bodyPr anchor="b"/>
          <a:lstStyle>
            <a:lvl1pPr marL="0" indent="0" algn="ctr">
              <a:buNone/>
              <a:defRPr sz="2000" b="0" i="1"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12192000" cy="932688"/>
          </a:xfrm>
          <a:prstGeom prst="rect">
            <a:avLst/>
          </a:prstGeom>
        </p:spPr>
      </p:pic>
    </p:spTree>
    <p:extLst>
      <p:ext uri="{BB962C8B-B14F-4D97-AF65-F5344CB8AC3E}">
        <p14:creationId xmlns:p14="http://schemas.microsoft.com/office/powerpoint/2010/main" val="15791452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Content Placeholder 9"/>
          <p:cNvSpPr>
            <a:spLocks noGrp="1"/>
          </p:cNvSpPr>
          <p:nvPr>
            <p:ph sz="quarter" idx="13"/>
          </p:nvPr>
        </p:nvSpPr>
        <p:spPr>
          <a:xfrm>
            <a:off x="1828800" y="2438400"/>
            <a:ext cx="4165600" cy="3124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4AB233D8-B0B3-4858-BB95-CE39E1A215C9}" type="datetimeFigureOut">
              <a:rPr lang="en-US" smtClean="0"/>
              <a:pPr/>
              <a:t>8/12/2022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ADC320-747F-4A4B-AAB2-99C4002B43CC}" type="slidenum">
              <a:rPr lang="en-US" smtClean="0"/>
              <a:pPr/>
              <a:t>‹#›</a:t>
            </a:fld>
            <a:endParaRPr lang="en-US"/>
          </a:p>
        </p:txBody>
      </p:sp>
      <p:sp>
        <p:nvSpPr>
          <p:cNvPr id="12" name="Content Placeholder 11"/>
          <p:cNvSpPr>
            <a:spLocks noGrp="1"/>
          </p:cNvSpPr>
          <p:nvPr>
            <p:ph sz="quarter" idx="14"/>
          </p:nvPr>
        </p:nvSpPr>
        <p:spPr>
          <a:xfrm>
            <a:off x="6197600" y="2438400"/>
            <a:ext cx="4165600" cy="3124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12192000" cy="932688"/>
          </a:xfrm>
          <a:prstGeom prst="rect">
            <a:avLst/>
          </a:prstGeom>
        </p:spPr>
      </p:pic>
    </p:spTree>
    <p:extLst>
      <p:ext uri="{BB962C8B-B14F-4D97-AF65-F5344CB8AC3E}">
        <p14:creationId xmlns:p14="http://schemas.microsoft.com/office/powerpoint/2010/main" val="30696121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2" name="Picture 11" descr="flourish2.png"/>
          <p:cNvPicPr>
            <a:picLocks noChangeAspect="1"/>
          </p:cNvPicPr>
          <p:nvPr/>
        </p:nvPicPr>
        <p:blipFill>
          <a:blip r:embed="rId2">
            <a:clrChange>
              <a:clrFrom>
                <a:srgbClr val="000000">
                  <a:alpha val="0"/>
                </a:srgbClr>
              </a:clrFrom>
              <a:clrTo>
                <a:srgbClr val="000000">
                  <a:alpha val="0"/>
                </a:srgbClr>
              </a:clrTo>
            </a:clrChange>
            <a:lum bright="-14000"/>
          </a:blip>
          <a:stretch>
            <a:fillRect/>
          </a:stretch>
        </p:blipFill>
        <p:spPr>
          <a:xfrm>
            <a:off x="0" y="1618488"/>
            <a:ext cx="12192000" cy="932688"/>
          </a:xfrm>
          <a:prstGeom prst="rect">
            <a:avLst/>
          </a:prstGeom>
        </p:spPr>
      </p:pic>
      <p:sp>
        <p:nvSpPr>
          <p:cNvPr id="11" name="Content Placeholder 10"/>
          <p:cNvSpPr>
            <a:spLocks noGrp="1"/>
          </p:cNvSpPr>
          <p:nvPr>
            <p:ph sz="quarter" idx="13"/>
          </p:nvPr>
        </p:nvSpPr>
        <p:spPr>
          <a:xfrm>
            <a:off x="1828800" y="2819400"/>
            <a:ext cx="4165600" cy="2743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6197600" y="2819400"/>
            <a:ext cx="4165600" cy="2743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828800" y="2362201"/>
            <a:ext cx="4167717" cy="451338"/>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6193368" y="2359152"/>
            <a:ext cx="4169833" cy="448056"/>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AB233D8-B0B3-4858-BB95-CE39E1A215C9}" type="datetimeFigureOut">
              <a:rPr lang="en-US" smtClean="0"/>
              <a:pPr/>
              <a:t>8/12/2022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BADC320-747F-4A4B-AAB2-99C4002B43CC}" type="slidenum">
              <a:rPr lang="en-US" smtClean="0"/>
              <a:pPr/>
              <a:t>‹#›</a:t>
            </a:fld>
            <a:endParaRPr lang="en-US"/>
          </a:p>
        </p:txBody>
      </p:sp>
    </p:spTree>
    <p:extLst>
      <p:ext uri="{BB962C8B-B14F-4D97-AF65-F5344CB8AC3E}">
        <p14:creationId xmlns:p14="http://schemas.microsoft.com/office/powerpoint/2010/main" val="2932229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AB233D8-B0B3-4858-BB95-CE39E1A215C9}" type="datetimeFigureOut">
              <a:rPr lang="en-US" smtClean="0"/>
              <a:pPr/>
              <a:t>8/12/2022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BADC320-747F-4A4B-AAB2-99C4002B43CC}" type="slidenum">
              <a:rPr lang="en-US" smtClean="0"/>
              <a:pPr/>
              <a:t>‹#›</a:t>
            </a:fld>
            <a:endParaRPr lang="en-US"/>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12192000" cy="932688"/>
          </a:xfrm>
          <a:prstGeom prst="rect">
            <a:avLst/>
          </a:prstGeom>
        </p:spPr>
      </p:pic>
    </p:spTree>
    <p:extLst>
      <p:ext uri="{BB962C8B-B14F-4D97-AF65-F5344CB8AC3E}">
        <p14:creationId xmlns:p14="http://schemas.microsoft.com/office/powerpoint/2010/main" val="32688181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4AB233D8-B0B3-4858-BB95-CE39E1A215C9}" type="datetimeFigureOut">
              <a:rPr lang="en-US" smtClean="0"/>
              <a:pPr/>
              <a:t>8/12/2022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ADC320-747F-4A4B-AAB2-99C4002B43CC}" type="slidenum">
              <a:rPr lang="en-US" smtClean="0"/>
              <a:pPr/>
              <a:t>‹#›</a:t>
            </a:fld>
            <a:endParaRPr lang="en-US"/>
          </a:p>
        </p:txBody>
      </p:sp>
    </p:spTree>
    <p:extLst>
      <p:ext uri="{BB962C8B-B14F-4D97-AF65-F5344CB8AC3E}">
        <p14:creationId xmlns:p14="http://schemas.microsoft.com/office/powerpoint/2010/main" val="11650763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04002" y="1676400"/>
            <a:ext cx="3759199" cy="599440"/>
          </a:xfrm>
        </p:spPr>
        <p:txBody>
          <a:bodyPr anchor="b">
            <a:noAutofit/>
          </a:bodyPr>
          <a:lstStyle>
            <a:lvl1pPr algn="ctr">
              <a:defRPr sz="1700" b="1" cap="all" spc="0" baseline="0"/>
            </a:lvl1pPr>
          </a:lstStyle>
          <a:p>
            <a:r>
              <a:rPr lang="en-US"/>
              <a:t>Click to edit Master title style</a:t>
            </a:r>
            <a:endParaRPr lang="en-US" dirty="0"/>
          </a:p>
        </p:txBody>
      </p:sp>
      <p:sp>
        <p:nvSpPr>
          <p:cNvPr id="4" name="Text Placeholder 3"/>
          <p:cNvSpPr>
            <a:spLocks noGrp="1"/>
          </p:cNvSpPr>
          <p:nvPr>
            <p:ph type="body" sz="half" idx="2"/>
          </p:nvPr>
        </p:nvSpPr>
        <p:spPr>
          <a:xfrm>
            <a:off x="6604002" y="2275840"/>
            <a:ext cx="3759199" cy="290576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B233D8-B0B3-4858-BB95-CE39E1A215C9}" type="datetimeFigureOut">
              <a:rPr lang="en-US" smtClean="0"/>
              <a:pPr/>
              <a:t>8/12/2022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ADC320-747F-4A4B-AAB2-99C4002B43CC}" type="slidenum">
              <a:rPr lang="en-US" smtClean="0"/>
              <a:pPr/>
              <a:t>‹#›</a:t>
            </a:fld>
            <a:endParaRPr lang="en-US"/>
          </a:p>
        </p:txBody>
      </p:sp>
      <p:sp>
        <p:nvSpPr>
          <p:cNvPr id="9" name="Content Placeholder 8"/>
          <p:cNvSpPr>
            <a:spLocks noGrp="1"/>
          </p:cNvSpPr>
          <p:nvPr>
            <p:ph sz="quarter" idx="13"/>
          </p:nvPr>
        </p:nvSpPr>
        <p:spPr>
          <a:xfrm>
            <a:off x="1828800" y="1676400"/>
            <a:ext cx="4368800" cy="3505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361925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Plaque 9"/>
          <p:cNvSpPr/>
          <p:nvPr/>
        </p:nvSpPr>
        <p:spPr>
          <a:xfrm>
            <a:off x="1950720" y="1847088"/>
            <a:ext cx="4120896" cy="3090672"/>
          </a:xfrm>
          <a:prstGeom prst="plaque">
            <a:avLst>
              <a:gd name="adj" fmla="val 8438"/>
            </a:avLst>
          </a:prstGeom>
          <a:noFill/>
          <a:ln w="9525">
            <a:solidFill>
              <a:schemeClr val="tx2">
                <a:alpha val="17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6604000" y="1676400"/>
            <a:ext cx="3759200" cy="599440"/>
          </a:xfrm>
        </p:spPr>
        <p:txBody>
          <a:bodyPr anchor="b">
            <a:noAutofit/>
          </a:bodyPr>
          <a:lstStyle>
            <a:lvl1pPr algn="ctr">
              <a:defRPr sz="1700" b="1" cap="all" spc="0" baseline="0"/>
            </a:lvl1pPr>
          </a:lstStyle>
          <a:p>
            <a:r>
              <a:rPr lang="en-US"/>
              <a:t>Click to edit Master title style</a:t>
            </a:r>
            <a:endParaRPr lang="en-US" dirty="0"/>
          </a:p>
        </p:txBody>
      </p:sp>
      <p:sp>
        <p:nvSpPr>
          <p:cNvPr id="3" name="Picture Placeholder 2"/>
          <p:cNvSpPr>
            <a:spLocks noGrp="1"/>
          </p:cNvSpPr>
          <p:nvPr>
            <p:ph type="pic" idx="1"/>
          </p:nvPr>
        </p:nvSpPr>
        <p:spPr>
          <a:xfrm>
            <a:off x="2032000" y="1905000"/>
            <a:ext cx="3962400" cy="2971800"/>
          </a:xfrm>
          <a:prstGeom prst="plaque">
            <a:avLst>
              <a:gd name="adj" fmla="val 8341"/>
            </a:avLst>
          </a:prstGeom>
          <a:solidFill>
            <a:schemeClr val="bg1">
              <a:lumMod val="95000"/>
              <a:alpha val="35000"/>
            </a:schemeClr>
          </a:solidFill>
          <a:ln w="98425" cmpd="thinThick">
            <a:noFill/>
            <a:bevel/>
          </a:ln>
        </p:spPr>
        <p:txBody>
          <a:bodyPr>
            <a:normAutofit/>
          </a:bodyPr>
          <a:lstStyle>
            <a:lvl1pPr marL="0" indent="0" algn="ctr">
              <a:buNone/>
              <a:defRPr sz="1800" baseline="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604000" y="2276856"/>
            <a:ext cx="3759200" cy="287528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B233D8-B0B3-4858-BB95-CE39E1A215C9}" type="datetimeFigureOut">
              <a:rPr lang="en-US" smtClean="0"/>
              <a:pPr/>
              <a:t>8/12/2022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ADC320-747F-4A4B-AAB2-99C4002B43CC}" type="slidenum">
              <a:rPr lang="en-US" smtClean="0"/>
              <a:pPr/>
              <a:t>‹#›</a:t>
            </a:fld>
            <a:endParaRPr lang="en-US"/>
          </a:p>
        </p:txBody>
      </p:sp>
    </p:spTree>
    <p:extLst>
      <p:ext uri="{BB962C8B-B14F-4D97-AF65-F5344CB8AC3E}">
        <p14:creationId xmlns:p14="http://schemas.microsoft.com/office/powerpoint/2010/main" val="15994202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AB233D8-B0B3-4858-BB95-CE39E1A215C9}" type="datetimeFigureOut">
              <a:rPr lang="en-US" smtClean="0"/>
              <a:pPr/>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ADC320-747F-4A4B-AAB2-99C4002B43CC}" type="slidenum">
              <a:rPr lang="en-US" smtClean="0"/>
              <a:pPr/>
              <a:t>‹#›</a:t>
            </a:fld>
            <a:endParaRPr lang="en-US"/>
          </a:p>
        </p:txBody>
      </p:sp>
    </p:spTree>
    <p:extLst>
      <p:ext uri="{BB962C8B-B14F-4D97-AF65-F5344CB8AC3E}">
        <p14:creationId xmlns:p14="http://schemas.microsoft.com/office/powerpoint/2010/main" val="20230663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1209041"/>
            <a:ext cx="1727200" cy="4318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727200" y="1219200"/>
            <a:ext cx="6908800" cy="4267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B233D8-B0B3-4858-BB95-CE39E1A215C9}" type="datetimeFigureOut">
              <a:rPr lang="en-US" smtClean="0"/>
              <a:pPr/>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ADC320-747F-4A4B-AAB2-99C4002B43CC}" type="slidenum">
              <a:rPr lang="en-US" smtClean="0"/>
              <a:pPr/>
              <a:t>‹#›</a:t>
            </a:fld>
            <a:endParaRPr lang="en-US"/>
          </a:p>
        </p:txBody>
      </p:sp>
    </p:spTree>
    <p:extLst>
      <p:ext uri="{BB962C8B-B14F-4D97-AF65-F5344CB8AC3E}">
        <p14:creationId xmlns:p14="http://schemas.microsoft.com/office/powerpoint/2010/main" val="276787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F5838C-A17C-6BCB-66A8-A45C7AF01A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0F7DF7-D434-04C4-F0EC-DE38678DA6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8A934E-E11D-FBAE-2F41-844A6172DD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AB0D92-6BBF-4204-ACA0-2F07F6404FB6}" type="datetimeFigureOut">
              <a:rPr lang="en-GB" smtClean="0"/>
              <a:t>12/08/2022</a:t>
            </a:fld>
            <a:endParaRPr lang="en-GB"/>
          </a:p>
        </p:txBody>
      </p:sp>
      <p:sp>
        <p:nvSpPr>
          <p:cNvPr id="5" name="Footer Placeholder 4">
            <a:extLst>
              <a:ext uri="{FF2B5EF4-FFF2-40B4-BE49-F238E27FC236}">
                <a16:creationId xmlns:a16="http://schemas.microsoft.com/office/drawing/2014/main" id="{AD5BE301-6E4C-F8BF-3992-7A7EE9659B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6097FA0-E897-929F-D205-2B3A466FFD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F828CC-A416-450C-9F04-33005910A68F}" type="slidenum">
              <a:rPr lang="en-GB" smtClean="0"/>
              <a:t>‹#›</a:t>
            </a:fld>
            <a:endParaRPr lang="en-GB"/>
          </a:p>
        </p:txBody>
      </p:sp>
    </p:spTree>
    <p:extLst>
      <p:ext uri="{BB962C8B-B14F-4D97-AF65-F5344CB8AC3E}">
        <p14:creationId xmlns:p14="http://schemas.microsoft.com/office/powerpoint/2010/main" val="21808002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window3.png"/>
          <p:cNvPicPr>
            <a:picLocks noChangeAspect="1"/>
          </p:cNvPicPr>
          <p:nvPr/>
        </p:nvPicPr>
        <p:blipFill>
          <a:blip r:embed="rId13"/>
          <a:stretch>
            <a:fillRect/>
          </a:stretch>
        </p:blipFill>
        <p:spPr>
          <a:xfrm>
            <a:off x="0" y="0"/>
            <a:ext cx="12192000" cy="6858000"/>
          </a:xfrm>
          <a:prstGeom prst="rect">
            <a:avLst/>
          </a:prstGeom>
        </p:spPr>
      </p:pic>
      <p:sp>
        <p:nvSpPr>
          <p:cNvPr id="2" name="Title Placeholder 1"/>
          <p:cNvSpPr>
            <a:spLocks noGrp="1"/>
          </p:cNvSpPr>
          <p:nvPr>
            <p:ph type="title"/>
          </p:nvPr>
        </p:nvSpPr>
        <p:spPr>
          <a:xfrm>
            <a:off x="1828800" y="1295400"/>
            <a:ext cx="8534400" cy="685800"/>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1828800" y="2057401"/>
            <a:ext cx="8534400" cy="3429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bwMode="white">
          <a:xfrm>
            <a:off x="406400" y="6356351"/>
            <a:ext cx="2844800" cy="365125"/>
          </a:xfrm>
          <a:prstGeom prst="rect">
            <a:avLst/>
          </a:prstGeom>
          <a:ln>
            <a:noFill/>
          </a:ln>
        </p:spPr>
        <p:txBody>
          <a:bodyPr vert="horz" lIns="91440" tIns="45720" rIns="91440" bIns="45720" rtlCol="0" anchor="ctr"/>
          <a:lstStyle>
            <a:lvl1pPr algn="l">
              <a:defRPr sz="1100" baseline="0">
                <a:solidFill>
                  <a:schemeClr val="accent1">
                    <a:lumMod val="60000"/>
                    <a:lumOff val="40000"/>
                  </a:schemeClr>
                </a:solidFill>
              </a:defRPr>
            </a:lvl1pPr>
          </a:lstStyle>
          <a:p>
            <a:fld id="{4AB233D8-B0B3-4858-BB95-CE39E1A215C9}" type="datetimeFigureOut">
              <a:rPr lang="en-US" smtClean="0"/>
              <a:pPr/>
              <a:t>8/12/2022</a:t>
            </a:fld>
            <a:endParaRPr lang="en-US"/>
          </a:p>
        </p:txBody>
      </p:sp>
      <p:sp>
        <p:nvSpPr>
          <p:cNvPr id="5" name="Footer Placeholder 4"/>
          <p:cNvSpPr>
            <a:spLocks noGrp="1"/>
          </p:cNvSpPr>
          <p:nvPr>
            <p:ph type="ftr" sz="quarter" idx="3"/>
          </p:nvPr>
        </p:nvSpPr>
        <p:spPr bwMode="white">
          <a:xfrm>
            <a:off x="3962400" y="6356351"/>
            <a:ext cx="4267200" cy="365125"/>
          </a:xfrm>
          <a:prstGeom prst="rect">
            <a:avLst/>
          </a:prstGeom>
        </p:spPr>
        <p:txBody>
          <a:bodyPr vert="horz" lIns="91440" tIns="45720" rIns="91440" bIns="45720" rtlCol="0" anchor="ctr"/>
          <a:lstStyle>
            <a:lvl1pPr algn="ctr">
              <a:defRPr sz="1100" baseline="0">
                <a:solidFill>
                  <a:schemeClr val="accent1">
                    <a:lumMod val="60000"/>
                    <a:lumOff val="40000"/>
                  </a:schemeClr>
                </a:solidFill>
              </a:defRPr>
            </a:lvl1pPr>
          </a:lstStyle>
          <a:p>
            <a:endParaRPr lang="en-US"/>
          </a:p>
        </p:txBody>
      </p:sp>
      <p:sp>
        <p:nvSpPr>
          <p:cNvPr id="6" name="Slide Number Placeholder 5"/>
          <p:cNvSpPr>
            <a:spLocks noGrp="1"/>
          </p:cNvSpPr>
          <p:nvPr>
            <p:ph type="sldNum" sz="quarter" idx="4"/>
          </p:nvPr>
        </p:nvSpPr>
        <p:spPr bwMode="white">
          <a:xfrm>
            <a:off x="8900160" y="6364225"/>
            <a:ext cx="2844800" cy="365125"/>
          </a:xfrm>
          <a:prstGeom prst="rect">
            <a:avLst/>
          </a:prstGeom>
        </p:spPr>
        <p:txBody>
          <a:bodyPr vert="horz" lIns="91440" tIns="45720" rIns="91440" bIns="45720" rtlCol="0" anchor="ctr"/>
          <a:lstStyle>
            <a:lvl1pPr algn="r">
              <a:defRPr sz="1200" b="1" baseline="0">
                <a:solidFill>
                  <a:schemeClr val="accent1">
                    <a:lumMod val="60000"/>
                    <a:lumOff val="40000"/>
                  </a:schemeClr>
                </a:solidFill>
              </a:defRPr>
            </a:lvl1pPr>
          </a:lstStyle>
          <a:p>
            <a:fld id="{BBADC320-747F-4A4B-AAB2-99C4002B43CC}" type="slidenum">
              <a:rPr lang="en-US" smtClean="0"/>
              <a:pPr/>
              <a:t>‹#›</a:t>
            </a:fld>
            <a:endParaRPr lang="en-US"/>
          </a:p>
        </p:txBody>
      </p:sp>
    </p:spTree>
    <p:extLst>
      <p:ext uri="{BB962C8B-B14F-4D97-AF65-F5344CB8AC3E}">
        <p14:creationId xmlns:p14="http://schemas.microsoft.com/office/powerpoint/2010/main" val="42546132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600" kern="1200" cap="all" spc="30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0" indent="-274320" algn="l" defTabSz="914400" rtl="0" eaLnBrk="1" latinLnBrk="0" hangingPunct="1">
        <a:lnSpc>
          <a:spcPct val="150000"/>
        </a:lnSpc>
        <a:spcBef>
          <a:spcPct val="20000"/>
        </a:spcBef>
        <a:buClrTx/>
        <a:buFont typeface="Wingdings" pitchFamily="2" charset="2"/>
        <a:buChar char="v"/>
        <a:defRPr sz="1800" kern="1200" baseline="0">
          <a:solidFill>
            <a:schemeClr val="tx1"/>
          </a:solidFill>
          <a:latin typeface="+mn-lt"/>
          <a:ea typeface="+mn-ea"/>
          <a:cs typeface="+mn-cs"/>
        </a:defRPr>
      </a:lvl1pPr>
      <a:lvl2pPr marL="742950" indent="-228600" algn="l" defTabSz="914400" rtl="0" eaLnBrk="1" latinLnBrk="0" hangingPunct="1">
        <a:spcBef>
          <a:spcPct val="20000"/>
        </a:spcBef>
        <a:buClrTx/>
        <a:buFont typeface="Arial" pitchFamily="34" charset="0"/>
        <a:buChar char="•"/>
        <a:defRPr sz="1600" kern="1200" baseline="0">
          <a:solidFill>
            <a:schemeClr val="tx1"/>
          </a:solidFill>
          <a:latin typeface="+mn-lt"/>
          <a:ea typeface="+mn-ea"/>
          <a:cs typeface="+mn-cs"/>
        </a:defRPr>
      </a:lvl2pPr>
      <a:lvl3pPr marL="11430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3pPr>
      <a:lvl4pPr marL="16002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4pPr>
      <a:lvl5pPr marL="20574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5pPr>
      <a:lvl6pPr marL="2514600" indent="-228600" algn="l" defTabSz="914400" rtl="0" eaLnBrk="1" latinLnBrk="0" hangingPunct="1">
        <a:spcBef>
          <a:spcPct val="20000"/>
        </a:spcBef>
        <a:buClrTx/>
        <a:buFont typeface="Arial" pitchFamily="34" charset="0"/>
        <a:buChar char="•"/>
        <a:defRPr sz="1400" kern="1200">
          <a:solidFill>
            <a:schemeClr val="tx1"/>
          </a:solidFill>
          <a:latin typeface="+mn-lt"/>
          <a:ea typeface="+mn-ea"/>
          <a:cs typeface="+mn-cs"/>
        </a:defRPr>
      </a:lvl6pPr>
      <a:lvl7pPr marL="29718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7pPr>
      <a:lvl8pPr marL="3429000" indent="-228600" algn="l" defTabSz="914400" rtl="0" eaLnBrk="1" latinLnBrk="0" hangingPunct="1">
        <a:spcBef>
          <a:spcPct val="20000"/>
        </a:spcBef>
        <a:buClrTx/>
        <a:buFont typeface="Arial" pitchFamily="34" charset="0"/>
        <a:buChar char="•"/>
        <a:defRPr sz="1200" kern="1200" baseline="0">
          <a:solidFill>
            <a:schemeClr val="tx1"/>
          </a:solidFill>
          <a:latin typeface="+mn-lt"/>
          <a:ea typeface="+mn-ea"/>
          <a:cs typeface="+mn-cs"/>
        </a:defRPr>
      </a:lvl8pPr>
      <a:lvl9pPr marL="38862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ENTREPRENEURSHIP</a:t>
            </a:r>
            <a:endParaRPr lang="en-US" dirty="0"/>
          </a:p>
        </p:txBody>
      </p:sp>
      <p:pic>
        <p:nvPicPr>
          <p:cNvPr id="11266" name="Picture 2" descr="F:\anuradha\august\05.08.2022\job 1\job card\download (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29162" y="3810000"/>
            <a:ext cx="2733675" cy="1676400"/>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42340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3"/>
          </p:nvPr>
        </p:nvSpPr>
        <p:spPr/>
        <p:txBody>
          <a:bodyPr>
            <a:normAutofit/>
          </a:bodyPr>
          <a:lstStyle/>
          <a:p>
            <a:pPr algn="just"/>
            <a:r>
              <a:rPr lang="en-US" dirty="0"/>
              <a:t>Slide 3: Introduction</a:t>
            </a:r>
          </a:p>
          <a:p>
            <a:pPr algn="just"/>
            <a:r>
              <a:rPr lang="en-US" dirty="0"/>
              <a:t>Slide 4: </a:t>
            </a:r>
            <a:r>
              <a:rPr lang="en-GB" dirty="0"/>
              <a:t>SWOT analysis</a:t>
            </a:r>
            <a:endParaRPr lang="en-US" dirty="0"/>
          </a:p>
          <a:p>
            <a:pPr algn="just"/>
            <a:r>
              <a:rPr lang="en-US" dirty="0"/>
              <a:t>Slide 5: </a:t>
            </a:r>
            <a:r>
              <a:rPr lang="en-GB" dirty="0"/>
              <a:t>PESTLE analysis</a:t>
            </a:r>
            <a:endParaRPr lang="en-US" dirty="0"/>
          </a:p>
          <a:p>
            <a:pPr algn="just"/>
            <a:r>
              <a:rPr lang="en-US" dirty="0"/>
              <a:t>Slide 6: </a:t>
            </a:r>
            <a:r>
              <a:rPr lang="en-GB" dirty="0"/>
              <a:t>4ps of marketing</a:t>
            </a:r>
            <a:endParaRPr lang="en-US" dirty="0"/>
          </a:p>
          <a:p>
            <a:pPr algn="just"/>
            <a:r>
              <a:rPr lang="en-US" dirty="0"/>
              <a:t>Slide 7: </a:t>
            </a:r>
            <a:r>
              <a:rPr lang="en-GB" dirty="0"/>
              <a:t>Porter’s five forces</a:t>
            </a:r>
            <a:endParaRPr lang="en-US" dirty="0"/>
          </a:p>
        </p:txBody>
      </p:sp>
      <p:sp>
        <p:nvSpPr>
          <p:cNvPr id="2" name="Title 1"/>
          <p:cNvSpPr>
            <a:spLocks noGrp="1"/>
          </p:cNvSpPr>
          <p:nvPr>
            <p:ph type="title"/>
          </p:nvPr>
        </p:nvSpPr>
        <p:spPr/>
        <p:txBody>
          <a:bodyPr/>
          <a:lstStyle/>
          <a:p>
            <a:r>
              <a:rPr lang="en-US" b="1" dirty="0"/>
              <a:t>Table of Contents</a:t>
            </a:r>
          </a:p>
        </p:txBody>
      </p:sp>
      <p:sp>
        <p:nvSpPr>
          <p:cNvPr id="5" name="Content Placeholder 4"/>
          <p:cNvSpPr>
            <a:spLocks noGrp="1"/>
          </p:cNvSpPr>
          <p:nvPr>
            <p:ph sz="quarter" idx="14"/>
          </p:nvPr>
        </p:nvSpPr>
        <p:spPr/>
        <p:txBody>
          <a:bodyPr/>
          <a:lstStyle/>
          <a:p>
            <a:pPr algn="just"/>
            <a:r>
              <a:rPr lang="en-US" dirty="0"/>
              <a:t>Slide 8: </a:t>
            </a:r>
            <a:r>
              <a:rPr lang="en-GB" dirty="0"/>
              <a:t>Target Market</a:t>
            </a:r>
            <a:endParaRPr lang="en-US" dirty="0"/>
          </a:p>
          <a:p>
            <a:pPr algn="just"/>
            <a:r>
              <a:rPr lang="en-US" dirty="0"/>
              <a:t>Slide 9: </a:t>
            </a:r>
            <a:r>
              <a:rPr lang="en-GB" dirty="0"/>
              <a:t>Marketing Plan</a:t>
            </a:r>
            <a:endParaRPr lang="en-US" dirty="0"/>
          </a:p>
          <a:p>
            <a:pPr algn="just"/>
            <a:r>
              <a:rPr lang="en-US" dirty="0"/>
              <a:t>Slide 10: </a:t>
            </a:r>
            <a:r>
              <a:rPr lang="en-GB" dirty="0"/>
              <a:t>Financial plan</a:t>
            </a:r>
            <a:endParaRPr lang="en-US" dirty="0"/>
          </a:p>
          <a:p>
            <a:pPr algn="just"/>
            <a:r>
              <a:rPr lang="en-US" dirty="0"/>
              <a:t>Slide 11: </a:t>
            </a:r>
            <a:r>
              <a:rPr lang="en-GB" dirty="0"/>
              <a:t>Conclusion</a:t>
            </a:r>
            <a:endParaRPr lang="en-US" dirty="0"/>
          </a:p>
          <a:p>
            <a:pPr algn="just"/>
            <a:r>
              <a:rPr lang="en-US" dirty="0"/>
              <a:t>Slide 12: References</a:t>
            </a:r>
          </a:p>
        </p:txBody>
      </p:sp>
    </p:spTree>
    <p:extLst>
      <p:ext uri="{BB962C8B-B14F-4D97-AF65-F5344CB8AC3E}">
        <p14:creationId xmlns:p14="http://schemas.microsoft.com/office/powerpoint/2010/main" val="865178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a:t>
            </a:r>
          </a:p>
        </p:txBody>
      </p:sp>
      <p:sp>
        <p:nvSpPr>
          <p:cNvPr id="3" name="Content Placeholder 2"/>
          <p:cNvSpPr>
            <a:spLocks noGrp="1"/>
          </p:cNvSpPr>
          <p:nvPr>
            <p:ph idx="1"/>
          </p:nvPr>
        </p:nvSpPr>
        <p:spPr>
          <a:xfrm>
            <a:off x="2895600" y="2438401"/>
            <a:ext cx="3581400" cy="3048001"/>
          </a:xfrm>
        </p:spPr>
        <p:txBody>
          <a:bodyPr>
            <a:normAutofit fontScale="62500" lnSpcReduction="20000"/>
          </a:bodyPr>
          <a:lstStyle/>
          <a:p>
            <a:pPr lvl="0"/>
            <a:r>
              <a:rPr lang="en-GB" dirty="0"/>
              <a:t>Entrepreneurship is a process of combining resources that might help in inventing a new product (</a:t>
            </a:r>
            <a:r>
              <a:rPr lang="en-GB" dirty="0" err="1"/>
              <a:t>Mariotti</a:t>
            </a:r>
            <a:r>
              <a:rPr lang="en-GB" dirty="0"/>
              <a:t> and </a:t>
            </a:r>
            <a:r>
              <a:rPr lang="en-GB" dirty="0" err="1"/>
              <a:t>Glackin</a:t>
            </a:r>
            <a:r>
              <a:rPr lang="en-GB" dirty="0"/>
              <a:t>, 2016). </a:t>
            </a:r>
          </a:p>
          <a:p>
            <a:r>
              <a:rPr lang="en-GB" b="1" i="1" dirty="0"/>
              <a:t>a gap in the market</a:t>
            </a:r>
            <a:endParaRPr lang="en-US" dirty="0"/>
          </a:p>
          <a:p>
            <a:pPr lvl="0"/>
            <a:r>
              <a:rPr lang="en-GB" dirty="0"/>
              <a:t>Boxing academies is needed in the UK as it helps in supporting athletes to grow stronger and obtain success. </a:t>
            </a:r>
            <a:endParaRPr lang="en-US" dirty="0"/>
          </a:p>
          <a:p>
            <a:r>
              <a:rPr lang="en-GB" b="1" i="1" dirty="0"/>
              <a:t>Location of your proposed business and its legal entity</a:t>
            </a:r>
            <a:endParaRPr lang="en-US" dirty="0"/>
          </a:p>
          <a:p>
            <a:pPr lvl="0"/>
            <a:r>
              <a:rPr lang="en-GB" dirty="0"/>
              <a:t>The business will be operating in the UK and will have a sole proprietorship. </a:t>
            </a:r>
            <a:endParaRPr lang="en-US" dirty="0"/>
          </a:p>
          <a:p>
            <a:endParaRPr lang="en-US" dirty="0"/>
          </a:p>
        </p:txBody>
      </p:sp>
      <p:pic>
        <p:nvPicPr>
          <p:cNvPr id="2055" name="Picture 7" descr="F:\anuradha\august\05.08.2022\job 1\job card\downloa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9150" y="2667000"/>
            <a:ext cx="2641599" cy="18288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0448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3"/>
          </p:nvPr>
        </p:nvSpPr>
        <p:spPr/>
        <p:txBody>
          <a:bodyPr>
            <a:normAutofit fontScale="92500" lnSpcReduction="10000"/>
          </a:bodyPr>
          <a:lstStyle/>
          <a:p>
            <a:r>
              <a:rPr lang="en-GB" b="1" i="1" dirty="0"/>
              <a:t>Strength</a:t>
            </a:r>
            <a:endParaRPr lang="en-US" dirty="0"/>
          </a:p>
          <a:p>
            <a:pPr lvl="0"/>
            <a:r>
              <a:rPr lang="en-GB" dirty="0"/>
              <a:t>The organisation has a larger capital that can be invested in the marketing of the services. </a:t>
            </a:r>
            <a:endParaRPr lang="en-US" dirty="0"/>
          </a:p>
          <a:p>
            <a:r>
              <a:rPr lang="en-GB" b="1" i="1" dirty="0"/>
              <a:t>Weakness</a:t>
            </a:r>
            <a:endParaRPr lang="en-US" dirty="0"/>
          </a:p>
          <a:p>
            <a:pPr lvl="0"/>
            <a:r>
              <a:rPr lang="en-GB" dirty="0"/>
              <a:t>The business is not known to a larger audience, which might restrict them from attracting new consumers. </a:t>
            </a:r>
            <a:endParaRPr lang="en-US" dirty="0"/>
          </a:p>
        </p:txBody>
      </p:sp>
      <p:sp>
        <p:nvSpPr>
          <p:cNvPr id="2" name="Title 1"/>
          <p:cNvSpPr>
            <a:spLocks noGrp="1"/>
          </p:cNvSpPr>
          <p:nvPr>
            <p:ph type="title"/>
          </p:nvPr>
        </p:nvSpPr>
        <p:spPr/>
        <p:txBody>
          <a:bodyPr>
            <a:normAutofit/>
          </a:bodyPr>
          <a:lstStyle/>
          <a:p>
            <a:r>
              <a:rPr lang="en-GB" b="1" dirty="0"/>
              <a:t>SWOT analysis</a:t>
            </a:r>
            <a:endParaRPr lang="en-US" b="1" dirty="0"/>
          </a:p>
        </p:txBody>
      </p:sp>
      <p:sp>
        <p:nvSpPr>
          <p:cNvPr id="5" name="Content Placeholder 4"/>
          <p:cNvSpPr>
            <a:spLocks noGrp="1"/>
          </p:cNvSpPr>
          <p:nvPr>
            <p:ph sz="quarter" idx="14"/>
          </p:nvPr>
        </p:nvSpPr>
        <p:spPr/>
        <p:txBody>
          <a:bodyPr>
            <a:normAutofit fontScale="85000" lnSpcReduction="10000"/>
          </a:bodyPr>
          <a:lstStyle/>
          <a:p>
            <a:r>
              <a:rPr lang="en-GB" b="1" i="1" dirty="0"/>
              <a:t>Opportunities</a:t>
            </a:r>
            <a:endParaRPr lang="en-US" dirty="0"/>
          </a:p>
          <a:p>
            <a:pPr lvl="0"/>
            <a:r>
              <a:rPr lang="en-GB" dirty="0"/>
              <a:t>The political stability and the recovering GDP of the UK can be helpful for the business in making decent revenue. </a:t>
            </a:r>
            <a:endParaRPr lang="en-US" dirty="0"/>
          </a:p>
          <a:p>
            <a:r>
              <a:rPr lang="en-GB" b="1" i="1" dirty="0"/>
              <a:t>Threat</a:t>
            </a:r>
            <a:endParaRPr lang="en-US" dirty="0"/>
          </a:p>
          <a:p>
            <a:pPr lvl="0"/>
            <a:r>
              <a:rPr lang="en-GB" dirty="0"/>
              <a:t>The constant change in consumer preferences might affect the organisation and its success in the future.</a:t>
            </a:r>
            <a:endParaRPr lang="en-US" dirty="0"/>
          </a:p>
          <a:p>
            <a:endParaRPr lang="en-US" dirty="0"/>
          </a:p>
        </p:txBody>
      </p:sp>
      <p:pic>
        <p:nvPicPr>
          <p:cNvPr id="3074" name="Picture 2" descr="F:\anuradha\august\05.08.2022\job 1\job card\downloa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0" y="1066800"/>
            <a:ext cx="1219200" cy="12192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7874286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3"/>
          </p:nvPr>
        </p:nvSpPr>
        <p:spPr/>
        <p:txBody>
          <a:bodyPr>
            <a:normAutofit fontScale="47500" lnSpcReduction="20000"/>
          </a:bodyPr>
          <a:lstStyle/>
          <a:p>
            <a:pPr>
              <a:buNone/>
            </a:pPr>
            <a:r>
              <a:rPr lang="en-GB" b="1" i="1" dirty="0"/>
              <a:t>Political</a:t>
            </a:r>
            <a:endParaRPr lang="en-US" dirty="0"/>
          </a:p>
          <a:p>
            <a:pPr lvl="0"/>
            <a:r>
              <a:rPr lang="en-GB" dirty="0"/>
              <a:t>The UK has a stable political environment with a stability index of 0.47 as of 2020 (The Global Economy, 2022). </a:t>
            </a:r>
          </a:p>
          <a:p>
            <a:r>
              <a:rPr lang="en-GB" dirty="0"/>
              <a:t>The corruption index rate of the UK was noted to be 78 (Trading Economic, 2022). </a:t>
            </a:r>
            <a:endParaRPr lang="en-US" dirty="0"/>
          </a:p>
          <a:p>
            <a:pPr>
              <a:buNone/>
            </a:pPr>
            <a:r>
              <a:rPr lang="en-GB" b="1" i="1" dirty="0"/>
              <a:t>Economical</a:t>
            </a:r>
            <a:endParaRPr lang="en-US" dirty="0"/>
          </a:p>
          <a:p>
            <a:pPr lvl="0"/>
            <a:r>
              <a:rPr lang="en-GB" dirty="0"/>
              <a:t>The GDP growth rate of the UK experienced an expansion in the first quarter by 0.8% (Trading Economics, 2022). </a:t>
            </a:r>
          </a:p>
          <a:p>
            <a:r>
              <a:rPr lang="en-GB" dirty="0"/>
              <a:t>The interest rate of the UK as of 2022 was 1.25% which indicates a low interest rate for a country (Trading Economics, 2022). </a:t>
            </a:r>
            <a:endParaRPr lang="en-US" dirty="0"/>
          </a:p>
          <a:p>
            <a:pPr>
              <a:buNone/>
            </a:pPr>
            <a:r>
              <a:rPr lang="en-GB" b="1" i="1" dirty="0"/>
              <a:t>Social</a:t>
            </a:r>
            <a:endParaRPr lang="en-US" dirty="0"/>
          </a:p>
          <a:p>
            <a:pPr lvl="0"/>
            <a:r>
              <a:rPr lang="en-GB" dirty="0"/>
              <a:t>The UK has a high literacy rate that amounts to 7.1 million people being literate (National Literacy Trust, 2022). </a:t>
            </a:r>
          </a:p>
          <a:p>
            <a:r>
              <a:rPr lang="en-GB" dirty="0"/>
              <a:t>The GDP per capita income of the UK is 47334.4 USD as of 2021 (The World Bank, 2022). </a:t>
            </a:r>
            <a:endParaRPr lang="en-US" dirty="0"/>
          </a:p>
        </p:txBody>
      </p:sp>
      <p:sp>
        <p:nvSpPr>
          <p:cNvPr id="2" name="Title 1"/>
          <p:cNvSpPr>
            <a:spLocks noGrp="1"/>
          </p:cNvSpPr>
          <p:nvPr>
            <p:ph type="title"/>
          </p:nvPr>
        </p:nvSpPr>
        <p:spPr/>
        <p:txBody>
          <a:bodyPr>
            <a:normAutofit/>
          </a:bodyPr>
          <a:lstStyle/>
          <a:p>
            <a:r>
              <a:rPr lang="en-GB" b="1" dirty="0"/>
              <a:t>PESTLE analysis</a:t>
            </a:r>
            <a:endParaRPr lang="en-US" dirty="0"/>
          </a:p>
        </p:txBody>
      </p:sp>
      <p:sp>
        <p:nvSpPr>
          <p:cNvPr id="5" name="Content Placeholder 4"/>
          <p:cNvSpPr>
            <a:spLocks noGrp="1"/>
          </p:cNvSpPr>
          <p:nvPr>
            <p:ph sz="quarter" idx="14"/>
          </p:nvPr>
        </p:nvSpPr>
        <p:spPr/>
        <p:txBody>
          <a:bodyPr>
            <a:normAutofit fontScale="40000" lnSpcReduction="20000"/>
          </a:bodyPr>
          <a:lstStyle/>
          <a:p>
            <a:pPr>
              <a:buNone/>
            </a:pPr>
            <a:r>
              <a:rPr lang="en-GB" b="1" i="1" dirty="0"/>
              <a:t>Technical</a:t>
            </a:r>
            <a:endParaRPr lang="en-US" dirty="0"/>
          </a:p>
          <a:p>
            <a:pPr lvl="0"/>
            <a:r>
              <a:rPr lang="en-GB" dirty="0"/>
              <a:t>The internet usage rate for the UK is 94.62% as of the year 2020 (Statista, 2022). </a:t>
            </a:r>
          </a:p>
          <a:p>
            <a:r>
              <a:rPr lang="en-GB" dirty="0"/>
              <a:t>The research and development expenditure of the UK is 1.74% as of the year 2019 (Rhodes </a:t>
            </a:r>
            <a:r>
              <a:rPr lang="en-GB" i="1" dirty="0"/>
              <a:t>et al., </a:t>
            </a:r>
            <a:r>
              <a:rPr lang="en-GB" dirty="0"/>
              <a:t>2021). </a:t>
            </a:r>
            <a:endParaRPr lang="en-US" dirty="0"/>
          </a:p>
          <a:p>
            <a:pPr>
              <a:buNone/>
            </a:pPr>
            <a:r>
              <a:rPr lang="en-GB" b="1" i="1" dirty="0"/>
              <a:t>Environment</a:t>
            </a:r>
            <a:endParaRPr lang="en-US" dirty="0"/>
          </a:p>
          <a:p>
            <a:pPr lvl="0"/>
            <a:r>
              <a:rPr lang="en-GB" dirty="0"/>
              <a:t>Energy Act of 2020 in the UK suggests that businesses in planning their energy usage and reduce their extreme consumption of it (Field.ORG.UK, 2018). </a:t>
            </a:r>
          </a:p>
          <a:p>
            <a:r>
              <a:rPr lang="en-GB" dirty="0"/>
              <a:t>Hazardous Waste Regulation of 2005 in the UK covers issues that are regarded as harmful to the environment (Country Cycle, 2022). </a:t>
            </a:r>
            <a:endParaRPr lang="en-US" dirty="0"/>
          </a:p>
          <a:p>
            <a:pPr>
              <a:buNone/>
            </a:pPr>
            <a:r>
              <a:rPr lang="en-GB" b="1" i="1" dirty="0"/>
              <a:t>Legal</a:t>
            </a:r>
            <a:endParaRPr lang="en-US" dirty="0"/>
          </a:p>
          <a:p>
            <a:pPr lvl="0"/>
            <a:r>
              <a:rPr lang="en-GB" dirty="0"/>
              <a:t>Health and Safety at Work Act 2010 suggest making a safer workplace work for the employees. It suggests mitigating any kind of hazard that might occur in the workplace (Citation, 2022). </a:t>
            </a:r>
          </a:p>
          <a:p>
            <a:r>
              <a:rPr lang="en-GB" dirty="0"/>
              <a:t>The UK has an Equality Act of 2010 that suggest the organisation in maintaining and promoting equality among the employees (GOV.UK, 2022). </a:t>
            </a:r>
            <a:endParaRPr lang="en-US" dirty="0"/>
          </a:p>
        </p:txBody>
      </p:sp>
      <p:pic>
        <p:nvPicPr>
          <p:cNvPr id="4098" name="Picture 2" descr="F:\anuradha\august\05.08.2022\job 1\job card\download (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10601" y="1371600"/>
            <a:ext cx="1095375" cy="6889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330829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3"/>
          </p:nvPr>
        </p:nvSpPr>
        <p:spPr/>
        <p:txBody>
          <a:bodyPr>
            <a:normAutofit fontScale="92500" lnSpcReduction="20000"/>
          </a:bodyPr>
          <a:lstStyle/>
          <a:p>
            <a:r>
              <a:rPr lang="en-GB" b="1" i="1" dirty="0"/>
              <a:t>Price</a:t>
            </a:r>
            <a:endParaRPr lang="en-US" dirty="0"/>
          </a:p>
          <a:p>
            <a:pPr lvl="0"/>
            <a:r>
              <a:rPr lang="en-GB" dirty="0"/>
              <a:t>Boxing Academy will be using the competitive pricing strategy. </a:t>
            </a:r>
            <a:endParaRPr lang="en-US" dirty="0"/>
          </a:p>
          <a:p>
            <a:r>
              <a:rPr lang="en-GB" b="1" i="1" dirty="0"/>
              <a:t>Product</a:t>
            </a:r>
            <a:endParaRPr lang="en-US" dirty="0"/>
          </a:p>
          <a:p>
            <a:pPr lvl="0"/>
            <a:r>
              <a:rPr lang="en-GB" dirty="0"/>
              <a:t>The academy will provide joiners with adequate training programmes and nutritional plans that will help them in being fit. </a:t>
            </a:r>
            <a:endParaRPr lang="en-US" dirty="0"/>
          </a:p>
          <a:p>
            <a:endParaRPr lang="en-US" dirty="0"/>
          </a:p>
        </p:txBody>
      </p:sp>
      <p:sp>
        <p:nvSpPr>
          <p:cNvPr id="2" name="Title 1"/>
          <p:cNvSpPr>
            <a:spLocks noGrp="1"/>
          </p:cNvSpPr>
          <p:nvPr>
            <p:ph type="title"/>
          </p:nvPr>
        </p:nvSpPr>
        <p:spPr/>
        <p:txBody>
          <a:bodyPr>
            <a:normAutofit/>
          </a:bodyPr>
          <a:lstStyle/>
          <a:p>
            <a:r>
              <a:rPr lang="en-GB" b="1" dirty="0"/>
              <a:t>4ps of marketing</a:t>
            </a:r>
            <a:endParaRPr lang="en-US" dirty="0"/>
          </a:p>
        </p:txBody>
      </p:sp>
      <p:sp>
        <p:nvSpPr>
          <p:cNvPr id="5" name="Content Placeholder 4"/>
          <p:cNvSpPr>
            <a:spLocks noGrp="1"/>
          </p:cNvSpPr>
          <p:nvPr>
            <p:ph sz="quarter" idx="14"/>
          </p:nvPr>
        </p:nvSpPr>
        <p:spPr/>
        <p:txBody>
          <a:bodyPr>
            <a:normAutofit/>
          </a:bodyPr>
          <a:lstStyle/>
          <a:p>
            <a:r>
              <a:rPr lang="en-GB" b="1" i="1" dirty="0"/>
              <a:t>Place</a:t>
            </a:r>
            <a:endParaRPr lang="en-US" dirty="0"/>
          </a:p>
          <a:p>
            <a:pPr lvl="0"/>
            <a:r>
              <a:rPr lang="en-GB" dirty="0"/>
              <a:t>The services will be provided in the UK. </a:t>
            </a:r>
            <a:endParaRPr lang="en-US" dirty="0"/>
          </a:p>
          <a:p>
            <a:r>
              <a:rPr lang="en-GB" b="1" i="1" dirty="0"/>
              <a:t>Promotion</a:t>
            </a:r>
            <a:endParaRPr lang="en-US" dirty="0"/>
          </a:p>
          <a:p>
            <a:pPr lvl="0"/>
            <a:r>
              <a:rPr lang="en-GB" dirty="0"/>
              <a:t>It will use both online and offline means to promote the product. </a:t>
            </a:r>
            <a:endParaRPr lang="en-US" dirty="0"/>
          </a:p>
          <a:p>
            <a:endParaRPr lang="en-US" dirty="0"/>
          </a:p>
        </p:txBody>
      </p:sp>
      <p:pic>
        <p:nvPicPr>
          <p:cNvPr id="5122" name="Picture 2" descr="F:\anuradha\august\05.08.2022\job 1\job card\download (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1143001"/>
            <a:ext cx="1071563" cy="107156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0972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3"/>
          </p:nvPr>
        </p:nvSpPr>
        <p:spPr/>
        <p:txBody>
          <a:bodyPr>
            <a:normAutofit fontScale="77500" lnSpcReduction="20000"/>
          </a:bodyPr>
          <a:lstStyle/>
          <a:p>
            <a:r>
              <a:rPr lang="en-GB" b="1" i="1" dirty="0"/>
              <a:t>Rivalry</a:t>
            </a:r>
            <a:endParaRPr lang="en-US" dirty="0"/>
          </a:p>
          <a:p>
            <a:pPr lvl="0"/>
            <a:r>
              <a:rPr lang="en-GB" dirty="0"/>
              <a:t>This organisation has a higher client base, which makes the threat of rivalry for Boxing  Academy </a:t>
            </a:r>
            <a:r>
              <a:rPr lang="en-GB" b="1" i="1" dirty="0"/>
              <a:t>high.</a:t>
            </a:r>
            <a:endParaRPr lang="en-US" dirty="0"/>
          </a:p>
          <a:p>
            <a:r>
              <a:rPr lang="en-GB" b="1" i="1" dirty="0"/>
              <a:t>Bargaining power of consumers</a:t>
            </a:r>
            <a:endParaRPr lang="en-US" dirty="0"/>
          </a:p>
          <a:p>
            <a:pPr lvl="0"/>
            <a:r>
              <a:rPr lang="en-GB" dirty="0"/>
              <a:t>Therefore, the bargaining power of the consumer is </a:t>
            </a:r>
            <a:r>
              <a:rPr lang="en-GB" b="1" i="1" dirty="0"/>
              <a:t>high. </a:t>
            </a:r>
            <a:endParaRPr lang="en-US" dirty="0"/>
          </a:p>
          <a:p>
            <a:r>
              <a:rPr lang="en-GB" b="1" i="1" dirty="0"/>
              <a:t>Bargaining power of suppliers</a:t>
            </a:r>
            <a:endParaRPr lang="en-US" dirty="0"/>
          </a:p>
          <a:p>
            <a:pPr lvl="0"/>
            <a:r>
              <a:rPr lang="en-GB" dirty="0"/>
              <a:t>Therefore, the bargaining power of the supplier is </a:t>
            </a:r>
            <a:r>
              <a:rPr lang="en-GB" b="1" i="1" dirty="0"/>
              <a:t>low. </a:t>
            </a:r>
            <a:endParaRPr lang="en-US" dirty="0"/>
          </a:p>
        </p:txBody>
      </p:sp>
      <p:sp>
        <p:nvSpPr>
          <p:cNvPr id="2" name="Title 1"/>
          <p:cNvSpPr>
            <a:spLocks noGrp="1"/>
          </p:cNvSpPr>
          <p:nvPr>
            <p:ph type="title"/>
          </p:nvPr>
        </p:nvSpPr>
        <p:spPr/>
        <p:txBody>
          <a:bodyPr>
            <a:normAutofit/>
          </a:bodyPr>
          <a:lstStyle/>
          <a:p>
            <a:r>
              <a:rPr lang="en-GB" b="1" dirty="0"/>
              <a:t>Porter’s five forces</a:t>
            </a:r>
            <a:endParaRPr lang="en-US" dirty="0"/>
          </a:p>
        </p:txBody>
      </p:sp>
      <p:sp>
        <p:nvSpPr>
          <p:cNvPr id="5" name="Content Placeholder 4"/>
          <p:cNvSpPr>
            <a:spLocks noGrp="1"/>
          </p:cNvSpPr>
          <p:nvPr>
            <p:ph sz="quarter" idx="14"/>
          </p:nvPr>
        </p:nvSpPr>
        <p:spPr/>
        <p:txBody>
          <a:bodyPr>
            <a:normAutofit/>
          </a:bodyPr>
          <a:lstStyle/>
          <a:p>
            <a:r>
              <a:rPr lang="en-GB" b="1" i="1" dirty="0"/>
              <a:t>Threat of substitute </a:t>
            </a:r>
            <a:endParaRPr lang="en-US" dirty="0"/>
          </a:p>
          <a:p>
            <a:pPr lvl="0"/>
            <a:r>
              <a:rPr lang="en-GB" dirty="0"/>
              <a:t>This creates a </a:t>
            </a:r>
            <a:r>
              <a:rPr lang="en-GB" b="1" i="1" dirty="0"/>
              <a:t>moderate </a:t>
            </a:r>
            <a:r>
              <a:rPr lang="en-GB" dirty="0"/>
              <a:t>threat of substitute for the organisation. </a:t>
            </a:r>
            <a:endParaRPr lang="en-US" dirty="0"/>
          </a:p>
          <a:p>
            <a:r>
              <a:rPr lang="en-GB" b="1" i="1" dirty="0"/>
              <a:t>Threat of new entrants</a:t>
            </a:r>
            <a:endParaRPr lang="en-US" dirty="0"/>
          </a:p>
          <a:p>
            <a:pPr lvl="0"/>
            <a:r>
              <a:rPr lang="en-GB" dirty="0"/>
              <a:t>This creates a </a:t>
            </a:r>
            <a:r>
              <a:rPr lang="en-GB" b="1" i="1" dirty="0"/>
              <a:t>moderate </a:t>
            </a:r>
            <a:r>
              <a:rPr lang="en-GB" dirty="0"/>
              <a:t>threat of new entrants.</a:t>
            </a:r>
            <a:endParaRPr lang="en-US" dirty="0"/>
          </a:p>
          <a:p>
            <a:endParaRPr lang="en-US" dirty="0"/>
          </a:p>
        </p:txBody>
      </p:sp>
      <p:pic>
        <p:nvPicPr>
          <p:cNvPr id="6146" name="Picture 2" descr="F:\anuradha\august\05.08.2022\job 1\job card\download (3).png"/>
          <p:cNvPicPr>
            <a:picLocks noChangeAspect="1" noChangeArrowheads="1"/>
          </p:cNvPicPr>
          <p:nvPr/>
        </p:nvPicPr>
        <p:blipFill rotWithShape="1">
          <a:blip r:embed="rId3">
            <a:extLst>
              <a:ext uri="{28A0092B-C50C-407E-A947-70E740481C1C}">
                <a14:useLocalDpi xmlns:a14="http://schemas.microsoft.com/office/drawing/2010/main" val="0"/>
              </a:ext>
            </a:extLst>
          </a:blip>
          <a:srcRect b="6744"/>
          <a:stretch/>
        </p:blipFill>
        <p:spPr bwMode="auto">
          <a:xfrm>
            <a:off x="8991599" y="1390022"/>
            <a:ext cx="1011591" cy="9144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553963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Target Market</a:t>
            </a:r>
            <a:endParaRPr lang="en-US" dirty="0"/>
          </a:p>
        </p:txBody>
      </p:sp>
      <p:sp>
        <p:nvSpPr>
          <p:cNvPr id="3" name="Content Placeholder 2"/>
          <p:cNvSpPr>
            <a:spLocks noGrp="1"/>
          </p:cNvSpPr>
          <p:nvPr>
            <p:ph idx="1"/>
          </p:nvPr>
        </p:nvSpPr>
        <p:spPr>
          <a:xfrm>
            <a:off x="2895600" y="2438401"/>
            <a:ext cx="4114800" cy="3048001"/>
          </a:xfrm>
        </p:spPr>
        <p:txBody>
          <a:bodyPr/>
          <a:lstStyle/>
          <a:p>
            <a:pPr lvl="0"/>
            <a:r>
              <a:rPr lang="en-GB" dirty="0"/>
              <a:t>To determine the target market for the business it will use the </a:t>
            </a:r>
            <a:r>
              <a:rPr lang="en-GB" dirty="0" err="1"/>
              <a:t>STP</a:t>
            </a:r>
            <a:r>
              <a:rPr lang="en-GB" dirty="0"/>
              <a:t>. </a:t>
            </a:r>
            <a:endParaRPr lang="en-US" dirty="0"/>
          </a:p>
          <a:p>
            <a:endParaRPr lang="en-US" dirty="0"/>
          </a:p>
        </p:txBody>
      </p:sp>
      <p:pic>
        <p:nvPicPr>
          <p:cNvPr id="7170" name="Picture 2" descr="F:\anuradha\august\05.08.2022\job 1\job card\download (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7601" y="2819106"/>
            <a:ext cx="2162175" cy="161954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363130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3"/>
          </p:nvPr>
        </p:nvSpPr>
        <p:spPr/>
        <p:txBody>
          <a:bodyPr>
            <a:normAutofit fontScale="85000" lnSpcReduction="10000"/>
          </a:bodyPr>
          <a:lstStyle/>
          <a:p>
            <a:r>
              <a:rPr lang="en-GB" b="1" dirty="0"/>
              <a:t>Market Penetration</a:t>
            </a:r>
            <a:endParaRPr lang="en-US" dirty="0"/>
          </a:p>
          <a:p>
            <a:pPr lvl="0"/>
            <a:r>
              <a:rPr lang="en-GB" dirty="0"/>
              <a:t>The marketing penetration strategy is when an organisation put more effort into the distribution process (</a:t>
            </a:r>
            <a:r>
              <a:rPr lang="en-GB" dirty="0" err="1"/>
              <a:t>Kurniawan</a:t>
            </a:r>
            <a:r>
              <a:rPr lang="en-GB" dirty="0"/>
              <a:t> </a:t>
            </a:r>
            <a:r>
              <a:rPr lang="en-GB" i="1" dirty="0"/>
              <a:t>et al., </a:t>
            </a:r>
            <a:r>
              <a:rPr lang="en-GB" dirty="0"/>
              <a:t>2020). </a:t>
            </a:r>
            <a:endParaRPr lang="en-US" dirty="0"/>
          </a:p>
          <a:p>
            <a:r>
              <a:rPr lang="en-GB" b="1" dirty="0"/>
              <a:t>Market Development</a:t>
            </a:r>
            <a:endParaRPr lang="en-US" dirty="0"/>
          </a:p>
          <a:p>
            <a:pPr lvl="0"/>
            <a:r>
              <a:rPr lang="en-GB" dirty="0"/>
              <a:t>Market development strategy is witnessed when an organisation introduces their existing products in a new market (</a:t>
            </a:r>
            <a:r>
              <a:rPr lang="en-GB" dirty="0" err="1"/>
              <a:t>Tsatsoula</a:t>
            </a:r>
            <a:r>
              <a:rPr lang="en-GB" dirty="0"/>
              <a:t>, 2018). </a:t>
            </a:r>
            <a:endParaRPr lang="en-US" dirty="0"/>
          </a:p>
          <a:p>
            <a:endParaRPr lang="en-US" dirty="0"/>
          </a:p>
        </p:txBody>
      </p:sp>
      <p:sp>
        <p:nvSpPr>
          <p:cNvPr id="2" name="Title 1"/>
          <p:cNvSpPr>
            <a:spLocks noGrp="1"/>
          </p:cNvSpPr>
          <p:nvPr>
            <p:ph type="title"/>
          </p:nvPr>
        </p:nvSpPr>
        <p:spPr/>
        <p:txBody>
          <a:bodyPr>
            <a:normAutofit fontScale="90000"/>
          </a:bodyPr>
          <a:lstStyle/>
          <a:p>
            <a:r>
              <a:rPr lang="en-GB" b="1" dirty="0"/>
              <a:t>Marketing Plan</a:t>
            </a:r>
            <a:br>
              <a:rPr lang="en-GB" b="1" dirty="0"/>
            </a:br>
            <a:r>
              <a:rPr lang="en-GB" sz="2000" b="1" dirty="0"/>
              <a:t>(</a:t>
            </a:r>
            <a:r>
              <a:rPr lang="en-GB" sz="2000" b="1" i="1" dirty="0" err="1"/>
              <a:t>Ansoff</a:t>
            </a:r>
            <a:r>
              <a:rPr lang="en-GB" sz="2000" b="1" i="1" dirty="0"/>
              <a:t> matrix</a:t>
            </a:r>
            <a:r>
              <a:rPr lang="en-GB" sz="2000" b="1" dirty="0"/>
              <a:t>)</a:t>
            </a:r>
            <a:endParaRPr lang="en-US" sz="2000" dirty="0"/>
          </a:p>
        </p:txBody>
      </p:sp>
      <p:sp>
        <p:nvSpPr>
          <p:cNvPr id="5" name="Content Placeholder 4"/>
          <p:cNvSpPr>
            <a:spLocks noGrp="1"/>
          </p:cNvSpPr>
          <p:nvPr>
            <p:ph sz="quarter" idx="14"/>
          </p:nvPr>
        </p:nvSpPr>
        <p:spPr/>
        <p:txBody>
          <a:bodyPr>
            <a:normAutofit fontScale="92500" lnSpcReduction="20000"/>
          </a:bodyPr>
          <a:lstStyle/>
          <a:p>
            <a:r>
              <a:rPr lang="en-GB" b="1" dirty="0"/>
              <a:t>Product Development </a:t>
            </a:r>
            <a:endParaRPr lang="en-US" dirty="0"/>
          </a:p>
          <a:p>
            <a:pPr lvl="0"/>
            <a:r>
              <a:rPr lang="en-GB" dirty="0"/>
              <a:t>Product development strategy allows an organisation introducing a new product in an existing market. </a:t>
            </a:r>
            <a:endParaRPr lang="en-US" dirty="0"/>
          </a:p>
          <a:p>
            <a:r>
              <a:rPr lang="en-GB" b="1" dirty="0"/>
              <a:t>Diversification</a:t>
            </a:r>
            <a:endParaRPr lang="en-US" dirty="0"/>
          </a:p>
          <a:p>
            <a:pPr lvl="0"/>
            <a:r>
              <a:rPr lang="en-GB" dirty="0"/>
              <a:t>The diversification strategy is when an organisation introduces a new product and sells them in a new market. </a:t>
            </a:r>
            <a:endParaRPr lang="en-US" dirty="0"/>
          </a:p>
          <a:p>
            <a:endParaRPr lang="en-US" dirty="0"/>
          </a:p>
        </p:txBody>
      </p:sp>
      <p:pic>
        <p:nvPicPr>
          <p:cNvPr id="8194" name="Picture 2" descr="F:\anuradha\august\05.08.2022\job 1\job card\download (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74370" y="1143000"/>
            <a:ext cx="1148103" cy="11430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2277966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t>Financial plan</a:t>
            </a:r>
            <a:endParaRPr lang="en-US" dirty="0"/>
          </a:p>
        </p:txBody>
      </p:sp>
      <p:graphicFrame>
        <p:nvGraphicFramePr>
          <p:cNvPr id="5" name="Table 4"/>
          <p:cNvGraphicFramePr>
            <a:graphicFrameLocks noGrp="1"/>
          </p:cNvGraphicFramePr>
          <p:nvPr/>
        </p:nvGraphicFramePr>
        <p:xfrm>
          <a:off x="3124200" y="2590800"/>
          <a:ext cx="5943600" cy="2438400"/>
        </p:xfrm>
        <a:graphic>
          <a:graphicData uri="http://schemas.openxmlformats.org/drawingml/2006/table">
            <a:tbl>
              <a:tblPr>
                <a:tableStyleId>{5C22544A-7EE6-4342-B048-85BDC9FD1C3A}</a:tableStyleId>
              </a:tblPr>
              <a:tblGrid>
                <a:gridCol w="2971800">
                  <a:extLst>
                    <a:ext uri="{9D8B030D-6E8A-4147-A177-3AD203B41FA5}">
                      <a16:colId xmlns:a16="http://schemas.microsoft.com/office/drawing/2014/main" val="20000"/>
                    </a:ext>
                  </a:extLst>
                </a:gridCol>
                <a:gridCol w="2971800">
                  <a:extLst>
                    <a:ext uri="{9D8B030D-6E8A-4147-A177-3AD203B41FA5}">
                      <a16:colId xmlns:a16="http://schemas.microsoft.com/office/drawing/2014/main" val="20001"/>
                    </a:ext>
                  </a:extLst>
                </a:gridCol>
              </a:tblGrid>
              <a:tr h="406400">
                <a:tc>
                  <a:txBody>
                    <a:bodyPr/>
                    <a:lstStyle/>
                    <a:p>
                      <a:pPr marL="0" marR="0" algn="ctr">
                        <a:lnSpc>
                          <a:spcPct val="150000"/>
                        </a:lnSpc>
                        <a:spcBef>
                          <a:spcPts val="0"/>
                        </a:spcBef>
                        <a:spcAft>
                          <a:spcPts val="0"/>
                        </a:spcAft>
                      </a:pPr>
                      <a:r>
                        <a:rPr lang="en-GB" sz="1100">
                          <a:effectLst/>
                        </a:rPr>
                        <a:t>Components</a:t>
                      </a:r>
                      <a:endParaRPr lang="en-US" sz="1100">
                        <a:solidFill>
                          <a:srgbClr val="000000"/>
                        </a:solidFill>
                        <a:effectLst/>
                        <a:latin typeface="Arial"/>
                        <a:ea typeface="Arial"/>
                        <a:cs typeface="Times New Roman"/>
                      </a:endParaRPr>
                    </a:p>
                  </a:txBody>
                  <a:tcPr marL="68580" marR="68580" marT="0" marB="0"/>
                </a:tc>
                <a:tc>
                  <a:txBody>
                    <a:bodyPr/>
                    <a:lstStyle/>
                    <a:p>
                      <a:pPr marL="0" marR="0" algn="ctr">
                        <a:lnSpc>
                          <a:spcPct val="150000"/>
                        </a:lnSpc>
                        <a:spcBef>
                          <a:spcPts val="0"/>
                        </a:spcBef>
                        <a:spcAft>
                          <a:spcPts val="0"/>
                        </a:spcAft>
                      </a:pPr>
                      <a:r>
                        <a:rPr lang="en-GB" sz="1100">
                          <a:effectLst/>
                        </a:rPr>
                        <a:t>Budget (</a:t>
                      </a:r>
                      <a:r>
                        <a:rPr lang="en-US" sz="1100">
                          <a:effectLst/>
                        </a:rPr>
                        <a:t>￡</a:t>
                      </a:r>
                      <a:r>
                        <a:rPr lang="en-GB" sz="1100">
                          <a:effectLst/>
                        </a:rPr>
                        <a:t>)</a:t>
                      </a:r>
                      <a:endParaRPr lang="en-US" sz="1100">
                        <a:solidFill>
                          <a:srgbClr val="000000"/>
                        </a:solidFill>
                        <a:effectLst/>
                        <a:latin typeface="Arial"/>
                        <a:ea typeface="Arial"/>
                        <a:cs typeface="Times New Roman"/>
                      </a:endParaRPr>
                    </a:p>
                  </a:txBody>
                  <a:tcPr marL="68580" marR="68580" marT="0" marB="0"/>
                </a:tc>
                <a:extLst>
                  <a:ext uri="{0D108BD9-81ED-4DB2-BD59-A6C34878D82A}">
                    <a16:rowId xmlns:a16="http://schemas.microsoft.com/office/drawing/2014/main" val="10000"/>
                  </a:ext>
                </a:extLst>
              </a:tr>
              <a:tr h="406400">
                <a:tc>
                  <a:txBody>
                    <a:bodyPr/>
                    <a:lstStyle/>
                    <a:p>
                      <a:pPr marL="0" marR="0" algn="just">
                        <a:lnSpc>
                          <a:spcPct val="150000"/>
                        </a:lnSpc>
                        <a:spcBef>
                          <a:spcPts val="0"/>
                        </a:spcBef>
                        <a:spcAft>
                          <a:spcPts val="0"/>
                        </a:spcAft>
                      </a:pPr>
                      <a:r>
                        <a:rPr lang="en-GB" sz="1100">
                          <a:effectLst/>
                        </a:rPr>
                        <a:t>Marketing </a:t>
                      </a:r>
                      <a:endParaRPr lang="en-US" sz="1100">
                        <a:solidFill>
                          <a:srgbClr val="000000"/>
                        </a:solidFill>
                        <a:effectLst/>
                        <a:latin typeface="Arial"/>
                        <a:ea typeface="Arial"/>
                        <a:cs typeface="Times New Roman"/>
                      </a:endParaRPr>
                    </a:p>
                  </a:txBody>
                  <a:tcPr marL="68580" marR="68580" marT="0" marB="0"/>
                </a:tc>
                <a:tc>
                  <a:txBody>
                    <a:bodyPr/>
                    <a:lstStyle/>
                    <a:p>
                      <a:pPr marL="0" marR="0" algn="just">
                        <a:lnSpc>
                          <a:spcPct val="150000"/>
                        </a:lnSpc>
                        <a:spcBef>
                          <a:spcPts val="0"/>
                        </a:spcBef>
                        <a:spcAft>
                          <a:spcPts val="0"/>
                        </a:spcAft>
                      </a:pPr>
                      <a:r>
                        <a:rPr lang="en-GB" sz="1100">
                          <a:effectLst/>
                        </a:rPr>
                        <a:t>3000</a:t>
                      </a:r>
                      <a:endParaRPr lang="en-US" sz="1100">
                        <a:solidFill>
                          <a:srgbClr val="000000"/>
                        </a:solidFill>
                        <a:effectLst/>
                        <a:latin typeface="Arial"/>
                        <a:ea typeface="Arial"/>
                        <a:cs typeface="Times New Roman"/>
                      </a:endParaRPr>
                    </a:p>
                  </a:txBody>
                  <a:tcPr marL="68580" marR="68580" marT="0" marB="0"/>
                </a:tc>
                <a:extLst>
                  <a:ext uri="{0D108BD9-81ED-4DB2-BD59-A6C34878D82A}">
                    <a16:rowId xmlns:a16="http://schemas.microsoft.com/office/drawing/2014/main" val="10001"/>
                  </a:ext>
                </a:extLst>
              </a:tr>
              <a:tr h="406400">
                <a:tc>
                  <a:txBody>
                    <a:bodyPr/>
                    <a:lstStyle/>
                    <a:p>
                      <a:pPr marL="0" marR="0" algn="just">
                        <a:lnSpc>
                          <a:spcPct val="150000"/>
                        </a:lnSpc>
                        <a:spcBef>
                          <a:spcPts val="0"/>
                        </a:spcBef>
                        <a:spcAft>
                          <a:spcPts val="0"/>
                        </a:spcAft>
                      </a:pPr>
                      <a:r>
                        <a:rPr lang="en-GB" sz="1100">
                          <a:effectLst/>
                        </a:rPr>
                        <a:t>Rent</a:t>
                      </a:r>
                      <a:endParaRPr lang="en-US" sz="1100">
                        <a:solidFill>
                          <a:srgbClr val="000000"/>
                        </a:solidFill>
                        <a:effectLst/>
                        <a:latin typeface="Arial"/>
                        <a:ea typeface="Arial"/>
                        <a:cs typeface="Times New Roman"/>
                      </a:endParaRPr>
                    </a:p>
                  </a:txBody>
                  <a:tcPr marL="68580" marR="68580" marT="0" marB="0"/>
                </a:tc>
                <a:tc>
                  <a:txBody>
                    <a:bodyPr/>
                    <a:lstStyle/>
                    <a:p>
                      <a:pPr marL="0" marR="0" algn="just">
                        <a:lnSpc>
                          <a:spcPct val="150000"/>
                        </a:lnSpc>
                        <a:spcBef>
                          <a:spcPts val="0"/>
                        </a:spcBef>
                        <a:spcAft>
                          <a:spcPts val="0"/>
                        </a:spcAft>
                      </a:pPr>
                      <a:r>
                        <a:rPr lang="en-GB" sz="1100">
                          <a:effectLst/>
                        </a:rPr>
                        <a:t>2000</a:t>
                      </a:r>
                      <a:endParaRPr lang="en-US" sz="1100">
                        <a:solidFill>
                          <a:srgbClr val="000000"/>
                        </a:solidFill>
                        <a:effectLst/>
                        <a:latin typeface="Arial"/>
                        <a:ea typeface="Arial"/>
                        <a:cs typeface="Times New Roman"/>
                      </a:endParaRPr>
                    </a:p>
                  </a:txBody>
                  <a:tcPr marL="68580" marR="68580" marT="0" marB="0"/>
                </a:tc>
                <a:extLst>
                  <a:ext uri="{0D108BD9-81ED-4DB2-BD59-A6C34878D82A}">
                    <a16:rowId xmlns:a16="http://schemas.microsoft.com/office/drawing/2014/main" val="10002"/>
                  </a:ext>
                </a:extLst>
              </a:tr>
              <a:tr h="406400">
                <a:tc>
                  <a:txBody>
                    <a:bodyPr/>
                    <a:lstStyle/>
                    <a:p>
                      <a:pPr marL="0" marR="0" algn="just">
                        <a:lnSpc>
                          <a:spcPct val="150000"/>
                        </a:lnSpc>
                        <a:spcBef>
                          <a:spcPts val="0"/>
                        </a:spcBef>
                        <a:spcAft>
                          <a:spcPts val="0"/>
                        </a:spcAft>
                      </a:pPr>
                      <a:r>
                        <a:rPr lang="en-GB" sz="1100">
                          <a:effectLst/>
                        </a:rPr>
                        <a:t>types of equipment</a:t>
                      </a:r>
                      <a:endParaRPr lang="en-US" sz="1100">
                        <a:solidFill>
                          <a:srgbClr val="000000"/>
                        </a:solidFill>
                        <a:effectLst/>
                        <a:latin typeface="Arial"/>
                        <a:ea typeface="Arial"/>
                        <a:cs typeface="Times New Roman"/>
                      </a:endParaRPr>
                    </a:p>
                  </a:txBody>
                  <a:tcPr marL="68580" marR="68580" marT="0" marB="0"/>
                </a:tc>
                <a:tc>
                  <a:txBody>
                    <a:bodyPr/>
                    <a:lstStyle/>
                    <a:p>
                      <a:pPr marL="0" marR="0" algn="just">
                        <a:lnSpc>
                          <a:spcPct val="150000"/>
                        </a:lnSpc>
                        <a:spcBef>
                          <a:spcPts val="0"/>
                        </a:spcBef>
                        <a:spcAft>
                          <a:spcPts val="0"/>
                        </a:spcAft>
                      </a:pPr>
                      <a:r>
                        <a:rPr lang="en-GB" sz="1100">
                          <a:effectLst/>
                        </a:rPr>
                        <a:t>4000</a:t>
                      </a:r>
                      <a:endParaRPr lang="en-US" sz="1100">
                        <a:solidFill>
                          <a:srgbClr val="000000"/>
                        </a:solidFill>
                        <a:effectLst/>
                        <a:latin typeface="Arial"/>
                        <a:ea typeface="Arial"/>
                        <a:cs typeface="Times New Roman"/>
                      </a:endParaRPr>
                    </a:p>
                  </a:txBody>
                  <a:tcPr marL="68580" marR="68580" marT="0" marB="0"/>
                </a:tc>
                <a:extLst>
                  <a:ext uri="{0D108BD9-81ED-4DB2-BD59-A6C34878D82A}">
                    <a16:rowId xmlns:a16="http://schemas.microsoft.com/office/drawing/2014/main" val="10003"/>
                  </a:ext>
                </a:extLst>
              </a:tr>
              <a:tr h="406400">
                <a:tc>
                  <a:txBody>
                    <a:bodyPr/>
                    <a:lstStyle/>
                    <a:p>
                      <a:pPr marL="0" marR="0" algn="just">
                        <a:lnSpc>
                          <a:spcPct val="150000"/>
                        </a:lnSpc>
                        <a:spcBef>
                          <a:spcPts val="0"/>
                        </a:spcBef>
                        <a:spcAft>
                          <a:spcPts val="0"/>
                        </a:spcAft>
                      </a:pPr>
                      <a:r>
                        <a:rPr lang="en-GB" sz="1100">
                          <a:effectLst/>
                        </a:rPr>
                        <a:t>Staffing</a:t>
                      </a:r>
                      <a:endParaRPr lang="en-US" sz="1100">
                        <a:solidFill>
                          <a:srgbClr val="000000"/>
                        </a:solidFill>
                        <a:effectLst/>
                        <a:latin typeface="Arial"/>
                        <a:ea typeface="Arial"/>
                        <a:cs typeface="Times New Roman"/>
                      </a:endParaRPr>
                    </a:p>
                  </a:txBody>
                  <a:tcPr marL="68580" marR="68580" marT="0" marB="0"/>
                </a:tc>
                <a:tc>
                  <a:txBody>
                    <a:bodyPr/>
                    <a:lstStyle/>
                    <a:p>
                      <a:pPr marL="0" marR="0" algn="just">
                        <a:lnSpc>
                          <a:spcPct val="150000"/>
                        </a:lnSpc>
                        <a:spcBef>
                          <a:spcPts val="0"/>
                        </a:spcBef>
                        <a:spcAft>
                          <a:spcPts val="0"/>
                        </a:spcAft>
                      </a:pPr>
                      <a:r>
                        <a:rPr lang="en-GB" sz="1100">
                          <a:effectLst/>
                        </a:rPr>
                        <a:t>5000</a:t>
                      </a:r>
                      <a:endParaRPr lang="en-US" sz="1100">
                        <a:solidFill>
                          <a:srgbClr val="000000"/>
                        </a:solidFill>
                        <a:effectLst/>
                        <a:latin typeface="Arial"/>
                        <a:ea typeface="Arial"/>
                        <a:cs typeface="Times New Roman"/>
                      </a:endParaRPr>
                    </a:p>
                  </a:txBody>
                  <a:tcPr marL="68580" marR="68580" marT="0" marB="0"/>
                </a:tc>
                <a:extLst>
                  <a:ext uri="{0D108BD9-81ED-4DB2-BD59-A6C34878D82A}">
                    <a16:rowId xmlns:a16="http://schemas.microsoft.com/office/drawing/2014/main" val="10004"/>
                  </a:ext>
                </a:extLst>
              </a:tr>
              <a:tr h="406400">
                <a:tc>
                  <a:txBody>
                    <a:bodyPr/>
                    <a:lstStyle/>
                    <a:p>
                      <a:pPr marL="0" marR="0" algn="just">
                        <a:lnSpc>
                          <a:spcPct val="150000"/>
                        </a:lnSpc>
                        <a:spcBef>
                          <a:spcPts val="0"/>
                        </a:spcBef>
                        <a:spcAft>
                          <a:spcPts val="0"/>
                        </a:spcAft>
                      </a:pPr>
                      <a:r>
                        <a:rPr lang="en-GB" sz="1100">
                          <a:effectLst/>
                        </a:rPr>
                        <a:t>Total</a:t>
                      </a:r>
                      <a:endParaRPr lang="en-US" sz="1100">
                        <a:solidFill>
                          <a:srgbClr val="000000"/>
                        </a:solidFill>
                        <a:effectLst/>
                        <a:latin typeface="Arial"/>
                        <a:ea typeface="Arial"/>
                        <a:cs typeface="Times New Roman"/>
                      </a:endParaRPr>
                    </a:p>
                  </a:txBody>
                  <a:tcPr marL="68580" marR="68580" marT="0" marB="0"/>
                </a:tc>
                <a:tc>
                  <a:txBody>
                    <a:bodyPr/>
                    <a:lstStyle/>
                    <a:p>
                      <a:pPr marL="0" marR="0" algn="just">
                        <a:lnSpc>
                          <a:spcPct val="150000"/>
                        </a:lnSpc>
                        <a:spcBef>
                          <a:spcPts val="0"/>
                        </a:spcBef>
                        <a:spcAft>
                          <a:spcPts val="0"/>
                        </a:spcAft>
                      </a:pPr>
                      <a:r>
                        <a:rPr lang="en-GB" sz="1100" dirty="0">
                          <a:effectLst/>
                        </a:rPr>
                        <a:t>14000</a:t>
                      </a:r>
                      <a:endParaRPr lang="en-US" sz="1100" dirty="0">
                        <a:solidFill>
                          <a:srgbClr val="000000"/>
                        </a:solidFill>
                        <a:effectLst/>
                        <a:latin typeface="Arial"/>
                        <a:ea typeface="Arial"/>
                        <a:cs typeface="Times New Roman"/>
                      </a:endParaRPr>
                    </a:p>
                  </a:txBody>
                  <a:tcPr marL="68580" marR="68580" marT="0" marB="0"/>
                </a:tc>
                <a:extLst>
                  <a:ext uri="{0D108BD9-81ED-4DB2-BD59-A6C34878D82A}">
                    <a16:rowId xmlns:a16="http://schemas.microsoft.com/office/drawing/2014/main" val="10005"/>
                  </a:ext>
                </a:extLst>
              </a:tr>
            </a:tbl>
          </a:graphicData>
        </a:graphic>
      </p:graphicFrame>
      <p:pic>
        <p:nvPicPr>
          <p:cNvPr id="1025" name="Picture 1" descr="F:\anuradha\august\05.08.2022\job 1\job card\download (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1" y="1143000"/>
            <a:ext cx="1378689" cy="9144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7078163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pPr lvl="0"/>
            <a:r>
              <a:rPr lang="en-GB" dirty="0"/>
              <a:t>From the above it was found that the suitable way of marketing the services is market development. </a:t>
            </a:r>
            <a:endParaRPr lang="en-US" dirty="0"/>
          </a:p>
          <a:p>
            <a:endParaRPr lang="en-US" dirty="0"/>
          </a:p>
        </p:txBody>
      </p:sp>
      <p:sp>
        <p:nvSpPr>
          <p:cNvPr id="3" name="Title 2"/>
          <p:cNvSpPr>
            <a:spLocks noGrp="1"/>
          </p:cNvSpPr>
          <p:nvPr>
            <p:ph type="title"/>
          </p:nvPr>
        </p:nvSpPr>
        <p:spPr/>
        <p:txBody>
          <a:bodyPr>
            <a:normAutofit/>
          </a:bodyPr>
          <a:lstStyle/>
          <a:p>
            <a:r>
              <a:rPr lang="en-GB" b="1" dirty="0"/>
              <a:t>Conclusion</a:t>
            </a:r>
            <a:endParaRPr lang="en-US" dirty="0"/>
          </a:p>
        </p:txBody>
      </p:sp>
      <p:pic>
        <p:nvPicPr>
          <p:cNvPr id="9218" name="Picture 2" descr="F:\anuradha\august\05.08.2022\job 1\job card\download (5).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2800" y="2667001"/>
            <a:ext cx="2705100" cy="1685925"/>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extLst>
      <p:ext uri="{BB962C8B-B14F-4D97-AF65-F5344CB8AC3E}">
        <p14:creationId xmlns:p14="http://schemas.microsoft.com/office/powerpoint/2010/main" val="21246744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US" b="1" dirty="0"/>
              <a:t>References</a:t>
            </a:r>
            <a:endParaRPr lang="en-US" dirty="0"/>
          </a:p>
        </p:txBody>
      </p:sp>
      <p:sp>
        <p:nvSpPr>
          <p:cNvPr id="6" name="Content Placeholder 5"/>
          <p:cNvSpPr>
            <a:spLocks noGrp="1"/>
          </p:cNvSpPr>
          <p:nvPr>
            <p:ph idx="1"/>
          </p:nvPr>
        </p:nvSpPr>
        <p:spPr/>
        <p:txBody>
          <a:bodyPr>
            <a:normAutofit fontScale="85000" lnSpcReduction="10000"/>
          </a:bodyPr>
          <a:lstStyle/>
          <a:p>
            <a:r>
              <a:rPr lang="en-GB" dirty="0" err="1"/>
              <a:t>Benzaghta</a:t>
            </a:r>
            <a:r>
              <a:rPr lang="en-GB" dirty="0"/>
              <a:t>, M.A., </a:t>
            </a:r>
            <a:r>
              <a:rPr lang="en-GB" dirty="0" err="1"/>
              <a:t>Elwalda</a:t>
            </a:r>
            <a:r>
              <a:rPr lang="en-GB" dirty="0"/>
              <a:t>, A., </a:t>
            </a:r>
            <a:r>
              <a:rPr lang="en-GB" dirty="0" err="1"/>
              <a:t>Mousa</a:t>
            </a:r>
            <a:r>
              <a:rPr lang="en-GB" dirty="0"/>
              <a:t>, M.M., </a:t>
            </a:r>
            <a:r>
              <a:rPr lang="en-GB" dirty="0" err="1"/>
              <a:t>Erkan</a:t>
            </a:r>
            <a:r>
              <a:rPr lang="en-GB" dirty="0"/>
              <a:t>, I. and </a:t>
            </a:r>
            <a:r>
              <a:rPr lang="en-GB" dirty="0" err="1"/>
              <a:t>Rahman</a:t>
            </a:r>
            <a:r>
              <a:rPr lang="en-GB" dirty="0"/>
              <a:t>, M., 2021. SWOT analysis applications: An integrative literature review. </a:t>
            </a:r>
            <a:r>
              <a:rPr lang="en-GB" i="1" dirty="0"/>
              <a:t>Journal of Global Business Insights</a:t>
            </a:r>
            <a:r>
              <a:rPr lang="en-GB" dirty="0"/>
              <a:t>, </a:t>
            </a:r>
            <a:r>
              <a:rPr lang="en-GB" i="1" dirty="0"/>
              <a:t>6</a:t>
            </a:r>
            <a:r>
              <a:rPr lang="en-GB" dirty="0"/>
              <a:t>(1), pp.55-73.</a:t>
            </a:r>
            <a:endParaRPr lang="en-US" dirty="0"/>
          </a:p>
          <a:p>
            <a:r>
              <a:rPr lang="en-GB" dirty="0" err="1"/>
              <a:t>Camilleri</a:t>
            </a:r>
            <a:r>
              <a:rPr lang="en-GB" dirty="0"/>
              <a:t>, M.A., 2018. Market segmentation, targeting and positioning. In </a:t>
            </a:r>
            <a:r>
              <a:rPr lang="en-GB" i="1" dirty="0"/>
              <a:t>Travel marketing, tourism economics and the airline product</a:t>
            </a:r>
            <a:r>
              <a:rPr lang="en-GB" dirty="0"/>
              <a:t> (pp. 69-83). Springer, Cham.</a:t>
            </a:r>
            <a:endParaRPr lang="en-US" dirty="0"/>
          </a:p>
          <a:p>
            <a:r>
              <a:rPr lang="en-GB" dirty="0"/>
              <a:t>Citation, 2022. </a:t>
            </a:r>
            <a:r>
              <a:rPr lang="en-GB" i="1" dirty="0"/>
              <a:t>UK Employment Laws Explained </a:t>
            </a:r>
            <a:r>
              <a:rPr lang="en-GB" dirty="0"/>
              <a:t>[online] Available at: https://</a:t>
            </a:r>
            <a:r>
              <a:rPr lang="en-GB" dirty="0" err="1"/>
              <a:t>www.citation.co.uk</a:t>
            </a:r>
            <a:r>
              <a:rPr lang="en-GB" dirty="0"/>
              <a:t>/news/</a:t>
            </a:r>
            <a:r>
              <a:rPr lang="en-GB" dirty="0" err="1"/>
              <a:t>hr</a:t>
            </a:r>
            <a:r>
              <a:rPr lang="en-GB" dirty="0"/>
              <a:t>-and-employment-law/</a:t>
            </a:r>
            <a:r>
              <a:rPr lang="en-GB" dirty="0" err="1"/>
              <a:t>uk</a:t>
            </a:r>
            <a:r>
              <a:rPr lang="en-GB" dirty="0"/>
              <a:t>-employment-laws-explained/#:~:text=UK%20employment%20laws%20are%20in,relationship%20between%20the%20two%20fair.[Accessed 09 August 2022]</a:t>
            </a:r>
            <a:endParaRPr lang="en-US" dirty="0"/>
          </a:p>
          <a:p>
            <a:endParaRPr lang="en-US" dirty="0"/>
          </a:p>
        </p:txBody>
      </p:sp>
    </p:spTree>
    <p:extLst>
      <p:ext uri="{BB962C8B-B14F-4D97-AF65-F5344CB8AC3E}">
        <p14:creationId xmlns:p14="http://schemas.microsoft.com/office/powerpoint/2010/main" val="10734197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F:\anuradha\august\05.08.2022\job 1\job card\download (6).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99716" y="0"/>
            <a:ext cx="9168284"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4325559"/>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uture">
  <a:themeElements>
    <a:clrScheme name="Couture">
      <a:dk1>
        <a:sysClr val="windowText" lastClr="000000"/>
      </a:dk1>
      <a:lt1>
        <a:sysClr val="window" lastClr="FFFFFF"/>
      </a:lt1>
      <a:dk2>
        <a:srgbClr val="37302A"/>
      </a:dk2>
      <a:lt2>
        <a:srgbClr val="D0CCB9"/>
      </a:lt2>
      <a:accent1>
        <a:srgbClr val="9E8E5C"/>
      </a:accent1>
      <a:accent2>
        <a:srgbClr val="A09781"/>
      </a:accent2>
      <a:accent3>
        <a:srgbClr val="85776D"/>
      </a:accent3>
      <a:accent4>
        <a:srgbClr val="AEAFA9"/>
      </a:accent4>
      <a:accent5>
        <a:srgbClr val="8D878B"/>
      </a:accent5>
      <a:accent6>
        <a:srgbClr val="6B6149"/>
      </a:accent6>
      <a:hlink>
        <a:srgbClr val="B6A272"/>
      </a:hlink>
      <a:folHlink>
        <a:srgbClr val="8A784F"/>
      </a:folHlink>
    </a:clrScheme>
    <a:fontScheme name="Custom 1">
      <a:majorFont>
        <a:latin typeface="Arial"/>
        <a:ea typeface=""/>
        <a:cs typeface=""/>
      </a:majorFont>
      <a:minorFont>
        <a:latin typeface="Arial"/>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70000"/>
              </a:schemeClr>
            </a:gs>
            <a:gs pos="100000">
              <a:schemeClr val="phClr">
                <a:shade val="80000"/>
              </a:schemeClr>
            </a:gs>
          </a:gsLst>
          <a:path path="circle">
            <a:fillToRect l="50000" t="100000" r="100000" b="100000"/>
          </a:path>
        </a:gradFill>
        <a:blipFill rotWithShape="1">
          <a:blip xmlns:r="http://schemas.openxmlformats.org/officeDocument/2006/relationships" r:embed="rId1">
            <a:duotone>
              <a:schemeClr val="phClr">
                <a:shade val="30000"/>
                <a:satMod val="200000"/>
              </a:schemeClr>
              <a:schemeClr val="phClr">
                <a:tint val="20000"/>
              </a:schemeClr>
            </a:duotone>
          </a:blip>
          <a:stretch/>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975</TotalTime>
  <Words>2914</Words>
  <Application>Microsoft Office PowerPoint</Application>
  <PresentationFormat>Widescreen</PresentationFormat>
  <Paragraphs>184</Paragraphs>
  <Slides>13</Slides>
  <Notes>9</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13</vt:i4>
      </vt:variant>
    </vt:vector>
  </HeadingPairs>
  <TitlesOfParts>
    <vt:vector size="19" baseType="lpstr">
      <vt:lpstr>Arial</vt:lpstr>
      <vt:lpstr>Calibri</vt:lpstr>
      <vt:lpstr>Calibri Light</vt:lpstr>
      <vt:lpstr>Wingdings</vt:lpstr>
      <vt:lpstr>Office Theme</vt:lpstr>
      <vt:lpstr>Couture</vt:lpstr>
      <vt:lpstr>ENTREPRENEURSHIP</vt:lpstr>
      <vt:lpstr>Table of Contents</vt:lpstr>
      <vt:lpstr>Introduction</vt:lpstr>
      <vt:lpstr>SWOT analysis</vt:lpstr>
      <vt:lpstr>PESTLE analysis</vt:lpstr>
      <vt:lpstr>4ps of marketing</vt:lpstr>
      <vt:lpstr>Porter’s five forces</vt:lpstr>
      <vt:lpstr>Target Market</vt:lpstr>
      <vt:lpstr>Marketing Plan (Ansoff matrix)</vt:lpstr>
      <vt:lpstr>Financial plan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dc:title>
  <dc:creator>Alexandru Eros</dc:creator>
  <cp:lastModifiedBy>Alexandru Eros (2008584)</cp:lastModifiedBy>
  <cp:revision>1</cp:revision>
  <dcterms:created xsi:type="dcterms:W3CDTF">2022-08-11T23:32:16Z</dcterms:created>
  <dcterms:modified xsi:type="dcterms:W3CDTF">2022-08-12T15:47:39Z</dcterms:modified>
</cp:coreProperties>
</file>