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DC4997B-0542-40E2-ADBE-C6C68C269B99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9A2AA09-3EB0-4723-B619-D1B6D8A3018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CE787F-E613-4B96-85E0-28638B06B889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667F856-1184-4FFE-A535-56A3CED809C8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11E0C5-C03A-4E36-BFD9-A0C90FDE6154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6120EF-92D5-4986-8AF3-9DE7DDB2D07F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35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8BE3D9-A456-43A2-B0F9-0ED74A3DE02F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96E445-083A-49F2-9D76-512643D98D25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2A44A3E-FA63-4296-80F3-E7D9470BED0F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17643B-ED67-424B-BD45-455A9F3CC18A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17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60EC9CF-F031-4890-A0E8-92CD736ABB83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37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DC8CF1-B7BE-4D36-97CE-BFD73ABA0E04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285BA7-19D1-4150-B60E-50489DCC2521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5D4B86-4958-4E00-8652-7B653E467F2E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4C137-CA5D-4B76-93D0-2CCE07C7AEF1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96943-020B-43E9-9055-7A45C595B7D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82CB6-7940-42E5-862F-4C1281EFFD27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EA004-3A97-4BF9-AEC5-49D744D1FB7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BDAFE-5A95-4C83-B5DD-23932A5F60B5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9E772-248A-484B-9554-C1DE60BB3AF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3AF6E-6EF0-486D-93E0-959AFB105FF3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AC49F-8701-430A-B65B-693F432718A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C8D2-3916-484F-BF41-708D72741621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08A1B-2641-46D1-80BE-94B04A574D8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D775B-D379-4A7A-9B9E-46A0DA5F334A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0C98D-A048-4107-A9ED-41AD24AC587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BE5E3-94EC-4FDE-B39B-1F365A34A205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0DB82-FB2F-4136-BB3D-E1C3F03AB0F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F3076-099B-432A-8C0C-FA4576616840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2C793-3937-4695-8143-7EA4DD5E62E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11AB7-E199-4A2B-9A80-8B633443EA27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CE74C-4748-4BE6-8430-E00C5EE2A05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E11FB-95B5-47C9-84F4-ADE48828E1E6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9E34C-B7A5-4A1D-BF13-8031A9B0C2E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69098-2EA7-40C8-97A6-37F4807464C5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AC530-21EF-473F-B008-FF6741D06A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578148-C6E6-47EF-8C14-E21D44750A95}" type="datetimeFigureOut">
              <a:rPr lang="en-US"/>
              <a:pPr>
                <a:defRPr/>
              </a:pPr>
              <a:t>10/6/2011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6DC567F-B586-4A49-81C1-D7BE7AEC33B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" descr="Britain map 0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Box 4"/>
          <p:cNvSpPr txBox="1">
            <a:spLocks noChangeArrowheads="1"/>
          </p:cNvSpPr>
          <p:nvPr/>
        </p:nvSpPr>
        <p:spPr bwMode="auto">
          <a:xfrm>
            <a:off x="214313" y="214313"/>
            <a:ext cx="286543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Introducing  </a:t>
            </a:r>
          </a:p>
          <a:p>
            <a:r>
              <a:rPr lang="en-GB" sz="4000" b="1">
                <a:latin typeface="Calibri" pitchFamily="34" charset="0"/>
              </a:rPr>
              <a:t>British  </a:t>
            </a:r>
          </a:p>
          <a:p>
            <a:r>
              <a:rPr lang="en-GB" sz="4000" b="1">
                <a:latin typeface="Calibri" pitchFamily="34" charset="0"/>
              </a:rPr>
              <a:t>archaeology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3184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PALAEOLITHIC</a:t>
            </a:r>
          </a:p>
        </p:txBody>
      </p:sp>
      <p:sp>
        <p:nvSpPr>
          <p:cNvPr id="16387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3489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500,000 BC – 8,500 BC</a:t>
            </a:r>
            <a:endParaRPr lang="en-GB" b="1">
              <a:latin typeface="Calibri" pitchFamily="34" charset="0"/>
            </a:endParaRPr>
          </a:p>
        </p:txBody>
      </p:sp>
      <p:sp>
        <p:nvSpPr>
          <p:cNvPr id="16388" name="TextBox 4"/>
          <p:cNvSpPr txBox="1">
            <a:spLocks noChangeArrowheads="1"/>
          </p:cNvSpPr>
          <p:nvPr/>
        </p:nvSpPr>
        <p:spPr bwMode="auto">
          <a:xfrm>
            <a:off x="285750" y="2000250"/>
            <a:ext cx="48307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alibri" pitchFamily="34" charset="0"/>
              </a:rPr>
              <a:t>Lower Palaeolithic  </a:t>
            </a:r>
            <a:r>
              <a:rPr lang="en-GB" b="1">
                <a:latin typeface="Calibri" pitchFamily="34" charset="0"/>
              </a:rPr>
              <a:t>- c.500,000 BC – c.250,000 BC</a:t>
            </a:r>
          </a:p>
          <a:p>
            <a:endParaRPr lang="en-GB" b="1">
              <a:latin typeface="Calibri" pitchFamily="34" charset="0"/>
            </a:endParaRPr>
          </a:p>
          <a:p>
            <a:r>
              <a:rPr lang="en-GB" b="1">
                <a:solidFill>
                  <a:srgbClr val="FF0000"/>
                </a:solidFill>
                <a:latin typeface="Calibri" pitchFamily="34" charset="0"/>
              </a:rPr>
              <a:t>Middle Palaeolithic</a:t>
            </a:r>
            <a:r>
              <a:rPr lang="en-GB" b="1">
                <a:latin typeface="Calibri" pitchFamily="34" charset="0"/>
              </a:rPr>
              <a:t>  - c.250,000 BC – c.35,000 BC</a:t>
            </a:r>
          </a:p>
          <a:p>
            <a:endParaRPr lang="en-GB" b="1">
              <a:latin typeface="Calibri" pitchFamily="34" charset="0"/>
            </a:endParaRPr>
          </a:p>
          <a:p>
            <a:r>
              <a:rPr lang="en-GB" b="1">
                <a:solidFill>
                  <a:srgbClr val="FF0000"/>
                </a:solidFill>
                <a:latin typeface="Calibri" pitchFamily="34" charset="0"/>
              </a:rPr>
              <a:t>Upper Palaeolithic  </a:t>
            </a:r>
            <a:r>
              <a:rPr lang="en-GB" b="1">
                <a:latin typeface="Calibri" pitchFamily="34" charset="0"/>
              </a:rPr>
              <a:t>- c.35,000 BC – c.8,500 BC</a:t>
            </a: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4400550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changing environments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Neanderthals + modern humans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new technologies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174875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*Boxgrove</a:t>
            </a:r>
          </a:p>
          <a:p>
            <a:r>
              <a:rPr lang="en-GB" sz="2400" b="1">
                <a:latin typeface="Calibri" pitchFamily="34" charset="0"/>
              </a:rPr>
              <a:t>*Swanscombe</a:t>
            </a:r>
          </a:p>
          <a:p>
            <a:r>
              <a:rPr lang="en-GB" sz="2400" b="1">
                <a:latin typeface="Calibri" pitchFamily="34" charset="0"/>
              </a:rPr>
              <a:t>*Middenhall</a:t>
            </a:r>
          </a:p>
          <a:p>
            <a:r>
              <a:rPr lang="en-GB" sz="2400" b="1">
                <a:latin typeface="Calibri" pitchFamily="34" charset="0"/>
              </a:rPr>
              <a:t>*Hoxne</a:t>
            </a:r>
          </a:p>
          <a:p>
            <a:r>
              <a:rPr lang="en-GB" sz="2400" b="1">
                <a:latin typeface="Calibri" pitchFamily="34" charset="0"/>
              </a:rPr>
              <a:t>*Creswell Crags</a:t>
            </a:r>
          </a:p>
          <a:p>
            <a:r>
              <a:rPr lang="en-GB" sz="2400" b="1">
                <a:latin typeface="Calibri" pitchFamily="34" charset="0"/>
              </a:rPr>
              <a:t>*Kent’s Cavern</a:t>
            </a:r>
          </a:p>
          <a:p>
            <a:r>
              <a:rPr lang="en-GB" sz="2400" b="1">
                <a:latin typeface="Calibri" pitchFamily="34" charset="0"/>
              </a:rPr>
              <a:t>*Gough’s cave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2803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MESOLITHIC</a:t>
            </a:r>
          </a:p>
        </p:txBody>
      </p:sp>
      <p:sp>
        <p:nvSpPr>
          <p:cNvPr id="18435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3124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8,500 BC – 4,000 BC</a:t>
            </a:r>
          </a:p>
        </p:txBody>
      </p:sp>
      <p:sp>
        <p:nvSpPr>
          <p:cNvPr id="18436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3557588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changing environments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Britain becomes an island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new technologies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18437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290763" cy="347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*Star Carr</a:t>
            </a:r>
          </a:p>
          <a:p>
            <a:r>
              <a:rPr lang="en-GB" sz="2400" b="1">
                <a:latin typeface="Calibri" pitchFamily="34" charset="0"/>
              </a:rPr>
              <a:t>*Broomhill</a:t>
            </a:r>
          </a:p>
          <a:p>
            <a:r>
              <a:rPr lang="en-GB" sz="2400" b="1">
                <a:latin typeface="Calibri" pitchFamily="34" charset="0"/>
              </a:rPr>
              <a:t>*Crandons Cross</a:t>
            </a:r>
          </a:p>
          <a:p>
            <a:r>
              <a:rPr lang="en-GB" sz="2400" b="1">
                <a:latin typeface="Calibri" pitchFamily="34" charset="0"/>
              </a:rPr>
              <a:t>*Warcock Hill</a:t>
            </a:r>
          </a:p>
          <a:p>
            <a:r>
              <a:rPr lang="en-GB" sz="2400" b="1">
                <a:latin typeface="Calibri" pitchFamily="34" charset="0"/>
              </a:rPr>
              <a:t>*Howick</a:t>
            </a:r>
          </a:p>
          <a:p>
            <a:r>
              <a:rPr lang="en-GB" sz="2400" b="1">
                <a:latin typeface="Calibri" pitchFamily="34" charset="0"/>
              </a:rPr>
              <a:t>*Deepcar</a:t>
            </a:r>
          </a:p>
          <a:p>
            <a:r>
              <a:rPr lang="en-GB" sz="2400" b="1">
                <a:latin typeface="Calibri" pitchFamily="34" charset="0"/>
              </a:rPr>
              <a:t>*Aveline’s Hole</a:t>
            </a: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24479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NEOLITHIC</a:t>
            </a:r>
          </a:p>
        </p:txBody>
      </p:sp>
      <p:sp>
        <p:nvSpPr>
          <p:cNvPr id="20483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3124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4,000 BC – 2,200 BC</a:t>
            </a:r>
          </a:p>
        </p:txBody>
      </p:sp>
      <p:sp>
        <p:nvSpPr>
          <p:cNvPr id="20484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4800600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introduction of farming and pottery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trade and exchange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monumentality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20485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314575" cy="458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*Stonehenge</a:t>
            </a:r>
          </a:p>
          <a:p>
            <a:r>
              <a:rPr lang="en-GB" sz="2400" b="1">
                <a:latin typeface="Calibri" pitchFamily="34" charset="0"/>
              </a:rPr>
              <a:t>*West Kennet</a:t>
            </a:r>
          </a:p>
          <a:p>
            <a:r>
              <a:rPr lang="en-GB" sz="2400" b="1">
                <a:latin typeface="Calibri" pitchFamily="34" charset="0"/>
              </a:rPr>
              <a:t>*Windmill Hill</a:t>
            </a:r>
          </a:p>
          <a:p>
            <a:r>
              <a:rPr lang="en-GB" sz="2400" b="1">
                <a:latin typeface="Calibri" pitchFamily="34" charset="0"/>
              </a:rPr>
              <a:t>*’Sweet Track’</a:t>
            </a:r>
          </a:p>
          <a:p>
            <a:r>
              <a:rPr lang="en-GB" sz="2400" b="1">
                <a:latin typeface="Calibri" pitchFamily="34" charset="0"/>
              </a:rPr>
              <a:t>*Grimes Graves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Durrington Wa</a:t>
            </a:r>
            <a:r>
              <a:rPr lang="en-GB" sz="2400" b="1">
                <a:latin typeface="Calibri" pitchFamily="34" charset="0"/>
              </a:rPr>
              <a:t>lls</a:t>
            </a:r>
          </a:p>
          <a:p>
            <a:r>
              <a:rPr lang="en-GB" sz="2400" b="1">
                <a:latin typeface="Calibri" pitchFamily="34" charset="0"/>
              </a:rPr>
              <a:t>*Silbury Hill</a:t>
            </a:r>
          </a:p>
          <a:p>
            <a:r>
              <a:rPr lang="en-GB" sz="2400" b="1">
                <a:latin typeface="Calibri" pitchFamily="34" charset="0"/>
              </a:rPr>
              <a:t>*Avebury</a:t>
            </a:r>
          </a:p>
          <a:p>
            <a:r>
              <a:rPr lang="en-GB" sz="2400" b="1">
                <a:latin typeface="Calibri" pitchFamily="34" charset="0"/>
              </a:rPr>
              <a:t>*Hambledon Hill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25749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Bronze Age</a:t>
            </a:r>
          </a:p>
        </p:txBody>
      </p:sp>
      <p:sp>
        <p:nvSpPr>
          <p:cNvPr id="22531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2849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2,200 BC – 800 BC</a:t>
            </a:r>
            <a:endParaRPr lang="en-GB" b="1">
              <a:latin typeface="Calibri" pitchFamily="34" charset="0"/>
            </a:endParaRPr>
          </a:p>
        </p:txBody>
      </p:sp>
      <p:sp>
        <p:nvSpPr>
          <p:cNvPr id="22532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4629150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metal working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cross channel trade and exchange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ritual structures and sacred places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22533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201863" cy="458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*Stonehenge</a:t>
            </a:r>
          </a:p>
          <a:p>
            <a:r>
              <a:rPr lang="en-GB" sz="2400" b="1">
                <a:latin typeface="Calibri" pitchFamily="34" charset="0"/>
              </a:rPr>
              <a:t>*Uffington</a:t>
            </a:r>
          </a:p>
          <a:p>
            <a:r>
              <a:rPr lang="en-GB" sz="2400" b="1">
                <a:latin typeface="Calibri" pitchFamily="34" charset="0"/>
              </a:rPr>
              <a:t>*Dover boat</a:t>
            </a:r>
          </a:p>
          <a:p>
            <a:r>
              <a:rPr lang="en-GB" sz="2400" b="1">
                <a:latin typeface="Calibri" pitchFamily="34" charset="0"/>
              </a:rPr>
              <a:t>*North Ferriby</a:t>
            </a:r>
          </a:p>
          <a:p>
            <a:r>
              <a:rPr lang="en-GB" sz="2400" b="1">
                <a:latin typeface="Calibri" pitchFamily="34" charset="0"/>
              </a:rPr>
              <a:t>*Potterne</a:t>
            </a:r>
          </a:p>
          <a:p>
            <a:r>
              <a:rPr lang="en-GB" sz="2400" b="1">
                <a:latin typeface="Calibri" pitchFamily="34" charset="0"/>
              </a:rPr>
              <a:t>*Dorney</a:t>
            </a:r>
          </a:p>
          <a:p>
            <a:r>
              <a:rPr lang="en-GB" sz="2400" b="1">
                <a:latin typeface="Calibri" pitchFamily="34" charset="0"/>
              </a:rPr>
              <a:t>*Caldicot</a:t>
            </a:r>
          </a:p>
          <a:p>
            <a:r>
              <a:rPr lang="en-GB" sz="2400" b="1">
                <a:latin typeface="Calibri" pitchFamily="34" charset="0"/>
              </a:rPr>
              <a:t>*Flag Fen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Sutton Courtenay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1971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Iron Age</a:t>
            </a:r>
          </a:p>
        </p:txBody>
      </p:sp>
      <p:sp>
        <p:nvSpPr>
          <p:cNvPr id="24579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2441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800 BC – AD 43</a:t>
            </a:r>
            <a:endParaRPr lang="en-GB" b="1">
              <a:latin typeface="Calibri" pitchFamily="34" charset="0"/>
            </a:endParaRPr>
          </a:p>
        </p:txBody>
      </p:sp>
      <p:sp>
        <p:nvSpPr>
          <p:cNvPr id="24580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6159500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new metal working techniques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regional diversity and cultural identities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coinage and contemporary historical accounts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24581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244725" cy="458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*Danebury</a:t>
            </a:r>
          </a:p>
          <a:p>
            <a:r>
              <a:rPr lang="en-GB" sz="2400" b="1">
                <a:latin typeface="Calibri" pitchFamily="34" charset="0"/>
              </a:rPr>
              <a:t>*Glastonbury</a:t>
            </a:r>
          </a:p>
          <a:p>
            <a:r>
              <a:rPr lang="en-GB" sz="2400" b="1">
                <a:latin typeface="Calibri" pitchFamily="34" charset="0"/>
              </a:rPr>
              <a:t>*Maiden Castle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Hengistbury Head</a:t>
            </a:r>
          </a:p>
          <a:p>
            <a:r>
              <a:rPr lang="en-GB" sz="2400" b="1">
                <a:latin typeface="Calibri" pitchFamily="34" charset="0"/>
              </a:rPr>
              <a:t>*Castell Henllys</a:t>
            </a:r>
          </a:p>
          <a:p>
            <a:r>
              <a:rPr lang="en-GB" sz="2400" b="1">
                <a:latin typeface="Calibri" pitchFamily="34" charset="0"/>
              </a:rPr>
              <a:t>*Bredon Hill</a:t>
            </a:r>
          </a:p>
          <a:p>
            <a:r>
              <a:rPr lang="en-GB" sz="2400" b="1">
                <a:latin typeface="Calibri" pitchFamily="34" charset="0"/>
              </a:rPr>
              <a:t>*Woodbury</a:t>
            </a:r>
          </a:p>
          <a:p>
            <a:r>
              <a:rPr lang="en-GB" sz="2400" b="1">
                <a:latin typeface="Calibri" pitchFamily="34" charset="0"/>
              </a:rPr>
              <a:t>*Sheepen</a:t>
            </a:r>
          </a:p>
          <a:p>
            <a:r>
              <a:rPr lang="en-GB" sz="2400" b="1">
                <a:latin typeface="Calibri" pitchFamily="34" charset="0"/>
              </a:rPr>
              <a:t>*Bagendon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19129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ROMAN</a:t>
            </a:r>
          </a:p>
        </p:txBody>
      </p:sp>
      <p:sp>
        <p:nvSpPr>
          <p:cNvPr id="26627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19669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AD 43 – 410</a:t>
            </a:r>
            <a:endParaRPr lang="en-GB" b="1">
              <a:latin typeface="Calibri" pitchFamily="34" charset="0"/>
            </a:endParaRPr>
          </a:p>
        </p:txBody>
      </p:sp>
      <p:sp>
        <p:nvSpPr>
          <p:cNvPr id="26628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5430838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major transport structures and networks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new social structures and economies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art and architecture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26629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178050" cy="458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*Colchester</a:t>
            </a:r>
          </a:p>
          <a:p>
            <a:r>
              <a:rPr lang="en-GB" sz="2400" b="1">
                <a:latin typeface="Calibri" pitchFamily="34" charset="0"/>
              </a:rPr>
              <a:t>*London</a:t>
            </a:r>
          </a:p>
          <a:p>
            <a:r>
              <a:rPr lang="en-GB" sz="2400" b="1">
                <a:latin typeface="Calibri" pitchFamily="34" charset="0"/>
              </a:rPr>
              <a:t>*York</a:t>
            </a:r>
          </a:p>
          <a:p>
            <a:r>
              <a:rPr lang="en-GB" sz="2400" b="1">
                <a:latin typeface="Calibri" pitchFamily="34" charset="0"/>
              </a:rPr>
              <a:t>*Chester</a:t>
            </a:r>
          </a:p>
          <a:p>
            <a:r>
              <a:rPr lang="en-GB" sz="2400" b="1">
                <a:latin typeface="Calibri" pitchFamily="34" charset="0"/>
              </a:rPr>
              <a:t>*Vindolanda</a:t>
            </a:r>
          </a:p>
          <a:p>
            <a:r>
              <a:rPr lang="en-GB" sz="2400" b="1">
                <a:latin typeface="Calibri" pitchFamily="34" charset="0"/>
              </a:rPr>
              <a:t>*Hadrian’s Wall</a:t>
            </a:r>
          </a:p>
          <a:p>
            <a:r>
              <a:rPr lang="en-GB" sz="2400" b="1">
                <a:latin typeface="Calibri" pitchFamily="34" charset="0"/>
              </a:rPr>
              <a:t>*Bath</a:t>
            </a:r>
          </a:p>
          <a:p>
            <a:r>
              <a:rPr lang="en-GB" sz="2400" b="1">
                <a:latin typeface="Calibri" pitchFamily="34" charset="0"/>
              </a:rPr>
              <a:t>*Silchester</a:t>
            </a:r>
          </a:p>
          <a:p>
            <a:r>
              <a:rPr lang="en-GB" sz="2400" b="1">
                <a:latin typeface="Calibri" pitchFamily="34" charset="0"/>
              </a:rPr>
              <a:t>*Dolaucothi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3328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Early Medieval</a:t>
            </a:r>
          </a:p>
        </p:txBody>
      </p:sp>
      <p:sp>
        <p:nvSpPr>
          <p:cNvPr id="28675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23320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AD 410 – 1066</a:t>
            </a:r>
            <a:endParaRPr lang="en-GB" b="1">
              <a:latin typeface="Calibri" pitchFamily="34" charset="0"/>
            </a:endParaRPr>
          </a:p>
        </p:txBody>
      </p:sp>
      <p:sp>
        <p:nvSpPr>
          <p:cNvPr id="28676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6116638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changing economies and competing kingdoms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Christianity 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Vikings and Danelaw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28677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016125" cy="495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*Offa’s Dyke</a:t>
            </a:r>
          </a:p>
          <a:p>
            <a:r>
              <a:rPr lang="en-GB" sz="2400" b="1">
                <a:latin typeface="Calibri" pitchFamily="34" charset="0"/>
              </a:rPr>
              <a:t>*London</a:t>
            </a:r>
          </a:p>
          <a:p>
            <a:r>
              <a:rPr lang="en-GB" sz="2400" b="1">
                <a:latin typeface="Calibri" pitchFamily="34" charset="0"/>
              </a:rPr>
              <a:t>*York</a:t>
            </a:r>
          </a:p>
          <a:p>
            <a:r>
              <a:rPr lang="en-GB" sz="2400" b="1">
                <a:latin typeface="Calibri" pitchFamily="34" charset="0"/>
              </a:rPr>
              <a:t>*Dublin</a:t>
            </a:r>
          </a:p>
          <a:p>
            <a:r>
              <a:rPr lang="en-GB" sz="2400" b="1">
                <a:latin typeface="Calibri" pitchFamily="34" charset="0"/>
              </a:rPr>
              <a:t>*Sutton Hoo</a:t>
            </a:r>
          </a:p>
          <a:p>
            <a:r>
              <a:rPr lang="en-GB" sz="2400" b="1">
                <a:latin typeface="Calibri" pitchFamily="34" charset="0"/>
              </a:rPr>
              <a:t>*Winchester</a:t>
            </a:r>
          </a:p>
          <a:p>
            <a:r>
              <a:rPr lang="en-GB" sz="2400" b="1">
                <a:latin typeface="Calibri" pitchFamily="34" charset="0"/>
              </a:rPr>
              <a:t>*Yevering</a:t>
            </a:r>
          </a:p>
          <a:p>
            <a:r>
              <a:rPr lang="en-GB" sz="2400" b="1">
                <a:latin typeface="Calibri" pitchFamily="34" charset="0"/>
              </a:rPr>
              <a:t>*Chedder</a:t>
            </a:r>
          </a:p>
          <a:p>
            <a:r>
              <a:rPr lang="en-GB" sz="2400" b="1">
                <a:latin typeface="Calibri" pitchFamily="34" charset="0"/>
              </a:rPr>
              <a:t>*Jarrow</a:t>
            </a:r>
          </a:p>
          <a:p>
            <a:r>
              <a:rPr lang="en-GB" sz="2400" b="1">
                <a:latin typeface="Calibri" pitchFamily="34" charset="0"/>
              </a:rPr>
              <a:t>*Nevern Cross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21637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Medieval</a:t>
            </a:r>
          </a:p>
        </p:txBody>
      </p:sp>
      <p:sp>
        <p:nvSpPr>
          <p:cNvPr id="30723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2516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AD 1066 – 1500</a:t>
            </a:r>
            <a:endParaRPr lang="en-GB" b="1">
              <a:latin typeface="Calibri" pitchFamily="34" charset="0"/>
            </a:endParaRPr>
          </a:p>
        </p:txBody>
      </p:sp>
      <p:sp>
        <p:nvSpPr>
          <p:cNvPr id="30724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4208463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art and architecture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monasticism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political expansion and conflict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30725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203450" cy="495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*Lincoln</a:t>
            </a:r>
          </a:p>
          <a:p>
            <a:r>
              <a:rPr lang="en-GB" sz="2400" b="1">
                <a:latin typeface="Calibri" pitchFamily="34" charset="0"/>
              </a:rPr>
              <a:t>*London</a:t>
            </a:r>
          </a:p>
          <a:p>
            <a:r>
              <a:rPr lang="en-GB" sz="2400" b="1">
                <a:latin typeface="Calibri" pitchFamily="34" charset="0"/>
              </a:rPr>
              <a:t>*York</a:t>
            </a:r>
          </a:p>
          <a:p>
            <a:r>
              <a:rPr lang="en-GB" sz="2400" b="1">
                <a:latin typeface="Calibri" pitchFamily="34" charset="0"/>
              </a:rPr>
              <a:t>*Barnard Castle</a:t>
            </a:r>
          </a:p>
          <a:p>
            <a:r>
              <a:rPr lang="en-GB" sz="2400" b="1">
                <a:latin typeface="Calibri" pitchFamily="34" charset="0"/>
              </a:rPr>
              <a:t>*Strata Florida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Fountains Abbey</a:t>
            </a:r>
          </a:p>
          <a:p>
            <a:r>
              <a:rPr lang="en-GB" sz="2400" b="1">
                <a:latin typeface="Calibri" pitchFamily="34" charset="0"/>
              </a:rPr>
              <a:t>*Carew Castle</a:t>
            </a:r>
          </a:p>
          <a:p>
            <a:r>
              <a:rPr lang="en-GB" sz="2400" b="1">
                <a:latin typeface="Calibri" pitchFamily="34" charset="0"/>
              </a:rPr>
              <a:t>*Newport ship</a:t>
            </a:r>
          </a:p>
          <a:p>
            <a:r>
              <a:rPr lang="en-GB" sz="2400" b="1">
                <a:latin typeface="Calibri" pitchFamily="34" charset="0"/>
              </a:rPr>
              <a:t>*Canterbury</a:t>
            </a:r>
          </a:p>
          <a:p>
            <a:r>
              <a:rPr lang="en-GB" sz="2400" b="1">
                <a:latin typeface="Calibri" pitchFamily="34" charset="0"/>
              </a:rPr>
              <a:t>*Durham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0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3067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Early Modern</a:t>
            </a:r>
          </a:p>
        </p:txBody>
      </p:sp>
      <p:sp>
        <p:nvSpPr>
          <p:cNvPr id="32771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25161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AD 1500 – 1750</a:t>
            </a:r>
          </a:p>
          <a:p>
            <a:r>
              <a:rPr lang="en-GB" sz="2800" b="1">
                <a:latin typeface="Calibri" pitchFamily="34" charset="0"/>
              </a:rPr>
              <a:t>(Renaissance)</a:t>
            </a:r>
            <a:endParaRPr lang="en-GB" b="1">
              <a:latin typeface="Calibri" pitchFamily="34" charset="0"/>
            </a:endParaRPr>
          </a:p>
        </p:txBody>
      </p:sp>
      <p:sp>
        <p:nvSpPr>
          <p:cNvPr id="32772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4984750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Act of Union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religious wars and persecutions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colonialism and the origins of empire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32773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352675" cy="421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*Hampton Court</a:t>
            </a:r>
          </a:p>
          <a:p>
            <a:r>
              <a:rPr lang="en-GB" sz="2400" b="1">
                <a:latin typeface="Calibri" pitchFamily="34" charset="0"/>
              </a:rPr>
              <a:t>*Mary Rose</a:t>
            </a:r>
          </a:p>
          <a:p>
            <a:r>
              <a:rPr lang="en-GB" sz="2400" b="1">
                <a:latin typeface="Calibri" pitchFamily="34" charset="0"/>
              </a:rPr>
              <a:t>*Marston Moor</a:t>
            </a:r>
          </a:p>
          <a:p>
            <a:r>
              <a:rPr lang="en-GB" sz="2400" b="1">
                <a:latin typeface="Calibri" pitchFamily="34" charset="0"/>
              </a:rPr>
              <a:t>*Carew Castle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Fountains Abbey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Tower of London</a:t>
            </a:r>
          </a:p>
          <a:p>
            <a:r>
              <a:rPr lang="en-GB" sz="2400" b="1">
                <a:latin typeface="Calibri" pitchFamily="34" charset="0"/>
              </a:rPr>
              <a:t>*Rose theatre</a:t>
            </a:r>
          </a:p>
          <a:p>
            <a:r>
              <a:rPr lang="en-GB" sz="2400" b="1">
                <a:latin typeface="Calibri" pitchFamily="34" charset="0"/>
              </a:rPr>
              <a:t>*St.James Palace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3136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Industrial Age</a:t>
            </a:r>
          </a:p>
        </p:txBody>
      </p:sp>
      <p:sp>
        <p:nvSpPr>
          <p:cNvPr id="34819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2516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AD 1750 – 1900</a:t>
            </a:r>
          </a:p>
        </p:txBody>
      </p:sp>
      <p:sp>
        <p:nvSpPr>
          <p:cNvPr id="34820" name="TextBox 5"/>
          <p:cNvSpPr txBox="1">
            <a:spLocks noChangeArrowheads="1"/>
          </p:cNvSpPr>
          <p:nvPr/>
        </p:nvSpPr>
        <p:spPr bwMode="auto">
          <a:xfrm>
            <a:off x="285750" y="4429125"/>
            <a:ext cx="7138988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social, political and economic upheaval  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new technologies, industries and agricultural practices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rise of capitalism, birth of marxism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34821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225675" cy="421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*Ironbridge</a:t>
            </a:r>
          </a:p>
          <a:p>
            <a:r>
              <a:rPr lang="en-GB" sz="2400" b="1">
                <a:latin typeface="Calibri" pitchFamily="34" charset="0"/>
              </a:rPr>
              <a:t>*Crystal Palace</a:t>
            </a:r>
          </a:p>
          <a:p>
            <a:r>
              <a:rPr lang="en-GB" sz="2400" b="1">
                <a:latin typeface="Calibri" pitchFamily="34" charset="0"/>
              </a:rPr>
              <a:t>*Sheffield</a:t>
            </a:r>
          </a:p>
          <a:p>
            <a:r>
              <a:rPr lang="en-GB" sz="2400" b="1">
                <a:latin typeface="Calibri" pitchFamily="34" charset="0"/>
              </a:rPr>
              <a:t>*Birmingham</a:t>
            </a:r>
          </a:p>
          <a:p>
            <a:r>
              <a:rPr lang="en-GB" sz="2400" b="1">
                <a:latin typeface="Calibri" pitchFamily="34" charset="0"/>
              </a:rPr>
              <a:t>*Llangollen</a:t>
            </a:r>
            <a:endParaRPr lang="en-GB" sz="2400">
              <a:latin typeface="Calibri" pitchFamily="34" charset="0"/>
            </a:endParaRPr>
          </a:p>
          <a:p>
            <a:r>
              <a:rPr lang="en-GB" sz="2400" b="1">
                <a:latin typeface="Calibri" pitchFamily="34" charset="0"/>
              </a:rPr>
              <a:t>*Liverpool rail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Manchester canal</a:t>
            </a:r>
          </a:p>
          <a:p>
            <a:r>
              <a:rPr lang="en-GB" sz="2400" b="1">
                <a:latin typeface="Calibri" pitchFamily="34" charset="0"/>
              </a:rPr>
              <a:t>*Cardiff Bay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6" descr="Britain map fade 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16163" y="728663"/>
            <a:ext cx="45116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Box 7"/>
          <p:cNvSpPr txBox="1">
            <a:spLocks noChangeArrowheads="1"/>
          </p:cNvSpPr>
          <p:nvPr/>
        </p:nvSpPr>
        <p:spPr bwMode="auto">
          <a:xfrm>
            <a:off x="285750" y="428625"/>
            <a:ext cx="19018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latin typeface="Calibri" pitchFamily="34" charset="0"/>
              </a:rPr>
              <a:t>Modern</a:t>
            </a:r>
          </a:p>
        </p:txBody>
      </p:sp>
      <p:sp>
        <p:nvSpPr>
          <p:cNvPr id="36867" name="TextBox 3"/>
          <p:cNvSpPr txBox="1">
            <a:spLocks noChangeArrowheads="1"/>
          </p:cNvSpPr>
          <p:nvPr/>
        </p:nvSpPr>
        <p:spPr bwMode="auto">
          <a:xfrm>
            <a:off x="285750" y="1285875"/>
            <a:ext cx="2919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Calibri" pitchFamily="34" charset="0"/>
              </a:rPr>
              <a:t>AD 1900 – present</a:t>
            </a:r>
          </a:p>
        </p:txBody>
      </p:sp>
      <p:sp>
        <p:nvSpPr>
          <p:cNvPr id="36868" name="TextBox 5"/>
          <p:cNvSpPr txBox="1">
            <a:spLocks noChangeArrowheads="1"/>
          </p:cNvSpPr>
          <p:nvPr/>
        </p:nvSpPr>
        <p:spPr bwMode="auto">
          <a:xfrm>
            <a:off x="214313" y="3714750"/>
            <a:ext cx="7091362" cy="292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wars and international relationships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new technologies, industries and agricultural practices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decline of empire and rise of multi-culturism</a:t>
            </a:r>
          </a:p>
          <a:p>
            <a:pPr>
              <a:buFont typeface="Arial" charset="0"/>
              <a:buChar char="•"/>
            </a:pPr>
            <a:endParaRPr lang="en-GB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en-GB" sz="2400">
                <a:latin typeface="Calibri" pitchFamily="34" charset="0"/>
              </a:rPr>
              <a:t> dominance of the middle class</a:t>
            </a:r>
          </a:p>
          <a:p>
            <a:pPr>
              <a:buFont typeface="Arial" charset="0"/>
              <a:buChar char="•"/>
            </a:pPr>
            <a:endParaRPr lang="en-GB">
              <a:latin typeface="Calibri" pitchFamily="34" charset="0"/>
            </a:endParaRPr>
          </a:p>
        </p:txBody>
      </p:sp>
      <p:sp>
        <p:nvSpPr>
          <p:cNvPr id="36869" name="TextBox 9"/>
          <p:cNvSpPr txBox="1">
            <a:spLocks noChangeArrowheads="1"/>
          </p:cNvSpPr>
          <p:nvPr/>
        </p:nvSpPr>
        <p:spPr bwMode="auto">
          <a:xfrm>
            <a:off x="6715125" y="357188"/>
            <a:ext cx="2486025" cy="458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u="sng">
                <a:latin typeface="Calibri" pitchFamily="34" charset="0"/>
              </a:rPr>
              <a:t>Key Sites</a:t>
            </a:r>
            <a:r>
              <a:rPr lang="en-GB" sz="2800" b="1">
                <a:latin typeface="Calibri" pitchFamily="34" charset="0"/>
              </a:rPr>
              <a:t>:</a:t>
            </a:r>
          </a:p>
          <a:p>
            <a:r>
              <a:rPr lang="en-GB" sz="2400" b="1">
                <a:latin typeface="Calibri" pitchFamily="34" charset="0"/>
              </a:rPr>
              <a:t>*Drax</a:t>
            </a:r>
          </a:p>
          <a:p>
            <a:r>
              <a:rPr lang="en-GB" sz="2400" b="1">
                <a:latin typeface="Calibri" pitchFamily="34" charset="0"/>
              </a:rPr>
              <a:t>*Ferrybridge</a:t>
            </a:r>
          </a:p>
          <a:p>
            <a:r>
              <a:rPr lang="en-GB" sz="2400" b="1">
                <a:latin typeface="Calibri" pitchFamily="34" charset="0"/>
              </a:rPr>
              <a:t>*Milford Haven</a:t>
            </a:r>
          </a:p>
          <a:p>
            <a:r>
              <a:rPr lang="en-GB" sz="2400" b="1">
                <a:latin typeface="Calibri" pitchFamily="34" charset="0"/>
              </a:rPr>
              <a:t>*Birmingham</a:t>
            </a:r>
          </a:p>
          <a:p>
            <a:r>
              <a:rPr lang="en-GB" sz="2400" b="1">
                <a:latin typeface="Calibri" pitchFamily="34" charset="0"/>
              </a:rPr>
              <a:t>*</a:t>
            </a:r>
            <a:r>
              <a:rPr lang="en-GB" sz="2000" b="1">
                <a:latin typeface="Calibri" pitchFamily="34" charset="0"/>
              </a:rPr>
              <a:t>Greenham Common</a:t>
            </a:r>
            <a:endParaRPr lang="en-GB" sz="2000">
              <a:latin typeface="Calibri" pitchFamily="34" charset="0"/>
            </a:endParaRPr>
          </a:p>
          <a:p>
            <a:r>
              <a:rPr lang="en-GB" sz="2400" b="1">
                <a:latin typeface="Calibri" pitchFamily="34" charset="0"/>
              </a:rPr>
              <a:t>*Stanstead</a:t>
            </a:r>
          </a:p>
          <a:p>
            <a:r>
              <a:rPr lang="en-GB" sz="2400" b="1">
                <a:latin typeface="Calibri" pitchFamily="34" charset="0"/>
              </a:rPr>
              <a:t>*St. Kilda</a:t>
            </a:r>
          </a:p>
          <a:p>
            <a:r>
              <a:rPr lang="en-GB" sz="2400" b="1">
                <a:latin typeface="Calibri" pitchFamily="34" charset="0"/>
              </a:rPr>
              <a:t>*Big Pit</a:t>
            </a:r>
          </a:p>
          <a:p>
            <a:r>
              <a:rPr lang="en-GB" sz="2400" b="1">
                <a:latin typeface="Calibri" pitchFamily="34" charset="0"/>
              </a:rPr>
              <a:t>*Cardiff Bay</a:t>
            </a:r>
          </a:p>
          <a:p>
            <a:endParaRPr lang="en-GB" sz="2400" b="1">
              <a:latin typeface="Calibri" pitchFamily="34" charset="0"/>
            </a:endParaRPr>
          </a:p>
          <a:p>
            <a:endParaRPr lang="en-GB" sz="24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386</Words>
  <Application>Microsoft Office PowerPoint</Application>
  <PresentationFormat>On-screen Show (4:3)</PresentationFormat>
  <Paragraphs>206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Calibri</vt:lpstr>
      <vt:lpstr>Arial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 Drew</dc:creator>
  <cp:lastModifiedBy>Quentin Drew</cp:lastModifiedBy>
  <cp:revision>24</cp:revision>
  <dcterms:created xsi:type="dcterms:W3CDTF">2009-10-06T23:09:20Z</dcterms:created>
  <dcterms:modified xsi:type="dcterms:W3CDTF">2011-10-06T09:23:07Z</dcterms:modified>
</cp:coreProperties>
</file>