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18" r:id="rId3"/>
    <p:sldId id="419" r:id="rId4"/>
    <p:sldId id="420" r:id="rId5"/>
    <p:sldId id="421" r:id="rId6"/>
    <p:sldId id="422" r:id="rId7"/>
    <p:sldId id="423" r:id="rId8"/>
    <p:sldId id="424" r:id="rId9"/>
    <p:sldId id="425" r:id="rId10"/>
    <p:sldId id="426" r:id="rId11"/>
    <p:sldId id="427" r:id="rId12"/>
    <p:sldId id="417"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114" d="100"/>
          <a:sy n="114" d="100"/>
        </p:scale>
        <p:origin x="141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05/07/2022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05/07/2022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05/07/2022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05/07/2022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05/07/2022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opac.library.csupomona.edu/search/cHF5549.5.T7+G543+2002/chf+5549.5+t7+g543+2002/-5,-1,,E/browse" TargetMode="External"/><Relationship Id="rId2" Type="http://schemas.openxmlformats.org/officeDocument/2006/relationships/hyperlink" Target="http://opac.library.csupomona.edu/search/cHF5549+.A866+2002/chf+5549+a866+2002/-5,-1,,E/browse" TargetMode="External"/><Relationship Id="rId1" Type="http://schemas.openxmlformats.org/officeDocument/2006/relationships/slideLayout" Target="../slideLayouts/slideLayout2.xml"/><Relationship Id="rId5" Type="http://schemas.openxmlformats.org/officeDocument/2006/relationships/hyperlink" Target="http://opac.library.csupomona.edu/search/cTX911.3.P4+R55+1996/ctx++911.3+p4+r55+1996/-5,-1,,E/browse" TargetMode="External"/><Relationship Id="rId4" Type="http://schemas.openxmlformats.org/officeDocument/2006/relationships/hyperlink" Target="http://opac.library.csupomona.edu/search/aRiley,+Michael/ariley+michael/-5,-1,0,E/2brow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 BMSK 5002</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Developing Relationships and Workplace Achievement</a:t>
            </a:r>
          </a:p>
          <a:p>
            <a:pPr eaLnBrk="1" hangingPunct="1"/>
            <a:endParaRPr lang="en-GB" altLang="en-US" dirty="0">
              <a:solidFill>
                <a:schemeClr val="tx1"/>
              </a:solidFill>
            </a:endParaRPr>
          </a:p>
          <a:p>
            <a:pPr eaLnBrk="1" hangingPunct="1"/>
            <a:r>
              <a:rPr lang="en-US" altLang="en-US" dirty="0">
                <a:solidFill>
                  <a:schemeClr val="tx1"/>
                </a:solidFill>
              </a:rPr>
              <a:t>Benefits of Training and development </a:t>
            </a:r>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A2B88-BE02-49B1-84F1-EC1C5B8F5A4B}"/>
              </a:ext>
            </a:extLst>
          </p:cNvPr>
          <p:cNvSpPr>
            <a:spLocks noGrp="1"/>
          </p:cNvSpPr>
          <p:nvPr>
            <p:ph type="title"/>
          </p:nvPr>
        </p:nvSpPr>
        <p:spPr/>
        <p:txBody>
          <a:bodyPr/>
          <a:lstStyle/>
          <a:p>
            <a:r>
              <a:rPr lang="en-GB" dirty="0"/>
              <a:t>Continuous Professional Development </a:t>
            </a:r>
          </a:p>
        </p:txBody>
      </p:sp>
      <p:sp>
        <p:nvSpPr>
          <p:cNvPr id="3" name="Content Placeholder 2">
            <a:extLst>
              <a:ext uri="{FF2B5EF4-FFF2-40B4-BE49-F238E27FC236}">
                <a16:creationId xmlns:a16="http://schemas.microsoft.com/office/drawing/2014/main" id="{17ED15E5-E80B-44F4-9264-14FF14161F38}"/>
              </a:ext>
            </a:extLst>
          </p:cNvPr>
          <p:cNvSpPr>
            <a:spLocks noGrp="1"/>
          </p:cNvSpPr>
          <p:nvPr>
            <p:ph idx="1"/>
          </p:nvPr>
        </p:nvSpPr>
        <p:spPr/>
        <p:txBody>
          <a:bodyPr/>
          <a:lstStyle/>
          <a:p>
            <a:pPr marL="0" indent="0">
              <a:buNone/>
            </a:pPr>
            <a:r>
              <a:rPr lang="en-GB" sz="2400" dirty="0"/>
              <a:t>Continuing (Ongoing)Professional Development: A Definition </a:t>
            </a:r>
          </a:p>
          <a:p>
            <a:pPr marL="0" indent="0">
              <a:buNone/>
            </a:pPr>
            <a:r>
              <a:rPr lang="en-GB" sz="2400" dirty="0"/>
              <a:t>•Continuing professional development (CPD) is how professionals maintain, improve and broaden their knowledge, expertise and competence, and develop the personal and professional qualities required throughout their professional lives. </a:t>
            </a:r>
          </a:p>
          <a:p>
            <a:pPr marL="0" indent="0">
              <a:buNone/>
            </a:pPr>
            <a:r>
              <a:rPr lang="en-GB" sz="2400" dirty="0"/>
              <a:t>• CPD is the holistic commitment of professionals towards the enhancement of personal skills and proficiency throughout their careers</a:t>
            </a:r>
          </a:p>
        </p:txBody>
      </p:sp>
      <p:sp>
        <p:nvSpPr>
          <p:cNvPr id="4" name="Date Placeholder 3">
            <a:extLst>
              <a:ext uri="{FF2B5EF4-FFF2-40B4-BE49-F238E27FC236}">
                <a16:creationId xmlns:a16="http://schemas.microsoft.com/office/drawing/2014/main" id="{CF149463-D924-4260-83E4-B9A04595EFA5}"/>
              </a:ext>
            </a:extLst>
          </p:cNvPr>
          <p:cNvSpPr>
            <a:spLocks noGrp="1"/>
          </p:cNvSpPr>
          <p:nvPr>
            <p:ph type="dt" sz="half" idx="10"/>
          </p:nvPr>
        </p:nvSpPr>
        <p:spPr/>
        <p:txBody>
          <a:bodyPr/>
          <a:lstStyle/>
          <a:p>
            <a:pPr>
              <a:defRPr/>
            </a:pPr>
            <a:fld id="{2303D31F-598B-47EE-BA37-93F097A3D676}" type="datetime1">
              <a:rPr lang="en-GB" altLang="en-US" smtClean="0"/>
              <a:pPr>
                <a:defRPr/>
              </a:pPr>
              <a:t>05/07/2022</a:t>
            </a:fld>
            <a:endParaRPr lang="en-GB" altLang="en-US"/>
          </a:p>
        </p:txBody>
      </p:sp>
      <p:sp>
        <p:nvSpPr>
          <p:cNvPr id="5" name="Slide Number Placeholder 4">
            <a:extLst>
              <a:ext uri="{FF2B5EF4-FFF2-40B4-BE49-F238E27FC236}">
                <a16:creationId xmlns:a16="http://schemas.microsoft.com/office/drawing/2014/main" id="{A7842307-A4C4-4A0B-AA27-BFD5787E6AD9}"/>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22463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15E5-CDE7-4E0F-83D4-8F432E5E9CB1}"/>
              </a:ext>
            </a:extLst>
          </p:cNvPr>
          <p:cNvSpPr>
            <a:spLocks noGrp="1"/>
          </p:cNvSpPr>
          <p:nvPr>
            <p:ph type="title"/>
          </p:nvPr>
        </p:nvSpPr>
        <p:spPr/>
        <p:txBody>
          <a:bodyPr/>
          <a:lstStyle/>
          <a:p>
            <a:r>
              <a:rPr lang="en-GB" sz="3200" dirty="0"/>
              <a:t>Importance and the Purpose of Ongoing (or CPD) Professional Development</a:t>
            </a:r>
          </a:p>
        </p:txBody>
      </p:sp>
      <p:sp>
        <p:nvSpPr>
          <p:cNvPr id="3" name="Content Placeholder 2">
            <a:extLst>
              <a:ext uri="{FF2B5EF4-FFF2-40B4-BE49-F238E27FC236}">
                <a16:creationId xmlns:a16="http://schemas.microsoft.com/office/drawing/2014/main" id="{09C13BA6-01EB-45B2-95DE-A544040F0AB1}"/>
              </a:ext>
            </a:extLst>
          </p:cNvPr>
          <p:cNvSpPr>
            <a:spLocks noGrp="1"/>
          </p:cNvSpPr>
          <p:nvPr>
            <p:ph idx="1"/>
          </p:nvPr>
        </p:nvSpPr>
        <p:spPr/>
        <p:txBody>
          <a:bodyPr/>
          <a:lstStyle/>
          <a:p>
            <a:r>
              <a:rPr lang="en-GB" sz="2400" dirty="0"/>
              <a:t>CPD refers to the process of tracking and documenting the skills, knowledge and experience that you gain both formally and informally as you work, beyond any initial training. It's a record of what you experience, learn and then apply. </a:t>
            </a:r>
          </a:p>
          <a:p>
            <a:r>
              <a:rPr lang="en-GB" sz="2400" dirty="0"/>
              <a:t>Continuing professional development is important as it ensures you continue to be competent in your chosen profession. It is an ongoing process and continues throughout a professional's career</a:t>
            </a:r>
            <a:r>
              <a:rPr lang="en-GB" dirty="0"/>
              <a:t>. </a:t>
            </a:r>
          </a:p>
        </p:txBody>
      </p:sp>
      <p:sp>
        <p:nvSpPr>
          <p:cNvPr id="4" name="Date Placeholder 3">
            <a:extLst>
              <a:ext uri="{FF2B5EF4-FFF2-40B4-BE49-F238E27FC236}">
                <a16:creationId xmlns:a16="http://schemas.microsoft.com/office/drawing/2014/main" id="{FA7D88A1-B602-4892-9A35-B2ED741F7EE3}"/>
              </a:ext>
            </a:extLst>
          </p:cNvPr>
          <p:cNvSpPr>
            <a:spLocks noGrp="1"/>
          </p:cNvSpPr>
          <p:nvPr>
            <p:ph type="dt" sz="half" idx="10"/>
          </p:nvPr>
        </p:nvSpPr>
        <p:spPr/>
        <p:txBody>
          <a:bodyPr/>
          <a:lstStyle/>
          <a:p>
            <a:pPr>
              <a:defRPr/>
            </a:pPr>
            <a:fld id="{2303D31F-598B-47EE-BA37-93F097A3D676}" type="datetime1">
              <a:rPr lang="en-GB" altLang="en-US" smtClean="0"/>
              <a:pPr>
                <a:defRPr/>
              </a:pPr>
              <a:t>05/07/2022</a:t>
            </a:fld>
            <a:endParaRPr lang="en-GB" altLang="en-US"/>
          </a:p>
        </p:txBody>
      </p:sp>
      <p:sp>
        <p:nvSpPr>
          <p:cNvPr id="5" name="Slide Number Placeholder 4">
            <a:extLst>
              <a:ext uri="{FF2B5EF4-FFF2-40B4-BE49-F238E27FC236}">
                <a16:creationId xmlns:a16="http://schemas.microsoft.com/office/drawing/2014/main" id="{4A98AE3C-F304-4982-887E-B672ED3B8DD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088064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1C8FB-3BF0-4C5B-B35B-9C6F5DC6CCE1}"/>
              </a:ext>
            </a:extLst>
          </p:cNvPr>
          <p:cNvSpPr>
            <a:spLocks noGrp="1"/>
          </p:cNvSpPr>
          <p:nvPr>
            <p:ph type="title"/>
          </p:nvPr>
        </p:nvSpPr>
        <p:spPr/>
        <p:txBody>
          <a:bodyPr/>
          <a:lstStyle/>
          <a:p>
            <a:r>
              <a:rPr lang="en-GB" dirty="0"/>
              <a:t>CPD</a:t>
            </a:r>
          </a:p>
        </p:txBody>
      </p:sp>
      <p:sp>
        <p:nvSpPr>
          <p:cNvPr id="3" name="Content Placeholder 2">
            <a:extLst>
              <a:ext uri="{FF2B5EF4-FFF2-40B4-BE49-F238E27FC236}">
                <a16:creationId xmlns:a16="http://schemas.microsoft.com/office/drawing/2014/main" id="{EF0761B0-9DE7-44EC-A247-FCB2A798C37C}"/>
              </a:ext>
            </a:extLst>
          </p:cNvPr>
          <p:cNvSpPr>
            <a:spLocks noGrp="1"/>
          </p:cNvSpPr>
          <p:nvPr>
            <p:ph idx="1"/>
          </p:nvPr>
        </p:nvSpPr>
        <p:spPr/>
        <p:txBody>
          <a:bodyPr/>
          <a:lstStyle/>
          <a:p>
            <a:pPr marL="0" indent="0">
              <a:buNone/>
            </a:pPr>
            <a:r>
              <a:rPr lang="en-GB" sz="2000" dirty="0"/>
              <a:t>Continuing professional development (ongoing professional development) in the travel, tourism and hospitality sector industries is how the industry professionals and managers maintain, continue to improve and broaden their knowledge, expertise and competence, and develop the personal and professional qualities required throughout their ongoing professional lives.</a:t>
            </a:r>
          </a:p>
          <a:p>
            <a:pPr marL="0" indent="0">
              <a:buNone/>
            </a:pPr>
            <a:r>
              <a:rPr lang="en-GB" sz="2000" dirty="0"/>
              <a:t> Whether you are a professional in the airline sector or tour operator organisation, destination development and promotion, or in the hospitality industry such as hotel manager or chef, you will requires to maintain, improve and develop your knowledge and skills to continue to work in the chosen field</a:t>
            </a:r>
          </a:p>
        </p:txBody>
      </p:sp>
      <p:sp>
        <p:nvSpPr>
          <p:cNvPr id="4" name="Date Placeholder 3">
            <a:extLst>
              <a:ext uri="{FF2B5EF4-FFF2-40B4-BE49-F238E27FC236}">
                <a16:creationId xmlns:a16="http://schemas.microsoft.com/office/drawing/2014/main" id="{2C73441A-32B2-434F-9741-9A593FD57F71}"/>
              </a:ext>
            </a:extLst>
          </p:cNvPr>
          <p:cNvSpPr>
            <a:spLocks noGrp="1"/>
          </p:cNvSpPr>
          <p:nvPr>
            <p:ph type="dt" sz="half" idx="10"/>
          </p:nvPr>
        </p:nvSpPr>
        <p:spPr/>
        <p:txBody>
          <a:bodyPr/>
          <a:lstStyle/>
          <a:p>
            <a:pPr>
              <a:defRPr/>
            </a:pPr>
            <a:fld id="{2303D31F-598B-47EE-BA37-93F097A3D676}" type="datetime1">
              <a:rPr lang="en-GB" altLang="en-US" smtClean="0"/>
              <a:pPr>
                <a:defRPr/>
              </a:pPr>
              <a:t>05/07/2022</a:t>
            </a:fld>
            <a:endParaRPr lang="en-GB" altLang="en-US"/>
          </a:p>
        </p:txBody>
      </p:sp>
      <p:sp>
        <p:nvSpPr>
          <p:cNvPr id="5" name="Slide Number Placeholder 4">
            <a:extLst>
              <a:ext uri="{FF2B5EF4-FFF2-40B4-BE49-F238E27FC236}">
                <a16:creationId xmlns:a16="http://schemas.microsoft.com/office/drawing/2014/main" id="{A65B408B-3E23-4A85-B5BA-06B7EA82B23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872506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23B1C-0531-4765-A9E7-08CFB19A7BAD}"/>
              </a:ext>
            </a:extLst>
          </p:cNvPr>
          <p:cNvSpPr>
            <a:spLocks noGrp="1"/>
          </p:cNvSpPr>
          <p:nvPr>
            <p:ph type="title"/>
          </p:nvPr>
        </p:nvSpPr>
        <p:spPr/>
        <p:txBody>
          <a:bodyPr/>
          <a:lstStyle/>
          <a:p>
            <a:r>
              <a:rPr lang="en-GB" dirty="0"/>
              <a:t>An Explanation </a:t>
            </a:r>
          </a:p>
        </p:txBody>
      </p:sp>
      <p:sp>
        <p:nvSpPr>
          <p:cNvPr id="3" name="Content Placeholder 2">
            <a:extLst>
              <a:ext uri="{FF2B5EF4-FFF2-40B4-BE49-F238E27FC236}">
                <a16:creationId xmlns:a16="http://schemas.microsoft.com/office/drawing/2014/main" id="{A1EEC36E-AA46-4A66-BB26-552747A26F62}"/>
              </a:ext>
            </a:extLst>
          </p:cNvPr>
          <p:cNvSpPr>
            <a:spLocks noGrp="1"/>
          </p:cNvSpPr>
          <p:nvPr>
            <p:ph idx="1"/>
          </p:nvPr>
        </p:nvSpPr>
        <p:spPr/>
        <p:txBody>
          <a:bodyPr/>
          <a:lstStyle/>
          <a:p>
            <a:r>
              <a:rPr lang="en-GB" sz="1600" dirty="0"/>
              <a:t>Continuing Professional Development (CPD) is the term used to describe the learning activities professionals engage in to develop and enhance their abilities. It enables learning to become conscious and proactive, rather than passive and reactive. </a:t>
            </a:r>
          </a:p>
          <a:p>
            <a:endParaRPr lang="en-GB" sz="1600" dirty="0"/>
          </a:p>
          <a:p>
            <a:pPr marL="0" indent="0">
              <a:buNone/>
            </a:pPr>
            <a:br>
              <a:rPr lang="en-GB" sz="1600" dirty="0"/>
            </a:br>
            <a:r>
              <a:rPr lang="en-GB" sz="1600" dirty="0"/>
              <a:t>• Continuing Professional Development combines different methodologies to learning, such as training workshops, classes, conferences and events, online and e-learning programs, best practice techniques and sharing ideas etc. </a:t>
            </a:r>
          </a:p>
          <a:p>
            <a:pPr marL="0" indent="0">
              <a:buNone/>
            </a:pPr>
            <a:endParaRPr lang="en-GB" sz="1600" dirty="0"/>
          </a:p>
          <a:p>
            <a:pPr marL="0" indent="0">
              <a:buNone/>
            </a:pPr>
            <a:br>
              <a:rPr lang="en-GB" sz="1600" dirty="0"/>
            </a:br>
            <a:r>
              <a:rPr lang="en-GB" sz="1600" dirty="0"/>
              <a:t>• CPD focuses on individuals to improve and have effective professional development. It is estimated that there are over 1000 institutes &amp; professional bodies across the UK which is forecast to increase. </a:t>
            </a:r>
          </a:p>
        </p:txBody>
      </p:sp>
      <p:sp>
        <p:nvSpPr>
          <p:cNvPr id="4" name="Date Placeholder 3">
            <a:extLst>
              <a:ext uri="{FF2B5EF4-FFF2-40B4-BE49-F238E27FC236}">
                <a16:creationId xmlns:a16="http://schemas.microsoft.com/office/drawing/2014/main" id="{C3BB2907-E7E6-497B-8F19-0EBF2E5C2CD4}"/>
              </a:ext>
            </a:extLst>
          </p:cNvPr>
          <p:cNvSpPr>
            <a:spLocks noGrp="1"/>
          </p:cNvSpPr>
          <p:nvPr>
            <p:ph type="dt" sz="half" idx="10"/>
          </p:nvPr>
        </p:nvSpPr>
        <p:spPr/>
        <p:txBody>
          <a:bodyPr/>
          <a:lstStyle/>
          <a:p>
            <a:pPr>
              <a:defRPr/>
            </a:pPr>
            <a:fld id="{2303D31F-598B-47EE-BA37-93F097A3D676}" type="datetime1">
              <a:rPr lang="en-GB" altLang="en-US" smtClean="0"/>
              <a:pPr>
                <a:defRPr/>
              </a:pPr>
              <a:t>05/07/2022</a:t>
            </a:fld>
            <a:endParaRPr lang="en-GB" altLang="en-US"/>
          </a:p>
        </p:txBody>
      </p:sp>
      <p:sp>
        <p:nvSpPr>
          <p:cNvPr id="5" name="Slide Number Placeholder 4">
            <a:extLst>
              <a:ext uri="{FF2B5EF4-FFF2-40B4-BE49-F238E27FC236}">
                <a16:creationId xmlns:a16="http://schemas.microsoft.com/office/drawing/2014/main" id="{EE3CC495-B9A7-4409-80AC-99A615C60BA9}"/>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344158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3FE9E-C22C-4BB4-A9B6-0EBA484A9077}"/>
              </a:ext>
            </a:extLst>
          </p:cNvPr>
          <p:cNvSpPr>
            <a:spLocks noGrp="1"/>
          </p:cNvSpPr>
          <p:nvPr>
            <p:ph type="title"/>
          </p:nvPr>
        </p:nvSpPr>
        <p:spPr/>
        <p:txBody>
          <a:bodyPr/>
          <a:lstStyle/>
          <a:p>
            <a:r>
              <a:rPr lang="en-GB" sz="3600" b="1" dirty="0"/>
              <a:t>Benefits of training and development  to Employees</a:t>
            </a:r>
          </a:p>
        </p:txBody>
      </p:sp>
      <p:sp>
        <p:nvSpPr>
          <p:cNvPr id="3" name="Content Placeholder 2">
            <a:extLst>
              <a:ext uri="{FF2B5EF4-FFF2-40B4-BE49-F238E27FC236}">
                <a16:creationId xmlns:a16="http://schemas.microsoft.com/office/drawing/2014/main" id="{CD48CDFD-A43A-46D8-B3B8-3F6CEC63D0BA}"/>
              </a:ext>
            </a:extLst>
          </p:cNvPr>
          <p:cNvSpPr>
            <a:spLocks noGrp="1"/>
          </p:cNvSpPr>
          <p:nvPr>
            <p:ph idx="1"/>
          </p:nvPr>
        </p:nvSpPr>
        <p:spPr/>
        <p:txBody>
          <a:bodyPr/>
          <a:lstStyle/>
          <a:p>
            <a:r>
              <a:rPr lang="en-GB" sz="2000" dirty="0"/>
              <a:t>• Ongoing Professional Development helps employees keep their knowledge and skills up-to-date. </a:t>
            </a:r>
          </a:p>
          <a:p>
            <a:endParaRPr lang="en-GB" sz="2000" dirty="0"/>
          </a:p>
          <a:p>
            <a:pPr marL="0" indent="0">
              <a:buNone/>
            </a:pPr>
            <a:r>
              <a:rPr lang="en-GB" sz="2000" dirty="0"/>
              <a:t>• It also ensures that the professional standard of their qualifications and registrations is maintained. </a:t>
            </a:r>
          </a:p>
          <a:p>
            <a:pPr marL="0" indent="0">
              <a:buNone/>
            </a:pPr>
            <a:endParaRPr lang="en-GB" sz="2000" dirty="0"/>
          </a:p>
          <a:p>
            <a:pPr marL="0" indent="0">
              <a:buNone/>
            </a:pPr>
            <a:r>
              <a:rPr lang="en-GB" sz="2000" dirty="0"/>
              <a:t>• It contributes to their professional sense of direction.</a:t>
            </a:r>
          </a:p>
          <a:p>
            <a:pPr marL="0" indent="0">
              <a:buNone/>
            </a:pPr>
            <a:endParaRPr lang="en-GB" sz="2000" dirty="0"/>
          </a:p>
          <a:p>
            <a:pPr marL="0" indent="0">
              <a:buNone/>
            </a:pPr>
            <a:r>
              <a:rPr lang="en-GB" sz="2000" dirty="0"/>
              <a:t> • Completing CPD courses or sessions also helps build their confidence and credibility and allows them to showcase their achievements and equips them with tools to cope positively with change. </a:t>
            </a:r>
          </a:p>
          <a:p>
            <a:pPr marL="0" indent="0">
              <a:buNone/>
            </a:pPr>
            <a:endParaRPr lang="en-GB" sz="2000" dirty="0"/>
          </a:p>
        </p:txBody>
      </p:sp>
      <p:sp>
        <p:nvSpPr>
          <p:cNvPr id="4" name="Date Placeholder 3">
            <a:extLst>
              <a:ext uri="{FF2B5EF4-FFF2-40B4-BE49-F238E27FC236}">
                <a16:creationId xmlns:a16="http://schemas.microsoft.com/office/drawing/2014/main" id="{88F9FFE4-B274-4979-986E-9723DBA6973A}"/>
              </a:ext>
            </a:extLst>
          </p:cNvPr>
          <p:cNvSpPr>
            <a:spLocks noGrp="1"/>
          </p:cNvSpPr>
          <p:nvPr>
            <p:ph type="dt" sz="half" idx="10"/>
          </p:nvPr>
        </p:nvSpPr>
        <p:spPr/>
        <p:txBody>
          <a:bodyPr/>
          <a:lstStyle/>
          <a:p>
            <a:pPr>
              <a:defRPr/>
            </a:pPr>
            <a:fld id="{2303D31F-598B-47EE-BA37-93F097A3D676}" type="datetime1">
              <a:rPr lang="en-GB" altLang="en-US" smtClean="0"/>
              <a:pPr>
                <a:defRPr/>
              </a:pPr>
              <a:t>05/07/2022</a:t>
            </a:fld>
            <a:endParaRPr lang="en-GB" altLang="en-US"/>
          </a:p>
        </p:txBody>
      </p:sp>
      <p:sp>
        <p:nvSpPr>
          <p:cNvPr id="5" name="Slide Number Placeholder 4">
            <a:extLst>
              <a:ext uri="{FF2B5EF4-FFF2-40B4-BE49-F238E27FC236}">
                <a16:creationId xmlns:a16="http://schemas.microsoft.com/office/drawing/2014/main" id="{87B3D237-7BCB-462B-A68E-ED52B796FBE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720146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57AE4-A87B-4185-B561-97EE09C07621}"/>
              </a:ext>
            </a:extLst>
          </p:cNvPr>
          <p:cNvSpPr>
            <a:spLocks noGrp="1"/>
          </p:cNvSpPr>
          <p:nvPr>
            <p:ph type="title"/>
          </p:nvPr>
        </p:nvSpPr>
        <p:spPr/>
        <p:txBody>
          <a:bodyPr/>
          <a:lstStyle/>
          <a:p>
            <a:r>
              <a:rPr lang="en-GB" sz="4000" b="1" dirty="0"/>
              <a:t>Benefits of training and development  to Employees </a:t>
            </a:r>
            <a:r>
              <a:rPr lang="en-GB" sz="4000" b="1" dirty="0" err="1"/>
              <a:t>ctnd</a:t>
            </a:r>
            <a:endParaRPr lang="en-GB" sz="4000" dirty="0"/>
          </a:p>
        </p:txBody>
      </p:sp>
      <p:sp>
        <p:nvSpPr>
          <p:cNvPr id="3" name="Content Placeholder 2">
            <a:extLst>
              <a:ext uri="{FF2B5EF4-FFF2-40B4-BE49-F238E27FC236}">
                <a16:creationId xmlns:a16="http://schemas.microsoft.com/office/drawing/2014/main" id="{BC755645-F780-4D5E-B319-3EE00C185CCE}"/>
              </a:ext>
            </a:extLst>
          </p:cNvPr>
          <p:cNvSpPr>
            <a:spLocks noGrp="1"/>
          </p:cNvSpPr>
          <p:nvPr>
            <p:ph idx="1"/>
          </p:nvPr>
        </p:nvSpPr>
        <p:spPr/>
        <p:txBody>
          <a:bodyPr/>
          <a:lstStyle/>
          <a:p>
            <a:pPr marL="0" indent="0">
              <a:buNone/>
            </a:pPr>
            <a:r>
              <a:rPr lang="en-GB" sz="2400" dirty="0"/>
              <a:t>• CPD is beneficial for employees’ career progression and advancement. </a:t>
            </a:r>
          </a:p>
          <a:p>
            <a:pPr marL="0" indent="0">
              <a:buNone/>
            </a:pPr>
            <a:r>
              <a:rPr lang="en-GB" sz="2400" dirty="0"/>
              <a:t>• Research shows that for anyone hoping to get promoted, or wanting to specialise in a different area, demonstrating their learning agility and dedication to CPD can make a substantive difference. </a:t>
            </a:r>
          </a:p>
          <a:p>
            <a:pPr marL="0" indent="0">
              <a:buNone/>
            </a:pPr>
            <a:r>
              <a:rPr lang="en-GB" sz="2400" dirty="0"/>
              <a:t>• In real terms, this means that CPD contributes to achieving higher salaries</a:t>
            </a:r>
          </a:p>
          <a:p>
            <a:endParaRPr lang="en-GB" dirty="0"/>
          </a:p>
        </p:txBody>
      </p:sp>
      <p:sp>
        <p:nvSpPr>
          <p:cNvPr id="4" name="Date Placeholder 3">
            <a:extLst>
              <a:ext uri="{FF2B5EF4-FFF2-40B4-BE49-F238E27FC236}">
                <a16:creationId xmlns:a16="http://schemas.microsoft.com/office/drawing/2014/main" id="{22DCF071-26CE-40BE-9546-01DBD2047348}"/>
              </a:ext>
            </a:extLst>
          </p:cNvPr>
          <p:cNvSpPr>
            <a:spLocks noGrp="1"/>
          </p:cNvSpPr>
          <p:nvPr>
            <p:ph type="dt" sz="half" idx="10"/>
          </p:nvPr>
        </p:nvSpPr>
        <p:spPr/>
        <p:txBody>
          <a:bodyPr/>
          <a:lstStyle/>
          <a:p>
            <a:pPr>
              <a:defRPr/>
            </a:pPr>
            <a:fld id="{2303D31F-598B-47EE-BA37-93F097A3D676}" type="datetime1">
              <a:rPr lang="en-GB" altLang="en-US" smtClean="0"/>
              <a:pPr>
                <a:defRPr/>
              </a:pPr>
              <a:t>05/07/2022</a:t>
            </a:fld>
            <a:endParaRPr lang="en-GB" altLang="en-US"/>
          </a:p>
        </p:txBody>
      </p:sp>
      <p:sp>
        <p:nvSpPr>
          <p:cNvPr id="5" name="Slide Number Placeholder 4">
            <a:extLst>
              <a:ext uri="{FF2B5EF4-FFF2-40B4-BE49-F238E27FC236}">
                <a16:creationId xmlns:a16="http://schemas.microsoft.com/office/drawing/2014/main" id="{6EBAF855-EEB6-472E-B8F4-F7126917A5F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52560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B278-F39A-4BA2-9D44-99EFAB5AE946}"/>
              </a:ext>
            </a:extLst>
          </p:cNvPr>
          <p:cNvSpPr>
            <a:spLocks noGrp="1"/>
          </p:cNvSpPr>
          <p:nvPr>
            <p:ph type="title"/>
          </p:nvPr>
        </p:nvSpPr>
        <p:spPr/>
        <p:txBody>
          <a:bodyPr/>
          <a:lstStyle/>
          <a:p>
            <a:r>
              <a:rPr lang="en-GB" sz="3200" b="1" dirty="0"/>
              <a:t>Benefits of training and development  to Employees </a:t>
            </a:r>
            <a:r>
              <a:rPr lang="en-GB" sz="3200" b="1" dirty="0" err="1"/>
              <a:t>ctnd</a:t>
            </a:r>
            <a:endParaRPr lang="en-GB" sz="3200" dirty="0"/>
          </a:p>
        </p:txBody>
      </p:sp>
      <p:sp>
        <p:nvSpPr>
          <p:cNvPr id="3" name="Content Placeholder 2">
            <a:extLst>
              <a:ext uri="{FF2B5EF4-FFF2-40B4-BE49-F238E27FC236}">
                <a16:creationId xmlns:a16="http://schemas.microsoft.com/office/drawing/2014/main" id="{B170668F-5539-45E2-B30D-548B20AA7753}"/>
              </a:ext>
            </a:extLst>
          </p:cNvPr>
          <p:cNvSpPr>
            <a:spLocks noGrp="1"/>
          </p:cNvSpPr>
          <p:nvPr>
            <p:ph idx="1"/>
          </p:nvPr>
        </p:nvSpPr>
        <p:spPr/>
        <p:txBody>
          <a:bodyPr/>
          <a:lstStyle/>
          <a:p>
            <a:r>
              <a:rPr lang="en-GB" sz="2400" dirty="0"/>
              <a:t>• CPD enriches your knowledge and keeps you currently competent. </a:t>
            </a:r>
          </a:p>
          <a:p>
            <a:pPr marL="0" indent="0">
              <a:buNone/>
            </a:pPr>
            <a:r>
              <a:rPr lang="en-GB" sz="2400" dirty="0"/>
              <a:t>• It is the key to career progression and professional growth. </a:t>
            </a:r>
          </a:p>
          <a:p>
            <a:pPr marL="0" indent="0">
              <a:buNone/>
            </a:pPr>
            <a:r>
              <a:rPr lang="en-GB" sz="2400" dirty="0"/>
              <a:t>• It allows you to fill gaps in your knowledge and skills to become more productive and efficient. </a:t>
            </a:r>
          </a:p>
          <a:p>
            <a:pPr marL="0" indent="0">
              <a:buNone/>
            </a:pPr>
            <a:r>
              <a:rPr lang="en-GB" sz="2400" dirty="0"/>
              <a:t>• It builds confidence and credibility to stand out from the crowd. </a:t>
            </a:r>
          </a:p>
        </p:txBody>
      </p:sp>
      <p:sp>
        <p:nvSpPr>
          <p:cNvPr id="4" name="Date Placeholder 3">
            <a:extLst>
              <a:ext uri="{FF2B5EF4-FFF2-40B4-BE49-F238E27FC236}">
                <a16:creationId xmlns:a16="http://schemas.microsoft.com/office/drawing/2014/main" id="{6EB03567-173A-45D8-B3C7-F9F867C6FEBC}"/>
              </a:ext>
            </a:extLst>
          </p:cNvPr>
          <p:cNvSpPr>
            <a:spLocks noGrp="1"/>
          </p:cNvSpPr>
          <p:nvPr>
            <p:ph type="dt" sz="half" idx="10"/>
          </p:nvPr>
        </p:nvSpPr>
        <p:spPr/>
        <p:txBody>
          <a:bodyPr/>
          <a:lstStyle/>
          <a:p>
            <a:pPr>
              <a:defRPr/>
            </a:pPr>
            <a:fld id="{2303D31F-598B-47EE-BA37-93F097A3D676}" type="datetime1">
              <a:rPr lang="en-GB" altLang="en-US" smtClean="0"/>
              <a:pPr>
                <a:defRPr/>
              </a:pPr>
              <a:t>05/07/2022</a:t>
            </a:fld>
            <a:endParaRPr lang="en-GB" altLang="en-US"/>
          </a:p>
        </p:txBody>
      </p:sp>
      <p:sp>
        <p:nvSpPr>
          <p:cNvPr id="5" name="Slide Number Placeholder 4">
            <a:extLst>
              <a:ext uri="{FF2B5EF4-FFF2-40B4-BE49-F238E27FC236}">
                <a16:creationId xmlns:a16="http://schemas.microsoft.com/office/drawing/2014/main" id="{7D7DC68A-1DCF-4AC7-85B5-2E7825D37581}"/>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631028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B278-F39A-4BA2-9D44-99EFAB5AE946}"/>
              </a:ext>
            </a:extLst>
          </p:cNvPr>
          <p:cNvSpPr>
            <a:spLocks noGrp="1"/>
          </p:cNvSpPr>
          <p:nvPr>
            <p:ph type="title"/>
          </p:nvPr>
        </p:nvSpPr>
        <p:spPr/>
        <p:txBody>
          <a:bodyPr/>
          <a:lstStyle/>
          <a:p>
            <a:r>
              <a:rPr lang="en-GB" sz="3200" b="1" dirty="0"/>
              <a:t>Benefits of training and development  to Employees </a:t>
            </a:r>
            <a:r>
              <a:rPr lang="en-GB" sz="3200" b="1" dirty="0" err="1"/>
              <a:t>ctnd</a:t>
            </a:r>
            <a:endParaRPr lang="en-GB" sz="3200" dirty="0"/>
          </a:p>
        </p:txBody>
      </p:sp>
      <p:sp>
        <p:nvSpPr>
          <p:cNvPr id="3" name="Content Placeholder 2">
            <a:extLst>
              <a:ext uri="{FF2B5EF4-FFF2-40B4-BE49-F238E27FC236}">
                <a16:creationId xmlns:a16="http://schemas.microsoft.com/office/drawing/2014/main" id="{B170668F-5539-45E2-B30D-548B20AA7753}"/>
              </a:ext>
            </a:extLst>
          </p:cNvPr>
          <p:cNvSpPr>
            <a:spLocks noGrp="1"/>
          </p:cNvSpPr>
          <p:nvPr>
            <p:ph idx="1"/>
          </p:nvPr>
        </p:nvSpPr>
        <p:spPr/>
        <p:txBody>
          <a:bodyPr/>
          <a:lstStyle/>
          <a:p>
            <a:pPr marL="0" indent="0">
              <a:buNone/>
            </a:pPr>
            <a:r>
              <a:rPr lang="en-GB" sz="2400" dirty="0"/>
              <a:t>• It help achieve your career goals. </a:t>
            </a:r>
          </a:p>
          <a:p>
            <a:pPr marL="0" indent="0">
              <a:buNone/>
            </a:pPr>
            <a:r>
              <a:rPr lang="en-GB" sz="2400" dirty="0"/>
              <a:t>• Enhances customer confidence and loyalty which help both the employee and employer. </a:t>
            </a:r>
          </a:p>
          <a:p>
            <a:pPr marL="0" indent="0">
              <a:buNone/>
            </a:pPr>
            <a:r>
              <a:rPr lang="en-GB" sz="2400" dirty="0"/>
              <a:t>• CPD increases employee competency, resulting in greater efficiency in the workplace. </a:t>
            </a:r>
          </a:p>
          <a:p>
            <a:pPr marL="0" indent="0">
              <a:buNone/>
            </a:pPr>
            <a:r>
              <a:rPr lang="en-GB" sz="2400" dirty="0"/>
              <a:t>• It boosts morale and motivation in the workforce</a:t>
            </a:r>
          </a:p>
        </p:txBody>
      </p:sp>
      <p:sp>
        <p:nvSpPr>
          <p:cNvPr id="4" name="Date Placeholder 3">
            <a:extLst>
              <a:ext uri="{FF2B5EF4-FFF2-40B4-BE49-F238E27FC236}">
                <a16:creationId xmlns:a16="http://schemas.microsoft.com/office/drawing/2014/main" id="{6EB03567-173A-45D8-B3C7-F9F867C6FEBC}"/>
              </a:ext>
            </a:extLst>
          </p:cNvPr>
          <p:cNvSpPr>
            <a:spLocks noGrp="1"/>
          </p:cNvSpPr>
          <p:nvPr>
            <p:ph type="dt" sz="half" idx="10"/>
          </p:nvPr>
        </p:nvSpPr>
        <p:spPr/>
        <p:txBody>
          <a:bodyPr/>
          <a:lstStyle/>
          <a:p>
            <a:pPr>
              <a:defRPr/>
            </a:pPr>
            <a:fld id="{2303D31F-598B-47EE-BA37-93F097A3D676}" type="datetime1">
              <a:rPr lang="en-GB" altLang="en-US" smtClean="0"/>
              <a:pPr>
                <a:defRPr/>
              </a:pPr>
              <a:t>05/07/2022</a:t>
            </a:fld>
            <a:endParaRPr lang="en-GB" altLang="en-US"/>
          </a:p>
        </p:txBody>
      </p:sp>
      <p:sp>
        <p:nvSpPr>
          <p:cNvPr id="5" name="Slide Number Placeholder 4">
            <a:extLst>
              <a:ext uri="{FF2B5EF4-FFF2-40B4-BE49-F238E27FC236}">
                <a16:creationId xmlns:a16="http://schemas.microsoft.com/office/drawing/2014/main" id="{7D7DC68A-1DCF-4AC7-85B5-2E7825D37581}"/>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471929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AAF1E-C7F4-4075-BFE5-AC59E57D58C2}"/>
              </a:ext>
            </a:extLst>
          </p:cNvPr>
          <p:cNvSpPr>
            <a:spLocks noGrp="1"/>
          </p:cNvSpPr>
          <p:nvPr>
            <p:ph type="title"/>
          </p:nvPr>
        </p:nvSpPr>
        <p:spPr/>
        <p:txBody>
          <a:bodyPr/>
          <a:lstStyle/>
          <a:p>
            <a:r>
              <a:rPr lang="en-GB" sz="3600" b="1" dirty="0"/>
              <a:t>Benefits of CPD to Employers (Organisations)</a:t>
            </a:r>
          </a:p>
        </p:txBody>
      </p:sp>
      <p:sp>
        <p:nvSpPr>
          <p:cNvPr id="3" name="Content Placeholder 2">
            <a:extLst>
              <a:ext uri="{FF2B5EF4-FFF2-40B4-BE49-F238E27FC236}">
                <a16:creationId xmlns:a16="http://schemas.microsoft.com/office/drawing/2014/main" id="{E8D71E09-55BB-4F41-AD5F-952D39549685}"/>
              </a:ext>
            </a:extLst>
          </p:cNvPr>
          <p:cNvSpPr>
            <a:spLocks noGrp="1"/>
          </p:cNvSpPr>
          <p:nvPr>
            <p:ph idx="1"/>
          </p:nvPr>
        </p:nvSpPr>
        <p:spPr/>
        <p:txBody>
          <a:bodyPr/>
          <a:lstStyle/>
          <a:p>
            <a:pPr marL="0" indent="0">
              <a:buNone/>
            </a:pPr>
            <a:r>
              <a:rPr lang="en-GB" sz="2000" dirty="0"/>
              <a:t>The main benefit of CPD to the employer is ensuring that standards across the company are high and consistent. </a:t>
            </a:r>
          </a:p>
          <a:p>
            <a:pPr marL="0" indent="0">
              <a:buNone/>
            </a:pPr>
            <a:r>
              <a:rPr lang="en-GB" sz="2000" dirty="0"/>
              <a:t>• CPD also promotes greater work engagement from the workforce and general commitment to job roles. </a:t>
            </a:r>
          </a:p>
          <a:p>
            <a:pPr marL="0" indent="0">
              <a:buNone/>
            </a:pPr>
            <a:r>
              <a:rPr lang="en-GB" sz="2000" dirty="0"/>
              <a:t>• Having a number of employees undertake CPD, whether concurrently or over a period of time, allows for the sharing of best practice and support.</a:t>
            </a:r>
          </a:p>
          <a:p>
            <a:pPr marL="0" indent="0">
              <a:buNone/>
            </a:pPr>
            <a:r>
              <a:rPr lang="en-GB" sz="2000" dirty="0"/>
              <a:t> • CPD also contributes to maximising staff potential, improves staff moral and provides a useful benchmark for annual appraisals.</a:t>
            </a:r>
          </a:p>
        </p:txBody>
      </p:sp>
      <p:sp>
        <p:nvSpPr>
          <p:cNvPr id="4" name="Date Placeholder 3">
            <a:extLst>
              <a:ext uri="{FF2B5EF4-FFF2-40B4-BE49-F238E27FC236}">
                <a16:creationId xmlns:a16="http://schemas.microsoft.com/office/drawing/2014/main" id="{DD85F9B7-79C9-4808-89FB-008BCD52264B}"/>
              </a:ext>
            </a:extLst>
          </p:cNvPr>
          <p:cNvSpPr>
            <a:spLocks noGrp="1"/>
          </p:cNvSpPr>
          <p:nvPr>
            <p:ph type="dt" sz="half" idx="10"/>
          </p:nvPr>
        </p:nvSpPr>
        <p:spPr/>
        <p:txBody>
          <a:bodyPr/>
          <a:lstStyle/>
          <a:p>
            <a:pPr>
              <a:defRPr/>
            </a:pPr>
            <a:fld id="{2303D31F-598B-47EE-BA37-93F097A3D676}" type="datetime1">
              <a:rPr lang="en-GB" altLang="en-US" smtClean="0"/>
              <a:pPr>
                <a:defRPr/>
              </a:pPr>
              <a:t>05/07/2022</a:t>
            </a:fld>
            <a:endParaRPr lang="en-GB" altLang="en-US"/>
          </a:p>
        </p:txBody>
      </p:sp>
      <p:sp>
        <p:nvSpPr>
          <p:cNvPr id="5" name="Slide Number Placeholder 4">
            <a:extLst>
              <a:ext uri="{FF2B5EF4-FFF2-40B4-BE49-F238E27FC236}">
                <a16:creationId xmlns:a16="http://schemas.microsoft.com/office/drawing/2014/main" id="{01222FAD-6644-4035-9EDB-44BACB42129A}"/>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753049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0CC81-1047-434B-A11B-1718DBF89380}"/>
              </a:ext>
            </a:extLst>
          </p:cNvPr>
          <p:cNvSpPr>
            <a:spLocks noGrp="1"/>
          </p:cNvSpPr>
          <p:nvPr>
            <p:ph type="title"/>
          </p:nvPr>
        </p:nvSpPr>
        <p:spPr/>
        <p:txBody>
          <a:bodyPr/>
          <a:lstStyle/>
          <a:p>
            <a:r>
              <a:rPr lang="en-GB" sz="4400" b="1" dirty="0"/>
              <a:t>Benefits of CPD to Employers (Organisations)</a:t>
            </a:r>
            <a:endParaRPr lang="en-GB" dirty="0"/>
          </a:p>
        </p:txBody>
      </p:sp>
      <p:sp>
        <p:nvSpPr>
          <p:cNvPr id="3" name="Content Placeholder 2">
            <a:extLst>
              <a:ext uri="{FF2B5EF4-FFF2-40B4-BE49-F238E27FC236}">
                <a16:creationId xmlns:a16="http://schemas.microsoft.com/office/drawing/2014/main" id="{C9E99652-57AC-48F2-9782-F53C41822D38}"/>
              </a:ext>
            </a:extLst>
          </p:cNvPr>
          <p:cNvSpPr>
            <a:spLocks noGrp="1"/>
          </p:cNvSpPr>
          <p:nvPr>
            <p:ph idx="1"/>
          </p:nvPr>
        </p:nvSpPr>
        <p:spPr/>
        <p:txBody>
          <a:bodyPr/>
          <a:lstStyle/>
          <a:p>
            <a:pPr marL="0" indent="0">
              <a:buNone/>
            </a:pPr>
            <a:r>
              <a:rPr lang="en-GB" sz="2800" dirty="0"/>
              <a:t>CPD obviously help increase employee retention. </a:t>
            </a:r>
          </a:p>
          <a:p>
            <a:pPr marL="0" indent="0">
              <a:buNone/>
            </a:pPr>
            <a:r>
              <a:rPr lang="en-GB" sz="2800" dirty="0"/>
              <a:t>• Build confidence and credibility as well as recognition to the staff. </a:t>
            </a:r>
          </a:p>
          <a:p>
            <a:pPr marL="0" indent="0">
              <a:buNone/>
            </a:pPr>
            <a:r>
              <a:rPr lang="en-GB" sz="2800" dirty="0"/>
              <a:t>• Make succession planning easier during retirement, dismissal or separation. </a:t>
            </a:r>
          </a:p>
          <a:p>
            <a:pPr marL="0" indent="0">
              <a:buNone/>
            </a:pPr>
            <a:r>
              <a:rPr lang="en-GB" sz="2800" dirty="0"/>
              <a:t>• It helps reenergize the staff with new skills and ideas.</a:t>
            </a:r>
          </a:p>
          <a:p>
            <a:pPr marL="0" indent="0">
              <a:buNone/>
            </a:pPr>
            <a:r>
              <a:rPr lang="en-GB" sz="2800" dirty="0"/>
              <a:t> • It helps to improve organisational efficiency</a:t>
            </a:r>
          </a:p>
        </p:txBody>
      </p:sp>
      <p:sp>
        <p:nvSpPr>
          <p:cNvPr id="4" name="Date Placeholder 3">
            <a:extLst>
              <a:ext uri="{FF2B5EF4-FFF2-40B4-BE49-F238E27FC236}">
                <a16:creationId xmlns:a16="http://schemas.microsoft.com/office/drawing/2014/main" id="{4083ED7C-25FA-44A0-B3B0-E2B8B45029E2}"/>
              </a:ext>
            </a:extLst>
          </p:cNvPr>
          <p:cNvSpPr>
            <a:spLocks noGrp="1"/>
          </p:cNvSpPr>
          <p:nvPr>
            <p:ph type="dt" sz="half" idx="10"/>
          </p:nvPr>
        </p:nvSpPr>
        <p:spPr/>
        <p:txBody>
          <a:bodyPr/>
          <a:lstStyle/>
          <a:p>
            <a:pPr>
              <a:defRPr/>
            </a:pPr>
            <a:fld id="{2303D31F-598B-47EE-BA37-93F097A3D676}" type="datetime1">
              <a:rPr lang="en-GB" altLang="en-US" smtClean="0"/>
              <a:pPr>
                <a:defRPr/>
              </a:pPr>
              <a:t>05/07/2022</a:t>
            </a:fld>
            <a:endParaRPr lang="en-GB" altLang="en-US"/>
          </a:p>
        </p:txBody>
      </p:sp>
      <p:sp>
        <p:nvSpPr>
          <p:cNvPr id="5" name="Slide Number Placeholder 4">
            <a:extLst>
              <a:ext uri="{FF2B5EF4-FFF2-40B4-BE49-F238E27FC236}">
                <a16:creationId xmlns:a16="http://schemas.microsoft.com/office/drawing/2014/main" id="{EFA0D316-9477-41ED-A80E-E594DA9BB63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250679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Number Placeholder 5"/>
          <p:cNvSpPr>
            <a:spLocks noGrp="1"/>
          </p:cNvSpPr>
          <p:nvPr>
            <p:ph type="sldNum" sz="quarter" idx="12"/>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B6EAD0C-EC8B-4AD6-B04C-457F0FECE2ED}" type="slidenum">
              <a:rPr lang="en-US" altLang="en-US" sz="1400">
                <a:solidFill>
                  <a:schemeClr val="folHlink"/>
                </a:solidFill>
              </a:rPr>
              <a:pPr/>
              <a:t>12</a:t>
            </a:fld>
            <a:endParaRPr lang="en-US" altLang="en-US" sz="1400">
              <a:solidFill>
                <a:schemeClr val="folHlink"/>
              </a:solidFill>
            </a:endParaRPr>
          </a:p>
        </p:txBody>
      </p:sp>
      <p:sp>
        <p:nvSpPr>
          <p:cNvPr id="41987" name="Rectangle 2"/>
          <p:cNvSpPr>
            <a:spLocks noGrp="1" noChangeArrowheads="1"/>
          </p:cNvSpPr>
          <p:nvPr>
            <p:ph type="title"/>
          </p:nvPr>
        </p:nvSpPr>
        <p:spPr/>
        <p:txBody>
          <a:bodyPr/>
          <a:lstStyle/>
          <a:p>
            <a:pPr eaLnBrk="1" hangingPunct="1"/>
            <a:r>
              <a:rPr lang="en-US" altLang="en-US"/>
              <a:t>References</a:t>
            </a:r>
          </a:p>
        </p:txBody>
      </p:sp>
      <p:sp>
        <p:nvSpPr>
          <p:cNvPr id="41988" name="Rectangle 4"/>
          <p:cNvSpPr>
            <a:spLocks noGrp="1" noChangeArrowheads="1"/>
          </p:cNvSpPr>
          <p:nvPr>
            <p:ph type="body" idx="1"/>
          </p:nvPr>
        </p:nvSpPr>
        <p:spPr/>
        <p:txBody>
          <a:bodyPr/>
          <a:lstStyle/>
          <a:p>
            <a:pPr eaLnBrk="1" hangingPunct="1">
              <a:lnSpc>
                <a:spcPct val="90000"/>
              </a:lnSpc>
            </a:pPr>
            <a:r>
              <a:rPr lang="en-US" altLang="en-US" sz="2400"/>
              <a:t>Anthony W.P., Kacmar, K.M., Perrewé, P.L. (2002) </a:t>
            </a:r>
            <a:r>
              <a:rPr lang="en-US" altLang="en-US" sz="2400" b="1"/>
              <a:t>Human resource management: a strategic approach, </a:t>
            </a:r>
            <a:r>
              <a:rPr lang="en-US" altLang="en-US" sz="2400"/>
              <a:t>4th ed. Fort Worth : Harcourt College Publishers.</a:t>
            </a:r>
            <a:r>
              <a:rPr lang="en-US" altLang="en-US" sz="2400">
                <a:hlinkClick r:id="rId2"/>
              </a:rPr>
              <a:t>HF5549 .A866 2002</a:t>
            </a:r>
            <a:r>
              <a:rPr lang="en-US" altLang="en-US" sz="2400"/>
              <a:t>  </a:t>
            </a:r>
          </a:p>
          <a:p>
            <a:pPr eaLnBrk="1" hangingPunct="1">
              <a:lnSpc>
                <a:spcPct val="90000"/>
              </a:lnSpc>
            </a:pPr>
            <a:r>
              <a:rPr lang="en-US" altLang="en-US" sz="2400" b="1"/>
              <a:t>Goldstein, I. L., Ford J.K. (2002)</a:t>
            </a:r>
            <a:r>
              <a:rPr lang="en-US" altLang="en-US" sz="2400"/>
              <a:t> </a:t>
            </a:r>
            <a:r>
              <a:rPr lang="en-US" altLang="en-US" sz="2400" b="1"/>
              <a:t>Training in organizations : needs assessment, development, and evaluation, </a:t>
            </a:r>
            <a:r>
              <a:rPr lang="en-US" altLang="en-US" sz="2400"/>
              <a:t>4th ed. Belmont, CA . </a:t>
            </a:r>
            <a:r>
              <a:rPr lang="en-US" altLang="en-US" sz="2400">
                <a:hlinkClick r:id="rId3"/>
              </a:rPr>
              <a:t>HF5549.5.T7 G543 2002</a:t>
            </a:r>
            <a:r>
              <a:rPr lang="en-US" altLang="en-US" sz="2400"/>
              <a:t> </a:t>
            </a:r>
          </a:p>
          <a:p>
            <a:pPr eaLnBrk="1" hangingPunct="1">
              <a:lnSpc>
                <a:spcPct val="90000"/>
              </a:lnSpc>
            </a:pPr>
            <a:r>
              <a:rPr lang="en-US" altLang="en-US" sz="2400"/>
              <a:t>Greer, C.R. (1995) </a:t>
            </a:r>
            <a:r>
              <a:rPr lang="en-US" altLang="en-US" sz="2400" b="1"/>
              <a:t>Strategy and human resources – a general managerial perspective</a:t>
            </a:r>
            <a:r>
              <a:rPr lang="en-US" altLang="en-US" sz="2400"/>
              <a:t>, Prentice Hall.</a:t>
            </a:r>
          </a:p>
          <a:p>
            <a:pPr eaLnBrk="1" hangingPunct="1">
              <a:lnSpc>
                <a:spcPct val="90000"/>
              </a:lnSpc>
            </a:pPr>
            <a:r>
              <a:rPr lang="en-US" altLang="en-US" sz="2400">
                <a:hlinkClick r:id="rId4"/>
              </a:rPr>
              <a:t>Riley, Michael</a:t>
            </a:r>
            <a:r>
              <a:rPr lang="en-US" altLang="en-US" sz="2400"/>
              <a:t>, (1996) </a:t>
            </a:r>
            <a:r>
              <a:rPr lang="en-US" altLang="en-US" sz="2400" b="1"/>
              <a:t>Human resource management in the hospitality and tourism industry, </a:t>
            </a:r>
            <a:r>
              <a:rPr lang="en-US" altLang="en-US" sz="2400"/>
              <a:t>2nd ed. Oxford ; Boston : Butterworth-Heinemann.  </a:t>
            </a:r>
            <a:r>
              <a:rPr lang="en-US" altLang="en-US" sz="2400">
                <a:hlinkClick r:id="rId5"/>
              </a:rPr>
              <a:t>TX911.3.P4 R55 1996</a:t>
            </a:r>
            <a:r>
              <a:rPr lang="en-US" altLang="en-US" sz="2400"/>
              <a:t> </a:t>
            </a:r>
          </a:p>
          <a:p>
            <a:pPr eaLnBrk="1" hangingPunct="1">
              <a:lnSpc>
                <a:spcPct val="90000"/>
              </a:lnSpc>
              <a:buFont typeface="Wingdings" panose="05000000000000000000" pitchFamily="2" charset="2"/>
              <a:buNone/>
            </a:pPr>
            <a:endParaRPr lang="en-US" altLang="en-US" sz="2400"/>
          </a:p>
        </p:txBody>
      </p:sp>
    </p:spTree>
    <p:extLst>
      <p:ext uri="{BB962C8B-B14F-4D97-AF65-F5344CB8AC3E}">
        <p14:creationId xmlns:p14="http://schemas.microsoft.com/office/powerpoint/2010/main" val="1249069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1535</TotalTime>
  <Words>959</Words>
  <Application>Microsoft Office PowerPoint</Application>
  <PresentationFormat>On-screen Show (4:3)</PresentationFormat>
  <Paragraphs>82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Myriad Pro</vt:lpstr>
      <vt:lpstr>Times New Roman</vt:lpstr>
      <vt:lpstr>Verdana</vt:lpstr>
      <vt:lpstr>Wingdings</vt:lpstr>
      <vt:lpstr>20140311PresentationUWTSDTemplate</vt:lpstr>
      <vt:lpstr>Module Code: BMSK 5002</vt:lpstr>
      <vt:lpstr>Continuous Professional Development </vt:lpstr>
      <vt:lpstr>Importance and the Purpose of Ongoing (or CPD) Professional Development</vt:lpstr>
      <vt:lpstr>CPD</vt:lpstr>
      <vt:lpstr>An Explanation </vt:lpstr>
      <vt:lpstr>Benefits of training and development  to Employees</vt:lpstr>
      <vt:lpstr>Benefits of training and development  to Employees ctnd</vt:lpstr>
      <vt:lpstr>Benefits of training and development  to Employees ctnd</vt:lpstr>
      <vt:lpstr>Benefits of training and development  to Employees ctnd</vt:lpstr>
      <vt:lpstr>Benefits of CPD to Employers (Organisations)</vt:lpstr>
      <vt:lpstr>Benefits of CPD to Employers (Organisations)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75</cp:revision>
  <cp:lastPrinted>2018-07-09T15:27:01Z</cp:lastPrinted>
  <dcterms:created xsi:type="dcterms:W3CDTF">2002-10-07T19:43:58Z</dcterms:created>
  <dcterms:modified xsi:type="dcterms:W3CDTF">2022-07-05T08:44:20Z</dcterms:modified>
</cp:coreProperties>
</file>