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5C18FC2-BD22-C1CD-61FE-6B6829FEDADF}" v="2213" dt="2022-10-19T11:50:32.448"/>
    <p1510:client id="{79927C22-52BD-45A2-BE0E-036829E2F1EA}" v="177" dt="2022-10-19T10:40:59.355"/>
    <p1510:client id="{7FC50B17-423F-C1FB-7573-8849C1235A61}" v="112" dt="2022-10-19T12:08:30.703"/>
    <p1510:client id="{F6B7147D-2843-82F5-46D7-F0387696599F}" v="51" dt="2022-10-21T10:08:41.94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&#65279;<?xml version="1.0" encoding="utf-8"?><Relationships xmlns="http://schemas.openxmlformats.org/package/2006/relationships"><Relationship Type="http://schemas.openxmlformats.org/officeDocument/2006/relationships/tableStyles" Target="tableStyles.xml" Id="rId8" /><Relationship Type="http://schemas.openxmlformats.org/officeDocument/2006/relationships/slide" Target="slides/slide2.xml" Id="rId3" /><Relationship Type="http://schemas.openxmlformats.org/officeDocument/2006/relationships/theme" Target="theme/theme1.xml" Id="rId7" /><Relationship Type="http://schemas.openxmlformats.org/officeDocument/2006/relationships/slide" Target="slides/slide1.xml" Id="rId2" /><Relationship Type="http://schemas.openxmlformats.org/officeDocument/2006/relationships/slideMaster" Target="slideMasters/slideMaster1.xml" Id="rId1" /><Relationship Type="http://schemas.openxmlformats.org/officeDocument/2006/relationships/viewProps" Target="viewProps.xml" Id="rId6" /><Relationship Type="http://schemas.openxmlformats.org/officeDocument/2006/relationships/presProps" Target="presProps.xml" Id="rId5" /><Relationship Type="http://schemas.microsoft.com/office/2015/10/relationships/revisionInfo" Target="revisionInfo.xml" Id="rId10" /><Relationship Type="http://schemas.openxmlformats.org/officeDocument/2006/relationships/slide" Target="slides/slide3.xml" Id="rId4" /></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21/10/2022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21/10/2022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21/10/2022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21/10/2022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21/10/2022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21/10/2022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21/10/2022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21/10/2022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21/10/2022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21/10/2022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21/10/2022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21/10/2022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th.bing.com/th/id/R.cea4d904e568b14f5596b210aed40e70?rik=NnEpYzGawf046A&amp;riu=http%3a%2f%2fanatomyandphysiologyi.com%2fwp-content%2fuploads%2f2013%2f09%2fPosterior-surface-view-of-the-human-heart.jpg&amp;ehk=b3FNAnOWt7akzjRRaUPrcGt6tzeV7UahRuNbAHjlnm4%3d&amp;risl=&amp;pid=ImgRaw&amp;r=0" TargetMode="External"/><Relationship Id="rId2" Type="http://schemas.openxmlformats.org/officeDocument/2006/relationships/hyperlink" Target="https://www.uclaextension.edu/sites/default/files/styles/course_hero/public/2017-10/introduction-to-human-physiology-physcixl3.jpg?itok=2eAUoxNA" TargetMode="External"/><Relationship Id="rId1" Type="http://schemas.openxmlformats.org/officeDocument/2006/relationships/slideLayout" Target="../slideLayouts/slideLayout2.xml"/><Relationship Id="rId5" Type="http://schemas.openxmlformats.org/officeDocument/2006/relationships/hyperlink" Target="https://www.healthdirect.gov.au/circulatory-system" TargetMode="External"/><Relationship Id="rId4" Type="http://schemas.openxmlformats.org/officeDocument/2006/relationships/hyperlink" Target="https://antranik.org/wp-content/uploads/2011/12/heart-as-double-pump-pulmonary-circuit-systemic-circuit.jp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8">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8E10AF2F-4577-FC49-49F9-BE825ADD07E4}"/>
              </a:ext>
            </a:extLst>
          </p:cNvPr>
          <p:cNvPicPr>
            <a:picLocks noChangeAspect="1"/>
          </p:cNvPicPr>
          <p:nvPr/>
        </p:nvPicPr>
        <p:blipFill rotWithShape="1">
          <a:blip r:embed="rId2"/>
          <a:srcRect l="5231" r="746" b="820"/>
          <a:stretch/>
        </p:blipFill>
        <p:spPr>
          <a:xfrm>
            <a:off x="3523488" y="10"/>
            <a:ext cx="8668512" cy="6857990"/>
          </a:xfrm>
          <a:prstGeom prst="rect">
            <a:avLst/>
          </a:prstGeom>
        </p:spPr>
      </p:pic>
      <p:sp>
        <p:nvSpPr>
          <p:cNvPr id="16" name="Rectangle 10">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56601"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477981" y="1122363"/>
            <a:ext cx="4023360" cy="3204134"/>
          </a:xfrm>
        </p:spPr>
        <p:txBody>
          <a:bodyPr anchor="b">
            <a:normAutofit/>
          </a:bodyPr>
          <a:lstStyle/>
          <a:p>
            <a:pPr algn="l"/>
            <a:r>
              <a:rPr lang="en-GB" sz="4800">
                <a:cs typeface="Calibri Light"/>
              </a:rPr>
              <a:t>Introduction to physiology</a:t>
            </a:r>
            <a:endParaRPr lang="en-GB" sz="4800"/>
          </a:p>
          <a:p>
            <a:pPr algn="l"/>
            <a:endParaRPr lang="en-GB" sz="4800">
              <a:cs typeface="Calibri Light"/>
            </a:endParaRPr>
          </a:p>
        </p:txBody>
      </p:sp>
      <p:sp>
        <p:nvSpPr>
          <p:cNvPr id="3" name="Subtitle 2"/>
          <p:cNvSpPr>
            <a:spLocks noGrp="1"/>
          </p:cNvSpPr>
          <p:nvPr>
            <p:ph type="subTitle" idx="1"/>
          </p:nvPr>
        </p:nvSpPr>
        <p:spPr>
          <a:xfrm>
            <a:off x="477980" y="4872922"/>
            <a:ext cx="4023359" cy="1208141"/>
          </a:xfrm>
        </p:spPr>
        <p:txBody>
          <a:bodyPr vert="horz" lIns="91440" tIns="45720" rIns="91440" bIns="45720" rtlCol="0" anchor="t">
            <a:normAutofit/>
          </a:bodyPr>
          <a:lstStyle/>
          <a:p>
            <a:pPr algn="l"/>
            <a:r>
              <a:rPr lang="en-GB" sz="1300" dirty="0">
                <a:ea typeface="+mn-lt"/>
                <a:cs typeface="+mn-lt"/>
              </a:rPr>
              <a:t>Name - Zartasha </a:t>
            </a:r>
            <a:r>
              <a:rPr lang="en-GB" sz="1300" dirty="0" err="1">
                <a:ea typeface="+mn-lt"/>
                <a:cs typeface="+mn-lt"/>
              </a:rPr>
              <a:t>Zahied</a:t>
            </a:r>
            <a:endParaRPr lang="en-US" sz="1300" dirty="0" err="1">
              <a:ea typeface="+mn-lt"/>
              <a:cs typeface="+mn-lt"/>
            </a:endParaRPr>
          </a:p>
          <a:p>
            <a:pPr algn="l"/>
            <a:r>
              <a:rPr lang="en-GB" sz="1300" dirty="0">
                <a:ea typeface="+mn-lt"/>
                <a:cs typeface="+mn-lt"/>
              </a:rPr>
              <a:t>Student ID – 2015319</a:t>
            </a:r>
          </a:p>
          <a:p>
            <a:pPr algn="l"/>
            <a:r>
              <a:rPr lang="en-GB" sz="1300" dirty="0">
                <a:ea typeface="+mn-lt"/>
                <a:cs typeface="+mn-lt"/>
              </a:rPr>
              <a:t>Module code - BMHP5003_BIRM</a:t>
            </a:r>
          </a:p>
          <a:p>
            <a:pPr algn="l"/>
            <a:r>
              <a:rPr lang="en-GB" sz="1300" dirty="0">
                <a:ea typeface="+mn-lt"/>
                <a:cs typeface="+mn-lt"/>
              </a:rPr>
              <a:t>Lecturer – Rachael Rivers</a:t>
            </a:r>
          </a:p>
          <a:p>
            <a:pPr algn="l"/>
            <a:endParaRPr lang="en-GB" sz="1300">
              <a:cs typeface="Calibri"/>
            </a:endParaRPr>
          </a:p>
        </p:txBody>
      </p:sp>
      <p:sp>
        <p:nvSpPr>
          <p:cNvPr id="13" name="Rectangle 1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D80E20-02B0-435E-4603-CDC536A3B610}"/>
              </a:ext>
            </a:extLst>
          </p:cNvPr>
          <p:cNvSpPr>
            <a:spLocks noGrp="1"/>
          </p:cNvSpPr>
          <p:nvPr>
            <p:ph type="title"/>
          </p:nvPr>
        </p:nvSpPr>
        <p:spPr>
          <a:xfrm>
            <a:off x="910087" y="-94587"/>
            <a:ext cx="10515600" cy="930095"/>
          </a:xfrm>
        </p:spPr>
        <p:txBody>
          <a:bodyPr>
            <a:normAutofit fontScale="90000"/>
          </a:bodyPr>
          <a:lstStyle/>
          <a:p>
            <a:pPr algn="ctr"/>
            <a:r>
              <a:rPr lang="en-GB" sz="2400" b="1" dirty="0">
                <a:cs typeface="Calibri Light"/>
              </a:rPr>
              <a:t>Blood circulatory system</a:t>
            </a:r>
            <a:r>
              <a:rPr lang="en-GB" b="1" dirty="0">
                <a:cs typeface="Calibri Light"/>
              </a:rPr>
              <a:t> </a:t>
            </a:r>
            <a:br>
              <a:rPr lang="en-GB" b="1" dirty="0">
                <a:cs typeface="Calibri Light"/>
              </a:rPr>
            </a:br>
            <a:r>
              <a:rPr lang="en-GB" sz="1400" b="1" dirty="0">
                <a:cs typeface="Calibri Light"/>
              </a:rPr>
              <a:t>this poster will be looking at the heart and the circulatory system, in addition to this we will be looking at Atrial fibrillation and how it affects the heart.</a:t>
            </a:r>
            <a:endParaRPr lang="en-US" b="1">
              <a:cs typeface="Calibri Light"/>
            </a:endParaRPr>
          </a:p>
        </p:txBody>
      </p:sp>
      <p:pic>
        <p:nvPicPr>
          <p:cNvPr id="4" name="Picture 4" descr="Diagram&#10;&#10;Description automatically generated">
            <a:extLst>
              <a:ext uri="{FF2B5EF4-FFF2-40B4-BE49-F238E27FC236}">
                <a16:creationId xmlns:a16="http://schemas.microsoft.com/office/drawing/2014/main" id="{A3049FF3-BADF-F4C3-E8CE-546FD513584D}"/>
              </a:ext>
            </a:extLst>
          </p:cNvPr>
          <p:cNvPicPr>
            <a:picLocks noChangeAspect="1"/>
          </p:cNvPicPr>
          <p:nvPr/>
        </p:nvPicPr>
        <p:blipFill>
          <a:blip r:embed="rId2"/>
          <a:stretch>
            <a:fillRect/>
          </a:stretch>
        </p:blipFill>
        <p:spPr>
          <a:xfrm>
            <a:off x="468701" y="1362899"/>
            <a:ext cx="2987615" cy="2220013"/>
          </a:xfrm>
          <a:prstGeom prst="rect">
            <a:avLst/>
          </a:prstGeom>
        </p:spPr>
      </p:pic>
      <p:pic>
        <p:nvPicPr>
          <p:cNvPr id="5" name="Picture 5" descr="Diagram&#10;&#10;Description automatically generated">
            <a:extLst>
              <a:ext uri="{FF2B5EF4-FFF2-40B4-BE49-F238E27FC236}">
                <a16:creationId xmlns:a16="http://schemas.microsoft.com/office/drawing/2014/main" id="{2A67646F-F7B4-BB38-5F75-6EA329E66D43}"/>
              </a:ext>
            </a:extLst>
          </p:cNvPr>
          <p:cNvPicPr>
            <a:picLocks noChangeAspect="1"/>
          </p:cNvPicPr>
          <p:nvPr/>
        </p:nvPicPr>
        <p:blipFill rotWithShape="1">
          <a:blip r:embed="rId3"/>
          <a:srcRect t="10294" r="524" b="-490"/>
          <a:stretch/>
        </p:blipFill>
        <p:spPr>
          <a:xfrm>
            <a:off x="9023231" y="1284706"/>
            <a:ext cx="2728840" cy="3258764"/>
          </a:xfrm>
          <a:prstGeom prst="rect">
            <a:avLst/>
          </a:prstGeom>
        </p:spPr>
      </p:pic>
      <p:sp>
        <p:nvSpPr>
          <p:cNvPr id="6" name="TextBox 5">
            <a:extLst>
              <a:ext uri="{FF2B5EF4-FFF2-40B4-BE49-F238E27FC236}">
                <a16:creationId xmlns:a16="http://schemas.microsoft.com/office/drawing/2014/main" id="{0381256F-BF9C-5559-3762-A5BC20C9C347}"/>
              </a:ext>
            </a:extLst>
          </p:cNvPr>
          <p:cNvSpPr txBox="1"/>
          <p:nvPr/>
        </p:nvSpPr>
        <p:spPr>
          <a:xfrm>
            <a:off x="9160773" y="1008212"/>
            <a:ext cx="244834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solidFill>
                  <a:srgbClr val="FF0000"/>
                </a:solidFill>
                <a:latin typeface="Arial"/>
                <a:cs typeface="Calibri"/>
              </a:rPr>
              <a:t>Oxygenating blood</a:t>
            </a:r>
            <a:endParaRPr lang="en-GB" b="1">
              <a:solidFill>
                <a:srgbClr val="FF0000"/>
              </a:solidFill>
              <a:latin typeface="Arial"/>
              <a:cs typeface="Arial"/>
            </a:endParaRPr>
          </a:p>
        </p:txBody>
      </p:sp>
      <p:sp>
        <p:nvSpPr>
          <p:cNvPr id="3" name="TextBox 2">
            <a:extLst>
              <a:ext uri="{FF2B5EF4-FFF2-40B4-BE49-F238E27FC236}">
                <a16:creationId xmlns:a16="http://schemas.microsoft.com/office/drawing/2014/main" id="{5CAEC5B1-D604-7EC3-3980-0BBC41B5BE96}"/>
              </a:ext>
            </a:extLst>
          </p:cNvPr>
          <p:cNvSpPr txBox="1"/>
          <p:nvPr/>
        </p:nvSpPr>
        <p:spPr>
          <a:xfrm>
            <a:off x="1081895" y="1003577"/>
            <a:ext cx="146985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solidFill>
                  <a:srgbClr val="FF0000"/>
                </a:solidFill>
                <a:latin typeface="Arial"/>
                <a:cs typeface="Calibri"/>
              </a:rPr>
              <a:t>The heart</a:t>
            </a:r>
          </a:p>
        </p:txBody>
      </p:sp>
      <p:sp>
        <p:nvSpPr>
          <p:cNvPr id="7" name="TextBox 6">
            <a:extLst>
              <a:ext uri="{FF2B5EF4-FFF2-40B4-BE49-F238E27FC236}">
                <a16:creationId xmlns:a16="http://schemas.microsoft.com/office/drawing/2014/main" id="{B915658B-0F5B-AD9D-794B-166AC72318A5}"/>
              </a:ext>
            </a:extLst>
          </p:cNvPr>
          <p:cNvSpPr txBox="1"/>
          <p:nvPr/>
        </p:nvSpPr>
        <p:spPr>
          <a:xfrm>
            <a:off x="356880" y="3743787"/>
            <a:ext cx="3333750" cy="297004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b="1" dirty="0">
                <a:solidFill>
                  <a:srgbClr val="FF0000"/>
                </a:solidFill>
                <a:latin typeface="Arial"/>
                <a:cs typeface="Calibri"/>
              </a:rPr>
              <a:t>Functions of the circulatory system:</a:t>
            </a:r>
            <a:endParaRPr lang="en-GB" sz="1100" b="1">
              <a:solidFill>
                <a:srgbClr val="FF0000"/>
              </a:solidFill>
              <a:latin typeface="Arial"/>
              <a:cs typeface="Calibri"/>
            </a:endParaRPr>
          </a:p>
          <a:p>
            <a:r>
              <a:rPr lang="en-GB" sz="1100" dirty="0">
                <a:latin typeface="Arial"/>
                <a:ea typeface="+mn-lt"/>
                <a:cs typeface="+mn-lt"/>
              </a:rPr>
              <a:t>The role of the circulatory system is to transport blood around the body. Blood flow keeps tissues, muscles, and organs healthy and functioning. </a:t>
            </a:r>
            <a:endParaRPr lang="en-GB" sz="1100">
              <a:latin typeface="Arial"/>
              <a:cs typeface="Arial"/>
            </a:endParaRPr>
          </a:p>
          <a:p>
            <a:r>
              <a:rPr lang="en-GB" sz="1100" dirty="0">
                <a:latin typeface="Arial"/>
                <a:ea typeface="+mn-lt"/>
                <a:cs typeface="+mn-lt"/>
              </a:rPr>
              <a:t>The body's waste is moved out of the body with the aid of the circulatory system. These wastes consist of: </a:t>
            </a:r>
            <a:endParaRPr lang="en-GB" sz="1100">
              <a:latin typeface="Arial"/>
              <a:cs typeface="Arial"/>
            </a:endParaRPr>
          </a:p>
          <a:p>
            <a:pPr marL="171450" indent="-171450">
              <a:buFont typeface="Arial"/>
              <a:buChar char="•"/>
            </a:pPr>
            <a:r>
              <a:rPr lang="en-GB" sz="1100" dirty="0">
                <a:latin typeface="Arial"/>
                <a:ea typeface="+mn-lt"/>
                <a:cs typeface="+mn-lt"/>
              </a:rPr>
              <a:t>carbon dioxide produced by breathing.</a:t>
            </a:r>
            <a:endParaRPr lang="en-GB" sz="1100">
              <a:latin typeface="Arial"/>
              <a:cs typeface="Calibri" panose="020F0502020204030204"/>
            </a:endParaRPr>
          </a:p>
          <a:p>
            <a:pPr marL="171450" indent="-171450">
              <a:buFont typeface="Arial"/>
              <a:buChar char="•"/>
            </a:pPr>
            <a:r>
              <a:rPr lang="en-GB" sz="1100" dirty="0">
                <a:latin typeface="Arial"/>
                <a:ea typeface="+mn-lt"/>
                <a:cs typeface="+mn-lt"/>
              </a:rPr>
              <a:t>metabolites from the organs.</a:t>
            </a:r>
            <a:endParaRPr lang="en-GB" sz="1100">
              <a:latin typeface="Arial"/>
              <a:cs typeface="Calibri" panose="020F0502020204030204"/>
            </a:endParaRPr>
          </a:p>
          <a:p>
            <a:pPr marL="171450" indent="-171450">
              <a:buFont typeface="Arial"/>
              <a:buChar char="•"/>
            </a:pPr>
            <a:r>
              <a:rPr lang="en-GB" sz="1100" dirty="0">
                <a:latin typeface="Arial"/>
                <a:ea typeface="+mn-lt"/>
                <a:cs typeface="+mn-lt"/>
              </a:rPr>
              <a:t>Waste generated by the foods and beverages you consume</a:t>
            </a:r>
            <a:r>
              <a:rPr lang="en-GB" sz="1100" dirty="0">
                <a:latin typeface="Arial"/>
                <a:cs typeface="Calibri"/>
              </a:rPr>
              <a:t>.</a:t>
            </a:r>
            <a:endParaRPr lang="en-GB" dirty="0">
              <a:cs typeface="Calibri" panose="020F0502020204030204"/>
            </a:endParaRPr>
          </a:p>
          <a:p>
            <a:r>
              <a:rPr lang="en-GB" sz="1100" b="1" dirty="0">
                <a:solidFill>
                  <a:srgbClr val="FF0000"/>
                </a:solidFill>
                <a:latin typeface="Arial"/>
                <a:cs typeface="Calibri"/>
              </a:rPr>
              <a:t>How does the circulatory system work?</a:t>
            </a:r>
          </a:p>
          <a:p>
            <a:r>
              <a:rPr lang="en-GB" sz="1100" dirty="0">
                <a:latin typeface="Arial"/>
                <a:cs typeface="Calibri"/>
              </a:rPr>
              <a:t>The circulatory system functions with the help of blood vessels, including; arteries, veins and capillaries.</a:t>
            </a:r>
          </a:p>
          <a:p>
            <a:r>
              <a:rPr lang="en-GB" sz="1100" dirty="0">
                <a:latin typeface="Arial"/>
                <a:cs typeface="Calibri"/>
              </a:rPr>
              <a:t>The blood vessels work with your heart and lungs to continuously circulate blood around the body.</a:t>
            </a:r>
          </a:p>
        </p:txBody>
      </p:sp>
      <p:sp>
        <p:nvSpPr>
          <p:cNvPr id="8" name="TextBox 7">
            <a:extLst>
              <a:ext uri="{FF2B5EF4-FFF2-40B4-BE49-F238E27FC236}">
                <a16:creationId xmlns:a16="http://schemas.microsoft.com/office/drawing/2014/main" id="{EB747346-29A8-20AC-8F31-8628E45F5AC4}"/>
              </a:ext>
            </a:extLst>
          </p:cNvPr>
          <p:cNvSpPr txBox="1"/>
          <p:nvPr/>
        </p:nvSpPr>
        <p:spPr>
          <a:xfrm>
            <a:off x="3637014" y="1073294"/>
            <a:ext cx="2757236" cy="127727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b="1" dirty="0">
                <a:solidFill>
                  <a:srgbClr val="FF0000"/>
                </a:solidFill>
                <a:latin typeface="Arial"/>
                <a:cs typeface="Calibri"/>
              </a:rPr>
              <a:t>Circulatory system parts</a:t>
            </a:r>
            <a:r>
              <a:rPr lang="en-GB" sz="1100" b="1" dirty="0">
                <a:latin typeface="Arial"/>
                <a:cs typeface="Calibri"/>
              </a:rPr>
              <a:t> </a:t>
            </a:r>
          </a:p>
          <a:p>
            <a:r>
              <a:rPr lang="en-GB" sz="1100" dirty="0">
                <a:solidFill>
                  <a:srgbClr val="FF0000"/>
                </a:solidFill>
                <a:latin typeface="Arial"/>
                <a:cs typeface="Calibri"/>
              </a:rPr>
              <a:t>Heart</a:t>
            </a:r>
            <a:r>
              <a:rPr lang="en-GB" sz="1100" dirty="0">
                <a:latin typeface="Arial"/>
                <a:cs typeface="Calibri"/>
              </a:rPr>
              <a:t> – muscular organ that pumps blood throughout your body.</a:t>
            </a:r>
          </a:p>
          <a:p>
            <a:r>
              <a:rPr lang="en-GB" sz="1100" dirty="0">
                <a:solidFill>
                  <a:srgbClr val="FF0000"/>
                </a:solidFill>
                <a:latin typeface="Arial"/>
                <a:cs typeface="Calibri"/>
              </a:rPr>
              <a:t>Blood vessels</a:t>
            </a:r>
            <a:r>
              <a:rPr lang="en-GB" sz="1100" dirty="0">
                <a:latin typeface="Arial"/>
                <a:cs typeface="Calibri"/>
              </a:rPr>
              <a:t> – arteries, veins and capillaries </a:t>
            </a:r>
          </a:p>
          <a:p>
            <a:r>
              <a:rPr lang="en-GB" sz="1100" dirty="0">
                <a:solidFill>
                  <a:srgbClr val="FF0000"/>
                </a:solidFill>
                <a:latin typeface="Arial"/>
                <a:cs typeface="Calibri"/>
              </a:rPr>
              <a:t>Blood</a:t>
            </a:r>
            <a:r>
              <a:rPr lang="en-GB" sz="1100" dirty="0">
                <a:latin typeface="Arial"/>
                <a:cs typeface="Calibri"/>
              </a:rPr>
              <a:t> – made up of white and red blood cells, plasma and platelets.</a:t>
            </a:r>
          </a:p>
        </p:txBody>
      </p:sp>
      <p:sp>
        <p:nvSpPr>
          <p:cNvPr id="9" name="TextBox 8">
            <a:extLst>
              <a:ext uri="{FF2B5EF4-FFF2-40B4-BE49-F238E27FC236}">
                <a16:creationId xmlns:a16="http://schemas.microsoft.com/office/drawing/2014/main" id="{7047D76C-BE13-9D7F-E708-6383463B464F}"/>
              </a:ext>
            </a:extLst>
          </p:cNvPr>
          <p:cNvSpPr txBox="1"/>
          <p:nvPr/>
        </p:nvSpPr>
        <p:spPr>
          <a:xfrm>
            <a:off x="6813363" y="886077"/>
            <a:ext cx="2356846" cy="55092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b="1" dirty="0">
                <a:solidFill>
                  <a:srgbClr val="0070C0"/>
                </a:solidFill>
                <a:latin typeface="Arial"/>
                <a:cs typeface="Calibri"/>
              </a:rPr>
              <a:t>Arteries </a:t>
            </a:r>
            <a:r>
              <a:rPr lang="en-GB" sz="1100" dirty="0">
                <a:latin typeface="Arial"/>
                <a:ea typeface="+mn-lt"/>
                <a:cs typeface="+mn-lt"/>
              </a:rPr>
              <a:t>The aorta, the largest artery in the body, is a thin, muscular tube that carries oxygenated blood from the heart to every part of your body. </a:t>
            </a:r>
            <a:endParaRPr lang="en-GB" sz="1100">
              <a:latin typeface="Arial"/>
              <a:cs typeface="Calibri"/>
            </a:endParaRPr>
          </a:p>
          <a:p>
            <a:r>
              <a:rPr lang="en-GB" sz="1100" dirty="0">
                <a:latin typeface="Arial"/>
                <a:ea typeface="+mn-lt"/>
                <a:cs typeface="+mn-lt"/>
              </a:rPr>
              <a:t>Beginning at the heart, it moves up the chest before entering the stomach.</a:t>
            </a:r>
            <a:endParaRPr lang="en-GB" sz="1100">
              <a:latin typeface="Arial"/>
              <a:cs typeface="Arial"/>
            </a:endParaRPr>
          </a:p>
          <a:p>
            <a:r>
              <a:rPr lang="en-GB" sz="1100" dirty="0">
                <a:latin typeface="Arial"/>
                <a:ea typeface="+mn-lt"/>
                <a:cs typeface="+mn-lt"/>
              </a:rPr>
              <a:t>The aorta, from which the coronary arteries originate, divides into smaller arteries (arterioles)</a:t>
            </a:r>
            <a:endParaRPr lang="en-GB" sz="1100" dirty="0">
              <a:latin typeface="Arial"/>
              <a:cs typeface="Arial"/>
            </a:endParaRPr>
          </a:p>
          <a:p>
            <a:r>
              <a:rPr lang="en-GB" sz="1100" b="1" dirty="0">
                <a:solidFill>
                  <a:srgbClr val="0070C0"/>
                </a:solidFill>
                <a:latin typeface="Arial"/>
                <a:ea typeface="+mn-lt"/>
                <a:cs typeface="+mn-lt"/>
              </a:rPr>
              <a:t>Veins</a:t>
            </a:r>
            <a:r>
              <a:rPr lang="en-GB" sz="1100" dirty="0">
                <a:solidFill>
                  <a:srgbClr val="0070C0"/>
                </a:solidFill>
                <a:latin typeface="Arial"/>
                <a:ea typeface="+mn-lt"/>
                <a:cs typeface="+mn-lt"/>
              </a:rPr>
              <a:t>:</a:t>
            </a:r>
            <a:r>
              <a:rPr lang="en-GB" sz="1100" dirty="0">
                <a:latin typeface="Arial"/>
                <a:ea typeface="+mn-lt"/>
                <a:cs typeface="+mn-lt"/>
              </a:rPr>
              <a:t> These blood vessels transport back to the heart oxygen-depleted blood. </a:t>
            </a:r>
            <a:endParaRPr lang="en-GB" sz="1100">
              <a:latin typeface="Arial"/>
              <a:cs typeface="Calibri"/>
            </a:endParaRPr>
          </a:p>
          <a:p>
            <a:r>
              <a:rPr lang="en-GB" sz="1100" dirty="0">
                <a:latin typeface="Arial"/>
                <a:ea typeface="+mn-lt"/>
                <a:cs typeface="+mn-lt"/>
              </a:rPr>
              <a:t>Veins begin as tiny venules and grow bigger as they get closer to the heart.</a:t>
            </a:r>
            <a:endParaRPr lang="en-GB" sz="1100">
              <a:latin typeface="Arial"/>
              <a:cs typeface="Calibri"/>
            </a:endParaRPr>
          </a:p>
          <a:p>
            <a:r>
              <a:rPr lang="en-GB" sz="1100" dirty="0">
                <a:latin typeface="Arial"/>
                <a:ea typeface="+mn-lt"/>
                <a:cs typeface="+mn-lt"/>
              </a:rPr>
              <a:t>The heart receives blood from two cental veins.</a:t>
            </a:r>
            <a:endParaRPr lang="en-GB" sz="1100">
              <a:latin typeface="Arial"/>
              <a:cs typeface="Calibri"/>
            </a:endParaRPr>
          </a:p>
          <a:p>
            <a:r>
              <a:rPr lang="en-GB" sz="1100" dirty="0">
                <a:latin typeface="Arial"/>
                <a:ea typeface="+mn-lt"/>
                <a:cs typeface="+mn-lt"/>
              </a:rPr>
              <a:t>Blood is transported to the heart from the upper body by the superior vena cava.</a:t>
            </a:r>
            <a:endParaRPr lang="en-GB" sz="1100">
              <a:latin typeface="Arial"/>
              <a:cs typeface="Calibri"/>
            </a:endParaRPr>
          </a:p>
          <a:p>
            <a:r>
              <a:rPr lang="en-GB" sz="1100" dirty="0">
                <a:latin typeface="Arial"/>
                <a:ea typeface="+mn-lt"/>
                <a:cs typeface="+mn-lt"/>
              </a:rPr>
              <a:t>Blood is transported to the heart via the inferior vena cava from the lower body.</a:t>
            </a:r>
            <a:endParaRPr lang="en-GB" sz="1100">
              <a:latin typeface="Arial"/>
              <a:cs typeface="Calibri"/>
            </a:endParaRPr>
          </a:p>
          <a:p>
            <a:r>
              <a:rPr lang="en-GB" sz="1100" b="1" dirty="0">
                <a:solidFill>
                  <a:srgbClr val="0070C0"/>
                </a:solidFill>
                <a:latin typeface="Arial"/>
                <a:ea typeface="+mn-lt"/>
                <a:cs typeface="+mn-lt"/>
              </a:rPr>
              <a:t>Capillaries </a:t>
            </a:r>
            <a:r>
              <a:rPr lang="en-GB" sz="1100" dirty="0">
                <a:latin typeface="Arial"/>
                <a:ea typeface="+mn-lt"/>
                <a:cs typeface="+mn-lt"/>
              </a:rPr>
              <a:t>- These blood vessels, known as capillaries, link venules and arterioles (the very small arteries). Oxygen, carbon dioxide, nutrients, and waste products can pass through capillaries' thin walls and into and out of cells.</a:t>
            </a:r>
            <a:endParaRPr lang="en-GB" sz="1100" dirty="0">
              <a:latin typeface="Arial"/>
            </a:endParaRPr>
          </a:p>
        </p:txBody>
      </p:sp>
      <p:cxnSp>
        <p:nvCxnSpPr>
          <p:cNvPr id="10" name="Connector: Elbow 9">
            <a:extLst>
              <a:ext uri="{FF2B5EF4-FFF2-40B4-BE49-F238E27FC236}">
                <a16:creationId xmlns:a16="http://schemas.microsoft.com/office/drawing/2014/main" id="{BD82FB59-44E9-DF2E-BAAE-148AD3211A11}"/>
              </a:ext>
            </a:extLst>
          </p:cNvPr>
          <p:cNvCxnSpPr/>
          <p:nvPr/>
        </p:nvCxnSpPr>
        <p:spPr>
          <a:xfrm flipV="1">
            <a:off x="5994640" y="997491"/>
            <a:ext cx="871268" cy="726983"/>
          </a:xfrm>
          <a:prstGeom prst="bentConnector3">
            <a:avLst/>
          </a:prstGeom>
          <a:ln>
            <a:tailEnd type="triangle"/>
          </a:ln>
        </p:spPr>
        <p:style>
          <a:lnRef idx="3">
            <a:schemeClr val="dk1"/>
          </a:lnRef>
          <a:fillRef idx="0">
            <a:schemeClr val="dk1"/>
          </a:fillRef>
          <a:effectRef idx="2">
            <a:schemeClr val="dk1"/>
          </a:effectRef>
          <a:fontRef idx="minor">
            <a:schemeClr val="tx1"/>
          </a:fontRef>
        </p:style>
      </p:cxnSp>
      <p:sp>
        <p:nvSpPr>
          <p:cNvPr id="11" name="TextBox 10">
            <a:extLst>
              <a:ext uri="{FF2B5EF4-FFF2-40B4-BE49-F238E27FC236}">
                <a16:creationId xmlns:a16="http://schemas.microsoft.com/office/drawing/2014/main" id="{A4D0850A-E67A-8BDF-C976-F449A96040E4}"/>
              </a:ext>
            </a:extLst>
          </p:cNvPr>
          <p:cNvSpPr txBox="1"/>
          <p:nvPr/>
        </p:nvSpPr>
        <p:spPr>
          <a:xfrm>
            <a:off x="9070975" y="4651374"/>
            <a:ext cx="2844800" cy="195438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dirty="0">
                <a:solidFill>
                  <a:srgbClr val="0070C0"/>
                </a:solidFill>
                <a:latin typeface="Arial"/>
                <a:cs typeface="Calibri"/>
              </a:rPr>
              <a:t>Blood circulation </a:t>
            </a:r>
          </a:p>
          <a:p>
            <a:r>
              <a:rPr lang="en-GB" sz="1100" dirty="0">
                <a:latin typeface="Arial"/>
                <a:cs typeface="Calibri"/>
              </a:rPr>
              <a:t>This diagram shows the principle of blood saturated with oxygen leaving the heart from the left ventricle, passing around all the organs of the body and returning to the right side of the heart in a deoxygenated state.</a:t>
            </a:r>
          </a:p>
          <a:p>
            <a:r>
              <a:rPr lang="en-GB" sz="1100" dirty="0">
                <a:latin typeface="Arial"/>
                <a:cs typeface="Calibri"/>
              </a:rPr>
              <a:t>It is then pumped through the lungs where it returns to an oxygenated state back to the left side of the heart and the cycle is repeated.</a:t>
            </a:r>
          </a:p>
        </p:txBody>
      </p:sp>
      <p:sp>
        <p:nvSpPr>
          <p:cNvPr id="12" name="TextBox 11">
            <a:extLst>
              <a:ext uri="{FF2B5EF4-FFF2-40B4-BE49-F238E27FC236}">
                <a16:creationId xmlns:a16="http://schemas.microsoft.com/office/drawing/2014/main" id="{0E4ED420-1CC6-BAB4-13C8-790C11F419AE}"/>
              </a:ext>
            </a:extLst>
          </p:cNvPr>
          <p:cNvSpPr txBox="1"/>
          <p:nvPr/>
        </p:nvSpPr>
        <p:spPr>
          <a:xfrm>
            <a:off x="3698995" y="2568253"/>
            <a:ext cx="3114675" cy="31393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dirty="0">
                <a:latin typeface="Arial"/>
                <a:ea typeface="+mn-lt"/>
                <a:cs typeface="+mn-lt"/>
              </a:rPr>
              <a:t>One of the four chambers of your heart, the right atrium, collects low oxygen blood. </a:t>
            </a:r>
            <a:endParaRPr lang="en-US" sz="1100">
              <a:latin typeface="Arial"/>
              <a:cs typeface="Calibri" panose="020F0502020204030204"/>
            </a:endParaRPr>
          </a:p>
          <a:p>
            <a:r>
              <a:rPr lang="en-GB" sz="1100" dirty="0">
                <a:latin typeface="Arial"/>
                <a:ea typeface="+mn-lt"/>
                <a:cs typeface="+mn-lt"/>
              </a:rPr>
              <a:t>Once it enters the right ventricle, it is pumped to the lungs where red blood cells absorb oxygen and expel carbon dioxide. The carbon dioxide is exhaled. </a:t>
            </a:r>
            <a:endParaRPr lang="en-GB" sz="1100">
              <a:latin typeface="Arial"/>
              <a:cs typeface="Arial"/>
            </a:endParaRPr>
          </a:p>
          <a:p>
            <a:r>
              <a:rPr lang="en-GB" sz="1100" dirty="0">
                <a:latin typeface="Arial"/>
                <a:ea typeface="+mn-lt"/>
                <a:cs typeface="+mn-lt"/>
              </a:rPr>
              <a:t>The blood that is oxygenated returns to your left atrium and then moves into your left ventricle. Your aorta and arteries receive oxygen-rich blood from your left ventricle, which then distributes it to every part of your body.</a:t>
            </a:r>
            <a:endParaRPr lang="en-GB" sz="1100" dirty="0">
              <a:latin typeface="Arial"/>
              <a:ea typeface="+mn-lt"/>
              <a:cs typeface="Arial"/>
            </a:endParaRPr>
          </a:p>
          <a:p>
            <a:r>
              <a:rPr lang="en-GB" sz="1100" dirty="0">
                <a:latin typeface="Arial"/>
                <a:ea typeface="+mn-lt"/>
                <a:cs typeface="+mn-lt"/>
              </a:rPr>
              <a:t> The blood picks up nutrients from your small intestine along the way. </a:t>
            </a:r>
            <a:endParaRPr lang="en-GB" sz="1100">
              <a:latin typeface="Arial"/>
              <a:cs typeface="Arial"/>
            </a:endParaRPr>
          </a:p>
          <a:p>
            <a:r>
              <a:rPr lang="en-GB" sz="1100" dirty="0">
                <a:latin typeface="Arial"/>
                <a:ea typeface="+mn-lt"/>
                <a:cs typeface="+mn-lt"/>
              </a:rPr>
              <a:t>Your blood encounters tissues and cells as it enters capillaries. While removing carbon dioxide and waste, it also provides nutrients and oxygen. </a:t>
            </a:r>
            <a:endParaRPr lang="en-GB"/>
          </a:p>
        </p:txBody>
      </p:sp>
      <p:cxnSp>
        <p:nvCxnSpPr>
          <p:cNvPr id="13" name="Connector: Elbow 12">
            <a:extLst>
              <a:ext uri="{FF2B5EF4-FFF2-40B4-BE49-F238E27FC236}">
                <a16:creationId xmlns:a16="http://schemas.microsoft.com/office/drawing/2014/main" id="{3C42EF2E-7161-8BBC-1144-625A5C3430F1}"/>
              </a:ext>
            </a:extLst>
          </p:cNvPr>
          <p:cNvCxnSpPr/>
          <p:nvPr/>
        </p:nvCxnSpPr>
        <p:spPr>
          <a:xfrm flipV="1">
            <a:off x="3521075" y="2685126"/>
            <a:ext cx="260591" cy="3198149"/>
          </a:xfrm>
          <a:prstGeom prst="bentConnector3">
            <a:avLst/>
          </a:prstGeom>
          <a:ln>
            <a:tailEnd type="triangle"/>
          </a:ln>
        </p:spPr>
        <p:style>
          <a:lnRef idx="3">
            <a:schemeClr val="dk1"/>
          </a:lnRef>
          <a:fillRef idx="0">
            <a:schemeClr val="dk1"/>
          </a:fillRef>
          <a:effectRef idx="2">
            <a:schemeClr val="dk1"/>
          </a:effectRef>
          <a:fontRef idx="minor">
            <a:schemeClr val="tx1"/>
          </a:fontRef>
        </p:style>
      </p:cxnSp>
    </p:spTree>
    <p:extLst>
      <p:ext uri="{BB962C8B-B14F-4D97-AF65-F5344CB8AC3E}">
        <p14:creationId xmlns:p14="http://schemas.microsoft.com/office/powerpoint/2010/main" val="21710393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F8771D-D59C-5BBD-4B55-3DEB2061E9EA}"/>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62C135B0-CF82-C080-DDB8-2573951C3E02}"/>
              </a:ext>
            </a:extLst>
          </p:cNvPr>
          <p:cNvSpPr>
            <a:spLocks noGrp="1"/>
          </p:cNvSpPr>
          <p:nvPr>
            <p:ph idx="1"/>
          </p:nvPr>
        </p:nvSpPr>
        <p:spPr/>
        <p:txBody>
          <a:bodyPr vert="horz" lIns="91440" tIns="45720" rIns="91440" bIns="45720" rtlCol="0" anchor="t">
            <a:normAutofit fontScale="92500" lnSpcReduction="20000"/>
          </a:bodyPr>
          <a:lstStyle/>
          <a:p>
            <a:r>
              <a:rPr lang="en-GB" dirty="0">
                <a:ea typeface="+mn-lt"/>
                <a:cs typeface="+mn-lt"/>
                <a:hlinkClick r:id="rId2"/>
              </a:rPr>
              <a:t>https://www.uclaextension.edu/sites/default/files/styles/course_hero/public/2017-10/introduction-to-human-physiology-physcixl3.jpg?itok=2eAUoxNA</a:t>
            </a:r>
            <a:endParaRPr lang="en-GB">
              <a:ea typeface="+mn-lt"/>
              <a:cs typeface="+mn-lt"/>
            </a:endParaRPr>
          </a:p>
          <a:p>
            <a:r>
              <a:rPr lang="en-GB" dirty="0">
                <a:ea typeface="+mn-lt"/>
                <a:cs typeface="+mn-lt"/>
                <a:hlinkClick r:id="rId3"/>
              </a:rPr>
              <a:t>https://th.bing.com/th/id/R.cea4d904e568b14f5596b210aed40e70?rik=NnEpYzGawf046A&amp;riu=http%3a%2f%2fanatomyandphysiologyi.com%2fwp-content%2fuploads%2f2013%2f09%2fPosterior-surface-view-of-the-human-heart.jpg&amp;ehk=b3FNAnOWt7akzjRRaUPrcGt6tzeV7UahRuNbAHjlnm4%3d&amp;risl=&amp;pid=ImgRaw&amp;r=0</a:t>
            </a:r>
            <a:endParaRPr lang="en-GB" dirty="0">
              <a:ea typeface="+mn-lt"/>
              <a:cs typeface="+mn-lt"/>
            </a:endParaRPr>
          </a:p>
          <a:p>
            <a:r>
              <a:rPr lang="en-GB" dirty="0">
                <a:ea typeface="+mn-lt"/>
                <a:cs typeface="+mn-lt"/>
                <a:hlinkClick r:id="rId4"/>
              </a:rPr>
              <a:t>https://antranik.org/wp-content/uploads/2011/12/heart-as-double-pump-pulmonary-circuit-systemic-circuit.jpg</a:t>
            </a:r>
            <a:endParaRPr lang="en-GB" dirty="0">
              <a:ea typeface="+mn-lt"/>
              <a:cs typeface="+mn-lt"/>
            </a:endParaRPr>
          </a:p>
          <a:p>
            <a:r>
              <a:rPr lang="en-GB" dirty="0">
                <a:ea typeface="+mn-lt"/>
                <a:cs typeface="+mn-lt"/>
              </a:rPr>
              <a:t>What is the circulatory system? - BBC Bitesize</a:t>
            </a:r>
          </a:p>
          <a:p>
            <a:r>
              <a:rPr lang="en-GB" dirty="0">
                <a:ea typeface="+mn-lt"/>
                <a:cs typeface="+mn-lt"/>
                <a:hlinkClick r:id="rId5"/>
              </a:rPr>
              <a:t>Circulatory system | healthdirect</a:t>
            </a:r>
            <a:endParaRPr lang="en-GB" dirty="0">
              <a:cs typeface="Calibri"/>
            </a:endParaRPr>
          </a:p>
          <a:p>
            <a:endParaRPr lang="en-GB" dirty="0">
              <a:cs typeface="Calibri"/>
            </a:endParaRPr>
          </a:p>
          <a:p>
            <a:endParaRPr lang="en-GB" dirty="0">
              <a:cs typeface="Calibri"/>
            </a:endParaRPr>
          </a:p>
        </p:txBody>
      </p:sp>
    </p:spTree>
    <p:extLst>
      <p:ext uri="{BB962C8B-B14F-4D97-AF65-F5344CB8AC3E}">
        <p14:creationId xmlns:p14="http://schemas.microsoft.com/office/powerpoint/2010/main" val="1061062630"/>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3</Slides>
  <Notes>0</Notes>
  <HiddenSlides>0</HiddenSlides>
  <MMClips>0</MMClips>
  <ScaleCrop>false</ScaleCrop>
  <HeadingPairs>
    <vt:vector size="4" baseType="variant">
      <vt:variant>
        <vt:lpstr>Theme</vt:lpstr>
      </vt:variant>
      <vt:variant>
        <vt:i4>1</vt:i4>
      </vt:variant>
      <vt:variant>
        <vt:lpstr>Slide Titles</vt:lpstr>
      </vt:variant>
      <vt:variant>
        <vt:i4>3</vt:i4>
      </vt:variant>
    </vt:vector>
  </HeadingPairs>
  <TitlesOfParts>
    <vt:vector size="4" baseType="lpstr">
      <vt:lpstr>office theme</vt:lpstr>
      <vt:lpstr>Introduction to physiology </vt:lpstr>
      <vt:lpstr>Blood circulatory system  this poster will be looking at the heart and the circulatory system, in addition to this we will be looking at Atrial fibrillation and how it affects the heart.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364</cp:revision>
  <dcterms:created xsi:type="dcterms:W3CDTF">2022-10-19T10:18:38Z</dcterms:created>
  <dcterms:modified xsi:type="dcterms:W3CDTF">2022-10-21T10:08:43Z</dcterms:modified>
</cp:coreProperties>
</file>