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7" r:id="rId2"/>
    <p:sldId id="258" r:id="rId3"/>
    <p:sldId id="259" r:id="rId4"/>
    <p:sldId id="260" r:id="rId5"/>
    <p:sldId id="261" r:id="rId6"/>
    <p:sldId id="262" r:id="rId7"/>
    <p:sldId id="263" r:id="rId8"/>
    <p:sldId id="264" r:id="rId9"/>
    <p:sldId id="267" r:id="rId10"/>
    <p:sldId id="266" r:id="rId11"/>
    <p:sldId id="268" r:id="rId12"/>
    <p:sldId id="269" r:id="rId13"/>
    <p:sldId id="271" r:id="rId14"/>
    <p:sldId id="270" r:id="rId15"/>
    <p:sldId id="272" r:id="rId16"/>
    <p:sldId id="274" r:id="rId17"/>
    <p:sldId id="273" r:id="rId18"/>
    <p:sldId id="275" r:id="rId19"/>
    <p:sldId id="27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65" d="100"/>
          <a:sy n="65" d="100"/>
        </p:scale>
        <p:origin x="-146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B288B5-A183-4330-A55B-389093FD4103}" type="datetimeFigureOut">
              <a:rPr lang="en-GB" smtClean="0"/>
              <a:t>13/02/2017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1D0407-54CB-462C-97F1-07D263C566B1}" type="slidenum">
              <a:rPr lang="en-GB" smtClean="0"/>
              <a:t>‹#›</a:t>
            </a:fld>
            <a:endParaRPr lang="en-GB"/>
          </a:p>
        </p:txBody>
      </p:sp>
    </p:spTree>
    <p:extLst>
      <p:ext uri="{BB962C8B-B14F-4D97-AF65-F5344CB8AC3E}">
        <p14:creationId xmlns:p14="http://schemas.microsoft.com/office/powerpoint/2010/main" val="2074918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31D0407-54CB-462C-97F1-07D263C566B1}" type="slidenum">
              <a:rPr lang="en-GB" smtClean="0"/>
              <a:t>1</a:t>
            </a:fld>
            <a:endParaRPr lang="en-GB"/>
          </a:p>
        </p:txBody>
      </p:sp>
    </p:spTree>
    <p:extLst>
      <p:ext uri="{BB962C8B-B14F-4D97-AF65-F5344CB8AC3E}">
        <p14:creationId xmlns:p14="http://schemas.microsoft.com/office/powerpoint/2010/main" val="1935318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3E44B43-70AF-4F70-A13E-1189D72C4726}"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3390461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E44B43-70AF-4F70-A13E-1189D72C4726}"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78422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E44B43-70AF-4F70-A13E-1189D72C4726}"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2277587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3E44B43-70AF-4F70-A13E-1189D72C4726}" type="datetimeFigureOut">
              <a:rPr lang="en-GB" smtClean="0"/>
              <a:t>13/02/2017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2324003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3E44B43-70AF-4F70-A13E-1189D72C4726}" type="datetimeFigureOut">
              <a:rPr lang="en-GB" smtClean="0"/>
              <a:t>13/02/2017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3472258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3E44B43-70AF-4F70-A13E-1189D72C4726}" type="datetimeFigureOut">
              <a:rPr lang="en-GB" smtClean="0"/>
              <a:t>13/02/2017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3616321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E44B43-70AF-4F70-A13E-1189D72C4726}" type="datetimeFigureOut">
              <a:rPr lang="en-GB" smtClean="0"/>
              <a:t>13/02/2017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3303873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E44B43-70AF-4F70-A13E-1189D72C4726}" type="datetimeFigureOut">
              <a:rPr lang="en-GB" smtClean="0"/>
              <a:t>13/02/2017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4146129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E44B43-70AF-4F70-A13E-1189D72C4726}" type="datetimeFigureOut">
              <a:rPr lang="en-GB" smtClean="0"/>
              <a:t>13/02/2017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2291306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E44B43-70AF-4F70-A13E-1189D72C4726}"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3848343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E44B43-70AF-4F70-A13E-1189D72C4726}" type="datetimeFigureOut">
              <a:rPr lang="en-GB" smtClean="0"/>
              <a:t>13/02/2017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16CFD6-D69C-47D7-9FCA-A98BB6511A2D}" type="slidenum">
              <a:rPr lang="en-GB" smtClean="0"/>
              <a:t>‹#›</a:t>
            </a:fld>
            <a:endParaRPr lang="en-GB"/>
          </a:p>
        </p:txBody>
      </p:sp>
    </p:spTree>
    <p:extLst>
      <p:ext uri="{BB962C8B-B14F-4D97-AF65-F5344CB8AC3E}">
        <p14:creationId xmlns:p14="http://schemas.microsoft.com/office/powerpoint/2010/main" val="2897089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E44B43-70AF-4F70-A13E-1189D72C4726}" type="datetimeFigureOut">
              <a:rPr lang="en-GB" smtClean="0"/>
              <a:t>13/02/2017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16CFD6-D69C-47D7-9FCA-A98BB6511A2D}" type="slidenum">
              <a:rPr lang="en-GB" smtClean="0"/>
              <a:t>‹#›</a:t>
            </a:fld>
            <a:endParaRPr lang="en-GB"/>
          </a:p>
        </p:txBody>
      </p:sp>
    </p:spTree>
    <p:extLst>
      <p:ext uri="{BB962C8B-B14F-4D97-AF65-F5344CB8AC3E}">
        <p14:creationId xmlns:p14="http://schemas.microsoft.com/office/powerpoint/2010/main" val="1355602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0" y="0"/>
            <a:ext cx="9144000" cy="6907524"/>
          </a:xfrm>
          <a:prstGeom prst="rect">
            <a:avLst/>
          </a:prstGeom>
          <a:noFill/>
        </p:spPr>
        <p:txBody>
          <a:bodyPr wrap="square" lIns="540000" tIns="540000" rIns="540000" bIns="540000" rtlCol="0">
            <a:spAutoFit/>
          </a:bodyPr>
          <a:lstStyle/>
          <a:p>
            <a:pPr algn="just"/>
            <a:r>
              <a:rPr lang="en-GB" b="1" u="sng" dirty="0" smtClean="0"/>
              <a:t>AHHI5017  Week </a:t>
            </a:r>
            <a:r>
              <a:rPr lang="en-GB" b="1" u="sng" dirty="0"/>
              <a:t>3</a:t>
            </a:r>
            <a:r>
              <a:rPr lang="en-GB" b="1" u="sng" dirty="0" smtClean="0"/>
              <a:t>: </a:t>
            </a:r>
            <a:r>
              <a:rPr lang="en-GB" b="1" u="sng" dirty="0"/>
              <a:t>The </a:t>
            </a:r>
            <a:r>
              <a:rPr lang="en-GB" b="1" u="sng" dirty="0" smtClean="0"/>
              <a:t>American Civil War</a:t>
            </a:r>
          </a:p>
          <a:p>
            <a:pPr algn="just"/>
            <a:r>
              <a:rPr lang="en-GB" b="1" u="sng" dirty="0" smtClean="0"/>
              <a:t>Monday  lecture</a:t>
            </a:r>
          </a:p>
          <a:p>
            <a:pPr marL="285750" indent="-285750" algn="just">
              <a:buFont typeface="Arial" pitchFamily="34" charset="0"/>
              <a:buChar char="•"/>
            </a:pPr>
            <a:endParaRPr lang="en-GB" dirty="0" smtClean="0"/>
          </a:p>
          <a:p>
            <a:pPr marL="285750" indent="-285750" algn="just">
              <a:buFont typeface="Arial" pitchFamily="34" charset="0"/>
              <a:buChar char="•"/>
            </a:pPr>
            <a:r>
              <a:rPr lang="en-GB" dirty="0" smtClean="0"/>
              <a:t>Class discussion: The American Civil War – key information</a:t>
            </a:r>
          </a:p>
          <a:p>
            <a:pPr marL="285750" indent="-285750" algn="just">
              <a:buFont typeface="Arial" pitchFamily="34" charset="0"/>
              <a:buChar char="•"/>
            </a:pPr>
            <a:r>
              <a:rPr lang="en-GB" dirty="0" smtClean="0"/>
              <a:t>Group discussion: leisure and the Civil War (North v. South)</a:t>
            </a:r>
          </a:p>
          <a:p>
            <a:pPr marL="285750" indent="-285750" algn="just">
              <a:buFont typeface="Arial" pitchFamily="34" charset="0"/>
              <a:buChar char="•"/>
            </a:pPr>
            <a:r>
              <a:rPr lang="en-GB" dirty="0" smtClean="0"/>
              <a:t>Class discussion</a:t>
            </a:r>
            <a:r>
              <a:rPr lang="en-GB" dirty="0"/>
              <a:t>: </a:t>
            </a:r>
            <a:r>
              <a:rPr lang="en-GB" dirty="0" smtClean="0"/>
              <a:t>music and the Civil War</a:t>
            </a:r>
          </a:p>
          <a:p>
            <a:pPr marL="285750" indent="-285750" algn="just">
              <a:buFont typeface="Arial" pitchFamily="34" charset="0"/>
              <a:buChar char="•"/>
            </a:pPr>
            <a:r>
              <a:rPr lang="en-GB" dirty="0" smtClean="0"/>
              <a:t>Class discussion: art and the Civil War</a:t>
            </a:r>
          </a:p>
          <a:p>
            <a:pPr marL="285750" indent="-285750" algn="just">
              <a:buFont typeface="Arial" pitchFamily="34" charset="0"/>
              <a:buChar char="•"/>
            </a:pPr>
            <a:r>
              <a:rPr lang="en-GB" dirty="0" smtClean="0"/>
              <a:t>Class discussion: photography and the Civil War</a:t>
            </a:r>
          </a:p>
          <a:p>
            <a:pPr marL="285750" indent="-285750" algn="just">
              <a:buFont typeface="Arial" pitchFamily="34" charset="0"/>
              <a:buChar char="•"/>
            </a:pPr>
            <a:endParaRPr lang="en-GB" dirty="0" smtClean="0"/>
          </a:p>
          <a:p>
            <a:pPr algn="just"/>
            <a:r>
              <a:rPr lang="en-GB" dirty="0"/>
              <a:t>This week discusses the American Civil War (1861–1865), examining both its immediate impact and lasting legacies. Special attention is paid to impact that the advent of photography had on coverage of the war, plus how the war has since been memorialised. Battlefield re-enactments act as a key reference for the latter.</a:t>
            </a:r>
          </a:p>
          <a:p>
            <a:pPr algn="just"/>
            <a:r>
              <a:rPr lang="en-GB" dirty="0"/>
              <a:t>	Initially, the Monday lecture aims to build-up and consolidate students’ general knowledge of the American Civil War – i.e. causes, consequences, key belligerents, etc. Having done so, the next aim will be to discuss the manner in which the Civil War was represented in popular culture, both in the North and South of the United States. </a:t>
            </a:r>
            <a:r>
              <a:rPr lang="en-GB" dirty="0" smtClean="0"/>
              <a:t>We shall compare and contrast the image of the war betrayed by paintings and photographs, giving thought both to the respective potentialities of these media for depicting war but also how they can be considered to have played a part in mythologizing it. </a:t>
            </a:r>
            <a:endParaRPr lang="en-GB" sz="1700" dirty="0" smtClean="0"/>
          </a:p>
        </p:txBody>
      </p:sp>
    </p:spTree>
    <p:extLst>
      <p:ext uri="{BB962C8B-B14F-4D97-AF65-F5344CB8AC3E}">
        <p14:creationId xmlns:p14="http://schemas.microsoft.com/office/powerpoint/2010/main" val="21404491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0" y="0"/>
            <a:ext cx="9144000" cy="2265914"/>
          </a:xfrm>
          <a:prstGeom prst="rect">
            <a:avLst/>
          </a:prstGeom>
          <a:noFill/>
        </p:spPr>
        <p:txBody>
          <a:bodyPr wrap="square" lIns="360000" tIns="360000" rIns="360000" bIns="360000" rtlCol="0">
            <a:spAutoFit/>
          </a:bodyPr>
          <a:lstStyle/>
          <a:p>
            <a:pPr algn="r"/>
            <a:endParaRPr lang="en-GB" sz="1600" b="1" dirty="0" smtClean="0"/>
          </a:p>
          <a:p>
            <a:pPr algn="r"/>
            <a:endParaRPr lang="en-GB" sz="1600" b="1" dirty="0"/>
          </a:p>
          <a:p>
            <a:pPr algn="r"/>
            <a:endParaRPr lang="en-GB" sz="1600" b="1" dirty="0" smtClean="0"/>
          </a:p>
          <a:p>
            <a:pPr algn="r"/>
            <a:endParaRPr lang="en-GB" sz="1600" b="1" dirty="0"/>
          </a:p>
          <a:p>
            <a:pPr algn="r"/>
            <a:r>
              <a:rPr lang="en-GB" b="1" dirty="0" smtClean="0"/>
              <a:t>The American Civil War</a:t>
            </a:r>
          </a:p>
          <a:p>
            <a:pPr algn="r"/>
            <a:r>
              <a:rPr lang="en-GB" b="1" dirty="0" smtClean="0"/>
              <a:t>(April 12 1861–April 9 1865</a:t>
            </a:r>
            <a:r>
              <a:rPr lang="en-GB" dirty="0" smtClean="0"/>
              <a:t>)</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54440" y="2203815"/>
            <a:ext cx="1803261" cy="10819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927"/>
            <a:ext cx="5424490" cy="3321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2866" y="188640"/>
            <a:ext cx="1867836" cy="983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8584" y="190257"/>
            <a:ext cx="1865416" cy="9817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6797" y="2203815"/>
            <a:ext cx="1947643" cy="1078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rotWithShape="1">
          <a:blip r:embed="rId7">
            <a:extLst>
              <a:ext uri="{28A0092B-C50C-407E-A947-70E740481C1C}">
                <a14:useLocalDpi xmlns:a14="http://schemas.microsoft.com/office/drawing/2010/main" val="0"/>
              </a:ext>
            </a:extLst>
          </a:blip>
          <a:srcRect l="76692" t="45324"/>
          <a:stretch/>
        </p:blipFill>
        <p:spPr bwMode="auto">
          <a:xfrm>
            <a:off x="7565923" y="3343509"/>
            <a:ext cx="1578077" cy="19576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0" y="2893167"/>
            <a:ext cx="7634749" cy="4043324"/>
          </a:xfrm>
          <a:prstGeom prst="rect">
            <a:avLst/>
          </a:prstGeom>
          <a:noFill/>
        </p:spPr>
        <p:txBody>
          <a:bodyPr wrap="square" lIns="360000" tIns="360000" rIns="360000" bIns="360000" rtlCol="0">
            <a:spAutoFit/>
          </a:bodyPr>
          <a:lstStyle/>
          <a:p>
            <a:pPr marL="285750" indent="-285750" algn="just">
              <a:buFont typeface="Arial" panose="020B0604020202020204" pitchFamily="34" charset="0"/>
              <a:buChar char="•"/>
            </a:pPr>
            <a:endParaRPr lang="en-GB" sz="1750" dirty="0" smtClean="0"/>
          </a:p>
          <a:p>
            <a:pPr algn="just"/>
            <a:r>
              <a:rPr lang="en-GB" b="1" dirty="0" smtClean="0"/>
              <a:t>CAUSES</a:t>
            </a:r>
          </a:p>
          <a:p>
            <a:pPr marL="285750" indent="-285750" algn="just">
              <a:buFont typeface="Arial" panose="020B0604020202020204" pitchFamily="34" charset="0"/>
              <a:buChar char="•"/>
            </a:pPr>
            <a:r>
              <a:rPr lang="en-GB" dirty="0" smtClean="0"/>
              <a:t>Conflict between northern states (the Union) and southern states (the Confederacy)</a:t>
            </a:r>
          </a:p>
          <a:p>
            <a:pPr marL="285750" indent="-285750" algn="just">
              <a:buFont typeface="Arial" panose="020B0604020202020204" pitchFamily="34" charset="0"/>
              <a:buChar char="•"/>
            </a:pPr>
            <a:r>
              <a:rPr lang="en-GB" dirty="0" smtClean="0"/>
              <a:t>Eleven states eventually seceded from the United States on the issue of ‘states rights’ – individual states’ right to resist imposition of laws from US Federal government – and est. the Confederate States of America</a:t>
            </a:r>
          </a:p>
          <a:p>
            <a:pPr marL="285750" indent="-285750" algn="just">
              <a:buFont typeface="Arial" panose="020B0604020202020204" pitchFamily="34" charset="0"/>
              <a:buChar char="•"/>
            </a:pPr>
            <a:r>
              <a:rPr lang="en-GB" dirty="0"/>
              <a:t>O</a:t>
            </a:r>
            <a:r>
              <a:rPr lang="en-GB" dirty="0" smtClean="0"/>
              <a:t>verriding states rights issue pertained to the institution of slavery, the bedrock of the Southern economy</a:t>
            </a:r>
          </a:p>
          <a:p>
            <a:pPr marL="285750" indent="-285750" algn="just">
              <a:buFont typeface="Arial" panose="020B0604020202020204" pitchFamily="34" charset="0"/>
              <a:buChar char="•"/>
            </a:pPr>
            <a:r>
              <a:rPr lang="en-GB" dirty="0" smtClean="0"/>
              <a:t>1860s = northern states increasingly abolitionist, plus tensions about the potential admission of expanding Western territories to the United States as ‘free’ or ‘slave’ states </a:t>
            </a:r>
          </a:p>
        </p:txBody>
      </p:sp>
    </p:spTree>
    <p:extLst>
      <p:ext uri="{BB962C8B-B14F-4D97-AF65-F5344CB8AC3E}">
        <p14:creationId xmlns:p14="http://schemas.microsoft.com/office/powerpoint/2010/main" val="2140449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0" y="0"/>
            <a:ext cx="9144000" cy="2265914"/>
          </a:xfrm>
          <a:prstGeom prst="rect">
            <a:avLst/>
          </a:prstGeom>
          <a:noFill/>
        </p:spPr>
        <p:txBody>
          <a:bodyPr wrap="square" lIns="360000" tIns="360000" rIns="360000" bIns="360000" rtlCol="0">
            <a:spAutoFit/>
          </a:bodyPr>
          <a:lstStyle/>
          <a:p>
            <a:pPr algn="r"/>
            <a:endParaRPr lang="en-GB" sz="1600" b="1" dirty="0" smtClean="0"/>
          </a:p>
          <a:p>
            <a:pPr algn="r"/>
            <a:endParaRPr lang="en-GB" sz="1600" b="1" dirty="0"/>
          </a:p>
          <a:p>
            <a:pPr algn="r"/>
            <a:endParaRPr lang="en-GB" sz="1600" b="1" dirty="0" smtClean="0"/>
          </a:p>
          <a:p>
            <a:pPr algn="r"/>
            <a:endParaRPr lang="en-GB" sz="1600" b="1" dirty="0"/>
          </a:p>
          <a:p>
            <a:pPr algn="r"/>
            <a:r>
              <a:rPr lang="en-GB" b="1" dirty="0" smtClean="0"/>
              <a:t>The American Civil War</a:t>
            </a:r>
          </a:p>
          <a:p>
            <a:pPr algn="r"/>
            <a:r>
              <a:rPr lang="en-GB" b="1" dirty="0" smtClean="0"/>
              <a:t>(April 12 1861–April 9 1865</a:t>
            </a:r>
            <a:r>
              <a:rPr lang="en-GB" dirty="0" smtClean="0"/>
              <a:t>)</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54440" y="2203815"/>
            <a:ext cx="1803261" cy="10819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927"/>
            <a:ext cx="5424490" cy="3321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2866" y="188640"/>
            <a:ext cx="1867836" cy="983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8584" y="190257"/>
            <a:ext cx="1865416" cy="9817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6797" y="2203815"/>
            <a:ext cx="1947643" cy="1078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rotWithShape="1">
          <a:blip r:embed="rId7">
            <a:extLst>
              <a:ext uri="{28A0092B-C50C-407E-A947-70E740481C1C}">
                <a14:useLocalDpi xmlns:a14="http://schemas.microsoft.com/office/drawing/2010/main" val="0"/>
              </a:ext>
            </a:extLst>
          </a:blip>
          <a:srcRect l="76692" t="45324"/>
          <a:stretch/>
        </p:blipFill>
        <p:spPr bwMode="auto">
          <a:xfrm>
            <a:off x="7565923" y="3343509"/>
            <a:ext cx="1578077" cy="19576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0" y="2893167"/>
            <a:ext cx="7634749" cy="3774019"/>
          </a:xfrm>
          <a:prstGeom prst="rect">
            <a:avLst/>
          </a:prstGeom>
          <a:noFill/>
        </p:spPr>
        <p:txBody>
          <a:bodyPr wrap="square" lIns="360000" tIns="360000" rIns="360000" bIns="360000" rtlCol="0">
            <a:spAutoFit/>
          </a:bodyPr>
          <a:lstStyle/>
          <a:p>
            <a:pPr marL="285750" indent="-285750" algn="just">
              <a:buFont typeface="Arial" panose="020B0604020202020204" pitchFamily="34" charset="0"/>
              <a:buChar char="•"/>
            </a:pPr>
            <a:endParaRPr lang="en-GB" dirty="0" smtClean="0"/>
          </a:p>
          <a:p>
            <a:pPr algn="just"/>
            <a:r>
              <a:rPr lang="en-GB" b="1" dirty="0" smtClean="0"/>
              <a:t>KEY EVENTS</a:t>
            </a:r>
          </a:p>
          <a:p>
            <a:pPr marL="285750" indent="-285750" algn="just">
              <a:buFont typeface="Arial" panose="020B0604020202020204" pitchFamily="34" charset="0"/>
              <a:buChar char="•"/>
            </a:pPr>
            <a:r>
              <a:rPr lang="en-GB" dirty="0" smtClean="0"/>
              <a:t>Combat began with capture of Union base at Fort Sumter, South Carolina April 12 1861</a:t>
            </a:r>
          </a:p>
          <a:p>
            <a:pPr marL="285750" indent="-285750" algn="just">
              <a:buFont typeface="Arial" panose="020B0604020202020204" pitchFamily="34" charset="0"/>
              <a:buChar char="•"/>
            </a:pPr>
            <a:r>
              <a:rPr lang="en-GB" dirty="0" smtClean="0"/>
              <a:t>Union president Abraham Lincoln explicitly endorsed abolition in the rebel states (note: not border states) as a war goal with Emancipation  Proclamation, January 1 1863. This too formally permitted African American troops’ entry into the military.</a:t>
            </a:r>
          </a:p>
          <a:p>
            <a:pPr marL="285750" indent="-285750" algn="just">
              <a:buFont typeface="Arial" panose="020B0604020202020204" pitchFamily="34" charset="0"/>
              <a:buChar char="•"/>
            </a:pPr>
            <a:r>
              <a:rPr lang="en-GB" dirty="0" smtClean="0"/>
              <a:t>Surrender of General Robert E Lee’s forces, April 9 1865; assassination of Lincoln, April 14; new President Andrew Johnson declares end of insurrection, May 9</a:t>
            </a:r>
          </a:p>
        </p:txBody>
      </p:sp>
    </p:spTree>
    <p:extLst>
      <p:ext uri="{BB962C8B-B14F-4D97-AF65-F5344CB8AC3E}">
        <p14:creationId xmlns:p14="http://schemas.microsoft.com/office/powerpoint/2010/main" val="30035566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0" y="0"/>
            <a:ext cx="9144000" cy="2542913"/>
          </a:xfrm>
          <a:prstGeom prst="rect">
            <a:avLst/>
          </a:prstGeom>
          <a:noFill/>
        </p:spPr>
        <p:txBody>
          <a:bodyPr wrap="square" lIns="360000" tIns="360000" rIns="360000" bIns="360000" rtlCol="0">
            <a:spAutoFit/>
          </a:bodyPr>
          <a:lstStyle/>
          <a:p>
            <a:pPr algn="r"/>
            <a:endParaRPr lang="en-GB" sz="1600" b="1" dirty="0" smtClean="0"/>
          </a:p>
          <a:p>
            <a:pPr algn="r"/>
            <a:endParaRPr lang="en-GB" sz="1600" b="1" dirty="0"/>
          </a:p>
          <a:p>
            <a:pPr algn="r"/>
            <a:endParaRPr lang="en-GB" sz="1600" b="1" dirty="0" smtClean="0"/>
          </a:p>
          <a:p>
            <a:pPr algn="r"/>
            <a:endParaRPr lang="en-GB" sz="1600" b="1" dirty="0"/>
          </a:p>
          <a:p>
            <a:pPr algn="r"/>
            <a:endParaRPr lang="en-GB" b="1" dirty="0" smtClean="0"/>
          </a:p>
          <a:p>
            <a:pPr algn="r"/>
            <a:r>
              <a:rPr lang="en-GB" b="1" dirty="0" smtClean="0"/>
              <a:t>RECONSTRUCTION (1865–1877)</a:t>
            </a:r>
          </a:p>
          <a:p>
            <a:pPr algn="r"/>
            <a:endParaRPr lang="en-GB" dirty="0" smtClean="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54440" y="2203815"/>
            <a:ext cx="1803261" cy="10819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927"/>
            <a:ext cx="5424490" cy="3321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2866" y="188640"/>
            <a:ext cx="1867836" cy="983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8584" y="190257"/>
            <a:ext cx="1865416" cy="9817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6797" y="2203815"/>
            <a:ext cx="1947643" cy="1078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0" y="3068960"/>
            <a:ext cx="9157701" cy="4189518"/>
          </a:xfrm>
          <a:prstGeom prst="rect">
            <a:avLst/>
          </a:prstGeom>
          <a:noFill/>
        </p:spPr>
        <p:txBody>
          <a:bodyPr wrap="square" lIns="360000" tIns="360000" rIns="360000" bIns="360000" rtlCol="0">
            <a:spAutoFit/>
          </a:bodyPr>
          <a:lstStyle/>
          <a:p>
            <a:pPr algn="just"/>
            <a:r>
              <a:rPr lang="en-GB" sz="1600" b="1" dirty="0" smtClean="0"/>
              <a:t>CONSEQUENCES</a:t>
            </a:r>
          </a:p>
          <a:p>
            <a:pPr marL="285750" indent="-285750" algn="just">
              <a:buFont typeface="Arial" panose="020B0604020202020204" pitchFamily="34" charset="0"/>
              <a:buChar char="•"/>
            </a:pPr>
            <a:r>
              <a:rPr lang="en-GB" sz="1600" dirty="0" smtClean="0"/>
              <a:t>The Reconstruction era saw attempts to put Union victory on legal footing, and to transform Southern society accordingly: </a:t>
            </a:r>
          </a:p>
          <a:p>
            <a:pPr marL="285750" indent="-285750" algn="r">
              <a:buFontTx/>
              <a:buChar char="-"/>
            </a:pPr>
            <a:r>
              <a:rPr lang="en-GB" sz="1600" i="1" dirty="0" smtClean="0"/>
              <a:t>13</a:t>
            </a:r>
            <a:r>
              <a:rPr lang="en-GB" sz="1600" i="1" baseline="30000" dirty="0" smtClean="0"/>
              <a:t>th</a:t>
            </a:r>
            <a:r>
              <a:rPr lang="en-GB" sz="1600" i="1" dirty="0" smtClean="0"/>
              <a:t> Amendment to US Constitution abolished slavery (1865)</a:t>
            </a:r>
          </a:p>
          <a:p>
            <a:pPr marL="285750" indent="-285750" algn="r">
              <a:buFontTx/>
              <a:buChar char="-"/>
            </a:pPr>
            <a:r>
              <a:rPr lang="en-GB" sz="1600" i="1" dirty="0" smtClean="0"/>
              <a:t>14</a:t>
            </a:r>
            <a:r>
              <a:rPr lang="en-GB" sz="1600" i="1" baseline="30000" dirty="0" smtClean="0"/>
              <a:t>th</a:t>
            </a:r>
            <a:r>
              <a:rPr lang="en-GB" sz="1600" i="1" dirty="0" smtClean="0"/>
              <a:t> Amendment grants citizenship rights to “all persons born or naturalized in the US” (</a:t>
            </a:r>
            <a:r>
              <a:rPr lang="en-GB" sz="1600" i="1" dirty="0" err="1" smtClean="0"/>
              <a:t>inc.</a:t>
            </a:r>
            <a:r>
              <a:rPr lang="en-GB" sz="1600" i="1" dirty="0"/>
              <a:t> </a:t>
            </a:r>
            <a:r>
              <a:rPr lang="en-GB" sz="1600" i="1" dirty="0" smtClean="0"/>
              <a:t>former slaves)</a:t>
            </a:r>
          </a:p>
          <a:p>
            <a:pPr marL="285750" indent="-285750" algn="r">
              <a:buFontTx/>
              <a:buChar char="-"/>
            </a:pPr>
            <a:r>
              <a:rPr lang="en-GB" sz="1600" i="1" dirty="0" smtClean="0"/>
              <a:t>15</a:t>
            </a:r>
            <a:r>
              <a:rPr lang="en-GB" sz="1600" i="1" baseline="30000" dirty="0" smtClean="0"/>
              <a:t>th</a:t>
            </a:r>
            <a:r>
              <a:rPr lang="en-GB" sz="1600" i="1" dirty="0" smtClean="0"/>
              <a:t> Amendment prohibits federal/state governments from denying the right to vote based on “race, </a:t>
            </a:r>
            <a:r>
              <a:rPr lang="en-GB" sz="1600" i="1" dirty="0" err="1" smtClean="0"/>
              <a:t>color</a:t>
            </a:r>
            <a:r>
              <a:rPr lang="en-GB" sz="1600" i="1" dirty="0" smtClean="0"/>
              <a:t>, or previous servitude</a:t>
            </a:r>
            <a:r>
              <a:rPr lang="en-GB" sz="1600" b="1" dirty="0" smtClean="0"/>
              <a:t>”</a:t>
            </a:r>
          </a:p>
          <a:p>
            <a:pPr marL="285750" indent="-285750" algn="just">
              <a:buFont typeface="Arial" panose="020B0604020202020204" pitchFamily="34" charset="0"/>
              <a:buChar char="•"/>
            </a:pPr>
            <a:r>
              <a:rPr lang="en-GB" sz="1600" dirty="0" smtClean="0"/>
              <a:t>Resistance in South; Reconstruction effectively ended with election of President Rutherford B Hayes, 1877</a:t>
            </a:r>
          </a:p>
          <a:p>
            <a:pPr marL="285750" indent="-285750" algn="just">
              <a:buFont typeface="Arial" panose="020B0604020202020204" pitchFamily="34" charset="0"/>
              <a:buChar char="•"/>
            </a:pPr>
            <a:r>
              <a:rPr lang="en-GB" sz="1600" dirty="0" smtClean="0"/>
              <a:t>Jim Crow laws instituted “separate but equal” status of African Americans in South (ruled constitutional 1896); Southern society organised on principle of legalised segregation up to Civil Rights era (1950s, 1960s)</a:t>
            </a:r>
          </a:p>
          <a:p>
            <a:pPr algn="just"/>
            <a:endParaRPr lang="en-GB" sz="1700" dirty="0" smtClean="0"/>
          </a:p>
        </p:txBody>
      </p:sp>
    </p:spTree>
    <p:extLst>
      <p:ext uri="{BB962C8B-B14F-4D97-AF65-F5344CB8AC3E}">
        <p14:creationId xmlns:p14="http://schemas.microsoft.com/office/powerpoint/2010/main" val="4324302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0" y="0"/>
            <a:ext cx="9144000" cy="6553581"/>
          </a:xfrm>
          <a:prstGeom prst="rect">
            <a:avLst/>
          </a:prstGeom>
          <a:noFill/>
        </p:spPr>
        <p:txBody>
          <a:bodyPr wrap="square" lIns="540000" tIns="540000" rIns="540000" bIns="540000" rtlCol="0">
            <a:spAutoFit/>
          </a:bodyPr>
          <a:lstStyle/>
          <a:p>
            <a:pPr lvl="0"/>
            <a:r>
              <a:rPr lang="en-GB" dirty="0"/>
              <a:t>David S </a:t>
            </a:r>
            <a:r>
              <a:rPr lang="en-GB" dirty="0" err="1"/>
              <a:t>Heidler</a:t>
            </a:r>
            <a:r>
              <a:rPr lang="en-GB" dirty="0"/>
              <a:t> and Jeanne T </a:t>
            </a:r>
            <a:r>
              <a:rPr lang="en-GB" dirty="0" err="1"/>
              <a:t>Heidler</a:t>
            </a:r>
            <a:r>
              <a:rPr lang="en-GB" dirty="0"/>
              <a:t>,</a:t>
            </a:r>
            <a:r>
              <a:rPr lang="en-GB" i="1" dirty="0"/>
              <a:t> The Encyclopaedia  of the American Civil War: A Political, Social and Military History</a:t>
            </a:r>
            <a:r>
              <a:rPr lang="en-GB" dirty="0"/>
              <a:t> (ABC-CLIO: Santa Barbara, California, 2000)</a:t>
            </a:r>
          </a:p>
          <a:p>
            <a:pPr lvl="0"/>
            <a:endParaRPr lang="en-GB" dirty="0"/>
          </a:p>
          <a:p>
            <a:pPr lvl="0"/>
            <a:r>
              <a:rPr lang="en-GB" dirty="0" smtClean="0"/>
              <a:t>‘</a:t>
            </a:r>
            <a:r>
              <a:rPr lang="en-GB" dirty="0"/>
              <a:t>Leisure’ (by Jim Weeks)</a:t>
            </a:r>
          </a:p>
          <a:p>
            <a:pPr algn="just"/>
            <a:endParaRPr lang="en-GB" dirty="0" smtClean="0"/>
          </a:p>
          <a:p>
            <a:pPr algn="just"/>
            <a:r>
              <a:rPr lang="en-GB" sz="3600" dirty="0" smtClean="0"/>
              <a:t>“</a:t>
            </a:r>
            <a:r>
              <a:rPr lang="en-GB" sz="3600" dirty="0"/>
              <a:t>Leisure of the Civil War generation reveals much about the divergence between North and South that </a:t>
            </a:r>
            <a:r>
              <a:rPr lang="en-GB" sz="3600" dirty="0" smtClean="0"/>
              <a:t>only war </a:t>
            </a:r>
            <a:r>
              <a:rPr lang="en-GB" sz="3600" dirty="0"/>
              <a:t>could </a:t>
            </a:r>
            <a:r>
              <a:rPr lang="en-GB" sz="3600" dirty="0" smtClean="0"/>
              <a:t>reconcile.”</a:t>
            </a:r>
          </a:p>
          <a:p>
            <a:endParaRPr lang="en-GB" dirty="0" smtClean="0"/>
          </a:p>
          <a:p>
            <a:pPr marL="285750" indent="-285750">
              <a:buFont typeface="Arial" panose="020B0604020202020204" pitchFamily="34" charset="0"/>
              <a:buChar char="•"/>
            </a:pPr>
            <a:r>
              <a:rPr lang="en-GB" b="1" dirty="0" smtClean="0"/>
              <a:t>On what basis does Weeks mount the above claim? </a:t>
            </a:r>
          </a:p>
          <a:p>
            <a:endParaRPr lang="en-GB" b="1" dirty="0" smtClean="0"/>
          </a:p>
          <a:p>
            <a:pPr marL="285750" indent="-285750">
              <a:buFont typeface="Arial" panose="020B0604020202020204" pitchFamily="34" charset="0"/>
              <a:buChar char="•"/>
            </a:pPr>
            <a:r>
              <a:rPr lang="en-GB" b="1" dirty="0" smtClean="0"/>
              <a:t>What were the key differences between Northern and Southern society, and how did they manifest themselves in the two regions’ leisure cultures?</a:t>
            </a:r>
          </a:p>
          <a:p>
            <a:r>
              <a:rPr lang="en-GB" b="1" dirty="0" smtClean="0"/>
              <a:t> </a:t>
            </a:r>
          </a:p>
          <a:p>
            <a:endParaRPr lang="en-GB" sz="1600" dirty="0"/>
          </a:p>
          <a:p>
            <a:endParaRPr lang="en-GB" sz="1600" dirty="0" smtClean="0"/>
          </a:p>
          <a:p>
            <a:endParaRPr lang="en-GB" sz="1700" dirty="0" smtClean="0"/>
          </a:p>
        </p:txBody>
      </p:sp>
    </p:spTree>
    <p:extLst>
      <p:ext uri="{BB962C8B-B14F-4D97-AF65-F5344CB8AC3E}">
        <p14:creationId xmlns:p14="http://schemas.microsoft.com/office/powerpoint/2010/main" val="34899315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48" y="0"/>
            <a:ext cx="3456384" cy="4102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4102010"/>
            <a:ext cx="3488432" cy="2517952"/>
          </a:xfrm>
          <a:prstGeom prst="rect">
            <a:avLst/>
          </a:prstGeom>
          <a:noFill/>
        </p:spPr>
        <p:txBody>
          <a:bodyPr wrap="square" lIns="360000" tIns="180000" rIns="360000" bIns="180000" rtlCol="0">
            <a:spAutoFit/>
          </a:bodyPr>
          <a:lstStyle/>
          <a:p>
            <a:r>
              <a:rPr lang="en-GB" sz="2000" b="1" dirty="0" smtClean="0"/>
              <a:t>‘NORTHERN’ LEISURE</a:t>
            </a:r>
            <a:endParaRPr lang="en-GB" sz="2000" b="1" dirty="0"/>
          </a:p>
          <a:p>
            <a:r>
              <a:rPr lang="en-GB" sz="1500" dirty="0" smtClean="0"/>
              <a:t>Photograph of Broadway, New York, 1860; illustration of Central Park, New York, 1860; </a:t>
            </a:r>
            <a:r>
              <a:rPr lang="en-GB" sz="1500" i="1" dirty="0" smtClean="0"/>
              <a:t>New York Times </a:t>
            </a:r>
            <a:r>
              <a:rPr lang="en-GB" sz="1500" dirty="0" smtClean="0"/>
              <a:t>advertisement for PT Barnum’s American Museum, New York, 1856; </a:t>
            </a:r>
            <a:r>
              <a:rPr lang="en-GB" sz="1500" i="1" dirty="0" smtClean="0"/>
              <a:t>New York Illustrated News </a:t>
            </a:r>
            <a:r>
              <a:rPr lang="en-GB" sz="1500" dirty="0" smtClean="0"/>
              <a:t>coverage of John </a:t>
            </a:r>
            <a:r>
              <a:rPr lang="en-GB" sz="1500" dirty="0" err="1" smtClean="0"/>
              <a:t>Heenan</a:t>
            </a:r>
            <a:r>
              <a:rPr lang="en-GB" sz="1500" dirty="0" smtClean="0"/>
              <a:t> and Tom Sayers </a:t>
            </a:r>
            <a:r>
              <a:rPr lang="en-GB" sz="1500" dirty="0" err="1" smtClean="0"/>
              <a:t>prizefight</a:t>
            </a:r>
            <a:r>
              <a:rPr lang="en-GB" sz="1500" dirty="0" smtClean="0"/>
              <a:t>, 1860</a:t>
            </a:r>
          </a:p>
        </p:txBody>
      </p:sp>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9709" y="3068959"/>
            <a:ext cx="5595631" cy="3789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12596"/>
            <a:ext cx="2133600" cy="399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30502" y="-12596"/>
            <a:ext cx="3024838" cy="43330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654254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0"/>
            <a:ext cx="4367316" cy="34392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85389"/>
            <a:ext cx="9134475" cy="3324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85" y="3886"/>
            <a:ext cx="4815883" cy="3451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186627" y="3195854"/>
            <a:ext cx="9341967" cy="979069"/>
          </a:xfrm>
          <a:prstGeom prst="rect">
            <a:avLst/>
          </a:prstGeom>
          <a:noFill/>
        </p:spPr>
        <p:txBody>
          <a:bodyPr wrap="square" lIns="360000" tIns="180000" rIns="360000" bIns="180000" rtlCol="0">
            <a:spAutoFit/>
          </a:bodyPr>
          <a:lstStyle/>
          <a:p>
            <a:r>
              <a:rPr lang="en-GB" sz="2000" b="1" dirty="0" smtClean="0">
                <a:solidFill>
                  <a:srgbClr val="FF0000"/>
                </a:solidFill>
                <a:effectLst>
                  <a:outerShdw blurRad="38100" dist="38100" dir="2700000" algn="tl">
                    <a:srgbClr val="000000">
                      <a:alpha val="43137"/>
                    </a:srgbClr>
                  </a:outerShdw>
                </a:effectLst>
              </a:rPr>
              <a:t>Antebellum ‘SOUTHERN’</a:t>
            </a:r>
          </a:p>
          <a:p>
            <a:r>
              <a:rPr lang="en-GB" sz="2000" b="1" dirty="0" smtClean="0">
                <a:solidFill>
                  <a:srgbClr val="FF0000"/>
                </a:solidFill>
                <a:effectLst>
                  <a:outerShdw blurRad="38100" dist="38100" dir="2700000" algn="tl">
                    <a:srgbClr val="000000">
                      <a:alpha val="43137"/>
                    </a:srgbClr>
                  </a:outerShdw>
                </a:effectLst>
              </a:rPr>
              <a:t>LEISURE </a:t>
            </a:r>
          </a:p>
        </p:txBody>
      </p:sp>
      <p:sp>
        <p:nvSpPr>
          <p:cNvPr id="12" name="TextBox 11"/>
          <p:cNvSpPr txBox="1"/>
          <p:nvPr/>
        </p:nvSpPr>
        <p:spPr>
          <a:xfrm>
            <a:off x="2669399" y="3272799"/>
            <a:ext cx="6455548" cy="825180"/>
          </a:xfrm>
          <a:prstGeom prst="rect">
            <a:avLst/>
          </a:prstGeom>
          <a:noFill/>
        </p:spPr>
        <p:txBody>
          <a:bodyPr wrap="square" lIns="360000" tIns="180000" rIns="360000" bIns="180000" rtlCol="0">
            <a:spAutoFit/>
          </a:bodyPr>
          <a:lstStyle/>
          <a:p>
            <a:r>
              <a:rPr lang="en-GB" sz="1500" dirty="0" smtClean="0">
                <a:solidFill>
                  <a:srgbClr val="FF0000"/>
                </a:solidFill>
                <a:effectLst>
                  <a:outerShdw blurRad="38100" dist="38100" dir="2700000" algn="tl">
                    <a:srgbClr val="000000">
                      <a:alpha val="43137"/>
                    </a:srgbClr>
                  </a:outerShdw>
                </a:effectLst>
              </a:rPr>
              <a:t>Illustration of a Georgia gander pulling contest, </a:t>
            </a:r>
            <a:r>
              <a:rPr lang="en-GB" sz="1500" i="1" dirty="0" smtClean="0">
                <a:solidFill>
                  <a:srgbClr val="FF0000"/>
                </a:solidFill>
                <a:effectLst>
                  <a:outerShdw blurRad="38100" dist="38100" dir="2700000" algn="tl">
                    <a:srgbClr val="000000">
                      <a:alpha val="43137"/>
                    </a:srgbClr>
                  </a:outerShdw>
                </a:effectLst>
              </a:rPr>
              <a:t>National Police Gazette </a:t>
            </a:r>
            <a:r>
              <a:rPr lang="en-GB" sz="1500" dirty="0" smtClean="0">
                <a:solidFill>
                  <a:srgbClr val="FF0000"/>
                </a:solidFill>
                <a:effectLst>
                  <a:outerShdw blurRad="38100" dist="38100" dir="2700000" algn="tl">
                    <a:srgbClr val="000000">
                      <a:alpha val="43137"/>
                    </a:srgbClr>
                  </a:outerShdw>
                </a:effectLst>
              </a:rPr>
              <a:t>(New York); Currier &amp; Ives (New York) prints of plantation life </a:t>
            </a:r>
          </a:p>
        </p:txBody>
      </p:sp>
    </p:spTree>
    <p:extLst>
      <p:ext uri="{BB962C8B-B14F-4D97-AF65-F5344CB8AC3E}">
        <p14:creationId xmlns:p14="http://schemas.microsoft.com/office/powerpoint/2010/main" val="11691441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0" y="0"/>
            <a:ext cx="9144000" cy="5876472"/>
          </a:xfrm>
          <a:prstGeom prst="rect">
            <a:avLst/>
          </a:prstGeom>
          <a:noFill/>
        </p:spPr>
        <p:txBody>
          <a:bodyPr wrap="square" lIns="540000" tIns="540000" rIns="540000" bIns="540000" rtlCol="0">
            <a:spAutoFit/>
          </a:bodyPr>
          <a:lstStyle/>
          <a:p>
            <a:pPr lvl="0"/>
            <a:r>
              <a:rPr lang="en-GB" dirty="0"/>
              <a:t>David S </a:t>
            </a:r>
            <a:r>
              <a:rPr lang="en-GB" dirty="0" err="1"/>
              <a:t>Heidler</a:t>
            </a:r>
            <a:r>
              <a:rPr lang="en-GB" dirty="0"/>
              <a:t> and Jeanne T </a:t>
            </a:r>
            <a:r>
              <a:rPr lang="en-GB" dirty="0" err="1"/>
              <a:t>Heidler</a:t>
            </a:r>
            <a:r>
              <a:rPr lang="en-GB" dirty="0"/>
              <a:t>,</a:t>
            </a:r>
            <a:r>
              <a:rPr lang="en-GB" i="1" dirty="0"/>
              <a:t> The Encyclopaedia  of the American Civil War: A Political, Social and Military History</a:t>
            </a:r>
            <a:r>
              <a:rPr lang="en-GB" dirty="0"/>
              <a:t> (ABC-CLIO: Santa Barbara, California, 2000)</a:t>
            </a:r>
          </a:p>
          <a:p>
            <a:pPr lvl="0"/>
            <a:endParaRPr lang="en-GB" dirty="0"/>
          </a:p>
          <a:p>
            <a:pPr marL="285750" lvl="0" indent="-285750" algn="r">
              <a:buFontTx/>
              <a:buChar char="-"/>
            </a:pPr>
            <a:r>
              <a:rPr lang="en-GB" dirty="0" smtClean="0"/>
              <a:t>‘</a:t>
            </a:r>
            <a:r>
              <a:rPr lang="en-GB" dirty="0"/>
              <a:t>Photography’ (by Angela Schwarz). See also: ‘Brady, Matthew’ and ‘Gardner, Alexander’ (by Heidi Campbell-</a:t>
            </a:r>
            <a:r>
              <a:rPr lang="en-GB" dirty="0" err="1"/>
              <a:t>Shoaf</a:t>
            </a:r>
            <a:r>
              <a:rPr lang="en-GB" dirty="0" smtClean="0"/>
              <a:t>)</a:t>
            </a:r>
          </a:p>
          <a:p>
            <a:pPr marL="285750" lvl="0" indent="-285750" algn="r">
              <a:buFontTx/>
              <a:buChar char="-"/>
            </a:pPr>
            <a:r>
              <a:rPr lang="en-GB" dirty="0" smtClean="0"/>
              <a:t>‘</a:t>
            </a:r>
            <a:r>
              <a:rPr lang="en-GB" dirty="0"/>
              <a:t>Leisure’ (by Jim Weeks</a:t>
            </a:r>
            <a:r>
              <a:rPr lang="en-GB" dirty="0" smtClean="0"/>
              <a:t>)</a:t>
            </a:r>
          </a:p>
          <a:p>
            <a:pPr marL="285750" lvl="0" indent="-285750" algn="r">
              <a:buFontTx/>
              <a:buChar char="-"/>
            </a:pPr>
            <a:r>
              <a:rPr lang="en-GB" dirty="0" smtClean="0"/>
              <a:t>‘</a:t>
            </a:r>
            <a:r>
              <a:rPr lang="en-GB" dirty="0"/>
              <a:t>Music’ (by Charles E Kinzer). See also: ‘“Battle Hymn of the Republic” (by Mark A </a:t>
            </a:r>
            <a:r>
              <a:rPr lang="en-GB" dirty="0" err="1"/>
              <a:t>Lause</a:t>
            </a:r>
            <a:r>
              <a:rPr lang="en-GB" dirty="0"/>
              <a:t>) and ‘“Dixie”’ (by Rory T Cornish</a:t>
            </a:r>
            <a:r>
              <a:rPr lang="en-GB" dirty="0" smtClean="0"/>
              <a:t>)</a:t>
            </a:r>
          </a:p>
          <a:p>
            <a:pPr marL="285750" lvl="0" indent="-285750" algn="r">
              <a:buFontTx/>
              <a:buChar char="-"/>
            </a:pPr>
            <a:r>
              <a:rPr lang="en-GB" dirty="0" smtClean="0"/>
              <a:t>‘</a:t>
            </a:r>
            <a:r>
              <a:rPr lang="en-GB" dirty="0"/>
              <a:t>Art of the Civil War’ (by Rosemarie S. Cardoso</a:t>
            </a:r>
            <a:r>
              <a:rPr lang="en-GB" dirty="0" smtClean="0"/>
              <a:t>)</a:t>
            </a:r>
          </a:p>
          <a:p>
            <a:pPr marL="285750" lvl="0" indent="-285750" algn="r">
              <a:buFontTx/>
              <a:buChar char="-"/>
            </a:pPr>
            <a:r>
              <a:rPr lang="en-GB" dirty="0" smtClean="0"/>
              <a:t>‘</a:t>
            </a:r>
            <a:r>
              <a:rPr lang="en-GB" dirty="0"/>
              <a:t>Newspapers’ (by Richard Digby-</a:t>
            </a:r>
            <a:r>
              <a:rPr lang="en-GB" dirty="0" err="1"/>
              <a:t>Junger</a:t>
            </a:r>
            <a:r>
              <a:rPr lang="en-GB" dirty="0"/>
              <a:t>)</a:t>
            </a:r>
          </a:p>
          <a:p>
            <a:endParaRPr lang="en-GB" b="1" dirty="0" smtClean="0"/>
          </a:p>
          <a:p>
            <a:endParaRPr lang="en-GB" sz="2400" b="1" dirty="0" smtClean="0"/>
          </a:p>
          <a:p>
            <a:pPr marL="342900" lvl="0" indent="-342900">
              <a:buFont typeface="Arial" panose="020B0604020202020204" pitchFamily="34" charset="0"/>
              <a:buChar char="•"/>
            </a:pPr>
            <a:r>
              <a:rPr lang="en-GB" sz="2400" b="1" dirty="0" smtClean="0"/>
              <a:t>How </a:t>
            </a:r>
            <a:r>
              <a:rPr lang="en-GB" sz="2400" b="1" dirty="0"/>
              <a:t>was the Civil War represented in the </a:t>
            </a:r>
            <a:r>
              <a:rPr lang="en-GB" sz="2400" b="1" dirty="0" smtClean="0"/>
              <a:t>above media</a:t>
            </a:r>
            <a:r>
              <a:rPr lang="en-GB" sz="2400" b="1" dirty="0"/>
              <a:t>, and did these representations differ greatly in the Union and Confederate states </a:t>
            </a:r>
            <a:r>
              <a:rPr lang="en-GB" sz="2400" b="1" dirty="0" smtClean="0"/>
              <a:t>respectively</a:t>
            </a:r>
            <a:r>
              <a:rPr lang="en-GB" sz="2400" b="1" dirty="0"/>
              <a:t>?</a:t>
            </a:r>
            <a:endParaRPr lang="en-GB" sz="2400" b="1" dirty="0" smtClean="0"/>
          </a:p>
          <a:p>
            <a:endParaRPr lang="en-GB" sz="1700" dirty="0" smtClean="0"/>
          </a:p>
        </p:txBody>
      </p:sp>
    </p:spTree>
    <p:extLst>
      <p:ext uri="{BB962C8B-B14F-4D97-AF65-F5344CB8AC3E}">
        <p14:creationId xmlns:p14="http://schemas.microsoft.com/office/powerpoint/2010/main" val="10541288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242" t="5183" r="3705" b="18990"/>
          <a:stretch/>
        </p:blipFill>
        <p:spPr bwMode="auto">
          <a:xfrm>
            <a:off x="0" y="0"/>
            <a:ext cx="5077072" cy="3305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20347"/>
            <a:ext cx="5077072" cy="35285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077071" y="0"/>
            <a:ext cx="4096445" cy="6821007"/>
          </a:xfrm>
          <a:prstGeom prst="rect">
            <a:avLst/>
          </a:prstGeom>
        </p:spPr>
        <p:txBody>
          <a:bodyPr wrap="square" lIns="360000" tIns="360000" rIns="360000" bIns="360000">
            <a:spAutoFit/>
          </a:bodyPr>
          <a:lstStyle/>
          <a:p>
            <a:r>
              <a:rPr lang="en-GB" b="1" dirty="0" smtClean="0"/>
              <a:t>‘</a:t>
            </a:r>
            <a:r>
              <a:rPr lang="en-GB" sz="2000" b="1" dirty="0" smtClean="0"/>
              <a:t>John Brown’s Body’ </a:t>
            </a:r>
            <a:r>
              <a:rPr lang="en-GB" dirty="0" smtClean="0"/>
              <a:t>(anon)</a:t>
            </a:r>
          </a:p>
          <a:p>
            <a:endParaRPr lang="en-GB" dirty="0" smtClean="0"/>
          </a:p>
          <a:p>
            <a:r>
              <a:rPr lang="en-GB" i="1" dirty="0" smtClean="0"/>
              <a:t>John Brown’s body lies a-mouldering in the grave,</a:t>
            </a:r>
          </a:p>
          <a:p>
            <a:r>
              <a:rPr lang="en-GB" i="1" dirty="0" smtClean="0"/>
              <a:t>John Brown’s body lies a-mouldering in the grave,</a:t>
            </a:r>
          </a:p>
          <a:p>
            <a:r>
              <a:rPr lang="en-GB" i="1" dirty="0" smtClean="0"/>
              <a:t>John Brown’s body lies a-mouldering in the grave,</a:t>
            </a:r>
          </a:p>
          <a:p>
            <a:r>
              <a:rPr lang="en-GB" i="1" dirty="0" smtClean="0"/>
              <a:t>But his soul goes marching on.</a:t>
            </a:r>
          </a:p>
          <a:p>
            <a:endParaRPr lang="en-GB" i="1" dirty="0" smtClean="0"/>
          </a:p>
          <a:p>
            <a:r>
              <a:rPr lang="en-GB" i="1" dirty="0" smtClean="0"/>
              <a:t>Glory, glory, hallelujah!</a:t>
            </a:r>
          </a:p>
          <a:p>
            <a:r>
              <a:rPr lang="en-GB" i="1" dirty="0" smtClean="0"/>
              <a:t>Glory, glory, hallelujah!</a:t>
            </a:r>
          </a:p>
          <a:p>
            <a:r>
              <a:rPr lang="en-GB" i="1" dirty="0" smtClean="0"/>
              <a:t>Glory, glory, hallelujah!</a:t>
            </a:r>
          </a:p>
          <a:p>
            <a:r>
              <a:rPr lang="en-GB" i="1" dirty="0" smtClean="0"/>
              <a:t>His soul goes marching on.</a:t>
            </a:r>
          </a:p>
          <a:p>
            <a:endParaRPr lang="en-GB" dirty="0" smtClean="0"/>
          </a:p>
          <a:p>
            <a:endParaRPr lang="en-GB" dirty="0" smtClean="0"/>
          </a:p>
          <a:p>
            <a:r>
              <a:rPr lang="en-GB" dirty="0" smtClean="0"/>
              <a:t>The  slave revolt led by John Brown at Harpers Ferry arsenal; John Brown’s hanging. From </a:t>
            </a:r>
            <a:r>
              <a:rPr lang="en-GB" i="1" dirty="0" smtClean="0"/>
              <a:t>Frank Leslie's Illustrated Newspaper</a:t>
            </a:r>
            <a:r>
              <a:rPr lang="en-GB" dirty="0" smtClean="0"/>
              <a:t>, November 5 1859, December 17 1859 </a:t>
            </a:r>
            <a:endParaRPr lang="en-GB" dirty="0"/>
          </a:p>
        </p:txBody>
      </p:sp>
    </p:spTree>
    <p:extLst>
      <p:ext uri="{BB962C8B-B14F-4D97-AF65-F5344CB8AC3E}">
        <p14:creationId xmlns:p14="http://schemas.microsoft.com/office/powerpoint/2010/main" val="2642348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283968" cy="68358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4427983" y="0"/>
            <a:ext cx="4745533" cy="6835810"/>
          </a:xfrm>
          <a:prstGeom prst="rect">
            <a:avLst/>
          </a:prstGeom>
        </p:spPr>
        <p:txBody>
          <a:bodyPr wrap="square" lIns="360000" tIns="360000" rIns="360000" bIns="360000">
            <a:spAutoFit/>
          </a:bodyPr>
          <a:lstStyle/>
          <a:p>
            <a:r>
              <a:rPr lang="en-GB" b="1" dirty="0" smtClean="0"/>
              <a:t>‘John Brown’s Body’ </a:t>
            </a:r>
            <a:r>
              <a:rPr lang="en-GB" dirty="0" smtClean="0"/>
              <a:t>(anon)</a:t>
            </a:r>
          </a:p>
          <a:p>
            <a:r>
              <a:rPr lang="en-GB" i="1" dirty="0" smtClean="0"/>
              <a:t>John </a:t>
            </a:r>
            <a:r>
              <a:rPr lang="en-GB" i="1" dirty="0" smtClean="0"/>
              <a:t>Brown’s body lies a-mouldering in the grave,</a:t>
            </a:r>
          </a:p>
          <a:p>
            <a:r>
              <a:rPr lang="en-GB" i="1" dirty="0" smtClean="0"/>
              <a:t>… But </a:t>
            </a:r>
            <a:r>
              <a:rPr lang="en-GB" i="1" dirty="0" smtClean="0"/>
              <a:t>his soul goes marching on.</a:t>
            </a:r>
          </a:p>
          <a:p>
            <a:endParaRPr lang="en-GB" i="1" dirty="0" smtClean="0"/>
          </a:p>
          <a:p>
            <a:r>
              <a:rPr lang="en-GB" i="1" dirty="0" smtClean="0"/>
              <a:t>Glory, glory, hallelujah!</a:t>
            </a:r>
          </a:p>
          <a:p>
            <a:r>
              <a:rPr lang="en-GB" i="1" dirty="0" smtClean="0"/>
              <a:t>…His </a:t>
            </a:r>
            <a:r>
              <a:rPr lang="en-GB" i="1" dirty="0" smtClean="0"/>
              <a:t>soul goes marching on</a:t>
            </a:r>
            <a:r>
              <a:rPr lang="en-GB" i="1" dirty="0" smtClean="0"/>
              <a:t>.</a:t>
            </a:r>
          </a:p>
          <a:p>
            <a:endParaRPr lang="en-GB" i="1" dirty="0"/>
          </a:p>
          <a:p>
            <a:r>
              <a:rPr lang="en-GB" b="1" dirty="0" smtClean="0"/>
              <a:t>‘Battle Hymn of the Republic’ </a:t>
            </a:r>
            <a:r>
              <a:rPr lang="en-GB" dirty="0"/>
              <a:t>(Julia Ward Howe, </a:t>
            </a:r>
            <a:r>
              <a:rPr lang="en-GB" dirty="0" smtClean="0"/>
              <a:t>1861)</a:t>
            </a:r>
            <a:endParaRPr lang="en-GB" b="1" dirty="0" smtClean="0"/>
          </a:p>
          <a:p>
            <a:endParaRPr lang="en-GB" i="1" dirty="0" smtClean="0"/>
          </a:p>
          <a:p>
            <a:r>
              <a:rPr lang="en-GB" dirty="0"/>
              <a:t>Mine eyes have seen the glory of the coming of the Lord;</a:t>
            </a:r>
            <a:br>
              <a:rPr lang="en-GB" dirty="0"/>
            </a:br>
            <a:r>
              <a:rPr lang="en-GB" dirty="0"/>
              <a:t>He is trampling out the vintage where the grapes of wrath are stored;</a:t>
            </a:r>
            <a:br>
              <a:rPr lang="en-GB" dirty="0"/>
            </a:br>
            <a:r>
              <a:rPr lang="en-GB" dirty="0"/>
              <a:t>He hath loosed the fateful lightning of His terrible swift sword:</a:t>
            </a:r>
            <a:br>
              <a:rPr lang="en-GB" dirty="0"/>
            </a:br>
            <a:r>
              <a:rPr lang="en-GB" dirty="0"/>
              <a:t>His truth is marching on.</a:t>
            </a:r>
            <a:br>
              <a:rPr lang="en-GB" dirty="0"/>
            </a:br>
            <a:r>
              <a:rPr lang="en-GB" dirty="0"/>
              <a:t/>
            </a:r>
            <a:br>
              <a:rPr lang="en-GB" dirty="0"/>
            </a:br>
            <a:r>
              <a:rPr lang="en-GB" dirty="0"/>
              <a:t>G</a:t>
            </a:r>
            <a:r>
              <a:rPr lang="en-GB" dirty="0" smtClean="0"/>
              <a:t>lory</a:t>
            </a:r>
            <a:r>
              <a:rPr lang="en-GB" dirty="0"/>
              <a:t>, glory, hallelujah!</a:t>
            </a:r>
            <a:br>
              <a:rPr lang="en-GB" dirty="0"/>
            </a:br>
            <a:r>
              <a:rPr lang="en-GB" dirty="0"/>
              <a:t>Glory, glory, hallelujah!</a:t>
            </a:r>
            <a:br>
              <a:rPr lang="en-GB" dirty="0"/>
            </a:br>
            <a:r>
              <a:rPr lang="en-GB" dirty="0"/>
              <a:t>His truth is marching </a:t>
            </a:r>
            <a:r>
              <a:rPr lang="en-GB" dirty="0" smtClean="0"/>
              <a:t>on</a:t>
            </a:r>
            <a:r>
              <a:rPr lang="en-GB" dirty="0"/>
              <a:t> </a:t>
            </a:r>
            <a:r>
              <a:rPr lang="en-GB" dirty="0" smtClean="0"/>
              <a:t>…</a:t>
            </a:r>
            <a:endParaRPr lang="en-GB" dirty="0" smtClean="0"/>
          </a:p>
        </p:txBody>
      </p:sp>
    </p:spTree>
    <p:extLst>
      <p:ext uri="{BB962C8B-B14F-4D97-AF65-F5344CB8AC3E}">
        <p14:creationId xmlns:p14="http://schemas.microsoft.com/office/powerpoint/2010/main" val="1597436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19" y="12618"/>
            <a:ext cx="2975705" cy="3904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987824" y="0"/>
            <a:ext cx="6156176" cy="7128784"/>
          </a:xfrm>
          <a:prstGeom prst="rect">
            <a:avLst/>
          </a:prstGeom>
        </p:spPr>
        <p:txBody>
          <a:bodyPr wrap="square" lIns="360000" tIns="360000" rIns="360000" bIns="360000" numCol="2" spcCol="360000">
            <a:spAutoFit/>
          </a:bodyPr>
          <a:lstStyle/>
          <a:p>
            <a:r>
              <a:rPr lang="en-GB" sz="1600" i="1" dirty="0" smtClean="0"/>
              <a:t>Oh, I wish I was in the land of cotton,</a:t>
            </a:r>
          </a:p>
          <a:p>
            <a:r>
              <a:rPr lang="en-GB" sz="1600" i="1" dirty="0" smtClean="0"/>
              <a:t>Old times there are not forgotten.</a:t>
            </a:r>
          </a:p>
          <a:p>
            <a:endParaRPr lang="en-GB" sz="1600" i="1" dirty="0" smtClean="0"/>
          </a:p>
          <a:p>
            <a:r>
              <a:rPr lang="en-GB" sz="1600" i="1" dirty="0" smtClean="0"/>
              <a:t>Look away, look away, look away Dixie Land!</a:t>
            </a:r>
          </a:p>
          <a:p>
            <a:endParaRPr lang="en-GB" sz="1600" i="1" dirty="0" smtClean="0"/>
          </a:p>
          <a:p>
            <a:r>
              <a:rPr lang="en-GB" sz="1600" i="1" dirty="0" smtClean="0"/>
              <a:t>In Dixie's Land, where I was born in,</a:t>
            </a:r>
          </a:p>
          <a:p>
            <a:r>
              <a:rPr lang="en-GB" sz="1600" i="1" dirty="0" smtClean="0"/>
              <a:t>early on one frosty </a:t>
            </a:r>
            <a:r>
              <a:rPr lang="en-GB" sz="1600" i="1" dirty="0" err="1" smtClean="0"/>
              <a:t>mornin</a:t>
            </a:r>
            <a:r>
              <a:rPr lang="en-GB" sz="1600" i="1" dirty="0" smtClean="0"/>
              <a:t>'</a:t>
            </a:r>
          </a:p>
          <a:p>
            <a:endParaRPr lang="en-GB" sz="1600" i="1" dirty="0" smtClean="0"/>
          </a:p>
          <a:p>
            <a:r>
              <a:rPr lang="en-GB" sz="1600" i="1" dirty="0" smtClean="0"/>
              <a:t>Look away, look away, look away Dixie Land!</a:t>
            </a:r>
          </a:p>
          <a:p>
            <a:endParaRPr lang="en-GB" sz="1600" i="1" dirty="0" smtClean="0"/>
          </a:p>
          <a:p>
            <a:r>
              <a:rPr lang="en-GB" sz="1600" i="1" dirty="0" smtClean="0"/>
              <a:t>I wish I was in Dixie, Hooray! Hooray!</a:t>
            </a:r>
          </a:p>
          <a:p>
            <a:r>
              <a:rPr lang="en-GB" sz="1600" i="1" dirty="0" smtClean="0"/>
              <a:t>In Dixie's Land I'll take my stand,</a:t>
            </a:r>
          </a:p>
          <a:p>
            <a:r>
              <a:rPr lang="en-GB" sz="1600" i="1" dirty="0" smtClean="0"/>
              <a:t>to live and die in Dixie.</a:t>
            </a:r>
          </a:p>
          <a:p>
            <a:endParaRPr lang="en-GB" sz="1600" i="1" dirty="0" smtClean="0"/>
          </a:p>
          <a:p>
            <a:r>
              <a:rPr lang="en-GB" sz="1600" i="1" dirty="0" smtClean="0"/>
              <a:t>Away, away, away down south in Dixie!</a:t>
            </a:r>
          </a:p>
          <a:p>
            <a:r>
              <a:rPr lang="en-GB" sz="1600" i="1" dirty="0" smtClean="0"/>
              <a:t>Away, away, away down south in Dixie!</a:t>
            </a:r>
          </a:p>
          <a:p>
            <a:endParaRPr lang="en-GB" sz="1600" i="1" dirty="0" smtClean="0"/>
          </a:p>
          <a:p>
            <a:r>
              <a:rPr lang="en-GB" sz="1600" i="1" dirty="0" smtClean="0"/>
              <a:t>There's buckwheat cakes and Injun batter,</a:t>
            </a:r>
          </a:p>
          <a:p>
            <a:r>
              <a:rPr lang="en-GB" sz="1600" i="1" dirty="0" smtClean="0"/>
              <a:t>Makes you fat or a little fatter.</a:t>
            </a:r>
          </a:p>
          <a:p>
            <a:endParaRPr lang="en-GB" sz="1600" i="1" dirty="0" smtClean="0"/>
          </a:p>
          <a:p>
            <a:r>
              <a:rPr lang="en-GB" sz="1600" i="1" dirty="0" smtClean="0"/>
              <a:t>Look away! Look away! Look away! Dixie Land</a:t>
            </a:r>
          </a:p>
          <a:p>
            <a:endParaRPr lang="en-GB" sz="1600" i="1" dirty="0" smtClean="0"/>
          </a:p>
          <a:p>
            <a:r>
              <a:rPr lang="en-GB" sz="1600" i="1" dirty="0" smtClean="0"/>
              <a:t>Then hoe it down and scratch your gravel,</a:t>
            </a:r>
          </a:p>
          <a:p>
            <a:r>
              <a:rPr lang="en-GB" sz="1600" i="1" dirty="0" smtClean="0"/>
              <a:t>To Dixie's Land I'm bound to travel.</a:t>
            </a:r>
          </a:p>
          <a:p>
            <a:endParaRPr lang="en-GB" sz="1600" i="1" dirty="0" smtClean="0"/>
          </a:p>
          <a:p>
            <a:r>
              <a:rPr lang="en-GB" sz="1600" i="1" dirty="0" smtClean="0"/>
              <a:t>Look away! Look away! Look away! Dixie Land</a:t>
            </a:r>
          </a:p>
          <a:p>
            <a:endParaRPr lang="en-GB" sz="1600" i="1" dirty="0" smtClean="0"/>
          </a:p>
          <a:p>
            <a:r>
              <a:rPr lang="en-GB" sz="1600" i="1" dirty="0" smtClean="0"/>
              <a:t>I wish I was in Dixie, Hooray! Hooray!</a:t>
            </a:r>
          </a:p>
          <a:p>
            <a:r>
              <a:rPr lang="en-GB" sz="1600" i="1" dirty="0" smtClean="0"/>
              <a:t>In Dixie's Land I'll take my stand,</a:t>
            </a:r>
          </a:p>
          <a:p>
            <a:r>
              <a:rPr lang="en-GB" sz="1600" i="1" dirty="0" smtClean="0"/>
              <a:t>to live and die in Dixie.</a:t>
            </a:r>
          </a:p>
          <a:p>
            <a:endParaRPr lang="en-GB" sz="1600" i="1" dirty="0" smtClean="0"/>
          </a:p>
          <a:p>
            <a:r>
              <a:rPr lang="en-GB" sz="1600" i="1" dirty="0" smtClean="0"/>
              <a:t>Away, away, away down south in Dixie!</a:t>
            </a:r>
          </a:p>
          <a:p>
            <a:r>
              <a:rPr lang="en-GB" sz="1600" i="1" dirty="0" smtClean="0"/>
              <a:t>Away, away, away down south in Dixie</a:t>
            </a:r>
            <a:r>
              <a:rPr lang="en-GB" sz="1700" i="1" dirty="0" smtClean="0"/>
              <a:t>!</a:t>
            </a:r>
          </a:p>
        </p:txBody>
      </p:sp>
      <p:sp>
        <p:nvSpPr>
          <p:cNvPr id="5" name="Rectangle 4"/>
          <p:cNvSpPr/>
          <p:nvPr/>
        </p:nvSpPr>
        <p:spPr>
          <a:xfrm>
            <a:off x="24616" y="4277731"/>
            <a:ext cx="3228974" cy="2204359"/>
          </a:xfrm>
          <a:prstGeom prst="rect">
            <a:avLst/>
          </a:prstGeom>
        </p:spPr>
        <p:txBody>
          <a:bodyPr wrap="square" lIns="360000" tIns="360000" rIns="360000" bIns="360000">
            <a:spAutoFit/>
          </a:bodyPr>
          <a:lstStyle/>
          <a:p>
            <a:r>
              <a:rPr lang="en-GB" sz="3200" b="1" dirty="0" smtClean="0"/>
              <a:t>‘Dixie’ </a:t>
            </a:r>
          </a:p>
          <a:p>
            <a:r>
              <a:rPr lang="en-GB" sz="1600" b="1" dirty="0" smtClean="0"/>
              <a:t>(aka ‘I Wish I was in Dixie’s Land,’ etc.) </a:t>
            </a:r>
          </a:p>
          <a:p>
            <a:r>
              <a:rPr lang="en-GB" sz="1600" dirty="0" smtClean="0"/>
              <a:t>(Daniel Emmett lyrics)</a:t>
            </a:r>
          </a:p>
          <a:p>
            <a:endParaRPr lang="en-GB" sz="1600" dirty="0" smtClean="0"/>
          </a:p>
        </p:txBody>
      </p:sp>
    </p:spTree>
    <p:extLst>
      <p:ext uri="{BB962C8B-B14F-4D97-AF65-F5344CB8AC3E}">
        <p14:creationId xmlns:p14="http://schemas.microsoft.com/office/powerpoint/2010/main" val="39687880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21763" y="4221088"/>
            <a:ext cx="3399162" cy="2721763"/>
          </a:xfrm>
          <a:prstGeom prst="rect">
            <a:avLst/>
          </a:prstGeom>
          <a:noFill/>
        </p:spPr>
        <p:txBody>
          <a:bodyPr wrap="square" lIns="540000" tIns="540000" rIns="540000" bIns="540000" rtlCol="0">
            <a:spAutoFit/>
          </a:bodyPr>
          <a:lstStyle/>
          <a:p>
            <a:pPr lvl="0"/>
            <a:r>
              <a:rPr lang="en-GB" b="1" dirty="0" smtClean="0"/>
              <a:t>Winslow Homer, ‘Sharpshooter on Picket Duty’ (1862)</a:t>
            </a:r>
            <a:endParaRPr lang="en-GB" b="1" dirty="0"/>
          </a:p>
          <a:p>
            <a:pPr lvl="0"/>
            <a:endParaRPr lang="en-GB" dirty="0"/>
          </a:p>
          <a:p>
            <a:endParaRPr lang="en-GB" sz="1700" dirty="0" smtClean="0"/>
          </a:p>
          <a:p>
            <a:endParaRPr lang="en-GB" sz="1700" dirty="0" smtClean="0"/>
          </a:p>
        </p:txBody>
      </p:sp>
      <p:pic>
        <p:nvPicPr>
          <p:cNvPr id="12290" name="Picture 2" descr="http://cache.boston.com/resize/bonzai-fba/Globe_Photo/2010/08/06/1281113080_5884/539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694"/>
            <a:ext cx="5133975" cy="3800476"/>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7399" y="2852936"/>
            <a:ext cx="5740592" cy="4005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61594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p:cNvSpPr txBox="1"/>
          <p:nvPr/>
        </p:nvSpPr>
        <p:spPr>
          <a:xfrm>
            <a:off x="-41654" y="5301208"/>
            <a:ext cx="5580112" cy="2444764"/>
          </a:xfrm>
          <a:prstGeom prst="rect">
            <a:avLst/>
          </a:prstGeom>
          <a:noFill/>
        </p:spPr>
        <p:txBody>
          <a:bodyPr wrap="square" lIns="540000" tIns="540000" rIns="540000" bIns="540000" rtlCol="0">
            <a:spAutoFit/>
          </a:bodyPr>
          <a:lstStyle/>
          <a:p>
            <a:pPr lvl="0"/>
            <a:r>
              <a:rPr lang="en-GB" b="1" dirty="0" smtClean="0"/>
              <a:t>Winslow Homer, ‘Home Sweet Home,’ </a:t>
            </a:r>
          </a:p>
          <a:p>
            <a:pPr lvl="0"/>
            <a:r>
              <a:rPr lang="en-GB" b="1" dirty="0" smtClean="0"/>
              <a:t>‘Rations’ (1863)</a:t>
            </a:r>
            <a:endParaRPr lang="en-GB" b="1" dirty="0"/>
          </a:p>
          <a:p>
            <a:pPr lvl="0"/>
            <a:endParaRPr lang="en-GB" dirty="0"/>
          </a:p>
          <a:p>
            <a:endParaRPr lang="en-GB" sz="1700" dirty="0" smtClean="0"/>
          </a:p>
          <a:p>
            <a:endParaRPr lang="en-GB" sz="1700" dirty="0" smtClean="0"/>
          </a:p>
        </p:txBody>
      </p:sp>
      <p:pic>
        <p:nvPicPr>
          <p:cNvPr id="102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18" y="0"/>
            <a:ext cx="4246678" cy="5569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068855"/>
            <a:ext cx="4305677" cy="57891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3025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11266" name="Picture 2" descr="http://www.winslowhomer.org/images/paintings/prisoners-from-the-fro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538" y="188640"/>
            <a:ext cx="7521110" cy="46805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33100" y="4869160"/>
            <a:ext cx="7439300" cy="1890766"/>
          </a:xfrm>
          <a:prstGeom prst="rect">
            <a:avLst/>
          </a:prstGeom>
          <a:noFill/>
        </p:spPr>
        <p:txBody>
          <a:bodyPr wrap="square" lIns="540000" tIns="540000" rIns="540000" bIns="540000" rtlCol="0">
            <a:spAutoFit/>
          </a:bodyPr>
          <a:lstStyle/>
          <a:p>
            <a:pPr lvl="0" algn="ctr"/>
            <a:r>
              <a:rPr lang="en-GB" b="1" dirty="0" smtClean="0"/>
              <a:t>Winslow Homer, ‘Prisoners from the Front’ (1866)</a:t>
            </a:r>
            <a:endParaRPr lang="en-GB" dirty="0"/>
          </a:p>
          <a:p>
            <a:endParaRPr lang="en-GB" sz="1700" dirty="0" smtClean="0"/>
          </a:p>
          <a:p>
            <a:endParaRPr lang="en-GB" sz="1700" dirty="0" smtClean="0"/>
          </a:p>
        </p:txBody>
      </p:sp>
    </p:spTree>
    <p:extLst>
      <p:ext uri="{BB962C8B-B14F-4D97-AF65-F5344CB8AC3E}">
        <p14:creationId xmlns:p14="http://schemas.microsoft.com/office/powerpoint/2010/main" val="16870020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1387970" y="5157192"/>
            <a:ext cx="6784429" cy="1613767"/>
          </a:xfrm>
          <a:prstGeom prst="rect">
            <a:avLst/>
          </a:prstGeom>
          <a:noFill/>
        </p:spPr>
        <p:txBody>
          <a:bodyPr wrap="square" lIns="540000" tIns="540000" rIns="540000" bIns="540000" rtlCol="0">
            <a:spAutoFit/>
          </a:bodyPr>
          <a:lstStyle/>
          <a:p>
            <a:r>
              <a:rPr lang="en-GB" sz="1700" dirty="0" smtClean="0"/>
              <a:t>William </a:t>
            </a:r>
            <a:r>
              <a:rPr lang="en-GB" sz="1700" dirty="0" err="1" smtClean="0"/>
              <a:t>DeHarburton</a:t>
            </a:r>
            <a:r>
              <a:rPr lang="en-GB" sz="1700" dirty="0" smtClean="0"/>
              <a:t> Washington, The Burial of </a:t>
            </a:r>
            <a:r>
              <a:rPr lang="en-GB" sz="1700" dirty="0" err="1" smtClean="0"/>
              <a:t>Latane</a:t>
            </a:r>
            <a:r>
              <a:rPr lang="en-GB" sz="1700" dirty="0" smtClean="0"/>
              <a:t>’ (1864)</a:t>
            </a:r>
          </a:p>
          <a:p>
            <a:endParaRPr lang="en-GB" sz="1700" dirty="0" smtClean="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970" y="172596"/>
            <a:ext cx="6784429" cy="53557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37600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7" y="784470"/>
            <a:ext cx="9147488" cy="3492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60067" y="4837430"/>
            <a:ext cx="7439300" cy="1352157"/>
          </a:xfrm>
          <a:prstGeom prst="rect">
            <a:avLst/>
          </a:prstGeom>
          <a:noFill/>
        </p:spPr>
        <p:txBody>
          <a:bodyPr wrap="square" lIns="540000" tIns="540000" rIns="540000" bIns="540000" rtlCol="0">
            <a:spAutoFit/>
          </a:bodyPr>
          <a:lstStyle/>
          <a:p>
            <a:pPr algn="ctr"/>
            <a:r>
              <a:rPr lang="en-GB" sz="1700" dirty="0" smtClean="0"/>
              <a:t>John Ross Key, ‘Bombardment of Fort Sumter’ (1865)</a:t>
            </a:r>
          </a:p>
        </p:txBody>
      </p:sp>
    </p:spTree>
    <p:extLst>
      <p:ext uri="{BB962C8B-B14F-4D97-AF65-F5344CB8AC3E}">
        <p14:creationId xmlns:p14="http://schemas.microsoft.com/office/powerpoint/2010/main" val="24860799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27783" y="54250"/>
            <a:ext cx="2574205" cy="3445038"/>
          </a:xfrm>
          <a:prstGeom prst="rect">
            <a:avLst/>
          </a:prstGeom>
          <a:noFill/>
        </p:spPr>
        <p:txBody>
          <a:bodyPr wrap="square" lIns="540000" tIns="540000" rIns="540000" bIns="540000" rtlCol="0">
            <a:spAutoFit/>
          </a:bodyPr>
          <a:lstStyle/>
          <a:p>
            <a:r>
              <a:rPr lang="en-GB" sz="1700" dirty="0" smtClean="0"/>
              <a:t>‘Guerrilla Warfare: Picket Duty in Virginia,’ Albert Bierstadt (1862); stereoscopic photograph by his brother Edward Bierstadt</a:t>
            </a:r>
          </a:p>
        </p:txBody>
      </p:sp>
      <p:pic>
        <p:nvPicPr>
          <p:cNvPr id="16388" name="Picture 4" descr="http://uploads6.wikiart.org/images/albert-bierstadt/guerrilla-warfare-picket-duty-in-virginia-1862.jpg"/>
          <p:cNvPicPr>
            <a:picLocks noChangeAspect="1" noChangeArrowheads="1"/>
          </p:cNvPicPr>
          <p:nvPr/>
        </p:nvPicPr>
        <p:blipFill rotWithShape="1">
          <a:blip r:embed="rId2">
            <a:extLst>
              <a:ext uri="{28A0092B-C50C-407E-A947-70E740481C1C}">
                <a14:useLocalDpi xmlns:a14="http://schemas.microsoft.com/office/drawing/2010/main" val="0"/>
              </a:ext>
            </a:extLst>
          </a:blip>
          <a:srcRect t="15310"/>
          <a:stretch/>
        </p:blipFill>
        <p:spPr bwMode="auto">
          <a:xfrm>
            <a:off x="2924687" y="0"/>
            <a:ext cx="6219313" cy="4559424"/>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0" y="4105234"/>
            <a:ext cx="4893806" cy="2752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29706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3" name="TextBox 2"/>
          <p:cNvSpPr txBox="1"/>
          <p:nvPr/>
        </p:nvSpPr>
        <p:spPr>
          <a:xfrm>
            <a:off x="-27783" y="-4744"/>
            <a:ext cx="2952470" cy="3189244"/>
          </a:xfrm>
          <a:prstGeom prst="rect">
            <a:avLst/>
          </a:prstGeom>
          <a:noFill/>
        </p:spPr>
        <p:txBody>
          <a:bodyPr wrap="square" lIns="360000" tIns="360000" rIns="360000" bIns="360000" rtlCol="0">
            <a:spAutoFit/>
          </a:bodyPr>
          <a:lstStyle/>
          <a:p>
            <a:pPr marL="285750" indent="-285750">
              <a:buFont typeface="Arial" panose="020B0604020202020204" pitchFamily="34" charset="0"/>
              <a:buChar char="•"/>
            </a:pPr>
            <a:r>
              <a:rPr lang="en-GB" sz="2000" b="1" dirty="0" smtClean="0">
                <a:solidFill>
                  <a:srgbClr val="FF0000"/>
                </a:solidFill>
              </a:rPr>
              <a:t>How did representations of the Civil War in painting and photography compare and contrast with one another?</a:t>
            </a:r>
          </a:p>
        </p:txBody>
      </p:sp>
      <p:pic>
        <p:nvPicPr>
          <p:cNvPr id="16388" name="Picture 4" descr="http://uploads6.wikiart.org/images/albert-bierstadt/guerrilla-warfare-picket-duty-in-virginia-1862.jpg"/>
          <p:cNvPicPr>
            <a:picLocks noChangeAspect="1" noChangeArrowheads="1"/>
          </p:cNvPicPr>
          <p:nvPr/>
        </p:nvPicPr>
        <p:blipFill rotWithShape="1">
          <a:blip r:embed="rId2">
            <a:extLst>
              <a:ext uri="{28A0092B-C50C-407E-A947-70E740481C1C}">
                <a14:useLocalDpi xmlns:a14="http://schemas.microsoft.com/office/drawing/2010/main" val="0"/>
              </a:ext>
            </a:extLst>
          </a:blip>
          <a:srcRect t="15310"/>
          <a:stretch/>
        </p:blipFill>
        <p:spPr bwMode="auto">
          <a:xfrm>
            <a:off x="2924687" y="0"/>
            <a:ext cx="6219313" cy="4559424"/>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0" y="4105234"/>
            <a:ext cx="4893806" cy="2752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856476" y="4471565"/>
            <a:ext cx="4276263" cy="2594653"/>
          </a:xfrm>
          <a:prstGeom prst="rect">
            <a:avLst/>
          </a:prstGeom>
          <a:noFill/>
        </p:spPr>
        <p:txBody>
          <a:bodyPr wrap="square" lIns="360000" tIns="360000" rIns="360000" bIns="360000" rtlCol="0">
            <a:spAutoFit/>
          </a:bodyPr>
          <a:lstStyle/>
          <a:p>
            <a:pPr marL="285750" indent="-285750" algn="r">
              <a:buFont typeface="Arial" panose="020B0604020202020204" pitchFamily="34" charset="0"/>
              <a:buChar char="•"/>
            </a:pPr>
            <a:r>
              <a:rPr lang="en-GB" sz="1700" b="1" dirty="0" smtClean="0">
                <a:solidFill>
                  <a:srgbClr val="FF0000"/>
                </a:solidFill>
              </a:rPr>
              <a:t>Did the advent of photography open up new possibilities for representing war, and if so in what ways?</a:t>
            </a:r>
          </a:p>
          <a:p>
            <a:pPr marL="285750" indent="-285750" algn="r">
              <a:buFont typeface="Arial" panose="020B0604020202020204" pitchFamily="34" charset="0"/>
              <a:buChar char="•"/>
            </a:pPr>
            <a:r>
              <a:rPr lang="en-GB" sz="1700" b="1" dirty="0" smtClean="0">
                <a:solidFill>
                  <a:srgbClr val="FF0000"/>
                </a:solidFill>
              </a:rPr>
              <a:t>Did photography open up possibilities for representing war which exceeded the potentialities of figurative painting?</a:t>
            </a:r>
          </a:p>
        </p:txBody>
      </p:sp>
    </p:spTree>
    <p:extLst>
      <p:ext uri="{BB962C8B-B14F-4D97-AF65-F5344CB8AC3E}">
        <p14:creationId xmlns:p14="http://schemas.microsoft.com/office/powerpoint/2010/main" val="37018509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Friday lecture</a:t>
            </a:r>
            <a:endParaRPr lang="en-GB" dirty="0"/>
          </a:p>
        </p:txBody>
      </p:sp>
      <p:sp>
        <p:nvSpPr>
          <p:cNvPr id="3" name="Content Placeholder 2"/>
          <p:cNvSpPr>
            <a:spLocks noGrp="1"/>
          </p:cNvSpPr>
          <p:nvPr>
            <p:ph idx="1"/>
          </p:nvPr>
        </p:nvSpPr>
        <p:spPr/>
        <p:txBody>
          <a:bodyPr>
            <a:normAutofit fontScale="92500" lnSpcReduction="10000"/>
          </a:bodyPr>
          <a:lstStyle/>
          <a:p>
            <a:pPr marL="0" lvl="0" indent="0">
              <a:buNone/>
            </a:pPr>
            <a:r>
              <a:rPr lang="en-GB" i="1" dirty="0" smtClean="0"/>
              <a:t>Required reading:</a:t>
            </a:r>
          </a:p>
          <a:p>
            <a:pPr lvl="0"/>
            <a:r>
              <a:rPr lang="en-GB" sz="3000" dirty="0" smtClean="0"/>
              <a:t>Tony </a:t>
            </a:r>
            <a:r>
              <a:rPr lang="en-GB" sz="3000" dirty="0"/>
              <a:t>Horwitz, ‘Confederates in the Attic’ and ‘Cats of the Confederacy’ in </a:t>
            </a:r>
            <a:r>
              <a:rPr lang="en-GB" sz="3000" i="1" dirty="0"/>
              <a:t>Confederates in the Attic: Dispatches from the Unfinished Civil War</a:t>
            </a:r>
            <a:r>
              <a:rPr lang="en-GB" sz="3000" dirty="0"/>
              <a:t> (Vintage: New York, 1999), pp. 3–44.</a:t>
            </a:r>
          </a:p>
          <a:p>
            <a:pPr lvl="0"/>
            <a:r>
              <a:rPr lang="en-GB" sz="3000" dirty="0"/>
              <a:t>Kirk Savage, ‘The Politics of Memory: Black Emancipation and the Civil War Monument,’ in John R. Gillis ed., </a:t>
            </a:r>
            <a:r>
              <a:rPr lang="en-GB" sz="3000" i="1" dirty="0"/>
              <a:t>Commemorations: The Politics of National Identity</a:t>
            </a:r>
            <a:r>
              <a:rPr lang="en-GB" sz="3000" dirty="0"/>
              <a:t> (Princeton University: Princeton, New Jersey, 1994), pp. 128–147.</a:t>
            </a:r>
          </a:p>
          <a:p>
            <a:pPr marL="0" indent="0">
              <a:buNone/>
            </a:pPr>
            <a:endParaRPr lang="en-GB" dirty="0"/>
          </a:p>
        </p:txBody>
      </p:sp>
    </p:spTree>
    <p:extLst>
      <p:ext uri="{BB962C8B-B14F-4D97-AF65-F5344CB8AC3E}">
        <p14:creationId xmlns:p14="http://schemas.microsoft.com/office/powerpoint/2010/main" val="3997966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866</TotalTime>
  <Words>1409</Words>
  <Application>Microsoft Office PowerPoint</Application>
  <PresentationFormat>On-screen Show (4:3)</PresentationFormat>
  <Paragraphs>150</Paragraphs>
  <Slides>19</Slides>
  <Notes>1</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Friday lecture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cp:lastModifiedBy>
  <cp:revision>27</cp:revision>
  <dcterms:created xsi:type="dcterms:W3CDTF">2015-10-11T10:37:56Z</dcterms:created>
  <dcterms:modified xsi:type="dcterms:W3CDTF">2017-02-13T08:03:10Z</dcterms:modified>
</cp:coreProperties>
</file>