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379" r:id="rId2"/>
    <p:sldId id="355" r:id="rId3"/>
    <p:sldId id="356" r:id="rId4"/>
    <p:sldId id="357" r:id="rId5"/>
    <p:sldId id="358" r:id="rId6"/>
    <p:sldId id="359" r:id="rId7"/>
    <p:sldId id="378" r:id="rId8"/>
    <p:sldId id="360" r:id="rId9"/>
    <p:sldId id="361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69" r:id="rId18"/>
    <p:sldId id="370" r:id="rId19"/>
    <p:sldId id="371" r:id="rId20"/>
    <p:sldId id="372" r:id="rId21"/>
    <p:sldId id="373" r:id="rId22"/>
    <p:sldId id="380" r:id="rId23"/>
    <p:sldId id="375" r:id="rId24"/>
    <p:sldId id="376" r:id="rId25"/>
    <p:sldId id="377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3" d="100"/>
          <a:sy n="83" d="100"/>
        </p:scale>
        <p:origin x="17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y Cole" userId="47d38acf-a8a1-4388-bc8e-983df0ddb113" providerId="ADAL" clId="{E0DC86A4-8533-495F-A7EB-8CA1E6A203FB}"/>
    <pc:docChg chg="custSel addSld modSld">
      <pc:chgData name="Beverly Cole" userId="47d38acf-a8a1-4388-bc8e-983df0ddb113" providerId="ADAL" clId="{E0DC86A4-8533-495F-A7EB-8CA1E6A203FB}" dt="2026-02-16T06:32:20.297" v="64" actId="27636"/>
      <pc:docMkLst>
        <pc:docMk/>
      </pc:docMkLst>
      <pc:sldChg chg="addSp delSp modSp new mod chgLayout">
        <pc:chgData name="Beverly Cole" userId="47d38acf-a8a1-4388-bc8e-983df0ddb113" providerId="ADAL" clId="{E0DC86A4-8533-495F-A7EB-8CA1E6A203FB}" dt="2026-02-16T06:32:20.297" v="64" actId="27636"/>
        <pc:sldMkLst>
          <pc:docMk/>
          <pc:sldMk cId="2356380526" sldId="380"/>
        </pc:sldMkLst>
        <pc:spChg chg="del">
          <ac:chgData name="Beverly Cole" userId="47d38acf-a8a1-4388-bc8e-983df0ddb113" providerId="ADAL" clId="{E0DC86A4-8533-495F-A7EB-8CA1E6A203FB}" dt="2026-02-16T06:28:55.066" v="1" actId="700"/>
          <ac:spMkLst>
            <pc:docMk/>
            <pc:sldMk cId="2356380526" sldId="380"/>
            <ac:spMk id="2" creationId="{2B8C5FE7-876F-7147-2F4C-527F1E071CDA}"/>
          </ac:spMkLst>
        </pc:spChg>
        <pc:spChg chg="del">
          <ac:chgData name="Beverly Cole" userId="47d38acf-a8a1-4388-bc8e-983df0ddb113" providerId="ADAL" clId="{E0DC86A4-8533-495F-A7EB-8CA1E6A203FB}" dt="2026-02-16T06:28:55.066" v="1" actId="700"/>
          <ac:spMkLst>
            <pc:docMk/>
            <pc:sldMk cId="2356380526" sldId="380"/>
            <ac:spMk id="3" creationId="{B93D930D-220F-A0F7-3A6B-8AC10F2D3733}"/>
          </ac:spMkLst>
        </pc:spChg>
        <pc:spChg chg="add mod ord">
          <ac:chgData name="Beverly Cole" userId="47d38acf-a8a1-4388-bc8e-983df0ddb113" providerId="ADAL" clId="{E0DC86A4-8533-495F-A7EB-8CA1E6A203FB}" dt="2026-02-16T06:29:55.732" v="26" actId="27636"/>
          <ac:spMkLst>
            <pc:docMk/>
            <pc:sldMk cId="2356380526" sldId="380"/>
            <ac:spMk id="4" creationId="{82B3A3EA-FD7F-F80B-0ACD-EF73979879BC}"/>
          </ac:spMkLst>
        </pc:spChg>
        <pc:spChg chg="add mod ord">
          <ac:chgData name="Beverly Cole" userId="47d38acf-a8a1-4388-bc8e-983df0ddb113" providerId="ADAL" clId="{E0DC86A4-8533-495F-A7EB-8CA1E6A203FB}" dt="2026-02-16T06:32:20.297" v="64" actId="27636"/>
          <ac:spMkLst>
            <pc:docMk/>
            <pc:sldMk cId="2356380526" sldId="380"/>
            <ac:spMk id="5" creationId="{1B120C5A-C4B8-F851-6CD9-14A96528B3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658731-9AB2-434D-889F-9D32E8B09D86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6508F4-CB52-4EA7-9C26-637B02DF6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971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508F4-CB52-4EA7-9C26-637B02DF6B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08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508F4-CB52-4EA7-9C26-637B02DF6BA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383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508F4-CB52-4EA7-9C26-637B02DF6BA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520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508F4-CB52-4EA7-9C26-637B02DF6BA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4484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6508F4-CB52-4EA7-9C26-637B02DF6B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989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73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99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902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612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73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611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45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15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0912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94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137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25AF006-5A0F-4AEC-9B59-0B5D9D5E8045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E9EDAD9-6487-407C-A788-ABF4ECAF8DD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7688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A3D2-407A-C3AA-CF82-FB480E740E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006" y="4799110"/>
            <a:ext cx="7758023" cy="146304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Further Counselling Skills Module :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C13BB13-C58C-ABA1-9CB5-EAF43DD114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3347" y="4799110"/>
            <a:ext cx="3200400" cy="1463040"/>
          </a:xfrm>
        </p:spPr>
        <p:txBody>
          <a:bodyPr>
            <a:noAutofit/>
          </a:bodyPr>
          <a:lstStyle/>
          <a:p>
            <a:r>
              <a:rPr lang="en-GB" sz="4800" dirty="0"/>
              <a:t>Motivational Interviewing</a:t>
            </a:r>
          </a:p>
        </p:txBody>
      </p:sp>
    </p:spTree>
    <p:extLst>
      <p:ext uri="{BB962C8B-B14F-4D97-AF65-F5344CB8AC3E}">
        <p14:creationId xmlns:p14="http://schemas.microsoft.com/office/powerpoint/2010/main" val="3455239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4381F-F8DC-2566-0374-F9C19D10A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4097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Further Counselling Skills :</a:t>
            </a:r>
            <a:br>
              <a:rPr lang="en-GB" dirty="0"/>
            </a:br>
            <a:r>
              <a:rPr lang="en-GB" b="1" dirty="0"/>
              <a:t>Motivational Interviewing (MI)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01B75-58C0-F458-537C-C2CDB0D2D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45771"/>
            <a:ext cx="9720073" cy="4763589"/>
          </a:xfrm>
        </p:spPr>
        <p:txBody>
          <a:bodyPr/>
          <a:lstStyle/>
          <a:p>
            <a:pPr marL="0" indent="0">
              <a:buNone/>
            </a:pPr>
            <a:r>
              <a:rPr lang="en-GB" sz="4800" dirty="0"/>
              <a:t>MI is about guiding, not directing!!!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8C34FE-CABD-EDEB-A647-E07830EE3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057" y="3114583"/>
            <a:ext cx="12104914" cy="3612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827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186F2-9A13-B185-B41E-2BE1BED05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9787"/>
            <a:ext cx="9720072" cy="1499616"/>
          </a:xfrm>
        </p:spPr>
        <p:txBody>
          <a:bodyPr/>
          <a:lstStyle/>
          <a:p>
            <a:r>
              <a:rPr lang="en-GB" b="1" dirty="0"/>
              <a:t>Aims for this lesson: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47311-3D65-F1EC-2D6C-2326342A3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07886"/>
            <a:ext cx="6727371" cy="5450114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3200" dirty="0"/>
              <a:t>By the end of this session, you will be able to:</a:t>
            </a:r>
          </a:p>
          <a:p>
            <a:pPr marL="0" indent="0">
              <a:buNone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Explain what Motivational Interviewing 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Describe the </a:t>
            </a:r>
            <a:r>
              <a:rPr lang="en-GB" sz="3200" b="1" dirty="0"/>
              <a:t>spirit</a:t>
            </a:r>
            <a:r>
              <a:rPr lang="en-GB" sz="3200" dirty="0"/>
              <a:t> of MI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Use basic MI skills (OARS)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Identify </a:t>
            </a:r>
            <a:r>
              <a:rPr lang="en-GB" sz="3200" b="1" dirty="0"/>
              <a:t>change talk</a:t>
            </a:r>
            <a:r>
              <a:rPr lang="en-GB" sz="3200" dirty="0"/>
              <a:t> and </a:t>
            </a:r>
            <a:r>
              <a:rPr lang="en-GB" sz="3200" b="1" dirty="0"/>
              <a:t>sustain talk</a:t>
            </a:r>
            <a:endParaRPr lang="en-GB" sz="3200" dirty="0"/>
          </a:p>
          <a:p>
            <a:endParaRPr lang="en-GB" dirty="0"/>
          </a:p>
        </p:txBody>
      </p:sp>
      <p:pic>
        <p:nvPicPr>
          <p:cNvPr id="2050" name="Picture 2" descr="Make Aims Represents Purpose Building And Goals 3d Rendering | Stock ...">
            <a:extLst>
              <a:ext uri="{FF2B5EF4-FFF2-40B4-BE49-F238E27FC236}">
                <a16:creationId xmlns:a16="http://schemas.microsoft.com/office/drawing/2014/main" id="{C9B7B851-08D3-FDB6-F825-4F49C979B9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399" y="0"/>
            <a:ext cx="502194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3149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47A93-AC42-0053-E09D-819F6052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" y="338472"/>
            <a:ext cx="9720072" cy="9532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Motivational Interviewing?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3017C-47AD-CE99-3C4B-C22BE4748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46041"/>
            <a:ext cx="12192000" cy="5911959"/>
          </a:xfrm>
        </p:spPr>
        <p:txBody>
          <a:bodyPr/>
          <a:lstStyle/>
          <a:p>
            <a:endParaRPr lang="en-GB" dirty="0"/>
          </a:p>
          <a:p>
            <a:pPr marL="547688" indent="-457200">
              <a:buFont typeface="+mj-lt"/>
              <a:buAutoNum type="arabicPeriod"/>
              <a:tabLst>
                <a:tab pos="536575" algn="l"/>
              </a:tabLst>
            </a:pPr>
            <a:r>
              <a:rPr lang="en-GB" sz="4400" dirty="0"/>
              <a:t>A </a:t>
            </a:r>
            <a:r>
              <a:rPr lang="en-GB" sz="4400" b="1" dirty="0"/>
              <a:t>collaborative </a:t>
            </a:r>
            <a:r>
              <a:rPr lang="en-GB" sz="4400" dirty="0"/>
              <a:t>counselling approach</a:t>
            </a:r>
          </a:p>
          <a:p>
            <a:pPr marL="547688" indent="-457200">
              <a:buFont typeface="+mj-lt"/>
              <a:buAutoNum type="arabicPeriod"/>
              <a:tabLst>
                <a:tab pos="536575" algn="l"/>
              </a:tabLst>
            </a:pPr>
            <a:r>
              <a:rPr lang="en-GB" sz="4400" dirty="0"/>
              <a:t>Focuses on strengthening </a:t>
            </a:r>
            <a:r>
              <a:rPr lang="en-GB" sz="4400" b="1" dirty="0"/>
              <a:t>motivation for change</a:t>
            </a:r>
            <a:endParaRPr lang="en-GB" sz="4400" dirty="0"/>
          </a:p>
          <a:p>
            <a:pPr marL="547688" indent="-457200">
              <a:buFont typeface="+mj-lt"/>
              <a:buAutoNum type="arabicPeriod"/>
              <a:tabLst>
                <a:tab pos="536575" algn="l"/>
              </a:tabLst>
            </a:pPr>
            <a:r>
              <a:rPr lang="en-GB" sz="4400" dirty="0"/>
              <a:t>Works with </a:t>
            </a:r>
            <a:r>
              <a:rPr lang="en-GB" sz="4400" b="1" dirty="0"/>
              <a:t>ambivalence</a:t>
            </a:r>
            <a:r>
              <a:rPr lang="en-GB" sz="4400" dirty="0"/>
              <a:t>, not against it</a:t>
            </a:r>
          </a:p>
          <a:p>
            <a:pPr marL="547688" indent="-457200">
              <a:buFont typeface="+mj-lt"/>
              <a:buAutoNum type="arabicPeriod"/>
              <a:tabLst>
                <a:tab pos="536575" algn="l"/>
              </a:tabLst>
            </a:pPr>
            <a:r>
              <a:rPr lang="en-GB" sz="4400" dirty="0"/>
              <a:t>Developed by </a:t>
            </a:r>
            <a:r>
              <a:rPr lang="en-GB" sz="4400" b="1" dirty="0"/>
              <a:t>William R. Miller &amp; Stephen Rollnick</a:t>
            </a:r>
            <a:endParaRPr lang="en-GB" sz="44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BB895E-F11B-E409-ECFA-7E9409F060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4" y="5261428"/>
            <a:ext cx="12126686" cy="159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84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5D653-9608-8ED0-63F7-86B12609B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86" y="193330"/>
            <a:ext cx="9720072" cy="1229069"/>
          </a:xfrm>
        </p:spPr>
        <p:txBody>
          <a:bodyPr>
            <a:noAutofit/>
          </a:bodyPr>
          <a:lstStyle/>
          <a:p>
            <a:r>
              <a:rPr lang="en-GB" sz="4800" b="1" dirty="0"/>
              <a:t>When Is MI Used?</a:t>
            </a:r>
            <a:br>
              <a:rPr lang="en-GB" sz="4800" b="1" dirty="0"/>
            </a:b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FBDE1-709B-8396-62AC-080D6AC0B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71" y="1161143"/>
            <a:ext cx="12039599" cy="559525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90488" indent="177800">
              <a:buNone/>
            </a:pPr>
            <a:r>
              <a:rPr lang="en-GB" sz="4400" b="1" dirty="0"/>
              <a:t>Motivational Interviewing is commonly used in:</a:t>
            </a:r>
          </a:p>
          <a:p>
            <a:pPr marL="90488" indent="177800">
              <a:buNone/>
            </a:pPr>
            <a:endParaRPr lang="en-GB" sz="2800" dirty="0"/>
          </a:p>
          <a:p>
            <a:pPr marL="604838" indent="-514350">
              <a:buFont typeface="+mj-lt"/>
              <a:buAutoNum type="arabicPeriod"/>
            </a:pPr>
            <a:r>
              <a:rPr lang="en-GB" sz="4400" dirty="0"/>
              <a:t>Addiction and substance misuse</a:t>
            </a:r>
          </a:p>
          <a:p>
            <a:pPr marL="604838" indent="-514350">
              <a:buFont typeface="+mj-lt"/>
              <a:buAutoNum type="arabicPeriod"/>
            </a:pPr>
            <a:r>
              <a:rPr lang="en-GB" sz="4400" dirty="0"/>
              <a:t>Health behaviour change (smoking, diet, exercise)</a:t>
            </a:r>
          </a:p>
          <a:p>
            <a:pPr marL="604838" indent="-514350">
              <a:buFont typeface="+mj-lt"/>
              <a:buAutoNum type="arabicPeriod"/>
            </a:pPr>
            <a:r>
              <a:rPr lang="en-GB" sz="4400" dirty="0"/>
              <a:t>Mental health support</a:t>
            </a:r>
          </a:p>
          <a:p>
            <a:pPr marL="604838" indent="-514350">
              <a:buFont typeface="+mj-lt"/>
              <a:buAutoNum type="arabicPeriod"/>
            </a:pPr>
            <a:r>
              <a:rPr lang="en-GB" sz="4400" dirty="0"/>
              <a:t>Probation and criminal justice</a:t>
            </a:r>
          </a:p>
          <a:p>
            <a:pPr marL="604838" indent="-514350">
              <a:buFont typeface="+mj-lt"/>
              <a:buAutoNum type="arabicPeriod"/>
            </a:pPr>
            <a:r>
              <a:rPr lang="en-GB" sz="4400" dirty="0"/>
              <a:t>Social care and youth work</a:t>
            </a:r>
          </a:p>
          <a:p>
            <a:endParaRPr lang="en-GB" dirty="0"/>
          </a:p>
        </p:txBody>
      </p:sp>
      <p:pic>
        <p:nvPicPr>
          <p:cNvPr id="3074" name="Picture 2" descr="8,000+ Free Learning &amp; Education Images - Pixabay">
            <a:extLst>
              <a:ext uri="{FF2B5EF4-FFF2-40B4-BE49-F238E27FC236}">
                <a16:creationId xmlns:a16="http://schemas.microsoft.com/office/drawing/2014/main" id="{29AA51E6-A5CB-9663-153F-676A83130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257" y="4223656"/>
            <a:ext cx="4746172" cy="263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85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EC15-902A-CA61-15C0-63B7E3293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68" y="44628"/>
            <a:ext cx="9720072" cy="1499616"/>
          </a:xfrm>
        </p:spPr>
        <p:txBody>
          <a:bodyPr/>
          <a:lstStyle/>
          <a:p>
            <a:pPr>
              <a:tabLst>
                <a:tab pos="7442200" algn="l"/>
              </a:tabLst>
            </a:pPr>
            <a:r>
              <a:rPr lang="en-GB" b="1" dirty="0"/>
              <a:t>Ambivalence and Change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EABE9-2FAC-AB81-595A-DAF0A795E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774" y="1270958"/>
            <a:ext cx="7602747" cy="503840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4800" dirty="0"/>
              <a:t>Most clients feel </a:t>
            </a:r>
            <a:r>
              <a:rPr lang="en-GB" sz="4800" b="1" dirty="0"/>
              <a:t>two ways</a:t>
            </a:r>
            <a:r>
              <a:rPr lang="en-GB" sz="4800" dirty="0"/>
              <a:t> about change: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800" dirty="0"/>
              <a:t>Change often involves </a:t>
            </a:r>
            <a:r>
              <a:rPr lang="en-GB" sz="4800" b="1" dirty="0"/>
              <a:t>loss, fear, and uncertainty</a:t>
            </a:r>
            <a:endParaRPr lang="en-GB" sz="4800" dirty="0"/>
          </a:p>
          <a:p>
            <a:pPr marL="914400" indent="-914400">
              <a:buFont typeface="+mj-lt"/>
              <a:buAutoNum type="arabicPeriod"/>
            </a:pPr>
            <a:r>
              <a:rPr lang="en-GB" sz="4800" dirty="0"/>
              <a:t>Resistance is often a </a:t>
            </a:r>
            <a:r>
              <a:rPr lang="en-GB" sz="4800" b="1" dirty="0"/>
              <a:t>normal response</a:t>
            </a:r>
            <a:r>
              <a:rPr lang="en-GB" sz="4800" dirty="0"/>
              <a:t>, not defiance</a:t>
            </a:r>
          </a:p>
          <a:p>
            <a:endParaRPr lang="en-GB" dirty="0"/>
          </a:p>
        </p:txBody>
      </p:sp>
      <p:pic>
        <p:nvPicPr>
          <p:cNvPr id="5122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6B46BC5F-8BB5-3CCC-43A8-163F4303B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013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1B19F-CD96-45C8-EC09-19FD1BB3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SMALL GROUP Discussion: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66A6-8EFF-A73D-AF47-B39A50D81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27517"/>
            <a:ext cx="12249509" cy="4681843"/>
          </a:xfrm>
        </p:spPr>
        <p:txBody>
          <a:bodyPr/>
          <a:lstStyle/>
          <a:p>
            <a:r>
              <a:rPr lang="en-GB" sz="5400" i="1" dirty="0"/>
              <a:t> </a:t>
            </a:r>
            <a:endParaRPr lang="en-GB" sz="5400" dirty="0"/>
          </a:p>
          <a:p>
            <a:endParaRPr lang="en-GB" sz="3200" dirty="0"/>
          </a:p>
        </p:txBody>
      </p:sp>
      <p:pic>
        <p:nvPicPr>
          <p:cNvPr id="6146" name="Picture 2" descr="Group Discussion Flat Style Design Vector illustration. Stock ...">
            <a:extLst>
              <a:ext uri="{FF2B5EF4-FFF2-40B4-BE49-F238E27FC236}">
                <a16:creationId xmlns:a16="http://schemas.microsoft.com/office/drawing/2014/main" id="{D1BAB81E-DC45-0668-DA06-A320B90D1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037" y="1627518"/>
            <a:ext cx="11467381" cy="564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121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A6792-05E9-EB29-8C11-2FEB3C5FB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Spirit of Motivational Interviewing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BF5D-1848-F6DD-FF58-76723A2DC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86951"/>
            <a:ext cx="9720073" cy="4832172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4000" dirty="0"/>
              <a:t>MI is not just techniques – it is a </a:t>
            </a:r>
            <a:r>
              <a:rPr lang="en-GB" sz="4000" b="1" dirty="0"/>
              <a:t>way of being</a:t>
            </a:r>
          </a:p>
          <a:p>
            <a:endParaRPr lang="en-GB" sz="4000" dirty="0"/>
          </a:p>
          <a:p>
            <a:pPr marL="742950" indent="-742950">
              <a:buFont typeface="+mj-lt"/>
              <a:buAutoNum type="arabicPeriod"/>
            </a:pPr>
            <a:r>
              <a:rPr lang="en-GB" sz="4000" b="1" dirty="0"/>
              <a:t>The MI Spirit (PACE):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000" b="1" dirty="0"/>
              <a:t>Partnership</a:t>
            </a:r>
            <a:endParaRPr lang="en-GB" sz="4000" dirty="0"/>
          </a:p>
          <a:p>
            <a:pPr marL="742950" indent="-742950">
              <a:buFont typeface="+mj-lt"/>
              <a:buAutoNum type="arabicPeriod"/>
            </a:pPr>
            <a:r>
              <a:rPr lang="en-GB" sz="4000" b="1" dirty="0"/>
              <a:t>Acceptance</a:t>
            </a:r>
            <a:endParaRPr lang="en-GB" sz="4000" dirty="0"/>
          </a:p>
          <a:p>
            <a:pPr marL="742950" indent="-742950">
              <a:buFont typeface="+mj-lt"/>
              <a:buAutoNum type="arabicPeriod"/>
            </a:pPr>
            <a:r>
              <a:rPr lang="en-GB" sz="4000" b="1" dirty="0"/>
              <a:t>Compassion</a:t>
            </a:r>
            <a:endParaRPr lang="en-GB" sz="4000" dirty="0"/>
          </a:p>
          <a:p>
            <a:pPr marL="742950" indent="-742950">
              <a:buFont typeface="+mj-lt"/>
              <a:buAutoNum type="arabicPeriod"/>
            </a:pPr>
            <a:r>
              <a:rPr lang="en-GB" sz="4000" b="1" dirty="0"/>
              <a:t>Evocation</a:t>
            </a:r>
            <a:endParaRPr lang="en-GB" sz="4000" dirty="0"/>
          </a:p>
          <a:p>
            <a:endParaRPr lang="en-GB" b="1" dirty="0"/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AF3F5623-6589-F0E6-2FFD-27811B85F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1804" y="38877"/>
            <a:ext cx="272019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5256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D0D6-F097-4304-6BD4-0D0D00FF3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Partnership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BF792-C57D-C83E-9AC4-EEE9CEB7A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9" y="1808671"/>
            <a:ext cx="8763978" cy="4960189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endParaRPr lang="en-GB" sz="4400" dirty="0"/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Counsellor and client work </a:t>
            </a:r>
            <a:r>
              <a:rPr lang="en-GB" sz="4400" b="1" dirty="0"/>
              <a:t>together</a:t>
            </a:r>
            <a:endParaRPr lang="en-GB" sz="4400" dirty="0"/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Client is the expert on their own life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Avoids “expert” or authoritarian stance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400" i="1" dirty="0"/>
              <a:t>MI = </a:t>
            </a:r>
            <a:r>
              <a:rPr lang="en-GB" sz="4400" b="1" i="1" dirty="0">
                <a:solidFill>
                  <a:srgbClr val="FF0000"/>
                </a:solidFill>
              </a:rPr>
              <a:t>with</a:t>
            </a:r>
            <a:r>
              <a:rPr lang="en-GB" sz="4400" i="1" dirty="0"/>
              <a:t> the client, not </a:t>
            </a:r>
            <a:r>
              <a:rPr lang="en-GB" sz="4400" b="1" i="1" dirty="0">
                <a:solidFill>
                  <a:srgbClr val="FF0000"/>
                </a:solidFill>
              </a:rPr>
              <a:t>to</a:t>
            </a:r>
            <a:r>
              <a:rPr lang="en-GB" sz="4400" i="1" dirty="0"/>
              <a:t> the client</a:t>
            </a:r>
            <a:endParaRPr lang="en-GB" sz="4400" dirty="0"/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CBAEA265-30B1-0A0E-9F03-2010E8922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743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F104F-0828-2D4A-4339-DB9743869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3057" y="38877"/>
            <a:ext cx="9720072" cy="1499616"/>
          </a:xfrm>
        </p:spPr>
        <p:txBody>
          <a:bodyPr/>
          <a:lstStyle/>
          <a:p>
            <a:r>
              <a:rPr lang="en-GB" b="1" dirty="0"/>
              <a:t>Acceptance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4DFAA-6A4E-E107-EEEE-C81C2599E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9237"/>
            <a:ext cx="9109494" cy="536988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800" b="1" dirty="0"/>
              <a:t>Acceptance includes:</a:t>
            </a:r>
          </a:p>
          <a:p>
            <a:pPr marL="0" indent="0">
              <a:buNone/>
            </a:pPr>
            <a:endParaRPr lang="en-GB" sz="4800" dirty="0"/>
          </a:p>
          <a:p>
            <a:pPr marL="914400" indent="-914400">
              <a:buFont typeface="+mj-lt"/>
              <a:buAutoNum type="arabicPeriod"/>
            </a:pPr>
            <a:r>
              <a:rPr lang="en-GB" sz="4800" b="1" dirty="0"/>
              <a:t>Autonomy</a:t>
            </a:r>
            <a:r>
              <a:rPr lang="en-GB" sz="4800" dirty="0"/>
              <a:t> – the client chooses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800" b="1" dirty="0"/>
              <a:t>Absolute worth</a:t>
            </a:r>
            <a:r>
              <a:rPr lang="en-GB" sz="4800" dirty="0"/>
              <a:t> – non-judgement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800" b="1" dirty="0"/>
              <a:t>Accurate empathy</a:t>
            </a:r>
            <a:endParaRPr lang="en-GB" sz="4800" dirty="0"/>
          </a:p>
          <a:p>
            <a:pPr marL="914400" indent="-914400">
              <a:buFont typeface="+mj-lt"/>
              <a:buAutoNum type="arabicPeriod"/>
            </a:pPr>
            <a:r>
              <a:rPr lang="en-GB" sz="4800" b="1" dirty="0"/>
              <a:t>Affirmation of strengths</a:t>
            </a:r>
            <a:endParaRPr lang="en-GB" sz="4800" dirty="0"/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E5B00F8A-D893-3241-4993-D618117DA9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467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6894F-DE97-83A7-77C6-E52AE33B1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551" y="0"/>
            <a:ext cx="9720072" cy="1499616"/>
          </a:xfrm>
        </p:spPr>
        <p:txBody>
          <a:bodyPr/>
          <a:lstStyle/>
          <a:p>
            <a:r>
              <a:rPr lang="en-GB" b="1" dirty="0"/>
              <a:t>Compassion &amp; Evocation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BC28B-884F-1905-CAF5-EDE581A2F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69" y="1210572"/>
            <a:ext cx="8925005" cy="5647427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5400" b="1" dirty="0"/>
              <a:t>Compassion:</a:t>
            </a:r>
            <a:r>
              <a:rPr lang="en-GB" sz="5400" dirty="0"/>
              <a:t> acting in the client’s best interests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5400" b="1" dirty="0"/>
              <a:t>Evocation:</a:t>
            </a:r>
            <a:r>
              <a:rPr lang="en-GB" sz="5400" dirty="0"/>
              <a:t> drawing out the client’s own reasons for change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5400" dirty="0"/>
              <a:t>Avoid persuading, arguing, or lecturing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6043C3C3-126C-9BF3-45E3-6AC7D0F733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087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812D4-E4B1-8637-EACE-F5307DC08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25" y="38877"/>
            <a:ext cx="9720074" cy="107105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Core Skills of MI: OARS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DB69A-7577-C435-82CB-CE2AB23BA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7917"/>
            <a:ext cx="10744201" cy="5297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Motivational Interviewing uses </a:t>
            </a:r>
          </a:p>
          <a:p>
            <a:pPr marL="0" indent="0">
              <a:buNone/>
            </a:pPr>
            <a:r>
              <a:rPr lang="en-GB" sz="4800" dirty="0"/>
              <a:t>four core skills: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4800" b="1" dirty="0"/>
              <a:t>O – Open questions</a:t>
            </a:r>
            <a:endParaRPr lang="en-GB" sz="4800" dirty="0"/>
          </a:p>
          <a:p>
            <a:pPr marL="742950" indent="-742950">
              <a:buFont typeface="+mj-lt"/>
              <a:buAutoNum type="arabicPeriod"/>
            </a:pPr>
            <a:r>
              <a:rPr lang="en-GB" sz="4800" b="1" dirty="0"/>
              <a:t>A – Affirmations</a:t>
            </a:r>
            <a:endParaRPr lang="en-GB" sz="4800" dirty="0"/>
          </a:p>
          <a:p>
            <a:pPr marL="742950" indent="-742950">
              <a:buFont typeface="+mj-lt"/>
              <a:buAutoNum type="arabicPeriod"/>
            </a:pPr>
            <a:r>
              <a:rPr lang="en-GB" sz="4800" b="1" dirty="0"/>
              <a:t>R – Reflections</a:t>
            </a:r>
            <a:endParaRPr lang="en-GB" sz="4800" dirty="0"/>
          </a:p>
          <a:p>
            <a:pPr marL="742950" indent="-742950">
              <a:buFont typeface="+mj-lt"/>
              <a:buAutoNum type="arabicPeriod"/>
            </a:pPr>
            <a:r>
              <a:rPr lang="en-GB" sz="4800" b="1" dirty="0"/>
              <a:t>S – Summaries</a:t>
            </a:r>
            <a:endParaRPr lang="en-GB" sz="4800" dirty="0"/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4BBE4F7C-507F-DA1E-8830-30B7C46E17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310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31FBE-9B56-D2DE-22F1-7A0B3AF3F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22" y="97766"/>
            <a:ext cx="10617679" cy="11099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Open Questions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2BE4F-83EB-9750-CAE3-42A7860B7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790" y="1207698"/>
            <a:ext cx="5526655" cy="5578990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6000" dirty="0"/>
              <a:t>Invite exploration, not yes/no answers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6000" dirty="0"/>
              <a:t>Begin with </a:t>
            </a:r>
            <a:r>
              <a:rPr lang="en-GB" sz="6000" i="1" dirty="0"/>
              <a:t>what</a:t>
            </a:r>
            <a:r>
              <a:rPr lang="en-GB" sz="6000" dirty="0"/>
              <a:t>, </a:t>
            </a:r>
            <a:r>
              <a:rPr lang="en-GB" sz="6000" i="1" dirty="0"/>
              <a:t>how</a:t>
            </a:r>
            <a:r>
              <a:rPr lang="en-GB" sz="6000" dirty="0"/>
              <a:t>, </a:t>
            </a:r>
            <a:r>
              <a:rPr lang="en-GB" sz="6000" i="1" dirty="0"/>
              <a:t>in what way</a:t>
            </a:r>
            <a:endParaRPr lang="en-GB" sz="6000" dirty="0"/>
          </a:p>
          <a:p>
            <a:pPr marL="457200" indent="-457200">
              <a:buFont typeface="+mj-lt"/>
              <a:buAutoNum type="arabicPeriod"/>
            </a:pPr>
            <a:r>
              <a:rPr lang="en-GB" sz="6000" b="1" dirty="0"/>
              <a:t>Examples:</a:t>
            </a:r>
            <a:endParaRPr lang="en-GB" sz="6000" dirty="0"/>
          </a:p>
          <a:p>
            <a:pPr marL="457200" indent="-457200">
              <a:buFont typeface="+mj-lt"/>
              <a:buAutoNum type="arabicPeriod"/>
            </a:pPr>
            <a:r>
              <a:rPr lang="en-GB" sz="6000" dirty="0"/>
              <a:t>“What concerns you about this?”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6000" dirty="0"/>
              <a:t>“How do you see things changing?”</a:t>
            </a:r>
          </a:p>
          <a:p>
            <a:endParaRPr lang="en-GB" dirty="0"/>
          </a:p>
        </p:txBody>
      </p:sp>
      <p:pic>
        <p:nvPicPr>
          <p:cNvPr id="7170" name="Picture 2" descr="Free Question Mark Vector Clipart (PNG, SVG) to Edit Online">
            <a:extLst>
              <a:ext uri="{FF2B5EF4-FFF2-40B4-BE49-F238E27FC236}">
                <a16:creationId xmlns:a16="http://schemas.microsoft.com/office/drawing/2014/main" id="{26E07E54-7D28-A60F-52C5-040872F850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925" y="235789"/>
            <a:ext cx="46136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773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4416E-D61F-359C-A9A4-64C1D03B6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3639"/>
            <a:ext cx="9720072" cy="10825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Affirmations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9E994-6E0A-8715-DFC8-026A1D0F2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68" y="1417320"/>
            <a:ext cx="7447011" cy="5397548"/>
          </a:xfrm>
        </p:spPr>
        <p:txBody>
          <a:bodyPr>
            <a:normAutofit fontScale="70000" lnSpcReduction="20000"/>
          </a:bodyPr>
          <a:lstStyle/>
          <a:p>
            <a:pPr marL="1143000" indent="-1143000">
              <a:buFont typeface="+mj-lt"/>
              <a:buAutoNum type="arabicPeriod"/>
            </a:pPr>
            <a:r>
              <a:rPr lang="en-GB" sz="6200" dirty="0"/>
              <a:t>Recognise </a:t>
            </a:r>
            <a:r>
              <a:rPr lang="en-GB" sz="6200" b="1" dirty="0"/>
              <a:t>strengths, efforts, values</a:t>
            </a:r>
            <a:endParaRPr lang="en-GB" sz="6200" dirty="0"/>
          </a:p>
          <a:p>
            <a:pPr marL="1143000" indent="-1143000">
              <a:buFont typeface="+mj-lt"/>
              <a:buAutoNum type="arabicPeriod"/>
            </a:pPr>
            <a:r>
              <a:rPr lang="en-GB" sz="6200" dirty="0"/>
              <a:t>Build confidence and self-efficacy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6200" dirty="0"/>
              <a:t>Must be genuine and specific</a:t>
            </a:r>
          </a:p>
          <a:p>
            <a:r>
              <a:rPr lang="en-GB" sz="6200" b="1" dirty="0"/>
              <a:t>Example:</a:t>
            </a:r>
            <a:br>
              <a:rPr lang="en-GB" sz="6200" dirty="0"/>
            </a:br>
            <a:r>
              <a:rPr lang="en-GB" sz="6200" dirty="0"/>
              <a:t>“You’ve shown a lot of determination by coming here today.”</a:t>
            </a:r>
          </a:p>
          <a:p>
            <a:endParaRPr lang="en-GB" dirty="0"/>
          </a:p>
        </p:txBody>
      </p:sp>
      <p:pic>
        <p:nvPicPr>
          <p:cNvPr id="4" name="Picture 2" descr="8,000+ Free Learning &amp; Education Images - Pixabay">
            <a:extLst>
              <a:ext uri="{FF2B5EF4-FFF2-40B4-BE49-F238E27FC236}">
                <a16:creationId xmlns:a16="http://schemas.microsoft.com/office/drawing/2014/main" id="{C975B217-583C-5042-79AC-75A92D8D4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905" y="4336210"/>
            <a:ext cx="4765095" cy="2596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7696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886A-A0FE-E539-A1F1-5D1516DD1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5141"/>
            <a:ext cx="9720072" cy="984791"/>
          </a:xfrm>
        </p:spPr>
        <p:txBody>
          <a:bodyPr/>
          <a:lstStyle/>
          <a:p>
            <a:r>
              <a:rPr lang="en-GB" b="1" dirty="0"/>
              <a:t>Reflective Listening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56D46-0222-C635-B977-315366A76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17320"/>
            <a:ext cx="5992482" cy="5440680"/>
          </a:xfrm>
        </p:spPr>
        <p:txBody>
          <a:bodyPr>
            <a:normAutofit lnSpcReduction="10000"/>
          </a:bodyPr>
          <a:lstStyle/>
          <a:p>
            <a:endParaRPr lang="en-GB" b="1" dirty="0"/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Core MI skill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Shows understanding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400" dirty="0"/>
              <a:t>Encourages deeper exploration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400" b="1" dirty="0"/>
              <a:t>Types:</a:t>
            </a:r>
            <a:endParaRPr lang="en-GB" sz="4400" dirty="0"/>
          </a:p>
          <a:p>
            <a:r>
              <a:rPr lang="en-GB" sz="4400" dirty="0"/>
              <a:t>Simple reflections</a:t>
            </a:r>
          </a:p>
          <a:p>
            <a:r>
              <a:rPr lang="en-GB" sz="4400" dirty="0"/>
              <a:t>Complex reflections</a:t>
            </a:r>
          </a:p>
          <a:p>
            <a:endParaRPr lang="en-GB" dirty="0"/>
          </a:p>
        </p:txBody>
      </p:sp>
      <p:sp>
        <p:nvSpPr>
          <p:cNvPr id="4" name="AutoShape 2" descr="Basavanna, Life, Vachanas, Social Reforms">
            <a:extLst>
              <a:ext uri="{FF2B5EF4-FFF2-40B4-BE49-F238E27FC236}">
                <a16:creationId xmlns:a16="http://schemas.microsoft.com/office/drawing/2014/main" id="{212EF4E3-D989-EA9E-E071-F3CF82C38B8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64F3F1-713E-AAE1-7548-D824B475E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51758"/>
            <a:ext cx="65647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77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1C9DB-5203-09DA-E99F-7FF6E5823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15" y="224287"/>
            <a:ext cx="9720072" cy="117319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Summaries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6F6B6-D63E-0892-A046-A14DA070B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506" y="1475117"/>
            <a:ext cx="5181140" cy="531099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4000" dirty="0"/>
              <a:t>Pull together what the client has said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Highlight change talk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Check understanding</a:t>
            </a:r>
          </a:p>
          <a:p>
            <a:r>
              <a:rPr lang="en-GB" sz="4000" b="1" dirty="0"/>
              <a:t>Example:</a:t>
            </a:r>
            <a:br>
              <a:rPr lang="en-GB" sz="4000" dirty="0"/>
            </a:br>
            <a:r>
              <a:rPr lang="en-GB" sz="4000" dirty="0"/>
              <a:t>“Let me see if I’ve got this right…”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57767DE0-D444-D61A-8C78-A510E00C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149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0C229-DB5E-ED9E-10E8-473722A0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509" y="349428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en-GB" sz="6000" b="1" dirty="0"/>
              <a:t>Skills Practice OAR … and </a:t>
            </a:r>
            <a:br>
              <a:rPr lang="en-GB" sz="6000" b="1" dirty="0"/>
            </a:br>
            <a:r>
              <a:rPr lang="en-GB" sz="6000" b="1" dirty="0"/>
              <a:t>…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257B8-DB2F-172F-A16B-F27ED9800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528" y="2286000"/>
            <a:ext cx="7562491" cy="4023360"/>
          </a:xfrm>
        </p:spPr>
        <p:txBody>
          <a:bodyPr>
            <a:normAutofit/>
          </a:bodyPr>
          <a:lstStyle/>
          <a:p>
            <a:pPr marL="0" lvl="8" indent="177800">
              <a:buNone/>
            </a:pPr>
            <a:r>
              <a:rPr lang="en-GB" sz="4000" b="1" dirty="0"/>
              <a:t> </a:t>
            </a:r>
            <a:endParaRPr lang="en-GB" sz="4000" dirty="0"/>
          </a:p>
          <a:p>
            <a:pPr marL="0" indent="0">
              <a:buNone/>
            </a:pPr>
            <a:r>
              <a:rPr lang="en-GB" sz="7200" b="1" dirty="0"/>
              <a:t>The Role of the client ..</a:t>
            </a:r>
            <a:endParaRPr lang="en-GB" sz="7200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ACD4AF29-204F-C7C0-F5F5-51970C96B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9702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7D78A-966A-463C-F316-907CF0D7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03" y="56129"/>
            <a:ext cx="9720072" cy="1499616"/>
          </a:xfrm>
        </p:spPr>
        <p:txBody>
          <a:bodyPr/>
          <a:lstStyle/>
          <a:p>
            <a:r>
              <a:rPr lang="en-GB" b="1" dirty="0"/>
              <a:t>Change Talk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8AA4E-156E-79D5-68D7-6BB9744F6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6" y="833887"/>
            <a:ext cx="9310318" cy="6142007"/>
          </a:xfrm>
        </p:spPr>
        <p:txBody>
          <a:bodyPr>
            <a:normAutofit/>
          </a:bodyPr>
          <a:lstStyle/>
          <a:p>
            <a:r>
              <a:rPr lang="en-GB" b="1" dirty="0"/>
              <a:t> </a:t>
            </a:r>
          </a:p>
          <a:p>
            <a:r>
              <a:rPr lang="en-GB" sz="4000" b="1" dirty="0"/>
              <a:t>Change talk = language that supports change</a:t>
            </a:r>
            <a:endParaRPr lang="en-GB" sz="4000" dirty="0"/>
          </a:p>
          <a:p>
            <a:r>
              <a:rPr lang="en-GB" sz="4000" dirty="0"/>
              <a:t>Examples:</a:t>
            </a:r>
          </a:p>
          <a:p>
            <a:r>
              <a:rPr lang="en-GB" sz="4000" dirty="0"/>
              <a:t>“I want to…”</a:t>
            </a:r>
          </a:p>
          <a:p>
            <a:r>
              <a:rPr lang="en-GB" sz="4000" dirty="0"/>
              <a:t>“I could…”</a:t>
            </a:r>
          </a:p>
          <a:p>
            <a:r>
              <a:rPr lang="en-GB" sz="4000" dirty="0"/>
              <a:t>“It might help if…”</a:t>
            </a:r>
          </a:p>
          <a:p>
            <a:r>
              <a:rPr lang="en-GB" sz="4000" dirty="0"/>
              <a:t>The counsellor’s role is to </a:t>
            </a:r>
            <a:r>
              <a:rPr lang="en-GB" sz="4000" b="1" dirty="0"/>
              <a:t>listen for and reflect</a:t>
            </a:r>
            <a:r>
              <a:rPr lang="en-GB" sz="4000" dirty="0"/>
              <a:t> this language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53824135-2CE7-E288-AF1C-FA79B76A4B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656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DA7D-F220-4E91-E326-4486BB00F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98098"/>
            <a:ext cx="9720071" cy="17252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Sustain Talk…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CDC28-C022-C1C7-862E-D9F7DE558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" y="1329847"/>
            <a:ext cx="9186385" cy="4864494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Sustain talk = language that supports staying the same</a:t>
            </a:r>
            <a:endParaRPr lang="en-GB" sz="3600" dirty="0"/>
          </a:p>
          <a:p>
            <a:r>
              <a:rPr lang="en-GB" sz="3600" dirty="0"/>
              <a:t>Examples:</a:t>
            </a:r>
          </a:p>
          <a:p>
            <a:r>
              <a:rPr lang="en-GB" sz="3600" dirty="0"/>
              <a:t>“I’ve tried before and failed”</a:t>
            </a:r>
          </a:p>
          <a:p>
            <a:r>
              <a:rPr lang="en-GB" sz="3600" dirty="0"/>
              <a:t>“It’s not that bad”</a:t>
            </a:r>
          </a:p>
          <a:p>
            <a:r>
              <a:rPr lang="en-GB" sz="3600" dirty="0"/>
              <a:t>“Now isn’t the right time”</a:t>
            </a:r>
          </a:p>
          <a:p>
            <a:r>
              <a:rPr lang="en-GB" sz="3600" b="1" dirty="0"/>
              <a:t>Important:</a:t>
            </a:r>
          </a:p>
          <a:p>
            <a:br>
              <a:rPr lang="en-GB" sz="3600" dirty="0"/>
            </a:br>
            <a:r>
              <a:rPr lang="en-GB" sz="3600" dirty="0"/>
              <a:t>Do not argue or confront sustain talk.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F37AB59A-9701-D3FE-FAE3-909D729D9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0478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8D075-5229-F6BB-DB2A-98DDF4A73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5547" y="0"/>
            <a:ext cx="9720072" cy="1499616"/>
          </a:xfrm>
        </p:spPr>
        <p:txBody>
          <a:bodyPr/>
          <a:lstStyle/>
          <a:p>
            <a:r>
              <a:rPr lang="en-GB" b="1" dirty="0"/>
              <a:t>DARN–CAT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BADC-B10F-E291-A81C-B203BC722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47" y="1222076"/>
            <a:ext cx="6246651" cy="5437516"/>
          </a:xfrm>
        </p:spPr>
        <p:txBody>
          <a:bodyPr>
            <a:normAutofit fontScale="92500" lnSpcReduction="10000"/>
          </a:bodyPr>
          <a:lstStyle/>
          <a:p>
            <a:r>
              <a:rPr lang="en-GB" sz="4700" b="1" dirty="0"/>
              <a:t>Types of change talk:</a:t>
            </a:r>
            <a:endParaRPr lang="en-GB" dirty="0"/>
          </a:p>
          <a:p>
            <a:r>
              <a:rPr lang="en-GB" sz="4400" b="1" dirty="0"/>
              <a:t>D</a:t>
            </a:r>
            <a:r>
              <a:rPr lang="en-GB" sz="4400" dirty="0"/>
              <a:t>esire</a:t>
            </a:r>
          </a:p>
          <a:p>
            <a:r>
              <a:rPr lang="en-GB" sz="4400" b="1" dirty="0"/>
              <a:t>A</a:t>
            </a:r>
            <a:r>
              <a:rPr lang="en-GB" sz="4400" dirty="0"/>
              <a:t>bility</a:t>
            </a:r>
          </a:p>
          <a:p>
            <a:r>
              <a:rPr lang="en-GB" sz="4400" b="1" dirty="0"/>
              <a:t>R</a:t>
            </a:r>
            <a:r>
              <a:rPr lang="en-GB" sz="4400" dirty="0"/>
              <a:t>easons</a:t>
            </a:r>
          </a:p>
          <a:p>
            <a:r>
              <a:rPr lang="en-GB" sz="4400" b="1" dirty="0"/>
              <a:t>N</a:t>
            </a:r>
            <a:r>
              <a:rPr lang="en-GB" sz="4400" dirty="0"/>
              <a:t>eed</a:t>
            </a:r>
          </a:p>
          <a:p>
            <a:r>
              <a:rPr lang="en-GB" sz="4400" b="1" dirty="0"/>
              <a:t>C</a:t>
            </a:r>
            <a:r>
              <a:rPr lang="en-GB" sz="4400" dirty="0"/>
              <a:t>ommitment</a:t>
            </a:r>
          </a:p>
          <a:p>
            <a:r>
              <a:rPr lang="en-GB" sz="4400" b="1" dirty="0"/>
              <a:t>A</a:t>
            </a:r>
            <a:r>
              <a:rPr lang="en-GB" sz="4400" dirty="0"/>
              <a:t>ctivation</a:t>
            </a:r>
          </a:p>
          <a:p>
            <a:r>
              <a:rPr lang="en-GB" sz="4400" b="1" dirty="0"/>
              <a:t>T</a:t>
            </a:r>
            <a:r>
              <a:rPr lang="en-GB" sz="4400" dirty="0"/>
              <a:t>aking steps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DB1D9F9C-2302-7ECA-F6F0-2D4A64022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2818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C0FF8-490E-C48B-8411-C0BCE8778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19" y="132273"/>
            <a:ext cx="9806336" cy="122495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Responding in MI 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417AE-D516-639E-0B3A-A0873B79E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543" y="1449238"/>
            <a:ext cx="8045570" cy="4842869"/>
          </a:xfrm>
        </p:spPr>
        <p:txBody>
          <a:bodyPr>
            <a:normAutofit fontScale="70000" lnSpcReduction="20000"/>
          </a:bodyPr>
          <a:lstStyle/>
          <a:p>
            <a:r>
              <a:rPr lang="en-GB" sz="4100" b="1" dirty="0"/>
              <a:t>When you hear change talk</a:t>
            </a:r>
            <a:r>
              <a:rPr lang="en-GB" sz="5700" b="1" dirty="0"/>
              <a:t>:</a:t>
            </a:r>
            <a:endParaRPr lang="en-GB" b="1" dirty="0"/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Reflect it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Explore it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Strengthen it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b="1" dirty="0"/>
              <a:t>When you hear sustain talk:</a:t>
            </a:r>
          </a:p>
          <a:p>
            <a:pPr marL="0" indent="0">
              <a:buNone/>
            </a:pPr>
            <a:endParaRPr lang="en-GB" sz="4000" b="1" dirty="0"/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Acknowledge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Reflect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/>
              <a:t>Stay neutral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9347DDA3-3B0E-7EE4-6B42-1B26045C52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6"/>
            <a:ext cx="3005617" cy="6994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0884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B3A3EA-FD7F-F80B-0ACD-EF7397987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0362740" cy="1499616"/>
          </a:xfrm>
        </p:spPr>
        <p:txBody>
          <a:bodyPr>
            <a:normAutofit/>
          </a:bodyPr>
          <a:lstStyle/>
          <a:p>
            <a:r>
              <a:rPr lang="en-GB" b="1" dirty="0"/>
              <a:t>Summary and Tips for Effective MI…</a:t>
            </a:r>
            <a:br>
              <a:rPr lang="en-GB" b="1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120C5A-C4B8-F851-6CD9-14A96528B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69057"/>
            <a:ext cx="9720073" cy="5032075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Approach the conversation with </a:t>
            </a:r>
            <a:r>
              <a:rPr lang="en-GB" sz="4300" b="1" dirty="0"/>
              <a:t>genuine curiosity and empathy</a:t>
            </a:r>
            <a:r>
              <a:rPr lang="en-GB" sz="4300" dirty="0"/>
              <a:t>, not judgment or advice-giving.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Avoid telling the person what to do; instead, </a:t>
            </a:r>
            <a:r>
              <a:rPr lang="en-GB" sz="4300" b="1" dirty="0"/>
              <a:t>guide them to discover their own motivations</a:t>
            </a:r>
            <a:r>
              <a:rPr lang="en-GB" sz="4300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Recognize that </a:t>
            </a:r>
            <a:r>
              <a:rPr lang="en-GB" sz="4300" b="1" dirty="0"/>
              <a:t>resistance is natural</a:t>
            </a:r>
            <a:r>
              <a:rPr lang="en-GB" sz="4300" dirty="0"/>
              <a:t> and often reflects underlying concerns or fear.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Practice regularly.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6380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202D4-3601-5883-E4A8-91CB1EC8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70" y="136643"/>
            <a:ext cx="9720072" cy="1499616"/>
          </a:xfrm>
        </p:spPr>
        <p:txBody>
          <a:bodyPr/>
          <a:lstStyle/>
          <a:p>
            <a:r>
              <a:rPr lang="en-GB" b="1" dirty="0"/>
              <a:t>Reflection &amp; Key Takeaways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20DF4-3D6A-481D-D3A3-0BAEDB442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70" y="1575758"/>
            <a:ext cx="8925464" cy="4733602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 </a:t>
            </a:r>
          </a:p>
          <a:p>
            <a:r>
              <a:rPr lang="en-GB" sz="4600" b="1" dirty="0"/>
              <a:t>Reflection: Free writing:</a:t>
            </a:r>
          </a:p>
          <a:p>
            <a:endParaRPr lang="en-GB" sz="4600" dirty="0"/>
          </a:p>
          <a:p>
            <a:pPr marL="514350" indent="-514350">
              <a:buFont typeface="+mj-lt"/>
              <a:buAutoNum type="arabicPeriod"/>
            </a:pPr>
            <a:r>
              <a:rPr lang="en-GB" sz="4600" dirty="0"/>
              <a:t>How is MI different from advice-giving?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600" dirty="0"/>
              <a:t>Which MI skill felt most challenging?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600" dirty="0"/>
              <a:t>Where could you use MI in practice?</a:t>
            </a:r>
          </a:p>
          <a:p>
            <a:pPr marL="514350" indent="-514350">
              <a:buFont typeface="+mj-lt"/>
              <a:buAutoNum type="arabicPeriod"/>
            </a:pPr>
            <a:endParaRPr lang="en-GB" sz="4600" dirty="0"/>
          </a:p>
          <a:p>
            <a:r>
              <a:rPr lang="en-GB" sz="4600" b="1" dirty="0"/>
              <a:t>Remember:</a:t>
            </a:r>
          </a:p>
          <a:p>
            <a:endParaRPr lang="en-GB" sz="4600" b="1" dirty="0"/>
          </a:p>
          <a:p>
            <a:r>
              <a:rPr lang="en-GB" sz="4600" i="1" dirty="0"/>
              <a:t>People are more persuaded by what they hear themselves say.</a:t>
            </a:r>
            <a:endParaRPr lang="en-GB" sz="4600" dirty="0"/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AD0DE24D-ABE5-0CB9-7963-C6D5B0AE4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261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3792F-B4F7-2432-ED7A-75C95C970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552" y="0"/>
            <a:ext cx="9720072" cy="74187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Further Learning: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B140F-DDAE-8C5E-1686-0B96ED8D6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4528"/>
            <a:ext cx="9391291" cy="5923472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GB" sz="4400" b="1" dirty="0"/>
              <a:t>Check out: </a:t>
            </a:r>
            <a:r>
              <a:rPr lang="en-GB" sz="4400" dirty="0"/>
              <a:t>Miller, W. R. &amp; Rollnick, S. (2013). </a:t>
            </a:r>
            <a:r>
              <a:rPr lang="en-GB" sz="4400" i="1" dirty="0"/>
              <a:t>Motivational Interviewing: Helping People Change</a:t>
            </a:r>
          </a:p>
          <a:p>
            <a:pPr marL="742950" indent="-742950">
              <a:buFont typeface="+mj-lt"/>
              <a:buAutoNum type="arabicPeriod"/>
            </a:pPr>
            <a:endParaRPr lang="en-GB" sz="4400" dirty="0"/>
          </a:p>
          <a:p>
            <a:pPr marL="742950" indent="-742950">
              <a:buFont typeface="+mj-lt"/>
              <a:buAutoNum type="arabicPeriod"/>
            </a:pPr>
            <a:r>
              <a:rPr lang="en-GB" sz="4400" b="1" dirty="0"/>
              <a:t>Engage with</a:t>
            </a:r>
            <a:r>
              <a:rPr lang="en-GB" sz="4400" dirty="0"/>
              <a:t>: MI demonstration videos</a:t>
            </a:r>
          </a:p>
          <a:p>
            <a:pPr marL="742950" indent="-742950">
              <a:buFont typeface="+mj-lt"/>
              <a:buAutoNum type="arabicPeriod"/>
            </a:pPr>
            <a:endParaRPr lang="en-GB" sz="4400" dirty="0"/>
          </a:p>
          <a:p>
            <a:pPr marL="742950" indent="-742950">
              <a:buFont typeface="+mj-lt"/>
              <a:buAutoNum type="arabicPeriod"/>
            </a:pPr>
            <a:r>
              <a:rPr lang="en-GB" sz="4400" b="1" dirty="0"/>
              <a:t>Practice:</a:t>
            </a:r>
            <a:r>
              <a:rPr lang="en-GB" sz="4400" dirty="0"/>
              <a:t> Reflective listening</a:t>
            </a:r>
          </a:p>
          <a:p>
            <a:endParaRPr lang="en-GB" dirty="0"/>
          </a:p>
        </p:txBody>
      </p:sp>
      <p:pic>
        <p:nvPicPr>
          <p:cNvPr id="4" name="Picture 2" descr="Brain Learning Clipart | Clipart Panda - Free Clipart Images">
            <a:extLst>
              <a:ext uri="{FF2B5EF4-FFF2-40B4-BE49-F238E27FC236}">
                <a16:creationId xmlns:a16="http://schemas.microsoft.com/office/drawing/2014/main" id="{6A981802-6E24-300B-62D1-86AE138657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6383" y="38877"/>
            <a:ext cx="300561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2936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35D2A-C2F5-885A-621C-8533AF353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7E8A7-79EC-138D-1694-30ADA73FC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9787"/>
            <a:ext cx="9720072" cy="1499616"/>
          </a:xfrm>
        </p:spPr>
        <p:txBody>
          <a:bodyPr/>
          <a:lstStyle/>
          <a:p>
            <a:r>
              <a:rPr lang="en-GB" b="1" dirty="0"/>
              <a:t>this lesson has: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EEFD1-AC5F-73E3-3320-2A955D50E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07886"/>
            <a:ext cx="6727371" cy="545011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Explained what Motivational Interviewing 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Described the </a:t>
            </a:r>
            <a:r>
              <a:rPr lang="en-GB" sz="4400" b="1" dirty="0"/>
              <a:t>spirit</a:t>
            </a:r>
            <a:r>
              <a:rPr lang="en-GB" sz="4400" dirty="0"/>
              <a:t> of MI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Suggest the use basic MI skills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4400" dirty="0"/>
              <a:t>Identified </a:t>
            </a:r>
            <a:r>
              <a:rPr lang="en-GB" sz="4400" b="1" dirty="0"/>
              <a:t>change talk</a:t>
            </a:r>
            <a:r>
              <a:rPr lang="en-GB" sz="4400" dirty="0"/>
              <a:t> and </a:t>
            </a:r>
            <a:r>
              <a:rPr lang="en-GB" sz="4400" b="1" dirty="0"/>
              <a:t>sustain talk</a:t>
            </a:r>
            <a:endParaRPr lang="en-GB" sz="4400" dirty="0"/>
          </a:p>
          <a:p>
            <a:endParaRPr lang="en-GB" dirty="0"/>
          </a:p>
        </p:txBody>
      </p:sp>
      <p:pic>
        <p:nvPicPr>
          <p:cNvPr id="2050" name="Picture 2" descr="Make Aims Represents Purpose Building And Goals 3d Rendering | Stock ...">
            <a:extLst>
              <a:ext uri="{FF2B5EF4-FFF2-40B4-BE49-F238E27FC236}">
                <a16:creationId xmlns:a16="http://schemas.microsoft.com/office/drawing/2014/main" id="{C1241746-FFB4-745E-58BD-77FE7E0AF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234" y="0"/>
            <a:ext cx="451010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4496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744</Words>
  <Application>Microsoft Office PowerPoint</Application>
  <PresentationFormat>Widescreen</PresentationFormat>
  <Paragraphs>166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Tw Cen MT</vt:lpstr>
      <vt:lpstr>Tw Cen MT Condensed</vt:lpstr>
      <vt:lpstr>Wingdings</vt:lpstr>
      <vt:lpstr>Wingdings 3</vt:lpstr>
      <vt:lpstr>Integral</vt:lpstr>
      <vt:lpstr>Further Counselling Skills Module : </vt:lpstr>
      <vt:lpstr>Further Counselling Skills : Motivational Interviewing (MI)</vt:lpstr>
      <vt:lpstr>Aims for this lesson: </vt:lpstr>
      <vt:lpstr>What Is Motivational Interviewing? </vt:lpstr>
      <vt:lpstr>When Is MI Used? </vt:lpstr>
      <vt:lpstr>Ambivalence and Change … </vt:lpstr>
      <vt:lpstr>SMALL GROUP Discussion: </vt:lpstr>
      <vt:lpstr>The Spirit of Motivational Interviewing </vt:lpstr>
      <vt:lpstr>Partnership … </vt:lpstr>
      <vt:lpstr>Acceptance … </vt:lpstr>
      <vt:lpstr>Compassion &amp; Evocation </vt:lpstr>
      <vt:lpstr>Core Skills of MI: OARS </vt:lpstr>
      <vt:lpstr>Open Questions … </vt:lpstr>
      <vt:lpstr> Affirmations </vt:lpstr>
      <vt:lpstr>Reflective Listening …</vt:lpstr>
      <vt:lpstr>Summaries … </vt:lpstr>
      <vt:lpstr>Skills Practice OAR … and  …</vt:lpstr>
      <vt:lpstr>Change Talk … </vt:lpstr>
      <vt:lpstr>Sustain Talk… </vt:lpstr>
      <vt:lpstr>DARN–CAT </vt:lpstr>
      <vt:lpstr> Responding in MI … </vt:lpstr>
      <vt:lpstr>Summary and Tips for Effective MI… </vt:lpstr>
      <vt:lpstr>Reflection &amp; Key Takeaways …</vt:lpstr>
      <vt:lpstr> Further Learning: </vt:lpstr>
      <vt:lpstr>this lesson has: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21</cp:revision>
  <dcterms:created xsi:type="dcterms:W3CDTF">2025-09-14T21:17:54Z</dcterms:created>
  <dcterms:modified xsi:type="dcterms:W3CDTF">2026-02-16T06:37:42Z</dcterms:modified>
</cp:coreProperties>
</file>