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8" r:id="rId1"/>
  </p:sldMasterIdLst>
  <p:notesMasterIdLst>
    <p:notesMasterId r:id="rId14"/>
  </p:notesMasterIdLst>
  <p:sldIdLst>
    <p:sldId id="256" r:id="rId2"/>
    <p:sldId id="257" r:id="rId3"/>
    <p:sldId id="258" r:id="rId4"/>
    <p:sldId id="260" r:id="rId5"/>
    <p:sldId id="264" r:id="rId6"/>
    <p:sldId id="262" r:id="rId7"/>
    <p:sldId id="263" r:id="rId8"/>
    <p:sldId id="265" r:id="rId9"/>
    <p:sldId id="269" r:id="rId10"/>
    <p:sldId id="266" r:id="rId11"/>
    <p:sldId id="267" r:id="rId12"/>
    <p:sldId id="268"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65562" autoAdjust="0"/>
  </p:normalViewPr>
  <p:slideViewPr>
    <p:cSldViewPr snapToGrid="0">
      <p:cViewPr varScale="1">
        <p:scale>
          <a:sx n="47" d="100"/>
          <a:sy n="47" d="100"/>
        </p:scale>
        <p:origin x="162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70B0FA-2BFE-458E-9BCA-070537BBDC20}" type="datetimeFigureOut">
              <a:rPr lang="en-GB" smtClean="0"/>
              <a:t>24/08/2018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F2E9BC3-3980-4362-BFBC-CE4969D949A5}" type="slidenum">
              <a:rPr lang="en-GB" smtClean="0"/>
              <a:t>‹#›</a:t>
            </a:fld>
            <a:endParaRPr lang="en-GB"/>
          </a:p>
        </p:txBody>
      </p:sp>
    </p:spTree>
    <p:extLst>
      <p:ext uri="{BB962C8B-B14F-4D97-AF65-F5344CB8AC3E}">
        <p14:creationId xmlns:p14="http://schemas.microsoft.com/office/powerpoint/2010/main" val="10511855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Hi my name is Asif Munshi and over here is </a:t>
            </a:r>
            <a:r>
              <a:rPr lang="en-GB" sz="1200" kern="1200" dirty="0" err="1">
                <a:solidFill>
                  <a:schemeClr val="tx1"/>
                </a:solidFill>
                <a:effectLst/>
                <a:latin typeface="+mn-lt"/>
                <a:ea typeface="+mn-ea"/>
                <a:cs typeface="+mn-cs"/>
              </a:rPr>
              <a:t>Shareen</a:t>
            </a:r>
            <a:r>
              <a:rPr lang="en-GB" sz="1200" kern="1200" dirty="0">
                <a:solidFill>
                  <a:schemeClr val="tx1"/>
                </a:solidFill>
                <a:effectLst/>
                <a:latin typeface="+mn-lt"/>
                <a:ea typeface="+mn-ea"/>
                <a:cs typeface="+mn-cs"/>
              </a:rPr>
              <a:t> Hussain and next to her is Abdul Samad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As you can see on this slide I will be covering what the benefits of team working and team roles are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err="1">
                <a:solidFill>
                  <a:schemeClr val="tx1"/>
                </a:solidFill>
                <a:effectLst/>
                <a:latin typeface="+mn-lt"/>
                <a:ea typeface="+mn-ea"/>
                <a:cs typeface="+mn-cs"/>
              </a:rPr>
              <a:t>Shareen</a:t>
            </a:r>
            <a:r>
              <a:rPr lang="en-GB" sz="1200" kern="1200" dirty="0">
                <a:solidFill>
                  <a:schemeClr val="tx1"/>
                </a:solidFill>
                <a:effectLst/>
                <a:latin typeface="+mn-lt"/>
                <a:ea typeface="+mn-ea"/>
                <a:cs typeface="+mn-cs"/>
              </a:rPr>
              <a:t> will be covering stages of development and managing conflict and Samad will be covering successful team development.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Todays presentation we are here to consult on my wife’s  home based fashion and gift hamper business that she has. This business has been operating for the last 6 months with 3 members in her team. We have considered all these key points in order to introduce effective team working that will help this business expand and grow and make it more profitable.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F2E9BC3-3980-4362-BFBC-CE4969D949A5}" type="slidenum">
              <a:rPr lang="en-GB" smtClean="0"/>
              <a:t>1</a:t>
            </a:fld>
            <a:endParaRPr lang="en-GB"/>
          </a:p>
        </p:txBody>
      </p:sp>
    </p:spTree>
    <p:extLst>
      <p:ext uri="{BB962C8B-B14F-4D97-AF65-F5344CB8AC3E}">
        <p14:creationId xmlns:p14="http://schemas.microsoft.com/office/powerpoint/2010/main" val="12819414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What is the difference between being in a team or a group? As you can see on these slide  being in a team or a group as they are very similar but they have there different aspects.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 group can be also defined as a collection of individuals who co ordinate there individual efforts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And a team is a group of people who share a common team purpose and a number of challenging goals.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What is formal group and informal group?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Formal groups when people come together to accomplish specific goals and objectives.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Informal groups are formed by the individuals they don’t have a organisational structure or management in place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0F2E9BC3-3980-4362-BFBC-CE4969D949A5}" type="slidenum">
              <a:rPr lang="en-GB" smtClean="0"/>
              <a:t>2</a:t>
            </a:fld>
            <a:endParaRPr lang="en-GB"/>
          </a:p>
        </p:txBody>
      </p:sp>
    </p:spTree>
    <p:extLst>
      <p:ext uri="{BB962C8B-B14F-4D97-AF65-F5344CB8AC3E}">
        <p14:creationId xmlns:p14="http://schemas.microsoft.com/office/powerpoint/2010/main" val="26877631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What are the benefits of working in a team?</a:t>
            </a:r>
            <a:r>
              <a:rPr lang="en-GB" sz="1200" b="0" i="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Organisations are much more likely to perform well when their people work effectively as a team. This is because good teamwork creates synergy – where the combined effect of the team is greater than the sum of individual efforts. Working together a team can apply individual perspectives, experience, and skills to solve complex problems, creating new solutions and ideas that may be beyond the scope of any one individual.</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 </a:t>
            </a:r>
            <a:endParaRPr lang="en-GB" dirty="0"/>
          </a:p>
        </p:txBody>
      </p:sp>
      <p:sp>
        <p:nvSpPr>
          <p:cNvPr id="4" name="Slide Number Placeholder 3"/>
          <p:cNvSpPr>
            <a:spLocks noGrp="1"/>
          </p:cNvSpPr>
          <p:nvPr>
            <p:ph type="sldNum" sz="quarter" idx="10"/>
          </p:nvPr>
        </p:nvSpPr>
        <p:spPr/>
        <p:txBody>
          <a:bodyPr/>
          <a:lstStyle/>
          <a:p>
            <a:fld id="{0F2E9BC3-3980-4362-BFBC-CE4969D949A5}" type="slidenum">
              <a:rPr lang="en-GB" smtClean="0"/>
              <a:t>3</a:t>
            </a:fld>
            <a:endParaRPr lang="en-GB"/>
          </a:p>
        </p:txBody>
      </p:sp>
    </p:spTree>
    <p:extLst>
      <p:ext uri="{BB962C8B-B14F-4D97-AF65-F5344CB8AC3E}">
        <p14:creationId xmlns:p14="http://schemas.microsoft.com/office/powerpoint/2010/main" val="33930020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Forming stage – build structure and leadership, see what behaviours are acceptable, this stage is complete when everyone feels part of the group.</a:t>
            </a:r>
          </a:p>
          <a:p>
            <a:r>
              <a:rPr lang="en-GB" dirty="0"/>
              <a:t>Storming stage – there is conflict over who will lead the group, everyone excepts being in a group, when this is complete you will know who the leader is.</a:t>
            </a:r>
          </a:p>
          <a:p>
            <a:r>
              <a:rPr lang="en-GB" dirty="0"/>
              <a:t>Norming stage – Close relationships develop between the group-group is now stronger, this is complete when the group becomes solid and there are expectations set and what defines correct member behaviour.</a:t>
            </a:r>
          </a:p>
          <a:p>
            <a:r>
              <a:rPr lang="en-GB" dirty="0"/>
              <a:t>Performing stage – At this point everything is fully functional, and the group is now able to understand each other.</a:t>
            </a:r>
          </a:p>
          <a:p>
            <a:r>
              <a:rPr lang="en-GB" dirty="0"/>
              <a:t>Adjourning stage – Performing is the last stage-some members are upbeat, basking in the glory of the group accomplishments.</a:t>
            </a:r>
          </a:p>
        </p:txBody>
      </p:sp>
      <p:sp>
        <p:nvSpPr>
          <p:cNvPr id="4" name="Slide Number Placeholder 3"/>
          <p:cNvSpPr>
            <a:spLocks noGrp="1"/>
          </p:cNvSpPr>
          <p:nvPr>
            <p:ph type="sldNum" sz="quarter" idx="10"/>
          </p:nvPr>
        </p:nvSpPr>
        <p:spPr/>
        <p:txBody>
          <a:bodyPr/>
          <a:lstStyle/>
          <a:p>
            <a:fld id="{0F2E9BC3-3980-4362-BFBC-CE4969D949A5}" type="slidenum">
              <a:rPr lang="en-GB" smtClean="0"/>
              <a:t>4</a:t>
            </a:fld>
            <a:endParaRPr lang="en-GB"/>
          </a:p>
        </p:txBody>
      </p:sp>
    </p:spTree>
    <p:extLst>
      <p:ext uri="{BB962C8B-B14F-4D97-AF65-F5344CB8AC3E}">
        <p14:creationId xmlns:p14="http://schemas.microsoft.com/office/powerpoint/2010/main" val="35157474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 Stages of team development, everyone has built structure and understood what they're role is and what they have to do, there isn’t any conflict because everyone knows they're positions and what is required of them. All team member have become one and understand the end goal, everyone is fully functional and understand what needs to be achieved, towards the end the members are happy with the achievement they have done.</a:t>
            </a:r>
            <a:endParaRPr lang="en-GB" dirty="0"/>
          </a:p>
        </p:txBody>
      </p:sp>
      <p:sp>
        <p:nvSpPr>
          <p:cNvPr id="4" name="Slide Number Placeholder 3"/>
          <p:cNvSpPr>
            <a:spLocks noGrp="1"/>
          </p:cNvSpPr>
          <p:nvPr>
            <p:ph type="sldNum" sz="quarter" idx="5"/>
          </p:nvPr>
        </p:nvSpPr>
        <p:spPr/>
        <p:txBody>
          <a:bodyPr/>
          <a:lstStyle/>
          <a:p>
            <a:fld id="{0F2E9BC3-3980-4362-BFBC-CE4969D949A5}" type="slidenum">
              <a:rPr lang="en-GB" smtClean="0"/>
              <a:t>5</a:t>
            </a:fld>
            <a:endParaRPr lang="en-GB"/>
          </a:p>
        </p:txBody>
      </p:sp>
    </p:spTree>
    <p:extLst>
      <p:ext uri="{BB962C8B-B14F-4D97-AF65-F5344CB8AC3E}">
        <p14:creationId xmlns:p14="http://schemas.microsoft.com/office/powerpoint/2010/main" val="10345270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is it? Turning negative aspects of conflict into positive aspects of conflict.</a:t>
            </a:r>
          </a:p>
          <a:p>
            <a:r>
              <a:rPr lang="en-GB" dirty="0"/>
              <a:t>Why does it happen? Sometimes people clash as personalities are very similar, or it could be your personality is the complete opposite to another individuals and that also may lead you to clash and not get on.</a:t>
            </a:r>
          </a:p>
          <a:p>
            <a:r>
              <a:rPr lang="en-GB" dirty="0"/>
              <a:t>How to resolve it? Try compromising as everyone's different, listen to what has been said and ask why and try to come up with a few different solutions that everyone can choose from, everyone put they're input into the few different solutions, and then finally try to agree to one at the end.</a:t>
            </a:r>
          </a:p>
          <a:p>
            <a:pPr marL="228600" indent="-228600">
              <a:buAutoNum type="arabicPeriod"/>
            </a:pPr>
            <a:r>
              <a:rPr lang="en-GB" dirty="0"/>
              <a:t>Acknowledge the conflict – has to be acknowledged to be resolved.</a:t>
            </a:r>
          </a:p>
          <a:p>
            <a:pPr marL="228600" indent="-228600">
              <a:buAutoNum type="arabicPeriod"/>
            </a:pPr>
            <a:r>
              <a:rPr lang="en-GB" dirty="0"/>
              <a:t>Understand the situation in hand.</a:t>
            </a:r>
          </a:p>
          <a:p>
            <a:pPr marL="228600" indent="-228600">
              <a:buAutoNum type="arabicPeriod"/>
            </a:pPr>
            <a:r>
              <a:rPr lang="en-GB" dirty="0"/>
              <a:t>Reach and agreement.</a:t>
            </a:r>
          </a:p>
        </p:txBody>
      </p:sp>
      <p:sp>
        <p:nvSpPr>
          <p:cNvPr id="4" name="Slide Number Placeholder 3"/>
          <p:cNvSpPr>
            <a:spLocks noGrp="1"/>
          </p:cNvSpPr>
          <p:nvPr>
            <p:ph type="sldNum" sz="quarter" idx="5"/>
          </p:nvPr>
        </p:nvSpPr>
        <p:spPr/>
        <p:txBody>
          <a:bodyPr/>
          <a:lstStyle/>
          <a:p>
            <a:fld id="{0F2E9BC3-3980-4362-BFBC-CE4969D949A5}" type="slidenum">
              <a:rPr lang="en-GB" smtClean="0"/>
              <a:t>6</a:t>
            </a:fld>
            <a:endParaRPr lang="en-GB"/>
          </a:p>
        </p:txBody>
      </p:sp>
    </p:spTree>
    <p:extLst>
      <p:ext uri="{BB962C8B-B14F-4D97-AF65-F5344CB8AC3E}">
        <p14:creationId xmlns:p14="http://schemas.microsoft.com/office/powerpoint/2010/main" val="15095706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Belbin’s theory states that there are nine roles which need to be occupied within any team. These are: Shaper, Coordinator, Plant, Resource Investigator, Monitor Evaluator, Specialist, Team worker, Implementer, Completer Finisher</a:t>
            </a:r>
          </a:p>
          <a:p>
            <a:endParaRPr lang="en-GB" dirty="0"/>
          </a:p>
          <a:p>
            <a:pPr fontAlgn="base"/>
            <a:r>
              <a:rPr lang="en-GB" sz="1200" b="0" i="0" kern="1200" dirty="0">
                <a:solidFill>
                  <a:schemeClr val="tx1"/>
                </a:solidFill>
                <a:effectLst/>
                <a:latin typeface="+mn-lt"/>
                <a:ea typeface="+mn-ea"/>
                <a:cs typeface="+mn-cs"/>
              </a:rPr>
              <a:t>What is a team role?</a:t>
            </a:r>
          </a:p>
          <a:p>
            <a:pPr fontAlgn="base"/>
            <a:r>
              <a:rPr lang="en-GB" sz="1200" b="0" i="0" kern="1200" dirty="0">
                <a:solidFill>
                  <a:schemeClr val="tx1"/>
                </a:solidFill>
                <a:effectLst/>
                <a:latin typeface="+mn-lt"/>
                <a:ea typeface="+mn-ea"/>
                <a:cs typeface="+mn-cs"/>
              </a:rPr>
              <a:t>Belbin and his team began to identify separate clusters of behaviour, each of which formed distinct team contributions or “Team Roles.”  They defined a team role as: “A tendency to behave, contribute and interrelate with others in a particular way.</a:t>
            </a:r>
          </a:p>
          <a:p>
            <a:pPr fontAlgn="base"/>
            <a:endParaRPr lang="en-GB" sz="1200" b="0" i="0" kern="1200" dirty="0">
              <a:solidFill>
                <a:schemeClr val="tx1"/>
              </a:solidFill>
              <a:effectLst/>
              <a:latin typeface="+mn-lt"/>
              <a:ea typeface="+mn-ea"/>
              <a:cs typeface="+mn-cs"/>
            </a:endParaRPr>
          </a:p>
          <a:p>
            <a:pPr fontAlgn="base"/>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Belbin’s research also gives team members a common language to help individuals form productive working relationships, develop high-performing teams, raise self-awareness, identify talent, and aid in recruitment.</a:t>
            </a:r>
          </a:p>
          <a:p>
            <a:br>
              <a:rPr lang="en-GB" dirty="0"/>
            </a:br>
            <a:endParaRPr lang="en-GB"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0F2E9BC3-3980-4362-BFBC-CE4969D949A5}" type="slidenum">
              <a:rPr lang="en-GB" smtClean="0"/>
              <a:t>8</a:t>
            </a:fld>
            <a:endParaRPr lang="en-GB"/>
          </a:p>
        </p:txBody>
      </p:sp>
    </p:spTree>
    <p:extLst>
      <p:ext uri="{BB962C8B-B14F-4D97-AF65-F5344CB8AC3E}">
        <p14:creationId xmlns:p14="http://schemas.microsoft.com/office/powerpoint/2010/main" val="21122309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a business like fashion &amp; gift hampers </a:t>
            </a:r>
          </a:p>
          <a:p>
            <a:endParaRPr lang="en-GB" dirty="0"/>
          </a:p>
          <a:p>
            <a:r>
              <a:rPr lang="en-GB" dirty="0"/>
              <a:t>Team worker is essential because this keeps the team running smoothly any confrontation they would help parties understand one another</a:t>
            </a:r>
          </a:p>
          <a:p>
            <a:endParaRPr lang="en-GB" dirty="0"/>
          </a:p>
          <a:p>
            <a:r>
              <a:rPr lang="en-GB" dirty="0"/>
              <a:t>Also this business requires more complete finisher as you cant rely on 1 person all the time and </a:t>
            </a:r>
            <a:r>
              <a:rPr lang="en-GB" sz="1200" b="0" i="0" kern="1200" dirty="0">
                <a:solidFill>
                  <a:schemeClr val="tx1"/>
                </a:solidFill>
                <a:effectLst/>
                <a:latin typeface="+mn-lt"/>
                <a:ea typeface="+mn-ea"/>
                <a:cs typeface="+mn-cs"/>
              </a:rPr>
              <a:t> The Completer Finisher has a strong inward sense of the need for accuracy, and sets his or her own high standards rather than working on the encouragement of others</a:t>
            </a:r>
            <a:endParaRPr lang="en-GB" dirty="0"/>
          </a:p>
          <a:p>
            <a:endParaRPr lang="en-GB" dirty="0"/>
          </a:p>
        </p:txBody>
      </p:sp>
      <p:sp>
        <p:nvSpPr>
          <p:cNvPr id="4" name="Slide Number Placeholder 3"/>
          <p:cNvSpPr>
            <a:spLocks noGrp="1"/>
          </p:cNvSpPr>
          <p:nvPr>
            <p:ph type="sldNum" sz="quarter" idx="5"/>
          </p:nvPr>
        </p:nvSpPr>
        <p:spPr/>
        <p:txBody>
          <a:bodyPr/>
          <a:lstStyle/>
          <a:p>
            <a:fld id="{0F2E9BC3-3980-4362-BFBC-CE4969D949A5}" type="slidenum">
              <a:rPr lang="en-GB" smtClean="0"/>
              <a:t>9</a:t>
            </a:fld>
            <a:endParaRPr lang="en-GB"/>
          </a:p>
        </p:txBody>
      </p:sp>
    </p:spTree>
    <p:extLst>
      <p:ext uri="{BB962C8B-B14F-4D97-AF65-F5344CB8AC3E}">
        <p14:creationId xmlns:p14="http://schemas.microsoft.com/office/powerpoint/2010/main" val="18975143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Thank you </a:t>
            </a:r>
            <a:r>
              <a:rPr lang="en-GB" dirty="0" err="1"/>
              <a:t>Shareen</a:t>
            </a:r>
            <a:r>
              <a:rPr lang="en-GB" dirty="0"/>
              <a:t>, successful team development there are many steps involved for the success of the </a:t>
            </a:r>
            <a:r>
              <a:rPr lang="en-GB" dirty="0" err="1"/>
              <a:t>fashion&amp;gift</a:t>
            </a:r>
            <a:r>
              <a:rPr lang="en-GB" dirty="0"/>
              <a:t> hampers business because the business is at its early stages and consist of 3 employees each employee has many extra roles to develop and take on board </a:t>
            </a:r>
          </a:p>
        </p:txBody>
      </p:sp>
      <p:sp>
        <p:nvSpPr>
          <p:cNvPr id="4" name="Slide Number Placeholder 3"/>
          <p:cNvSpPr>
            <a:spLocks noGrp="1"/>
          </p:cNvSpPr>
          <p:nvPr>
            <p:ph type="sldNum" sz="quarter" idx="5"/>
          </p:nvPr>
        </p:nvSpPr>
        <p:spPr/>
        <p:txBody>
          <a:bodyPr/>
          <a:lstStyle/>
          <a:p>
            <a:fld id="{0F2E9BC3-3980-4362-BFBC-CE4969D949A5}" type="slidenum">
              <a:rPr lang="en-GB" smtClean="0"/>
              <a:t>10</a:t>
            </a:fld>
            <a:endParaRPr lang="en-GB"/>
          </a:p>
        </p:txBody>
      </p:sp>
    </p:spTree>
    <p:extLst>
      <p:ext uri="{BB962C8B-B14F-4D97-AF65-F5344CB8AC3E}">
        <p14:creationId xmlns:p14="http://schemas.microsoft.com/office/powerpoint/2010/main" val="33923949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many benefits of successful team development's, as we can see on the slide these are only a few of many key points.</a:t>
            </a:r>
          </a:p>
          <a:p>
            <a:endParaRPr lang="en-GB" dirty="0"/>
          </a:p>
          <a:p>
            <a:r>
              <a:rPr lang="en-GB" dirty="0"/>
              <a:t>Working as a team allows team members to take more risks, as they have the support of the entire group to fall back on in case of any failure which makes it a healthy risk taking. (minimising stress levels)</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0F2E9BC3-3980-4362-BFBC-CE4969D949A5}" type="slidenum">
              <a:rPr lang="en-GB" smtClean="0"/>
              <a:t>11</a:t>
            </a:fld>
            <a:endParaRPr lang="en-GB"/>
          </a:p>
        </p:txBody>
      </p:sp>
    </p:spTree>
    <p:extLst>
      <p:ext uri="{BB962C8B-B14F-4D97-AF65-F5344CB8AC3E}">
        <p14:creationId xmlns:p14="http://schemas.microsoft.com/office/powerpoint/2010/main" val="12810266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conclude fashion&amp; gift hamper business is heading in the right direction there is a lot to improve on and develop. In terms of improving this business there needs to be an internet strategy a website in place a lot more marketing is required and being professional as possible and meeting those deadlines. Being a very young business overheads are very low and the forecast and planning going forward will need budgeting/premises and increase of overheads and staff and a full business plan which includes all this aspects thank you all for listening.</a:t>
            </a:r>
          </a:p>
        </p:txBody>
      </p:sp>
      <p:sp>
        <p:nvSpPr>
          <p:cNvPr id="4" name="Slide Number Placeholder 3"/>
          <p:cNvSpPr>
            <a:spLocks noGrp="1"/>
          </p:cNvSpPr>
          <p:nvPr>
            <p:ph type="sldNum" sz="quarter" idx="5"/>
          </p:nvPr>
        </p:nvSpPr>
        <p:spPr/>
        <p:txBody>
          <a:bodyPr/>
          <a:lstStyle/>
          <a:p>
            <a:fld id="{0F2E9BC3-3980-4362-BFBC-CE4969D949A5}" type="slidenum">
              <a:rPr lang="en-GB" smtClean="0"/>
              <a:t>12</a:t>
            </a:fld>
            <a:endParaRPr lang="en-GB"/>
          </a:p>
        </p:txBody>
      </p:sp>
    </p:spTree>
    <p:extLst>
      <p:ext uri="{BB962C8B-B14F-4D97-AF65-F5344CB8AC3E}">
        <p14:creationId xmlns:p14="http://schemas.microsoft.com/office/powerpoint/2010/main" val="339983035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8A121A1-6A7B-4A6B-B8F7-F3D011A54AC3}" type="datetimeFigureOut">
              <a:rPr lang="en-GB" smtClean="0"/>
              <a:t>24/08/2018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9255346" y="2750337"/>
            <a:ext cx="1171888" cy="1356442"/>
          </a:xfrm>
        </p:spPr>
        <p:txBody>
          <a:bodyPr/>
          <a:lstStyle/>
          <a:p>
            <a:fld id="{A5A44CF4-0B5F-4B1C-872B-0EFB5100A9A2}" type="slidenum">
              <a:rPr lang="en-GB" smtClean="0"/>
              <a:t>‹#›</a:t>
            </a:fld>
            <a:endParaRPr lang="en-GB"/>
          </a:p>
        </p:txBody>
      </p:sp>
    </p:spTree>
    <p:extLst>
      <p:ext uri="{BB962C8B-B14F-4D97-AF65-F5344CB8AC3E}">
        <p14:creationId xmlns:p14="http://schemas.microsoft.com/office/powerpoint/2010/main" val="12600357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A121A1-6A7B-4A6B-B8F7-F3D011A54AC3}" type="datetimeFigureOut">
              <a:rPr lang="en-GB" smtClean="0"/>
              <a:t>24/08/2018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5A44CF4-0B5F-4B1C-872B-0EFB5100A9A2}" type="slidenum">
              <a:rPr lang="en-GB" smtClean="0"/>
              <a:t>‹#›</a:t>
            </a:fld>
            <a:endParaRPr lang="en-GB"/>
          </a:p>
        </p:txBody>
      </p:sp>
    </p:spTree>
    <p:extLst>
      <p:ext uri="{BB962C8B-B14F-4D97-AF65-F5344CB8AC3E}">
        <p14:creationId xmlns:p14="http://schemas.microsoft.com/office/powerpoint/2010/main" val="4947095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A121A1-6A7B-4A6B-B8F7-F3D011A54AC3}" type="datetimeFigureOut">
              <a:rPr lang="en-GB" smtClean="0"/>
              <a:t>24/08/2018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729455" y="2869895"/>
            <a:ext cx="1154151" cy="1090789"/>
          </a:xfrm>
        </p:spPr>
        <p:txBody>
          <a:bodyPr/>
          <a:lstStyle/>
          <a:p>
            <a:fld id="{A5A44CF4-0B5F-4B1C-872B-0EFB5100A9A2}" type="slidenum">
              <a:rPr lang="en-GB" smtClean="0"/>
              <a:t>‹#›</a:t>
            </a:fld>
            <a:endParaRPr lang="en-GB"/>
          </a:p>
        </p:txBody>
      </p:sp>
    </p:spTree>
    <p:extLst>
      <p:ext uri="{BB962C8B-B14F-4D97-AF65-F5344CB8AC3E}">
        <p14:creationId xmlns:p14="http://schemas.microsoft.com/office/powerpoint/2010/main" val="25770573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8A121A1-6A7B-4A6B-B8F7-F3D011A54AC3}" type="datetimeFigureOut">
              <a:rPr lang="en-GB" smtClean="0"/>
              <a:t>24/08/2018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5A44CF4-0B5F-4B1C-872B-0EFB5100A9A2}" type="slidenum">
              <a:rPr lang="en-GB" smtClean="0"/>
              <a:t>‹#›</a:t>
            </a:fld>
            <a:endParaRPr lang="en-GB"/>
          </a:p>
        </p:txBody>
      </p:sp>
    </p:spTree>
    <p:extLst>
      <p:ext uri="{BB962C8B-B14F-4D97-AF65-F5344CB8AC3E}">
        <p14:creationId xmlns:p14="http://schemas.microsoft.com/office/powerpoint/2010/main" val="842875353"/>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8A121A1-6A7B-4A6B-B8F7-F3D011A54AC3}" type="datetimeFigureOut">
              <a:rPr lang="en-GB" smtClean="0"/>
              <a:t>24/08/2018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5A44CF4-0B5F-4B1C-872B-0EFB5100A9A2}" type="slidenum">
              <a:rPr lang="en-GB" smtClean="0"/>
              <a:t>‹#›</a:t>
            </a:fld>
            <a:endParaRPr lang="en-GB"/>
          </a:p>
        </p:txBody>
      </p:sp>
    </p:spTree>
    <p:extLst>
      <p:ext uri="{BB962C8B-B14F-4D97-AF65-F5344CB8AC3E}">
        <p14:creationId xmlns:p14="http://schemas.microsoft.com/office/powerpoint/2010/main" val="1598364388"/>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8A121A1-6A7B-4A6B-B8F7-F3D011A54AC3}" type="datetimeFigureOut">
              <a:rPr lang="en-GB" smtClean="0"/>
              <a:t>24/08/2018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5A44CF4-0B5F-4B1C-872B-0EFB5100A9A2}" type="slidenum">
              <a:rPr lang="en-GB" smtClean="0"/>
              <a:t>‹#›</a:t>
            </a:fld>
            <a:endParaRPr lang="en-GB"/>
          </a:p>
        </p:txBody>
      </p:sp>
    </p:spTree>
    <p:extLst>
      <p:ext uri="{BB962C8B-B14F-4D97-AF65-F5344CB8AC3E}">
        <p14:creationId xmlns:p14="http://schemas.microsoft.com/office/powerpoint/2010/main" val="12504647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A8A121A1-6A7B-4A6B-B8F7-F3D011A54AC3}" type="datetimeFigureOut">
              <a:rPr lang="en-GB" smtClean="0"/>
              <a:t>24/08/2018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5A44CF4-0B5F-4B1C-872B-0EFB5100A9A2}" type="slidenum">
              <a:rPr lang="en-GB" smtClean="0"/>
              <a:t>‹#›</a:t>
            </a:fld>
            <a:endParaRPr lang="en-GB"/>
          </a:p>
        </p:txBody>
      </p:sp>
    </p:spTree>
    <p:extLst>
      <p:ext uri="{BB962C8B-B14F-4D97-AF65-F5344CB8AC3E}">
        <p14:creationId xmlns:p14="http://schemas.microsoft.com/office/powerpoint/2010/main" val="10966186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A121A1-6A7B-4A6B-B8F7-F3D011A54AC3}" type="datetimeFigureOut">
              <a:rPr lang="en-GB" smtClean="0"/>
              <a:t>24/08/2018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5A44CF4-0B5F-4B1C-872B-0EFB5100A9A2}" type="slidenum">
              <a:rPr lang="en-GB" smtClean="0"/>
              <a:t>‹#›</a:t>
            </a:fld>
            <a:endParaRPr lang="en-GB"/>
          </a:p>
        </p:txBody>
      </p:sp>
    </p:spTree>
    <p:extLst>
      <p:ext uri="{BB962C8B-B14F-4D97-AF65-F5344CB8AC3E}">
        <p14:creationId xmlns:p14="http://schemas.microsoft.com/office/powerpoint/2010/main" val="1219695395"/>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A121A1-6A7B-4A6B-B8F7-F3D011A54AC3}" type="datetimeFigureOut">
              <a:rPr lang="en-GB" smtClean="0"/>
              <a:t>24/08/2018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5A44CF4-0B5F-4B1C-872B-0EFB5100A9A2}" type="slidenum">
              <a:rPr lang="en-GB" smtClean="0"/>
              <a:t>‹#›</a:t>
            </a:fld>
            <a:endParaRPr lang="en-GB"/>
          </a:p>
        </p:txBody>
      </p:sp>
    </p:spTree>
    <p:extLst>
      <p:ext uri="{BB962C8B-B14F-4D97-AF65-F5344CB8AC3E}">
        <p14:creationId xmlns:p14="http://schemas.microsoft.com/office/powerpoint/2010/main" val="28406480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A121A1-6A7B-4A6B-B8F7-F3D011A54AC3}" type="datetimeFigureOut">
              <a:rPr lang="en-GB" smtClean="0"/>
              <a:t>24/08/2018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5" y="4711309"/>
            <a:ext cx="1154151" cy="1090789"/>
          </a:xfrm>
        </p:spPr>
        <p:txBody>
          <a:bodyPr/>
          <a:lstStyle/>
          <a:p>
            <a:fld id="{A5A44CF4-0B5F-4B1C-872B-0EFB5100A9A2}" type="slidenum">
              <a:rPr lang="en-GB" smtClean="0"/>
              <a:t>‹#›</a:t>
            </a:fld>
            <a:endParaRPr lang="en-GB"/>
          </a:p>
        </p:txBody>
      </p:sp>
    </p:spTree>
    <p:extLst>
      <p:ext uri="{BB962C8B-B14F-4D97-AF65-F5344CB8AC3E}">
        <p14:creationId xmlns:p14="http://schemas.microsoft.com/office/powerpoint/2010/main" val="5647143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A121A1-6A7B-4A6B-B8F7-F3D011A54AC3}" type="datetimeFigureOut">
              <a:rPr lang="en-GB" smtClean="0"/>
              <a:t>24/08/2018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5" y="4711615"/>
            <a:ext cx="1154151" cy="1090789"/>
          </a:xfrm>
        </p:spPr>
        <p:txBody>
          <a:bodyPr/>
          <a:lstStyle/>
          <a:p>
            <a:fld id="{A5A44CF4-0B5F-4B1C-872B-0EFB5100A9A2}" type="slidenum">
              <a:rPr lang="en-GB" smtClean="0"/>
              <a:t>‹#›</a:t>
            </a:fld>
            <a:endParaRPr lang="en-GB"/>
          </a:p>
        </p:txBody>
      </p:sp>
    </p:spTree>
    <p:extLst>
      <p:ext uri="{BB962C8B-B14F-4D97-AF65-F5344CB8AC3E}">
        <p14:creationId xmlns:p14="http://schemas.microsoft.com/office/powerpoint/2010/main" val="9268895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A121A1-6A7B-4A6B-B8F7-F3D011A54AC3}" type="datetimeFigureOut">
              <a:rPr lang="en-GB" smtClean="0"/>
              <a:t>24/08/2018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5" y="4709925"/>
            <a:ext cx="1154151" cy="1090789"/>
          </a:xfrm>
        </p:spPr>
        <p:txBody>
          <a:bodyPr/>
          <a:lstStyle/>
          <a:p>
            <a:fld id="{A5A44CF4-0B5F-4B1C-872B-0EFB5100A9A2}" type="slidenum">
              <a:rPr lang="en-GB" smtClean="0"/>
              <a:t>‹#›</a:t>
            </a:fld>
            <a:endParaRPr lang="en-GB"/>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4311180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A121A1-6A7B-4A6B-B8F7-F3D011A54AC3}" type="datetimeFigureOut">
              <a:rPr lang="en-GB" smtClean="0"/>
              <a:t>24/08/2018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5" y="4709925"/>
            <a:ext cx="1154151" cy="1090789"/>
          </a:xfrm>
        </p:spPr>
        <p:txBody>
          <a:bodyPr/>
          <a:lstStyle/>
          <a:p>
            <a:fld id="{A5A44CF4-0B5F-4B1C-872B-0EFB5100A9A2}" type="slidenum">
              <a:rPr lang="en-GB" smtClean="0"/>
              <a:t>‹#›</a:t>
            </a:fld>
            <a:endParaRPr lang="en-GB"/>
          </a:p>
        </p:txBody>
      </p:sp>
    </p:spTree>
    <p:extLst>
      <p:ext uri="{BB962C8B-B14F-4D97-AF65-F5344CB8AC3E}">
        <p14:creationId xmlns:p14="http://schemas.microsoft.com/office/powerpoint/2010/main" val="224443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A8A121A1-6A7B-4A6B-B8F7-F3D011A54AC3}" type="datetimeFigureOut">
              <a:rPr lang="en-GB" smtClean="0"/>
              <a:t>24/08/2018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5A44CF4-0B5F-4B1C-872B-0EFB5100A9A2}" type="slidenum">
              <a:rPr lang="en-GB" smtClean="0"/>
              <a:t>‹#›</a:t>
            </a:fld>
            <a:endParaRPr lang="en-GB"/>
          </a:p>
        </p:txBody>
      </p:sp>
    </p:spTree>
    <p:extLst>
      <p:ext uri="{BB962C8B-B14F-4D97-AF65-F5344CB8AC3E}">
        <p14:creationId xmlns:p14="http://schemas.microsoft.com/office/powerpoint/2010/main" val="4207233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A8A121A1-6A7B-4A6B-B8F7-F3D011A54AC3}" type="datetimeFigureOut">
              <a:rPr lang="en-GB" smtClean="0"/>
              <a:t>24/08/2018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5A44CF4-0B5F-4B1C-872B-0EFB5100A9A2}" type="slidenum">
              <a:rPr lang="en-GB" smtClean="0"/>
              <a:t>‹#›</a:t>
            </a:fld>
            <a:endParaRPr lang="en-GB"/>
          </a:p>
        </p:txBody>
      </p:sp>
    </p:spTree>
    <p:extLst>
      <p:ext uri="{BB962C8B-B14F-4D97-AF65-F5344CB8AC3E}">
        <p14:creationId xmlns:p14="http://schemas.microsoft.com/office/powerpoint/2010/main" val="11043451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A121A1-6A7B-4A6B-B8F7-F3D011A54AC3}" type="datetimeFigureOut">
              <a:rPr lang="en-GB" smtClean="0"/>
              <a:t>24/08/2018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5A44CF4-0B5F-4B1C-872B-0EFB5100A9A2}" type="slidenum">
              <a:rPr lang="en-GB" smtClean="0"/>
              <a:t>‹#›</a:t>
            </a:fld>
            <a:endParaRPr lang="en-GB"/>
          </a:p>
        </p:txBody>
      </p:sp>
    </p:spTree>
    <p:extLst>
      <p:ext uri="{BB962C8B-B14F-4D97-AF65-F5344CB8AC3E}">
        <p14:creationId xmlns:p14="http://schemas.microsoft.com/office/powerpoint/2010/main" val="2229738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A8A121A1-6A7B-4A6B-B8F7-F3D011A54AC3}" type="datetimeFigureOut">
              <a:rPr lang="en-GB" smtClean="0"/>
              <a:t>24/08/2018</a:t>
            </a:fld>
            <a:endParaRPr lang="en-GB"/>
          </a:p>
        </p:txBody>
      </p:sp>
      <p:sp>
        <p:nvSpPr>
          <p:cNvPr id="5" name="Footer Placeholder 4"/>
          <p:cNvSpPr>
            <a:spLocks noGrp="1"/>
          </p:cNvSpPr>
          <p:nvPr>
            <p:ph type="ftr" sz="quarter" idx="11"/>
          </p:nvPr>
        </p:nvSpPr>
        <p:spPr>
          <a:xfrm>
            <a:off x="680321" y="5936188"/>
            <a:ext cx="6126805" cy="365125"/>
          </a:xfrm>
        </p:spPr>
        <p:txBody>
          <a:bodyPr/>
          <a:lstStyle/>
          <a:p>
            <a:endParaRPr lang="en-GB"/>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A5A44CF4-0B5F-4B1C-872B-0EFB5100A9A2}" type="slidenum">
              <a:rPr lang="en-GB" smtClean="0"/>
              <a:t>‹#›</a:t>
            </a:fld>
            <a:endParaRPr lang="en-GB"/>
          </a:p>
        </p:txBody>
      </p:sp>
    </p:spTree>
    <p:extLst>
      <p:ext uri="{BB962C8B-B14F-4D97-AF65-F5344CB8AC3E}">
        <p14:creationId xmlns:p14="http://schemas.microsoft.com/office/powerpoint/2010/main" val="35500622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A8A121A1-6A7B-4A6B-B8F7-F3D011A54AC3}" type="datetimeFigureOut">
              <a:rPr lang="en-GB" smtClean="0"/>
              <a:t>24/08/2018</a:t>
            </a:fld>
            <a:endParaRPr lang="en-GB"/>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A5A44CF4-0B5F-4B1C-872B-0EFB5100A9A2}" type="slidenum">
              <a:rPr lang="en-GB" smtClean="0"/>
              <a:t>‹#›</a:t>
            </a:fld>
            <a:endParaRPr lang="en-GB"/>
          </a:p>
        </p:txBody>
      </p:sp>
    </p:spTree>
    <p:extLst>
      <p:ext uri="{BB962C8B-B14F-4D97-AF65-F5344CB8AC3E}">
        <p14:creationId xmlns:p14="http://schemas.microsoft.com/office/powerpoint/2010/main" val="2374058167"/>
      </p:ext>
    </p:extLst>
  </p:cSld>
  <p:clrMap bg1="dk1" tx1="lt1" bg2="dk2" tx2="lt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 id="2147483840" r:id="rId12"/>
    <p:sldLayoutId id="2147483841" r:id="rId13"/>
    <p:sldLayoutId id="2147483842" r:id="rId14"/>
    <p:sldLayoutId id="2147483843" r:id="rId15"/>
    <p:sldLayoutId id="2147483844" r:id="rId16"/>
    <p:sldLayoutId id="2147483845" r:id="rId17"/>
  </p:sldLayoutIdLs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1.xml"/><Relationship Id="rId6" Type="http://schemas.openxmlformats.org/officeDocument/2006/relationships/image" Target="../media/image9.jpeg"/><Relationship Id="rId5" Type="http://schemas.openxmlformats.org/officeDocument/2006/relationships/image" Target="../media/image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4.xml"/><Relationship Id="rId1" Type="http://schemas.openxmlformats.org/officeDocument/2006/relationships/video" Target="https://www.youtube.com/embed/Xg3dAmhFJdE" TargetMode="Externa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creativecommons.org/licenses/by-nc-nd/3.0/" TargetMode="External"/><Relationship Id="rId2" Type="http://schemas.openxmlformats.org/officeDocument/2006/relationships/image" Target="../media/image1.png"/><Relationship Id="rId1" Type="http://schemas.openxmlformats.org/officeDocument/2006/relationships/slideLayout" Target="../slideLayouts/slideLayout4.xml"/><Relationship Id="rId6" Type="http://schemas.openxmlformats.org/officeDocument/2006/relationships/hyperlink" Target="http://www.atlantaartsnetwork.com/tag/worship/" TargetMode="External"/><Relationship Id="rId5" Type="http://schemas.openxmlformats.org/officeDocument/2006/relationships/image" Target="../media/image11.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C2EF595-AAD4-46C3-90DF-6E33E35E6963}"/>
              </a:ext>
            </a:extLst>
          </p:cNvPr>
          <p:cNvSpPr>
            <a:spLocks noGrp="1"/>
          </p:cNvSpPr>
          <p:nvPr>
            <p:ph type="subTitle" idx="1"/>
          </p:nvPr>
        </p:nvSpPr>
        <p:spPr>
          <a:xfrm>
            <a:off x="1524000" y="3429000"/>
            <a:ext cx="9144000" cy="1747703"/>
          </a:xfrm>
        </p:spPr>
        <p:style>
          <a:lnRef idx="2">
            <a:schemeClr val="dk1"/>
          </a:lnRef>
          <a:fillRef idx="1">
            <a:schemeClr val="lt1"/>
          </a:fillRef>
          <a:effectRef idx="0">
            <a:schemeClr val="dk1"/>
          </a:effectRef>
          <a:fontRef idx="minor">
            <a:schemeClr val="dk1"/>
          </a:fontRef>
        </p:style>
        <p:txBody>
          <a:bodyPr>
            <a:normAutofit fontScale="77500" lnSpcReduction="20000"/>
          </a:bodyPr>
          <a:lstStyle/>
          <a:p>
            <a:r>
              <a:rPr lang="en-GB" sz="2600" dirty="0">
                <a:latin typeface="Comic Sans MS" panose="030F0702030302020204" pitchFamily="66" charset="0"/>
              </a:rPr>
              <a:t>Benefits of team working - Asif - 1715319</a:t>
            </a:r>
          </a:p>
          <a:p>
            <a:r>
              <a:rPr lang="en-GB" sz="2600" dirty="0">
                <a:latin typeface="Comic Sans MS" panose="030F0702030302020204" pitchFamily="66" charset="0"/>
              </a:rPr>
              <a:t>Stages of team development - </a:t>
            </a:r>
            <a:r>
              <a:rPr lang="en-GB" sz="2600" dirty="0" err="1">
                <a:latin typeface="Comic Sans MS" panose="030F0702030302020204" pitchFamily="66" charset="0"/>
              </a:rPr>
              <a:t>Shareen</a:t>
            </a:r>
            <a:r>
              <a:rPr lang="en-GB" sz="2600" dirty="0">
                <a:latin typeface="Comic Sans MS" panose="030F0702030302020204" pitchFamily="66" charset="0"/>
              </a:rPr>
              <a:t> – 1713331</a:t>
            </a:r>
          </a:p>
          <a:p>
            <a:r>
              <a:rPr lang="en-GB" sz="2600" dirty="0">
                <a:latin typeface="Comic Sans MS" panose="030F0702030302020204" pitchFamily="66" charset="0"/>
              </a:rPr>
              <a:t>Team roles- Asif - 1715319</a:t>
            </a:r>
          </a:p>
          <a:p>
            <a:r>
              <a:rPr lang="en-GB" sz="2600" dirty="0">
                <a:latin typeface="Comic Sans MS" panose="030F0702030302020204" pitchFamily="66" charset="0"/>
              </a:rPr>
              <a:t>Successful team development – Samad - 1714494</a:t>
            </a:r>
          </a:p>
          <a:p>
            <a:r>
              <a:rPr lang="en-GB" sz="2600" dirty="0">
                <a:latin typeface="Comic Sans MS" panose="030F0702030302020204" pitchFamily="66" charset="0"/>
              </a:rPr>
              <a:t>Managing conflict – </a:t>
            </a:r>
            <a:r>
              <a:rPr lang="en-GB" sz="2600" dirty="0" err="1">
                <a:latin typeface="Comic Sans MS" panose="030F0702030302020204" pitchFamily="66" charset="0"/>
              </a:rPr>
              <a:t>Shareen</a:t>
            </a:r>
            <a:r>
              <a:rPr lang="en-GB" sz="2600" dirty="0">
                <a:latin typeface="Comic Sans MS" panose="030F0702030302020204" pitchFamily="66" charset="0"/>
              </a:rPr>
              <a:t> - 1713331</a:t>
            </a:r>
          </a:p>
          <a:p>
            <a:endParaRPr lang="en-GB" dirty="0"/>
          </a:p>
        </p:txBody>
      </p:sp>
      <p:sp>
        <p:nvSpPr>
          <p:cNvPr id="4" name="Rectangle 3">
            <a:extLst>
              <a:ext uri="{FF2B5EF4-FFF2-40B4-BE49-F238E27FC236}">
                <a16:creationId xmlns:a16="http://schemas.microsoft.com/office/drawing/2014/main" id="{80A6C398-4525-4603-9049-C477BCE96A60}"/>
              </a:ext>
            </a:extLst>
          </p:cNvPr>
          <p:cNvSpPr/>
          <p:nvPr/>
        </p:nvSpPr>
        <p:spPr>
          <a:xfrm>
            <a:off x="271166" y="1681297"/>
            <a:ext cx="11649668" cy="923330"/>
          </a:xfrm>
          <a:prstGeom prst="rect">
            <a:avLst/>
          </a:prstGeom>
          <a:noFill/>
        </p:spPr>
        <p:txBody>
          <a:bodyPr wrap="square" lIns="91440" tIns="45720" rIns="91440" bIns="45720">
            <a:spAutoFit/>
          </a:bodyPr>
          <a:lstStyle/>
          <a:p>
            <a:pPr algn="ctr"/>
            <a:r>
              <a:rPr lang="en-GB"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Effective team working – presentation</a:t>
            </a:r>
          </a:p>
        </p:txBody>
      </p:sp>
    </p:spTree>
    <p:extLst>
      <p:ext uri="{BB962C8B-B14F-4D97-AF65-F5344CB8AC3E}">
        <p14:creationId xmlns:p14="http://schemas.microsoft.com/office/powerpoint/2010/main" val="42456057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53DB1C0E-E751-4341-80DF-BB21FAE54368}"/>
              </a:ext>
            </a:extLst>
          </p:cNvPr>
          <p:cNvSpPr>
            <a:spLocks noGrp="1"/>
          </p:cNvSpPr>
          <p:nvPr>
            <p:ph type="title"/>
          </p:nvPr>
        </p:nvSpPr>
        <p:spPr/>
        <p:txBody>
          <a:bodyPr/>
          <a:lstStyle/>
          <a:p>
            <a:r>
              <a:rPr lang="en-GB" dirty="0"/>
              <a:t> </a:t>
            </a:r>
          </a:p>
        </p:txBody>
      </p:sp>
      <p:graphicFrame>
        <p:nvGraphicFramePr>
          <p:cNvPr id="6" name="Table 5">
            <a:extLst>
              <a:ext uri="{FF2B5EF4-FFF2-40B4-BE49-F238E27FC236}">
                <a16:creationId xmlns:a16="http://schemas.microsoft.com/office/drawing/2014/main" id="{C46D7B09-01A4-477A-BFAF-D1EEF9DCDA35}"/>
              </a:ext>
            </a:extLst>
          </p:cNvPr>
          <p:cNvGraphicFramePr>
            <a:graphicFrameLocks noGrp="1"/>
          </p:cNvGraphicFramePr>
          <p:nvPr>
            <p:extLst>
              <p:ext uri="{D42A27DB-BD31-4B8C-83A1-F6EECF244321}">
                <p14:modId xmlns:p14="http://schemas.microsoft.com/office/powerpoint/2010/main" val="327563750"/>
              </p:ext>
            </p:extLst>
          </p:nvPr>
        </p:nvGraphicFramePr>
        <p:xfrm>
          <a:off x="1289697" y="1690688"/>
          <a:ext cx="7895771" cy="2746701"/>
        </p:xfrm>
        <a:graphic>
          <a:graphicData uri="http://schemas.openxmlformats.org/drawingml/2006/table">
            <a:tbl>
              <a:tblPr firstRow="1" bandRow="1">
                <a:tableStyleId>{5C22544A-7EE6-4342-B048-85BDC9FD1C3A}</a:tableStyleId>
              </a:tblPr>
              <a:tblGrid>
                <a:gridCol w="3916784">
                  <a:extLst>
                    <a:ext uri="{9D8B030D-6E8A-4147-A177-3AD203B41FA5}">
                      <a16:colId xmlns:a16="http://schemas.microsoft.com/office/drawing/2014/main" val="3284176257"/>
                    </a:ext>
                  </a:extLst>
                </a:gridCol>
                <a:gridCol w="3978987">
                  <a:extLst>
                    <a:ext uri="{9D8B030D-6E8A-4147-A177-3AD203B41FA5}">
                      <a16:colId xmlns:a16="http://schemas.microsoft.com/office/drawing/2014/main" val="3916882824"/>
                    </a:ext>
                  </a:extLst>
                </a:gridCol>
              </a:tblGrid>
              <a:tr h="340684">
                <a:tc>
                  <a:txBody>
                    <a:bodyPr/>
                    <a:lstStyle/>
                    <a:p>
                      <a:r>
                        <a:rPr lang="en-GB" dirty="0"/>
                        <a:t>Groups </a:t>
                      </a:r>
                    </a:p>
                  </a:txBody>
                  <a:tcPr/>
                </a:tc>
                <a:tc>
                  <a:txBody>
                    <a:bodyPr/>
                    <a:lstStyle/>
                    <a:p>
                      <a:r>
                        <a:rPr lang="en-GB" dirty="0"/>
                        <a:t>Teams</a:t>
                      </a:r>
                    </a:p>
                  </a:txBody>
                  <a:tcPr/>
                </a:tc>
                <a:extLst>
                  <a:ext uri="{0D108BD9-81ED-4DB2-BD59-A6C34878D82A}">
                    <a16:rowId xmlns:a16="http://schemas.microsoft.com/office/drawing/2014/main" val="2773636397"/>
                  </a:ext>
                </a:extLst>
              </a:tr>
              <a:tr h="671727">
                <a:tc>
                  <a:txBody>
                    <a:bodyPr/>
                    <a:lstStyle/>
                    <a:p>
                      <a:r>
                        <a:rPr lang="en-GB" dirty="0"/>
                        <a:t>Individually accountable </a:t>
                      </a:r>
                    </a:p>
                  </a:txBody>
                  <a:tcPr/>
                </a:tc>
                <a:tc>
                  <a:txBody>
                    <a:bodyPr/>
                    <a:lstStyle/>
                    <a:p>
                      <a:r>
                        <a:rPr lang="en-GB" sz="1800" kern="1200" dirty="0">
                          <a:solidFill>
                            <a:schemeClr val="dk1"/>
                          </a:solidFill>
                          <a:effectLst/>
                          <a:latin typeface="+mn-lt"/>
                          <a:ea typeface="+mn-ea"/>
                          <a:cs typeface="+mn-cs"/>
                        </a:rPr>
                        <a:t>Working jointly to maximise strengths and minimise weaknesses </a:t>
                      </a:r>
                      <a:endParaRPr lang="en-GB" dirty="0"/>
                    </a:p>
                  </a:txBody>
                  <a:tcPr/>
                </a:tc>
                <a:extLst>
                  <a:ext uri="{0D108BD9-81ED-4DB2-BD59-A6C34878D82A}">
                    <a16:rowId xmlns:a16="http://schemas.microsoft.com/office/drawing/2014/main" val="494608231"/>
                  </a:ext>
                </a:extLst>
              </a:tr>
              <a:tr h="671727">
                <a:tc>
                  <a:txBody>
                    <a:bodyPr/>
                    <a:lstStyle/>
                    <a:p>
                      <a:r>
                        <a:rPr lang="en-GB" dirty="0"/>
                        <a:t>More focused on individual goals </a:t>
                      </a:r>
                    </a:p>
                  </a:txBody>
                  <a:tcPr/>
                </a:tc>
                <a:tc>
                  <a:txBody>
                    <a:bodyPr/>
                    <a:lstStyle/>
                    <a:p>
                      <a:r>
                        <a:rPr lang="en-GB" sz="1800" kern="1200" dirty="0">
                          <a:solidFill>
                            <a:schemeClr val="dk1"/>
                          </a:solidFill>
                          <a:effectLst/>
                          <a:latin typeface="+mn-lt"/>
                          <a:ea typeface="+mn-ea"/>
                          <a:cs typeface="+mn-cs"/>
                        </a:rPr>
                        <a:t>Team of people who share the same goal</a:t>
                      </a:r>
                      <a:endParaRPr lang="en-GB" dirty="0"/>
                    </a:p>
                  </a:txBody>
                  <a:tcPr/>
                </a:tc>
                <a:extLst>
                  <a:ext uri="{0D108BD9-81ED-4DB2-BD59-A6C34878D82A}">
                    <a16:rowId xmlns:a16="http://schemas.microsoft.com/office/drawing/2014/main" val="521303599"/>
                  </a:ext>
                </a:extLst>
              </a:tr>
              <a:tr h="340684">
                <a:tc>
                  <a:txBody>
                    <a:bodyPr/>
                    <a:lstStyle/>
                    <a:p>
                      <a:r>
                        <a:rPr lang="en-GB" dirty="0"/>
                        <a:t>Only one leader</a:t>
                      </a:r>
                    </a:p>
                  </a:txBody>
                  <a:tcPr/>
                </a:tc>
                <a:tc>
                  <a:txBody>
                    <a:bodyPr/>
                    <a:lstStyle/>
                    <a:p>
                      <a:r>
                        <a:rPr lang="en-GB" dirty="0"/>
                        <a:t>More than one leader</a:t>
                      </a:r>
                    </a:p>
                  </a:txBody>
                  <a:tcPr/>
                </a:tc>
                <a:extLst>
                  <a:ext uri="{0D108BD9-81ED-4DB2-BD59-A6C34878D82A}">
                    <a16:rowId xmlns:a16="http://schemas.microsoft.com/office/drawing/2014/main" val="1096607082"/>
                  </a:ext>
                </a:extLst>
              </a:tr>
              <a:tr h="671727">
                <a:tc>
                  <a:txBody>
                    <a:bodyPr/>
                    <a:lstStyle/>
                    <a:p>
                      <a:r>
                        <a:rPr lang="en-GB" sz="1800" kern="1200" dirty="0">
                          <a:solidFill>
                            <a:schemeClr val="dk1"/>
                          </a:solidFill>
                          <a:effectLst/>
                          <a:latin typeface="+mn-lt"/>
                          <a:ea typeface="+mn-ea"/>
                          <a:cs typeface="+mn-cs"/>
                        </a:rPr>
                        <a:t>There are 2 types of groups formal and informal</a:t>
                      </a:r>
                      <a:endParaRPr lang="en-GB" dirty="0"/>
                    </a:p>
                  </a:txBody>
                  <a:tcPr/>
                </a:tc>
                <a:tc>
                  <a:txBody>
                    <a:bodyPr/>
                    <a:lstStyle/>
                    <a:p>
                      <a:r>
                        <a:rPr lang="en-GB" dirty="0"/>
                        <a:t>Sharing responsibilities </a:t>
                      </a:r>
                    </a:p>
                  </a:txBody>
                  <a:tcPr/>
                </a:tc>
                <a:extLst>
                  <a:ext uri="{0D108BD9-81ED-4DB2-BD59-A6C34878D82A}">
                    <a16:rowId xmlns:a16="http://schemas.microsoft.com/office/drawing/2014/main" val="2895793104"/>
                  </a:ext>
                </a:extLst>
              </a:tr>
            </a:tbl>
          </a:graphicData>
        </a:graphic>
      </p:graphicFrame>
      <p:pic>
        <p:nvPicPr>
          <p:cNvPr id="1026" name="Picture 2" descr="Image result for groups and teams">
            <a:extLst>
              <a:ext uri="{FF2B5EF4-FFF2-40B4-BE49-F238E27FC236}">
                <a16:creationId xmlns:a16="http://schemas.microsoft.com/office/drawing/2014/main" id="{4716AC84-EE57-457B-80F3-73AEDA85F5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987936">
            <a:off x="7837129" y="3881453"/>
            <a:ext cx="3599673" cy="251803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groups and teams">
            <a:extLst>
              <a:ext uri="{FF2B5EF4-FFF2-40B4-BE49-F238E27FC236}">
                <a16:creationId xmlns:a16="http://schemas.microsoft.com/office/drawing/2014/main" id="{E747B7CE-5A87-4851-8A26-B9025FF96C1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141135">
            <a:off x="1982755" y="4766633"/>
            <a:ext cx="2590800" cy="1762125"/>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FC7FECFD-09EB-4EDE-8645-8E8003FCB377}"/>
              </a:ext>
            </a:extLst>
          </p:cNvPr>
          <p:cNvSpPr/>
          <p:nvPr/>
        </p:nvSpPr>
        <p:spPr>
          <a:xfrm>
            <a:off x="438297" y="43167"/>
            <a:ext cx="9855885" cy="1754326"/>
          </a:xfrm>
          <a:prstGeom prst="rect">
            <a:avLst/>
          </a:prstGeom>
          <a:noFill/>
        </p:spPr>
        <p:txBody>
          <a:bodyPr wrap="square" lIns="91440" tIns="45720" rIns="91440" bIns="45720">
            <a:spAutoFit/>
          </a:bodyPr>
          <a:lstStyle/>
          <a:p>
            <a:pPr algn="ctr"/>
            <a:r>
              <a:rPr lang="en-GB"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Difference between groups and teams </a:t>
            </a:r>
          </a:p>
        </p:txBody>
      </p:sp>
    </p:spTree>
    <p:extLst>
      <p:ext uri="{BB962C8B-B14F-4D97-AF65-F5344CB8AC3E}">
        <p14:creationId xmlns:p14="http://schemas.microsoft.com/office/powerpoint/2010/main" val="2162944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pic>
        <p:nvPicPr>
          <p:cNvPr id="36" name="Picture 35">
            <a:extLst>
              <a:ext uri="{FF2B5EF4-FFF2-40B4-BE49-F238E27FC236}">
                <a16:creationId xmlns:a16="http://schemas.microsoft.com/office/drawing/2014/main" id="{5321D838-2C7E-4177-9DD3-DAC78324A2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8" name="Picture 37">
            <a:extLst>
              <a:ext uri="{FF2B5EF4-FFF2-40B4-BE49-F238E27FC236}">
                <a16:creationId xmlns:a16="http://schemas.microsoft.com/office/drawing/2014/main" id="{224C28B3-E902-49D1-98A0-582D277A0E0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40" name="Picture 39">
            <a:extLst>
              <a:ext uri="{FF2B5EF4-FFF2-40B4-BE49-F238E27FC236}">
                <a16:creationId xmlns:a16="http://schemas.microsoft.com/office/drawing/2014/main" id="{F3A6C14C-E755-4A02-821B-6EA2D4C9F20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42" name="Rectangle 41">
            <a:extLst>
              <a:ext uri="{FF2B5EF4-FFF2-40B4-BE49-F238E27FC236}">
                <a16:creationId xmlns:a16="http://schemas.microsoft.com/office/drawing/2014/main" id="{6478287C-E119-4E9C-95B0-518478BD9D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4" name="Rectangle 43">
            <a:extLst>
              <a:ext uri="{FF2B5EF4-FFF2-40B4-BE49-F238E27FC236}">
                <a16:creationId xmlns:a16="http://schemas.microsoft.com/office/drawing/2014/main" id="{EA4A294F-6D36-425B-8632-27FD6A284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83E7A9B2-6A96-48E5-B875-3B3EBBDF004A}"/>
              </a:ext>
            </a:extLst>
          </p:cNvPr>
          <p:cNvSpPr>
            <a:spLocks noGrp="1"/>
          </p:cNvSpPr>
          <p:nvPr>
            <p:ph type="title"/>
          </p:nvPr>
        </p:nvSpPr>
        <p:spPr>
          <a:xfrm>
            <a:off x="680321" y="753228"/>
            <a:ext cx="9613861" cy="1080938"/>
          </a:xfrm>
        </p:spPr>
        <p:txBody>
          <a:bodyPr vert="horz" lIns="91440" tIns="45720" rIns="91440" bIns="45720" rtlCol="0" anchor="ctr">
            <a:normAutofit/>
          </a:bodyPr>
          <a:lstStyle/>
          <a:p>
            <a:r>
              <a:rPr lang="en-US" b="1"/>
              <a:t>Benefits of Team working</a:t>
            </a:r>
          </a:p>
        </p:txBody>
      </p:sp>
      <p:sp>
        <p:nvSpPr>
          <p:cNvPr id="3" name="Content Placeholder 2">
            <a:extLst>
              <a:ext uri="{FF2B5EF4-FFF2-40B4-BE49-F238E27FC236}">
                <a16:creationId xmlns:a16="http://schemas.microsoft.com/office/drawing/2014/main" id="{6236D291-FD57-483F-8332-64E54846475F}"/>
              </a:ext>
            </a:extLst>
          </p:cNvPr>
          <p:cNvSpPr>
            <a:spLocks noGrp="1"/>
          </p:cNvSpPr>
          <p:nvPr>
            <p:ph sz="half" idx="1"/>
          </p:nvPr>
        </p:nvSpPr>
        <p:spPr>
          <a:xfrm>
            <a:off x="680322" y="2336873"/>
            <a:ext cx="3489341" cy="3599316"/>
          </a:xfrm>
        </p:spPr>
        <p:txBody>
          <a:bodyPr vert="horz" lIns="91440" tIns="45720" rIns="91440" bIns="45720" rtlCol="0">
            <a:normAutofit/>
          </a:bodyPr>
          <a:lstStyle/>
          <a:p>
            <a:r>
              <a:rPr lang="en-US" sz="1800"/>
              <a:t>Achieve goals quicker rather than on your own.</a:t>
            </a:r>
          </a:p>
          <a:p>
            <a:r>
              <a:rPr lang="en-US" sz="1800"/>
              <a:t>Getting better results.</a:t>
            </a:r>
          </a:p>
          <a:p>
            <a:r>
              <a:rPr lang="en-US" sz="1800"/>
              <a:t>Better productivity.</a:t>
            </a:r>
          </a:p>
          <a:p>
            <a:r>
              <a:rPr lang="en-US" sz="1800"/>
              <a:t>Work load becomes easier if divided between team members.</a:t>
            </a:r>
          </a:p>
          <a:p>
            <a:r>
              <a:rPr lang="en-US" sz="1800"/>
              <a:t>Better staff morale.</a:t>
            </a:r>
          </a:p>
          <a:p>
            <a:r>
              <a:rPr lang="en-US" sz="1800"/>
              <a:t>More creativity.</a:t>
            </a:r>
          </a:p>
        </p:txBody>
      </p:sp>
      <p:pic>
        <p:nvPicPr>
          <p:cNvPr id="8" name="Picture 7">
            <a:extLst>
              <a:ext uri="{FF2B5EF4-FFF2-40B4-BE49-F238E27FC236}">
                <a16:creationId xmlns:a16="http://schemas.microsoft.com/office/drawing/2014/main" id="{9EC73446-00E2-4AB4-A8A1-5EE25D7EA99E}"/>
              </a:ext>
            </a:extLst>
          </p:cNvPr>
          <p:cNvPicPr>
            <a:picLocks noChangeAspect="1"/>
          </p:cNvPicPr>
          <p:nvPr/>
        </p:nvPicPr>
        <p:blipFill rotWithShape="1">
          <a:blip r:embed="rId6"/>
          <a:srcRect t="16735"/>
          <a:stretch/>
        </p:blipFill>
        <p:spPr>
          <a:xfrm>
            <a:off x="4654295" y="2495232"/>
            <a:ext cx="5639886" cy="3281999"/>
          </a:xfrm>
          <a:prstGeom prst="rect">
            <a:avLst/>
          </a:prstGeom>
          <a:ln>
            <a:noFill/>
          </a:ln>
          <a:effectLst>
            <a:outerShdw blurRad="76200" dist="63500" dir="5040000" algn="tl" rotWithShape="0">
              <a:srgbClr val="000000">
                <a:alpha val="41000"/>
              </a:srgbClr>
            </a:outerShdw>
          </a:effectLst>
        </p:spPr>
      </p:pic>
    </p:spTree>
    <p:extLst>
      <p:ext uri="{BB962C8B-B14F-4D97-AF65-F5344CB8AC3E}">
        <p14:creationId xmlns:p14="http://schemas.microsoft.com/office/powerpoint/2010/main" val="3130459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DA016F8-C9BA-461C-9944-AC256A89F95F}"/>
              </a:ext>
            </a:extLst>
          </p:cNvPr>
          <p:cNvSpPr/>
          <p:nvPr/>
        </p:nvSpPr>
        <p:spPr>
          <a:xfrm>
            <a:off x="673741" y="2967334"/>
            <a:ext cx="10844517" cy="923330"/>
          </a:xfrm>
          <a:prstGeom prst="rect">
            <a:avLst/>
          </a:prstGeom>
          <a:noFill/>
        </p:spPr>
        <p:txBody>
          <a:bodyPr wrap="square" lIns="91440" tIns="45720" rIns="91440" bIns="45720">
            <a:spAutoFit/>
          </a:bodyPr>
          <a:lstStyle/>
          <a:p>
            <a:pPr algn="ctr"/>
            <a:r>
              <a:rPr lang="en-US"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Stages of team development</a:t>
            </a:r>
          </a:p>
        </p:txBody>
      </p:sp>
      <p:sp>
        <p:nvSpPr>
          <p:cNvPr id="5" name="TextBox 4">
            <a:extLst>
              <a:ext uri="{FF2B5EF4-FFF2-40B4-BE49-F238E27FC236}">
                <a16:creationId xmlns:a16="http://schemas.microsoft.com/office/drawing/2014/main" id="{861E82A9-6659-4ECB-85BC-0CCFC4011A0B}"/>
              </a:ext>
            </a:extLst>
          </p:cNvPr>
          <p:cNvSpPr txBox="1"/>
          <p:nvPr/>
        </p:nvSpPr>
        <p:spPr>
          <a:xfrm rot="20515955">
            <a:off x="5035110" y="1616916"/>
            <a:ext cx="2324100" cy="523220"/>
          </a:xfrm>
          <a:prstGeom prst="rect">
            <a:avLst/>
          </a:prstGeom>
          <a:noFill/>
        </p:spPr>
        <p:txBody>
          <a:bodyPr wrap="square" rtlCol="0">
            <a:spAutoFit/>
          </a:bodyPr>
          <a:lstStyle/>
          <a:p>
            <a:r>
              <a:rPr lang="en-GB" sz="2800" dirty="0">
                <a:solidFill>
                  <a:schemeClr val="tx2"/>
                </a:solidFill>
              </a:rPr>
              <a:t>Forming</a:t>
            </a:r>
            <a:r>
              <a:rPr lang="en-GB" sz="2800" dirty="0"/>
              <a:t> </a:t>
            </a:r>
            <a:r>
              <a:rPr lang="en-GB" sz="2800" dirty="0">
                <a:solidFill>
                  <a:schemeClr val="tx2"/>
                </a:solidFill>
              </a:rPr>
              <a:t>stage</a:t>
            </a:r>
          </a:p>
        </p:txBody>
      </p:sp>
      <p:sp>
        <p:nvSpPr>
          <p:cNvPr id="6" name="TextBox 5">
            <a:extLst>
              <a:ext uri="{FF2B5EF4-FFF2-40B4-BE49-F238E27FC236}">
                <a16:creationId xmlns:a16="http://schemas.microsoft.com/office/drawing/2014/main" id="{D44A37C0-B917-436F-A2A0-7A94F8437053}"/>
              </a:ext>
            </a:extLst>
          </p:cNvPr>
          <p:cNvSpPr txBox="1"/>
          <p:nvPr/>
        </p:nvSpPr>
        <p:spPr>
          <a:xfrm>
            <a:off x="7041367" y="1743053"/>
            <a:ext cx="2871766" cy="523220"/>
          </a:xfrm>
          <a:prstGeom prst="rect">
            <a:avLst/>
          </a:prstGeom>
          <a:noFill/>
        </p:spPr>
        <p:txBody>
          <a:bodyPr wrap="square" rtlCol="0">
            <a:spAutoFit/>
          </a:bodyPr>
          <a:lstStyle/>
          <a:p>
            <a:r>
              <a:rPr lang="en-GB" sz="2800" dirty="0">
                <a:solidFill>
                  <a:schemeClr val="tx2"/>
                </a:solidFill>
              </a:rPr>
              <a:t>Storming</a:t>
            </a:r>
            <a:r>
              <a:rPr lang="en-GB" sz="2800" dirty="0"/>
              <a:t> </a:t>
            </a:r>
            <a:r>
              <a:rPr lang="en-GB" sz="2800" dirty="0">
                <a:solidFill>
                  <a:schemeClr val="tx2"/>
                </a:solidFill>
              </a:rPr>
              <a:t>stage</a:t>
            </a:r>
            <a:r>
              <a:rPr lang="en-GB" sz="2800" dirty="0"/>
              <a:t> </a:t>
            </a:r>
          </a:p>
        </p:txBody>
      </p:sp>
      <p:sp>
        <p:nvSpPr>
          <p:cNvPr id="7" name="TextBox 6">
            <a:extLst>
              <a:ext uri="{FF2B5EF4-FFF2-40B4-BE49-F238E27FC236}">
                <a16:creationId xmlns:a16="http://schemas.microsoft.com/office/drawing/2014/main" id="{C03C773E-01DD-4BC4-B2A1-491C1CB69140}"/>
              </a:ext>
            </a:extLst>
          </p:cNvPr>
          <p:cNvSpPr txBox="1"/>
          <p:nvPr/>
        </p:nvSpPr>
        <p:spPr>
          <a:xfrm rot="2150782">
            <a:off x="9028253" y="1638342"/>
            <a:ext cx="3041008" cy="523220"/>
          </a:xfrm>
          <a:prstGeom prst="rect">
            <a:avLst/>
          </a:prstGeom>
          <a:noFill/>
        </p:spPr>
        <p:txBody>
          <a:bodyPr wrap="square" rtlCol="0">
            <a:spAutoFit/>
          </a:bodyPr>
          <a:lstStyle/>
          <a:p>
            <a:r>
              <a:rPr lang="en-GB" sz="2800" dirty="0">
                <a:solidFill>
                  <a:schemeClr val="tx2"/>
                </a:solidFill>
              </a:rPr>
              <a:t>Norming</a:t>
            </a:r>
            <a:r>
              <a:rPr lang="en-GB" sz="2800" dirty="0"/>
              <a:t> </a:t>
            </a:r>
            <a:r>
              <a:rPr lang="en-GB" sz="2800" dirty="0">
                <a:solidFill>
                  <a:schemeClr val="tx2"/>
                </a:solidFill>
              </a:rPr>
              <a:t>stage</a:t>
            </a:r>
          </a:p>
        </p:txBody>
      </p:sp>
      <p:sp>
        <p:nvSpPr>
          <p:cNvPr id="8" name="TextBox 7">
            <a:extLst>
              <a:ext uri="{FF2B5EF4-FFF2-40B4-BE49-F238E27FC236}">
                <a16:creationId xmlns:a16="http://schemas.microsoft.com/office/drawing/2014/main" id="{80FCCDE6-F34D-407F-BEE2-CA9B68AF1B80}"/>
              </a:ext>
            </a:extLst>
          </p:cNvPr>
          <p:cNvSpPr txBox="1"/>
          <p:nvPr/>
        </p:nvSpPr>
        <p:spPr>
          <a:xfrm rot="698268">
            <a:off x="1898508" y="4696436"/>
            <a:ext cx="3105150" cy="523220"/>
          </a:xfrm>
          <a:prstGeom prst="rect">
            <a:avLst/>
          </a:prstGeom>
          <a:noFill/>
        </p:spPr>
        <p:txBody>
          <a:bodyPr wrap="square" rtlCol="0">
            <a:spAutoFit/>
          </a:bodyPr>
          <a:lstStyle/>
          <a:p>
            <a:r>
              <a:rPr lang="en-GB" sz="2800" dirty="0">
                <a:solidFill>
                  <a:schemeClr val="tx2"/>
                </a:solidFill>
              </a:rPr>
              <a:t>Performing</a:t>
            </a:r>
            <a:r>
              <a:rPr lang="en-GB" sz="2800" dirty="0"/>
              <a:t> </a:t>
            </a:r>
            <a:r>
              <a:rPr lang="en-GB" sz="2800" dirty="0">
                <a:solidFill>
                  <a:schemeClr val="tx2"/>
                </a:solidFill>
              </a:rPr>
              <a:t>stage</a:t>
            </a:r>
          </a:p>
        </p:txBody>
      </p:sp>
      <p:sp>
        <p:nvSpPr>
          <p:cNvPr id="9" name="TextBox 8">
            <a:extLst>
              <a:ext uri="{FF2B5EF4-FFF2-40B4-BE49-F238E27FC236}">
                <a16:creationId xmlns:a16="http://schemas.microsoft.com/office/drawing/2014/main" id="{B73FFDE1-BAA6-440A-BFFE-32E26706659E}"/>
              </a:ext>
            </a:extLst>
          </p:cNvPr>
          <p:cNvSpPr txBox="1"/>
          <p:nvPr/>
        </p:nvSpPr>
        <p:spPr>
          <a:xfrm rot="18319055">
            <a:off x="8471904" y="4772468"/>
            <a:ext cx="2667000" cy="523220"/>
          </a:xfrm>
          <a:prstGeom prst="rect">
            <a:avLst/>
          </a:prstGeom>
          <a:noFill/>
        </p:spPr>
        <p:txBody>
          <a:bodyPr wrap="square" rtlCol="0">
            <a:spAutoFit/>
          </a:bodyPr>
          <a:lstStyle/>
          <a:p>
            <a:r>
              <a:rPr lang="en-GB" sz="2800" dirty="0">
                <a:solidFill>
                  <a:schemeClr val="tx2"/>
                </a:solidFill>
              </a:rPr>
              <a:t>Adjourning</a:t>
            </a:r>
            <a:r>
              <a:rPr lang="en-GB" sz="2800" dirty="0"/>
              <a:t> stage</a:t>
            </a:r>
          </a:p>
        </p:txBody>
      </p:sp>
      <p:cxnSp>
        <p:nvCxnSpPr>
          <p:cNvPr id="13" name="Straight Arrow Connector 12">
            <a:extLst>
              <a:ext uri="{FF2B5EF4-FFF2-40B4-BE49-F238E27FC236}">
                <a16:creationId xmlns:a16="http://schemas.microsoft.com/office/drawing/2014/main" id="{897F047F-91E2-49EC-A82B-610E964EEC86}"/>
              </a:ext>
            </a:extLst>
          </p:cNvPr>
          <p:cNvCxnSpPr>
            <a:cxnSpLocks/>
            <a:endCxn id="5" idx="2"/>
          </p:cNvCxnSpPr>
          <p:nvPr/>
        </p:nvCxnSpPr>
        <p:spPr>
          <a:xfrm flipH="1" flipV="1">
            <a:off x="6278295" y="2127237"/>
            <a:ext cx="1317330" cy="109906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EEBAE15F-BDEF-40CB-937A-41880D378A9E}"/>
              </a:ext>
            </a:extLst>
          </p:cNvPr>
          <p:cNvCxnSpPr>
            <a:cxnSpLocks/>
          </p:cNvCxnSpPr>
          <p:nvPr/>
        </p:nvCxnSpPr>
        <p:spPr>
          <a:xfrm flipH="1" flipV="1">
            <a:off x="8248650" y="2266273"/>
            <a:ext cx="228600" cy="93412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CA302956-D040-4489-A4AE-75288729BA5F}"/>
              </a:ext>
            </a:extLst>
          </p:cNvPr>
          <p:cNvCxnSpPr>
            <a:cxnSpLocks/>
          </p:cNvCxnSpPr>
          <p:nvPr/>
        </p:nvCxnSpPr>
        <p:spPr>
          <a:xfrm flipV="1">
            <a:off x="9163048" y="1899952"/>
            <a:ext cx="933452" cy="139242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5B1BCA9E-5FF1-48B6-8860-39CFE6FE29AB}"/>
              </a:ext>
            </a:extLst>
          </p:cNvPr>
          <p:cNvCxnSpPr>
            <a:cxnSpLocks/>
          </p:cNvCxnSpPr>
          <p:nvPr/>
        </p:nvCxnSpPr>
        <p:spPr>
          <a:xfrm flipH="1">
            <a:off x="3295650" y="3816404"/>
            <a:ext cx="1400074" cy="96514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D8E60E9F-BA99-4239-98AE-5CB4FF347138}"/>
              </a:ext>
            </a:extLst>
          </p:cNvPr>
          <p:cNvCxnSpPr/>
          <p:nvPr/>
        </p:nvCxnSpPr>
        <p:spPr>
          <a:xfrm>
            <a:off x="8018357" y="3770573"/>
            <a:ext cx="1563793" cy="101097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24" name="Picture 23">
            <a:extLst>
              <a:ext uri="{FF2B5EF4-FFF2-40B4-BE49-F238E27FC236}">
                <a16:creationId xmlns:a16="http://schemas.microsoft.com/office/drawing/2014/main" id="{737B5077-EE13-48B2-9D07-5544D22B9763}"/>
              </a:ext>
            </a:extLst>
          </p:cNvPr>
          <p:cNvPicPr>
            <a:picLocks noChangeAspect="1"/>
          </p:cNvPicPr>
          <p:nvPr/>
        </p:nvPicPr>
        <p:blipFill>
          <a:blip r:embed="rId3"/>
          <a:stretch>
            <a:fillRect/>
          </a:stretch>
        </p:blipFill>
        <p:spPr>
          <a:xfrm>
            <a:off x="1225508" y="946144"/>
            <a:ext cx="3442866" cy="1670660"/>
          </a:xfrm>
          <a:prstGeom prst="rect">
            <a:avLst/>
          </a:prstGeom>
        </p:spPr>
      </p:pic>
      <p:pic>
        <p:nvPicPr>
          <p:cNvPr id="26" name="Picture 25">
            <a:extLst>
              <a:ext uri="{FF2B5EF4-FFF2-40B4-BE49-F238E27FC236}">
                <a16:creationId xmlns:a16="http://schemas.microsoft.com/office/drawing/2014/main" id="{765664BD-DD6B-4E64-BF61-23C55E62B212}"/>
              </a:ext>
            </a:extLst>
          </p:cNvPr>
          <p:cNvPicPr>
            <a:picLocks noChangeAspect="1"/>
          </p:cNvPicPr>
          <p:nvPr/>
        </p:nvPicPr>
        <p:blipFill>
          <a:blip r:embed="rId4"/>
          <a:stretch>
            <a:fillRect/>
          </a:stretch>
        </p:blipFill>
        <p:spPr>
          <a:xfrm rot="508631">
            <a:off x="5071030" y="4235124"/>
            <a:ext cx="3185645" cy="1569899"/>
          </a:xfrm>
          <a:prstGeom prst="rect">
            <a:avLst/>
          </a:prstGeom>
        </p:spPr>
      </p:pic>
    </p:spTree>
    <p:extLst>
      <p:ext uri="{BB962C8B-B14F-4D97-AF65-F5344CB8AC3E}">
        <p14:creationId xmlns:p14="http://schemas.microsoft.com/office/powerpoint/2010/main" val="2488085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pic>
        <p:nvPicPr>
          <p:cNvPr id="1028" name="Picture 70">
            <a:extLst>
              <a:ext uri="{FF2B5EF4-FFF2-40B4-BE49-F238E27FC236}">
                <a16:creationId xmlns:a16="http://schemas.microsoft.com/office/drawing/2014/main" id="{5321D838-2C7E-4177-9DD3-DAC78324A2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029" name="Picture 72">
            <a:extLst>
              <a:ext uri="{FF2B5EF4-FFF2-40B4-BE49-F238E27FC236}">
                <a16:creationId xmlns:a16="http://schemas.microsoft.com/office/drawing/2014/main" id="{0146E45C-1450-4186-B501-74F221F897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1030" name="Picture 74">
            <a:extLst>
              <a:ext uri="{FF2B5EF4-FFF2-40B4-BE49-F238E27FC236}">
                <a16:creationId xmlns:a16="http://schemas.microsoft.com/office/drawing/2014/main" id="{EEDDA48B-BC04-4915-ADA3-A1A9522EB0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1031" name="Rectangle 76">
            <a:extLst>
              <a:ext uri="{FF2B5EF4-FFF2-40B4-BE49-F238E27FC236}">
                <a16:creationId xmlns:a16="http://schemas.microsoft.com/office/drawing/2014/main" id="{78C9D07A-5A22-4E55-B18A-47CF07E508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32" name="Rectangle 78">
            <a:extLst>
              <a:ext uri="{FF2B5EF4-FFF2-40B4-BE49-F238E27FC236}">
                <a16:creationId xmlns:a16="http://schemas.microsoft.com/office/drawing/2014/main" id="{3D71E629-0739-4A59-972B-A9E9A4500E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1033" name="Rectangle 80">
            <a:extLst>
              <a:ext uri="{FF2B5EF4-FFF2-40B4-BE49-F238E27FC236}">
                <a16:creationId xmlns:a16="http://schemas.microsoft.com/office/drawing/2014/main" id="{4930BBBA-6F9F-4D27-AD61-45935240C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4" name="Picture 82">
            <a:extLst>
              <a:ext uri="{FF2B5EF4-FFF2-40B4-BE49-F238E27FC236}">
                <a16:creationId xmlns:a16="http://schemas.microsoft.com/office/drawing/2014/main" id="{4FED5ABE-AA8E-4BAE-B923-EB99ABDE02A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0" y="-8207"/>
            <a:ext cx="12192000" cy="6858000"/>
          </a:xfrm>
          <a:prstGeom prst="rect">
            <a:avLst/>
          </a:prstGeom>
        </p:spPr>
      </p:pic>
      <p:pic>
        <p:nvPicPr>
          <p:cNvPr id="1035" name="Picture 84">
            <a:extLst>
              <a:ext uri="{FF2B5EF4-FFF2-40B4-BE49-F238E27FC236}">
                <a16:creationId xmlns:a16="http://schemas.microsoft.com/office/drawing/2014/main" id="{E0811D79-2C71-4B37-82AD-761836DCBD1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1" y="4688333"/>
            <a:ext cx="6400800" cy="185701"/>
          </a:xfrm>
          <a:prstGeom prst="rect">
            <a:avLst/>
          </a:prstGeom>
        </p:spPr>
      </p:pic>
      <p:sp>
        <p:nvSpPr>
          <p:cNvPr id="1036" name="Rectangle 86">
            <a:extLst>
              <a:ext uri="{FF2B5EF4-FFF2-40B4-BE49-F238E27FC236}">
                <a16:creationId xmlns:a16="http://schemas.microsoft.com/office/drawing/2014/main" id="{929B6C0D-2AB5-4965-B573-1D00F1D0B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162908"/>
            <a:ext cx="6411743" cy="2532185"/>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C01BF01-12AE-48BE-958D-E30AE1582C19}"/>
              </a:ext>
            </a:extLst>
          </p:cNvPr>
          <p:cNvSpPr>
            <a:spLocks noGrp="1"/>
          </p:cNvSpPr>
          <p:nvPr>
            <p:ph type="title"/>
          </p:nvPr>
        </p:nvSpPr>
        <p:spPr>
          <a:xfrm>
            <a:off x="603931" y="2375792"/>
            <a:ext cx="5192940" cy="2133600"/>
          </a:xfrm>
        </p:spPr>
        <p:txBody>
          <a:bodyPr vert="horz" lIns="91440" tIns="45720" rIns="91440" bIns="45720" rtlCol="0" anchor="ctr">
            <a:normAutofit/>
          </a:bodyPr>
          <a:lstStyle/>
          <a:p>
            <a:pPr algn="r"/>
            <a:r>
              <a:rPr lang="en-US" sz="1400" dirty="0"/>
              <a:t>.</a:t>
            </a:r>
          </a:p>
        </p:txBody>
      </p:sp>
      <p:sp>
        <p:nvSpPr>
          <p:cNvPr id="3" name="Text Placeholder 2">
            <a:extLst>
              <a:ext uri="{FF2B5EF4-FFF2-40B4-BE49-F238E27FC236}">
                <a16:creationId xmlns:a16="http://schemas.microsoft.com/office/drawing/2014/main" id="{37991BAE-7DE6-4A2F-98C3-A924E050488A}"/>
              </a:ext>
            </a:extLst>
          </p:cNvPr>
          <p:cNvSpPr>
            <a:spLocks noGrp="1"/>
          </p:cNvSpPr>
          <p:nvPr>
            <p:ph type="body" sz="half" idx="2"/>
          </p:nvPr>
        </p:nvSpPr>
        <p:spPr>
          <a:xfrm>
            <a:off x="460301" y="2962353"/>
            <a:ext cx="5192940" cy="1117687"/>
          </a:xfrm>
        </p:spPr>
        <p:txBody>
          <a:bodyPr vert="horz" lIns="91440" tIns="45720" rIns="91440" bIns="45720" rtlCol="0">
            <a:normAutofit/>
          </a:bodyPr>
          <a:lstStyle/>
          <a:p>
            <a:pPr algn="r"/>
            <a:r>
              <a:rPr lang="en-US" sz="2000" dirty="0"/>
              <a:t>Stages of team development -  how they help in our business?</a:t>
            </a:r>
          </a:p>
        </p:txBody>
      </p:sp>
      <p:pic>
        <p:nvPicPr>
          <p:cNvPr id="1026" name="Picture 2" descr="Image result for benefits of team working image">
            <a:extLst>
              <a:ext uri="{FF2B5EF4-FFF2-40B4-BE49-F238E27FC236}">
                <a16:creationId xmlns:a16="http://schemas.microsoft.com/office/drawing/2014/main" id="{03BA350E-F7F2-41FD-B28B-26B58B82DAB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36079" y="1682588"/>
            <a:ext cx="4809490" cy="3492823"/>
          </a:xfrm>
          <a:prstGeom prst="rect">
            <a:avLst/>
          </a:prstGeom>
          <a:noFill/>
          <a:ln>
            <a:noFill/>
          </a:ln>
          <a:effectLst>
            <a:outerShdw blurRad="76200" dist="63500" dir="5040000" algn="tl" rotWithShape="0">
              <a:srgbClr val="000000">
                <a:alpha val="41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39584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ACEA4C-7EF1-4207-8067-031091D025C9}"/>
              </a:ext>
            </a:extLst>
          </p:cNvPr>
          <p:cNvSpPr>
            <a:spLocks noGrp="1"/>
          </p:cNvSpPr>
          <p:nvPr>
            <p:ph type="title"/>
          </p:nvPr>
        </p:nvSpPr>
        <p:spPr/>
        <p:txBody>
          <a:bodyPr/>
          <a:lstStyle/>
          <a:p>
            <a:r>
              <a:rPr lang="en-GB" dirty="0"/>
              <a:t>Managing conflict</a:t>
            </a:r>
          </a:p>
        </p:txBody>
      </p:sp>
      <p:sp>
        <p:nvSpPr>
          <p:cNvPr id="3" name="Content Placeholder 2">
            <a:extLst>
              <a:ext uri="{FF2B5EF4-FFF2-40B4-BE49-F238E27FC236}">
                <a16:creationId xmlns:a16="http://schemas.microsoft.com/office/drawing/2014/main" id="{B9143637-83B1-4E91-8890-4F871EAFBB65}"/>
              </a:ext>
            </a:extLst>
          </p:cNvPr>
          <p:cNvSpPr>
            <a:spLocks noGrp="1"/>
          </p:cNvSpPr>
          <p:nvPr>
            <p:ph sz="half" idx="1"/>
          </p:nvPr>
        </p:nvSpPr>
        <p:spPr/>
        <p:txBody>
          <a:bodyPr/>
          <a:lstStyle/>
          <a:p>
            <a:r>
              <a:rPr lang="en-GB" dirty="0"/>
              <a:t>What's managing conflict?</a:t>
            </a:r>
          </a:p>
          <a:p>
            <a:endParaRPr lang="en-GB" dirty="0"/>
          </a:p>
          <a:p>
            <a:r>
              <a:rPr lang="en-GB" dirty="0"/>
              <a:t>How does conflict happen?</a:t>
            </a:r>
          </a:p>
          <a:p>
            <a:endParaRPr lang="en-GB" dirty="0"/>
          </a:p>
          <a:p>
            <a:r>
              <a:rPr lang="en-GB" dirty="0"/>
              <a:t>How to resolve conflict?</a:t>
            </a:r>
          </a:p>
        </p:txBody>
      </p:sp>
      <p:pic>
        <p:nvPicPr>
          <p:cNvPr id="8" name="Online Media 7" title="The Office - Conflict Resolution (Episode Highlight)">
            <a:hlinkClick r:id="" action="ppaction://media"/>
            <a:extLst>
              <a:ext uri="{FF2B5EF4-FFF2-40B4-BE49-F238E27FC236}">
                <a16:creationId xmlns:a16="http://schemas.microsoft.com/office/drawing/2014/main" id="{C006DE2F-99C7-4BA1-863B-69D36318B457}"/>
              </a:ext>
            </a:extLst>
          </p:cNvPr>
          <p:cNvPicPr>
            <a:picLocks noGrp="1" noRot="1" noChangeAspect="1"/>
          </p:cNvPicPr>
          <p:nvPr>
            <p:ph sz="half" idx="2"/>
            <a:videoFile r:link="rId1"/>
          </p:nvPr>
        </p:nvPicPr>
        <p:blipFill>
          <a:blip r:embed="rId4"/>
          <a:stretch>
            <a:fillRect/>
          </a:stretch>
        </p:blipFill>
        <p:spPr>
          <a:xfrm>
            <a:off x="5659438" y="2849563"/>
            <a:ext cx="4572000" cy="2571750"/>
          </a:xfrm>
          <a:prstGeom prst="rect">
            <a:avLst/>
          </a:prstGeom>
        </p:spPr>
      </p:pic>
    </p:spTree>
    <p:extLst>
      <p:ext uri="{BB962C8B-B14F-4D97-AF65-F5344CB8AC3E}">
        <p14:creationId xmlns:p14="http://schemas.microsoft.com/office/powerpoint/2010/main" val="5422372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5321D838-2C7E-4177-9DD3-DAC78324A2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4" name="Picture 13">
            <a:extLst>
              <a:ext uri="{FF2B5EF4-FFF2-40B4-BE49-F238E27FC236}">
                <a16:creationId xmlns:a16="http://schemas.microsoft.com/office/drawing/2014/main" id="{224C28B3-E902-49D1-98A0-582D277A0E0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a:extLst>
              <a:ext uri="{FF2B5EF4-FFF2-40B4-BE49-F238E27FC236}">
                <a16:creationId xmlns:a16="http://schemas.microsoft.com/office/drawing/2014/main" id="{F3A6C14C-E755-4A02-821B-6EA2D4C9F20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8" name="Rectangle 17">
            <a:extLst>
              <a:ext uri="{FF2B5EF4-FFF2-40B4-BE49-F238E27FC236}">
                <a16:creationId xmlns:a16="http://schemas.microsoft.com/office/drawing/2014/main" id="{6478287C-E119-4E9C-95B0-518478BD9D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a:extLst>
              <a:ext uri="{FF2B5EF4-FFF2-40B4-BE49-F238E27FC236}">
                <a16:creationId xmlns:a16="http://schemas.microsoft.com/office/drawing/2014/main" id="{EA4A294F-6D36-425B-8632-27FD6A284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22" name="Rectangle 21">
            <a:extLst>
              <a:ext uri="{FF2B5EF4-FFF2-40B4-BE49-F238E27FC236}">
                <a16:creationId xmlns:a16="http://schemas.microsoft.com/office/drawing/2014/main" id="{C610D2AE-07EF-436A-9755-AA8DF4B933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23">
            <a:extLst>
              <a:ext uri="{FF2B5EF4-FFF2-40B4-BE49-F238E27FC236}">
                <a16:creationId xmlns:a16="http://schemas.microsoft.com/office/drawing/2014/main" id="{6CACDD17-9043-46DF-882D-420365B79C1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6" name="Rectangle 25">
            <a:extLst>
              <a:ext uri="{FF2B5EF4-FFF2-40B4-BE49-F238E27FC236}">
                <a16:creationId xmlns:a16="http://schemas.microsoft.com/office/drawing/2014/main" id="{CF2D8AD5-434A-4C0E-9F5B-C1AFD645F3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4959094"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646CF498-3701-47F9-AC44-E7C9BDFCC8FF}"/>
              </a:ext>
            </a:extLst>
          </p:cNvPr>
          <p:cNvSpPr>
            <a:spLocks noGrp="1"/>
          </p:cNvSpPr>
          <p:nvPr>
            <p:ph type="title"/>
          </p:nvPr>
        </p:nvSpPr>
        <p:spPr>
          <a:xfrm>
            <a:off x="680321" y="753228"/>
            <a:ext cx="4136123" cy="1080938"/>
          </a:xfrm>
        </p:spPr>
        <p:txBody>
          <a:bodyPr vert="horz" lIns="91440" tIns="45720" rIns="91440" bIns="45720" rtlCol="0" anchor="ctr">
            <a:normAutofit/>
          </a:bodyPr>
          <a:lstStyle/>
          <a:p>
            <a:r>
              <a:rPr lang="en-US" sz="2400" dirty="0"/>
              <a:t>How to achieve in managing conflict?</a:t>
            </a:r>
          </a:p>
        </p:txBody>
      </p:sp>
      <p:pic>
        <p:nvPicPr>
          <p:cNvPr id="28" name="Picture 27">
            <a:extLst>
              <a:ext uri="{FF2B5EF4-FFF2-40B4-BE49-F238E27FC236}">
                <a16:creationId xmlns:a16="http://schemas.microsoft.com/office/drawing/2014/main" id="{E92B246D-47CC-40F8-8DE7-B65D409E945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 y="1970241"/>
            <a:ext cx="4956048" cy="199787"/>
          </a:xfrm>
          <a:prstGeom prst="rect">
            <a:avLst/>
          </a:prstGeom>
        </p:spPr>
      </p:pic>
      <p:sp>
        <p:nvSpPr>
          <p:cNvPr id="3" name="Content Placeholder 2">
            <a:extLst>
              <a:ext uri="{FF2B5EF4-FFF2-40B4-BE49-F238E27FC236}">
                <a16:creationId xmlns:a16="http://schemas.microsoft.com/office/drawing/2014/main" id="{21C36806-4A70-43C4-9F2B-F0660945CC23}"/>
              </a:ext>
            </a:extLst>
          </p:cNvPr>
          <p:cNvSpPr>
            <a:spLocks noGrp="1"/>
          </p:cNvSpPr>
          <p:nvPr>
            <p:ph sz="half" idx="1"/>
          </p:nvPr>
        </p:nvSpPr>
        <p:spPr>
          <a:xfrm>
            <a:off x="680321" y="2336873"/>
            <a:ext cx="4136123" cy="3599316"/>
          </a:xfrm>
        </p:spPr>
        <p:txBody>
          <a:bodyPr vert="horz" lIns="91440" tIns="45720" rIns="91440" bIns="45720" rtlCol="0">
            <a:normAutofit/>
          </a:bodyPr>
          <a:lstStyle/>
          <a:p>
            <a:r>
              <a:rPr lang="en-US" sz="1800" dirty="0"/>
              <a:t>Strong leadership.</a:t>
            </a:r>
          </a:p>
          <a:p>
            <a:pPr marL="0"/>
            <a:r>
              <a:rPr lang="en-US" sz="1800" dirty="0"/>
              <a:t>Teams in which members values are different or opinions, tend to experience more conflict.</a:t>
            </a:r>
          </a:p>
          <a:p>
            <a:pPr marL="0"/>
            <a:r>
              <a:rPr lang="en-US" sz="1800" dirty="0"/>
              <a:t> Leaders can get the group to focus on the task at hand and encourage group learning are able to reduce these conflicts and enhance discussion of group issues.</a:t>
            </a:r>
          </a:p>
        </p:txBody>
      </p:sp>
      <p:pic>
        <p:nvPicPr>
          <p:cNvPr id="6" name="Content Placeholder 5">
            <a:extLst>
              <a:ext uri="{FF2B5EF4-FFF2-40B4-BE49-F238E27FC236}">
                <a16:creationId xmlns:a16="http://schemas.microsoft.com/office/drawing/2014/main" id="{F4F95BBD-6920-460F-8427-7F1BABCD877A}"/>
              </a:ext>
            </a:extLst>
          </p:cNvPr>
          <p:cNvPicPr>
            <a:picLocks noGrp="1" noChangeAspect="1"/>
          </p:cNvPicPr>
          <p:nvPr>
            <p:ph sz="half" idx="2"/>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276090" y="1286453"/>
            <a:ext cx="6303134" cy="4254614"/>
          </a:xfrm>
          <a:prstGeom prst="rect">
            <a:avLst/>
          </a:prstGeom>
          <a:ln>
            <a:noFill/>
          </a:ln>
          <a:effectLst>
            <a:outerShdw blurRad="76200" dist="63500" dir="5040000" algn="tl" rotWithShape="0">
              <a:srgbClr val="000000">
                <a:alpha val="41000"/>
              </a:srgbClr>
            </a:outerShdw>
          </a:effectLst>
        </p:spPr>
      </p:pic>
      <p:sp>
        <p:nvSpPr>
          <p:cNvPr id="7" name="TextBox 6">
            <a:extLst>
              <a:ext uri="{FF2B5EF4-FFF2-40B4-BE49-F238E27FC236}">
                <a16:creationId xmlns:a16="http://schemas.microsoft.com/office/drawing/2014/main" id="{0533B525-0FC2-4375-9F56-2497DD55A45A}"/>
              </a:ext>
            </a:extLst>
          </p:cNvPr>
          <p:cNvSpPr txBox="1"/>
          <p:nvPr/>
        </p:nvSpPr>
        <p:spPr>
          <a:xfrm>
            <a:off x="8892270" y="5341012"/>
            <a:ext cx="2686954"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6" tooltip="http://www.atlantaartsnetwork.com/tag/worship/">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7" tooltip="https://creativecommons.org/licenses/by-nc-nd/3.0/">
                  <a:extLst>
                    <a:ext uri="{A12FA001-AC4F-418D-AE19-62706E023703}">
                      <ahyp:hlinkClr xmlns:ahyp="http://schemas.microsoft.com/office/drawing/2018/hyperlinkcolor" val="tx"/>
                    </a:ext>
                  </a:extLst>
                </a:hlinkClick>
              </a:rPr>
              <a:t>CC BY-NC-ND</a:t>
            </a:r>
            <a:endParaRPr lang="en-GB" sz="700">
              <a:solidFill>
                <a:srgbClr val="FFFFFF"/>
              </a:solidFill>
            </a:endParaRPr>
          </a:p>
        </p:txBody>
      </p:sp>
    </p:spTree>
    <p:extLst>
      <p:ext uri="{BB962C8B-B14F-4D97-AF65-F5344CB8AC3E}">
        <p14:creationId xmlns:p14="http://schemas.microsoft.com/office/powerpoint/2010/main" val="35775044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useBgFill="1">
        <p:nvSpPr>
          <p:cNvPr id="140" name="Rectangle 139">
            <a:extLst>
              <a:ext uri="{FF2B5EF4-FFF2-40B4-BE49-F238E27FC236}">
                <a16:creationId xmlns:a16="http://schemas.microsoft.com/office/drawing/2014/main" id="{4B0FA309-807F-4C17-98EF-A3BA7388E2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2" name="Picture 141">
            <a:extLst>
              <a:ext uri="{FF2B5EF4-FFF2-40B4-BE49-F238E27FC236}">
                <a16:creationId xmlns:a16="http://schemas.microsoft.com/office/drawing/2014/main" id="{2642A87B-CAE9-4F8F-B293-28388E45D9E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4" name="Rectangle 143">
            <a:extLst>
              <a:ext uri="{FF2B5EF4-FFF2-40B4-BE49-F238E27FC236}">
                <a16:creationId xmlns:a16="http://schemas.microsoft.com/office/drawing/2014/main" id="{C8FA1749-B91A-40E7-AD01-0B9C9C6AF7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4527" y="0"/>
            <a:ext cx="7552944" cy="6858001"/>
          </a:xfrm>
          <a:prstGeom prst="rect">
            <a:avLst/>
          </a:prstGeom>
          <a:solidFill>
            <a:srgbClr val="F094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6" name="Picture 145">
            <a:extLst>
              <a:ext uri="{FF2B5EF4-FFF2-40B4-BE49-F238E27FC236}">
                <a16:creationId xmlns:a16="http://schemas.microsoft.com/office/drawing/2014/main" id="{3B7A934F-FFF7-4353-83D3-4EF66E93EEF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cstate="print">
            <a:extLst>
              <a:ext uri="{28A0092B-C50C-407E-A947-70E740481C1C}">
                <a14:useLocalDpi xmlns:a14="http://schemas.microsoft.com/office/drawing/2010/main" val="0"/>
              </a:ext>
            </a:extLst>
          </a:blip>
          <a:stretch>
            <a:fillRect/>
          </a:stretch>
        </p:blipFill>
        <p:spPr>
          <a:xfrm>
            <a:off x="1" y="5006045"/>
            <a:ext cx="4965192" cy="144668"/>
          </a:xfrm>
          <a:prstGeom prst="rect">
            <a:avLst/>
          </a:prstGeom>
        </p:spPr>
      </p:pic>
      <p:sp>
        <p:nvSpPr>
          <p:cNvPr id="148" name="Rectangle 147">
            <a:extLst>
              <a:ext uri="{FF2B5EF4-FFF2-40B4-BE49-F238E27FC236}">
                <a16:creationId xmlns:a16="http://schemas.microsoft.com/office/drawing/2014/main" id="{700676C8-6DE8-47DD-9A23-D42063A12E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838764"/>
            <a:ext cx="4964567" cy="3180473"/>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B67D5A26-435B-4C18-8888-263D52CFBD11}"/>
              </a:ext>
            </a:extLst>
          </p:cNvPr>
          <p:cNvSpPr>
            <a:spLocks noGrp="1"/>
          </p:cNvSpPr>
          <p:nvPr>
            <p:ph type="title"/>
          </p:nvPr>
        </p:nvSpPr>
        <p:spPr>
          <a:xfrm>
            <a:off x="680321" y="2063262"/>
            <a:ext cx="3739279" cy="2661052"/>
          </a:xfrm>
        </p:spPr>
        <p:txBody>
          <a:bodyPr>
            <a:normAutofit/>
          </a:bodyPr>
          <a:lstStyle/>
          <a:p>
            <a:pPr algn="r"/>
            <a:r>
              <a:rPr lang="en-GB" sz="4400">
                <a:solidFill>
                  <a:srgbClr val="FFFFFF"/>
                </a:solidFill>
              </a:rPr>
              <a:t>TEAM ROLES</a:t>
            </a:r>
          </a:p>
        </p:txBody>
      </p:sp>
      <p:pic>
        <p:nvPicPr>
          <p:cNvPr id="1032" name="Picture 8" descr="Image result for what is belbins roles">
            <a:extLst>
              <a:ext uri="{FF2B5EF4-FFF2-40B4-BE49-F238E27FC236}">
                <a16:creationId xmlns:a16="http://schemas.microsoft.com/office/drawing/2014/main" id="{833F3B83-DBA5-4C64-8B1D-F5F5024082D1}"/>
              </a:ext>
            </a:extLst>
          </p:cNvPr>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a:stretch>
            <a:fillRect/>
          </a:stretch>
        </p:blipFill>
        <p:spPr bwMode="auto">
          <a:xfrm>
            <a:off x="4964566" y="447040"/>
            <a:ext cx="7224258" cy="6217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91635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126" name="Picture 72">
            <a:extLst>
              <a:ext uri="{FF2B5EF4-FFF2-40B4-BE49-F238E27FC236}">
                <a16:creationId xmlns:a16="http://schemas.microsoft.com/office/drawing/2014/main" id="{AF9C2BBD-AAF7-4C85-9BE4-E4C2F52353F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a:gradFill>
            <a:gsLst>
              <a:gs pos="0">
                <a:srgbClr val="F78925"/>
              </a:gs>
              <a:gs pos="50000">
                <a:srgbClr val="D54209"/>
              </a:gs>
              <a:gs pos="100000">
                <a:srgbClr val="8D0000"/>
              </a:gs>
            </a:gsLst>
            <a:lin ang="2520000" scaled="0"/>
          </a:gradFill>
        </p:spPr>
      </p:pic>
      <p:pic>
        <p:nvPicPr>
          <p:cNvPr id="75" name="Picture 74">
            <a:extLst>
              <a:ext uri="{FF2B5EF4-FFF2-40B4-BE49-F238E27FC236}">
                <a16:creationId xmlns:a16="http://schemas.microsoft.com/office/drawing/2014/main" id="{AEEF8B78-E487-4E1A-8945-35B4041B02A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127" name="Rectangle 76">
            <a:extLst>
              <a:ext uri="{FF2B5EF4-FFF2-40B4-BE49-F238E27FC236}">
                <a16:creationId xmlns:a16="http://schemas.microsoft.com/office/drawing/2014/main" id="{B9B4F0B3-5A15-4AAD-B054-8BA9209872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4527"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8" name="Picture 78">
            <a:extLst>
              <a:ext uri="{FF2B5EF4-FFF2-40B4-BE49-F238E27FC236}">
                <a16:creationId xmlns:a16="http://schemas.microsoft.com/office/drawing/2014/main" id="{CCA43FE3-BC3A-4163-B2D9-721AA0F6F4D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cstate="print">
            <a:extLst>
              <a:ext uri="{28A0092B-C50C-407E-A947-70E740481C1C}">
                <a14:useLocalDpi xmlns:a14="http://schemas.microsoft.com/office/drawing/2010/main" val="0"/>
              </a:ext>
            </a:extLst>
          </a:blip>
          <a:stretch>
            <a:fillRect/>
          </a:stretch>
        </p:blipFill>
        <p:spPr>
          <a:xfrm>
            <a:off x="1" y="5006045"/>
            <a:ext cx="4965192" cy="144049"/>
          </a:xfrm>
          <a:prstGeom prst="rect">
            <a:avLst/>
          </a:prstGeom>
        </p:spPr>
      </p:pic>
      <p:sp>
        <p:nvSpPr>
          <p:cNvPr id="5129" name="Rectangle 80">
            <a:extLst>
              <a:ext uri="{FF2B5EF4-FFF2-40B4-BE49-F238E27FC236}">
                <a16:creationId xmlns:a16="http://schemas.microsoft.com/office/drawing/2014/main" id="{488AAD42-9F71-4F14-AE1E-C05DCFC606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838764"/>
            <a:ext cx="4964567" cy="3180473"/>
          </a:xfrm>
          <a:prstGeom prst="rect">
            <a:avLst/>
          </a:prstGeom>
          <a:solidFill>
            <a:srgbClr val="0D0D0D"/>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C7A2C119-E18A-4644-9CFA-A4EAE4E3D69C}"/>
              </a:ext>
            </a:extLst>
          </p:cNvPr>
          <p:cNvSpPr>
            <a:spLocks noGrp="1"/>
          </p:cNvSpPr>
          <p:nvPr>
            <p:ph type="ctrTitle"/>
          </p:nvPr>
        </p:nvSpPr>
        <p:spPr>
          <a:xfrm>
            <a:off x="680322" y="2063262"/>
            <a:ext cx="3739278" cy="2661138"/>
          </a:xfrm>
        </p:spPr>
        <p:txBody>
          <a:bodyPr anchor="ctr">
            <a:normAutofit/>
          </a:bodyPr>
          <a:lstStyle/>
          <a:p>
            <a:r>
              <a:rPr lang="en-GB">
                <a:solidFill>
                  <a:srgbClr val="FFFFFF"/>
                </a:solidFill>
              </a:rPr>
              <a:t>BENEFITS OF TEAM ROLES</a:t>
            </a:r>
          </a:p>
        </p:txBody>
      </p:sp>
      <p:sp>
        <p:nvSpPr>
          <p:cNvPr id="5130" name="Rectangle 82">
            <a:extLst>
              <a:ext uri="{FF2B5EF4-FFF2-40B4-BE49-F238E27FC236}">
                <a16:creationId xmlns:a16="http://schemas.microsoft.com/office/drawing/2014/main" id="{61B962C9-BE53-4915-9C0C-B53DCD378D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76090" y="642795"/>
            <a:ext cx="6272654" cy="5575126"/>
          </a:xfrm>
          <a:prstGeom prst="rect">
            <a:avLst/>
          </a:prstGeom>
          <a:solidFill>
            <a:schemeClr val="bg1"/>
          </a:solidFill>
          <a:ln>
            <a:noFill/>
          </a:ln>
          <a:effectLst>
            <a:outerShdw blurRad="76200" dist="63500" dir="5040000" algn="t"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4" name="Picture 4" descr="Image result for BEnefits of team roles image">
            <a:extLst>
              <a:ext uri="{FF2B5EF4-FFF2-40B4-BE49-F238E27FC236}">
                <a16:creationId xmlns:a16="http://schemas.microsoft.com/office/drawing/2014/main" id="{1E0A157A-8000-4854-8CE8-4CD2C2D49AE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93085" y="1849408"/>
            <a:ext cx="5629268" cy="3152390"/>
          </a:xfrm>
          <a:prstGeom prst="rect">
            <a:avLst/>
          </a:prstGeom>
          <a:noFill/>
          <a:ln>
            <a:noFill/>
          </a:ln>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7774848"/>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4" name="Picture 73">
            <a:extLst>
              <a:ext uri="{FF2B5EF4-FFF2-40B4-BE49-F238E27FC236}">
                <a16:creationId xmlns:a16="http://schemas.microsoft.com/office/drawing/2014/main" id="{B3F9E774-F054-4892-8E69-C76B2C8545F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a:gradFill>
            <a:gsLst>
              <a:gs pos="0">
                <a:srgbClr val="F78925"/>
              </a:gs>
              <a:gs pos="50000">
                <a:srgbClr val="D54209"/>
              </a:gs>
              <a:gs pos="100000">
                <a:srgbClr val="8D0000"/>
              </a:gs>
            </a:gsLst>
            <a:lin ang="2520000" scaled="0"/>
          </a:gradFill>
        </p:spPr>
      </p:pic>
      <p:pic>
        <p:nvPicPr>
          <p:cNvPr id="76" name="Picture 75">
            <a:extLst>
              <a:ext uri="{FF2B5EF4-FFF2-40B4-BE49-F238E27FC236}">
                <a16:creationId xmlns:a16="http://schemas.microsoft.com/office/drawing/2014/main" id="{BEF6A099-2A38-4C66-88FF-FDBCB564E5F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8" name="Rectangle 77">
            <a:extLst>
              <a:ext uri="{FF2B5EF4-FFF2-40B4-BE49-F238E27FC236}">
                <a16:creationId xmlns:a16="http://schemas.microsoft.com/office/drawing/2014/main" id="{D0D98427-7B26-46E2-93FE-CB8CD38542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a:extLst>
              <a:ext uri="{FF2B5EF4-FFF2-40B4-BE49-F238E27FC236}">
                <a16:creationId xmlns:a16="http://schemas.microsoft.com/office/drawing/2014/main" id="{B15A4233-F980-4EF6-B2C0-D7C63E752A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4959094" cy="1368198"/>
          </a:xfrm>
          <a:prstGeom prst="rect">
            <a:avLst/>
          </a:prstGeom>
          <a:solidFill>
            <a:srgbClr val="0D0D0D"/>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533CCCFA-7F78-45B6-8CBB-3B38D3A7305F}"/>
              </a:ext>
            </a:extLst>
          </p:cNvPr>
          <p:cNvSpPr>
            <a:spLocks noGrp="1"/>
          </p:cNvSpPr>
          <p:nvPr>
            <p:ph type="title"/>
          </p:nvPr>
        </p:nvSpPr>
        <p:spPr>
          <a:xfrm>
            <a:off x="680321" y="753228"/>
            <a:ext cx="4136123" cy="1080938"/>
          </a:xfrm>
        </p:spPr>
        <p:txBody>
          <a:bodyPr>
            <a:normAutofit/>
          </a:bodyPr>
          <a:lstStyle/>
          <a:p>
            <a:pPr algn="ctr"/>
            <a:r>
              <a:rPr lang="en-GB" sz="2400" dirty="0">
                <a:solidFill>
                  <a:srgbClr val="FFFFFF"/>
                </a:solidFill>
              </a:rPr>
              <a:t> SUCCESSFUL TEAM DEVELOPMENT</a:t>
            </a:r>
          </a:p>
        </p:txBody>
      </p:sp>
      <p:pic>
        <p:nvPicPr>
          <p:cNvPr id="82" name="Picture 81">
            <a:extLst>
              <a:ext uri="{FF2B5EF4-FFF2-40B4-BE49-F238E27FC236}">
                <a16:creationId xmlns:a16="http://schemas.microsoft.com/office/drawing/2014/main" id="{3B7E3E62-AACE-4D18-93B3-B4C452E287C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2" y="1970241"/>
            <a:ext cx="4956048" cy="199787"/>
          </a:xfrm>
          <a:prstGeom prst="rect">
            <a:avLst/>
          </a:prstGeom>
        </p:spPr>
      </p:pic>
      <p:sp useBgFill="1">
        <p:nvSpPr>
          <p:cNvPr id="84" name="Rectangle 83">
            <a:extLst>
              <a:ext uri="{FF2B5EF4-FFF2-40B4-BE49-F238E27FC236}">
                <a16:creationId xmlns:a16="http://schemas.microsoft.com/office/drawing/2014/main" id="{421B5709-714B-4EA8-8C75-C105D9B4D5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76090" y="642795"/>
            <a:ext cx="6272654" cy="5575126"/>
          </a:xfrm>
          <a:prstGeom prst="rect">
            <a:avLst/>
          </a:prstGeom>
          <a:ln>
            <a:noFill/>
          </a:ln>
          <a:effectLst>
            <a:outerShdw blurRad="76200" dist="63500" dir="5040000" algn="t"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3" name="Picture 2" descr="Image result for SUCCESSFUL TEAM DEVELOPMENT IMAGE">
            <a:extLst>
              <a:ext uri="{FF2B5EF4-FFF2-40B4-BE49-F238E27FC236}">
                <a16:creationId xmlns:a16="http://schemas.microsoft.com/office/drawing/2014/main" id="{1D8C4291-22A8-431A-BF0D-3727D85D07A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93085" y="2018286"/>
            <a:ext cx="5629268" cy="2814634"/>
          </a:xfrm>
          <a:prstGeom prst="rect">
            <a:avLst/>
          </a:prstGeom>
          <a:noFill/>
          <a:ln>
            <a:noFill/>
          </a:ln>
          <a:effectLst/>
          <a:extLst>
            <a:ext uri="{909E8E84-426E-40DD-AFC4-6F175D3DCCD1}">
              <a14:hiddenFill xmlns:a14="http://schemas.microsoft.com/office/drawing/2010/main">
                <a:solidFill>
                  <a:srgbClr val="FFFFFF"/>
                </a:solidFill>
              </a14:hiddenFill>
            </a:ext>
          </a:extLst>
        </p:spPr>
      </p:pic>
      <p:sp>
        <p:nvSpPr>
          <p:cNvPr id="4" name="Content Placeholder 3">
            <a:extLst>
              <a:ext uri="{FF2B5EF4-FFF2-40B4-BE49-F238E27FC236}">
                <a16:creationId xmlns:a16="http://schemas.microsoft.com/office/drawing/2014/main" id="{7B005F5E-4CA3-41B7-A532-D5BEBB40A9EB}"/>
              </a:ext>
            </a:extLst>
          </p:cNvPr>
          <p:cNvSpPr>
            <a:spLocks noGrp="1"/>
          </p:cNvSpPr>
          <p:nvPr>
            <p:ph idx="1"/>
          </p:nvPr>
        </p:nvSpPr>
        <p:spPr>
          <a:xfrm>
            <a:off x="680321" y="2336873"/>
            <a:ext cx="3315479" cy="2783767"/>
          </a:xfrm>
        </p:spPr>
        <p:txBody>
          <a:bodyPr/>
          <a:lstStyle/>
          <a:p>
            <a:r>
              <a:rPr lang="en-GB" dirty="0"/>
              <a:t>TEAMWORK</a:t>
            </a:r>
          </a:p>
          <a:p>
            <a:r>
              <a:rPr lang="en-GB" dirty="0"/>
              <a:t>INOVATION</a:t>
            </a:r>
          </a:p>
          <a:p>
            <a:r>
              <a:rPr lang="en-GB" dirty="0"/>
              <a:t>IDEAS</a:t>
            </a:r>
          </a:p>
          <a:p>
            <a:r>
              <a:rPr lang="en-GB" dirty="0"/>
              <a:t>FUTURE PLANNING</a:t>
            </a:r>
          </a:p>
          <a:p>
            <a:r>
              <a:rPr lang="en-GB" dirty="0"/>
              <a:t>LEADERSHIP</a:t>
            </a:r>
          </a:p>
          <a:p>
            <a:r>
              <a:rPr lang="en-GB" dirty="0"/>
              <a:t>COMMUNICATION</a:t>
            </a:r>
          </a:p>
          <a:p>
            <a:endParaRPr lang="en-GB" dirty="0"/>
          </a:p>
        </p:txBody>
      </p:sp>
    </p:spTree>
    <p:extLst>
      <p:ext uri="{BB962C8B-B14F-4D97-AF65-F5344CB8AC3E}">
        <p14:creationId xmlns:p14="http://schemas.microsoft.com/office/powerpoint/2010/main" val="2575948685"/>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pic>
        <p:nvPicPr>
          <p:cNvPr id="3074" name="Picture 2" descr="Image result for BENEFITS OF SUCCESSFUL TEAM DEVELOPMENT IMAGE">
            <a:extLst>
              <a:ext uri="{FF2B5EF4-FFF2-40B4-BE49-F238E27FC236}">
                <a16:creationId xmlns:a16="http://schemas.microsoft.com/office/drawing/2014/main" id="{CCE6C4B7-669B-4A04-B7A2-0D0583165A7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422" r="9062" b="-1"/>
          <a:stretch/>
        </p:blipFill>
        <p:spPr bwMode="auto">
          <a:xfrm>
            <a:off x="4644526" y="10"/>
            <a:ext cx="7552945" cy="6857990"/>
          </a:xfrm>
          <a:prstGeom prst="rect">
            <a:avLst/>
          </a:prstGeom>
          <a:noFill/>
          <a:ln>
            <a:noFill/>
          </a:ln>
          <a:effectLst/>
          <a:extLst>
            <a:ext uri="{909E8E84-426E-40DD-AFC4-6F175D3DCCD1}">
              <a14:hiddenFill xmlns:a14="http://schemas.microsoft.com/office/drawing/2010/main">
                <a:solidFill>
                  <a:srgbClr val="FFFFFF"/>
                </a:solidFill>
              </a14:hiddenFill>
            </a:ext>
          </a:extLst>
        </p:spPr>
      </p:pic>
      <p:pic>
        <p:nvPicPr>
          <p:cNvPr id="71" name="Picture 70">
            <a:extLst>
              <a:ext uri="{FF2B5EF4-FFF2-40B4-BE49-F238E27FC236}">
                <a16:creationId xmlns:a16="http://schemas.microsoft.com/office/drawing/2014/main" id="{25D611BD-13D6-4754-93F1-8ABAB811692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cstate="print">
            <a:extLst>
              <a:ext uri="{28A0092B-C50C-407E-A947-70E740481C1C}">
                <a14:useLocalDpi xmlns:a14="http://schemas.microsoft.com/office/drawing/2010/main" val="0"/>
              </a:ext>
            </a:extLst>
          </a:blip>
          <a:stretch>
            <a:fillRect/>
          </a:stretch>
        </p:blipFill>
        <p:spPr>
          <a:xfrm>
            <a:off x="1" y="5006045"/>
            <a:ext cx="4965192" cy="144049"/>
          </a:xfrm>
          <a:prstGeom prst="rect">
            <a:avLst/>
          </a:prstGeom>
        </p:spPr>
      </p:pic>
      <p:sp>
        <p:nvSpPr>
          <p:cNvPr id="73" name="Rectangle 72">
            <a:extLst>
              <a:ext uri="{FF2B5EF4-FFF2-40B4-BE49-F238E27FC236}">
                <a16:creationId xmlns:a16="http://schemas.microsoft.com/office/drawing/2014/main" id="{D1564798-5942-49A9-89E9-7BF6D02392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838764"/>
            <a:ext cx="4964567" cy="3180473"/>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Title 4">
            <a:extLst>
              <a:ext uri="{FF2B5EF4-FFF2-40B4-BE49-F238E27FC236}">
                <a16:creationId xmlns:a16="http://schemas.microsoft.com/office/drawing/2014/main" id="{FC8E48B8-8ED2-49C8-8E1F-8246DFB63917}"/>
              </a:ext>
            </a:extLst>
          </p:cNvPr>
          <p:cNvSpPr>
            <a:spLocks noGrp="1"/>
          </p:cNvSpPr>
          <p:nvPr>
            <p:ph type="ctrTitle"/>
          </p:nvPr>
        </p:nvSpPr>
        <p:spPr>
          <a:xfrm>
            <a:off x="680322" y="0"/>
            <a:ext cx="3739278" cy="2499360"/>
          </a:xfrm>
        </p:spPr>
        <p:txBody>
          <a:bodyPr>
            <a:normAutofit/>
          </a:bodyPr>
          <a:lstStyle/>
          <a:p>
            <a:r>
              <a:rPr lang="en-GB" sz="4200" dirty="0"/>
              <a:t>BENEFITS OF SUCCESSFUL TEAM DEVELOPMENT  </a:t>
            </a:r>
          </a:p>
        </p:txBody>
      </p:sp>
      <p:sp>
        <p:nvSpPr>
          <p:cNvPr id="3" name="Subtitle 2">
            <a:extLst>
              <a:ext uri="{FF2B5EF4-FFF2-40B4-BE49-F238E27FC236}">
                <a16:creationId xmlns:a16="http://schemas.microsoft.com/office/drawing/2014/main" id="{98E32B06-4401-4069-9A9A-8BC4E7BFDD27}"/>
              </a:ext>
            </a:extLst>
          </p:cNvPr>
          <p:cNvSpPr>
            <a:spLocks noGrp="1"/>
          </p:cNvSpPr>
          <p:nvPr>
            <p:ph type="subTitle" idx="1"/>
          </p:nvPr>
        </p:nvSpPr>
        <p:spPr>
          <a:xfrm>
            <a:off x="680323" y="2743200"/>
            <a:ext cx="3739277" cy="3533871"/>
          </a:xfrm>
        </p:spPr>
        <p:txBody>
          <a:bodyPr>
            <a:normAutofit fontScale="40000" lnSpcReduction="20000"/>
          </a:bodyPr>
          <a:lstStyle/>
          <a:p>
            <a:pPr marL="685800" indent="-685800">
              <a:buFont typeface="Arial" panose="020B0604020202020204" pitchFamily="34" charset="0"/>
              <a:buChar char="•"/>
            </a:pPr>
            <a:r>
              <a:rPr lang="en-GB" sz="4800" dirty="0"/>
              <a:t>Fosters Creativity and Learning. Creativity thrives when people work together on a team</a:t>
            </a:r>
          </a:p>
          <a:p>
            <a:pPr marL="685800" indent="-685800">
              <a:buFont typeface="Arial" panose="020B0604020202020204" pitchFamily="34" charset="0"/>
              <a:buChar char="•"/>
            </a:pPr>
            <a:r>
              <a:rPr lang="en-GB" sz="4800" dirty="0"/>
              <a:t>Blends Complementary Strengths</a:t>
            </a:r>
          </a:p>
          <a:p>
            <a:pPr marL="685800" indent="-685800">
              <a:buFont typeface="Arial" panose="020B0604020202020204" pitchFamily="34" charset="0"/>
              <a:buChar char="•"/>
            </a:pPr>
            <a:r>
              <a:rPr lang="en-GB" sz="4800" dirty="0"/>
              <a:t>Builds Trust</a:t>
            </a:r>
          </a:p>
          <a:p>
            <a:pPr marL="685800" indent="-685800">
              <a:buFont typeface="Arial" panose="020B0604020202020204" pitchFamily="34" charset="0"/>
              <a:buChar char="•"/>
            </a:pPr>
            <a:r>
              <a:rPr lang="en-GB" sz="4800" dirty="0"/>
              <a:t>Teaches Conflict Resolution Skills</a:t>
            </a:r>
          </a:p>
          <a:p>
            <a:pPr marL="685800" indent="-685800">
              <a:buFont typeface="Arial" panose="020B0604020202020204" pitchFamily="34" charset="0"/>
              <a:buChar char="•"/>
            </a:pPr>
            <a:r>
              <a:rPr lang="en-GB" sz="4800" dirty="0"/>
              <a:t>Promotes a Wider Sense of Ownership</a:t>
            </a:r>
          </a:p>
          <a:p>
            <a:pPr marL="685800" indent="-685800">
              <a:buFont typeface="Arial" panose="020B0604020202020204" pitchFamily="34" charset="0"/>
              <a:buChar char="•"/>
            </a:pPr>
            <a:r>
              <a:rPr lang="en-GB" sz="4800" dirty="0"/>
              <a:t>Encourages Healthy Risk-Taking</a:t>
            </a:r>
          </a:p>
        </p:txBody>
      </p:sp>
    </p:spTree>
    <p:extLst>
      <p:ext uri="{BB962C8B-B14F-4D97-AF65-F5344CB8AC3E}">
        <p14:creationId xmlns:p14="http://schemas.microsoft.com/office/powerpoint/2010/main" val="18875389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pic>
        <p:nvPicPr>
          <p:cNvPr id="4098" name="Picture 2" descr="Image result for conclusion effective team working image">
            <a:extLst>
              <a:ext uri="{FF2B5EF4-FFF2-40B4-BE49-F238E27FC236}">
                <a16:creationId xmlns:a16="http://schemas.microsoft.com/office/drawing/2014/main" id="{AFFDC9F7-ADDE-454A-94F5-F04EF42042A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314" r="18060"/>
          <a:stretch/>
        </p:blipFill>
        <p:spPr bwMode="auto">
          <a:xfrm>
            <a:off x="7550980" y="10"/>
            <a:ext cx="4637843" cy="6857990"/>
          </a:xfrm>
          <a:prstGeom prst="rect">
            <a:avLst/>
          </a:prstGeom>
          <a:noFill/>
          <a:ln>
            <a:noFill/>
          </a:ln>
          <a:effectLst/>
          <a:extLst>
            <a:ext uri="{909E8E84-426E-40DD-AFC4-6F175D3DCCD1}">
              <a14:hiddenFill xmlns:a14="http://schemas.microsoft.com/office/drawing/2010/main">
                <a:solidFill>
                  <a:srgbClr val="FFFFFF"/>
                </a:solidFill>
              </a14:hiddenFill>
            </a:ext>
          </a:extLst>
        </p:spPr>
      </p:pic>
      <p:pic>
        <p:nvPicPr>
          <p:cNvPr id="71" name="Picture 70">
            <a:extLst>
              <a:ext uri="{FF2B5EF4-FFF2-40B4-BE49-F238E27FC236}">
                <a16:creationId xmlns:a16="http://schemas.microsoft.com/office/drawing/2014/main" id="{644EE71C-DC3A-487A-8C8C-AF7DF167DB4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1" y="4242852"/>
            <a:ext cx="7767872" cy="225365"/>
          </a:xfrm>
          <a:prstGeom prst="rect">
            <a:avLst/>
          </a:prstGeom>
        </p:spPr>
      </p:pic>
      <p:sp>
        <p:nvSpPr>
          <p:cNvPr id="73" name="Rectangle 72">
            <a:extLst>
              <a:ext uri="{FF2B5EF4-FFF2-40B4-BE49-F238E27FC236}">
                <a16:creationId xmlns:a16="http://schemas.microsoft.com/office/drawing/2014/main" id="{8DF98E5E-94E4-48A3-8B63-E827609391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590078"/>
            <a:ext cx="7868173"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394A67D2-422C-40DD-81E7-7E42E7331D77}"/>
              </a:ext>
            </a:extLst>
          </p:cNvPr>
          <p:cNvSpPr>
            <a:spLocks noGrp="1"/>
          </p:cNvSpPr>
          <p:nvPr>
            <p:ph type="ctrTitle"/>
          </p:nvPr>
        </p:nvSpPr>
        <p:spPr>
          <a:xfrm>
            <a:off x="680322" y="2733709"/>
            <a:ext cx="6752110" cy="1373070"/>
          </a:xfrm>
        </p:spPr>
        <p:txBody>
          <a:bodyPr>
            <a:normAutofit/>
          </a:bodyPr>
          <a:lstStyle/>
          <a:p>
            <a:r>
              <a:rPr lang="en-GB" dirty="0"/>
              <a:t>conclusion</a:t>
            </a:r>
          </a:p>
        </p:txBody>
      </p:sp>
    </p:spTree>
    <p:extLst>
      <p:ext uri="{BB962C8B-B14F-4D97-AF65-F5344CB8AC3E}">
        <p14:creationId xmlns:p14="http://schemas.microsoft.com/office/powerpoint/2010/main" val="1722768896"/>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TotalTime>
  <Words>1304</Words>
  <Application>Microsoft Office PowerPoint</Application>
  <PresentationFormat>Widescreen</PresentationFormat>
  <Paragraphs>130</Paragraphs>
  <Slides>12</Slides>
  <Notes>11</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Comic Sans MS</vt:lpstr>
      <vt:lpstr>Trebuchet MS</vt:lpstr>
      <vt:lpstr>Berlin</vt:lpstr>
      <vt:lpstr>PowerPoint Presentation</vt:lpstr>
      <vt:lpstr> </vt:lpstr>
      <vt:lpstr>Benefits of Team working</vt:lpstr>
      <vt:lpstr>PowerPoint Presentation</vt:lpstr>
      <vt:lpstr>.</vt:lpstr>
      <vt:lpstr>Managing conflict</vt:lpstr>
      <vt:lpstr>How to achieve in managing conflict?</vt:lpstr>
      <vt:lpstr>TEAM ROLES</vt:lpstr>
      <vt:lpstr>BENEFITS OF TEAM ROLES</vt:lpstr>
      <vt:lpstr> SUCCESSFUL TEAM DEVELOPMENT</vt:lpstr>
      <vt:lpstr>BENEFITS OF SUCCESSFUL TEAM DEVELOPMENT  </vt:lpstr>
      <vt:lpstr>conclusion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Asif Munshi (1715319)</dc:creator>
  <cp:lastModifiedBy>Asif Munshi (1715319)</cp:lastModifiedBy>
  <cp:revision>7</cp:revision>
  <dcterms:created xsi:type="dcterms:W3CDTF">2018-08-23T10:30:05Z</dcterms:created>
  <dcterms:modified xsi:type="dcterms:W3CDTF">2018-08-24T09:18:35Z</dcterms:modified>
</cp:coreProperties>
</file>