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2" r:id="rId3"/>
    <p:sldId id="265" r:id="rId4"/>
    <p:sldId id="266" r:id="rId5"/>
    <p:sldId id="267" r:id="rId6"/>
    <p:sldId id="269" r:id="rId7"/>
    <p:sldId id="270" r:id="rId8"/>
    <p:sldId id="271" r:id="rId9"/>
    <p:sldId id="272" r:id="rId10"/>
    <p:sldId id="308" r:id="rId11"/>
    <p:sldId id="273" r:id="rId12"/>
    <p:sldId id="274" r:id="rId13"/>
    <p:sldId id="276" r:id="rId14"/>
    <p:sldId id="277" r:id="rId15"/>
    <p:sldId id="290" r:id="rId16"/>
    <p:sldId id="280" r:id="rId17"/>
    <p:sldId id="291" r:id="rId18"/>
    <p:sldId id="281" r:id="rId19"/>
    <p:sldId id="282" r:id="rId20"/>
    <p:sldId id="283" r:id="rId21"/>
    <p:sldId id="284" r:id="rId22"/>
    <p:sldId id="292" r:id="rId23"/>
    <p:sldId id="293" r:id="rId24"/>
    <p:sldId id="294" r:id="rId25"/>
    <p:sldId id="295" r:id="rId26"/>
    <p:sldId id="296" r:id="rId27"/>
    <p:sldId id="297" r:id="rId28"/>
    <p:sldId id="298" r:id="rId29"/>
    <p:sldId id="299" r:id="rId30"/>
    <p:sldId id="300" r:id="rId31"/>
    <p:sldId id="301" r:id="rId32"/>
    <p:sldId id="302" r:id="rId33"/>
    <p:sldId id="304" r:id="rId34"/>
    <p:sldId id="303" r:id="rId35"/>
    <p:sldId id="285" r:id="rId36"/>
    <p:sldId id="286" r:id="rId37"/>
    <p:sldId id="287" r:id="rId38"/>
    <p:sldId id="288" r:id="rId39"/>
    <p:sldId id="289" r:id="rId40"/>
    <p:sldId id="305" r:id="rId41"/>
    <p:sldId id="306" r:id="rId42"/>
    <p:sldId id="307" r:id="rId43"/>
    <p:sldId id="278" r:id="rId44"/>
    <p:sldId id="309" r:id="rId45"/>
    <p:sldId id="310" r:id="rId46"/>
    <p:sldId id="311" r:id="rId47"/>
    <p:sldId id="312" r:id="rId48"/>
    <p:sldId id="313"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98"/>
    <p:restoredTop sz="94720"/>
  </p:normalViewPr>
  <p:slideViewPr>
    <p:cSldViewPr snapToGrid="0" snapToObjects="1">
      <p:cViewPr varScale="1">
        <p:scale>
          <a:sx n="215" d="100"/>
          <a:sy n="215" d="100"/>
        </p:scale>
        <p:origin x="10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3979705A-6166-B645-83A3-A030C5F6FFF6}" type="datetimeFigureOut">
              <a:rPr lang="en-US" smtClean="0"/>
              <a:t>3/8/22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32089327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979705A-6166-B645-83A3-A030C5F6FFF6}" type="datetimeFigureOut">
              <a:rPr lang="en-US" smtClean="0"/>
              <a:t>3/8/22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2366126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3979705A-6166-B645-83A3-A030C5F6FFF6}" type="datetimeFigureOut">
              <a:rPr lang="en-US" smtClean="0"/>
              <a:t>3/8/22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23448775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3979705A-6166-B645-83A3-A030C5F6FFF6}" type="datetimeFigureOut">
              <a:rPr lang="en-US" smtClean="0"/>
              <a:t>3/8/22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3551614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3979705A-6166-B645-83A3-A030C5F6FFF6}" type="datetimeFigureOut">
              <a:rPr lang="en-US" smtClean="0"/>
              <a:t>3/8/22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90231D-17FC-9941-81F4-8DF43958572E}"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780933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979705A-6166-B645-83A3-A030C5F6FFF6}" type="datetimeFigureOut">
              <a:rPr lang="en-US" smtClean="0"/>
              <a:t>3/8/22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326543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79705A-6166-B645-83A3-A030C5F6FFF6}" type="datetimeFigureOut">
              <a:rPr lang="en-US" smtClean="0"/>
              <a:t>3/8/22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3177023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3979705A-6166-B645-83A3-A030C5F6FFF6}" type="datetimeFigureOut">
              <a:rPr lang="en-US" smtClean="0"/>
              <a:t>3/8/22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698971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979705A-6166-B645-83A3-A030C5F6FFF6}" type="datetimeFigureOut">
              <a:rPr lang="en-US" smtClean="0"/>
              <a:t>3/8/22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176996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79705A-6166-B645-83A3-A030C5F6FFF6}" type="datetimeFigureOut">
              <a:rPr lang="en-US" smtClean="0"/>
              <a:t>3/8/22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560801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79705A-6166-B645-83A3-A030C5F6FFF6}" type="datetimeFigureOut">
              <a:rPr lang="en-US" smtClean="0"/>
              <a:t>3/8/22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90231D-17FC-9941-81F4-8DF43958572E}" type="slidenum">
              <a:rPr lang="en-US" smtClean="0"/>
              <a:t>‹#›</a:t>
            </a:fld>
            <a:endParaRPr lang="en-US"/>
          </a:p>
        </p:txBody>
      </p:sp>
    </p:spTree>
    <p:extLst>
      <p:ext uri="{BB962C8B-B14F-4D97-AF65-F5344CB8AC3E}">
        <p14:creationId xmlns:p14="http://schemas.microsoft.com/office/powerpoint/2010/main" val="1008253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979705A-6166-B645-83A3-A030C5F6FFF6}" type="datetimeFigureOut">
              <a:rPr lang="en-US" smtClean="0"/>
              <a:t>3/8/22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990231D-17FC-9941-81F4-8DF43958572E}" type="slidenum">
              <a:rPr lang="en-US" smtClean="0"/>
              <a:t>‹#›</a:t>
            </a:fld>
            <a:endParaRPr lang="en-US"/>
          </a:p>
        </p:txBody>
      </p:sp>
    </p:spTree>
    <p:extLst>
      <p:ext uri="{BB962C8B-B14F-4D97-AF65-F5344CB8AC3E}">
        <p14:creationId xmlns:p14="http://schemas.microsoft.com/office/powerpoint/2010/main" val="3006239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digidol.llgc.org.uk/METS/SEW00002a/frames?div=1&amp;subdiv=0&amp;locale=en&amp;mode=thumbnail" TargetMode="Externa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digidol.llgc.org.uk/METS/SEW00002a/frames?div=3&amp;subdiv=0&amp;locale=en&amp;mode=thumbnail"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vads.ac.uk/x-large.php?uid=67390&amp;sos=0"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61083-2EB1-2044-8AA5-C385F8D0B956}"/>
              </a:ext>
            </a:extLst>
          </p:cNvPr>
          <p:cNvSpPr>
            <a:spLocks noGrp="1"/>
          </p:cNvSpPr>
          <p:nvPr>
            <p:ph type="ctrTitle"/>
          </p:nvPr>
        </p:nvSpPr>
        <p:spPr/>
        <p:txBody>
          <a:bodyPr/>
          <a:lstStyle/>
          <a:p>
            <a:r>
              <a:rPr lang="en-US" dirty="0"/>
              <a:t>Language and Heritage</a:t>
            </a:r>
          </a:p>
        </p:txBody>
      </p:sp>
      <p:sp>
        <p:nvSpPr>
          <p:cNvPr id="3" name="Subtitle 2">
            <a:extLst>
              <a:ext uri="{FF2B5EF4-FFF2-40B4-BE49-F238E27FC236}">
                <a16:creationId xmlns:a16="http://schemas.microsoft.com/office/drawing/2014/main" id="{B5937E87-310D-B144-A383-F7E8F799609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0834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5E94F3-FA31-F444-8135-C2635C201A36}"/>
              </a:ext>
            </a:extLst>
          </p:cNvPr>
          <p:cNvSpPr txBox="1"/>
          <p:nvPr/>
        </p:nvSpPr>
        <p:spPr>
          <a:xfrm>
            <a:off x="433137" y="409074"/>
            <a:ext cx="11417968" cy="5170646"/>
          </a:xfrm>
          <a:prstGeom prst="rect">
            <a:avLst/>
          </a:prstGeom>
          <a:noFill/>
        </p:spPr>
        <p:txBody>
          <a:bodyPr wrap="square" rtlCol="0">
            <a:spAutoFit/>
          </a:bodyPr>
          <a:lstStyle/>
          <a:p>
            <a:pPr marL="285750" indent="-285750">
              <a:buFont typeface="Arial" panose="020B0604020202020204" pitchFamily="34" charset="0"/>
              <a:buChar char="•"/>
            </a:pPr>
            <a:r>
              <a:rPr lang="en-US" sz="2400">
                <a:latin typeface="Arial" panose="020B0604020202020204" pitchFamily="34" charset="0"/>
                <a:cs typeface="Arial" panose="020B0604020202020204" pitchFamily="34" charset="0"/>
              </a:rPr>
              <a:t>At the beginning of the nineteenth century the bulk of the population habitually spoke  Welsh.</a:t>
            </a:r>
          </a:p>
          <a:p>
            <a:pPr marL="285750" indent="-28575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a:latin typeface="Arial" panose="020B0604020202020204" pitchFamily="34" charset="0"/>
                <a:cs typeface="Arial" panose="020B0604020202020204" pitchFamily="34" charset="0"/>
              </a:rPr>
              <a:t>Welsh was predominant in the home, the workplace and in places of worship but it was excluded from official life.</a:t>
            </a:r>
          </a:p>
          <a:p>
            <a:pPr marL="285750" indent="-28575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a:latin typeface="Arial" panose="020B0604020202020204" pitchFamily="34" charset="0"/>
                <a:cs typeface="Arial" panose="020B0604020202020204" pitchFamily="34" charset="0"/>
              </a:rPr>
              <a:t>Welsh monoglottism was the norm and bilingualism was the exception.</a:t>
            </a:r>
          </a:p>
          <a:p>
            <a:pPr marL="285750" indent="-28575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a:latin typeface="Arial" panose="020B0604020202020204" pitchFamily="34" charset="0"/>
                <a:cs typeface="Arial" panose="020B0604020202020204" pitchFamily="34" charset="0"/>
              </a:rPr>
              <a:t>All this changed rapidly within a century – demographic growth and socio-economic change.</a:t>
            </a:r>
          </a:p>
          <a:p>
            <a:pPr marL="285750" indent="-28575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a:latin typeface="Arial" panose="020B0604020202020204" pitchFamily="34" charset="0"/>
                <a:cs typeface="Arial" panose="020B0604020202020204" pitchFamily="34" charset="0"/>
              </a:rPr>
              <a:t>By 1911, although Wales had one million Welsh speakers, English was widely reckoned to be the language of ‘modernity’.</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125330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42E22A-8E6D-8D49-910C-19A15413C741}"/>
              </a:ext>
            </a:extLst>
          </p:cNvPr>
          <p:cNvSpPr txBox="1"/>
          <p:nvPr/>
        </p:nvSpPr>
        <p:spPr>
          <a:xfrm>
            <a:off x="228600" y="228600"/>
            <a:ext cx="11694695" cy="5816977"/>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fortunes of the Welsh language can only be fully understood against this profound socio-economic change.</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massive expansion and redistribution of population had a profound linguistic and cultural implication.</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demographic profile of Wales was heavily skewed in favor of the Counties of </a:t>
            </a:r>
            <a:r>
              <a:rPr lang="en-US" sz="2400" dirty="0" err="1">
                <a:latin typeface="Arial" panose="020B0604020202020204" pitchFamily="34" charset="0"/>
                <a:cs typeface="Arial" panose="020B0604020202020204" pitchFamily="34" charset="0"/>
              </a:rPr>
              <a:t>Glamorgan</a:t>
            </a:r>
            <a:r>
              <a:rPr lang="en-US" sz="2400" dirty="0">
                <a:latin typeface="Arial" panose="020B0604020202020204" pitchFamily="34" charset="0"/>
                <a:cs typeface="Arial" panose="020B0604020202020204" pitchFamily="34" charset="0"/>
              </a:rPr>
              <a:t> and </a:t>
            </a:r>
            <a:r>
              <a:rPr lang="en-US" sz="2400" dirty="0" err="1">
                <a:latin typeface="Arial" panose="020B0604020202020204" pitchFamily="34" charset="0"/>
                <a:cs typeface="Arial" panose="020B0604020202020204" pitchFamily="34" charset="0"/>
              </a:rPr>
              <a:t>Monmouthshire</a:t>
            </a:r>
            <a:r>
              <a:rPr lang="en-US" sz="2400" dirty="0">
                <a:latin typeface="Arial" panose="020B0604020202020204" pitchFamily="34" charset="0"/>
                <a:cs typeface="Arial" panose="020B0604020202020204" pitchFamily="34" charset="0"/>
              </a:rPr>
              <a:t>&gt;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Rural Wales lost its people in vast numbers.</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Proportion of males working in agriculture and fishing dropped from 35.3 per cent in 1851 to 12 per cent in 1911.</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1635899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C98F8C-DDCF-584E-92A1-16E94FEEE133}"/>
              </a:ext>
            </a:extLst>
          </p:cNvPr>
          <p:cNvSpPr txBox="1"/>
          <p:nvPr/>
        </p:nvSpPr>
        <p:spPr>
          <a:xfrm>
            <a:off x="324853" y="204537"/>
            <a:ext cx="11670631" cy="4524315"/>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By the turn of the twentieth century South Wales was being recognized as one of the major workshops of the world.</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With the population of </a:t>
            </a:r>
            <a:r>
              <a:rPr lang="en-US" sz="2400" dirty="0" err="1">
                <a:latin typeface="Arial" panose="020B0604020202020204" pitchFamily="34" charset="0"/>
                <a:cs typeface="Arial" panose="020B0604020202020204" pitchFamily="34" charset="0"/>
              </a:rPr>
              <a:t>Glamorgan</a:t>
            </a:r>
            <a:r>
              <a:rPr lang="en-US" sz="2400" dirty="0">
                <a:latin typeface="Arial" panose="020B0604020202020204" pitchFamily="34" charset="0"/>
                <a:cs typeface="Arial" panose="020B0604020202020204" pitchFamily="34" charset="0"/>
              </a:rPr>
              <a:t> increasing by 253 per cent between 1861 and 1911 this net migration had a profound effect of the future and well being of the language.</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By 1911 60 per cent of the population lived in towns and this urbanization was also a cause of sociolinguistic change.</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Wales saw the growth of middle-class people who were much more likely to be Anglicized.</a:t>
            </a:r>
          </a:p>
        </p:txBody>
      </p:sp>
    </p:spTree>
    <p:extLst>
      <p:ext uri="{BB962C8B-B14F-4D97-AF65-F5344CB8AC3E}">
        <p14:creationId xmlns:p14="http://schemas.microsoft.com/office/powerpoint/2010/main" val="2602917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C45797-1911-6649-A205-8987F8D9E80D}"/>
              </a:ext>
            </a:extLst>
          </p:cNvPr>
          <p:cNvSpPr txBox="1"/>
          <p:nvPr/>
        </p:nvSpPr>
        <p:spPr>
          <a:xfrm>
            <a:off x="348916" y="288758"/>
            <a:ext cx="11478126" cy="4801314"/>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Change brought the need for improved transportation and ultimately the railways offered a safety valve, releasing agricultural workers from a life of grinding poverty.</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Many writers wrote of the railways as symbols of progress, others that their aim was to bring about territorial and linguistic unification.</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Railways were a vital factor in the creation of the Welsh tourist industry.</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Family holidays, excursions, weekend outings and Sunday school trips were all made possible by locomotives and bred a growing familiarity with the English tongue.</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254953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D8BF50-53BA-E64E-A503-4081160C623F}"/>
              </a:ext>
            </a:extLst>
          </p:cNvPr>
          <p:cNvPicPr>
            <a:picLocks noChangeAspect="1"/>
          </p:cNvPicPr>
          <p:nvPr/>
        </p:nvPicPr>
        <p:blipFill>
          <a:blip r:embed="rId2"/>
          <a:stretch>
            <a:fillRect/>
          </a:stretch>
        </p:blipFill>
        <p:spPr>
          <a:xfrm>
            <a:off x="1479504" y="916674"/>
            <a:ext cx="6706639" cy="5023506"/>
          </a:xfrm>
          <a:prstGeom prst="rect">
            <a:avLst/>
          </a:prstGeom>
        </p:spPr>
      </p:pic>
    </p:spTree>
    <p:extLst>
      <p:ext uri="{BB962C8B-B14F-4D97-AF65-F5344CB8AC3E}">
        <p14:creationId xmlns:p14="http://schemas.microsoft.com/office/powerpoint/2010/main" val="130848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9FD84-C1AB-B24C-9262-B63A1B631250}"/>
              </a:ext>
            </a:extLst>
          </p:cNvPr>
          <p:cNvSpPr txBox="1"/>
          <p:nvPr/>
        </p:nvSpPr>
        <p:spPr>
          <a:xfrm>
            <a:off x="278296" y="331304"/>
            <a:ext cx="11595652" cy="3046988"/>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nineteenth century state was an intrusive animal and its centralized institutions increasingly interfered in matters relating to social management and welfare.</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Wales began to be seen as more than an appendage to England as Government Reports began to hint at subversive trends, lawlessness and incivility in the South Wales Coalfield and it was resolved to tame them and make them respectable and most of all Anglicize them.</a:t>
            </a:r>
          </a:p>
        </p:txBody>
      </p:sp>
    </p:spTree>
    <p:extLst>
      <p:ext uri="{BB962C8B-B14F-4D97-AF65-F5344CB8AC3E}">
        <p14:creationId xmlns:p14="http://schemas.microsoft.com/office/powerpoint/2010/main" val="1267593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65BD9E-6AE1-7341-BA31-D51C46D66FE9}"/>
              </a:ext>
            </a:extLst>
          </p:cNvPr>
          <p:cNvSpPr txBox="1"/>
          <p:nvPr/>
        </p:nvSpPr>
        <p:spPr>
          <a:xfrm>
            <a:off x="278296" y="212035"/>
            <a:ext cx="11622156" cy="6555641"/>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Implicit within the  cultural imperialism of  nineteenth century English government was the idea that they had a responsibility to free the Welsh from the </a:t>
            </a:r>
            <a:r>
              <a:rPr lang="en-US" sz="2400" dirty="0" err="1">
                <a:latin typeface="Arial" panose="020B0604020202020204" pitchFamily="34" charset="0"/>
                <a:cs typeface="Arial" panose="020B0604020202020204" pitchFamily="34" charset="0"/>
              </a:rPr>
              <a:t>monoglottism</a:t>
            </a:r>
            <a:r>
              <a:rPr lang="en-US" sz="2400" dirty="0">
                <a:latin typeface="Arial" panose="020B0604020202020204" pitchFamily="34" charset="0"/>
                <a:cs typeface="Arial" panose="020B0604020202020204" pitchFamily="34" charset="0"/>
              </a:rPr>
              <a:t> which threatened to undermine progress</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Governmental Reports constantly emphasized the need to suppress Welsh in order to achieve unity with the most celebrated being the Report of the Commissioners of Inquiry into the State of </a:t>
            </a:r>
            <a:r>
              <a:rPr lang="en-US" sz="2400" dirty="0" err="1">
                <a:latin typeface="Arial" panose="020B0604020202020204" pitchFamily="34" charset="0"/>
                <a:cs typeface="Arial" panose="020B0604020202020204" pitchFamily="34" charset="0"/>
              </a:rPr>
              <a:t>Educatetion</a:t>
            </a:r>
            <a:r>
              <a:rPr lang="en-US" sz="2400" dirty="0">
                <a:latin typeface="Arial" panose="020B0604020202020204" pitchFamily="34" charset="0"/>
                <a:cs typeface="Arial" panose="020B0604020202020204" pitchFamily="34" charset="0"/>
              </a:rPr>
              <a:t> in Wales (1847), a report which entered the annals of Welsh folklore as ‘The Treachery of the Blue Books’ – Brad y </a:t>
            </a:r>
            <a:r>
              <a:rPr lang="en-US" sz="2400" dirty="0" err="1">
                <a:latin typeface="Arial" panose="020B0604020202020204" pitchFamily="34" charset="0"/>
                <a:cs typeface="Arial" panose="020B0604020202020204" pitchFamily="34" charset="0"/>
              </a:rPr>
              <a:t>Llyfrau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Gleision</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This Report had an unquestioned influence on the psychology of the Welsh and its significance as a defining moment in the history of Wales cannot be exaggerated.</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Never had the Welsh been so publicly and humiliatingly </a:t>
            </a:r>
            <a:r>
              <a:rPr lang="en-US" sz="2400" dirty="0" err="1">
                <a:latin typeface="Arial" panose="020B0604020202020204" pitchFamily="34" charset="0"/>
                <a:cs typeface="Arial" panose="020B0604020202020204" pitchFamily="34" charset="0"/>
              </a:rPr>
              <a:t>dishonoured</a:t>
            </a:r>
            <a:r>
              <a:rPr lang="en-US" sz="2400" dirty="0">
                <a:latin typeface="Arial" panose="020B0604020202020204" pitchFamily="34" charset="0"/>
                <a:cs typeface="Arial" panose="020B0604020202020204" pitchFamily="34" charset="0"/>
              </a:rPr>
              <a:t> and it resulted in much anguished breast beating, shame and self-loathing as well as a deep sense of moral outrage.</a:t>
            </a:r>
          </a:p>
          <a:p>
            <a:endParaRPr lang="en-US" dirty="0"/>
          </a:p>
          <a:p>
            <a:endParaRPr lang="en-US" dirty="0"/>
          </a:p>
        </p:txBody>
      </p:sp>
    </p:spTree>
    <p:extLst>
      <p:ext uri="{BB962C8B-B14F-4D97-AF65-F5344CB8AC3E}">
        <p14:creationId xmlns:p14="http://schemas.microsoft.com/office/powerpoint/2010/main" val="4170812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06938B-C285-344A-825E-15215F5A9AF6}"/>
              </a:ext>
            </a:extLst>
          </p:cNvPr>
          <p:cNvSpPr txBox="1"/>
          <p:nvPr/>
        </p:nvSpPr>
        <p:spPr>
          <a:xfrm>
            <a:off x="371061" y="397565"/>
            <a:ext cx="11330609" cy="3785652"/>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Despite the implied shame of the 1847 Report on the Welsh language it remained strong in the rural domain until the end of the century and was the language of field, mart and fair.</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Even in industrial areas by 1880, if the numbers were small, coal communities remained Welsh in speech with incomers learning the language.</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Slate quarries of north Wales were totally Welsh in speech, and this led to a resentment of English-speaking owners, managers and agents and soured industrial relations.</a:t>
            </a:r>
          </a:p>
        </p:txBody>
      </p:sp>
    </p:spTree>
    <p:extLst>
      <p:ext uri="{BB962C8B-B14F-4D97-AF65-F5344CB8AC3E}">
        <p14:creationId xmlns:p14="http://schemas.microsoft.com/office/powerpoint/2010/main" val="670173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llgc.org.uk/ymgyrchu/Iaith/CymIaith/IATI0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3800" y="77986"/>
            <a:ext cx="4301744" cy="53035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362200" y="5562600"/>
            <a:ext cx="7162800" cy="369332"/>
          </a:xfrm>
          <a:prstGeom prst="rect">
            <a:avLst/>
          </a:prstGeom>
          <a:noFill/>
        </p:spPr>
        <p:txBody>
          <a:bodyPr wrap="square" rtlCol="0">
            <a:spAutoFit/>
          </a:bodyPr>
          <a:lstStyle/>
          <a:p>
            <a:r>
              <a:rPr lang="en-US" dirty="0"/>
              <a:t>Cartoon by Richard </a:t>
            </a:r>
            <a:r>
              <a:rPr lang="en-US" dirty="0" err="1"/>
              <a:t>Huws</a:t>
            </a:r>
            <a:r>
              <a:rPr lang="en-US" dirty="0"/>
              <a:t> (1902-1980) about the Welsh language. </a:t>
            </a:r>
          </a:p>
        </p:txBody>
      </p:sp>
    </p:spTree>
    <p:extLst>
      <p:ext uri="{BB962C8B-B14F-4D97-AF65-F5344CB8AC3E}">
        <p14:creationId xmlns:p14="http://schemas.microsoft.com/office/powerpoint/2010/main" val="1784295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545008-E59B-3340-8FFB-4420AC546A68}"/>
              </a:ext>
            </a:extLst>
          </p:cNvPr>
          <p:cNvSpPr txBox="1"/>
          <p:nvPr/>
        </p:nvSpPr>
        <p:spPr>
          <a:xfrm>
            <a:off x="251791" y="424070"/>
            <a:ext cx="11582400" cy="2677656"/>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tide was turning in the Steam Coal areas by the 1890s, and the census of 1891 showed the surging tide of English, Irish and Scottish in-migrants into the area.</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English was attractive because it opened new windows of economic opportunity and provided working people with a wider range of enjoyable cultural and recreational activity.</a:t>
            </a:r>
          </a:p>
        </p:txBody>
      </p:sp>
    </p:spTree>
    <p:extLst>
      <p:ext uri="{BB962C8B-B14F-4D97-AF65-F5344CB8AC3E}">
        <p14:creationId xmlns:p14="http://schemas.microsoft.com/office/powerpoint/2010/main" val="1192340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3B8550-CC6B-EE4E-990C-5B7A8A53D7F4}"/>
              </a:ext>
            </a:extLst>
          </p:cNvPr>
          <p:cNvSpPr txBox="1"/>
          <p:nvPr/>
        </p:nvSpPr>
        <p:spPr>
          <a:xfrm>
            <a:off x="397565" y="503583"/>
            <a:ext cx="11463131" cy="5909310"/>
          </a:xfrm>
          <a:prstGeom prst="rect">
            <a:avLst/>
          </a:prstGeom>
          <a:noFill/>
        </p:spPr>
        <p:txBody>
          <a:bodyPr wrap="square" rtlCol="0">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It is impossible to discuss the Welsh language without considering religion.</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Even though the majority within Wales did not attend a place of worship religion stood in the mainstream of Welsh-language culture and its influence cannot be overemphasized.</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It expressed its confidence in building scores of enormous and expensive chapels.</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There were few domains outside the family that were as robustly Welsh speaking as the Sunday School.</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However, its success made it complacent by the end of the century and a little weary and as the fortunes of Nonconformity began to decline so did the language.</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630709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226EF8-E3BC-5C45-BA15-3F94008C5047}"/>
              </a:ext>
            </a:extLst>
          </p:cNvPr>
          <p:cNvSpPr txBox="1"/>
          <p:nvPr/>
        </p:nvSpPr>
        <p:spPr>
          <a:xfrm>
            <a:off x="198783" y="238539"/>
            <a:ext cx="11741426" cy="5909310"/>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There wasn’t another domain in Wales that was more heavily predisposed towards the English  or discouraged  education.</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This was certainly true after 1847 when the State increasingly assumed responsibility for the context, content and funding of education.</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At both primary and intermediate level, the teaching of Welsh was either prohibited or discouraged.</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Welsh educationalists did not begin to think seriously in terms of a ‘bilingual opportunity ’ until the mid-1880s.</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It is significant that some of the most positive responses to the inclusion of Welsh as an optional subject in elementary schools came from the Rhondda and county boroughs in south Wales.</a:t>
            </a:r>
          </a:p>
          <a:p>
            <a:endParaRPr lang="en-US" dirty="0"/>
          </a:p>
        </p:txBody>
      </p:sp>
    </p:spTree>
    <p:extLst>
      <p:ext uri="{BB962C8B-B14F-4D97-AF65-F5344CB8AC3E}">
        <p14:creationId xmlns:p14="http://schemas.microsoft.com/office/powerpoint/2010/main" val="3887703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Roots </a:t>
            </a:r>
          </a:p>
        </p:txBody>
      </p:sp>
      <p:sp>
        <p:nvSpPr>
          <p:cNvPr id="4" name="Content Placeholder 3"/>
          <p:cNvSpPr>
            <a:spLocks noGrp="1"/>
          </p:cNvSpPr>
          <p:nvPr>
            <p:ph sz="half" idx="1"/>
          </p:nvPr>
        </p:nvSpPr>
        <p:spPr/>
        <p:txBody>
          <a:bodyPr>
            <a:normAutofit/>
          </a:bodyPr>
          <a:lstStyle/>
          <a:p>
            <a:r>
              <a:rPr lang="en-GB" dirty="0"/>
              <a:t>Griffiths Jones 1684-1761(of </a:t>
            </a:r>
            <a:r>
              <a:rPr lang="en-GB" dirty="0" err="1"/>
              <a:t>Llanddowror</a:t>
            </a:r>
            <a:r>
              <a:rPr lang="en-GB" dirty="0"/>
              <a:t>, near St Clears)</a:t>
            </a:r>
          </a:p>
          <a:p>
            <a:r>
              <a:rPr lang="en-GB" dirty="0"/>
              <a:t>Promoter of Methodism, SPCK, and education through Circulating Schools </a:t>
            </a:r>
          </a:p>
          <a:p>
            <a:r>
              <a:rPr lang="en-GB" dirty="0"/>
              <a:t>200k taught basic reading and writing through medium of Welsh</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648496" y="2153412"/>
            <a:ext cx="3312368" cy="45365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0835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Revival</a:t>
            </a:r>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429519" y="2638425"/>
            <a:ext cx="2575224" cy="3101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2"/>
          </p:nvPr>
        </p:nvSpPr>
        <p:spPr>
          <a:xfrm>
            <a:off x="6172200" y="1600200"/>
            <a:ext cx="4038600" cy="5257800"/>
          </a:xfrm>
        </p:spPr>
        <p:txBody>
          <a:bodyPr>
            <a:normAutofit/>
          </a:bodyPr>
          <a:lstStyle/>
          <a:p>
            <a:r>
              <a:rPr lang="en-GB" dirty="0"/>
              <a:t>Thomas Charles of </a:t>
            </a:r>
            <a:r>
              <a:rPr lang="en-GB" dirty="0" err="1"/>
              <a:t>Bala</a:t>
            </a:r>
            <a:r>
              <a:rPr lang="en-GB" dirty="0"/>
              <a:t> 1755-1814 (however from </a:t>
            </a:r>
            <a:r>
              <a:rPr lang="en-GB" dirty="0" err="1"/>
              <a:t>Llanfihangel</a:t>
            </a:r>
            <a:r>
              <a:rPr lang="en-GB" dirty="0"/>
              <a:t> </a:t>
            </a:r>
            <a:r>
              <a:rPr lang="en-GB" dirty="0" err="1"/>
              <a:t>Abercowin</a:t>
            </a:r>
            <a:r>
              <a:rPr lang="en-GB" dirty="0"/>
              <a:t>),</a:t>
            </a:r>
          </a:p>
          <a:p>
            <a:r>
              <a:rPr lang="en-GB" dirty="0"/>
              <a:t>Set about reviving Welsh Circulating schools</a:t>
            </a:r>
          </a:p>
          <a:p>
            <a:r>
              <a:rPr lang="en-GB" dirty="0"/>
              <a:t>Also remembered for the Methodist ordinations of 1811 and the severance of the Anglican Church and Welsh Calvinistic Methodism.</a:t>
            </a:r>
          </a:p>
        </p:txBody>
      </p:sp>
    </p:spTree>
    <p:extLst>
      <p:ext uri="{BB962C8B-B14F-4D97-AF65-F5344CB8AC3E}">
        <p14:creationId xmlns:p14="http://schemas.microsoft.com/office/powerpoint/2010/main" val="1874429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Chapel and Education – beyond religion </a:t>
            </a:r>
          </a:p>
        </p:txBody>
      </p:sp>
      <p:pic>
        <p:nvPicPr>
          <p:cNvPr id="3074" name="Picture 2"/>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583438" y="2314902"/>
            <a:ext cx="293734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4"/>
          <p:cNvSpPr>
            <a:spLocks noGrp="1"/>
          </p:cNvSpPr>
          <p:nvPr>
            <p:ph sz="half" idx="2"/>
          </p:nvPr>
        </p:nvSpPr>
        <p:spPr/>
        <p:txBody>
          <a:bodyPr>
            <a:normAutofit/>
          </a:bodyPr>
          <a:lstStyle/>
          <a:p>
            <a:r>
              <a:rPr lang="en-GB" dirty="0"/>
              <a:t>To improve intellectual knowledge amongst the community through literary and cultural pursuits</a:t>
            </a:r>
          </a:p>
          <a:p>
            <a:r>
              <a:rPr lang="en-GB" dirty="0"/>
              <a:t>Linked to sobriety and temperance and: </a:t>
            </a:r>
          </a:p>
          <a:p>
            <a:r>
              <a:rPr lang="en-GB" dirty="0"/>
              <a:t>The Periodical: e.g. </a:t>
            </a:r>
            <a:r>
              <a:rPr lang="en-GB" dirty="0" err="1"/>
              <a:t>Seren</a:t>
            </a:r>
            <a:r>
              <a:rPr lang="en-GB" dirty="0"/>
              <a:t> </a:t>
            </a:r>
            <a:r>
              <a:rPr lang="en-GB" dirty="0" err="1"/>
              <a:t>Gomer</a:t>
            </a:r>
            <a:r>
              <a:rPr lang="en-GB" dirty="0"/>
              <a:t>; Y </a:t>
            </a:r>
            <a:r>
              <a:rPr lang="en-GB" dirty="0" err="1"/>
              <a:t>Diwygiwr</a:t>
            </a:r>
            <a:r>
              <a:rPr lang="en-GB" dirty="0"/>
              <a:t>; </a:t>
            </a:r>
            <a:r>
              <a:rPr lang="en-GB" dirty="0" err="1"/>
              <a:t>Yr</a:t>
            </a:r>
            <a:r>
              <a:rPr lang="en-GB" dirty="0"/>
              <a:t> </a:t>
            </a:r>
            <a:r>
              <a:rPr lang="en-GB" dirty="0" err="1"/>
              <a:t>Amserau</a:t>
            </a:r>
            <a:r>
              <a:rPr lang="en-GB" dirty="0"/>
              <a:t>; Y </a:t>
            </a:r>
            <a:r>
              <a:rPr lang="en-GB" dirty="0" err="1"/>
              <a:t>Traethodydd</a:t>
            </a:r>
            <a:r>
              <a:rPr lang="en-GB" dirty="0"/>
              <a:t>; Y </a:t>
            </a:r>
            <a:r>
              <a:rPr lang="en-GB" dirty="0" err="1"/>
              <a:t>Faner</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1623141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Revival </a:t>
            </a:r>
          </a:p>
        </p:txBody>
      </p:sp>
      <p:sp>
        <p:nvSpPr>
          <p:cNvPr id="5" name="Content Placeholder 4"/>
          <p:cNvSpPr>
            <a:spLocks noGrp="1"/>
          </p:cNvSpPr>
          <p:nvPr>
            <p:ph idx="1"/>
          </p:nvPr>
        </p:nvSpPr>
        <p:spPr/>
        <p:txBody>
          <a:bodyPr>
            <a:normAutofit fontScale="85000" lnSpcReduction="10000"/>
          </a:bodyPr>
          <a:lstStyle/>
          <a:p>
            <a:r>
              <a:rPr lang="en-GB" sz="2400" dirty="0">
                <a:latin typeface="Arial" panose="020B0604020202020204" pitchFamily="34" charset="0"/>
                <a:cs typeface="Arial" panose="020B0604020202020204" pitchFamily="34" charset="0"/>
              </a:rPr>
              <a:t>From early 19thc onwards  - period of revival that gripped Welsh Baptists and Congregationalists as well as Methodists.</a:t>
            </a:r>
          </a:p>
          <a:p>
            <a:r>
              <a:rPr lang="en-GB" sz="2400" dirty="0">
                <a:latin typeface="Arial" panose="020B0604020202020204" pitchFamily="34" charset="0"/>
                <a:cs typeface="Arial" panose="020B0604020202020204" pitchFamily="34" charset="0"/>
              </a:rPr>
              <a:t>Witnessed period of increased membership and Chapel building.</a:t>
            </a:r>
          </a:p>
          <a:p>
            <a:r>
              <a:rPr lang="en-GB" sz="2400" dirty="0">
                <a:latin typeface="Arial" panose="020B0604020202020204" pitchFamily="34" charset="0"/>
                <a:cs typeface="Arial" panose="020B0604020202020204" pitchFamily="34" charset="0"/>
              </a:rPr>
              <a:t>Indicative of the presence of the Chapel in the lives of ordinary Welshmen and women.</a:t>
            </a:r>
          </a:p>
          <a:p>
            <a:r>
              <a:rPr lang="en-GB" sz="2400" dirty="0">
                <a:latin typeface="Arial" panose="020B0604020202020204" pitchFamily="34" charset="0"/>
                <a:cs typeface="Arial" panose="020B0604020202020204" pitchFamily="34" charset="0"/>
              </a:rPr>
              <a:t>Impact on education provision, religious education, and cultural expression</a:t>
            </a:r>
          </a:p>
          <a:p>
            <a:r>
              <a:rPr lang="en-GB" sz="2400" dirty="0">
                <a:latin typeface="Arial" panose="020B0604020202020204" pitchFamily="34" charset="0"/>
                <a:cs typeface="Arial" panose="020B0604020202020204" pitchFamily="34" charset="0"/>
              </a:rPr>
              <a:t>Chapels as ‘cultural centres’ for  ‘</a:t>
            </a:r>
            <a:r>
              <a:rPr lang="en-GB" sz="2400" dirty="0" err="1">
                <a:latin typeface="Arial" panose="020B0604020202020204" pitchFamily="34" charset="0"/>
                <a:cs typeface="Arial" panose="020B0604020202020204" pitchFamily="34" charset="0"/>
              </a:rPr>
              <a:t>diwylliant</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werin</a:t>
            </a:r>
            <a:r>
              <a:rPr lang="en-GB" sz="2400" dirty="0">
                <a:latin typeface="Arial" panose="020B0604020202020204" pitchFamily="34" charset="0"/>
                <a:cs typeface="Arial" panose="020B0604020202020204" pitchFamily="34" charset="0"/>
              </a:rPr>
              <a:t>’ (folk culture) </a:t>
            </a:r>
          </a:p>
        </p:txBody>
      </p:sp>
    </p:spTree>
    <p:extLst>
      <p:ext uri="{BB962C8B-B14F-4D97-AF65-F5344CB8AC3E}">
        <p14:creationId xmlns:p14="http://schemas.microsoft.com/office/powerpoint/2010/main" val="2545855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Chapel</a:t>
            </a:r>
          </a:p>
        </p:txBody>
      </p:sp>
      <p:sp>
        <p:nvSpPr>
          <p:cNvPr id="3" name="Content Placeholder 2"/>
          <p:cNvSpPr>
            <a:spLocks noGrp="1"/>
          </p:cNvSpPr>
          <p:nvPr>
            <p:ph idx="1"/>
          </p:nvPr>
        </p:nvSpPr>
        <p:spPr>
          <a:xfrm>
            <a:off x="2133600" y="2228192"/>
            <a:ext cx="8077200" cy="4513175"/>
          </a:xfrm>
        </p:spPr>
        <p:txBody>
          <a:bodyPr>
            <a:normAutofit/>
          </a:bodyPr>
          <a:lstStyle/>
          <a:p>
            <a:r>
              <a:rPr lang="en-GB" dirty="0">
                <a:latin typeface="Arial" panose="020B0604020202020204" pitchFamily="34" charset="0"/>
                <a:cs typeface="Arial" panose="020B0604020202020204" pitchFamily="34" charset="0"/>
              </a:rPr>
              <a:t>Nonconformity during the 19thc strengthened its hold around a moderate Calvinist doctrine and against an increasingly secular and industrialised society </a:t>
            </a:r>
          </a:p>
          <a:p>
            <a:r>
              <a:rPr lang="en-GB" dirty="0">
                <a:latin typeface="Arial" panose="020B0604020202020204" pitchFamily="34" charset="0"/>
                <a:cs typeface="Arial" panose="020B0604020202020204" pitchFamily="34" charset="0"/>
              </a:rPr>
              <a:t>Significance given to the laity and absence of central control, galvanised the success of the Chapel</a:t>
            </a:r>
          </a:p>
          <a:p>
            <a:r>
              <a:rPr lang="en-GB" b="1" dirty="0">
                <a:latin typeface="Arial" panose="020B0604020202020204" pitchFamily="34" charset="0"/>
                <a:cs typeface="Arial" panose="020B0604020202020204" pitchFamily="34" charset="0"/>
              </a:rPr>
              <a:t>Sunday School-based education </a:t>
            </a:r>
            <a:r>
              <a:rPr lang="en-GB" dirty="0">
                <a:latin typeface="Arial" panose="020B0604020202020204" pitchFamily="34" charset="0"/>
                <a:cs typeface="Arial" panose="020B0604020202020204" pitchFamily="34" charset="0"/>
              </a:rPr>
              <a:t>part of the success of the Chapel – spreading literacy through the Gospels</a:t>
            </a:r>
          </a:p>
          <a:p>
            <a:r>
              <a:rPr lang="en-GB" dirty="0">
                <a:latin typeface="Arial" panose="020B0604020202020204" pitchFamily="34" charset="0"/>
                <a:cs typeface="Arial" panose="020B0604020202020204" pitchFamily="34" charset="0"/>
              </a:rPr>
              <a:t>Chapel expansion also included school rooms as Sunday and day school facilities – accommodating all ages</a:t>
            </a:r>
          </a:p>
        </p:txBody>
      </p:sp>
    </p:spTree>
    <p:extLst>
      <p:ext uri="{BB962C8B-B14F-4D97-AF65-F5344CB8AC3E}">
        <p14:creationId xmlns:p14="http://schemas.microsoft.com/office/powerpoint/2010/main" val="2726291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British Schools: </a:t>
            </a:r>
            <a:r>
              <a:rPr lang="en-GB" b="0" dirty="0">
                <a:effectLst/>
              </a:rPr>
              <a:t>The </a:t>
            </a:r>
            <a:r>
              <a:rPr lang="en-GB" dirty="0">
                <a:effectLst/>
              </a:rPr>
              <a:t>British and Foreign School Society</a:t>
            </a:r>
            <a:r>
              <a:rPr lang="en-GB" b="0" dirty="0">
                <a:effectLst/>
              </a:rPr>
              <a:t> (BFSS) </a:t>
            </a:r>
            <a:endParaRPr lang="en-GB" dirty="0"/>
          </a:p>
        </p:txBody>
      </p:sp>
      <p:sp>
        <p:nvSpPr>
          <p:cNvPr id="6" name="Content Placeholder 5"/>
          <p:cNvSpPr>
            <a:spLocks noGrp="1"/>
          </p:cNvSpPr>
          <p:nvPr>
            <p:ph idx="1"/>
          </p:nvPr>
        </p:nvSpPr>
        <p:spPr/>
        <p:txBody>
          <a:bodyPr>
            <a:normAutofit fontScale="92500" lnSpcReduction="10000"/>
          </a:bodyPr>
          <a:lstStyle/>
          <a:p>
            <a:r>
              <a:rPr lang="en-GB" sz="2400" dirty="0">
                <a:latin typeface="Arial" panose="020B0604020202020204" pitchFamily="34" charset="0"/>
                <a:cs typeface="Arial" panose="020B0604020202020204" pitchFamily="34" charset="0"/>
              </a:rPr>
              <a:t>Origins – early 19thc on </a:t>
            </a:r>
            <a:r>
              <a:rPr lang="en-GB" sz="2400" dirty="0" err="1">
                <a:latin typeface="Arial" panose="020B0604020202020204" pitchFamily="34" charset="0"/>
                <a:cs typeface="Arial" panose="020B0604020202020204" pitchFamily="34" charset="0"/>
              </a:rPr>
              <a:t>Lancasterian</a:t>
            </a:r>
            <a:r>
              <a:rPr lang="en-GB" sz="2400" dirty="0">
                <a:latin typeface="Arial" panose="020B0604020202020204" pitchFamily="34" charset="0"/>
                <a:cs typeface="Arial" panose="020B0604020202020204" pitchFamily="34" charset="0"/>
              </a:rPr>
              <a:t> or </a:t>
            </a:r>
            <a:r>
              <a:rPr lang="en-GB" sz="2400" dirty="0" err="1">
                <a:latin typeface="Arial" panose="020B0604020202020204" pitchFamily="34" charset="0"/>
                <a:cs typeface="Arial" panose="020B0604020202020204" pitchFamily="34" charset="0"/>
              </a:rPr>
              <a:t>monitorial</a:t>
            </a:r>
            <a:r>
              <a:rPr lang="en-GB" sz="2400" dirty="0">
                <a:latin typeface="Arial" panose="020B0604020202020204" pitchFamily="34" charset="0"/>
                <a:cs typeface="Arial" panose="020B0604020202020204" pitchFamily="34" charset="0"/>
              </a:rPr>
              <a:t> system  </a:t>
            </a:r>
          </a:p>
          <a:p>
            <a:r>
              <a:rPr lang="en-GB" sz="2400" dirty="0">
                <a:latin typeface="Arial" panose="020B0604020202020204" pitchFamily="34" charset="0"/>
                <a:cs typeface="Arial" panose="020B0604020202020204" pitchFamily="34" charset="0"/>
              </a:rPr>
              <a:t>Education for the whole community, excluding ‘religious dogma’ </a:t>
            </a:r>
          </a:p>
          <a:p>
            <a:r>
              <a:rPr lang="en-GB" sz="2400" dirty="0">
                <a:latin typeface="Arial" panose="020B0604020202020204" pitchFamily="34" charset="0"/>
                <a:cs typeface="Arial" panose="020B0604020202020204" pitchFamily="34" charset="0"/>
              </a:rPr>
              <a:t>Holy Scriptures only religious text book</a:t>
            </a:r>
          </a:p>
          <a:p>
            <a:r>
              <a:rPr lang="en-GB" sz="2400" dirty="0">
                <a:latin typeface="Arial" panose="020B0604020202020204" pitchFamily="34" charset="0"/>
                <a:cs typeface="Arial" panose="020B0604020202020204" pitchFamily="34" charset="0"/>
              </a:rPr>
              <a:t>Ethos – unsectarian education</a:t>
            </a:r>
          </a:p>
          <a:p>
            <a:r>
              <a:rPr lang="en-GB" sz="2400" dirty="0">
                <a:latin typeface="Arial" panose="020B0604020202020204" pitchFamily="34" charset="0"/>
                <a:cs typeface="Arial" panose="020B0604020202020204" pitchFamily="34" charset="0"/>
              </a:rPr>
              <a:t>Limited impact in  west Wales  in the early 19thc – although schools set up at </a:t>
            </a:r>
            <a:r>
              <a:rPr lang="en-GB" sz="2400" dirty="0" err="1">
                <a:latin typeface="Arial" panose="020B0604020202020204" pitchFamily="34" charset="0"/>
                <a:cs typeface="Arial" panose="020B0604020202020204" pitchFamily="34" charset="0"/>
              </a:rPr>
              <a:t>Haverfordwest</a:t>
            </a:r>
            <a:r>
              <a:rPr lang="en-GB" sz="2400" dirty="0">
                <a:latin typeface="Arial" panose="020B0604020202020204" pitchFamily="34" charset="0"/>
                <a:cs typeface="Arial" panose="020B0604020202020204" pitchFamily="34" charset="0"/>
              </a:rPr>
              <a:t>, Carmarthen ,and St </a:t>
            </a:r>
            <a:r>
              <a:rPr lang="en-GB" sz="2400" dirty="0" err="1">
                <a:latin typeface="Arial" panose="020B0604020202020204" pitchFamily="34" charset="0"/>
                <a:cs typeface="Arial" panose="020B0604020202020204" pitchFamily="34" charset="0"/>
              </a:rPr>
              <a:t>Dogmaels</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995675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British Schools expansion</a:t>
            </a:r>
          </a:p>
        </p:txBody>
      </p:sp>
      <p:sp>
        <p:nvSpPr>
          <p:cNvPr id="3" name="Content Placeholder 2"/>
          <p:cNvSpPr>
            <a:spLocks noGrp="1"/>
          </p:cNvSpPr>
          <p:nvPr>
            <p:ph idx="1"/>
          </p:nvPr>
        </p:nvSpPr>
        <p:spPr/>
        <p:txBody>
          <a:bodyPr>
            <a:normAutofit/>
          </a:bodyPr>
          <a:lstStyle/>
          <a:p>
            <a:r>
              <a:rPr lang="en-GB" dirty="0"/>
              <a:t>Catalyst – Discussions around ‘Graham’s Factory Bill/Act ‘ 1843-4 </a:t>
            </a:r>
          </a:p>
          <a:p>
            <a:r>
              <a:rPr lang="en-GB" dirty="0"/>
              <a:t>The Bill was deemed to strengthen Church influence in early schooling and was a deliberate attack on Dissent.</a:t>
            </a:r>
          </a:p>
          <a:p>
            <a:r>
              <a:rPr lang="en-GB" dirty="0"/>
              <a:t>Stout defence of NC rights and liberties emerged with, for example, the :</a:t>
            </a:r>
          </a:p>
          <a:p>
            <a:r>
              <a:rPr lang="en-GB" dirty="0"/>
              <a:t>Anti-Bill meetings in west Wales – including </a:t>
            </a:r>
            <a:r>
              <a:rPr lang="en-GB" dirty="0" err="1"/>
              <a:t>Haverfordwest</a:t>
            </a:r>
            <a:r>
              <a:rPr lang="en-GB" dirty="0"/>
              <a:t>, Neath and Swansea</a:t>
            </a:r>
          </a:p>
          <a:p>
            <a:r>
              <a:rPr lang="en-GB" dirty="0"/>
              <a:t>Education element of Bill withdrawn but anti-state Voluntarism in education given fillip, born out of mistrust of Government control of education provision </a:t>
            </a:r>
          </a:p>
        </p:txBody>
      </p:sp>
    </p:spTree>
    <p:extLst>
      <p:ext uri="{BB962C8B-B14F-4D97-AF65-F5344CB8AC3E}">
        <p14:creationId xmlns:p14="http://schemas.microsoft.com/office/powerpoint/2010/main" val="2129881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 schools</a:t>
            </a:r>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812131" y="3122612"/>
            <a:ext cx="3810000" cy="213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2"/>
          </p:nvPr>
        </p:nvSpPr>
        <p:spPr/>
        <p:txBody>
          <a:bodyPr/>
          <a:lstStyle/>
          <a:p>
            <a:r>
              <a:rPr lang="en-GB" dirty="0"/>
              <a:t>Post 1840 – significant expansion in west Wales: </a:t>
            </a:r>
            <a:r>
              <a:rPr lang="en-GB" dirty="0" err="1"/>
              <a:t>e.g</a:t>
            </a:r>
            <a:r>
              <a:rPr lang="en-GB" dirty="0"/>
              <a:t>:</a:t>
            </a:r>
          </a:p>
          <a:p>
            <a:r>
              <a:rPr lang="en-GB" dirty="0"/>
              <a:t>Copper works – Burry Port (pictured); </a:t>
            </a:r>
            <a:r>
              <a:rPr lang="en-GB" dirty="0" err="1"/>
              <a:t>Hafod</a:t>
            </a:r>
            <a:r>
              <a:rPr lang="en-GB" dirty="0"/>
              <a:t> Swansea; </a:t>
            </a:r>
            <a:r>
              <a:rPr lang="en-GB" dirty="0" err="1"/>
              <a:t>Nevills</a:t>
            </a:r>
            <a:r>
              <a:rPr lang="en-GB" dirty="0"/>
              <a:t> School Llanelli</a:t>
            </a:r>
          </a:p>
          <a:p>
            <a:r>
              <a:rPr lang="en-GB" dirty="0"/>
              <a:t>Tinworks: </a:t>
            </a:r>
            <a:r>
              <a:rPr lang="en-GB" dirty="0" err="1"/>
              <a:t>Brynamman</a:t>
            </a:r>
            <a:r>
              <a:rPr lang="en-GB" dirty="0"/>
              <a:t>; </a:t>
            </a:r>
            <a:r>
              <a:rPr lang="en-GB" dirty="0" err="1"/>
              <a:t>Glais</a:t>
            </a:r>
            <a:r>
              <a:rPr lang="en-GB" dirty="0"/>
              <a:t>; </a:t>
            </a:r>
            <a:r>
              <a:rPr lang="en-GB" dirty="0" err="1"/>
              <a:t>Melincrythan</a:t>
            </a:r>
            <a:r>
              <a:rPr lang="en-GB" dirty="0"/>
              <a:t>; Hendy</a:t>
            </a:r>
          </a:p>
        </p:txBody>
      </p:sp>
    </p:spTree>
    <p:extLst>
      <p:ext uri="{BB962C8B-B14F-4D97-AF65-F5344CB8AC3E}">
        <p14:creationId xmlns:p14="http://schemas.microsoft.com/office/powerpoint/2010/main" val="1865208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ext Box 4">
            <a:extLst>
              <a:ext uri="{FF2B5EF4-FFF2-40B4-BE49-F238E27FC236}">
                <a16:creationId xmlns:a16="http://schemas.microsoft.com/office/drawing/2014/main" id="{1B83E1C2-4757-FF44-B579-209D6642F0A8}"/>
              </a:ext>
            </a:extLst>
          </p:cNvPr>
          <p:cNvSpPr txBox="1">
            <a:spLocks noChangeArrowheads="1"/>
          </p:cNvSpPr>
          <p:nvPr/>
        </p:nvSpPr>
        <p:spPr bwMode="auto">
          <a:xfrm>
            <a:off x="283779" y="262759"/>
            <a:ext cx="115824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50000"/>
              </a:spcBef>
              <a:buClrTx/>
              <a:buSzTx/>
              <a:buFontTx/>
              <a:buNone/>
            </a:pPr>
            <a:r>
              <a:rPr lang="en-GB" altLang="en-US" sz="2400" dirty="0">
                <a:latin typeface="Arial" panose="020B0604020202020204" pitchFamily="34" charset="0"/>
                <a:cs typeface="Arial" panose="020B0604020202020204" pitchFamily="34" charset="0"/>
              </a:rPr>
              <a:t>Background Notes to the Blue Books</a:t>
            </a:r>
          </a:p>
          <a:p>
            <a:pPr eaLnBrk="1" hangingPunct="1">
              <a:spcBef>
                <a:spcPct val="50000"/>
              </a:spcBef>
              <a:buClrTx/>
              <a:buSzTx/>
              <a:buFontTx/>
              <a:buNone/>
            </a:pPr>
            <a:endParaRPr lang="en-GB" altLang="en-US" sz="2400" dirty="0">
              <a:latin typeface="Arial" panose="020B0604020202020204" pitchFamily="34" charset="0"/>
              <a:cs typeface="Arial" panose="020B0604020202020204" pitchFamily="34" charset="0"/>
            </a:endParaRP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Generally the Welsh language was regarded as a ‘problem’ or ‘barrier’ by government for much of the nineteenth century.</a:t>
            </a:r>
          </a:p>
          <a:p>
            <a:pPr eaLnBrk="1" hangingPunct="1">
              <a:spcBef>
                <a:spcPct val="50000"/>
              </a:spcBef>
              <a:buClrTx/>
              <a:buSzTx/>
              <a:buFontTx/>
              <a:buChar char="•"/>
            </a:pPr>
            <a:endParaRPr lang="en-GB" altLang="en-US" sz="2400" dirty="0">
              <a:latin typeface="Arial" panose="020B0604020202020204" pitchFamily="34" charset="0"/>
              <a:cs typeface="Arial" panose="020B0604020202020204" pitchFamily="34" charset="0"/>
            </a:endParaRP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Efficient education seen to be </a:t>
            </a:r>
            <a:r>
              <a:rPr lang="en-GB" altLang="en-US" sz="2400" dirty="0" err="1">
                <a:latin typeface="Arial" panose="020B0604020202020204" pitchFamily="34" charset="0"/>
                <a:cs typeface="Arial" panose="020B0604020202020204" pitchFamily="34" charset="0"/>
              </a:rPr>
              <a:t>synonemous</a:t>
            </a:r>
            <a:r>
              <a:rPr lang="en-GB" altLang="en-US" sz="2400" dirty="0">
                <a:latin typeface="Arial" panose="020B0604020202020204" pitchFamily="34" charset="0"/>
                <a:cs typeface="Arial" panose="020B0604020202020204" pitchFamily="34" charset="0"/>
              </a:rPr>
              <a:t> with an English-medium education.</a:t>
            </a:r>
          </a:p>
          <a:p>
            <a:pPr eaLnBrk="1" hangingPunct="1">
              <a:spcBef>
                <a:spcPct val="50000"/>
              </a:spcBef>
              <a:buClrTx/>
              <a:buSzTx/>
              <a:buFontTx/>
              <a:buChar char="•"/>
            </a:pPr>
            <a:endParaRPr lang="en-GB" altLang="en-US" sz="2400" dirty="0">
              <a:latin typeface="Arial" panose="020B0604020202020204" pitchFamily="34" charset="0"/>
              <a:cs typeface="Arial" panose="020B0604020202020204" pitchFamily="34" charset="0"/>
            </a:endParaRP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However there were a few supporters of ‘bilingualism’ including James Kay-Shuttleworth and Revd. H. Longueville Jones.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ext Box 4">
            <a:extLst>
              <a:ext uri="{FF2B5EF4-FFF2-40B4-BE49-F238E27FC236}">
                <a16:creationId xmlns:a16="http://schemas.microsoft.com/office/drawing/2014/main" id="{4ECF3171-6184-B242-8326-862347B449A1}"/>
              </a:ext>
            </a:extLst>
          </p:cNvPr>
          <p:cNvSpPr txBox="1">
            <a:spLocks noChangeArrowheads="1"/>
          </p:cNvSpPr>
          <p:nvPr/>
        </p:nvSpPr>
        <p:spPr bwMode="auto">
          <a:xfrm>
            <a:off x="304799" y="252247"/>
            <a:ext cx="11477297" cy="6232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50000"/>
              </a:spcBef>
              <a:buClrTx/>
              <a:buSzTx/>
              <a:buFontTx/>
              <a:buNone/>
            </a:pPr>
            <a:r>
              <a:rPr lang="en-GB" altLang="en-US" sz="2400" dirty="0">
                <a:latin typeface="Arial" panose="020B0604020202020204" pitchFamily="34" charset="0"/>
                <a:cs typeface="Arial" panose="020B0604020202020204" pitchFamily="34" charset="0"/>
              </a:rPr>
              <a:t>1847 Report and the Welsh Language</a:t>
            </a:r>
          </a:p>
          <a:p>
            <a:pPr eaLnBrk="1" hangingPunct="1">
              <a:spcBef>
                <a:spcPct val="50000"/>
              </a:spcBef>
              <a:buClrTx/>
              <a:buSzTx/>
              <a:buFontTx/>
              <a:buNone/>
            </a:pPr>
            <a:endParaRPr lang="en-GB" altLang="en-US" sz="2400" dirty="0">
              <a:latin typeface="Arial" panose="020B0604020202020204" pitchFamily="34" charset="0"/>
              <a:cs typeface="Arial" panose="020B0604020202020204" pitchFamily="34" charset="0"/>
            </a:endParaRP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In the schoolrooms of mid-Victorian Wales, English was the predominant language.</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This position had widespread support.</a:t>
            </a:r>
          </a:p>
          <a:p>
            <a:pPr eaLnBrk="1" hangingPunct="1">
              <a:spcBef>
                <a:spcPct val="50000"/>
              </a:spcBef>
              <a:buClrTx/>
              <a:buSzTx/>
              <a:buFontTx/>
              <a:buChar char="•"/>
            </a:pPr>
            <a:endParaRPr lang="en-GB" altLang="en-US" sz="2400" dirty="0">
              <a:latin typeface="Arial" panose="020B0604020202020204" pitchFamily="34" charset="0"/>
              <a:cs typeface="Arial" panose="020B0604020202020204" pitchFamily="34" charset="0"/>
            </a:endParaRP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What influence would the following have on the quality of education in 1847?</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The linguistic background of the children</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The qualifications of teachers, especially their language skills</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Resources</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Expectations: government, parental, community, church</a:t>
            </a:r>
          </a:p>
          <a:p>
            <a:pPr eaLnBrk="1" hangingPunct="1">
              <a:spcBef>
                <a:spcPct val="50000"/>
              </a:spcBef>
              <a:buClrTx/>
              <a:buSzTx/>
              <a:buFontTx/>
              <a:buNone/>
            </a:pPr>
            <a:endParaRPr lang="en-GB" altLang="en-US"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ext Box 4">
            <a:extLst>
              <a:ext uri="{FF2B5EF4-FFF2-40B4-BE49-F238E27FC236}">
                <a16:creationId xmlns:a16="http://schemas.microsoft.com/office/drawing/2014/main" id="{B59E0027-C44E-D34A-A5BA-AE7F8282BF6B}"/>
              </a:ext>
            </a:extLst>
          </p:cNvPr>
          <p:cNvSpPr txBox="1">
            <a:spLocks noChangeArrowheads="1"/>
          </p:cNvSpPr>
          <p:nvPr/>
        </p:nvSpPr>
        <p:spPr bwMode="auto">
          <a:xfrm>
            <a:off x="315310" y="388882"/>
            <a:ext cx="11351173"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50000"/>
              </a:spcBef>
              <a:buClrTx/>
              <a:buSzTx/>
              <a:buFontTx/>
              <a:buNone/>
            </a:pPr>
            <a:r>
              <a:rPr lang="en-GB" altLang="en-US" sz="2000" b="1" dirty="0"/>
              <a:t>Literary and spoken Welsh</a:t>
            </a:r>
          </a:p>
          <a:p>
            <a:pPr eaLnBrk="1" hangingPunct="1">
              <a:spcBef>
                <a:spcPct val="50000"/>
              </a:spcBef>
              <a:buClrTx/>
              <a:buSzTx/>
              <a:buFontTx/>
              <a:buNone/>
            </a:pPr>
            <a:r>
              <a:rPr lang="en-GB" altLang="en-US" sz="2400" dirty="0">
                <a:latin typeface="Arial" panose="020B0604020202020204" pitchFamily="34" charset="0"/>
                <a:cs typeface="Arial" panose="020B0604020202020204" pitchFamily="34" charset="0"/>
              </a:rPr>
              <a:t>‘Bear in mind the difference between literary and spoken Welsh. Ironically, because many Welsh people had learnt to read using the Bible, consolidated in Sunday Schools, their literary Welsh was good-but attempts by the Welsh periodical press to provide ‘practical letters’ for farmers failed.’</a:t>
            </a:r>
          </a:p>
          <a:p>
            <a:pPr eaLnBrk="1" hangingPunct="1">
              <a:spcBef>
                <a:spcPct val="50000"/>
              </a:spcBef>
              <a:buClrTx/>
              <a:buSzTx/>
              <a:buFontTx/>
              <a:buNone/>
            </a:pPr>
            <a:endParaRPr lang="en-GB" altLang="en-US" sz="2400" dirty="0"/>
          </a:p>
          <a:p>
            <a:pPr eaLnBrk="1" hangingPunct="1">
              <a:spcBef>
                <a:spcPct val="50000"/>
              </a:spcBef>
              <a:buClrTx/>
              <a:buSzTx/>
              <a:buFontTx/>
              <a:buNone/>
            </a:pPr>
            <a:r>
              <a:rPr lang="en-GB" altLang="en-US" sz="2400" dirty="0" err="1"/>
              <a:t>G.E.Jones</a:t>
            </a:r>
            <a:r>
              <a:rPr lang="en-GB" altLang="en-US" sz="2400" dirty="0"/>
              <a:t>, p.443)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5" descr="Sir James Kay-Shuttleworth sending the Commissioners to Wales in 1846. Hugh Hughes, 1848">
            <a:extLst>
              <a:ext uri="{FF2B5EF4-FFF2-40B4-BE49-F238E27FC236}">
                <a16:creationId xmlns:a16="http://schemas.microsoft.com/office/drawing/2014/main" id="{682AEF90-4D18-7845-9CB2-1550549315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0"/>
            <a:ext cx="9155113"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ext Box 4">
            <a:extLst>
              <a:ext uri="{FF2B5EF4-FFF2-40B4-BE49-F238E27FC236}">
                <a16:creationId xmlns:a16="http://schemas.microsoft.com/office/drawing/2014/main" id="{AD340F7F-99D9-1A47-858A-F6F20CAF25F0}"/>
              </a:ext>
            </a:extLst>
          </p:cNvPr>
          <p:cNvSpPr txBox="1">
            <a:spLocks noChangeArrowheads="1"/>
          </p:cNvSpPr>
          <p:nvPr/>
        </p:nvSpPr>
        <p:spPr bwMode="auto">
          <a:xfrm>
            <a:off x="273270" y="294290"/>
            <a:ext cx="11561378"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50000"/>
              </a:spcBef>
              <a:buClrTx/>
              <a:buSzTx/>
              <a:buFontTx/>
              <a:buNone/>
            </a:pPr>
            <a:r>
              <a:rPr lang="en-GB" altLang="en-US" sz="2400" dirty="0">
                <a:latin typeface="Arial" panose="020B0604020202020204" pitchFamily="34" charset="0"/>
                <a:cs typeface="Arial" panose="020B0604020202020204" pitchFamily="34" charset="0"/>
              </a:rPr>
              <a:t>1847 Report and the Welsh Lan</a:t>
            </a:r>
          </a:p>
          <a:p>
            <a:pPr marL="171450" indent="-171450">
              <a:spcBef>
                <a:spcPct val="50000"/>
              </a:spcBef>
              <a:buClrTx/>
              <a:buSzTx/>
            </a:pPr>
            <a:r>
              <a:rPr lang="en-GB" altLang="en-US" sz="2400" dirty="0">
                <a:latin typeface="Arial" panose="020B0604020202020204" pitchFamily="34" charset="0"/>
                <a:cs typeface="Arial" panose="020B0604020202020204" pitchFamily="34" charset="0"/>
              </a:rPr>
              <a:t>William Williams &amp; other mid Victorian Welshmen believed Welsh language was a barrier to progress</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Other native languages were viewed in the same way</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Commissioners not surprisingly influenced by class, linguistic and religious prejudice, but more rational than given credit for.</a:t>
            </a:r>
          </a:p>
          <a:p>
            <a:pPr eaLnBrk="1" hangingPunct="1">
              <a:spcBef>
                <a:spcPct val="50000"/>
              </a:spcBef>
              <a:buClrTx/>
              <a:buSzTx/>
              <a:buFontTx/>
              <a:buChar char="•"/>
            </a:pPr>
            <a:r>
              <a:rPr lang="en-GB" altLang="en-US" sz="2400" dirty="0">
                <a:latin typeface="Arial" panose="020B0604020202020204" pitchFamily="34" charset="0"/>
                <a:cs typeface="Arial" panose="020B0604020202020204" pitchFamily="34" charset="0"/>
              </a:rPr>
              <a:t>However as Jones notes:</a:t>
            </a:r>
          </a:p>
          <a:p>
            <a:pPr eaLnBrk="1" hangingPunct="1">
              <a:spcBef>
                <a:spcPct val="50000"/>
              </a:spcBef>
              <a:buClrTx/>
              <a:buSzTx/>
              <a:buFontTx/>
              <a:buNone/>
            </a:pPr>
            <a:r>
              <a:rPr lang="en-GB" altLang="en-US" sz="2400" dirty="0">
                <a:latin typeface="Arial" panose="020B0604020202020204" pitchFamily="34" charset="0"/>
                <a:cs typeface="Arial" panose="020B0604020202020204" pitchFamily="34" charset="0"/>
              </a:rPr>
              <a:t>‘Perhaps the most remarkable feature of the </a:t>
            </a:r>
            <a:r>
              <a:rPr lang="en-GB" altLang="en-US" sz="2400" dirty="0" err="1">
                <a:latin typeface="Arial" panose="020B0604020202020204" pitchFamily="34" charset="0"/>
                <a:cs typeface="Arial" panose="020B0604020202020204" pitchFamily="34" charset="0"/>
              </a:rPr>
              <a:t>hisoriography</a:t>
            </a:r>
            <a:r>
              <a:rPr lang="en-GB" altLang="en-US" sz="2400" dirty="0">
                <a:latin typeface="Arial" panose="020B0604020202020204" pitchFamily="34" charset="0"/>
                <a:cs typeface="Arial" panose="020B0604020202020204" pitchFamily="34" charset="0"/>
              </a:rPr>
              <a:t> of the Blue Books has been the readiness to indict the commissioners for a situation which they were simply recording’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4">
            <a:extLst>
              <a:ext uri="{FF2B5EF4-FFF2-40B4-BE49-F238E27FC236}">
                <a16:creationId xmlns:a16="http://schemas.microsoft.com/office/drawing/2014/main" id="{0AC1172F-C2DB-7946-8A75-60E60F59998F}"/>
              </a:ext>
            </a:extLst>
          </p:cNvPr>
          <p:cNvSpPr txBox="1">
            <a:spLocks noChangeArrowheads="1"/>
          </p:cNvSpPr>
          <p:nvPr/>
        </p:nvSpPr>
        <p:spPr bwMode="auto">
          <a:xfrm>
            <a:off x="1703389" y="188914"/>
            <a:ext cx="8713787" cy="6001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The Reverend James Denning informed the Commissioners</a:t>
            </a:r>
          </a:p>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that, “. . . from my experience of Ireland. . . there is a very great similarity between the lower orders of Welsh and Irish - both are dirty, indolent, bigoted and contented.” </a:t>
            </a:r>
          </a:p>
          <a:p>
            <a:pPr eaLnBrk="1" hangingPunct="1">
              <a:spcBef>
                <a:spcPct val="0"/>
              </a:spcBef>
              <a:buClrTx/>
              <a:buSzTx/>
              <a:buFontTx/>
              <a:buNone/>
            </a:pPr>
            <a:endParaRPr lang="en-GB" altLang="en-US" sz="2400" dirty="0">
              <a:latin typeface="Arial" panose="020B0604020202020204" pitchFamily="34" charset="0"/>
              <a:cs typeface="Arial" panose="020B0604020202020204" pitchFamily="34" charset="0"/>
            </a:endParaRPr>
          </a:p>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William Williams, the Minister of Parliament who originally proposed the Commission, in a letter to Sir John Russell asserted that the Welsh were, “…both mentally and morally, the most degraded and benighted of Her Majesty’s subjects.”</a:t>
            </a:r>
          </a:p>
          <a:p>
            <a:pPr eaLnBrk="1" hangingPunct="1">
              <a:spcBef>
                <a:spcPct val="0"/>
              </a:spcBef>
              <a:buClrTx/>
              <a:buSzTx/>
              <a:buFontTx/>
              <a:buNone/>
            </a:pPr>
            <a:endParaRPr lang="en-GB" altLang="en-US" sz="2400" dirty="0">
              <a:latin typeface="Arial" panose="020B0604020202020204" pitchFamily="34" charset="0"/>
              <a:cs typeface="Arial" panose="020B0604020202020204" pitchFamily="34" charset="0"/>
            </a:endParaRPr>
          </a:p>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 The Commissioners, Englishmen all, starkly contrasted their findings to their own modern, civilized, and industrial culture and society. The judgments of the English commissioners reflected as much about their ongoing</a:t>
            </a:r>
          </a:p>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construction of their own society as "civilized" as they did about their view of Wales.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ext Box 4">
            <a:extLst>
              <a:ext uri="{FF2B5EF4-FFF2-40B4-BE49-F238E27FC236}">
                <a16:creationId xmlns:a16="http://schemas.microsoft.com/office/drawing/2014/main" id="{F48D177B-E6C8-5247-AA9D-CC40D53C67B9}"/>
              </a:ext>
            </a:extLst>
          </p:cNvPr>
          <p:cNvSpPr txBox="1">
            <a:spLocks noChangeArrowheads="1"/>
          </p:cNvSpPr>
          <p:nvPr/>
        </p:nvSpPr>
        <p:spPr bwMode="auto">
          <a:xfrm>
            <a:off x="199697" y="283778"/>
            <a:ext cx="11666482"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The reports reveal how the commissioners built upon an older discourse of the Welsh as outsiders and thus different in order to construct a newer, negative view of that difference.</a:t>
            </a:r>
          </a:p>
          <a:p>
            <a:pPr eaLnBrk="1" hangingPunct="1">
              <a:spcBef>
                <a:spcPct val="0"/>
              </a:spcBef>
              <a:buClrTx/>
              <a:buSzTx/>
              <a:buFontTx/>
              <a:buNone/>
            </a:pPr>
            <a:endParaRPr lang="en-GB" altLang="en-US" sz="2400" dirty="0">
              <a:latin typeface="Arial" panose="020B0604020202020204" pitchFamily="34" charset="0"/>
              <a:cs typeface="Arial" panose="020B0604020202020204" pitchFamily="34" charset="0"/>
            </a:endParaRPr>
          </a:p>
          <a:p>
            <a:pPr eaLnBrk="1" hangingPunct="1">
              <a:spcBef>
                <a:spcPct val="0"/>
              </a:spcBef>
              <a:buClrTx/>
              <a:buSzTx/>
              <a:buFontTx/>
              <a:buNone/>
            </a:pPr>
            <a:r>
              <a:rPr lang="en-GB" altLang="en-US" sz="2400" dirty="0">
                <a:latin typeface="Arial" panose="020B0604020202020204" pitchFamily="34" charset="0"/>
                <a:cs typeface="Arial" panose="020B0604020202020204" pitchFamily="34" charset="0"/>
              </a:rPr>
              <a:t>Their findings were used to justify the pacification and "civilization" of Wales through the creation of state-funded, English-language schools and the eradication of the Welsh language. The commissioners argued that the poor state of Welsh education and the prevalence of Nonconformity had resulted in an immoral, ignorant people who spoke a "barbaric" language.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4">
            <a:extLst>
              <a:ext uri="{FF2B5EF4-FFF2-40B4-BE49-F238E27FC236}">
                <a16:creationId xmlns:a16="http://schemas.microsoft.com/office/drawing/2014/main" id="{3D242FD5-C7A7-0C4C-A4AA-9068CE86C21C}"/>
              </a:ext>
            </a:extLst>
          </p:cNvPr>
          <p:cNvSpPr>
            <a:spLocks noChangeArrowheads="1"/>
          </p:cNvSpPr>
          <p:nvPr/>
        </p:nvSpPr>
        <p:spPr bwMode="auto">
          <a:xfrm>
            <a:off x="231568" y="13744"/>
            <a:ext cx="11487465" cy="6647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0"/>
              </a:spcBef>
              <a:buClrTx/>
              <a:buSzTx/>
              <a:buFontTx/>
              <a:buNone/>
            </a:pPr>
            <a:r>
              <a:rPr lang="en-GB" altLang="en-US" sz="2400" dirty="0">
                <a:latin typeface="Arial" panose="020B0604020202020204" pitchFamily="34" charset="0"/>
              </a:rPr>
              <a:t>'Teach English and bigotry will be banished.' 1 </a:t>
            </a:r>
            <a:br>
              <a:rPr lang="en-GB" altLang="en-US" sz="2400" dirty="0">
                <a:latin typeface="Arial" panose="020B0604020202020204" pitchFamily="34" charset="0"/>
              </a:rPr>
            </a:br>
            <a:br>
              <a:rPr lang="en-GB" altLang="en-US" sz="2400" dirty="0">
                <a:latin typeface="Arial" panose="020B0604020202020204" pitchFamily="34" charset="0"/>
              </a:rPr>
            </a:br>
            <a:r>
              <a:rPr lang="en-GB" altLang="en-US" sz="2400" dirty="0">
                <a:latin typeface="Arial" panose="020B0604020202020204" pitchFamily="34" charset="0"/>
              </a:rPr>
              <a:t>'The morals of the population at and near </a:t>
            </a:r>
            <a:r>
              <a:rPr lang="en-GB" altLang="en-US" sz="2400" dirty="0" err="1">
                <a:latin typeface="Arial" panose="020B0604020202020204" pitchFamily="34" charset="0"/>
              </a:rPr>
              <a:t>Brynmaur</a:t>
            </a:r>
            <a:r>
              <a:rPr lang="en-GB" altLang="en-US" sz="2400" dirty="0">
                <a:latin typeface="Arial" panose="020B0604020202020204" pitchFamily="34" charset="0"/>
              </a:rPr>
              <a:t> (sic.) and Beaufort are deplorably low. Drunkenness, blasphemy, indecency, sexual vices and lawlessness widely prevail here.' 2 </a:t>
            </a:r>
            <a:br>
              <a:rPr lang="en-GB" altLang="en-US" sz="2400" dirty="0">
                <a:latin typeface="Arial" panose="020B0604020202020204" pitchFamily="34" charset="0"/>
              </a:rPr>
            </a:br>
            <a:br>
              <a:rPr lang="en-GB" altLang="en-US" sz="2400" dirty="0">
                <a:latin typeface="Arial" panose="020B0604020202020204" pitchFamily="34" charset="0"/>
              </a:rPr>
            </a:br>
            <a:r>
              <a:rPr lang="en-GB" altLang="en-US" sz="2400" dirty="0">
                <a:latin typeface="Arial" panose="020B0604020202020204" pitchFamily="34" charset="0"/>
              </a:rPr>
              <a:t>'From my experience of Ireland, I think there is a very great similarity between the lower orders of the Welsh and Irish - both are dirty, indolent, bigoted and contented'. 3 </a:t>
            </a:r>
          </a:p>
          <a:p>
            <a:pPr eaLnBrk="1" hangingPunct="1">
              <a:spcBef>
                <a:spcPct val="0"/>
              </a:spcBef>
              <a:buClrTx/>
              <a:buSzTx/>
              <a:buFontTx/>
              <a:buNone/>
            </a:pPr>
            <a:br>
              <a:rPr lang="en-GB" altLang="en-US" sz="2400" dirty="0">
                <a:latin typeface="Arial" panose="020B0604020202020204" pitchFamily="34" charset="0"/>
              </a:rPr>
            </a:br>
            <a:r>
              <a:rPr lang="en-GB" altLang="en-US" sz="2400" dirty="0">
                <a:latin typeface="Arial" panose="020B0604020202020204" pitchFamily="34" charset="0"/>
              </a:rPr>
              <a:t>'The Welsh language is particularly evasive, which originates from its having been the language of slavery.' 4 </a:t>
            </a:r>
            <a:br>
              <a:rPr lang="en-GB" altLang="en-US" sz="2400" dirty="0">
                <a:latin typeface="Arial" panose="020B0604020202020204" pitchFamily="34" charset="0"/>
              </a:rPr>
            </a:br>
            <a:br>
              <a:rPr lang="en-GB" altLang="en-US" sz="2400" dirty="0">
                <a:latin typeface="Arial" panose="020B0604020202020204" pitchFamily="34" charset="0"/>
              </a:rPr>
            </a:br>
            <a:r>
              <a:rPr lang="en-GB" altLang="en-US" sz="2400" dirty="0">
                <a:latin typeface="Arial" panose="020B0604020202020204" pitchFamily="34" charset="0"/>
              </a:rPr>
              <a:t>These are just some of the comments made in the infamous Government report of 1847, which was dubbed Brad y </a:t>
            </a:r>
            <a:r>
              <a:rPr lang="en-GB" altLang="en-US" sz="2400" dirty="0" err="1">
                <a:latin typeface="Arial" panose="020B0604020202020204" pitchFamily="34" charset="0"/>
              </a:rPr>
              <a:t>Llyfrau</a:t>
            </a:r>
            <a:r>
              <a:rPr lang="en-GB" altLang="en-US" sz="2400" dirty="0">
                <a:latin typeface="Arial" panose="020B0604020202020204" pitchFamily="34" charset="0"/>
              </a:rPr>
              <a:t> </a:t>
            </a:r>
            <a:r>
              <a:rPr lang="en-GB" altLang="en-US" sz="2400" dirty="0" err="1">
                <a:latin typeface="Arial" panose="020B0604020202020204" pitchFamily="34" charset="0"/>
              </a:rPr>
              <a:t>Gleision</a:t>
            </a:r>
            <a:r>
              <a:rPr lang="en-GB" altLang="en-US" sz="2400" dirty="0">
                <a:latin typeface="Arial" panose="020B0604020202020204" pitchFamily="34" charset="0"/>
              </a:rPr>
              <a:t> (The Treacherous Blue Books). The significance and consequences are such that the historian Kenneth O. Morgan referred to the report as '</a:t>
            </a:r>
            <a:r>
              <a:rPr lang="en-GB" altLang="en-US" sz="2400" i="1" dirty="0">
                <a:latin typeface="Arial" panose="020B0604020202020204" pitchFamily="34" charset="0"/>
              </a:rPr>
              <a:t>the Glencoe and the Amritsar of Welsh history</a:t>
            </a:r>
            <a:r>
              <a:rPr lang="en-GB" altLang="en-US" sz="2400" dirty="0">
                <a:latin typeface="Arial" panose="020B0604020202020204" pitchFamily="34" charset="0"/>
              </a:rPr>
              <a:t>' </a:t>
            </a:r>
          </a:p>
          <a:p>
            <a:pPr eaLnBrk="1" hangingPunct="1">
              <a:spcBef>
                <a:spcPct val="0"/>
              </a:spcBef>
              <a:buClrTx/>
              <a:buSzTx/>
              <a:buFontTx/>
              <a:buNone/>
            </a:pPr>
            <a:endParaRPr lang="en-GB" altLang="en-US" sz="1800" dirty="0">
              <a:latin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ext Box 4">
            <a:extLst>
              <a:ext uri="{FF2B5EF4-FFF2-40B4-BE49-F238E27FC236}">
                <a16:creationId xmlns:a16="http://schemas.microsoft.com/office/drawing/2014/main" id="{F2CE0713-E5BC-114B-893B-CCABAE050140}"/>
              </a:ext>
            </a:extLst>
          </p:cNvPr>
          <p:cNvSpPr txBox="1">
            <a:spLocks noChangeArrowheads="1"/>
          </p:cNvSpPr>
          <p:nvPr/>
        </p:nvSpPr>
        <p:spPr bwMode="auto">
          <a:xfrm>
            <a:off x="261257" y="243444"/>
            <a:ext cx="1134093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0"/>
              </a:spcBef>
              <a:buClrTx/>
              <a:buSzTx/>
              <a:buFontTx/>
              <a:buNone/>
            </a:pPr>
            <a:r>
              <a:rPr lang="en-GB" altLang="en-US" sz="2400" dirty="0"/>
              <a:t>The perceived barbarism of the Welsh people was highly gendered and sexualised. As evidence of this immorality they declared that "EIGHT out of every TEN of the women, above the age of sixteen, UNCHASTE and INSENSIBLE to female virtue." </a:t>
            </a:r>
          </a:p>
          <a:p>
            <a:pPr eaLnBrk="1" hangingPunct="1">
              <a:spcBef>
                <a:spcPct val="0"/>
              </a:spcBef>
              <a:buClrTx/>
              <a:buSzTx/>
              <a:buFontTx/>
              <a:buNone/>
            </a:pPr>
            <a:endParaRPr lang="en-GB" altLang="en-US" sz="2400" dirty="0"/>
          </a:p>
          <a:p>
            <a:pPr eaLnBrk="1" hangingPunct="1">
              <a:spcBef>
                <a:spcPct val="0"/>
              </a:spcBef>
              <a:buClrTx/>
              <a:buSzTx/>
              <a:buFontTx/>
              <a:buNone/>
            </a:pPr>
            <a:r>
              <a:rPr lang="en-GB" altLang="en-US" sz="2400" dirty="0"/>
              <a:t>The Commissioners identified the women of Wales as the primary cause of Welsh immorality and deviance; their behaviour was the most visible signpost of the need for Wales to be civilized by the English. However this colonizing discourse did not go uncontested.</a:t>
            </a:r>
          </a:p>
          <a:p>
            <a:pPr eaLnBrk="1" hangingPunct="1">
              <a:spcBef>
                <a:spcPct val="0"/>
              </a:spcBef>
              <a:buClrTx/>
              <a:buSzTx/>
              <a:buFontTx/>
              <a:buNone/>
            </a:pPr>
            <a:endParaRPr lang="en-GB" altLang="en-US" sz="2400" dirty="0"/>
          </a:p>
          <a:p>
            <a:pPr eaLnBrk="1" hangingPunct="1">
              <a:spcBef>
                <a:spcPct val="0"/>
              </a:spcBef>
              <a:buClrTx/>
              <a:buSzTx/>
              <a:buFontTx/>
              <a:buNone/>
            </a:pPr>
            <a:r>
              <a:rPr lang="en-GB" altLang="en-US" sz="2400" dirty="0"/>
              <a:t>Nonconformists of all sects and Welsh culture enthusiasts united in an outraged counterattack on this condemnation of Welsh morality, civilization, and culture, and argued that the Welsh people were actually more moral than the English.</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a:extLst>
              <a:ext uri="{FF2B5EF4-FFF2-40B4-BE49-F238E27FC236}">
                <a16:creationId xmlns:a16="http://schemas.microsoft.com/office/drawing/2014/main" id="{7C397716-8A64-ED4F-98CD-C4614C821484}"/>
              </a:ext>
            </a:extLst>
          </p:cNvPr>
          <p:cNvSpPr>
            <a:spLocks noChangeArrowheads="1"/>
          </p:cNvSpPr>
          <p:nvPr/>
        </p:nvSpPr>
        <p:spPr bwMode="auto">
          <a:xfrm>
            <a:off x="261257" y="860869"/>
            <a:ext cx="11186556" cy="3600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0"/>
              </a:spcBef>
              <a:buClrTx/>
              <a:buSzTx/>
              <a:buFontTx/>
              <a:buNone/>
            </a:pPr>
            <a:r>
              <a:rPr lang="en-GB" altLang="en-US" sz="2400" dirty="0">
                <a:latin typeface="Arial" panose="020B0604020202020204" pitchFamily="34" charset="0"/>
              </a:rPr>
              <a:t>The Report was written following a time of great social upheaval and change in Wales. Wales had witnessed almost a decade of disturbances by the Rebecca Riots from 1839 onwards, the Merthyr rising of 1831 and the Chartist Riots in Llanidloes in April 1839 and then in Newport the following November, when a crowd of 20,000 marched on the town, many of them bearing arms. Social reformers of the time considered education as a means of dealing with social ills, and it was widely believed that ignorance was the cause of the period's social problems. </a:t>
            </a:r>
            <a:br>
              <a:rPr lang="en-GB" altLang="en-US" sz="2400" dirty="0">
                <a:latin typeface="Arial" panose="020B0604020202020204" pitchFamily="34" charset="0"/>
              </a:rPr>
            </a:br>
            <a:br>
              <a:rPr lang="en-GB" altLang="en-US" sz="1800" dirty="0">
                <a:latin typeface="Arial" panose="020B0604020202020204" pitchFamily="34" charset="0"/>
              </a:rPr>
            </a:br>
            <a:endParaRPr lang="en-GB" altLang="en-US" sz="1800" dirty="0">
              <a:latin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5" descr="title page">
            <a:hlinkClick r:id="rId2"/>
            <a:extLst>
              <a:ext uri="{FF2B5EF4-FFF2-40B4-BE49-F238E27FC236}">
                <a16:creationId xmlns:a16="http://schemas.microsoft.com/office/drawing/2014/main" id="{A876561B-D2BE-5041-A5CB-60DD3D7197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3389" y="260350"/>
            <a:ext cx="4092575" cy="635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0" name="Picture 7" descr="instructions [iii]">
            <a:hlinkClick r:id="rId4"/>
            <a:extLst>
              <a:ext uri="{FF2B5EF4-FFF2-40B4-BE49-F238E27FC236}">
                <a16:creationId xmlns:a16="http://schemas.microsoft.com/office/drawing/2014/main" id="{54C2E916-5F62-674F-B07A-ED98B541E5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4564" y="179388"/>
            <a:ext cx="4308475" cy="6678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C2B5E8-12EB-5443-AEDC-39874DDA3B07}"/>
              </a:ext>
            </a:extLst>
          </p:cNvPr>
          <p:cNvSpPr txBox="1"/>
          <p:nvPr/>
        </p:nvSpPr>
        <p:spPr>
          <a:xfrm>
            <a:off x="173420" y="273270"/>
            <a:ext cx="11845159" cy="378565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In 1859 when John Jenkins assistant commissioner for the Newcastle Commission investigated ‘the State of Popular Education in the Welsh Specimen Districts in the poor Law Unions of </a:t>
            </a:r>
            <a:r>
              <a:rPr lang="en-US" sz="2400" dirty="0" err="1">
                <a:latin typeface="Arial" panose="020B0604020202020204" pitchFamily="34" charset="0"/>
                <a:cs typeface="Arial" panose="020B0604020202020204" pitchFamily="34" charset="0"/>
              </a:rPr>
              <a:t>Corwen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Dolgellau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Bala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Ffestiniog,Neath</a:t>
            </a:r>
            <a:r>
              <a:rPr lang="en-US" sz="2400" dirty="0">
                <a:latin typeface="Arial" panose="020B0604020202020204" pitchFamily="34" charset="0"/>
                <a:cs typeface="Arial" panose="020B0604020202020204" pitchFamily="34" charset="0"/>
              </a:rPr>
              <a:t> and </a:t>
            </a:r>
            <a:r>
              <a:rPr lang="en-US" sz="2400" dirty="0" err="1">
                <a:latin typeface="Arial" panose="020B0604020202020204" pitchFamily="34" charset="0"/>
                <a:cs typeface="Arial" panose="020B0604020202020204" pitchFamily="34" charset="0"/>
              </a:rPr>
              <a:t>Merthyr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Tydfil</a:t>
            </a:r>
            <a:r>
              <a:rPr lang="en-US" sz="2400" dirty="0">
                <a:latin typeface="Arial" panose="020B0604020202020204" pitchFamily="34" charset="0"/>
                <a:cs typeface="Arial" panose="020B0604020202020204" pitchFamily="34" charset="0"/>
              </a:rPr>
              <a:t>’ concluded in his Report:</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Welsh language is the language of the past and not of the present’.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Without an English Education the Welshman might never ‘enter on the competition of life, on anything like fair terms, or with anything like fair terms, or with anything like equal chances of success’.</a:t>
            </a:r>
          </a:p>
        </p:txBody>
      </p:sp>
    </p:spTree>
    <p:extLst>
      <p:ext uri="{BB962C8B-B14F-4D97-AF65-F5344CB8AC3E}">
        <p14:creationId xmlns:p14="http://schemas.microsoft.com/office/powerpoint/2010/main" val="11339705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4">
            <a:extLst>
              <a:ext uri="{FF2B5EF4-FFF2-40B4-BE49-F238E27FC236}">
                <a16:creationId xmlns:a16="http://schemas.microsoft.com/office/drawing/2014/main" id="{006826CC-2D5E-7D44-B981-41975BC3E2FB}"/>
              </a:ext>
            </a:extLst>
          </p:cNvPr>
          <p:cNvSpPr txBox="1">
            <a:spLocks noChangeArrowheads="1"/>
          </p:cNvSpPr>
          <p:nvPr/>
        </p:nvSpPr>
        <p:spPr bwMode="auto">
          <a:xfrm>
            <a:off x="1919289" y="692151"/>
            <a:ext cx="8353425" cy="5186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60000"/>
              <a:buFont typeface="Wingdings" pitchFamily="2" charset="2"/>
              <a:buChar char="n"/>
              <a:defRPr sz="3200">
                <a:solidFill>
                  <a:schemeClr val="tx1"/>
                </a:solidFill>
                <a:latin typeface="Verdana" panose="020B0604030504040204" pitchFamily="34" charset="0"/>
              </a:defRPr>
            </a:lvl1pPr>
            <a:lvl2pPr marL="742950" indent="-285750">
              <a:spcBef>
                <a:spcPct val="20000"/>
              </a:spcBef>
              <a:buClr>
                <a:schemeClr val="tx1"/>
              </a:buClr>
              <a:buChar char="•"/>
              <a:defRPr sz="2800">
                <a:solidFill>
                  <a:schemeClr val="tx1"/>
                </a:solidFill>
                <a:latin typeface="Verdana" panose="020B0604030504040204" pitchFamily="34" charset="0"/>
              </a:defRPr>
            </a:lvl2pPr>
            <a:lvl3pPr marL="1143000" indent="-228600">
              <a:spcBef>
                <a:spcPct val="20000"/>
              </a:spcBef>
              <a:buClr>
                <a:schemeClr val="accent2"/>
              </a:buClr>
              <a:buSzPct val="60000"/>
              <a:buFont typeface="Wingdings" pitchFamily="2" charset="2"/>
              <a:buChar char="n"/>
              <a:defRPr sz="2400">
                <a:solidFill>
                  <a:schemeClr val="tx1"/>
                </a:solidFill>
                <a:latin typeface="Verdana" panose="020B0604030504040204" pitchFamily="34" charset="0"/>
              </a:defRPr>
            </a:lvl3pPr>
            <a:lvl4pPr marL="1600200" indent="-228600">
              <a:spcBef>
                <a:spcPct val="20000"/>
              </a:spcBef>
              <a:buClr>
                <a:schemeClr val="tx2"/>
              </a:buClr>
              <a:buChar char="•"/>
              <a:defRPr sz="2000">
                <a:solidFill>
                  <a:schemeClr val="tx1"/>
                </a:solidFill>
                <a:latin typeface="Verdana" panose="020B0604030504040204" pitchFamily="34" charset="0"/>
              </a:defRPr>
            </a:lvl4pPr>
            <a:lvl5pPr marL="2057400" indent="-228600">
              <a:spcBef>
                <a:spcPct val="20000"/>
              </a:spcBef>
              <a:buClr>
                <a:schemeClr val="folHlink"/>
              </a:buClr>
              <a:buSzPct val="60000"/>
              <a:buFont typeface="Wingdings" pitchFamily="2" charset="2"/>
              <a:buChar char="n"/>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folHlink"/>
              </a:buClr>
              <a:buSzPct val="60000"/>
              <a:buFont typeface="Wingdings" pitchFamily="2" charset="2"/>
              <a:buChar char="n"/>
              <a:defRPr sz="2000">
                <a:solidFill>
                  <a:schemeClr val="tx1"/>
                </a:solidFill>
                <a:latin typeface="Verdana" panose="020B0604030504040204" pitchFamily="34" charset="0"/>
              </a:defRPr>
            </a:lvl9pPr>
          </a:lstStyle>
          <a:p>
            <a:pPr eaLnBrk="1" hangingPunct="1">
              <a:spcBef>
                <a:spcPct val="50000"/>
              </a:spcBef>
              <a:buClrTx/>
              <a:buSzTx/>
              <a:buFontTx/>
              <a:buNone/>
            </a:pPr>
            <a:r>
              <a:rPr lang="en-GB" altLang="en-US" sz="2000" b="1"/>
              <a:t>Committee of the Council for Education: Changing Attitudes</a:t>
            </a:r>
          </a:p>
          <a:p>
            <a:pPr eaLnBrk="1" hangingPunct="1">
              <a:spcBef>
                <a:spcPct val="50000"/>
              </a:spcBef>
              <a:buClrTx/>
              <a:buSzTx/>
              <a:buFontTx/>
              <a:buNone/>
            </a:pPr>
            <a:endParaRPr lang="en-GB" altLang="en-US" sz="1800"/>
          </a:p>
          <a:p>
            <a:pPr eaLnBrk="1" hangingPunct="1">
              <a:spcBef>
                <a:spcPct val="50000"/>
              </a:spcBef>
              <a:buClrTx/>
              <a:buSzTx/>
              <a:buFontTx/>
              <a:buChar char="•"/>
            </a:pPr>
            <a:r>
              <a:rPr lang="en-GB" altLang="en-US" sz="2400"/>
              <a:t>1853 … inhabited by a peculiar race of people…existence of a mixed and most corrupt dialect here</a:t>
            </a:r>
          </a:p>
          <a:p>
            <a:pPr eaLnBrk="1" hangingPunct="1">
              <a:spcBef>
                <a:spcPct val="50000"/>
              </a:spcBef>
              <a:buClrTx/>
              <a:buSzTx/>
              <a:buFontTx/>
              <a:buChar char="•"/>
            </a:pPr>
            <a:endParaRPr lang="en-GB" altLang="en-US" sz="2400"/>
          </a:p>
          <a:p>
            <a:pPr eaLnBrk="1" hangingPunct="1">
              <a:spcBef>
                <a:spcPct val="50000"/>
              </a:spcBef>
              <a:buClrTx/>
              <a:buSzTx/>
              <a:buFontTx/>
              <a:buChar char="•"/>
            </a:pPr>
            <a:r>
              <a:rPr lang="en-GB" altLang="en-US" sz="2400"/>
              <a:t>1863…Welsh language [seen as] a special difficulty</a:t>
            </a:r>
          </a:p>
          <a:p>
            <a:pPr eaLnBrk="1" hangingPunct="1">
              <a:spcBef>
                <a:spcPct val="50000"/>
              </a:spcBef>
              <a:buClrTx/>
              <a:buSzTx/>
              <a:buFontTx/>
              <a:buChar char="•"/>
            </a:pPr>
            <a:endParaRPr lang="en-GB" altLang="en-US" sz="2400"/>
          </a:p>
          <a:p>
            <a:pPr eaLnBrk="1" hangingPunct="1">
              <a:spcBef>
                <a:spcPct val="50000"/>
              </a:spcBef>
              <a:buClrTx/>
              <a:buSzTx/>
              <a:buFontTx/>
              <a:buChar char="•"/>
            </a:pPr>
            <a:r>
              <a:rPr lang="en-GB" altLang="en-US" sz="2400"/>
              <a:t>1877…strong advocacy of using Welsh to learn</a:t>
            </a:r>
          </a:p>
          <a:p>
            <a:pPr eaLnBrk="1" hangingPunct="1">
              <a:spcBef>
                <a:spcPct val="50000"/>
              </a:spcBef>
              <a:buClrTx/>
              <a:buSzTx/>
              <a:buFontTx/>
              <a:buNone/>
            </a:pPr>
            <a:endParaRPr lang="en-GB" altLang="en-US" sz="24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1851 and all that!</a:t>
            </a:r>
          </a:p>
        </p:txBody>
      </p:sp>
      <p:sp>
        <p:nvSpPr>
          <p:cNvPr id="3" name="Content Placeholder 2"/>
          <p:cNvSpPr>
            <a:spLocks noGrp="1"/>
          </p:cNvSpPr>
          <p:nvPr>
            <p:ph idx="1"/>
          </p:nvPr>
        </p:nvSpPr>
        <p:spPr>
          <a:xfrm>
            <a:off x="2381002" y="2297874"/>
            <a:ext cx="7829797" cy="4371485"/>
          </a:xfrm>
        </p:spPr>
        <p:txBody>
          <a:bodyPr>
            <a:normAutofit/>
          </a:bodyPr>
          <a:lstStyle/>
          <a:p>
            <a:r>
              <a:rPr lang="en-GB" dirty="0"/>
              <a:t>Impact of the 1851 Religious Census crucial to understanding influence of religion on education provision in Wales during second half of 19thc.</a:t>
            </a:r>
          </a:p>
          <a:p>
            <a:r>
              <a:rPr lang="en-GB" dirty="0"/>
              <a:t>Wales seen as more religious than England and stats proved it!</a:t>
            </a:r>
          </a:p>
          <a:p>
            <a:r>
              <a:rPr lang="en-GB" dirty="0"/>
              <a:t>In 1851 half of England could be seated in religious spaces/pews against three-quarter of the Welsh</a:t>
            </a:r>
          </a:p>
          <a:p>
            <a:r>
              <a:rPr lang="en-GB" dirty="0"/>
              <a:t>24% English attended that Sunday vs 34% Welsh</a:t>
            </a:r>
          </a:p>
          <a:p>
            <a:r>
              <a:rPr lang="en-GB" dirty="0"/>
              <a:t>87% Welsh attended Nonconformist Church or Chapel  </a:t>
            </a:r>
          </a:p>
          <a:p>
            <a:endParaRPr lang="en-GB" dirty="0"/>
          </a:p>
          <a:p>
            <a:endParaRPr lang="en-GB" dirty="0"/>
          </a:p>
        </p:txBody>
      </p:sp>
    </p:spTree>
    <p:extLst>
      <p:ext uri="{BB962C8B-B14F-4D97-AF65-F5344CB8AC3E}">
        <p14:creationId xmlns:p14="http://schemas.microsoft.com/office/powerpoint/2010/main" val="1440633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Church in 19</a:t>
            </a:r>
            <a:r>
              <a:rPr lang="en-GB" baseline="30000" dirty="0"/>
              <a:t>th</a:t>
            </a:r>
            <a:r>
              <a:rPr lang="en-GB" dirty="0"/>
              <a:t> century Wales</a:t>
            </a:r>
          </a:p>
        </p:txBody>
      </p:sp>
      <p:sp>
        <p:nvSpPr>
          <p:cNvPr id="5" name="Content Placeholder 4"/>
          <p:cNvSpPr>
            <a:spLocks noGrp="1"/>
          </p:cNvSpPr>
          <p:nvPr>
            <p:ph idx="1"/>
          </p:nvPr>
        </p:nvSpPr>
        <p:spPr/>
        <p:txBody>
          <a:bodyPr/>
          <a:lstStyle/>
          <a:p>
            <a:r>
              <a:rPr lang="en-GB" dirty="0"/>
              <a:t>Strongest in rural Parishes; weak within  the Industrial communities of south and west Wales.</a:t>
            </a:r>
          </a:p>
          <a:p>
            <a:r>
              <a:rPr lang="en-GB" dirty="0"/>
              <a:t>Revival in Church presence from late 1840s </a:t>
            </a:r>
          </a:p>
          <a:p>
            <a:r>
              <a:rPr lang="en-GB" dirty="0"/>
              <a:t>Catalyst: fear of unrest – ‘Rebecca’, ‘Chartism’ and the 1847  </a:t>
            </a:r>
            <a:r>
              <a:rPr lang="en-GB" i="1" dirty="0"/>
              <a:t>Reports of the commissioners of enquiry into the state of education in Wales – </a:t>
            </a:r>
            <a:r>
              <a:rPr lang="en-GB" dirty="0"/>
              <a:t>implicit was the lack of responsibility by the governing classes over the fate of the lower classes</a:t>
            </a:r>
          </a:p>
          <a:p>
            <a:endParaRPr lang="en-GB" dirty="0"/>
          </a:p>
        </p:txBody>
      </p:sp>
    </p:spTree>
    <p:extLst>
      <p:ext uri="{BB962C8B-B14F-4D97-AF65-F5344CB8AC3E}">
        <p14:creationId xmlns:p14="http://schemas.microsoft.com/office/powerpoint/2010/main" val="1098291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Church in 19</a:t>
            </a:r>
            <a:r>
              <a:rPr lang="en-GB" baseline="30000" dirty="0"/>
              <a:t>th</a:t>
            </a:r>
            <a:r>
              <a:rPr lang="en-GB" dirty="0"/>
              <a:t> century Wales</a:t>
            </a:r>
          </a:p>
        </p:txBody>
      </p:sp>
      <p:sp>
        <p:nvSpPr>
          <p:cNvPr id="3" name="Content Placeholder 2"/>
          <p:cNvSpPr>
            <a:spLocks noGrp="1"/>
          </p:cNvSpPr>
          <p:nvPr>
            <p:ph idx="1"/>
          </p:nvPr>
        </p:nvSpPr>
        <p:spPr/>
        <p:txBody>
          <a:bodyPr>
            <a:normAutofit/>
          </a:bodyPr>
          <a:lstStyle/>
          <a:p>
            <a:r>
              <a:rPr lang="en-GB" dirty="0"/>
              <a:t>Church building significant in Wales between 1831-1906</a:t>
            </a:r>
          </a:p>
          <a:p>
            <a:r>
              <a:rPr lang="en-GB" dirty="0"/>
              <a:t>Increased role of the Church in the lives of communities in west Wales </a:t>
            </a:r>
          </a:p>
          <a:p>
            <a:r>
              <a:rPr lang="en-GB" dirty="0"/>
              <a:t>Church emphasis on Sunday School education</a:t>
            </a:r>
          </a:p>
          <a:p>
            <a:r>
              <a:rPr lang="en-GB" dirty="0"/>
              <a:t>In Industrial areas:  By 1870 ‘a whole generation of clergy had collected a wealth of experience from their pastoral work in the frontline of the coalfield’ D. Gareth Evans, ‘A History of Wales 1815-1906’ (Cardiff: University of Wales Press, 1989), p.236. </a:t>
            </a:r>
          </a:p>
        </p:txBody>
      </p:sp>
    </p:spTree>
    <p:extLst>
      <p:ext uri="{BB962C8B-B14F-4D97-AF65-F5344CB8AC3E}">
        <p14:creationId xmlns:p14="http://schemas.microsoft.com/office/powerpoint/2010/main" val="11752495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Religion and Forster’s Act</a:t>
            </a:r>
          </a:p>
        </p:txBody>
      </p:sp>
      <p:sp>
        <p:nvSpPr>
          <p:cNvPr id="3" name="Content Placeholder 2"/>
          <p:cNvSpPr>
            <a:spLocks noGrp="1"/>
          </p:cNvSpPr>
          <p:nvPr>
            <p:ph idx="1"/>
          </p:nvPr>
        </p:nvSpPr>
        <p:spPr/>
        <p:txBody>
          <a:bodyPr/>
          <a:lstStyle/>
          <a:p>
            <a:r>
              <a:rPr lang="en-GB" dirty="0"/>
              <a:t>Although in the second half of the 19</a:t>
            </a:r>
            <a:r>
              <a:rPr lang="en-GB" baseline="30000" dirty="0"/>
              <a:t>th</a:t>
            </a:r>
            <a:r>
              <a:rPr lang="en-GB" dirty="0"/>
              <a:t> century there was cooperation between the Church and the Chapel over education, born out of a shared goal of improving society through educational endeavour, the religious clauses within the Forster’s Act highlighted a ‘trial of strength’ between denominations, and fought out within the numerous School Boards in Wales.</a:t>
            </a:r>
          </a:p>
        </p:txBody>
      </p:sp>
    </p:spTree>
    <p:extLst>
      <p:ext uri="{BB962C8B-B14F-4D97-AF65-F5344CB8AC3E}">
        <p14:creationId xmlns:p14="http://schemas.microsoft.com/office/powerpoint/2010/main" val="956913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Post-Forster’s Act</a:t>
            </a:r>
          </a:p>
        </p:txBody>
      </p:sp>
      <p:sp>
        <p:nvSpPr>
          <p:cNvPr id="3" name="Content Placeholder 2"/>
          <p:cNvSpPr>
            <a:spLocks noGrp="1"/>
          </p:cNvSpPr>
          <p:nvPr>
            <p:ph idx="1"/>
          </p:nvPr>
        </p:nvSpPr>
        <p:spPr/>
        <p:txBody>
          <a:bodyPr>
            <a:normAutofit/>
          </a:bodyPr>
          <a:lstStyle/>
          <a:p>
            <a:r>
              <a:rPr lang="en-GB" dirty="0"/>
              <a:t>The nature of Religious Education in Wales remained a contentious issue over the decades since Forster.</a:t>
            </a:r>
          </a:p>
          <a:p>
            <a:r>
              <a:rPr lang="en-GB" dirty="0"/>
              <a:t>Each Act of Parliament relating to education  provision highlighted tensions between Church and Nonconformist denominations .</a:t>
            </a:r>
          </a:p>
          <a:p>
            <a:r>
              <a:rPr lang="en-GB" dirty="0"/>
              <a:t>However, by the 1930s there was increasing recognition that an agreed religious syllabus was required if standards were to be raised</a:t>
            </a:r>
          </a:p>
          <a:p>
            <a:r>
              <a:rPr lang="en-GB" dirty="0"/>
              <a:t>Culminating in the Act of 1944 which allowed for an agreed syllabus for the teaching of religion in LEA schools </a:t>
            </a:r>
          </a:p>
        </p:txBody>
      </p:sp>
    </p:spTree>
    <p:extLst>
      <p:ext uri="{BB962C8B-B14F-4D97-AF65-F5344CB8AC3E}">
        <p14:creationId xmlns:p14="http://schemas.microsoft.com/office/powerpoint/2010/main" val="4570000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rt Bronze Foundry, Chelsea, Statues of Syr Owen Morgan Edwards and Syr Ifan ab Owen Edward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1" y="1447800"/>
            <a:ext cx="2276475" cy="3810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419600" y="457200"/>
            <a:ext cx="6019800" cy="6463308"/>
          </a:xfrm>
          <a:prstGeom prst="rect">
            <a:avLst/>
          </a:prstGeom>
          <a:noFill/>
        </p:spPr>
        <p:txBody>
          <a:bodyPr wrap="square" rtlCol="0">
            <a:spAutoFit/>
          </a:bodyPr>
          <a:lstStyle/>
          <a:p>
            <a:r>
              <a:rPr lang="en-US" dirty="0"/>
              <a:t>Owen Morgan Edwards (1858-1920) was born at Coed y Pry, </a:t>
            </a:r>
            <a:r>
              <a:rPr lang="en-US" dirty="0" err="1"/>
              <a:t>Llanuwchllyn</a:t>
            </a:r>
            <a:r>
              <a:rPr lang="en-US" dirty="0"/>
              <a:t> and educated at the local Church School, </a:t>
            </a:r>
            <a:r>
              <a:rPr lang="en-US" dirty="0" err="1"/>
              <a:t>Bala</a:t>
            </a:r>
            <a:r>
              <a:rPr lang="en-US" dirty="0"/>
              <a:t> Theological College and at the University College of Wales, </a:t>
            </a:r>
            <a:r>
              <a:rPr lang="en-US" dirty="0" err="1"/>
              <a:t>Aberystwyth</a:t>
            </a:r>
            <a:r>
              <a:rPr lang="en-US" dirty="0"/>
              <a:t>. He then went to Glasgow University for a year and on to Balliol College, Oxford where he studied Modern History. He was appointed Tutor in History at Lincoln College, Oxford until his appointment as Chief Inspector of Schools of the Welsh Board of Education in 1907. His influence both on Welsh education and on the conservation of the Welsh language was profound. He urged reform of the system that enforced education through the medium of English only (the Welsh Not) and revived the use of Welsh in school. He also edited magazines and published numerous articles with the aim of presenting a more natural, readable Welsh.</a:t>
            </a:r>
            <a:br>
              <a:rPr lang="en-US" dirty="0"/>
            </a:br>
            <a:r>
              <a:rPr lang="en-US" dirty="0" err="1"/>
              <a:t>Ifan</a:t>
            </a:r>
            <a:r>
              <a:rPr lang="en-US" dirty="0"/>
              <a:t> </a:t>
            </a:r>
            <a:r>
              <a:rPr lang="en-US" dirty="0" err="1"/>
              <a:t>ab</a:t>
            </a:r>
            <a:r>
              <a:rPr lang="en-US" dirty="0"/>
              <a:t> Owen Edwards (1895-1970) was born at </a:t>
            </a:r>
            <a:r>
              <a:rPr lang="en-US" dirty="0" err="1"/>
              <a:t>Llanuwchllyn</a:t>
            </a:r>
            <a:r>
              <a:rPr lang="en-US" dirty="0"/>
              <a:t>, the son of O.M. Edwards and was educated at the University College of Wales, </a:t>
            </a:r>
            <a:r>
              <a:rPr lang="en-US" dirty="0" err="1"/>
              <a:t>Aberystwyth</a:t>
            </a:r>
            <a:r>
              <a:rPr lang="en-US" dirty="0"/>
              <a:t> where he read history. He served in the First World War and later taught at </a:t>
            </a:r>
            <a:r>
              <a:rPr lang="en-US" dirty="0" err="1"/>
              <a:t>Dolgellau</a:t>
            </a:r>
            <a:r>
              <a:rPr lang="en-US" dirty="0"/>
              <a:t>. He edited the magazine </a:t>
            </a:r>
            <a:r>
              <a:rPr lang="en-US" dirty="0" err="1"/>
              <a:t>Cymru'r</a:t>
            </a:r>
            <a:r>
              <a:rPr lang="en-US" dirty="0"/>
              <a:t> Plant and announced in 1922 his intention of starting a movement for the young people of Wales. The </a:t>
            </a:r>
            <a:r>
              <a:rPr lang="en-US" dirty="0" err="1"/>
              <a:t>Urdd</a:t>
            </a:r>
            <a:r>
              <a:rPr lang="en-US" dirty="0"/>
              <a:t> was founded in the same year and he spent the rest of his life furthering the aims of the League. He was knighted in 1947.</a:t>
            </a:r>
          </a:p>
        </p:txBody>
      </p:sp>
    </p:spTree>
    <p:extLst>
      <p:ext uri="{BB962C8B-B14F-4D97-AF65-F5344CB8AC3E}">
        <p14:creationId xmlns:p14="http://schemas.microsoft.com/office/powerpoint/2010/main" val="440276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static0.casgliad.sequence.co.uk/Cluster/Media/Items/000/000/008/081/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76201"/>
            <a:ext cx="7143750" cy="45243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52600" y="4635211"/>
            <a:ext cx="8610600" cy="1754326"/>
          </a:xfrm>
          <a:prstGeom prst="rect">
            <a:avLst/>
          </a:prstGeom>
          <a:noFill/>
        </p:spPr>
        <p:txBody>
          <a:bodyPr wrap="square" rtlCol="0">
            <a:spAutoFit/>
          </a:bodyPr>
          <a:lstStyle/>
          <a:p>
            <a:r>
              <a:rPr lang="en-US" dirty="0"/>
              <a:t>This example of a 'Welsh Not' was found at Garth School, Bangor.  The 'Welsh Not' was used in some schools during the eighteenth and nineteenth century in a bid to prevent pupils from speaking Welsh. The 'Welsh Not', which usually consisted of a small piece of wood or slate inscribed with the letters 'W.N', was hung around the neck of a child who was caught speaking Welsh. At the end of the school day, the child wearing the 'Welsh Not' would be punished by the schoolteacher.</a:t>
            </a:r>
          </a:p>
        </p:txBody>
      </p:sp>
    </p:spTree>
    <p:extLst>
      <p:ext uri="{BB962C8B-B14F-4D97-AF65-F5344CB8AC3E}">
        <p14:creationId xmlns:p14="http://schemas.microsoft.com/office/powerpoint/2010/main" val="21611357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4.bp.blogspot.com/_52IGDMu-J0M/S5MMDW3RDoI/AAAAAAAABGM/JZRNlGcMjn8/s400/Welsh+Language+Sampler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838200"/>
            <a:ext cx="5401112" cy="5212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5373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api.ning.com/files/jgpC333YI67Z52WlgjTxp-U89dvo9-bdX3pr1xZ1BjMC6mVV23Bkhih30Btxwwf9OwcMsPkVvLXhelfSjont4sAbzit7VL9v/Yrwydd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801" y="-264968"/>
            <a:ext cx="5743575" cy="714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2559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76400" y="1443841"/>
            <a:ext cx="8839200" cy="4832092"/>
          </a:xfrm>
          <a:prstGeom prst="rect">
            <a:avLst/>
          </a:prstGeom>
        </p:spPr>
        <p:txBody>
          <a:bodyPr wrap="square">
            <a:spAutoFit/>
          </a:bodyPr>
          <a:lstStyle/>
          <a:p>
            <a:r>
              <a:rPr lang="en-US" sz="2800" b="1" dirty="0"/>
              <a:t>The first 'Welsh Language Society'</a:t>
            </a:r>
          </a:p>
          <a:p>
            <a:r>
              <a:rPr lang="en-US" sz="2800" dirty="0"/>
              <a:t>The first Welsh Language Society was established in 1885 to promote the use of the Welsh language in education. Dan Isaac Davies (1839-1887), a school inspector from </a:t>
            </a:r>
            <a:r>
              <a:rPr lang="en-US" sz="2800" dirty="0" err="1"/>
              <a:t>Glamorgan</a:t>
            </a:r>
            <a:r>
              <a:rPr lang="en-US" sz="2800" dirty="0"/>
              <a:t>, founded the society, with the support of the pacifist MP Henry Richard (1812-1888). Dan Isaac Davies published a series of articles entitled, '</a:t>
            </a:r>
            <a:r>
              <a:rPr lang="en-US" sz="2800" dirty="0" err="1"/>
              <a:t>Tair</a:t>
            </a:r>
            <a:r>
              <a:rPr lang="en-US" sz="2800" dirty="0"/>
              <a:t> </a:t>
            </a:r>
            <a:r>
              <a:rPr lang="en-US" sz="2800" dirty="0" err="1"/>
              <a:t>miliwn</a:t>
            </a:r>
            <a:r>
              <a:rPr lang="en-US" sz="2800" dirty="0"/>
              <a:t> o </a:t>
            </a:r>
            <a:r>
              <a:rPr lang="en-US" sz="2800" dirty="0" err="1"/>
              <a:t>Gymru</a:t>
            </a:r>
            <a:r>
              <a:rPr lang="en-US" sz="2800" dirty="0"/>
              <a:t> </a:t>
            </a:r>
            <a:r>
              <a:rPr lang="en-US" sz="2800" dirty="0" err="1"/>
              <a:t>Dwy-ieithawg</a:t>
            </a:r>
            <a:r>
              <a:rPr lang="en-US" sz="2800" dirty="0"/>
              <a:t> </a:t>
            </a:r>
            <a:r>
              <a:rPr lang="en-US" sz="2800" dirty="0" err="1"/>
              <a:t>mewn</a:t>
            </a:r>
            <a:r>
              <a:rPr lang="en-US" sz="2800" dirty="0"/>
              <a:t> can </a:t>
            </a:r>
            <a:r>
              <a:rPr lang="en-US" sz="2800" dirty="0" err="1"/>
              <a:t>mlynedd</a:t>
            </a:r>
            <a:r>
              <a:rPr lang="en-US" sz="2800" dirty="0"/>
              <a:t>', (3 million bilingual Welsh people in a hundred years time) which argued that an enlightened education policy would ensure 3 million bilingual Welsh people by 1985. </a:t>
            </a:r>
          </a:p>
        </p:txBody>
      </p:sp>
    </p:spTree>
    <p:extLst>
      <p:ext uri="{BB962C8B-B14F-4D97-AF65-F5344CB8AC3E}">
        <p14:creationId xmlns:p14="http://schemas.microsoft.com/office/powerpoint/2010/main" val="42565757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7400" y="1997839"/>
            <a:ext cx="8458200" cy="3970318"/>
          </a:xfrm>
          <a:prstGeom prst="rect">
            <a:avLst/>
          </a:prstGeom>
        </p:spPr>
        <p:txBody>
          <a:bodyPr wrap="square">
            <a:spAutoFit/>
          </a:bodyPr>
          <a:lstStyle/>
          <a:p>
            <a:r>
              <a:rPr lang="en-US" sz="2800" dirty="0"/>
              <a:t>The Society succeeded in persuading the Royal Commission on Elementary Education to include a recommendation that Welsh should be used in elementary schools from 1889 onwards, but even then English was given far more attention than Welsh in the schools.</a:t>
            </a:r>
          </a:p>
          <a:p>
            <a:r>
              <a:rPr lang="en-US" sz="2800" dirty="0"/>
              <a:t>With the sudden death of Dan Isaac Davies, the first society bearing the name '</a:t>
            </a:r>
            <a:r>
              <a:rPr lang="en-US" sz="2800" dirty="0" err="1"/>
              <a:t>Cymdeithas</a:t>
            </a:r>
            <a:r>
              <a:rPr lang="en-US" sz="2800" dirty="0"/>
              <a:t> </a:t>
            </a:r>
            <a:r>
              <a:rPr lang="en-US" sz="2800" dirty="0" err="1"/>
              <a:t>yr</a:t>
            </a:r>
            <a:r>
              <a:rPr lang="en-US" sz="2800" dirty="0"/>
              <a:t> </a:t>
            </a:r>
            <a:r>
              <a:rPr lang="en-US" sz="2800" dirty="0" err="1"/>
              <a:t>Iaith</a:t>
            </a:r>
            <a:r>
              <a:rPr lang="en-US" sz="2800" dirty="0"/>
              <a:t> </a:t>
            </a:r>
            <a:r>
              <a:rPr lang="en-US" sz="2800" dirty="0" err="1"/>
              <a:t>Gymraeg</a:t>
            </a:r>
            <a:r>
              <a:rPr lang="en-US" sz="2800" dirty="0"/>
              <a:t>', (Welsh Language Society), came to an end.</a:t>
            </a:r>
          </a:p>
        </p:txBody>
      </p:sp>
    </p:spTree>
    <p:extLst>
      <p:ext uri="{BB962C8B-B14F-4D97-AF65-F5344CB8AC3E}">
        <p14:creationId xmlns:p14="http://schemas.microsoft.com/office/powerpoint/2010/main" val="27195727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0" y="1582341"/>
            <a:ext cx="8458200" cy="4832092"/>
          </a:xfrm>
          <a:prstGeom prst="rect">
            <a:avLst/>
          </a:prstGeom>
        </p:spPr>
        <p:txBody>
          <a:bodyPr wrap="square">
            <a:spAutoFit/>
          </a:bodyPr>
          <a:lstStyle/>
          <a:p>
            <a:r>
              <a:rPr lang="en-US" sz="2800" b="1" dirty="0"/>
              <a:t>The Welsh language petition</a:t>
            </a:r>
          </a:p>
          <a:p>
            <a:r>
              <a:rPr lang="en-US" sz="2800" dirty="0"/>
              <a:t>A National Petition was launched during the National Eisteddfod of 1938 under the leadership of </a:t>
            </a:r>
            <a:r>
              <a:rPr lang="en-US" sz="2800" dirty="0" err="1"/>
              <a:t>Undeb</a:t>
            </a:r>
            <a:r>
              <a:rPr lang="en-US" sz="2800" dirty="0"/>
              <a:t> </a:t>
            </a:r>
            <a:r>
              <a:rPr lang="en-US" sz="2800" dirty="0" err="1"/>
              <a:t>Cymru</a:t>
            </a:r>
            <a:r>
              <a:rPr lang="en-US" sz="2800" dirty="0"/>
              <a:t> </a:t>
            </a:r>
            <a:r>
              <a:rPr lang="en-US" sz="2800" dirty="0" err="1"/>
              <a:t>Fydd</a:t>
            </a:r>
            <a:r>
              <a:rPr lang="en-US" sz="2800" dirty="0"/>
              <a:t> ('Young Wales'). The purpose of the petition was to demand equal status for the Welsh language, so that the Welsh language would be entitled to the same privileges as English in every aspect of the administration of the law and public services in Wales. Over a quarter of a million signatures were collected and the petition received the support of 30 out of the 36 Welsh Members of Parliament. </a:t>
            </a:r>
          </a:p>
        </p:txBody>
      </p:sp>
    </p:spTree>
    <p:extLst>
      <p:ext uri="{BB962C8B-B14F-4D97-AF65-F5344CB8AC3E}">
        <p14:creationId xmlns:p14="http://schemas.microsoft.com/office/powerpoint/2010/main" val="33790148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8800" y="1997839"/>
            <a:ext cx="8610600" cy="3539430"/>
          </a:xfrm>
          <a:prstGeom prst="rect">
            <a:avLst/>
          </a:prstGeom>
        </p:spPr>
        <p:txBody>
          <a:bodyPr wrap="square">
            <a:spAutoFit/>
          </a:bodyPr>
          <a:lstStyle/>
          <a:p>
            <a:r>
              <a:rPr lang="en-US" sz="2800" dirty="0"/>
              <a:t>In 1939, at the start of the Second World War, the first school to teach solely through the medium of Welsh was established in </a:t>
            </a:r>
            <a:r>
              <a:rPr lang="en-US" sz="2800" dirty="0" err="1"/>
              <a:t>Aberystwyth</a:t>
            </a:r>
            <a:r>
              <a:rPr lang="en-US" sz="2800" dirty="0"/>
              <a:t>. English evacuees, who had been sent to the town in great numbers from English cities to avoid the bombing, were being taught in the local schools making the teaching of Welsh difficult. As a result Sir </a:t>
            </a:r>
            <a:r>
              <a:rPr lang="en-US" sz="2800" dirty="0" err="1"/>
              <a:t>Ifan</a:t>
            </a:r>
            <a:r>
              <a:rPr lang="en-US" sz="2800" dirty="0"/>
              <a:t> </a:t>
            </a:r>
            <a:r>
              <a:rPr lang="en-US" sz="2800" dirty="0" err="1"/>
              <a:t>ab</a:t>
            </a:r>
            <a:r>
              <a:rPr lang="en-US" sz="2800" dirty="0"/>
              <a:t> Owen Edwards (son of Owen M Edwards), decided to established the League of Youth Welsh School. </a:t>
            </a:r>
          </a:p>
        </p:txBody>
      </p:sp>
    </p:spTree>
    <p:extLst>
      <p:ext uri="{BB962C8B-B14F-4D97-AF65-F5344CB8AC3E}">
        <p14:creationId xmlns:p14="http://schemas.microsoft.com/office/powerpoint/2010/main" val="21649314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upload.wikimedia.org/wikipedia/en/thumb/1/10/Cofiwch_Dryweryn.jpg/200px-Cofiwch_Drywery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3800" y="609600"/>
            <a:ext cx="4754880" cy="3566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53772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
  <TotalTime>435</TotalTime>
  <Words>3531</Words>
  <Application>Microsoft Macintosh PowerPoint</Application>
  <PresentationFormat>Widescreen</PresentationFormat>
  <Paragraphs>200</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Gill Sans MT</vt:lpstr>
      <vt:lpstr>Verdana</vt:lpstr>
      <vt:lpstr>Wingdings</vt:lpstr>
      <vt:lpstr>Parcel</vt:lpstr>
      <vt:lpstr>Language and Heritage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Roots </vt:lpstr>
      <vt:lpstr>Revival</vt:lpstr>
      <vt:lpstr>Chapel and Education – beyond religion </vt:lpstr>
      <vt:lpstr>Revival </vt:lpstr>
      <vt:lpstr>The Chapel</vt:lpstr>
      <vt:lpstr>British Schools: The British and Foreign School Society (BFSS) </vt:lpstr>
      <vt:lpstr>British Schools expansion</vt:lpstr>
      <vt:lpstr>Works schools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1851 and all that!</vt:lpstr>
      <vt:lpstr>Church in 19th century Wales</vt:lpstr>
      <vt:lpstr>Church in 19th century Wales</vt:lpstr>
      <vt:lpstr>Religion and Forster’s Act</vt:lpstr>
      <vt:lpstr>Post-Forster’s Act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Conway Davies</dc:creator>
  <cp:lastModifiedBy>Conway Davies</cp:lastModifiedBy>
  <cp:revision>7</cp:revision>
  <dcterms:created xsi:type="dcterms:W3CDTF">2022-03-05T20:38:48Z</dcterms:created>
  <dcterms:modified xsi:type="dcterms:W3CDTF">2022-03-08T13:45:40Z</dcterms:modified>
</cp:coreProperties>
</file>