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2"/>
  </p:notesMasterIdLst>
  <p:sldIdLst>
    <p:sldId id="266" r:id="rId2"/>
    <p:sldId id="267" r:id="rId3"/>
    <p:sldId id="268" r:id="rId4"/>
    <p:sldId id="269" r:id="rId5"/>
    <p:sldId id="270" r:id="rId6"/>
    <p:sldId id="271" r:id="rId7"/>
    <p:sldId id="272" r:id="rId8"/>
    <p:sldId id="273" r:id="rId9"/>
    <p:sldId id="274" r:id="rId10"/>
    <p:sldId id="275" r:id="rId11"/>
  </p:sldIdLst>
  <p:sldSz cx="9144000" cy="6858000" type="screen4x3"/>
  <p:notesSz cx="7315200" cy="96012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rgbClr val="000000"/>
        </a:fontRef>
        <a:srgbClr val="000000"/>
      </a:tcTxStyle>
      <a:tcStyle>
        <a:tcBdr>
          <a:left>
            <a:ln w="12700" cmpd="sng">
              <a:solidFill>
                <a:srgbClr val="000000"/>
              </a:solidFill>
            </a:ln>
          </a:left>
          <a:right>
            <a:ln w="12700" cmpd="sng">
              <a:solidFill>
                <a:srgbClr val="000000"/>
              </a:solidFill>
            </a:ln>
          </a:right>
          <a:top>
            <a:ln w="12700" cmpd="sng">
              <a:solidFill>
                <a:srgbClr val="000000"/>
              </a:solidFill>
            </a:ln>
          </a:top>
          <a:bottom>
            <a:ln w="12700" cmpd="sng">
              <a:solidFill>
                <a:srgbClr val="000000"/>
              </a:solidFill>
            </a:ln>
          </a:bottom>
          <a:insideH>
            <a:ln w="12700" cmpd="sng">
              <a:solidFill>
                <a:srgbClr val="000000"/>
              </a:solidFill>
            </a:ln>
          </a:insideH>
          <a:insideV>
            <a:ln w="12700" cmpd="sng">
              <a:solidFill>
                <a:srgbClr val="000000"/>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0424" autoAdjust="0"/>
  </p:normalViewPr>
  <p:slideViewPr>
    <p:cSldViewPr snapToGrid="0">
      <p:cViewPr varScale="1">
        <p:scale>
          <a:sx n="66" d="100"/>
          <a:sy n="66" d="100"/>
        </p:scale>
        <p:origin x="148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677" name="Rectangle 2"/>
          <p:cNvSpPr>
            <a:spLocks noGrp="1" noChangeArrowheads="1"/>
          </p:cNvSpPr>
          <p:nvPr>
            <p:ph type="hdr" sz="quarter"/>
          </p:nvPr>
        </p:nvSpPr>
        <p:spPr bwMode="auto">
          <a:xfrm>
            <a:off x="3" y="2"/>
            <a:ext cx="3281680" cy="538401"/>
          </a:xfrm>
          <a:prstGeom prst="rect">
            <a:avLst/>
          </a:prstGeom>
          <a:noFill/>
          <a:ln w="9525">
            <a:noFill/>
            <a:miter lim="800000"/>
            <a:headEnd/>
            <a:tailEnd/>
          </a:ln>
          <a:effectLst/>
        </p:spPr>
        <p:txBody>
          <a:bodyPr vert="horz" wrap="square" lIns="96716" tIns="48357" rIns="96716" bIns="48357" numCol="1" anchor="t" anchorCtr="0" compatLnSpc="1">
            <a:prstTxWarp prst="textNoShape">
              <a:avLst/>
            </a:prstTxWarp>
          </a:bodyPr>
          <a:lstStyle>
            <a:lvl1pPr algn="l">
              <a:defRPr sz="1200"/>
            </a:lvl1pPr>
          </a:lstStyle>
          <a:p>
            <a:endParaRPr lang="en-US"/>
          </a:p>
        </p:txBody>
      </p:sp>
      <p:sp>
        <p:nvSpPr>
          <p:cNvPr id="1048678" name="Rectangle 3"/>
          <p:cNvSpPr>
            <a:spLocks noGrp="1" noChangeArrowheads="1"/>
          </p:cNvSpPr>
          <p:nvPr>
            <p:ph type="dt" idx="1"/>
          </p:nvPr>
        </p:nvSpPr>
        <p:spPr bwMode="auto">
          <a:xfrm>
            <a:off x="4289215" y="2"/>
            <a:ext cx="3281680" cy="538401"/>
          </a:xfrm>
          <a:prstGeom prst="rect">
            <a:avLst/>
          </a:prstGeom>
          <a:noFill/>
          <a:ln w="9525">
            <a:noFill/>
            <a:miter lim="800000"/>
            <a:headEnd/>
            <a:tailEnd/>
          </a:ln>
          <a:effectLst/>
        </p:spPr>
        <p:txBody>
          <a:bodyPr vert="horz" wrap="square" lIns="96716" tIns="48357" rIns="96716" bIns="48357" numCol="1" anchor="t" anchorCtr="0" compatLnSpc="1">
            <a:prstTxWarp prst="textNoShape">
              <a:avLst/>
            </a:prstTxWarp>
          </a:bodyPr>
          <a:lstStyle>
            <a:lvl1pPr algn="r">
              <a:defRPr sz="1200"/>
            </a:lvl1pPr>
          </a:lstStyle>
          <a:p>
            <a:endParaRPr lang="en-US"/>
          </a:p>
        </p:txBody>
      </p:sp>
      <p:sp>
        <p:nvSpPr>
          <p:cNvPr id="1048679" name="Rectangle 4"/>
          <p:cNvSpPr>
            <a:spLocks noGrp="1" noRot="1" noChangeAspect="1" noChangeArrowheads="1" noTextEdit="1"/>
          </p:cNvSpPr>
          <p:nvPr>
            <p:ph type="sldImg" idx="2"/>
          </p:nvPr>
        </p:nvSpPr>
        <p:spPr bwMode="auto">
          <a:xfrm>
            <a:off x="1100138" y="804863"/>
            <a:ext cx="5373687" cy="4030662"/>
          </a:xfrm>
          <a:prstGeom prst="rect">
            <a:avLst/>
          </a:prstGeom>
          <a:noFill/>
          <a:ln w="9525">
            <a:solidFill>
              <a:srgbClr val="000000"/>
            </a:solidFill>
            <a:miter lim="800000"/>
            <a:headEnd/>
            <a:tailEnd/>
          </a:ln>
          <a:effectLst/>
        </p:spPr>
      </p:sp>
      <p:sp>
        <p:nvSpPr>
          <p:cNvPr id="1048680" name="Rectangle 5"/>
          <p:cNvSpPr>
            <a:spLocks noGrp="1" noChangeArrowheads="1"/>
          </p:cNvSpPr>
          <p:nvPr>
            <p:ph type="body" sz="quarter" idx="3"/>
          </p:nvPr>
        </p:nvSpPr>
        <p:spPr bwMode="auto">
          <a:xfrm>
            <a:off x="756922" y="5105640"/>
            <a:ext cx="6058747" cy="4835604"/>
          </a:xfrm>
          <a:prstGeom prst="rect">
            <a:avLst/>
          </a:prstGeom>
          <a:noFill/>
          <a:ln w="9525">
            <a:noFill/>
            <a:miter lim="800000"/>
            <a:headEnd/>
            <a:tailEnd/>
          </a:ln>
          <a:effectLst/>
        </p:spPr>
        <p:txBody>
          <a:bodyPr vert="horz" wrap="square" lIns="96716" tIns="48357" rIns="96716" bIns="48357"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81" name="Rectangle 6"/>
          <p:cNvSpPr>
            <a:spLocks noGrp="1" noChangeArrowheads="1"/>
          </p:cNvSpPr>
          <p:nvPr>
            <p:ph type="ftr" sz="quarter" idx="4"/>
          </p:nvPr>
        </p:nvSpPr>
        <p:spPr bwMode="auto">
          <a:xfrm>
            <a:off x="3" y="10206277"/>
            <a:ext cx="3281680" cy="538400"/>
          </a:xfrm>
          <a:prstGeom prst="rect">
            <a:avLst/>
          </a:prstGeom>
          <a:noFill/>
          <a:ln w="9525">
            <a:noFill/>
            <a:miter lim="800000"/>
            <a:headEnd/>
            <a:tailEnd/>
          </a:ln>
          <a:effectLst/>
        </p:spPr>
        <p:txBody>
          <a:bodyPr vert="horz" wrap="square" lIns="96716" tIns="48357" rIns="96716" bIns="48357" numCol="1" anchor="b" anchorCtr="0" compatLnSpc="1">
            <a:prstTxWarp prst="textNoShape">
              <a:avLst/>
            </a:prstTxWarp>
          </a:bodyPr>
          <a:lstStyle>
            <a:lvl1pPr algn="l">
              <a:defRPr sz="1200"/>
            </a:lvl1pPr>
          </a:lstStyle>
          <a:p>
            <a:endParaRPr lang="en-US"/>
          </a:p>
        </p:txBody>
      </p:sp>
      <p:sp>
        <p:nvSpPr>
          <p:cNvPr id="1048682" name="Rectangle 7"/>
          <p:cNvSpPr>
            <a:spLocks noGrp="1" noChangeArrowheads="1"/>
          </p:cNvSpPr>
          <p:nvPr>
            <p:ph type="sldNum" sz="quarter" idx="5"/>
          </p:nvPr>
        </p:nvSpPr>
        <p:spPr bwMode="auto">
          <a:xfrm>
            <a:off x="4289215" y="10206277"/>
            <a:ext cx="3281680" cy="538400"/>
          </a:xfrm>
          <a:prstGeom prst="rect">
            <a:avLst/>
          </a:prstGeom>
          <a:noFill/>
          <a:ln w="9525">
            <a:noFill/>
            <a:miter lim="800000"/>
            <a:headEnd/>
            <a:tailEnd/>
          </a:ln>
          <a:effectLst/>
        </p:spPr>
        <p:txBody>
          <a:bodyPr vert="horz" wrap="square" lIns="96716" tIns="48357" rIns="96716" bIns="48357" numCol="1" anchor="b" anchorCtr="0" compatLnSpc="1">
            <a:prstTxWarp prst="textNoShape">
              <a:avLst/>
            </a:prstTxWarp>
          </a:bodyPr>
          <a:lstStyle>
            <a:lvl1pPr algn="r">
              <a:defRPr sz="12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1" name="Slide Image Placeholder 1"/>
          <p:cNvSpPr>
            <a:spLocks noGrp="1" noRot="1" noChangeAspect="1"/>
          </p:cNvSpPr>
          <p:nvPr>
            <p:ph type="sldImg"/>
          </p:nvPr>
        </p:nvSpPr>
        <p:spPr/>
      </p:sp>
      <p:sp>
        <p:nvSpPr>
          <p:cNvPr id="1048612" name="Notes Placeholder 2"/>
          <p:cNvSpPr>
            <a:spLocks noGrp="1"/>
          </p:cNvSpPr>
          <p:nvPr>
            <p:ph type="body" idx="1"/>
          </p:nvPr>
        </p:nvSpPr>
        <p:spPr/>
        <p:txBody>
          <a:bodyPr/>
          <a:lstStyle/>
          <a:p>
            <a:r>
              <a:rPr lang="en-US" dirty="0"/>
              <a:t>Hello, my name is </a:t>
            </a:r>
            <a:r>
              <a:rPr lang="en-US" dirty="0" err="1"/>
              <a:t>Andreea</a:t>
            </a:r>
            <a:r>
              <a:rPr lang="en-US" dirty="0"/>
              <a:t> Marcela </a:t>
            </a:r>
            <a:r>
              <a:rPr lang="en-US" dirty="0" err="1"/>
              <a:t>Scorpie</a:t>
            </a:r>
            <a:r>
              <a:rPr lang="en-US" dirty="0"/>
              <a:t> and welcome to my presentation where I seek to </a:t>
            </a:r>
            <a:r>
              <a:rPr lang="en-US" dirty="0" err="1"/>
              <a:t>analyse</a:t>
            </a:r>
            <a:r>
              <a:rPr lang="en-US" dirty="0"/>
              <a:t> the academic and employability skills that I possess. I will also explore the employability skills that are needed in the workplace according to literature. </a:t>
            </a:r>
          </a:p>
        </p:txBody>
      </p:sp>
      <p:sp>
        <p:nvSpPr>
          <p:cNvPr id="1048613" name="Slide Number Placeholder 3"/>
          <p:cNvSpPr>
            <a:spLocks noGrp="1"/>
          </p:cNvSpPr>
          <p:nvPr>
            <p:ph type="sldNum" sz="quarter" idx="5"/>
          </p:nvPr>
        </p:nvSpPr>
        <p:spPr/>
        <p:txBody>
          <a:bodyPr/>
          <a:lstStyle/>
          <a:p>
            <a:fld id="{A9A0EA98-5831-4853-B862-C702E6EB345C}"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1" name="Notes Placeholder 1048600"/>
          <p:cNvSpPr>
            <a:spLocks noGrp="1"/>
          </p:cNvSpPr>
          <p:nvPr>
            <p:ph type="body"/>
          </p:nvPr>
        </p:nvSpPr>
        <p:spPr/>
        <p:txBody>
          <a:bodyPr/>
          <a:lstStyle/>
          <a:p>
            <a:r>
              <a:t>Employability skills, also called "soft skills" or "people skills" refers to transferrable skills that are essential in almost all job, and makes one more attractive to employers (Nisha and Rajasekaran, 2018)
Possessing these skills helps one improve job performance by minimizing errors, promoting collaboration with colleagues, and thus performing assigned duties effectively.
Employers concentrate on employability skills since they are difficult to teach as compared to job-related skills (Swain, 2019).
Some of these skills are naturally acquired, whereas others are gained through education, daily practices or work.</a:t>
            </a:r>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3" name="Notes Placeholder 1048592"/>
          <p:cNvSpPr>
            <a:spLocks noGrp="1"/>
          </p:cNvSpPr>
          <p:nvPr>
            <p:ph type="body"/>
          </p:nvPr>
        </p:nvSpPr>
        <p:spPr/>
        <p:txBody>
          <a:bodyPr/>
          <a:lstStyle/>
          <a:p>
            <a:r>
              <a:rPr lang="zh-CN" altLang="en-US"/>
              <a:t>Academic skills comprises of core skills, such as academic writing, referencing, and presentation skills which underpin complex skills like reflective practice ad  critical thinking and reflective practice.
Note-making: Effective note taking involves reviewing, connecting, and synthesising ideas. My excellent note taking skills help me to remain active when reading, revising, and during lectures
Active listening: This involves a planned approach that enables one to understand the meaning of a text. 
Paraphrasing
Paraphrasing is very important skill in academics. To paraphrase is to take another person's words, ideas, or opinions and put them in your own words, ensuring that the original meaning is not lost. Citing the source of the information is required (Cardiff Metropolitan University, 2021). I have learned to paraphrase when completing class assignments including essays and reports. Through paraphrasing I am able to demonstrate that I understand the information from the original source.
These academic skills not only help me succeed in my programme of study but will also be useful when looking for employment after college and in my workplace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8" name="Notes Placeholder 1048597"/>
          <p:cNvSpPr>
            <a:spLocks noGrp="1"/>
          </p:cNvSpPr>
          <p:nvPr>
            <p:ph type="body"/>
          </p:nvPr>
        </p:nvSpPr>
        <p:spPr/>
        <p:txBody>
          <a:bodyPr/>
          <a:lstStyle/>
          <a:p>
            <a:r>
              <a:rPr lang="zh-CN" altLang="en-US"/>
              <a:t>I have learned to present information in an appropriate an clear manner. I am also able to tailor my message to audience, and actively listen to the speaker and to question others. I have demonstrated this through my interactions at college and when discussing different topics in class. Good communication skills will help me communicate effectively with my colleagues and customers in the workplace (Hill, 2011).
Teamwork: I have demonstrated the ability to cooperate with my fellow students on a shared task and to motivate one another. I participate fully in group work elements for my academic modules. At a college, a have been a member of a sports team where I learned how to appreciate team dynamics and achieve a common objectives. According to Swain (2019) teamwork is a key skill most valued by employers 
I have good organization and planning skills because I am capable of identifying tasks, prioritizing them, creating schedules and completing them on time, as illustrated by Nisha and Rajasekaran (2019). When I get a leadership position, I would need to establish systematic processes for delegating t and achieving goals.
I have good customer service skills: Recently I go a chance to work as a hotel attendant in a city hotel, where this skill was evident. I received positive feedback from my colleagues and my manager that I am capable of dealing with customers as required. My customers were always satisfied with my services as I could listen and respond to their needs.
Furthermore, I am flexible, self-disciplined, and ready to learn.</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4" name="Notes Placeholder 1048603"/>
          <p:cNvSpPr>
            <a:spLocks noGrp="1"/>
          </p:cNvSpPr>
          <p:nvPr>
            <p:ph type="body"/>
          </p:nvPr>
        </p:nvSpPr>
        <p:spPr/>
        <p:txBody>
          <a:bodyPr/>
          <a:lstStyle/>
          <a:p>
            <a:r>
              <a:rPr lang="zh-CN" altLang="en-US"/>
              <a:t>A SWOT is a powerful tool that helps a person to discover how or her strengths and uncover opportunities that would otherwise be shared to spot. Also, by being aware of personal weaknesses, it becomes easier to eliminate or manage threats that can hinder career progression (Papandrea, 2021).
As illustrated in the previous slides, I have several strengths that can help me be more employable. I have good communication skills and mastered various academic skills like note-taking, paraphrasing, referencing. Moreover, I am a team player, manage time, resources including money well, very flexible and possess good customer service
skills. 
However, my leadership skills are not good as find it hard to manage or direct a team, lack sufficient sales and marketing skills, and I cannot handle conflicts or solve problems more effectively.
Nevertheless, I can use opportunities like my ability to learn new information and knowledge by enroll for business related trainings and enroll for postgraduate studies. This activities will help eliminate my weaknesses and manage threats like competition from colleagues and other players on the hotel industry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9A0EA98-5831-4853-B862-C702E6EB345C}" type="slidenum">
              <a:rPr lang="en-US" smtClean="0"/>
              <a:t>6</a:t>
            </a:fld>
            <a:endParaRPr lang="en-US"/>
          </a:p>
        </p:txBody>
      </p:sp>
    </p:spTree>
    <p:extLst>
      <p:ext uri="{BB962C8B-B14F-4D97-AF65-F5344CB8AC3E}">
        <p14:creationId xmlns:p14="http://schemas.microsoft.com/office/powerpoint/2010/main" val="29418774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8" name="Notes Placeholder 1048614"/>
          <p:cNvSpPr>
            <a:spLocks noGrp="1"/>
          </p:cNvSpPr>
          <p:nvPr>
            <p:ph type="body"/>
          </p:nvPr>
        </p:nvSpPr>
        <p:spPr/>
        <p:txBody>
          <a:bodyPr/>
          <a:lstStyle/>
          <a:p>
            <a:r>
              <a:rPr lang="zh-CN" altLang="en-US"/>
              <a:t>The following are the key employability skills that are essential in business:
Leadership skills are vital at every level. When one is in a managerial position, one needs to be a good leader to motivate team members. As a leader, good leadership skills help in directing and motivating employees, setting goals, and enhancing work practices (Di Gregorio et al., 2019)
Communication and teamwork skills: According to Hill (2011), the ability to work together requires effective communication among colleagues and customers.
Planning skills: Ability to plan and organize effectively helps save time, effort, and money by improving workflow. A good planner is able to complete assignments and projects on time, and prevents possible errors that have negative impacts on the business.
Teamwork skills: When people work as a team, they are likely to motivate each other, and focus on achieving a common goal. This skill is important to managers because it enables them to coordinate and collaborate with their subordinates so that they work harder towards improving the organizational performance (Nisha and Rajasthan, 2018)
Customer service skills: These skills are important, especially in hotels. Customers are the cornerstone of a business, and thus they need to be handled well. Ability to understand what customers need and to address address any issues arising makes them want to continue being loyal customers.
 Computer skills: Basic IT skills such as spreadsheets, Publisher, and word processing are key in nearly every work environment. The ability to create and access digital contents can give one an advantage with meeting various business needs (Di Gregorio et al., 2019)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2" name="Notes Placeholder 1048628"/>
          <p:cNvSpPr>
            <a:spLocks noGrp="1"/>
          </p:cNvSpPr>
          <p:nvPr>
            <p:ph type="body"/>
          </p:nvPr>
        </p:nvSpPr>
        <p:spPr/>
        <p:txBody>
          <a:bodyPr/>
          <a:lstStyle/>
          <a:p>
            <a:r>
              <a:t>Negotiation problem-solving skills: These are important skills that  I should focus on and develop. In Business, this good negotiation skill help in settling disputes that may emerge during an interaction (Di Gregorio et al., 2019). The primary aim is to avoid possible arguments and disputes between people. 
I need to practice and understand how to I can develop my ability to negotiate. According to Nisha and Rajasekaran (2018), one needs to fully understand other person's perception of an idea and their limitations.
To develop leadership skills: Since my leadership skills are not that good, I really need to improve by learning more about it and how to become effective. I will enroll for a leadership and mentoring training to enhance this skill.
To gain and develop IT skill I will undertake IT Services' training on different software. I will also consider practicing how to use computer programs such as Microsoft Publisher, Word, and Excel.
 </a:t>
            </a:r>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83" name="Notes Placeholder 1048682"/>
          <p:cNvSpPr>
            <a:spLocks noGrp="1"/>
          </p:cNvSpPr>
          <p:nvPr>
            <p:ph type="body"/>
          </p:nvPr>
        </p:nvSpPr>
        <p:spPr/>
        <p:txBody>
          <a:bodyPr/>
          <a:lstStyle/>
          <a:p>
            <a:r>
              <a:rPr lang="zh-CN" altLang="en-US"/>
              <a:t>Good communication and interpersonal skills are essential for academic success, professional growth, and for building stronger relationships.
Through my day to day social  interactions and at college, I have gained good communication skills, able to work in a team, manages time well,  I am flexible, and possess good customer service.
I, however, need to develop my leadership skills, problem-solving and decision-making making, sales and marketing, and boost my digital skills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9A0EA98-5831-4853-B862-C702E6EB345C}" type="slidenum">
              <a:rPr lang="en-US" smtClean="0"/>
              <a:t>10</a:t>
            </a:fld>
            <a:endParaRPr lang="en-US"/>
          </a:p>
        </p:txBody>
      </p:sp>
    </p:spTree>
    <p:extLst>
      <p:ext uri="{BB962C8B-B14F-4D97-AF65-F5344CB8AC3E}">
        <p14:creationId xmlns:p14="http://schemas.microsoft.com/office/powerpoint/2010/main" val="3207163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t>2021/8/11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2872492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t>2021/8/11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3859025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BC1078-46ED-40F9-8930-935BAD7C2B02}" type="datetimeFigureOut">
              <a:rPr lang="zh-CN" altLang="en-US" smtClean="0"/>
              <a:t>2021/8/11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3079120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BC1078-46ED-40F9-8930-935BAD7C2B02}" type="datetimeFigureOut">
              <a:rPr lang="zh-CN" altLang="en-US" smtClean="0"/>
              <a:t>2021/8/11</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2045341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BC1078-46ED-40F9-8930-935BAD7C2B02}" type="datetimeFigureOut">
              <a:rPr lang="zh-CN" altLang="en-US" smtClean="0"/>
              <a:t>2021/8/11</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2134859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BC1078-46ED-40F9-8930-935BAD7C2B02}" type="datetimeFigureOut">
              <a:rPr lang="zh-CN" altLang="en-US" smtClean="0"/>
              <a:t>2021/8/11</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248164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BC1078-46ED-40F9-8930-935BAD7C2B02}" type="datetimeFigureOut">
              <a:rPr lang="zh-CN" altLang="en-US" smtClean="0"/>
              <a:t>2021/8/11</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3328699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0BC1078-46ED-40F9-8930-935BAD7C2B02}" type="datetimeFigureOut">
              <a:rPr lang="zh-CN" altLang="en-US" smtClean="0"/>
              <a:t>2021/8/11</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1267075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0BC1078-46ED-40F9-8930-935BAD7C2B02}" type="datetimeFigureOut">
              <a:rPr lang="zh-CN" altLang="en-US" smtClean="0"/>
              <a:t>2021/8/11</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1151893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t>2021/8/11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564514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t>2021/8/11</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2801190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BC1078-46ED-40F9-8930-935BAD7C2B02}" type="datetimeFigureOut">
              <a:rPr lang="zh-CN" altLang="en-US" smtClean="0"/>
              <a:t>2021/8/11</a:t>
            </a:fld>
            <a:endParaRPr lang="zh-CN" alt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427390687"/>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usiness.com/articles/12-business-skills-you"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0" name="Title 1"/>
          <p:cNvSpPr>
            <a:spLocks noGrp="1"/>
          </p:cNvSpPr>
          <p:nvPr>
            <p:ph type="ctrTitle"/>
          </p:nvPr>
        </p:nvSpPr>
        <p:spPr>
          <a:xfrm>
            <a:off x="0" y="-323876"/>
            <a:ext cx="9144000" cy="7181876"/>
          </a:xfrm>
        </p:spPr>
        <p:txBody>
          <a:bodyPr>
            <a:normAutofit/>
          </a:bodyPr>
          <a:lstStyle/>
          <a:p>
            <a:r>
              <a:rPr lang="en-US" altLang="zh-CN" sz="3600" dirty="0">
                <a:latin typeface="Arial" panose="020B0604020202020204" pitchFamily="34" charset="0"/>
                <a:cs typeface="Arial" panose="020B0604020202020204" pitchFamily="34" charset="0"/>
              </a:rPr>
              <a:t>ACE Practical </a:t>
            </a:r>
            <a:r>
              <a:rPr lang="en-US" altLang="zh-CN" sz="3600" dirty="0" smtClean="0">
                <a:latin typeface="Arial" panose="020B0604020202020204" pitchFamily="34" charset="0"/>
                <a:cs typeface="Arial" panose="020B0604020202020204" pitchFamily="34" charset="0"/>
              </a:rPr>
              <a:t>Portfolio</a:t>
            </a:r>
            <a:br>
              <a:rPr lang="en-US" altLang="zh-CN" sz="3600" dirty="0" smtClean="0">
                <a:latin typeface="Arial" panose="020B0604020202020204" pitchFamily="34" charset="0"/>
                <a:cs typeface="Arial" panose="020B0604020202020204" pitchFamily="34" charset="0"/>
              </a:rPr>
            </a:br>
            <a:r>
              <a:rPr lang="en-US" altLang="zh-CN" sz="3600" dirty="0">
                <a:latin typeface="Arial" panose="020B0604020202020204" pitchFamily="34" charset="0"/>
                <a:cs typeface="Arial" panose="020B0604020202020204" pitchFamily="34" charset="0"/>
              </a:rPr>
              <a:t/>
            </a:r>
            <a:br>
              <a:rPr lang="en-US" altLang="zh-CN" sz="3600" dirty="0">
                <a:latin typeface="Arial" panose="020B0604020202020204" pitchFamily="34" charset="0"/>
                <a:cs typeface="Arial" panose="020B0604020202020204" pitchFamily="34" charset="0"/>
              </a:rPr>
            </a:br>
            <a:r>
              <a:rPr lang="en-US" altLang="zh-CN" sz="3600" dirty="0" smtClean="0">
                <a:latin typeface="Arial" panose="020B0604020202020204" pitchFamily="34" charset="0"/>
                <a:cs typeface="Arial" panose="020B0604020202020204" pitchFamily="34" charset="0"/>
              </a:rPr>
              <a:t/>
            </a:r>
            <a:br>
              <a:rPr lang="en-US" altLang="zh-CN" sz="3600" dirty="0" smtClean="0">
                <a:latin typeface="Arial" panose="020B0604020202020204" pitchFamily="34" charset="0"/>
                <a:cs typeface="Arial" panose="020B0604020202020204" pitchFamily="34" charset="0"/>
              </a:rPr>
            </a:br>
            <a:r>
              <a:rPr lang="en-US" altLang="zh-CN" sz="3600" dirty="0" err="1" smtClean="0">
                <a:latin typeface="Arial" panose="020B0604020202020204" pitchFamily="34" charset="0"/>
                <a:cs typeface="Arial" panose="020B0604020202020204" pitchFamily="34" charset="0"/>
              </a:rPr>
              <a:t>Andreea</a:t>
            </a:r>
            <a:r>
              <a:rPr lang="en-US" altLang="zh-CN" sz="3600" dirty="0" smtClean="0">
                <a:latin typeface="Arial" panose="020B0604020202020204" pitchFamily="34" charset="0"/>
                <a:cs typeface="Arial" panose="020B0604020202020204" pitchFamily="34" charset="0"/>
              </a:rPr>
              <a:t> </a:t>
            </a:r>
            <a:r>
              <a:rPr lang="en-US" altLang="zh-CN" sz="3600" dirty="0">
                <a:latin typeface="Arial" panose="020B0604020202020204" pitchFamily="34" charset="0"/>
                <a:cs typeface="Arial" panose="020B0604020202020204" pitchFamily="34" charset="0"/>
              </a:rPr>
              <a:t>Marcela </a:t>
            </a:r>
            <a:r>
              <a:rPr lang="en-US" altLang="zh-CN" sz="3600" dirty="0" err="1" smtClean="0">
                <a:latin typeface="Arial" panose="020B0604020202020204" pitchFamily="34" charset="0"/>
                <a:cs typeface="Arial" panose="020B0604020202020204" pitchFamily="34" charset="0"/>
              </a:rPr>
              <a:t>Scorpie</a:t>
            </a:r>
            <a:r>
              <a:rPr lang="en-US" altLang="zh-CN" sz="3600" dirty="0" smtClean="0">
                <a:latin typeface="Arial" panose="020B0604020202020204" pitchFamily="34" charset="0"/>
                <a:cs typeface="Arial" panose="020B0604020202020204" pitchFamily="34" charset="0"/>
              </a:rPr>
              <a:t> Academic </a:t>
            </a:r>
            <a:r>
              <a:rPr lang="en-US" altLang="zh-CN" sz="3600" dirty="0">
                <a:latin typeface="Arial" panose="020B0604020202020204" pitchFamily="34" charset="0"/>
                <a:cs typeface="Arial" panose="020B0604020202020204" pitchFamily="34" charset="0"/>
              </a:rPr>
              <a:t>and </a:t>
            </a:r>
            <a:r>
              <a:rPr lang="en-US" altLang="zh-CN" sz="3600" smtClean="0">
                <a:latin typeface="Arial" panose="020B0604020202020204" pitchFamily="34" charset="0"/>
                <a:cs typeface="Arial" panose="020B0604020202020204" pitchFamily="34" charset="0"/>
              </a:rPr>
              <a:t/>
            </a:r>
            <a:br>
              <a:rPr lang="en-US" altLang="zh-CN" sz="3600" smtClean="0">
                <a:latin typeface="Arial" panose="020B0604020202020204" pitchFamily="34" charset="0"/>
                <a:cs typeface="Arial" panose="020B0604020202020204" pitchFamily="34" charset="0"/>
              </a:rPr>
            </a:br>
            <a:r>
              <a:rPr lang="en-US" altLang="zh-CN" sz="3600" smtClean="0">
                <a:latin typeface="Arial" panose="020B0604020202020204" pitchFamily="34" charset="0"/>
                <a:cs typeface="Arial" panose="020B0604020202020204" pitchFamily="34" charset="0"/>
              </a:rPr>
              <a:t>Employability </a:t>
            </a:r>
            <a:r>
              <a:rPr lang="en-US" altLang="zh-CN" sz="3600" dirty="0">
                <a:latin typeface="Arial" panose="020B0604020202020204" pitchFamily="34" charset="0"/>
                <a:cs typeface="Arial" panose="020B0604020202020204" pitchFamily="34" charset="0"/>
              </a:rPr>
              <a:t>Skills</a:t>
            </a:r>
            <a:br>
              <a:rPr lang="en-US" altLang="zh-CN" sz="3600" dirty="0">
                <a:latin typeface="Arial" panose="020B0604020202020204" pitchFamily="34" charset="0"/>
                <a:cs typeface="Arial" panose="020B0604020202020204" pitchFamily="34" charset="0"/>
              </a:rPr>
            </a:br>
            <a:r>
              <a:rPr lang="en-US" altLang="zh-CN" sz="3600" dirty="0">
                <a:latin typeface="Arial" panose="020B0604020202020204" pitchFamily="34" charset="0"/>
                <a:cs typeface="Arial" panose="020B0604020202020204" pitchFamily="34" charset="0"/>
              </a:rPr>
              <a:t>Sylvia Hoffmann</a:t>
            </a:r>
            <a:br>
              <a:rPr lang="en-US" altLang="zh-CN" sz="3600" dirty="0">
                <a:latin typeface="Arial" panose="020B0604020202020204" pitchFamily="34" charset="0"/>
                <a:cs typeface="Arial" panose="020B0604020202020204" pitchFamily="34" charset="0"/>
              </a:rPr>
            </a:br>
            <a:r>
              <a:rPr lang="en-US" altLang="zh-CN" sz="3600" dirty="0" smtClean="0">
                <a:latin typeface="Arial" panose="020B0604020202020204" pitchFamily="34" charset="0"/>
                <a:cs typeface="Arial" panose="020B0604020202020204" pitchFamily="34" charset="0"/>
              </a:rPr>
              <a:t>11</a:t>
            </a:r>
            <a:r>
              <a:rPr lang="en-US" altLang="zh-CN" sz="3600" baseline="30000" dirty="0" smtClean="0">
                <a:latin typeface="Arial" panose="020B0604020202020204" pitchFamily="34" charset="0"/>
                <a:cs typeface="Arial" panose="020B0604020202020204" pitchFamily="34" charset="0"/>
              </a:rPr>
              <a:t>th</a:t>
            </a:r>
            <a:r>
              <a:rPr lang="en-US" altLang="zh-CN" sz="3600" dirty="0" smtClean="0">
                <a:latin typeface="Arial" panose="020B0604020202020204" pitchFamily="34" charset="0"/>
                <a:cs typeface="Arial" panose="020B0604020202020204" pitchFamily="34" charset="0"/>
              </a:rPr>
              <a:t> </a:t>
            </a:r>
            <a:r>
              <a:rPr lang="en-US" altLang="zh-CN" sz="3600" dirty="0">
                <a:latin typeface="Arial" panose="020B0604020202020204" pitchFamily="34" charset="0"/>
                <a:cs typeface="Arial" panose="020B0604020202020204" pitchFamily="34" charset="0"/>
              </a:rPr>
              <a:t>August 2021</a:t>
            </a:r>
            <a:r>
              <a:rPr lang="en-US" altLang="zh-CN" sz="3600" dirty="0"/>
              <a:t/>
            </a:r>
            <a:br>
              <a:rPr lang="en-US" altLang="zh-CN" sz="3600" dirty="0"/>
            </a:br>
            <a:endParaRPr lang="en-US" altLang="zh-CN"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9" name="Title 1048598"/>
          <p:cNvSpPr>
            <a:spLocks noGrp="1"/>
          </p:cNvSpPr>
          <p:nvPr>
            <p:ph type="title"/>
          </p:nvPr>
        </p:nvSpPr>
        <p:spPr>
          <a:solidFill>
            <a:srgbClr val="3399FF"/>
          </a:solidFill>
          <a:ln w="25400">
            <a:solidFill>
              <a:srgbClr val="0065CB"/>
            </a:solidFill>
            <a:prstDash val="solid"/>
          </a:ln>
        </p:spPr>
        <p:txBody>
          <a:bodyPr/>
          <a:lstStyle/>
          <a:p>
            <a:pPr algn="ctr"/>
            <a:r>
              <a:rPr lang="en-US" dirty="0">
                <a:solidFill>
                  <a:srgbClr val="FFFFFF"/>
                </a:solidFill>
                <a:latin typeface="Arial" panose="020B0604020202020204" pitchFamily="34" charset="0"/>
                <a:cs typeface="Arial" panose="020B0604020202020204" pitchFamily="34" charset="0"/>
              </a:rPr>
              <a:t>Introduction</a:t>
            </a:r>
          </a:p>
        </p:txBody>
      </p:sp>
      <p:sp>
        <p:nvSpPr>
          <p:cNvPr id="1048600" name="Content Placeholder 1048599"/>
          <p:cNvSpPr>
            <a:spLocks noGrp="1"/>
          </p:cNvSpPr>
          <p:nvPr>
            <p:ph idx="1"/>
          </p:nvPr>
        </p:nvSpPr>
        <p:spPr>
          <a:noFill/>
          <a:ln w="63500">
            <a:solidFill>
              <a:srgbClr val="FF0000"/>
            </a:solidFill>
            <a:prstDash val="solid"/>
          </a:ln>
        </p:spPr>
        <p:txBody>
          <a:bodyPr>
            <a:normAutofit/>
          </a:bodyPr>
          <a:lstStyle/>
          <a:p>
            <a:pPr>
              <a:lnSpc>
                <a:spcPct val="120000"/>
              </a:lnSpc>
              <a:buFont typeface="Wingdings"/>
              <a:buChar char="u"/>
            </a:pPr>
            <a:r>
              <a:rPr lang="en-US" sz="2400" dirty="0">
                <a:latin typeface="Arial" panose="020B0604020202020204" pitchFamily="34" charset="0"/>
                <a:cs typeface="Arial" panose="020B0604020202020204" pitchFamily="34" charset="0"/>
              </a:rPr>
              <a:t>Skills are abilities, knowledge, and competencies that an individual needs to possess to perform a task.</a:t>
            </a:r>
          </a:p>
          <a:p>
            <a:pPr>
              <a:lnSpc>
                <a:spcPct val="120000"/>
              </a:lnSpc>
              <a:buFont typeface="Wingdings"/>
              <a:buChar char="u"/>
            </a:pPr>
            <a:r>
              <a:rPr lang="en-US" sz="2400" dirty="0">
                <a:latin typeface="Arial" panose="020B0604020202020204" pitchFamily="34" charset="0"/>
                <a:cs typeface="Arial" panose="020B0604020202020204" pitchFamily="34" charset="0"/>
              </a:rPr>
              <a:t>Students need certain skills to be college and career ready.</a:t>
            </a:r>
          </a:p>
          <a:p>
            <a:pPr>
              <a:lnSpc>
                <a:spcPct val="120000"/>
              </a:lnSpc>
              <a:buFont typeface="Wingdings"/>
              <a:buChar char="u"/>
            </a:pPr>
            <a:r>
              <a:rPr lang="en-US" sz="2400" dirty="0">
                <a:latin typeface="Arial" panose="020B0604020202020204" pitchFamily="34" charset="0"/>
                <a:cs typeface="Arial" panose="020B0604020202020204" pitchFamily="34" charset="0"/>
              </a:rPr>
              <a:t>Apart from academic skills, employability skills are key to career success</a:t>
            </a:r>
          </a:p>
          <a:p>
            <a:pPr>
              <a:lnSpc>
                <a:spcPct val="120000"/>
              </a:lnSpc>
              <a:buFont typeface="Wingdings"/>
              <a:buChar char="u"/>
            </a:pPr>
            <a:r>
              <a:rPr lang="en-US" sz="2400" dirty="0">
                <a:latin typeface="Arial" panose="020B0604020202020204" pitchFamily="34" charset="0"/>
                <a:cs typeface="Arial" panose="020B0604020202020204" pitchFamily="34" charset="0"/>
              </a:rPr>
              <a:t>Employability skills can be acquired naturally, through education, or in daily interactions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6" name="Title 1048585"/>
          <p:cNvSpPr>
            <a:spLocks noGrp="1"/>
          </p:cNvSpPr>
          <p:nvPr>
            <p:ph type="title"/>
          </p:nvPr>
        </p:nvSpPr>
        <p:spPr>
          <a:xfrm>
            <a:off x="589738" y="-212416"/>
            <a:ext cx="7886700" cy="1325563"/>
          </a:xfrm>
          <a:solidFill>
            <a:srgbClr val="3399FF"/>
          </a:solidFill>
          <a:ln w="25400">
            <a:solidFill>
              <a:srgbClr val="0065CB"/>
            </a:solidFill>
            <a:prstDash val="solid"/>
          </a:ln>
        </p:spPr>
        <p:txBody>
          <a:bodyPr>
            <a:normAutofit/>
          </a:bodyPr>
          <a:lstStyle/>
          <a:p>
            <a:pPr algn="ctr"/>
            <a:r>
              <a:rPr lang="en-US" dirty="0">
                <a:solidFill>
                  <a:srgbClr val="FFFFFF"/>
                </a:solidFill>
                <a:latin typeface="Arial" panose="020B0604020202020204" pitchFamily="34" charset="0"/>
                <a:cs typeface="Arial" panose="020B0604020202020204" pitchFamily="34" charset="0"/>
              </a:rPr>
              <a:t>My academic skills</a:t>
            </a:r>
          </a:p>
        </p:txBody>
      </p:sp>
      <p:sp>
        <p:nvSpPr>
          <p:cNvPr id="1048587" name="Content Placeholder 1048586"/>
          <p:cNvSpPr>
            <a:spLocks noGrp="1"/>
          </p:cNvSpPr>
          <p:nvPr>
            <p:ph idx="1"/>
          </p:nvPr>
        </p:nvSpPr>
        <p:spPr>
          <a:xfrm>
            <a:off x="304383" y="696494"/>
            <a:ext cx="8717797" cy="6233221"/>
          </a:xfrm>
          <a:solidFill>
            <a:srgbClr val="FFCC00"/>
          </a:solidFill>
          <a:ln w="25400">
            <a:noFill/>
            <a:prstDash val="solid"/>
          </a:ln>
        </p:spPr>
        <p:txBody>
          <a:bodyPr>
            <a:noAutofit/>
          </a:bodyPr>
          <a:lstStyle/>
          <a:p>
            <a:pPr marL="0" indent="0">
              <a:lnSpc>
                <a:spcPct val="220000"/>
              </a:lnSpc>
              <a:buNone/>
            </a:pPr>
            <a:r>
              <a:rPr lang="en-US" sz="2400" dirty="0">
                <a:solidFill>
                  <a:srgbClr val="000000"/>
                </a:solidFill>
                <a:latin typeface="Arial" panose="020B0604020202020204" pitchFamily="34" charset="0"/>
                <a:cs typeface="Arial" panose="020B0604020202020204" pitchFamily="34" charset="0"/>
              </a:rPr>
              <a:t>I have acquired the following key skills</a:t>
            </a:r>
          </a:p>
        </p:txBody>
      </p:sp>
      <p:sp>
        <p:nvSpPr>
          <p:cNvPr id="1048588" name="Oval 1048587"/>
          <p:cNvSpPr/>
          <p:nvPr/>
        </p:nvSpPr>
        <p:spPr>
          <a:xfrm>
            <a:off x="5330829" y="1697343"/>
            <a:ext cx="3774355" cy="1101225"/>
          </a:xfrm>
          <a:prstGeom prst="ellipse">
            <a:avLst/>
          </a:prstGeom>
          <a:solidFill>
            <a:srgbClr val="FFFFFF"/>
          </a:solidFill>
          <a:ln w="25400">
            <a:solidFill>
              <a:srgbClr val="3893E0"/>
            </a:solidFill>
          </a:ln>
        </p:spPr>
        <p:txBody>
          <a:bodyPr anchor="ctr"/>
          <a:lstStyle/>
          <a:p>
            <a:pPr algn="ctr"/>
            <a:r>
              <a:rPr lang="en-US" sz="2000" dirty="0">
                <a:solidFill>
                  <a:schemeClr val="bg1">
                    <a:lumMod val="95000"/>
                    <a:lumOff val="5000"/>
                  </a:schemeClr>
                </a:solidFill>
                <a:latin typeface="Arial" panose="020B0604020202020204" pitchFamily="34" charset="0"/>
                <a:cs typeface="Arial" panose="020B0604020202020204" pitchFamily="34" charset="0"/>
              </a:rPr>
              <a:t>Applied Academic Skills</a:t>
            </a:r>
          </a:p>
        </p:txBody>
      </p:sp>
      <p:sp>
        <p:nvSpPr>
          <p:cNvPr id="1048589" name="Speech Bubble: Oval 1048588"/>
          <p:cNvSpPr/>
          <p:nvPr/>
        </p:nvSpPr>
        <p:spPr>
          <a:xfrm>
            <a:off x="5026019" y="2595814"/>
            <a:ext cx="3372266" cy="2373702"/>
          </a:xfrm>
          <a:prstGeom prst="wedgeEllipseCallout">
            <a:avLst/>
          </a:prstGeom>
          <a:solidFill>
            <a:srgbClr val="FFFFFF"/>
          </a:solidFill>
          <a:ln w="25400">
            <a:solidFill>
              <a:srgbClr val="3893E0"/>
            </a:solidFill>
          </a:ln>
        </p:spPr>
        <p:txBody>
          <a:bodyPr anchor="ctr"/>
          <a:lstStyle/>
          <a:p>
            <a:pPr algn="ctr"/>
            <a:r>
              <a:rPr lang="en-US" sz="1600" dirty="0">
                <a:solidFill>
                  <a:srgbClr val="3399FF"/>
                </a:solidFill>
                <a:latin typeface="Arial" panose="020B0604020202020204" pitchFamily="34" charset="0"/>
                <a:cs typeface="Arial" panose="020B0604020202020204" pitchFamily="34" charset="0"/>
              </a:rPr>
              <a:t>
 Uses reading skills
 Uses writing skills
Good note-taking skills
Paraphrasing skills</a:t>
            </a:r>
          </a:p>
          <a:p>
            <a:pPr algn="ctr"/>
            <a:r>
              <a:rPr lang="en-US" sz="1600" dirty="0">
                <a:solidFill>
                  <a:srgbClr val="3399FF"/>
                </a:solidFill>
                <a:latin typeface="Arial" panose="020B0604020202020204" pitchFamily="34" charset="0"/>
                <a:cs typeface="Arial" panose="020B0604020202020204" pitchFamily="34" charset="0"/>
              </a:rPr>
              <a:t>Referencing skills</a:t>
            </a:r>
          </a:p>
        </p:txBody>
      </p:sp>
      <p:sp>
        <p:nvSpPr>
          <p:cNvPr id="1048590" name="Speech Bubble: Oval 1048589"/>
          <p:cNvSpPr/>
          <p:nvPr/>
        </p:nvSpPr>
        <p:spPr>
          <a:xfrm>
            <a:off x="242332" y="2732087"/>
            <a:ext cx="4565563" cy="2133600"/>
          </a:xfrm>
          <a:prstGeom prst="wedgeEllipseCallout">
            <a:avLst/>
          </a:prstGeom>
          <a:solidFill>
            <a:srgbClr val="FFFFFF"/>
          </a:solidFill>
          <a:ln w="25400">
            <a:solidFill>
              <a:srgbClr val="3893E0"/>
            </a:solidFill>
          </a:ln>
        </p:spPr>
        <p:txBody>
          <a:bodyPr anchor="ctr"/>
          <a:lstStyle/>
          <a:p>
            <a:pPr algn="ctr"/>
            <a:r>
              <a:rPr lang="en-US" sz="2000" dirty="0">
                <a:solidFill>
                  <a:srgbClr val="3399FF"/>
                </a:solidFill>
                <a:latin typeface="Arial" panose="020B0604020202020204" pitchFamily="34" charset="0"/>
                <a:cs typeface="Arial" panose="020B0604020202020204" pitchFamily="34" charset="0"/>
              </a:rPr>
              <a:t>       </a:t>
            </a:r>
          </a:p>
          <a:p>
            <a:pPr algn="ctr"/>
            <a:endParaRPr lang="en-US" sz="2000" dirty="0">
              <a:solidFill>
                <a:srgbClr val="3399FF"/>
              </a:solidFill>
              <a:latin typeface="Arial" panose="020B0604020202020204" pitchFamily="34" charset="0"/>
              <a:cs typeface="Arial" panose="020B0604020202020204" pitchFamily="34" charset="0"/>
            </a:endParaRPr>
          </a:p>
          <a:p>
            <a:pPr algn="ctr"/>
            <a:r>
              <a:rPr lang="en-US" sz="2000" dirty="0">
                <a:solidFill>
                  <a:srgbClr val="3399FF"/>
                </a:solidFill>
                <a:latin typeface="Arial" panose="020B0604020202020204" pitchFamily="34" charset="0"/>
                <a:cs typeface="Arial" panose="020B0604020202020204" pitchFamily="34" charset="0"/>
              </a:rPr>
              <a:t>  Listens actively
Observes carefully
Conveys information in writing
Comprehends written material
</a:t>
            </a:r>
          </a:p>
        </p:txBody>
      </p:sp>
      <p:sp>
        <p:nvSpPr>
          <p:cNvPr id="1048591" name="Oval 1048590"/>
          <p:cNvSpPr/>
          <p:nvPr/>
        </p:nvSpPr>
        <p:spPr>
          <a:xfrm>
            <a:off x="778175" y="1905001"/>
            <a:ext cx="3463060" cy="977930"/>
          </a:xfrm>
          <a:prstGeom prst="ellipse">
            <a:avLst/>
          </a:prstGeom>
          <a:solidFill>
            <a:srgbClr val="FFFFFF"/>
          </a:solidFill>
          <a:ln w="25400">
            <a:solidFill>
              <a:srgbClr val="3893E0"/>
            </a:solidFill>
          </a:ln>
        </p:spPr>
        <p:txBody>
          <a:bodyPr anchor="ctr"/>
          <a:lstStyle/>
          <a:p>
            <a:pPr algn="ctr"/>
            <a:r>
              <a:rPr lang="en-US" sz="2000" dirty="0">
                <a:solidFill>
                  <a:schemeClr val="bg1">
                    <a:lumMod val="95000"/>
                    <a:lumOff val="5000"/>
                  </a:schemeClr>
                </a:solidFill>
                <a:latin typeface="Arial" panose="020B0604020202020204" pitchFamily="34" charset="0"/>
                <a:cs typeface="Arial" panose="020B0604020202020204" pitchFamily="34" charset="0"/>
              </a:rPr>
              <a:t>Communication Skills</a:t>
            </a:r>
          </a:p>
        </p:txBody>
      </p:sp>
      <p:sp>
        <p:nvSpPr>
          <p:cNvPr id="1048592" name="Rectangle: Rounded Corners 1048591"/>
          <p:cNvSpPr/>
          <p:nvPr/>
        </p:nvSpPr>
        <p:spPr>
          <a:xfrm rot="21600000">
            <a:off x="555400" y="5177171"/>
            <a:ext cx="8202966" cy="1343604"/>
          </a:xfrm>
          <a:prstGeom prst="roundRect">
            <a:avLst/>
          </a:prstGeom>
          <a:solidFill>
            <a:srgbClr val="3399FF"/>
          </a:solidFill>
          <a:ln w="25400">
            <a:solidFill>
              <a:srgbClr val="0065CB"/>
            </a:solidFill>
            <a:prstDash val="solid"/>
          </a:ln>
        </p:spPr>
        <p:txBody>
          <a:bodyPr anchor="ctr"/>
          <a:lstStyle/>
          <a:p>
            <a:pPr algn="ctr"/>
            <a:r>
              <a:rPr lang="en-US" sz="2800">
                <a:solidFill>
                  <a:srgbClr val="FFFFFF"/>
                </a:solidFill>
              </a:rPr>
              <a:t>Academic Skills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4" name="Title 1048593"/>
          <p:cNvSpPr>
            <a:spLocks noGrp="1"/>
          </p:cNvSpPr>
          <p:nvPr>
            <p:ph type="title"/>
          </p:nvPr>
        </p:nvSpPr>
        <p:spPr>
          <a:xfrm>
            <a:off x="628650" y="365126"/>
            <a:ext cx="7886700" cy="962165"/>
          </a:xfrm>
          <a:solidFill>
            <a:srgbClr val="3399FF"/>
          </a:solidFill>
          <a:ln w="25400">
            <a:solidFill>
              <a:srgbClr val="0065CB"/>
            </a:solidFill>
            <a:prstDash val="solid"/>
          </a:ln>
        </p:spPr>
        <p:txBody>
          <a:bodyPr/>
          <a:lstStyle/>
          <a:p>
            <a:pPr algn="ctr"/>
            <a:r>
              <a:rPr lang="en-US" dirty="0">
                <a:solidFill>
                  <a:srgbClr val="FFFFFF"/>
                </a:solidFill>
                <a:latin typeface="Arial" panose="020B0604020202020204" pitchFamily="34" charset="0"/>
                <a:cs typeface="Arial" panose="020B0604020202020204" pitchFamily="34" charset="0"/>
              </a:rPr>
              <a:t>My Employability Skills</a:t>
            </a:r>
          </a:p>
        </p:txBody>
      </p:sp>
      <p:sp>
        <p:nvSpPr>
          <p:cNvPr id="1048595" name="Content Placeholder 1048594"/>
          <p:cNvSpPr>
            <a:spLocks noGrp="1"/>
          </p:cNvSpPr>
          <p:nvPr>
            <p:ph idx="1"/>
          </p:nvPr>
        </p:nvSpPr>
        <p:spPr>
          <a:solidFill>
            <a:srgbClr val="FFCC00"/>
          </a:solidFill>
          <a:ln>
            <a:noFill/>
            <a:prstDash val="solid"/>
          </a:ln>
        </p:spPr>
        <p:txBody>
          <a:bodyPr>
            <a:normAutofit/>
          </a:bodyPr>
          <a:lstStyle/>
          <a:p>
            <a:pPr marL="0" indent="0">
              <a:buNone/>
            </a:pPr>
            <a:r>
              <a:rPr lang="en-US" b="0" dirty="0">
                <a:solidFill>
                  <a:srgbClr val="000000"/>
                </a:solidFill>
                <a:latin typeface="Arial" panose="020B0604020202020204" pitchFamily="34" charset="0"/>
                <a:cs typeface="Arial" panose="020B0604020202020204" pitchFamily="34" charset="0"/>
              </a:rPr>
              <a:t>I am confident that these soft skills makes me ready for the job market</a:t>
            </a:r>
            <a:r>
              <a:rPr lang="en-US" dirty="0">
                <a:solidFill>
                  <a:srgbClr val="FFFFFF"/>
                </a:solidFill>
                <a:latin typeface="Arial" panose="020B0604020202020204" pitchFamily="34" charset="0"/>
                <a:cs typeface="Arial" panose="020B0604020202020204" pitchFamily="34" charset="0"/>
              </a:rPr>
              <a:t>.</a:t>
            </a:r>
            <a:endParaRPr lang="en-US" b="0" dirty="0">
              <a:solidFill>
                <a:srgbClr val="000000"/>
              </a:solidFill>
              <a:latin typeface="Arial" panose="020B0604020202020204" pitchFamily="34" charset="0"/>
              <a:cs typeface="Arial" panose="020B0604020202020204" pitchFamily="34" charset="0"/>
            </a:endParaRPr>
          </a:p>
        </p:txBody>
      </p:sp>
      <p:sp>
        <p:nvSpPr>
          <p:cNvPr id="1048596" name="Speech Bubble: Oval 1048595"/>
          <p:cNvSpPr/>
          <p:nvPr/>
        </p:nvSpPr>
        <p:spPr>
          <a:xfrm>
            <a:off x="345011" y="2754876"/>
            <a:ext cx="4639763" cy="3100497"/>
          </a:xfrm>
          <a:prstGeom prst="wedgeEllipseCallout">
            <a:avLst/>
          </a:prstGeom>
          <a:solidFill>
            <a:srgbClr val="FFFFFF"/>
          </a:solidFill>
          <a:ln w="25400">
            <a:solidFill>
              <a:srgbClr val="3893E0"/>
            </a:solidFill>
          </a:ln>
        </p:spPr>
        <p:txBody>
          <a:bodyPr anchor="ctr"/>
          <a:lstStyle/>
          <a:p>
            <a:pPr marL="0" indent="0">
              <a:buNone/>
            </a:pPr>
            <a:r>
              <a:rPr lang="en-US" sz="2000" dirty="0">
                <a:solidFill>
                  <a:schemeClr val="bg1">
                    <a:lumMod val="95000"/>
                    <a:lumOff val="5000"/>
                  </a:schemeClr>
                </a:solidFill>
                <a:latin typeface="Arial" panose="020B0604020202020204" pitchFamily="34" charset="0"/>
                <a:cs typeface="Arial" panose="020B0604020202020204" pitchFamily="34" charset="0"/>
              </a:rPr>
              <a:t>Good Communication skills
Teamwork
Reliability</a:t>
            </a:r>
          </a:p>
          <a:p>
            <a:pPr marL="0" indent="0">
              <a:buNone/>
            </a:pPr>
            <a:r>
              <a:rPr lang="en-US" sz="2000" dirty="0">
                <a:solidFill>
                  <a:schemeClr val="bg1">
                    <a:lumMod val="95000"/>
                    <a:lumOff val="5000"/>
                  </a:schemeClr>
                </a:solidFill>
                <a:latin typeface="Arial" panose="020B0604020202020204" pitchFamily="34" charset="0"/>
                <a:cs typeface="Arial" panose="020B0604020202020204" pitchFamily="34" charset="0"/>
              </a:rPr>
              <a:t>Self-discipline</a:t>
            </a:r>
          </a:p>
          <a:p>
            <a:pPr marL="0" indent="0">
              <a:buNone/>
            </a:pPr>
            <a:r>
              <a:rPr lang="en-US" sz="2000" dirty="0">
                <a:solidFill>
                  <a:schemeClr val="bg1">
                    <a:lumMod val="95000"/>
                    <a:lumOff val="5000"/>
                  </a:schemeClr>
                </a:solidFill>
                <a:latin typeface="Arial" panose="020B0604020202020204" pitchFamily="34" charset="0"/>
                <a:cs typeface="Arial" panose="020B0604020202020204" pitchFamily="34" charset="0"/>
              </a:rPr>
              <a:t>Good planning skills</a:t>
            </a:r>
          </a:p>
          <a:p>
            <a:pPr algn="ctr"/>
            <a:endParaRPr lang="en-US" sz="2000" dirty="0">
              <a:solidFill>
                <a:schemeClr val="bg1">
                  <a:lumMod val="95000"/>
                  <a:lumOff val="5000"/>
                </a:schemeClr>
              </a:solidFill>
              <a:latin typeface="Arial" panose="020B0604020202020204" pitchFamily="34" charset="0"/>
              <a:cs typeface="Arial" panose="020B0604020202020204" pitchFamily="34" charset="0"/>
            </a:endParaRPr>
          </a:p>
        </p:txBody>
      </p:sp>
      <p:sp>
        <p:nvSpPr>
          <p:cNvPr id="1048597" name="Speech Bubble: Oval 1048596"/>
          <p:cNvSpPr/>
          <p:nvPr/>
        </p:nvSpPr>
        <p:spPr>
          <a:xfrm rot="21454566">
            <a:off x="4059702" y="2872358"/>
            <a:ext cx="3747706" cy="3214967"/>
          </a:xfrm>
          <a:prstGeom prst="wedgeEllipseCallout">
            <a:avLst/>
          </a:prstGeom>
          <a:solidFill>
            <a:srgbClr val="FFFFFF"/>
          </a:solidFill>
          <a:ln w="25400">
            <a:solidFill>
              <a:srgbClr val="3893E0"/>
            </a:solidFill>
          </a:ln>
        </p:spPr>
        <p:txBody>
          <a:bodyPr anchor="ctr"/>
          <a:lstStyle/>
          <a:p>
            <a:pPr marL="0" indent="0">
              <a:buNone/>
            </a:pPr>
            <a:r>
              <a:rPr lang="en-US" dirty="0">
                <a:solidFill>
                  <a:schemeClr val="bg1">
                    <a:lumMod val="95000"/>
                    <a:lumOff val="5000"/>
                  </a:schemeClr>
                </a:solidFill>
                <a:latin typeface="Arial" panose="020B0604020202020204" pitchFamily="34" charset="0"/>
                <a:cs typeface="Arial" panose="020B0604020202020204" pitchFamily="34" charset="0"/>
              </a:rPr>
              <a:t>Customer service skills
Adapts and show flexibility
Demonstrates a willingness  to learn</a:t>
            </a:r>
          </a:p>
          <a:p>
            <a:pPr algn="ctr"/>
            <a:endParaRPr lang="en-US" dirty="0">
              <a:solidFill>
                <a:schemeClr val="bg1">
                  <a:lumMod val="95000"/>
                  <a:lumOff val="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2" name="Title 1048601"/>
          <p:cNvSpPr>
            <a:spLocks noGrp="1"/>
          </p:cNvSpPr>
          <p:nvPr>
            <p:ph type="title"/>
          </p:nvPr>
        </p:nvSpPr>
        <p:spPr>
          <a:xfrm>
            <a:off x="628650" y="-335711"/>
            <a:ext cx="7886700" cy="1325563"/>
          </a:xfrm>
          <a:solidFill>
            <a:srgbClr val="3399FF"/>
          </a:solidFill>
          <a:ln w="25400">
            <a:solidFill>
              <a:srgbClr val="0065CB"/>
            </a:solidFill>
            <a:prstDash val="solid"/>
          </a:ln>
        </p:spPr>
        <p:txBody>
          <a:bodyPr/>
          <a:lstStyle/>
          <a:p>
            <a:pPr algn="ctr"/>
            <a:r>
              <a:rPr lang="en-US" dirty="0">
                <a:solidFill>
                  <a:srgbClr val="FFFFFF"/>
                </a:solidFill>
                <a:latin typeface="Arial" panose="020B0604020202020204" pitchFamily="34" charset="0"/>
                <a:cs typeface="Arial" panose="020B0604020202020204" pitchFamily="34" charset="0"/>
              </a:rPr>
              <a:t>SWOT Analysis</a:t>
            </a:r>
          </a:p>
        </p:txBody>
      </p:sp>
      <p:sp>
        <p:nvSpPr>
          <p:cNvPr id="1048603" name="Content Placeholder 1048602"/>
          <p:cNvSpPr>
            <a:spLocks noGrp="1"/>
          </p:cNvSpPr>
          <p:nvPr>
            <p:ph idx="1"/>
          </p:nvPr>
        </p:nvSpPr>
        <p:spPr>
          <a:xfrm>
            <a:off x="408149" y="436925"/>
            <a:ext cx="7886700" cy="5493446"/>
          </a:xfrm>
        </p:spPr>
        <p:txBody>
          <a:bodyPr/>
          <a:lstStyle/>
          <a:p>
            <a:pPr marL="0" indent="0">
              <a:buNone/>
            </a:pPr>
            <a:r>
              <a:rPr lang="en-US"/>
              <a:t>Swot analysis</a:t>
            </a:r>
          </a:p>
        </p:txBody>
      </p:sp>
      <p:graphicFrame>
        <p:nvGraphicFramePr>
          <p:cNvPr id="4194304" name="Table 4194303"/>
          <p:cNvGraphicFramePr>
            <a:graphicFrameLocks/>
          </p:cNvGraphicFramePr>
          <p:nvPr>
            <p:extLst>
              <p:ext uri="{D42A27DB-BD31-4B8C-83A1-F6EECF244321}">
                <p14:modId xmlns:p14="http://schemas.microsoft.com/office/powerpoint/2010/main" val="4225193135"/>
              </p:ext>
            </p:extLst>
          </p:nvPr>
        </p:nvGraphicFramePr>
        <p:xfrm>
          <a:off x="273967" y="944354"/>
          <a:ext cx="8689834" cy="6322719"/>
        </p:xfrm>
        <a:graphic>
          <a:graphicData uri="http://schemas.openxmlformats.org/drawingml/2006/table">
            <a:tbl>
              <a:tblPr firstRow="1" bandRow="1">
                <a:tableStyleId>{5940675A-B579-460E-94D1-54222C63F5DA}</a:tableStyleId>
              </a:tblPr>
              <a:tblGrid>
                <a:gridCol w="4344917">
                  <a:extLst>
                    <a:ext uri="{9D8B030D-6E8A-4147-A177-3AD203B41FA5}">
                      <a16:colId xmlns:a16="http://schemas.microsoft.com/office/drawing/2014/main" val="20000"/>
                    </a:ext>
                  </a:extLst>
                </a:gridCol>
                <a:gridCol w="4344917">
                  <a:extLst>
                    <a:ext uri="{9D8B030D-6E8A-4147-A177-3AD203B41FA5}">
                      <a16:colId xmlns:a16="http://schemas.microsoft.com/office/drawing/2014/main" val="20001"/>
                    </a:ext>
                  </a:extLst>
                </a:gridCol>
              </a:tblGrid>
              <a:tr h="3408148">
                <a:tc>
                  <a:txBody>
                    <a:bodyPr/>
                    <a:lstStyle/>
                    <a:p>
                      <a:r>
                        <a:rPr lang="en-US" altLang="en-US" sz="1800" b="1" dirty="0">
                          <a:solidFill>
                            <a:schemeClr val="tx2"/>
                          </a:solidFill>
                          <a:latin typeface="Arial" panose="020B0604020202020204" pitchFamily="34" charset="0"/>
                          <a:cs typeface="Arial" panose="020B0604020202020204" pitchFamily="34" charset="0"/>
                        </a:rPr>
                        <a:t>Strengths</a:t>
                      </a:r>
                    </a:p>
                    <a:p>
                      <a:pPr marL="285750" indent="-285750">
                        <a:buFont typeface="Wingdings"/>
                        <a:buChar char="u"/>
                      </a:pPr>
                      <a:r>
                        <a:rPr lang="en-US" altLang="en-US" sz="1800" dirty="0">
                          <a:solidFill>
                            <a:schemeClr val="tx2"/>
                          </a:solidFill>
                          <a:latin typeface="Arial" panose="020B0604020202020204" pitchFamily="34" charset="0"/>
                          <a:cs typeface="Arial" panose="020B0604020202020204" pitchFamily="34" charset="0"/>
                        </a:rPr>
                        <a:t>I have  excellent communication skills</a:t>
                      </a:r>
                    </a:p>
                    <a:p>
                      <a:pPr marL="285750" indent="-285750">
                        <a:buFont typeface="Wingdings"/>
                        <a:buChar char="u"/>
                      </a:pPr>
                      <a:r>
                        <a:rPr lang="en-US" altLang="en-US" sz="1800" dirty="0">
                          <a:solidFill>
                            <a:schemeClr val="tx2"/>
                          </a:solidFill>
                          <a:latin typeface="Arial" panose="020B0604020202020204" pitchFamily="34" charset="0"/>
                          <a:cs typeface="Arial" panose="020B0604020202020204" pitchFamily="34" charset="0"/>
                        </a:rPr>
                        <a:t>Good at public speaking</a:t>
                      </a:r>
                    </a:p>
                    <a:p>
                      <a:pPr marL="285750" indent="-285750">
                        <a:buFont typeface="Wingdings"/>
                        <a:buChar char="u"/>
                      </a:pPr>
                      <a:r>
                        <a:rPr lang="en-US" altLang="en-US" sz="1800" dirty="0">
                          <a:solidFill>
                            <a:schemeClr val="tx2"/>
                          </a:solidFill>
                          <a:latin typeface="Arial" panose="020B0604020202020204" pitchFamily="34" charset="0"/>
                          <a:cs typeface="Arial" panose="020B0604020202020204" pitchFamily="34" charset="0"/>
                        </a:rPr>
                        <a:t>I have mastered various academic skills like note-taking, paraphrasing, referencing</a:t>
                      </a:r>
                    </a:p>
                    <a:p>
                      <a:pPr marL="285750" indent="-285750">
                        <a:buFont typeface="Wingdings"/>
                        <a:buChar char="u"/>
                      </a:pPr>
                      <a:r>
                        <a:rPr lang="en-US" altLang="en-US" sz="1800" dirty="0">
                          <a:solidFill>
                            <a:schemeClr val="tx2"/>
                          </a:solidFill>
                          <a:latin typeface="Arial" panose="020B0604020202020204" pitchFamily="34" charset="0"/>
                          <a:cs typeface="Arial" panose="020B0604020202020204" pitchFamily="34" charset="0"/>
                        </a:rPr>
                        <a:t>A team player</a:t>
                      </a:r>
                    </a:p>
                    <a:p>
                      <a:pPr marL="285750" indent="-285750">
                        <a:buFont typeface="Wingdings"/>
                        <a:buChar char="u"/>
                      </a:pPr>
                      <a:r>
                        <a:rPr lang="en-US" altLang="en-US" sz="1800" dirty="0">
                          <a:solidFill>
                            <a:schemeClr val="tx2"/>
                          </a:solidFill>
                          <a:latin typeface="Arial" panose="020B0604020202020204" pitchFamily="34" charset="0"/>
                          <a:cs typeface="Arial" panose="020B0604020202020204" pitchFamily="34" charset="0"/>
                        </a:rPr>
                        <a:t>I manage time, resources including money well</a:t>
                      </a:r>
                    </a:p>
                    <a:p>
                      <a:pPr marL="285750" indent="-285750">
                        <a:buFont typeface="Wingdings"/>
                        <a:buChar char="u"/>
                      </a:pPr>
                      <a:r>
                        <a:rPr lang="en-US" altLang="en-US" sz="1800" dirty="0">
                          <a:solidFill>
                            <a:schemeClr val="tx2"/>
                          </a:solidFill>
                          <a:latin typeface="Arial" panose="020B0604020202020204" pitchFamily="34" charset="0"/>
                          <a:cs typeface="Arial" panose="020B0604020202020204" pitchFamily="34" charset="0"/>
                        </a:rPr>
                        <a:t>Adapts and shows flexibility</a:t>
                      </a:r>
                    </a:p>
                    <a:p>
                      <a:pPr marL="285750" indent="-285750">
                        <a:buFont typeface="Wingdings"/>
                        <a:buChar char="u"/>
                      </a:pPr>
                      <a:r>
                        <a:rPr lang="en-US" altLang="en-US" sz="1800" dirty="0">
                          <a:solidFill>
                            <a:schemeClr val="tx2"/>
                          </a:solidFill>
                          <a:latin typeface="Arial" panose="020B0604020202020204" pitchFamily="34" charset="0"/>
                          <a:cs typeface="Arial" panose="020B0604020202020204" pitchFamily="34" charset="0"/>
                        </a:rPr>
                        <a:t>Good at customer service</a:t>
                      </a:r>
                    </a:p>
                  </a:txBody>
                  <a:tcPr/>
                </a:tc>
                <a:tc>
                  <a:txBody>
                    <a:bodyPr/>
                    <a:lstStyle/>
                    <a:p>
                      <a:r>
                        <a:rPr lang="en-US" altLang="en-US" sz="1800" b="1">
                          <a:solidFill>
                            <a:schemeClr val="tx2"/>
                          </a:solidFill>
                          <a:latin typeface="Arial" panose="020B0604020202020204" pitchFamily="34" charset="0"/>
                          <a:cs typeface="Arial" panose="020B0604020202020204" pitchFamily="34" charset="0"/>
                        </a:rPr>
                        <a:t>Weaknesses</a:t>
                      </a:r>
                    </a:p>
                    <a:p>
                      <a:pPr marL="285750" indent="-285750">
                        <a:buFont typeface="Wingdings"/>
                        <a:buChar char="u"/>
                      </a:pPr>
                      <a:r>
                        <a:rPr lang="en-US" altLang="en-US" sz="1800">
                          <a:solidFill>
                            <a:schemeClr val="tx2"/>
                          </a:solidFill>
                          <a:latin typeface="Arial" panose="020B0604020202020204" pitchFamily="34" charset="0"/>
                          <a:cs typeface="Arial" panose="020B0604020202020204" pitchFamily="34" charset="0"/>
                        </a:rPr>
                        <a:t>I lack sufficient sales and marketing skills</a:t>
                      </a:r>
                    </a:p>
                    <a:p>
                      <a:pPr marL="285750" indent="-285750">
                        <a:buFont typeface="Wingdings"/>
                        <a:buChar char="u"/>
                      </a:pPr>
                      <a:r>
                        <a:rPr lang="en-US" altLang="en-US" sz="1800">
                          <a:solidFill>
                            <a:schemeClr val="tx2"/>
                          </a:solidFill>
                          <a:latin typeface="Arial" panose="020B0604020202020204" pitchFamily="34" charset="0"/>
                          <a:cs typeface="Arial" panose="020B0604020202020204" pitchFamily="34" charset="0"/>
                        </a:rPr>
                        <a:t>Handling conflicts is a problem</a:t>
                      </a:r>
                    </a:p>
                    <a:p>
                      <a:pPr marL="285750" indent="-285750">
                        <a:buFont typeface="Wingdings"/>
                        <a:buChar char="u"/>
                      </a:pPr>
                      <a:r>
                        <a:rPr lang="en-US" altLang="en-US" sz="1800">
                          <a:solidFill>
                            <a:schemeClr val="tx2"/>
                          </a:solidFill>
                          <a:latin typeface="Arial" panose="020B0604020202020204" pitchFamily="34" charset="0"/>
                          <a:cs typeface="Arial" panose="020B0604020202020204" pitchFamily="34" charset="0"/>
                        </a:rPr>
                        <a:t>Finds challenging taking responsibility </a:t>
                      </a:r>
                    </a:p>
                    <a:p>
                      <a:pPr marL="285750" indent="-285750">
                        <a:buFont typeface="Wingdings"/>
                        <a:buChar char="u"/>
                      </a:pPr>
                      <a:r>
                        <a:rPr lang="en-US" altLang="en-US" sz="1800">
                          <a:solidFill>
                            <a:schemeClr val="tx2"/>
                          </a:solidFill>
                          <a:latin typeface="Arial" panose="020B0604020202020204" pitchFamily="34" charset="0"/>
                          <a:cs typeface="Arial" panose="020B0604020202020204" pitchFamily="34" charset="0"/>
                        </a:rPr>
                        <a:t>I lack negotiation skills</a:t>
                      </a:r>
                    </a:p>
                    <a:p>
                      <a:pPr marL="285750" indent="-285750">
                        <a:buFont typeface="Wingdings"/>
                        <a:buChar char="u"/>
                      </a:pPr>
                      <a:endParaRPr lang="en-US" altLang="en-US" sz="1800">
                        <a:solidFill>
                          <a:schemeClr val="tx2"/>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2914571">
                <a:tc>
                  <a:txBody>
                    <a:bodyPr/>
                    <a:lstStyle/>
                    <a:p>
                      <a:r>
                        <a:rPr lang="en-US" altLang="en-US" sz="1800" b="1">
                          <a:solidFill>
                            <a:schemeClr val="tx2"/>
                          </a:solidFill>
                          <a:latin typeface="Arial" panose="020B0604020202020204" pitchFamily="34" charset="0"/>
                          <a:cs typeface="Arial" panose="020B0604020202020204" pitchFamily="34" charset="0"/>
                        </a:rPr>
                        <a:t>Opportunities</a:t>
                      </a:r>
                    </a:p>
                    <a:p>
                      <a:pPr marL="285750" indent="-285750">
                        <a:buFont typeface="Wingdings"/>
                        <a:buChar char="u"/>
                      </a:pPr>
                      <a:r>
                        <a:rPr lang="en-US" altLang="en-US" sz="1800" b="0">
                          <a:solidFill>
                            <a:schemeClr val="tx2"/>
                          </a:solidFill>
                          <a:latin typeface="Arial" panose="020B0604020202020204" pitchFamily="34" charset="0"/>
                          <a:cs typeface="Arial" panose="020B0604020202020204" pitchFamily="34" charset="0"/>
                        </a:rPr>
                        <a:t>Able to learn new information and knowledge</a:t>
                      </a:r>
                    </a:p>
                    <a:p>
                      <a:pPr marL="285750" indent="-285750">
                        <a:buFont typeface="Wingdings"/>
                        <a:buChar char="u"/>
                      </a:pPr>
                      <a:r>
                        <a:rPr lang="en-US" altLang="en-US" sz="1800" b="0">
                          <a:solidFill>
                            <a:schemeClr val="tx2"/>
                          </a:solidFill>
                          <a:latin typeface="Arial" panose="020B0604020202020204" pitchFamily="34" charset="0"/>
                          <a:cs typeface="Arial" panose="020B0604020202020204" pitchFamily="34" charset="0"/>
                        </a:rPr>
                        <a:t>Able to enroll for business related trainings</a:t>
                      </a:r>
                    </a:p>
                    <a:p>
                      <a:pPr marL="285750" indent="-285750">
                        <a:buFont typeface="Wingdings"/>
                        <a:buChar char="u"/>
                      </a:pPr>
                      <a:r>
                        <a:rPr lang="en-US" altLang="en-US" sz="1800" b="0">
                          <a:solidFill>
                            <a:schemeClr val="tx2"/>
                          </a:solidFill>
                          <a:latin typeface="Arial" panose="020B0604020202020204" pitchFamily="34" charset="0"/>
                          <a:cs typeface="Arial" panose="020B0604020202020204" pitchFamily="34" charset="0"/>
                        </a:rPr>
                        <a:t>Able to enroll for higher education</a:t>
                      </a:r>
                    </a:p>
                    <a:p>
                      <a:pPr marL="285750" indent="-285750">
                        <a:buFont typeface="Wingdings"/>
                        <a:buChar char="u"/>
                      </a:pPr>
                      <a:r>
                        <a:rPr lang="en-US" altLang="en-US" sz="1800" b="0">
                          <a:solidFill>
                            <a:schemeClr val="tx2"/>
                          </a:solidFill>
                          <a:latin typeface="Arial" panose="020B0604020202020204" pitchFamily="34" charset="0"/>
                          <a:cs typeface="Arial" panose="020B0604020202020204" pitchFamily="34" charset="0"/>
                        </a:rPr>
                        <a:t>Use acquired skills to find a job in a suitable organization</a:t>
                      </a:r>
                    </a:p>
                  </a:txBody>
                  <a:tcPr/>
                </a:tc>
                <a:tc>
                  <a:txBody>
                    <a:bodyPr/>
                    <a:lstStyle/>
                    <a:p>
                      <a:r>
                        <a:rPr lang="en-US" altLang="en-US" sz="1800" b="1" dirty="0">
                          <a:solidFill>
                            <a:schemeClr val="tx2"/>
                          </a:solidFill>
                          <a:latin typeface="Arial" panose="020B0604020202020204" pitchFamily="34" charset="0"/>
                          <a:cs typeface="Arial" panose="020B0604020202020204" pitchFamily="34" charset="0"/>
                        </a:rPr>
                        <a:t>Threats</a:t>
                      </a:r>
                    </a:p>
                    <a:p>
                      <a:pPr marL="285750" indent="-285750">
                        <a:buFont typeface="Wingdings"/>
                        <a:buChar char="u"/>
                      </a:pPr>
                      <a:r>
                        <a:rPr lang="en-US" altLang="en-US" sz="1800" b="0" dirty="0">
                          <a:solidFill>
                            <a:schemeClr val="tx2"/>
                          </a:solidFill>
                          <a:latin typeface="Arial" panose="020B0604020202020204" pitchFamily="34" charset="0"/>
                          <a:cs typeface="Arial" panose="020B0604020202020204" pitchFamily="34" charset="0"/>
                        </a:rPr>
                        <a:t>Competition in the hotel industry</a:t>
                      </a:r>
                    </a:p>
                    <a:p>
                      <a:pPr marL="285750" indent="-285750">
                        <a:buFont typeface="Wingdings"/>
                        <a:buChar char="u"/>
                      </a:pPr>
                      <a:r>
                        <a:rPr lang="en-US" altLang="en-US" sz="1800" b="0" dirty="0">
                          <a:solidFill>
                            <a:schemeClr val="tx2"/>
                          </a:solidFill>
                          <a:latin typeface="Arial" panose="020B0604020202020204" pitchFamily="34" charset="0"/>
                          <a:cs typeface="Arial" panose="020B0604020202020204" pitchFamily="34" charset="0"/>
                        </a:rPr>
                        <a:t>Many graduates with higher academic and professional qualifications than me</a:t>
                      </a:r>
                    </a:p>
                  </a:txBody>
                  <a:tcPr/>
                </a:tc>
                <a:extLst>
                  <a:ext uri="{0D108BD9-81ED-4DB2-BD59-A6C34878D82A}">
                    <a16:rowId xmlns:a16="http://schemas.microsoft.com/office/drawing/2014/main" val="10001"/>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4" name="Title 1048610"/>
          <p:cNvSpPr>
            <a:spLocks noGrp="1"/>
          </p:cNvSpPr>
          <p:nvPr>
            <p:ph type="title"/>
          </p:nvPr>
        </p:nvSpPr>
        <p:spPr>
          <a:solidFill>
            <a:srgbClr val="3399FF"/>
          </a:solidFill>
          <a:ln w="25400">
            <a:solidFill>
              <a:srgbClr val="0065CB"/>
            </a:solidFill>
            <a:prstDash val="solid"/>
          </a:ln>
        </p:spPr>
        <p:txBody>
          <a:bodyPr/>
          <a:lstStyle/>
          <a:p>
            <a:pPr algn="ctr"/>
            <a:r>
              <a:rPr lang="en-US" dirty="0">
                <a:solidFill>
                  <a:srgbClr val="FFFFFF"/>
                </a:solidFill>
                <a:latin typeface="Arial" panose="020B0604020202020204" pitchFamily="34" charset="0"/>
                <a:cs typeface="Arial" panose="020B0604020202020204" pitchFamily="34" charset="0"/>
              </a:rPr>
              <a:t>My career plan</a:t>
            </a:r>
          </a:p>
        </p:txBody>
      </p:sp>
      <p:sp>
        <p:nvSpPr>
          <p:cNvPr id="1048615" name="Content Placeholder 1048611"/>
          <p:cNvSpPr>
            <a:spLocks noGrp="1"/>
          </p:cNvSpPr>
          <p:nvPr>
            <p:ph idx="1"/>
          </p:nvPr>
        </p:nvSpPr>
        <p:spPr>
          <a:solidFill>
            <a:srgbClr val="FFFFFF"/>
          </a:solidFill>
          <a:ln w="63500">
            <a:solidFill>
              <a:srgbClr val="D66565"/>
            </a:solidFill>
            <a:prstDash val="solid"/>
          </a:ln>
        </p:spPr>
        <p:txBody>
          <a:bodyPr/>
          <a:lstStyle/>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Short-term career goal: Find a job in a reputable hotel</a:t>
            </a:r>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Long-term career goal: Exploit opportunities in the hospitality sector by running my own hotel</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6" name="Title 1048612"/>
          <p:cNvSpPr>
            <a:spLocks noGrp="1"/>
          </p:cNvSpPr>
          <p:nvPr>
            <p:ph type="title"/>
          </p:nvPr>
        </p:nvSpPr>
        <p:spPr>
          <a:xfrm>
            <a:off x="691354" y="-17737"/>
            <a:ext cx="7886700" cy="1325563"/>
          </a:xfrm>
          <a:solidFill>
            <a:srgbClr val="3399FF"/>
          </a:solidFill>
          <a:ln w="25400">
            <a:solidFill>
              <a:srgbClr val="0065CB"/>
            </a:solidFill>
            <a:prstDash val="solid"/>
          </a:ln>
        </p:spPr>
        <p:txBody>
          <a:bodyPr/>
          <a:lstStyle/>
          <a:p>
            <a:pPr algn="ctr"/>
            <a:r>
              <a:rPr lang="en-US" dirty="0">
                <a:solidFill>
                  <a:srgbClr val="FFFFFF"/>
                </a:solidFill>
                <a:latin typeface="Arial" panose="020B0604020202020204" pitchFamily="34" charset="0"/>
                <a:cs typeface="Arial" panose="020B0604020202020204" pitchFamily="34" charset="0"/>
              </a:rPr>
              <a:t>Employability skills in Business </a:t>
            </a:r>
          </a:p>
        </p:txBody>
      </p:sp>
      <p:sp>
        <p:nvSpPr>
          <p:cNvPr id="1048617" name="Content Placeholder 1048613"/>
          <p:cNvSpPr>
            <a:spLocks noGrp="1"/>
          </p:cNvSpPr>
          <p:nvPr>
            <p:ph idx="1"/>
          </p:nvPr>
        </p:nvSpPr>
        <p:spPr>
          <a:xfrm>
            <a:off x="576768" y="1366663"/>
            <a:ext cx="7886700" cy="5318916"/>
          </a:xfrm>
          <a:solidFill>
            <a:srgbClr val="FFFFFF"/>
          </a:solidFill>
          <a:ln w="63500">
            <a:solidFill>
              <a:srgbClr val="D66565"/>
            </a:solidFill>
            <a:prstDash val="solid"/>
          </a:ln>
        </p:spPr>
        <p:txBody>
          <a:bodyPr>
            <a:noAutofit/>
          </a:bodyPr>
          <a:lstStyle/>
          <a:p>
            <a:pPr marL="0" indent="0">
              <a:lnSpc>
                <a:spcPct val="100000"/>
              </a:lnSpc>
              <a:buNone/>
            </a:pPr>
            <a:r>
              <a:rPr lang="en-US" sz="2400" dirty="0">
                <a:solidFill>
                  <a:srgbClr val="000000"/>
                </a:solidFill>
                <a:latin typeface="Arial" panose="020B0604020202020204" pitchFamily="34" charset="0"/>
                <a:cs typeface="Arial" panose="020B0604020202020204" pitchFamily="34" charset="0"/>
              </a:rPr>
              <a:t>As a business minded person, the following skills are critical;</a:t>
            </a:r>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 Good communication and teamwork skills</a:t>
            </a:r>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Negotiation skills</a:t>
            </a:r>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Computer skills</a:t>
            </a:r>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Sales and marketing</a:t>
            </a:r>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Leadership skills</a:t>
            </a:r>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Time management</a:t>
            </a:r>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Customer service skills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7" name="Speech Bubble: Oval 1048623"/>
          <p:cNvSpPr/>
          <p:nvPr/>
        </p:nvSpPr>
        <p:spPr>
          <a:xfrm rot="17621220">
            <a:off x="429767" y="2543900"/>
            <a:ext cx="2697794" cy="1912965"/>
          </a:xfrm>
          <a:prstGeom prst="wedgeEllipseCallout">
            <a:avLst/>
          </a:prstGeom>
          <a:solidFill>
            <a:srgbClr val="FFFFFF"/>
          </a:solidFill>
          <a:ln w="25400">
            <a:solidFill>
              <a:srgbClr val="D66565"/>
            </a:solidFill>
            <a:prstDash val="solid"/>
          </a:ln>
        </p:spPr>
        <p:txBody>
          <a:bodyPr anchor="ctr"/>
          <a:lstStyle/>
          <a:p>
            <a:pPr algn="ctr"/>
            <a:r>
              <a:rPr lang="en-US">
                <a:solidFill>
                  <a:srgbClr val="000000"/>
                </a:solidFill>
              </a:rPr>
              <a:t>To develop good negotiation and problem solving skills</a:t>
            </a:r>
          </a:p>
        </p:txBody>
      </p:sp>
      <p:sp>
        <p:nvSpPr>
          <p:cNvPr id="1048628" name="Title 1048624"/>
          <p:cNvSpPr>
            <a:spLocks noGrp="1"/>
          </p:cNvSpPr>
          <p:nvPr>
            <p:ph type="title"/>
          </p:nvPr>
        </p:nvSpPr>
        <p:spPr>
          <a:solidFill>
            <a:srgbClr val="3399FF"/>
          </a:solidFill>
          <a:ln w="25400">
            <a:solidFill>
              <a:srgbClr val="0065CB"/>
            </a:solidFill>
            <a:prstDash val="solid"/>
          </a:ln>
        </p:spPr>
        <p:txBody>
          <a:bodyPr>
            <a:normAutofit fontScale="90000"/>
          </a:bodyPr>
          <a:lstStyle/>
          <a:p>
            <a:pPr algn="ctr"/>
            <a:r>
              <a:rPr lang="en-US" dirty="0">
                <a:latin typeface="Arial" panose="020B0604020202020204" pitchFamily="34" charset="0"/>
                <a:cs typeface="Arial" panose="020B0604020202020204" pitchFamily="34" charset="0"/>
              </a:rPr>
              <a:t/>
            </a:r>
            <a:br>
              <a:rPr lang="en-US" dirty="0">
                <a:latin typeface="Arial" panose="020B0604020202020204" pitchFamily="34" charset="0"/>
                <a:cs typeface="Arial" panose="020B0604020202020204" pitchFamily="34" charset="0"/>
              </a:rPr>
            </a:br>
            <a:r>
              <a:rPr lang="en-US" dirty="0">
                <a:solidFill>
                  <a:srgbClr val="FFFFFF"/>
                </a:solidFill>
                <a:latin typeface="Arial" panose="020B0604020202020204" pitchFamily="34" charset="0"/>
                <a:cs typeface="Arial" panose="020B0604020202020204" pitchFamily="34" charset="0"/>
              </a:rPr>
              <a:t>Personal Development Portfolio 
</a:t>
            </a:r>
          </a:p>
        </p:txBody>
      </p:sp>
      <p:sp>
        <p:nvSpPr>
          <p:cNvPr id="1048629" name="Speech Bubble: Oval 1048625"/>
          <p:cNvSpPr/>
          <p:nvPr/>
        </p:nvSpPr>
        <p:spPr>
          <a:xfrm>
            <a:off x="3988582" y="2056993"/>
            <a:ext cx="1880644" cy="1822117"/>
          </a:xfrm>
          <a:prstGeom prst="wedgeEllipseCallout">
            <a:avLst/>
          </a:prstGeom>
          <a:solidFill>
            <a:srgbClr val="FFFFFF"/>
          </a:solidFill>
          <a:ln w="25400">
            <a:solidFill>
              <a:srgbClr val="D66565"/>
            </a:solidFill>
            <a:prstDash val="solid"/>
          </a:ln>
        </p:spPr>
        <p:txBody>
          <a:bodyPr anchor="ctr"/>
          <a:lstStyle/>
          <a:p>
            <a:pPr algn="ctr"/>
            <a:r>
              <a:rPr lang="en-US">
                <a:solidFill>
                  <a:srgbClr val="000000"/>
                </a:solidFill>
              </a:rPr>
              <a:t>To develop leadership skills:- </a:t>
            </a:r>
          </a:p>
        </p:txBody>
      </p:sp>
      <p:sp>
        <p:nvSpPr>
          <p:cNvPr id="1048630" name="Speech Bubble: Oval 1048626"/>
          <p:cNvSpPr/>
          <p:nvPr/>
        </p:nvSpPr>
        <p:spPr>
          <a:xfrm rot="3289912">
            <a:off x="6206405" y="3262903"/>
            <a:ext cx="2109290" cy="2231850"/>
          </a:xfrm>
          <a:prstGeom prst="wedgeEllipseCallout">
            <a:avLst/>
          </a:prstGeom>
          <a:solidFill>
            <a:srgbClr val="FFFFFF"/>
          </a:solidFill>
          <a:ln w="25400">
            <a:solidFill>
              <a:srgbClr val="D66565"/>
            </a:solidFill>
            <a:prstDash val="solid"/>
          </a:ln>
        </p:spPr>
        <p:txBody>
          <a:bodyPr anchor="ctr"/>
          <a:lstStyle/>
          <a:p>
            <a:pPr algn="ctr"/>
            <a:r>
              <a:rPr lang="en-US">
                <a:solidFill>
                  <a:srgbClr val="000000"/>
                </a:solidFill>
              </a:rPr>
              <a:t>Broaden my computer skills</a:t>
            </a:r>
          </a:p>
        </p:txBody>
      </p:sp>
      <p:sp>
        <p:nvSpPr>
          <p:cNvPr id="1048631" name="Ribbon: Curved and Tilted Up 1048627"/>
          <p:cNvSpPr/>
          <p:nvPr/>
        </p:nvSpPr>
        <p:spPr>
          <a:xfrm>
            <a:off x="2568088" y="4049210"/>
            <a:ext cx="3372266" cy="2121011"/>
          </a:xfrm>
          <a:prstGeom prst="ellipseRibbon2">
            <a:avLst/>
          </a:prstGeom>
          <a:solidFill>
            <a:srgbClr val="3399FF"/>
          </a:solidFill>
          <a:ln w="63500">
            <a:solidFill>
              <a:srgbClr val="0065CB"/>
            </a:solidFill>
            <a:prstDash val="solid"/>
          </a:ln>
        </p:spPr>
        <p:txBody>
          <a:bodyPr anchor="ctr"/>
          <a:lstStyle/>
          <a:p>
            <a:pPr algn="ctr"/>
            <a:r>
              <a:rPr lang="en-US">
                <a:solidFill>
                  <a:srgbClr val="FFFFFF"/>
                </a:solidFill>
              </a:rPr>
              <a:t>Personal Development Portfolio</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3" name="Title 1048629"/>
          <p:cNvSpPr>
            <a:spLocks noGrp="1"/>
          </p:cNvSpPr>
          <p:nvPr>
            <p:ph type="title"/>
          </p:nvPr>
        </p:nvSpPr>
        <p:spPr>
          <a:xfrm>
            <a:off x="628650" y="14707"/>
            <a:ext cx="7886700" cy="1325563"/>
          </a:xfrm>
          <a:solidFill>
            <a:srgbClr val="3399FF"/>
          </a:solidFill>
          <a:ln w="25400">
            <a:solidFill>
              <a:srgbClr val="0065CB"/>
            </a:solidFill>
            <a:prstDash val="solid"/>
          </a:ln>
        </p:spPr>
        <p:txBody>
          <a:bodyPr/>
          <a:lstStyle/>
          <a:p>
            <a:pPr algn="ctr"/>
            <a:r>
              <a:rPr lang="en-US">
                <a:solidFill>
                  <a:srgbClr val="FFFFFF"/>
                </a:solidFill>
              </a:rPr>
              <a:t>Conclusion</a:t>
            </a:r>
          </a:p>
        </p:txBody>
      </p:sp>
      <p:sp>
        <p:nvSpPr>
          <p:cNvPr id="1048634" name="Content Placeholder 1048630"/>
          <p:cNvSpPr>
            <a:spLocks noGrp="1"/>
          </p:cNvSpPr>
          <p:nvPr>
            <p:ph idx="1"/>
          </p:nvPr>
        </p:nvSpPr>
        <p:spPr>
          <a:xfrm>
            <a:off x="641621" y="1176700"/>
            <a:ext cx="7886700" cy="5623231"/>
          </a:xfrm>
          <a:solidFill>
            <a:srgbClr val="FFFFFF"/>
          </a:solidFill>
          <a:ln w="63500">
            <a:solidFill>
              <a:srgbClr val="D66565"/>
            </a:solidFill>
            <a:prstDash val="solid"/>
          </a:ln>
        </p:spPr>
        <p:txBody>
          <a:bodyPr>
            <a:noAutofit/>
          </a:bodyPr>
          <a:lstStyle/>
          <a:p>
            <a:pPr>
              <a:lnSpc>
                <a:spcPct val="100000"/>
              </a:lnSpc>
              <a:buFont typeface="Wingdings"/>
              <a:buChar char="u"/>
            </a:pPr>
            <a:endParaRPr lang="zh-CN" altLang="en-US"/>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Having good academic and employability is good for personal and professional growth.</a:t>
            </a:r>
            <a:endParaRPr lang="zh-CN" altLang="en-US"/>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I have gained good communication skills, able to work in a team, manages time well,  I am flexible, and possess good customer service skills</a:t>
            </a:r>
            <a:endParaRPr lang="zh-CN" altLang="en-US"/>
          </a:p>
          <a:p>
            <a:pPr>
              <a:lnSpc>
                <a:spcPct val="100000"/>
              </a:lnSpc>
              <a:buFont typeface="Wingdings"/>
              <a:buChar char="u"/>
            </a:pPr>
            <a:r>
              <a:rPr lang="en-US" sz="2400" dirty="0">
                <a:solidFill>
                  <a:srgbClr val="000000"/>
                </a:solidFill>
                <a:latin typeface="Arial" panose="020B0604020202020204" pitchFamily="34" charset="0"/>
                <a:cs typeface="Arial" panose="020B0604020202020204" pitchFamily="34" charset="0"/>
              </a:rPr>
              <a:t>l, need to improve on my leadership skills, problem-solving and decision-making making, and boost my digital skills</a:t>
            </a:r>
            <a:endParaRPr lang="zh-CN"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5" name="Title 1048631"/>
          <p:cNvSpPr>
            <a:spLocks noGrp="1"/>
          </p:cNvSpPr>
          <p:nvPr>
            <p:ph type="title"/>
          </p:nvPr>
        </p:nvSpPr>
        <p:spPr>
          <a:xfrm>
            <a:off x="829695" y="-147522"/>
            <a:ext cx="7886700" cy="1325563"/>
          </a:xfrm>
        </p:spPr>
        <p:txBody>
          <a:bodyPr/>
          <a:lstStyle/>
          <a:p>
            <a:pPr algn="ctr"/>
            <a:r>
              <a:rPr lang="en-US" dirty="0">
                <a:latin typeface="Arial" panose="020B0604020202020204" pitchFamily="34" charset="0"/>
                <a:cs typeface="Arial" panose="020B0604020202020204" pitchFamily="34" charset="0"/>
              </a:rPr>
              <a:t>Reference List </a:t>
            </a:r>
          </a:p>
        </p:txBody>
      </p:sp>
      <p:sp>
        <p:nvSpPr>
          <p:cNvPr id="1048636" name="Content Placeholder 1048632"/>
          <p:cNvSpPr>
            <a:spLocks noGrp="1"/>
          </p:cNvSpPr>
          <p:nvPr>
            <p:ph idx="1"/>
          </p:nvPr>
        </p:nvSpPr>
        <p:spPr>
          <a:xfrm>
            <a:off x="475178" y="865216"/>
            <a:ext cx="8584937" cy="6169765"/>
          </a:xfrm>
        </p:spPr>
        <p:txBody>
          <a:bodyPr>
            <a:normAutofit fontScale="81607" lnSpcReduction="20000"/>
          </a:bodyPr>
          <a:lstStyle/>
          <a:p>
            <a:pPr>
              <a:lnSpc>
                <a:spcPct val="120000"/>
              </a:lnSpc>
              <a:buFont typeface="Wingdings" panose="05000000000000000000" pitchFamily="2" charset="2"/>
              <a:buChar char="v"/>
            </a:pPr>
            <a:r>
              <a:rPr lang="en-US" altLang="zh-CN" sz="2200" dirty="0">
                <a:latin typeface="Arial" panose="020B0604020202020204" pitchFamily="34" charset="0"/>
                <a:cs typeface="Arial" panose="020B0604020202020204" pitchFamily="34" charset="0"/>
              </a:rPr>
              <a:t>Cardiff Metropolitan University (2021). Academic Skills. [Online] Available :https://study.cardiffmet.ac.uk/</a:t>
            </a:r>
            <a:r>
              <a:rPr lang="en-US" altLang="zh-CN" sz="2200" dirty="0" err="1">
                <a:latin typeface="Arial" panose="020B0604020202020204" pitchFamily="34" charset="0"/>
                <a:cs typeface="Arial" panose="020B0604020202020204" pitchFamily="34" charset="0"/>
              </a:rPr>
              <a:t>AcSkills</a:t>
            </a:r>
            <a:r>
              <a:rPr lang="en-US" altLang="zh-CN" sz="2200" dirty="0">
                <a:latin typeface="Arial" panose="020B0604020202020204" pitchFamily="34" charset="0"/>
                <a:cs typeface="Arial" panose="020B0604020202020204" pitchFamily="34" charset="0"/>
              </a:rPr>
              <a:t>/Pages/About.aspx (Accessed July 17, 2021) </a:t>
            </a:r>
            <a:endParaRPr lang="zh-CN" altLang="en-US" sz="2200" dirty="0">
              <a:latin typeface="Arial" panose="020B0604020202020204" pitchFamily="34" charset="0"/>
              <a:cs typeface="Arial" panose="020B0604020202020204" pitchFamily="34" charset="0"/>
            </a:endParaRPr>
          </a:p>
          <a:p>
            <a:pPr>
              <a:lnSpc>
                <a:spcPct val="120000"/>
              </a:lnSpc>
              <a:buFont typeface="Wingdings" panose="05000000000000000000" pitchFamily="2" charset="2"/>
              <a:buChar char="v"/>
            </a:pPr>
            <a:r>
              <a:rPr lang="en-US" sz="2200" dirty="0">
                <a:latin typeface="Arial" panose="020B0604020202020204" pitchFamily="34" charset="0"/>
                <a:cs typeface="Arial" panose="020B0604020202020204" pitchFamily="34" charset="0"/>
              </a:rPr>
              <a:t>Di Gregorio, A., </a:t>
            </a:r>
            <a:r>
              <a:rPr lang="en-US" sz="2200" dirty="0" err="1">
                <a:latin typeface="Arial" panose="020B0604020202020204" pitchFamily="34" charset="0"/>
                <a:cs typeface="Arial" panose="020B0604020202020204" pitchFamily="34" charset="0"/>
              </a:rPr>
              <a:t>Maggioni</a:t>
            </a:r>
            <a:r>
              <a:rPr lang="en-US" sz="2200" dirty="0">
                <a:latin typeface="Arial" panose="020B0604020202020204" pitchFamily="34" charset="0"/>
                <a:cs typeface="Arial" panose="020B0604020202020204" pitchFamily="34" charset="0"/>
              </a:rPr>
              <a:t>, I., Mauri, C., &amp; </a:t>
            </a:r>
            <a:r>
              <a:rPr lang="en-US" sz="2200" dirty="0" err="1">
                <a:latin typeface="Arial" panose="020B0604020202020204" pitchFamily="34" charset="0"/>
                <a:cs typeface="Arial" panose="020B0604020202020204" pitchFamily="34" charset="0"/>
              </a:rPr>
              <a:t>Mazzucchelli</a:t>
            </a:r>
            <a:r>
              <a:rPr lang="en-US" sz="2200" dirty="0">
                <a:latin typeface="Arial" panose="020B0604020202020204" pitchFamily="34" charset="0"/>
                <a:cs typeface="Arial" panose="020B0604020202020204" pitchFamily="34" charset="0"/>
              </a:rPr>
              <a:t>, A. (2019). Employability skills for future marketing professionals. European management journal, 37(3), 251-258.</a:t>
            </a:r>
            <a:endParaRPr lang="zh-CN" altLang="en-US" sz="2200" dirty="0">
              <a:latin typeface="Arial" panose="020B0604020202020204" pitchFamily="34" charset="0"/>
              <a:cs typeface="Arial" panose="020B0604020202020204" pitchFamily="34" charset="0"/>
            </a:endParaRPr>
          </a:p>
          <a:p>
            <a:pPr>
              <a:lnSpc>
                <a:spcPct val="120000"/>
              </a:lnSpc>
              <a:buFont typeface="Wingdings" panose="05000000000000000000" pitchFamily="2" charset="2"/>
              <a:buChar char="v"/>
            </a:pPr>
            <a:r>
              <a:rPr lang="en-US" sz="2200" dirty="0">
                <a:latin typeface="Arial" panose="020B0604020202020204" pitchFamily="34" charset="0"/>
                <a:cs typeface="Arial" panose="020B0604020202020204" pitchFamily="34" charset="0"/>
              </a:rPr>
              <a:t>Hill, T.H. (June 7, 2011).12 Business Skills You Need To Master [Online]. Available at: </a:t>
            </a:r>
            <a:r>
              <a:rPr lang="en-US" sz="2200" dirty="0">
                <a:latin typeface="Arial" panose="020B0604020202020204" pitchFamily="34" charset="0"/>
                <a:cs typeface="Arial" panose="020B0604020202020204" pitchFamily="34" charset="0"/>
                <a:hlinkClick r:id="rId3"/>
              </a:rPr>
              <a:t>https://www.business.com/articles/12-business-skills-you</a:t>
            </a:r>
            <a:r>
              <a:rPr lang="en-US" sz="2200" dirty="0">
                <a:latin typeface="Arial" panose="020B0604020202020204" pitchFamily="34" charset="0"/>
                <a:cs typeface="Arial" panose="020B0604020202020204" pitchFamily="34" charset="0"/>
              </a:rPr>
              <a:t> need-to-master/ (</a:t>
            </a:r>
            <a:r>
              <a:rPr lang="en-US" sz="2200" dirty="0" err="1">
                <a:latin typeface="Arial" panose="020B0604020202020204" pitchFamily="34" charset="0"/>
                <a:cs typeface="Arial" panose="020B0604020202020204" pitchFamily="34" charset="0"/>
              </a:rPr>
              <a:t>AccessedJuly</a:t>
            </a:r>
            <a:r>
              <a:rPr lang="en-US" sz="2200" dirty="0">
                <a:latin typeface="Arial" panose="020B0604020202020204" pitchFamily="34" charset="0"/>
                <a:cs typeface="Arial" panose="020B0604020202020204" pitchFamily="34" charset="0"/>
              </a:rPr>
              <a:t> 17, 2021)</a:t>
            </a:r>
          </a:p>
          <a:p>
            <a:pPr>
              <a:lnSpc>
                <a:spcPct val="120000"/>
              </a:lnSpc>
              <a:buFont typeface="Wingdings" panose="05000000000000000000" pitchFamily="2" charset="2"/>
              <a:buChar char="v"/>
            </a:pPr>
            <a:r>
              <a:rPr lang="en-US" sz="2200" dirty="0">
                <a:latin typeface="Arial" panose="020B0604020202020204" pitchFamily="34" charset="0"/>
                <a:cs typeface="Arial" panose="020B0604020202020204" pitchFamily="34" charset="0"/>
              </a:rPr>
              <a:t>Nisha, S. M., &amp; </a:t>
            </a:r>
            <a:r>
              <a:rPr lang="en-US" sz="2200" dirty="0" err="1">
                <a:latin typeface="Arial" panose="020B0604020202020204" pitchFamily="34" charset="0"/>
                <a:cs typeface="Arial" panose="020B0604020202020204" pitchFamily="34" charset="0"/>
              </a:rPr>
              <a:t>Rajasekaran</a:t>
            </a:r>
            <a:r>
              <a:rPr lang="en-US" sz="2200" dirty="0">
                <a:latin typeface="Arial" panose="020B0604020202020204" pitchFamily="34" charset="0"/>
                <a:cs typeface="Arial" panose="020B0604020202020204" pitchFamily="34" charset="0"/>
              </a:rPr>
              <a:t>, V. (2018). Employability skills: A review. IUP Journal of Soft Skills, 12(1), 29-37.</a:t>
            </a:r>
          </a:p>
          <a:p>
            <a:pPr>
              <a:lnSpc>
                <a:spcPct val="120000"/>
              </a:lnSpc>
              <a:buFont typeface="Wingdings" panose="05000000000000000000" pitchFamily="2" charset="2"/>
              <a:buChar char="v"/>
            </a:pPr>
            <a:r>
              <a:rPr lang="en-US" altLang="en-US" sz="2200" dirty="0" err="1">
                <a:latin typeface="Arial" panose="020B0604020202020204" pitchFamily="34" charset="0"/>
                <a:cs typeface="Arial" panose="020B0604020202020204" pitchFamily="34" charset="0"/>
              </a:rPr>
              <a:t>Papandrea</a:t>
            </a:r>
            <a:r>
              <a:rPr lang="en-US" altLang="en-US" sz="2200" dirty="0">
                <a:latin typeface="Arial" panose="020B0604020202020204" pitchFamily="34" charset="0"/>
                <a:cs typeface="Arial" panose="020B0604020202020204" pitchFamily="34" charset="0"/>
              </a:rPr>
              <a:t>, D. (2021). How a SWOT analysis can help your career. Available at: https://www.monster.com/career-advice/article/Analyze-Your-Career-with-a-SWOT (Accessed July 17, 2021)  </a:t>
            </a:r>
            <a:endParaRPr lang="zh-CN" altLang="en-US" sz="2200" dirty="0">
              <a:latin typeface="Arial" panose="020B0604020202020204" pitchFamily="34" charset="0"/>
              <a:cs typeface="Arial" panose="020B0604020202020204" pitchFamily="34" charset="0"/>
            </a:endParaRPr>
          </a:p>
          <a:p>
            <a:pPr>
              <a:lnSpc>
                <a:spcPct val="120000"/>
              </a:lnSpc>
              <a:buFont typeface="Wingdings" panose="05000000000000000000" pitchFamily="2" charset="2"/>
              <a:buChar char="v"/>
            </a:pPr>
            <a:r>
              <a:rPr lang="en-US" sz="2200" dirty="0">
                <a:latin typeface="Arial" panose="020B0604020202020204" pitchFamily="34" charset="0"/>
                <a:cs typeface="Arial" panose="020B0604020202020204" pitchFamily="34" charset="0"/>
              </a:rPr>
              <a:t>Swain, R. (2019). What skills do employers want? [Online] Available at: https://www.prospects.ac.uk/careers-advice/applying-for-jobs/what- skills-do-employers-</a:t>
            </a:r>
            <a:r>
              <a:rPr lang="en-US" sz="2200" dirty="0" err="1">
                <a:latin typeface="Arial" panose="020B0604020202020204" pitchFamily="34" charset="0"/>
                <a:cs typeface="Arial" panose="020B0604020202020204" pitchFamily="34" charset="0"/>
              </a:rPr>
              <a:t>wantm</a:t>
            </a:r>
            <a:r>
              <a:rPr lang="en-US" sz="2200" dirty="0">
                <a:latin typeface="Arial" panose="020B0604020202020204" pitchFamily="34" charset="0"/>
                <a:cs typeface="Arial" panose="020B0604020202020204" pitchFamily="34" charset="0"/>
              </a:rPr>
              <a:t> (Accessed July 17, 2021).</a:t>
            </a:r>
          </a:p>
          <a:p>
            <a:pPr marL="0" indent="0">
              <a:lnSpc>
                <a:spcPct val="220000"/>
              </a:lnSpc>
              <a:buNone/>
            </a:pPr>
            <a:r>
              <a:rPr lang="en-US" sz="1800" dirty="0">
                <a:latin typeface="Arial" panose="020B0604020202020204" pitchFamily="34" charset="0"/>
                <a:cs typeface="Arial" panose="020B0604020202020204" pitchFamily="34" charset="0"/>
              </a:rPr>
              <a:t>     </a:t>
            </a:r>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3</TotalTime>
  <Words>1658</Words>
  <Application>Microsoft Office PowerPoint</Application>
  <PresentationFormat>On-screen Show (4:3)</PresentationFormat>
  <Paragraphs>86</Paragraphs>
  <Slides>10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宋体</vt:lpstr>
      <vt:lpstr>Arial</vt:lpstr>
      <vt:lpstr>Calibri</vt:lpstr>
      <vt:lpstr>Calibri Light</vt:lpstr>
      <vt:lpstr>等线</vt:lpstr>
      <vt:lpstr>等线 Light</vt:lpstr>
      <vt:lpstr>Wingdings</vt:lpstr>
      <vt:lpstr>Office Theme</vt:lpstr>
      <vt:lpstr>ACE Practical Portfolio   Andreea Marcela Scorpie Academic and  Employability Skills Sylvia Hoffmann 11th August 2021 </vt:lpstr>
      <vt:lpstr>Introduction</vt:lpstr>
      <vt:lpstr>My academic skills</vt:lpstr>
      <vt:lpstr>My Employability Skills</vt:lpstr>
      <vt:lpstr>SWOT Analysis</vt:lpstr>
      <vt:lpstr>My career plan</vt:lpstr>
      <vt:lpstr>Employability skills in Business </vt:lpstr>
      <vt:lpstr> Personal Development Portfolio 
</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Institution: Course: Instructor: Date:</dc:title>
  <dc:creator>Windows User</dc:creator>
  <cp:lastModifiedBy>Hp</cp:lastModifiedBy>
  <cp:revision>4</cp:revision>
  <cp:lastPrinted>2021-07-19T08:58:17Z</cp:lastPrinted>
  <dcterms:created xsi:type="dcterms:W3CDTF">2015-05-03T21:30:45Z</dcterms:created>
  <dcterms:modified xsi:type="dcterms:W3CDTF">2021-08-11T17:50:21Z</dcterms:modified>
</cp:coreProperties>
</file>